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2" r:id="rId2"/>
    <p:sldId id="306" r:id="rId3"/>
    <p:sldId id="274" r:id="rId4"/>
    <p:sldId id="275" r:id="rId5"/>
    <p:sldId id="307" r:id="rId6"/>
    <p:sldId id="277" r:id="rId7"/>
    <p:sldId id="278" r:id="rId8"/>
    <p:sldId id="281" r:id="rId9"/>
    <p:sldId id="308" r:id="rId10"/>
    <p:sldId id="330" r:id="rId11"/>
    <p:sldId id="310" r:id="rId12"/>
    <p:sldId id="331" r:id="rId13"/>
    <p:sldId id="282" r:id="rId14"/>
    <p:sldId id="313" r:id="rId15"/>
    <p:sldId id="314" r:id="rId16"/>
    <p:sldId id="329" r:id="rId17"/>
    <p:sldId id="315" r:id="rId18"/>
    <p:sldId id="332" r:id="rId19"/>
    <p:sldId id="297" r:id="rId20"/>
    <p:sldId id="305" r:id="rId21"/>
    <p:sldId id="294" r:id="rId22"/>
    <p:sldId id="29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cmAuthor id="2" name="Microsoft Office User" initials="Office [2]" lastIdx="1" clrIdx="1"/>
  <p:cmAuthor id="3" name="Microsoft Office User" initials="Office [3]" lastIdx="1" clrIdx="2"/>
  <p:cmAuthor id="4" name="Microsoft Office User" initials="Office [4]" lastIdx="1" clrIdx="3"/>
  <p:cmAuthor id="5" name="Microsoft Office User" initials="Office [5]" lastIdx="1" clrIdx="4"/>
  <p:cmAuthor id="6" name="Audley, Emily"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26995"/>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8" autoAdjust="0"/>
    <p:restoredTop sz="68388" autoAdjust="0"/>
  </p:normalViewPr>
  <p:slideViewPr>
    <p:cSldViewPr snapToGrid="0" showGuides="1">
      <p:cViewPr varScale="1">
        <p:scale>
          <a:sx n="73" d="100"/>
          <a:sy n="73" d="100"/>
        </p:scale>
        <p:origin x="2736" y="184"/>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1032"/>
    </p:cViewPr>
  </p:sorterViewPr>
  <p:notesViewPr>
    <p:cSldViewPr snapToGrid="0">
      <p:cViewPr>
        <p:scale>
          <a:sx n="201" d="100"/>
          <a:sy n="201" d="100"/>
        </p:scale>
        <p:origin x="1440" y="-2520"/>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9/17/20</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94267" y="3794125"/>
            <a:ext cx="5486400" cy="4664075"/>
          </a:xfrm>
        </p:spPr>
        <p:txBody>
          <a:bodyPr/>
          <a:lstStyle/>
          <a:p>
            <a:r>
              <a:rPr lang="en-US" b="1" kern="1200" dirty="0">
                <a:solidFill>
                  <a:schemeClr val="tx1"/>
                </a:solidFill>
                <a:effectLst/>
              </a:rPr>
              <a:t>Facilitator notes:</a:t>
            </a:r>
          </a:p>
          <a:p>
            <a:endParaRPr lang="en-US" b="0" kern="1200" dirty="0">
              <a:solidFill>
                <a:schemeClr val="tx1"/>
              </a:solidFill>
              <a:effectLst/>
            </a:endParaRPr>
          </a:p>
          <a:p>
            <a:r>
              <a:rPr lang="en-US" b="0" i="1" kern="1200" dirty="0">
                <a:solidFill>
                  <a:schemeClr val="tx1"/>
                </a:solidFill>
                <a:effectLst/>
              </a:rPr>
              <a:t>Instructions</a:t>
            </a:r>
            <a:r>
              <a:rPr lang="en-US" b="0" kern="1200" dirty="0">
                <a:solidFill>
                  <a:schemeClr val="tx1"/>
                </a:solidFill>
                <a:effectLst/>
              </a:rPr>
              <a:t>:</a:t>
            </a:r>
            <a:r>
              <a:rPr lang="en-US" b="0" kern="1200" baseline="0" dirty="0">
                <a:solidFill>
                  <a:schemeClr val="tx1"/>
                </a:solidFill>
                <a:effectLst/>
              </a:rPr>
              <a:t> Proceed to the next slide once the presentation is visible to the participants.</a:t>
            </a:r>
            <a:endParaRPr lang="en-US" b="0" kern="1200" dirty="0">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dirty="0"/>
              <a:t>[Time: 1/2 minute]</a:t>
            </a:r>
          </a:p>
          <a:p>
            <a:endParaRPr lang="en-US" sz="1000" i="1" dirty="0"/>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a:t>
            </a:r>
            <a:r>
              <a:rPr lang="en-US" dirty="0"/>
              <a:t>n movies, a hero resolves a crisis with a grand, bold plan. </a:t>
            </a:r>
            <a:r>
              <a:rPr lang="en-US" b="0" dirty="0"/>
              <a:t>In real life, leaders work with their teams to resolve crises through a series of solutions, based on the information at hand</a:t>
            </a:r>
            <a:r>
              <a:rPr lang="en-US" sz="900" b="0" kern="1200" dirty="0">
                <a:solidFill>
                  <a:schemeClr val="tx1"/>
                </a:solidFill>
                <a:effectLst/>
                <a:latin typeface="+mn-lt"/>
                <a:ea typeface="+mn-ea"/>
                <a:cs typeface="+mn-cs"/>
              </a:rPr>
              <a:t>. L</a:t>
            </a:r>
            <a:r>
              <a:rPr lang="en-US" sz="900" kern="1200" dirty="0">
                <a:solidFill>
                  <a:schemeClr val="tx1"/>
                </a:solidFill>
                <a:effectLst/>
                <a:latin typeface="+mn-lt"/>
                <a:ea typeface="+mn-ea"/>
                <a:cs typeface="+mn-cs"/>
              </a:rPr>
              <a:t>et’s talk about how you can support your team to act with resilience by </a:t>
            </a:r>
            <a:r>
              <a:rPr lang="en-US" dirty="0"/>
              <a:t>monitoring, adjusting—or even reformulating—your plans as the crisis evolves.</a:t>
            </a: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2145319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r>
              <a:rPr lang="en-US" dirty="0"/>
              <a:t>[Time: 3</a:t>
            </a:r>
            <a:r>
              <a:rPr lang="en-US" kern="1200" dirty="0">
                <a:solidFill>
                  <a:schemeClr val="tx1"/>
                </a:solidFill>
                <a:effectLst/>
              </a:rPr>
              <a:t> minutes]</a:t>
            </a:r>
          </a:p>
          <a:p>
            <a:endParaRPr lang="en-US" kern="1200" dirty="0">
              <a:solidFill>
                <a:schemeClr val="tx1"/>
              </a:solidFill>
              <a:effectLst/>
            </a:endParaRPr>
          </a:p>
          <a:p>
            <a:r>
              <a:rPr lang="en-US" i="1" kern="1200" dirty="0">
                <a:solidFill>
                  <a:schemeClr val="tx1"/>
                </a:solidFill>
                <a:effectLst/>
              </a:rPr>
              <a:t>Say: </a:t>
            </a:r>
            <a:r>
              <a:rPr lang="en-US" i="0" kern="1200" dirty="0">
                <a:solidFill>
                  <a:schemeClr val="tx1"/>
                </a:solidFill>
                <a:effectLst/>
              </a:rPr>
              <a:t>To support your team during times of crisis, it’s important to consider where you position yourself at any given moment. Please take a minute to look at the graphic on this slide. During a challenging time, which of these roles came naturally to you? Which role did you struggle to take on? Why? Please chat in your responses. </a:t>
            </a:r>
          </a:p>
          <a:p>
            <a:endParaRPr lang="en-US" i="0" kern="1200" dirty="0">
              <a:solidFill>
                <a:schemeClr val="tx1"/>
              </a:solidFill>
              <a:effectLst/>
            </a:endParaRPr>
          </a:p>
          <a:p>
            <a:r>
              <a:rPr lang="en-US" i="1" kern="1200" dirty="0">
                <a:solidFill>
                  <a:schemeClr val="tx1"/>
                </a:solidFill>
                <a:effectLst/>
              </a:rPr>
              <a:t>Instructions: </a:t>
            </a:r>
            <a:r>
              <a:rPr lang="en-US" i="0" kern="1200" dirty="0">
                <a:solidFill>
                  <a:schemeClr val="tx1"/>
                </a:solidFill>
                <a:effectLst/>
              </a:rPr>
              <a:t>Call on 2-3 participants to elaborate on their responses. If it doesn’t come up in the discussion, highlight that leaders of successful teams usually cycle through the ways of working shown on the slide. There are advantages to each position: </a:t>
            </a:r>
          </a:p>
          <a:p>
            <a:pPr marL="171450" indent="-171450">
              <a:buFont typeface="Arial" panose="020B0604020202020204" pitchFamily="34" charset="0"/>
              <a:buChar char="•"/>
            </a:pPr>
            <a:r>
              <a:rPr lang="en-US" i="0" kern="1200" dirty="0">
                <a:solidFill>
                  <a:schemeClr val="tx1"/>
                </a:solidFill>
                <a:effectLst/>
              </a:rPr>
              <a:t>Working alongside signals solidarity.</a:t>
            </a:r>
          </a:p>
          <a:p>
            <a:pPr marL="171450" indent="-171450">
              <a:buFont typeface="Arial" panose="020B0604020202020204" pitchFamily="34" charset="0"/>
              <a:buChar char="•"/>
            </a:pPr>
            <a:r>
              <a:rPr lang="en-US" i="0" kern="1200" dirty="0">
                <a:solidFill>
                  <a:schemeClr val="tx1"/>
                </a:solidFill>
                <a:effectLst/>
              </a:rPr>
              <a:t>Monitoring the work gives you perspective on overall progress.</a:t>
            </a:r>
          </a:p>
          <a:p>
            <a:pPr marL="171450" indent="-171450">
              <a:buFont typeface="Arial" panose="020B0604020202020204" pitchFamily="34" charset="0"/>
              <a:buChar char="•"/>
            </a:pPr>
            <a:r>
              <a:rPr lang="en-US" i="0" kern="1200" dirty="0">
                <a:solidFill>
                  <a:schemeClr val="tx1"/>
                </a:solidFill>
                <a:effectLst/>
              </a:rPr>
              <a:t>Standing apart to diagnose problems allows for creative insight and strategic thinking.</a:t>
            </a:r>
          </a:p>
          <a:p>
            <a:pPr marL="0" indent="0">
              <a:buFont typeface="Arial" panose="020B0604020202020204" pitchFamily="34" charset="0"/>
              <a:buNone/>
            </a:pPr>
            <a:endParaRPr lang="en-US" dirty="0"/>
          </a:p>
          <a:p>
            <a:r>
              <a:rPr lang="en-US" i="1" dirty="0"/>
              <a:t>Say: </a:t>
            </a:r>
            <a:r>
              <a:rPr lang="en-US" i="0" dirty="0"/>
              <a:t>By developing your ability to work from all three positions, you’ll enable your team to respond with resilience in challenging times. </a:t>
            </a:r>
          </a:p>
        </p:txBody>
      </p:sp>
      <p:sp>
        <p:nvSpPr>
          <p:cNvPr id="4" name="Slide Number Placeholder 3"/>
          <p:cNvSpPr>
            <a:spLocks noGrp="1"/>
          </p:cNvSpPr>
          <p:nvPr>
            <p:ph type="sldNum" sz="quarter" idx="5"/>
          </p:nvPr>
        </p:nvSpPr>
        <p:spPr/>
        <p:txBody>
          <a:bodyPr/>
          <a:lstStyle/>
          <a:p>
            <a:fld id="{5462CC30-9124-1748-A6BC-3C0C609A0208}" type="slidenum">
              <a:rPr lang="en-US" smtClean="0"/>
              <a:pPr/>
              <a:t>11</a:t>
            </a:fld>
            <a:endParaRPr lang="en-US" dirty="0"/>
          </a:p>
        </p:txBody>
      </p:sp>
    </p:spTree>
    <p:extLst>
      <p:ext uri="{BB962C8B-B14F-4D97-AF65-F5344CB8AC3E}">
        <p14:creationId xmlns:p14="http://schemas.microsoft.com/office/powerpoint/2010/main" val="29971678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r>
              <a:rPr lang="en-US" dirty="0"/>
              <a:t>[Time: 10</a:t>
            </a:r>
            <a:r>
              <a:rPr lang="en-US" kern="1200" dirty="0">
                <a:solidFill>
                  <a:schemeClr val="tx1"/>
                </a:solidFill>
                <a:effectLst/>
              </a:rPr>
              <a:t> minutes]</a:t>
            </a:r>
          </a:p>
          <a:p>
            <a:endParaRPr lang="en-US" kern="1200" dirty="0">
              <a:solidFill>
                <a:schemeClr val="tx1"/>
              </a:solidFill>
              <a:effectLst/>
            </a:endParaRPr>
          </a:p>
          <a:p>
            <a:r>
              <a:rPr lang="en-US" i="1" kern="1200" dirty="0">
                <a:solidFill>
                  <a:schemeClr val="tx1"/>
                </a:solidFill>
                <a:effectLst/>
              </a:rPr>
              <a:t>Say: </a:t>
            </a:r>
            <a:r>
              <a:rPr lang="en-US" i="0" kern="1200" dirty="0">
                <a:solidFill>
                  <a:schemeClr val="tx1"/>
                </a:solidFill>
                <a:effectLst/>
              </a:rPr>
              <a:t>In a crisis, many of the usual rules and ways of working don’t and shouldn’t apply. Let’s talk about specific ways in which you can support your team in working work faster and with more agility and resilience under pressure. </a:t>
            </a:r>
          </a:p>
          <a:p>
            <a:endParaRPr lang="en-US" i="0" kern="1200" dirty="0">
              <a:solidFill>
                <a:schemeClr val="tx1"/>
              </a:solidFill>
              <a:effectLst/>
            </a:endParaRPr>
          </a:p>
          <a:p>
            <a:r>
              <a:rPr lang="en-US" i="1" kern="1200" dirty="0">
                <a:solidFill>
                  <a:schemeClr val="tx1"/>
                </a:solidFill>
                <a:effectLst/>
              </a:rPr>
              <a:t>Instructions</a:t>
            </a:r>
            <a:r>
              <a:rPr lang="en-US" i="0" kern="1200" dirty="0">
                <a:solidFill>
                  <a:schemeClr val="tx1"/>
                </a:solidFill>
                <a:effectLst/>
              </a:rPr>
              <a:t>: As you talk through the slide, ask participants to chat in examples of how they took these actions—or could take these actions in the future—in response to a crisis. Or encourage them to share specific steps their leaders took to help their team tackle a crisis. </a:t>
            </a:r>
          </a:p>
          <a:p>
            <a:endParaRPr lang="en-US" i="0" kern="1200" dirty="0">
              <a:solidFill>
                <a:schemeClr val="tx1"/>
              </a:solidFill>
              <a:effectLst/>
            </a:endParaRPr>
          </a:p>
          <a:p>
            <a:r>
              <a:rPr lang="en-US" i="1" kern="1200" dirty="0">
                <a:solidFill>
                  <a:schemeClr val="tx1"/>
                </a:solidFill>
                <a:effectLst/>
              </a:rPr>
              <a:t>Transition to the next section: </a:t>
            </a:r>
            <a:r>
              <a:rPr lang="en-US" i="0" kern="1200" dirty="0">
                <a:solidFill>
                  <a:schemeClr val="tx1"/>
                </a:solidFill>
                <a:effectLst/>
              </a:rPr>
              <a:t>Thank you for sharing your experiences. Let’s now move on to another vital aspect of crisis management: clear, consistent, and regular communication.  </a:t>
            </a:r>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12</a:t>
            </a:fld>
            <a:endParaRPr lang="en-US" dirty="0"/>
          </a:p>
        </p:txBody>
      </p:sp>
    </p:spTree>
    <p:extLst>
      <p:ext uri="{BB962C8B-B14F-4D97-AF65-F5344CB8AC3E}">
        <p14:creationId xmlns:p14="http://schemas.microsoft.com/office/powerpoint/2010/main" val="1262059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1/2 minute]</a:t>
            </a:r>
          </a:p>
          <a:p>
            <a:endParaRPr lang="en-US" b="1" dirty="0"/>
          </a:p>
          <a:p>
            <a:r>
              <a:rPr lang="en-US" i="1" kern="1200" dirty="0">
                <a:solidFill>
                  <a:schemeClr val="tx1"/>
                </a:solidFill>
                <a:effectLst/>
              </a:rPr>
              <a:t>Say:</a:t>
            </a:r>
            <a:r>
              <a:rPr lang="en-US" kern="1200" dirty="0">
                <a:solidFill>
                  <a:schemeClr val="tx1"/>
                </a:solidFill>
                <a:effectLst/>
              </a:rPr>
              <a:t> When you communicate clearly, consistently, and candidly about a crisis, you help dispel unproductive rumors, manage uncertainty, and comfort your team. Conversely, poor communication at this critical time can make a bad situation worse. Let’s spend a few minutes talking about how you can communicate effectively during a crisis.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2 minutes]</a:t>
            </a:r>
          </a:p>
          <a:p>
            <a:endParaRPr lang="en-US" b="1" dirty="0"/>
          </a:p>
          <a:p>
            <a:r>
              <a:rPr lang="en-US" i="1" kern="1200" dirty="0">
                <a:solidFill>
                  <a:schemeClr val="tx1"/>
                </a:solidFill>
                <a:effectLst/>
              </a:rPr>
              <a:t>Say:</a:t>
            </a:r>
            <a:r>
              <a:rPr lang="en-US" kern="1200" dirty="0">
                <a:solidFill>
                  <a:schemeClr val="tx1"/>
                </a:solidFill>
                <a:effectLst/>
              </a:rPr>
              <a:t> To tackle a crisis, you and your team need to focus on important, immediate tasks. Team members won’t be able to do this effectively if they’re anxious and fearful about how the crisis might impact them and their jobs. For this reason, it’s important to address your team’s big concerns—spoken and unspoken—as early as you can. Though you may not have all the answers, acknowledging people’s fear is critical. </a:t>
            </a:r>
          </a:p>
          <a:p>
            <a:endParaRPr lang="en-US" kern="1200" dirty="0">
              <a:solidFill>
                <a:schemeClr val="tx1"/>
              </a:solidFill>
              <a:effectLst/>
            </a:endParaRPr>
          </a:p>
          <a:p>
            <a:r>
              <a:rPr lang="en-US" kern="1200" dirty="0">
                <a:solidFill>
                  <a:schemeClr val="tx1"/>
                </a:solidFill>
                <a:effectLst/>
              </a:rPr>
              <a:t>Let’s think back to the beginning of the Covid-19 crisis. What questions did you hear from your team at that time? And similarly, what were your own concerns? Please take a minute to chat in your responses. </a:t>
            </a:r>
          </a:p>
          <a:p>
            <a:endParaRPr lang="en-US" kern="1200" dirty="0">
              <a:solidFill>
                <a:schemeClr val="tx1"/>
              </a:solidFill>
              <a:effectLst/>
            </a:endParaRPr>
          </a:p>
          <a:p>
            <a:r>
              <a:rPr lang="en-US" kern="1200" dirty="0">
                <a:solidFill>
                  <a:schemeClr val="tx1"/>
                </a:solidFill>
                <a:effectLst/>
              </a:rPr>
              <a:t>Instructions: Acknowledge the responses in the chat panel and consider asking 1-2 people to elaborate on their responses. </a:t>
            </a:r>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14</a:t>
            </a:fld>
            <a:endParaRPr lang="en-US" dirty="0"/>
          </a:p>
        </p:txBody>
      </p:sp>
    </p:spTree>
    <p:extLst>
      <p:ext uri="{BB962C8B-B14F-4D97-AF65-F5344CB8AC3E}">
        <p14:creationId xmlns:p14="http://schemas.microsoft.com/office/powerpoint/2010/main" val="3897651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4 minutes]</a:t>
            </a:r>
          </a:p>
          <a:p>
            <a:endParaRPr lang="en-US" b="1" dirty="0"/>
          </a:p>
          <a:p>
            <a:r>
              <a:rPr lang="en-US" i="1" kern="1200" dirty="0">
                <a:solidFill>
                  <a:schemeClr val="tx1"/>
                </a:solidFill>
                <a:effectLst/>
              </a:rPr>
              <a:t>Say:</a:t>
            </a:r>
            <a:r>
              <a:rPr lang="en-US" kern="1200" dirty="0">
                <a:solidFill>
                  <a:schemeClr val="tx1"/>
                </a:solidFill>
                <a:effectLst/>
              </a:rPr>
              <a:t> Through reading the HMM lesson and your own experiences, you’ve learned some of the dos and don’ts for leaders for communicating in a crisis. Let’s take a couple of minutes to list the ones you think are most important. Please chat in your thoughts and I will write them on the slide as we go. </a:t>
            </a:r>
          </a:p>
          <a:p>
            <a:endParaRPr lang="en-US" kern="1200" dirty="0">
              <a:solidFill>
                <a:schemeClr val="tx1"/>
              </a:solidFill>
              <a:effectLst/>
            </a:endParaRPr>
          </a:p>
          <a:p>
            <a:r>
              <a:rPr lang="en-US" i="1" kern="1200" dirty="0">
                <a:solidFill>
                  <a:schemeClr val="tx1"/>
                </a:solidFill>
                <a:effectLst/>
              </a:rPr>
              <a:t>Instructions</a:t>
            </a:r>
            <a:r>
              <a:rPr lang="en-US" kern="1200" dirty="0">
                <a:solidFill>
                  <a:schemeClr val="tx1"/>
                </a:solidFill>
                <a:effectLst/>
              </a:rPr>
              <a:t>: As participants chat in the practices they think are most important, use the annotation feature to list them on the slide. </a:t>
            </a:r>
          </a:p>
          <a:p>
            <a:endParaRPr lang="en-US" kern="1200" dirty="0">
              <a:solidFill>
                <a:schemeClr val="tx1"/>
              </a:solidFill>
              <a:effectLst/>
            </a:endParaRPr>
          </a:p>
          <a:p>
            <a:r>
              <a:rPr lang="en-US" i="1" kern="1200" dirty="0">
                <a:solidFill>
                  <a:schemeClr val="tx1"/>
                </a:solidFill>
                <a:effectLst/>
              </a:rPr>
              <a:t>Note: </a:t>
            </a:r>
            <a:r>
              <a:rPr lang="en-US" i="0" kern="1200" dirty="0">
                <a:solidFill>
                  <a:schemeClr val="tx1"/>
                </a:solidFill>
                <a:effectLst/>
              </a:rPr>
              <a:t>Some important guidelines for communicating during a crisis are listed below. Highlight the ones that don’t emerge through the discussion. </a:t>
            </a:r>
          </a:p>
          <a:p>
            <a:pPr marL="171450" indent="-171450">
              <a:buFont typeface="Arial" panose="020B0604020202020204" pitchFamily="34" charset="0"/>
              <a:buChar char="•"/>
            </a:pPr>
            <a:r>
              <a:rPr lang="en-US" kern="1200" dirty="0">
                <a:solidFill>
                  <a:schemeClr val="tx1"/>
                </a:solidFill>
                <a:effectLst/>
              </a:rPr>
              <a:t>Be clear, specific, and direct.</a:t>
            </a:r>
          </a:p>
          <a:p>
            <a:pPr marL="171450" indent="-171450">
              <a:buFont typeface="Arial" panose="020B0604020202020204" pitchFamily="34" charset="0"/>
              <a:buChar char="•"/>
            </a:pPr>
            <a:r>
              <a:rPr lang="en-US" kern="1200" dirty="0">
                <a:solidFill>
                  <a:schemeClr val="tx1"/>
                </a:solidFill>
                <a:effectLst/>
              </a:rPr>
              <a:t>Communicate frequently and at regular intervals, using the same medium of communication. Knowing when they can expect to hear from you will help calm anxiety and dispel fear.</a:t>
            </a:r>
          </a:p>
          <a:p>
            <a:pPr marL="171450" indent="-171450">
              <a:buFont typeface="Arial" panose="020B0604020202020204" pitchFamily="34" charset="0"/>
              <a:buChar char="•"/>
            </a:pPr>
            <a:r>
              <a:rPr lang="en-US" kern="1200" dirty="0">
                <a:solidFill>
                  <a:schemeClr val="tx1"/>
                </a:solidFill>
                <a:effectLst/>
              </a:rPr>
              <a:t>Be honest but provide credible hope.</a:t>
            </a:r>
          </a:p>
          <a:p>
            <a:pPr marL="171450" indent="-171450">
              <a:buFont typeface="Arial" panose="020B0604020202020204" pitchFamily="34" charset="0"/>
              <a:buChar char="•"/>
            </a:pPr>
            <a:r>
              <a:rPr lang="en-US" kern="1200" dirty="0">
                <a:solidFill>
                  <a:schemeClr val="tx1"/>
                </a:solidFill>
                <a:effectLst/>
              </a:rPr>
              <a:t>Boil the message down to its essentials and eliminate jargon.</a:t>
            </a:r>
          </a:p>
          <a:p>
            <a:pPr marL="171450" indent="-171450">
              <a:buFont typeface="Arial" panose="020B0604020202020204" pitchFamily="34" charset="0"/>
              <a:buChar char="•"/>
            </a:pPr>
            <a:r>
              <a:rPr lang="en-US" kern="1200" dirty="0">
                <a:solidFill>
                  <a:schemeClr val="tx1"/>
                </a:solidFill>
                <a:effectLst/>
              </a:rPr>
              <a:t>Reiterate your team’s top priorities and your message in multiple ways.</a:t>
            </a:r>
          </a:p>
          <a:p>
            <a:pPr marL="171450" indent="-171450">
              <a:buFont typeface="Arial" panose="020B0604020202020204" pitchFamily="34" charset="0"/>
              <a:buChar char="•"/>
            </a:pPr>
            <a:r>
              <a:rPr lang="en-US" kern="1200" dirty="0">
                <a:solidFill>
                  <a:schemeClr val="tx1"/>
                </a:solidFill>
                <a:effectLst/>
              </a:rPr>
              <a:t>Don’t skip updates even if you don’t have new information to share. It’s important to be regular and predictable in your communications.</a:t>
            </a:r>
          </a:p>
          <a:p>
            <a:pPr marL="0" indent="0">
              <a:buFont typeface="Arial" panose="020B0604020202020204" pitchFamily="34" charset="0"/>
              <a:buNone/>
            </a:pPr>
            <a:r>
              <a:rPr lang="en-US" kern="1200" dirty="0">
                <a:solidFill>
                  <a:schemeClr val="tx1"/>
                </a:solidFill>
                <a:effectLst/>
              </a:rPr>
              <a:t> </a:t>
            </a:r>
          </a:p>
          <a:p>
            <a:r>
              <a:rPr lang="en-US" i="1" dirty="0"/>
              <a:t>Ask:</a:t>
            </a:r>
            <a:r>
              <a:rPr lang="en-US" dirty="0"/>
              <a:t> Thinking back to a crisis you experienced, which of these practices do you think you followed well? Which ones could you have done better? Please chat in your responses. </a:t>
            </a:r>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15</a:t>
            </a:fld>
            <a:endParaRPr lang="en-US" dirty="0"/>
          </a:p>
        </p:txBody>
      </p:sp>
    </p:spTree>
    <p:extLst>
      <p:ext uri="{BB962C8B-B14F-4D97-AF65-F5344CB8AC3E}">
        <p14:creationId xmlns:p14="http://schemas.microsoft.com/office/powerpoint/2010/main" val="34507708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2 minutes]</a:t>
            </a:r>
          </a:p>
          <a:p>
            <a:endParaRPr lang="en-US" b="1" dirty="0"/>
          </a:p>
          <a:p>
            <a:r>
              <a:rPr lang="en-US" i="1" kern="1200" dirty="0">
                <a:solidFill>
                  <a:schemeClr val="tx1"/>
                </a:solidFill>
                <a:effectLst/>
              </a:rPr>
              <a:t>Instructions: </a:t>
            </a:r>
            <a:r>
              <a:rPr lang="en-US" i="0" kern="1200" dirty="0">
                <a:solidFill>
                  <a:schemeClr val="tx1"/>
                </a:solidFill>
                <a:effectLst/>
              </a:rPr>
              <a:t>Read through the scenario on the slide and ask participants to chat in their responses. Acknowledge and summarize the responses, highlighting that the head of HR is sugarcoating the situation and overpromising or overstating their ability to guarantee that the situation is under control. They also seem to be failing to solicit and listen to people’s concerns and feedback. </a:t>
            </a:r>
            <a:r>
              <a:rPr lang="en-US" kern="1200" dirty="0">
                <a:solidFill>
                  <a:schemeClr val="tx1"/>
                </a:solidFill>
                <a:effectLst/>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16</a:t>
            </a:fld>
            <a:endParaRPr lang="en-US"/>
          </a:p>
        </p:txBody>
      </p:sp>
    </p:spTree>
    <p:extLst>
      <p:ext uri="{BB962C8B-B14F-4D97-AF65-F5344CB8AC3E}">
        <p14:creationId xmlns:p14="http://schemas.microsoft.com/office/powerpoint/2010/main" val="2734050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2 minutes]</a:t>
            </a:r>
          </a:p>
          <a:p>
            <a:endParaRPr lang="en-US" b="1" dirty="0"/>
          </a:p>
          <a:p>
            <a:r>
              <a:rPr lang="en-US" i="1" kern="1200" dirty="0">
                <a:solidFill>
                  <a:schemeClr val="tx1"/>
                </a:solidFill>
                <a:effectLst/>
              </a:rPr>
              <a:t>Say:</a:t>
            </a:r>
            <a:r>
              <a:rPr lang="en-US" kern="1200" dirty="0">
                <a:solidFill>
                  <a:schemeClr val="tx1"/>
                </a:solidFill>
                <a:effectLst/>
              </a:rPr>
              <a:t> As we saw on the previous slide, it’s a mistake to sugarcoat the reality in a crisis and make the situation sound better than it really is. Similarly, another common mistake is overpromising – providing guarantees when you’re not in a position to do so. It can be tempting to rely on these tactics when you’re communicating in uncertain and evolving situations, but ultimately, they only reduce your credibility and lead to confusion.  </a:t>
            </a:r>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17</a:t>
            </a:fld>
            <a:endParaRPr lang="en-US" dirty="0"/>
          </a:p>
        </p:txBody>
      </p:sp>
    </p:spTree>
    <p:extLst>
      <p:ext uri="{BB962C8B-B14F-4D97-AF65-F5344CB8AC3E}">
        <p14:creationId xmlns:p14="http://schemas.microsoft.com/office/powerpoint/2010/main" val="363195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3 minutes]</a:t>
            </a:r>
          </a:p>
          <a:p>
            <a:endParaRPr lang="en-US" b="1" dirty="0"/>
          </a:p>
          <a:p>
            <a:r>
              <a:rPr lang="en-US" i="1" kern="1200" dirty="0">
                <a:solidFill>
                  <a:schemeClr val="tx1"/>
                </a:solidFill>
                <a:effectLst/>
              </a:rPr>
              <a:t>Say:</a:t>
            </a:r>
            <a:r>
              <a:rPr lang="en-US" kern="1200" dirty="0">
                <a:solidFill>
                  <a:schemeClr val="tx1"/>
                </a:solidFill>
                <a:effectLst/>
              </a:rPr>
              <a:t> Amid the turbulence and chaos of a crisis, remember to share good news and celebrate the small wins. This includes steps the organization has taken to get ahead of the crisis but can and should also include smaller team accomplishments and individual achievements. When you express gratitude for small wins and successes and for the efforts your team is making, you help them feel supported and motivated. Can you think of examples when you were the bearer of good news in the recent crisis? Please chat in and share your examples and the positive impact on your team. </a:t>
            </a:r>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18</a:t>
            </a:fld>
            <a:endParaRPr lang="en-US" dirty="0"/>
          </a:p>
        </p:txBody>
      </p:sp>
    </p:spTree>
    <p:extLst>
      <p:ext uri="{BB962C8B-B14F-4D97-AF65-F5344CB8AC3E}">
        <p14:creationId xmlns:p14="http://schemas.microsoft.com/office/powerpoint/2010/main" val="17724126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1/2 minute]</a:t>
            </a:r>
          </a:p>
          <a:p>
            <a:endParaRPr lang="en-US" b="1" dirty="0"/>
          </a:p>
          <a:p>
            <a:r>
              <a:rPr lang="en-US" i="1" kern="1200" dirty="0">
                <a:solidFill>
                  <a:schemeClr val="tx1"/>
                </a:solidFill>
                <a:effectLst/>
              </a:rPr>
              <a:t>Say</a:t>
            </a:r>
            <a:r>
              <a:rPr lang="en-US" kern="1200" dirty="0">
                <a:solidFill>
                  <a:schemeClr val="tx1"/>
                </a:solidFill>
                <a:effectLst/>
              </a:rPr>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kern="1200" dirty="0">
                <a:effectLst/>
              </a:rPr>
              <a:t>Facilitator notes:</a:t>
            </a:r>
          </a:p>
          <a:p>
            <a:endParaRPr lang="en-US" i="1" dirty="0"/>
          </a:p>
          <a:p>
            <a:r>
              <a:rPr lang="en-US" dirty="0"/>
              <a:t>[Time: </a:t>
            </a:r>
            <a:r>
              <a:rPr lang="en-US" kern="1200" dirty="0">
                <a:solidFill>
                  <a:schemeClr val="tx1"/>
                </a:solidFill>
                <a:effectLst/>
              </a:rPr>
              <a:t>2 min]</a:t>
            </a:r>
          </a:p>
          <a:p>
            <a:endParaRPr lang="en-US" i="1" kern="1200" dirty="0">
              <a:solidFill>
                <a:schemeClr val="tx1"/>
              </a:solidFill>
              <a:effectLst/>
            </a:endParaRPr>
          </a:p>
          <a:p>
            <a:r>
              <a:rPr lang="en-US" i="1" kern="1200" dirty="0">
                <a:solidFill>
                  <a:schemeClr val="tx1"/>
                </a:solidFill>
                <a:effectLst/>
              </a:rPr>
              <a:t>Say</a:t>
            </a:r>
            <a:r>
              <a:rPr lang="en-US" kern="1200" dirty="0">
                <a:solidFill>
                  <a:schemeClr val="tx1"/>
                </a:solidFill>
                <a:effectLst/>
              </a:rPr>
              <a:t>: Good morning/afternoon. This is ________ from ________. We’ll be starting today’s session at ___. As you come online, please take a minute to answer the question on your screen via the chat panel. We’ll give your colleagues a few more moments to join our session and then we’ll get started. Thank you.</a:t>
            </a:r>
          </a:p>
          <a:p>
            <a:endParaRPr lang="en-US" i="1" kern="1200" dirty="0">
              <a:solidFill>
                <a:schemeClr val="tx1"/>
              </a:solidFill>
              <a:effectLst/>
            </a:endParaRPr>
          </a:p>
          <a:p>
            <a:r>
              <a:rPr lang="en-US" i="1" kern="1200" dirty="0">
                <a:solidFill>
                  <a:schemeClr val="tx1"/>
                </a:solidFill>
                <a:effectLst/>
              </a:rPr>
              <a:t>Instructions:</a:t>
            </a:r>
            <a:r>
              <a:rPr lang="en-US" kern="1200" dirty="0">
                <a:solidFill>
                  <a:schemeClr val="tx1"/>
                </a:solidFill>
                <a:effectLst/>
              </a:rPr>
              <a:t> Consider answering the question</a:t>
            </a:r>
            <a:r>
              <a:rPr lang="en-US" kern="1200" dirty="0">
                <a:solidFill>
                  <a:srgbClr val="FF0000"/>
                </a:solidFill>
                <a:effectLst/>
              </a:rPr>
              <a:t> </a:t>
            </a:r>
            <a:r>
              <a:rPr lang="en-US" kern="1200" dirty="0">
                <a:effectLst/>
              </a:rPr>
              <a:t>yourself </a:t>
            </a:r>
            <a:r>
              <a:rPr lang="en-US" kern="1200" dirty="0">
                <a:solidFill>
                  <a:schemeClr val="tx1"/>
                </a:solidFill>
                <a:effectLst/>
              </a:rPr>
              <a:t>in the chat panel first to show an example. </a:t>
            </a:r>
            <a:r>
              <a:rPr lang="en-US" i="1" kern="1200" dirty="0">
                <a:solidFill>
                  <a:schemeClr val="tx1"/>
                </a:solidFill>
                <a:effectLst/>
              </a:rPr>
              <a:t>Note: </a:t>
            </a:r>
            <a:r>
              <a:rPr lang="en-US" dirty="0"/>
              <a:t>T</a:t>
            </a:r>
            <a:r>
              <a:rPr lang="en-US" kern="1200" dirty="0">
                <a:solidFill>
                  <a:schemeClr val="tx1"/>
                </a:solidFill>
                <a:effectLst/>
              </a:rPr>
              <a:t>here is no need to debrief the question now—it will be discussed on slide 5. </a:t>
            </a:r>
            <a:r>
              <a:rPr lang="en-US" dirty="0"/>
              <a:t>M</a:t>
            </a:r>
            <a:r>
              <a:rPr lang="en-US" kern="1200" dirty="0">
                <a:solidFill>
                  <a:schemeClr val="tx1"/>
                </a:solidFill>
                <a:effectLst/>
              </a:rPr>
              <a:t>ake note of the most common and least common responses so you are prepared to debrief later.</a:t>
            </a:r>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2</a:t>
            </a:fld>
            <a:endParaRPr lang="en-US" dirty="0"/>
          </a:p>
        </p:txBody>
      </p:sp>
    </p:spTree>
    <p:extLst>
      <p:ext uri="{BB962C8B-B14F-4D97-AF65-F5344CB8AC3E}">
        <p14:creationId xmlns:p14="http://schemas.microsoft.com/office/powerpoint/2010/main" val="3565886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dirty="0"/>
          </a:p>
          <a:p>
            <a:r>
              <a:rPr lang="en-US" kern="1200" dirty="0">
                <a:solidFill>
                  <a:schemeClr val="tx1"/>
                </a:solidFill>
                <a:effectLst/>
              </a:rPr>
              <a:t>[Time: 3 minutes]</a:t>
            </a:r>
          </a:p>
          <a:p>
            <a:endParaRPr lang="en-US" kern="1200" dirty="0">
              <a:solidFill>
                <a:schemeClr val="tx1"/>
              </a:solidFill>
              <a:effectLst/>
            </a:endParaRPr>
          </a:p>
          <a:p>
            <a:r>
              <a:rPr lang="en-US" i="1" kern="1200" dirty="0">
                <a:solidFill>
                  <a:schemeClr val="tx1"/>
                </a:solidFill>
                <a:effectLst/>
              </a:rPr>
              <a:t>Say:</a:t>
            </a:r>
            <a:r>
              <a:rPr lang="en-US" kern="1200" dirty="0">
                <a:solidFill>
                  <a:schemeClr val="tx1"/>
                </a:solidFill>
                <a:effectLst/>
              </a:rPr>
              <a:t> Today’s session focused on three important elements of </a:t>
            </a:r>
            <a:r>
              <a:rPr lang="en-US" dirty="0"/>
              <a:t>crisis</a:t>
            </a:r>
            <a:r>
              <a:rPr lang="en-US" kern="1200" dirty="0">
                <a:solidFill>
                  <a:schemeClr val="tx1"/>
                </a:solidFill>
                <a:effectLst/>
              </a:rPr>
              <a:t> management. Specifically, we discussed how to:</a:t>
            </a:r>
          </a:p>
          <a:p>
            <a:pPr lvl="0"/>
            <a:endParaRPr lang="en-US" kern="1200" dirty="0">
              <a:solidFill>
                <a:schemeClr val="tx1"/>
              </a:solidFill>
              <a:effectLst/>
            </a:endParaRPr>
          </a:p>
          <a:p>
            <a:pPr marL="171450" lvl="0" indent="-171450">
              <a:buFont typeface="Arial" panose="020B0604020202020204" pitchFamily="34" charset="0"/>
              <a:buChar char="•"/>
            </a:pPr>
            <a:r>
              <a:rPr lang="en-US" sz="900" dirty="0"/>
              <a:t>Respond swiftly when a crisis arises</a:t>
            </a:r>
          </a:p>
          <a:p>
            <a:pPr marL="171450" lvl="0" indent="-171450">
              <a:buFont typeface="Arial" panose="020B0604020202020204" pitchFamily="34" charset="0"/>
              <a:buChar char="•"/>
            </a:pPr>
            <a:r>
              <a:rPr lang="en-US" sz="900" dirty="0"/>
              <a:t>Enable your team to act with resilience</a:t>
            </a:r>
          </a:p>
          <a:p>
            <a:pPr marL="171450" lvl="0" indent="-171450">
              <a:buFont typeface="Arial" panose="020B0604020202020204" pitchFamily="34" charset="0"/>
              <a:buChar char="•"/>
            </a:pPr>
            <a:r>
              <a:rPr lang="en-US" sz="900" dirty="0"/>
              <a:t>Communicate well during a crisis</a:t>
            </a:r>
          </a:p>
          <a:p>
            <a:pPr marL="171450" lvl="0" indent="-171450">
              <a:buFont typeface="Arial"/>
              <a:buChar char="•"/>
            </a:pPr>
            <a:endParaRPr lang="en-US" dirty="0"/>
          </a:p>
          <a:p>
            <a:pPr lvl="0"/>
            <a:r>
              <a:rPr lang="en-US" dirty="0"/>
              <a:t>What is one insight that you’ll take away from today’s session and apply in your role? Raise your hand or chat in.</a:t>
            </a:r>
          </a:p>
          <a:p>
            <a:pPr lvl="0"/>
            <a:endParaRPr lang="en-US" dirty="0"/>
          </a:p>
          <a:p>
            <a:r>
              <a:rPr lang="en-US" i="1" dirty="0"/>
              <a:t>Instructions: </a:t>
            </a:r>
            <a:r>
              <a:rPr lang="en-US" dirty="0"/>
              <a:t>Ask two or three participants to share an area of insight.</a:t>
            </a:r>
          </a:p>
          <a:p>
            <a:pPr lvl="0"/>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solidFill>
                  <a:srgbClr val="000000"/>
                </a:solidFill>
              </a:rPr>
              <a:t>Facilitator notes:</a:t>
            </a:r>
          </a:p>
          <a:p>
            <a:endParaRPr lang="en-US" i="1" dirty="0">
              <a:solidFill>
                <a:srgbClr val="000000"/>
              </a:solidFill>
            </a:endParaRPr>
          </a:p>
          <a:p>
            <a:r>
              <a:rPr lang="en-US" dirty="0"/>
              <a:t>[Time: </a:t>
            </a:r>
            <a:r>
              <a:rPr lang="en-US" kern="1200" dirty="0">
                <a:solidFill>
                  <a:schemeClr val="tx1"/>
                </a:solidFill>
                <a:effectLst/>
              </a:rPr>
              <a:t>1 minute]</a:t>
            </a:r>
          </a:p>
          <a:p>
            <a:r>
              <a:rPr lang="en-US" b="1" kern="1200" dirty="0">
                <a:solidFill>
                  <a:schemeClr val="tx1"/>
                </a:solidFill>
                <a:effectLst/>
              </a:rPr>
              <a:t> </a:t>
            </a:r>
            <a:endParaRPr lang="en-US" kern="1200" dirty="0">
              <a:solidFill>
                <a:schemeClr val="tx1"/>
              </a:solidFill>
              <a:effectLst/>
            </a:endParaRPr>
          </a:p>
          <a:p>
            <a:r>
              <a:rPr lang="en-US" i="1" kern="1200" dirty="0">
                <a:solidFill>
                  <a:schemeClr val="tx1"/>
                </a:solidFill>
                <a:effectLst/>
              </a:rPr>
              <a:t>Say</a:t>
            </a:r>
            <a:r>
              <a:rPr lang="en-US" kern="1200" dirty="0">
                <a:solidFill>
                  <a:schemeClr val="tx1"/>
                </a:solidFill>
                <a:effectLst/>
              </a:rPr>
              <a:t>: The next step for you in your development is to focus on applying and developing a skill that is particularly relevant to you and has a good chance of making an impact in the workplace for you and your team.</a:t>
            </a:r>
          </a:p>
          <a:p>
            <a:endParaRPr lang="en-US" kern="1200" dirty="0">
              <a:solidFill>
                <a:schemeClr val="tx1"/>
              </a:solidFill>
              <a:effectLst/>
            </a:endParaRPr>
          </a:p>
          <a:p>
            <a:r>
              <a:rPr lang="en-US" kern="1200" dirty="0">
                <a:solidFill>
                  <a:schemeClr val="tx1"/>
                </a:solidFill>
                <a:effectLst/>
              </a:rPr>
              <a:t>The On-the-Job section in the Harvard ManageMentor crisis Management topic provides an opportunity for you to pick a skill to work on and come up with specific ways to apply and develop the skill in your workplace. For instance, you can pick the skill: </a:t>
            </a:r>
            <a:r>
              <a:rPr lang="en-US" b="1" dirty="0"/>
              <a:t>Communicate clearly to manage uncertainty, dispel rumors</a:t>
            </a:r>
            <a:r>
              <a:rPr lang="en-US" b="1" kern="1200" dirty="0">
                <a:solidFill>
                  <a:schemeClr val="tx1"/>
                </a:solidFill>
                <a:effectLst/>
              </a:rPr>
              <a:t>, and share what you know.</a:t>
            </a:r>
            <a:r>
              <a:rPr lang="en-US" kern="1200" dirty="0">
                <a:solidFill>
                  <a:schemeClr val="tx1"/>
                </a:solidFill>
                <a:effectLst/>
              </a:rPr>
              <a:t> Then you’ll identify specific action items that you can do to apply and develop this skill. </a:t>
            </a:r>
          </a:p>
          <a:p>
            <a:endParaRPr lang="en-US" i="1" kern="1200" dirty="0">
              <a:solidFill>
                <a:schemeClr val="tx1"/>
              </a:solidFill>
              <a:effectLst/>
            </a:endParaRPr>
          </a:p>
          <a:p>
            <a:r>
              <a:rPr lang="en-US" i="1" kern="1200" dirty="0">
                <a:solidFill>
                  <a:schemeClr val="tx1"/>
                </a:solidFill>
                <a:effectLst/>
              </a:rPr>
              <a:t>Say</a:t>
            </a:r>
            <a:r>
              <a:rPr lang="en-US" kern="1200" dirty="0">
                <a:solidFill>
                  <a:schemeClr val="tx1"/>
                </a:solidFill>
                <a:effectLst/>
              </a:rPr>
              <a:t>: In order to complete this learning experience, proceed to the On-the-Job section in the Harvard ManageMentor topic. Remember, the only way to develop a skill is to apply and experiment with the use of that skill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21</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a:defRPr/>
            </a:pPr>
            <a:r>
              <a:rPr lang="en-US" kern="1200" dirty="0">
                <a:solidFill>
                  <a:schemeClr val="tx1"/>
                </a:solidFill>
              </a:rPr>
              <a:t>[</a:t>
            </a:r>
            <a:r>
              <a:rPr lang="en-US" dirty="0"/>
              <a:t>Time</a:t>
            </a:r>
            <a:r>
              <a:rPr lang="en-US" kern="1200" dirty="0">
                <a:solidFill>
                  <a:schemeClr val="tx1"/>
                </a:solidFill>
              </a:rPr>
              <a:t>: 1/2 minute]</a:t>
            </a:r>
          </a:p>
          <a:p>
            <a:endParaRPr lang="en-US" b="1" dirty="0"/>
          </a:p>
          <a:p>
            <a:r>
              <a:rPr lang="en-US" i="1" kern="1200" dirty="0">
                <a:solidFill>
                  <a:schemeClr val="tx1"/>
                </a:solidFill>
                <a:effectLst/>
              </a:rPr>
              <a:t>Instructions:</a:t>
            </a:r>
            <a:r>
              <a:rPr lang="en-US" kern="1200" dirty="0">
                <a:solidFill>
                  <a:schemeClr val="tx1"/>
                </a:solidFill>
                <a:effectLst/>
              </a:rPr>
              <a:t> Thank participants for their </a:t>
            </a:r>
            <a:r>
              <a:rPr lang="en-US" dirty="0"/>
              <a:t>time</a:t>
            </a:r>
            <a:r>
              <a:rPr lang="en-US" kern="1200" dirty="0">
                <a:solidFill>
                  <a:schemeClr val="tx1"/>
                </a:solidFill>
                <a:effectLst/>
              </a:rPr>
              <a:t>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solidFill>
                  <a:srgbClr val="000000"/>
                </a:solidFill>
              </a:rPr>
              <a:t>Facilitator</a:t>
            </a:r>
            <a:r>
              <a:rPr lang="en-US" b="1" baseline="0" dirty="0">
                <a:solidFill>
                  <a:srgbClr val="000000"/>
                </a:solidFill>
              </a:rPr>
              <a:t> notes:</a:t>
            </a:r>
          </a:p>
          <a:p>
            <a:endParaRPr lang="en-US" b="1" dirty="0">
              <a:solidFill>
                <a:srgbClr val="000000"/>
              </a:solidFill>
            </a:endParaRPr>
          </a:p>
          <a:p>
            <a:r>
              <a:rPr lang="en-US" baseline="0" dirty="0">
                <a:solidFill>
                  <a:srgbClr val="000000"/>
                </a:solidFill>
              </a:rPr>
              <a:t>[</a:t>
            </a:r>
            <a:r>
              <a:rPr lang="en-US" dirty="0"/>
              <a:t>Time</a:t>
            </a:r>
            <a:r>
              <a:rPr lang="en-US" i="0" baseline="0" dirty="0">
                <a:solidFill>
                  <a:srgbClr val="000000"/>
                </a:solidFill>
              </a:rPr>
              <a:t>: </a:t>
            </a:r>
            <a:r>
              <a:rPr lang="en-US" baseline="0" dirty="0">
                <a:solidFill>
                  <a:srgbClr val="000000"/>
                </a:solidFill>
              </a:rPr>
              <a:t>1</a:t>
            </a:r>
            <a:r>
              <a:rPr lang="en-US" dirty="0">
                <a:solidFill>
                  <a:srgbClr val="000000"/>
                </a:solidFill>
              </a:rPr>
              <a:t> minute]</a:t>
            </a:r>
          </a:p>
          <a:p>
            <a:endParaRPr lang="en-US" b="1" baseline="0" dirty="0">
              <a:solidFill>
                <a:srgbClr val="000000"/>
              </a:solidFill>
            </a:endParaRPr>
          </a:p>
          <a:p>
            <a:r>
              <a:rPr lang="en-US" i="1" baseline="0" dirty="0">
                <a:solidFill>
                  <a:srgbClr val="000000"/>
                </a:solidFill>
              </a:rPr>
              <a:t>Instructions</a:t>
            </a:r>
            <a:r>
              <a:rPr lang="en-US" baseline="0" dirty="0">
                <a:solidFill>
                  <a:srgbClr val="000000"/>
                </a:solidFill>
              </a:rPr>
              <a:t>: Introduce yourself and any co-facilitator or web conferencing producer who might be helping with the session. Acknowledge the relative size of the audience and consider having participants chat in their location</a:t>
            </a:r>
            <a:r>
              <a:rPr lang="en-US" u="none" baseline="0" dirty="0">
                <a:solidFill>
                  <a:srgbClr val="000000"/>
                </a:solidFill>
              </a:rPr>
              <a:t>s</a:t>
            </a:r>
            <a:r>
              <a:rPr lang="en-US" baseline="0" dirty="0">
                <a:solidFill>
                  <a:srgbClr val="000000"/>
                </a:solidFill>
              </a:rPr>
              <a:t> if this information is not readily apparent. The point is to give people a sense of who is participating in the session today.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z="900" smtClean="0"/>
              <a:pPr/>
              <a:t>3</a:t>
            </a:fld>
            <a:endParaRPr lang="en-US" sz="900"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solidFill>
                  <a:srgbClr val="000000"/>
                </a:solidFill>
              </a:rPr>
              <a:t>Facilitator notes:</a:t>
            </a:r>
          </a:p>
          <a:p>
            <a:endParaRPr lang="en-US" b="1" dirty="0">
              <a:solidFill>
                <a:srgbClr val="000000"/>
              </a:solidFill>
            </a:endParaRPr>
          </a:p>
          <a:p>
            <a:r>
              <a:rPr lang="en-US" dirty="0">
                <a:solidFill>
                  <a:srgbClr val="000000"/>
                </a:solidFill>
              </a:rPr>
              <a:t>[</a:t>
            </a:r>
            <a:r>
              <a:rPr lang="en-US" dirty="0"/>
              <a:t>Time</a:t>
            </a:r>
            <a:r>
              <a:rPr lang="en-US" dirty="0">
                <a:solidFill>
                  <a:srgbClr val="000000"/>
                </a:solidFill>
              </a:rPr>
              <a:t>: 1 minute]</a:t>
            </a:r>
          </a:p>
          <a:p>
            <a:endParaRPr lang="en-US" dirty="0">
              <a:solidFill>
                <a:srgbClr val="000000"/>
              </a:solidFill>
            </a:endParaRPr>
          </a:p>
          <a:p>
            <a:r>
              <a:rPr lang="en-US" i="1" dirty="0">
                <a:solidFill>
                  <a:srgbClr val="000000"/>
                </a:solidFill>
              </a:rPr>
              <a:t>Say</a:t>
            </a:r>
            <a:r>
              <a:rPr lang="en-US" dirty="0">
                <a:solidFill>
                  <a:srgbClr val="000000"/>
                </a:solidFill>
              </a:rPr>
              <a:t>: Today’s session has been designed to be an interactive experience. To get the most from the session, here are a few tips about how to participate.</a:t>
            </a:r>
          </a:p>
          <a:p>
            <a:endParaRPr lang="en-US" i="1" dirty="0">
              <a:solidFill>
                <a:srgbClr val="000000"/>
              </a:solidFill>
            </a:endParaRPr>
          </a:p>
          <a:p>
            <a:r>
              <a:rPr lang="en-US" i="1" dirty="0">
                <a:solidFill>
                  <a:srgbClr val="000000"/>
                </a:solidFill>
              </a:rPr>
              <a:t>Instructions</a:t>
            </a:r>
            <a:r>
              <a:rPr lang="en-US"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i="1" dirty="0">
              <a:solidFill>
                <a:srgbClr val="000000"/>
              </a:solidFill>
            </a:endParaRPr>
          </a:p>
          <a:p>
            <a:r>
              <a:rPr lang="en-US" i="1" dirty="0">
                <a:solidFill>
                  <a:srgbClr val="000000"/>
                </a:solidFill>
              </a:rPr>
              <a:t>Say</a:t>
            </a:r>
            <a:r>
              <a:rPr lang="en-US" dirty="0">
                <a:solidFill>
                  <a:srgbClr val="000000"/>
                </a:solidFill>
              </a:rPr>
              <a:t>: It appears we are ready to start.</a:t>
            </a:r>
          </a:p>
          <a:p>
            <a:endParaRPr lang="en-US"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solidFill>
                  <a:srgbClr val="000000"/>
                </a:solidFill>
              </a:rPr>
              <a:t>Facilitator notes:</a:t>
            </a:r>
          </a:p>
          <a:p>
            <a:endParaRPr lang="en-US" b="1" dirty="0">
              <a:solidFill>
                <a:srgbClr val="000000"/>
              </a:solidFill>
            </a:endParaRPr>
          </a:p>
          <a:p>
            <a:r>
              <a:rPr lang="en-US" dirty="0"/>
              <a:t>[Time</a:t>
            </a:r>
            <a:r>
              <a:rPr lang="en-US" kern="1200" dirty="0">
                <a:solidFill>
                  <a:schemeClr val="tx1"/>
                </a:solidFill>
                <a:effectLst/>
              </a:rPr>
              <a:t>: 5 minutes]</a:t>
            </a:r>
          </a:p>
          <a:p>
            <a:endParaRPr lang="en-US" kern="1200" dirty="0">
              <a:solidFill>
                <a:schemeClr val="tx1"/>
              </a:solidFill>
              <a:effectLst/>
            </a:endParaRPr>
          </a:p>
          <a:p>
            <a:r>
              <a:rPr lang="en-US" i="1" kern="1200" dirty="0">
                <a:solidFill>
                  <a:schemeClr val="tx1"/>
                </a:solidFill>
                <a:effectLst/>
              </a:rPr>
              <a:t>Instructions:</a:t>
            </a:r>
            <a:r>
              <a:rPr lang="en-US" kern="1200" dirty="0">
                <a:solidFill>
                  <a:schemeClr val="tx1"/>
                </a:solidFill>
                <a:effectLst/>
              </a:rPr>
              <a:t> Debrief the icebreaker question regarding how inspiring leaders responded to the Covid-19 crisis or any other crisis. Call on 2-3 people to elaborate on what they have written. Ask for examples and thank people for sharing.</a:t>
            </a:r>
          </a:p>
          <a:p>
            <a:endParaRPr lang="en-US" i="1" kern="1200" dirty="0">
              <a:solidFill>
                <a:schemeClr val="tx1"/>
              </a:solidFill>
              <a:effectLst/>
            </a:endParaRPr>
          </a:p>
          <a:p>
            <a:pPr lvl="0"/>
            <a:r>
              <a:rPr lang="en-US" i="1" dirty="0"/>
              <a:t>Note</a:t>
            </a:r>
            <a:r>
              <a:rPr lang="en-US" dirty="0"/>
              <a:t>: Sample responses you might hear from participants:</a:t>
            </a:r>
          </a:p>
          <a:p>
            <a:pPr marL="171450" lvl="0" indent="-171450">
              <a:buFont typeface="Arial" panose="020B0604020202020204" pitchFamily="34" charset="0"/>
              <a:buChar char="•"/>
            </a:pPr>
            <a:r>
              <a:rPr lang="en-US" dirty="0"/>
              <a:t>Responded swiftly</a:t>
            </a:r>
          </a:p>
          <a:p>
            <a:pPr marL="171450" lvl="0" indent="-171450">
              <a:buFont typeface="Arial" panose="020B0604020202020204" pitchFamily="34" charset="0"/>
              <a:buChar char="•"/>
            </a:pPr>
            <a:r>
              <a:rPr lang="en-US" dirty="0"/>
              <a:t>Didn’t ignore the warning signs</a:t>
            </a:r>
          </a:p>
          <a:p>
            <a:pPr marL="171450" lvl="0" indent="-171450">
              <a:buFont typeface="Arial" panose="020B0604020202020204" pitchFamily="34" charset="0"/>
              <a:buChar char="•"/>
            </a:pPr>
            <a:r>
              <a:rPr lang="en-US" dirty="0"/>
              <a:t>Spoke up early</a:t>
            </a:r>
          </a:p>
          <a:p>
            <a:pPr marL="171450" lvl="0" indent="-171450">
              <a:buFont typeface="Arial" panose="020B0604020202020204" pitchFamily="34" charset="0"/>
              <a:buChar char="•"/>
            </a:pPr>
            <a:r>
              <a:rPr lang="en-US" dirty="0"/>
              <a:t>Communicated early, clearly, and often</a:t>
            </a:r>
          </a:p>
          <a:p>
            <a:pPr marL="171450" lvl="0" indent="-171450">
              <a:buFont typeface="Arial" panose="020B0604020202020204" pitchFamily="34" charset="0"/>
              <a:buChar char="•"/>
            </a:pPr>
            <a:r>
              <a:rPr lang="en-US" dirty="0"/>
              <a:t>Explained the “why” of the crisis management plan</a:t>
            </a:r>
          </a:p>
          <a:p>
            <a:pPr marL="171450" lvl="0" indent="-171450">
              <a:buFont typeface="Arial" panose="020B0604020202020204" pitchFamily="34" charset="0"/>
              <a:buChar char="•"/>
            </a:pPr>
            <a:r>
              <a:rPr lang="en-US" dirty="0"/>
              <a:t>Connected with compassion</a:t>
            </a:r>
          </a:p>
          <a:p>
            <a:pPr marL="171450" lvl="0" indent="-171450">
              <a:buFont typeface="Arial" panose="020B0604020202020204" pitchFamily="34" charset="0"/>
              <a:buChar char="•"/>
            </a:pPr>
            <a:r>
              <a:rPr lang="en-US" dirty="0"/>
              <a:t>Helped the team recover and rebound</a:t>
            </a:r>
          </a:p>
          <a:p>
            <a:endParaRPr lang="en-US" i="1" kern="1200" dirty="0">
              <a:solidFill>
                <a:schemeClr val="tx1"/>
              </a:solidFill>
              <a:effectLst/>
            </a:endParaRPr>
          </a:p>
          <a:p>
            <a:pPr lvl="0"/>
            <a:r>
              <a:rPr lang="en-US" i="1" kern="1200" dirty="0">
                <a:solidFill>
                  <a:schemeClr val="tx1"/>
                </a:solidFill>
                <a:effectLst/>
              </a:rPr>
              <a:t>Say</a:t>
            </a:r>
            <a:r>
              <a:rPr lang="en-US" kern="1200" dirty="0">
                <a:solidFill>
                  <a:schemeClr val="tx1"/>
                </a:solidFill>
                <a:effectLst/>
              </a:rPr>
              <a:t>: </a:t>
            </a:r>
            <a:r>
              <a:rPr lang="en-US" dirty="0"/>
              <a:t>We have all likely experienced more than one crisis in our lives and careers. We’ve certainly all lived through (or are living through) the Covid-19 pandemic and the sudden changes it brought to our organizations and our ways of working. As a leader at any level, you have a key role to play in a crisis in terms of how you respond, how you support and comfort your teams, and how you communicate with your teams and other stakeholders. </a:t>
            </a:r>
          </a:p>
          <a:p>
            <a:pPr lvl="0"/>
            <a:endParaRPr lang="en-US" dirty="0"/>
          </a:p>
          <a:p>
            <a:pPr lvl="0"/>
            <a:endParaRPr lang="en-US" dirty="0"/>
          </a:p>
          <a:p>
            <a:pPr lvl="0"/>
            <a:endParaRPr lang="en-US" dirty="0"/>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5</a:t>
            </a:fld>
            <a:endParaRPr lang="en-US" dirty="0"/>
          </a:p>
        </p:txBody>
      </p:sp>
    </p:spTree>
    <p:extLst>
      <p:ext uri="{BB962C8B-B14F-4D97-AF65-F5344CB8AC3E}">
        <p14:creationId xmlns:p14="http://schemas.microsoft.com/office/powerpoint/2010/main" val="167275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dirty="0"/>
          </a:p>
          <a:p>
            <a:r>
              <a:rPr lang="en-US" dirty="0"/>
              <a:t>[Time: </a:t>
            </a:r>
            <a:r>
              <a:rPr lang="en-US" kern="1200" dirty="0">
                <a:solidFill>
                  <a:schemeClr val="tx1"/>
                </a:solidFill>
                <a:effectLst/>
              </a:rPr>
              <a:t>1 minute]</a:t>
            </a:r>
          </a:p>
          <a:p>
            <a:endParaRPr lang="en-US" i="1" kern="1200" dirty="0">
              <a:solidFill>
                <a:schemeClr val="tx1"/>
              </a:solidFill>
              <a:effectLst/>
            </a:endParaRPr>
          </a:p>
          <a:p>
            <a:r>
              <a:rPr lang="en-US" i="1" kern="1200" dirty="0">
                <a:solidFill>
                  <a:schemeClr val="tx1"/>
                </a:solidFill>
                <a:effectLst/>
              </a:rPr>
              <a:t>Say:</a:t>
            </a:r>
            <a:r>
              <a:rPr lang="en-US" kern="1200" dirty="0">
                <a:solidFill>
                  <a:schemeClr val="tx1"/>
                </a:solidFill>
                <a:effectLst/>
              </a:rPr>
              <a:t> Today’s session is focused on three important elements of crisis management: responding swiftly when a crisis arises, supporting your team and enabling them to act with resilience, and communicating well to manage uncertainty and dispel rumors.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dirty="0"/>
              <a:t>[Time: 1/2 minute]</a:t>
            </a:r>
          </a:p>
          <a:p>
            <a:endParaRPr lang="en-US" sz="1000" i="1" dirty="0"/>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A crisis, by definition, demands quick action. </a:t>
            </a:r>
            <a:r>
              <a:rPr lang="en-US" b="0" dirty="0"/>
              <a:t>A rapid response can keep a crisis from escalating into a disaster</a:t>
            </a:r>
            <a:r>
              <a:rPr lang="en-US" sz="900" b="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So, let’s begin by talking about how you can respond quickly and decisively to a crisis while still adapting plans as needed.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r>
              <a:rPr lang="en-US" dirty="0"/>
              <a:t>[Time: 3</a:t>
            </a:r>
            <a:r>
              <a:rPr lang="en-US" kern="1200" dirty="0">
                <a:solidFill>
                  <a:schemeClr val="tx1"/>
                </a:solidFill>
                <a:effectLst/>
              </a:rPr>
              <a:t> minutes]</a:t>
            </a:r>
          </a:p>
          <a:p>
            <a:endParaRPr lang="en-US" kern="1200" dirty="0">
              <a:solidFill>
                <a:schemeClr val="tx1"/>
              </a:solidFill>
              <a:effectLst/>
            </a:endParaRPr>
          </a:p>
          <a:p>
            <a:r>
              <a:rPr lang="en-US" i="1" kern="1200" dirty="0">
                <a:solidFill>
                  <a:schemeClr val="tx1"/>
                </a:solidFill>
                <a:effectLst/>
              </a:rPr>
              <a:t>Say: </a:t>
            </a:r>
            <a:r>
              <a:rPr lang="en-US" i="0" kern="1200" dirty="0">
                <a:solidFill>
                  <a:schemeClr val="tx1"/>
                </a:solidFill>
                <a:effectLst/>
              </a:rPr>
              <a:t>The initial hours and days of a crisis can be vital, because they provide a limited window when quick action can minimize damage. For example, consider a data breach. The faster the organization notifies customers and provides steps they can take to protect their information, the higher its chances of limiting fraud. Can you think of examples from your own experiences where quick action averted or minimized the impact of a crisis? Please take a minute to chat in your responses.</a:t>
            </a:r>
          </a:p>
          <a:p>
            <a:endParaRPr lang="en-US" i="0" kern="1200" dirty="0">
              <a:solidFill>
                <a:schemeClr val="tx1"/>
              </a:solidFill>
              <a:effectLst/>
            </a:endParaRPr>
          </a:p>
          <a:p>
            <a:r>
              <a:rPr lang="en-US" i="1" kern="1200" dirty="0">
                <a:solidFill>
                  <a:schemeClr val="tx1"/>
                </a:solidFill>
                <a:effectLst/>
              </a:rPr>
              <a:t>Instructions</a:t>
            </a:r>
            <a:r>
              <a:rPr lang="en-US" i="0" kern="1200" dirty="0">
                <a:solidFill>
                  <a:schemeClr val="tx1"/>
                </a:solidFill>
                <a:effectLst/>
              </a:rPr>
              <a:t>: Call on 1-2 people to elaborate, based on the responses they chat in. </a:t>
            </a:r>
            <a:endParaRPr lang="en-US" kern="1200" dirty="0">
              <a:solidFill>
                <a:schemeClr val="tx1"/>
              </a:solidFill>
              <a:effectLst/>
            </a:endParaRPr>
          </a:p>
          <a:p>
            <a:r>
              <a:rPr lang="en-US" baseline="0" dirty="0"/>
              <a:t> </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3977979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r>
              <a:rPr lang="en-US" dirty="0"/>
              <a:t>[Time: 10</a:t>
            </a:r>
            <a:r>
              <a:rPr lang="en-US" kern="1200" dirty="0">
                <a:solidFill>
                  <a:schemeClr val="tx1"/>
                </a:solidFill>
                <a:effectLst/>
              </a:rPr>
              <a:t> minutes]</a:t>
            </a:r>
          </a:p>
          <a:p>
            <a:endParaRPr lang="en-US" kern="1200" dirty="0">
              <a:solidFill>
                <a:schemeClr val="tx1"/>
              </a:solidFill>
              <a:effectLst/>
            </a:endParaRPr>
          </a:p>
          <a:p>
            <a:r>
              <a:rPr lang="en-US" i="1" kern="1200" dirty="0">
                <a:solidFill>
                  <a:schemeClr val="tx1"/>
                </a:solidFill>
                <a:effectLst/>
              </a:rPr>
              <a:t>Say: </a:t>
            </a:r>
            <a:r>
              <a:rPr lang="en-US" i="0" kern="1200" dirty="0">
                <a:solidFill>
                  <a:schemeClr val="tx1"/>
                </a:solidFill>
                <a:effectLst/>
              </a:rPr>
              <a:t>In a crisis, you often need to act quickly despite lack of complete information. Three steps can help teams avoid jumping heedlessly into action and tact with as much deliberation as the situation allows: Assess the situation, gather input from people, and formulate flexible plans. Let’s discuss this process in the context of the Covid-19 crisis, since we all lived through that experience. Think back to when the crisis first began. How did you and others respond? What steps did you take to assess the situation? Did you gather input from people who may have faced crises before or might have been able to help see the situation from a different angle? How did you formulate an initial plan? Please chat in your responses or raise your hand, so we can un-mute your microphone.  </a:t>
            </a:r>
          </a:p>
          <a:p>
            <a:endParaRPr lang="en-US" i="0" kern="1200" dirty="0">
              <a:solidFill>
                <a:schemeClr val="tx1"/>
              </a:solidFill>
              <a:effectLst/>
            </a:endParaRPr>
          </a:p>
          <a:p>
            <a:r>
              <a:rPr lang="en-US" i="1" kern="1200" dirty="0">
                <a:solidFill>
                  <a:schemeClr val="tx1"/>
                </a:solidFill>
                <a:effectLst/>
              </a:rPr>
              <a:t>Instructions</a:t>
            </a:r>
            <a:r>
              <a:rPr lang="en-US" i="0" kern="1200" dirty="0">
                <a:solidFill>
                  <a:schemeClr val="tx1"/>
                </a:solidFill>
                <a:effectLst/>
              </a:rPr>
              <a:t>: As you get responses from participants, use the annotation feature to enter them in the appropriate columns on the slide. When relevant, ask participants how an action helped with the crisis response. What would have happened if they hadn’t taken that action? In retrospect, what actions could they have taken that would have helped? </a:t>
            </a:r>
            <a:endParaRPr lang="en-US" dirty="0"/>
          </a:p>
          <a:p>
            <a:endParaRPr lang="en-US" i="1" dirty="0"/>
          </a:p>
          <a:p>
            <a:endParaRPr lang="en-US" dirty="0"/>
          </a:p>
        </p:txBody>
      </p:sp>
      <p:sp>
        <p:nvSpPr>
          <p:cNvPr id="4" name="Slide Number Placeholder 3"/>
          <p:cNvSpPr>
            <a:spLocks noGrp="1"/>
          </p:cNvSpPr>
          <p:nvPr>
            <p:ph type="sldNum" sz="quarter" idx="5"/>
          </p:nvPr>
        </p:nvSpPr>
        <p:spPr/>
        <p:txBody>
          <a:bodyPr/>
          <a:lstStyle/>
          <a:p>
            <a:fld id="{5462CC30-9124-1748-A6BC-3C0C609A0208}" type="slidenum">
              <a:rPr lang="en-US" smtClean="0"/>
              <a:pPr/>
              <a:t>9</a:t>
            </a:fld>
            <a:endParaRPr lang="en-US" dirty="0"/>
          </a:p>
        </p:txBody>
      </p:sp>
    </p:spTree>
    <p:extLst>
      <p:ext uri="{BB962C8B-B14F-4D97-AF65-F5344CB8AC3E}">
        <p14:creationId xmlns:p14="http://schemas.microsoft.com/office/powerpoint/2010/main" val="720970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bg1"/>
                  </a:solidFill>
                </a:rPr>
                <a:t>CRISIS</a:t>
              </a:r>
            </a:p>
            <a:p>
              <a:pPr algn="ctr"/>
              <a:r>
                <a:rPr lang="en-US" sz="1000" dirty="0">
                  <a:solidFill>
                    <a:schemeClr val="bg1"/>
                  </a:solidFill>
                </a:rPr>
                <a:t>MANAGEMENT</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2016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bg1"/>
                  </a:solidFill>
                </a:rPr>
                <a:t>CRISIS</a:t>
              </a:r>
            </a:p>
            <a:p>
              <a:pPr algn="ctr"/>
              <a:r>
                <a:rPr lang="en-US" sz="1000" dirty="0">
                  <a:solidFill>
                    <a:schemeClr val="bg1"/>
                  </a:solidFill>
                </a:rPr>
                <a:t>MANAGEMENT</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2020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0" cstate="print">
            <a:extLst>
              <a:ext uri="{28A0092B-C50C-407E-A947-70E740481C1C}">
                <a14:useLocalDpi xmlns:a14="http://schemas.microsoft.com/office/drawing/2010/main"/>
              </a:ext>
            </a:extLst>
          </a:blip>
          <a:stretch>
            <a:fillRect/>
          </a:stretch>
        </p:blipFill>
        <p:spPr>
          <a:xfrm>
            <a:off x="6710947" y="6309215"/>
            <a:ext cx="1697789" cy="193181"/>
          </a:xfrm>
          <a:prstGeom prst="rect">
            <a:avLst/>
          </a:prstGeom>
        </p:spPr>
      </p:pic>
      <p:grpSp>
        <p:nvGrpSpPr>
          <p:cNvPr id="9" name="Group 8"/>
          <p:cNvGrpSpPr/>
          <p:nvPr userDrawn="1"/>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CRISIS</a:t>
              </a:r>
            </a:p>
            <a:p>
              <a:pPr algn="ctr"/>
              <a:r>
                <a:rPr lang="en-US" sz="1000" dirty="0">
                  <a:solidFill>
                    <a:schemeClr val="bg1"/>
                  </a:solidFill>
                </a:rPr>
                <a:t>MANAGEMENT</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70" r:id="rId4"/>
    <p:sldLayoutId id="2147483671" r:id="rId5"/>
    <p:sldLayoutId id="2147483669" r:id="rId6"/>
    <p:sldLayoutId id="2147483651" r:id="rId7"/>
    <p:sldLayoutId id="2147483665"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risisManagement_TopicImage.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008436"/>
            <a:ext cx="9144000" cy="4356044"/>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1853"/>
            <a:ext cx="7299659" cy="1242679"/>
          </a:xfrm>
        </p:spPr>
        <p:txBody>
          <a:bodyPr/>
          <a:lstStyle/>
          <a:p>
            <a:r>
              <a:rPr lang="en-US" dirty="0"/>
              <a:t>Crisis Management Café </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50242" y="348886"/>
              <a:ext cx="2566367" cy="739686"/>
            </a:xfrm>
            <a:prstGeom prst="rect">
              <a:avLst/>
            </a:prstGeom>
          </p:spPr>
        </p:pic>
      </p:grpSp>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clock&#10;&#10;Description automatically generated">
            <a:extLst>
              <a:ext uri="{FF2B5EF4-FFF2-40B4-BE49-F238E27FC236}">
                <a16:creationId xmlns:a16="http://schemas.microsoft.com/office/drawing/2014/main" id="{DDF7A11B-C79D-4858-BFEE-E08ED7D1E3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381250"/>
          </a:xfrm>
          <a:prstGeom prst="rect">
            <a:avLst/>
          </a:prstGeom>
        </p:spPr>
      </p:pic>
      <p:sp>
        <p:nvSpPr>
          <p:cNvPr id="10" name="Text Placeholder 9"/>
          <p:cNvSpPr>
            <a:spLocks noGrp="1"/>
          </p:cNvSpPr>
          <p:nvPr>
            <p:ph type="body" idx="1"/>
          </p:nvPr>
        </p:nvSpPr>
        <p:spPr>
          <a:xfrm>
            <a:off x="939625" y="2858147"/>
            <a:ext cx="7832900" cy="2888719"/>
          </a:xfrm>
        </p:spPr>
        <p:txBody>
          <a:bodyPr/>
          <a:lstStyle/>
          <a:p>
            <a:r>
              <a:rPr lang="en-US" dirty="0"/>
              <a:t>ENABLE YOUR TEAM TO ACT WITH RESILIENCE</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CRISIS</a:t>
              </a:r>
            </a:p>
            <a:p>
              <a:pPr algn="ctr"/>
              <a:r>
                <a:rPr lang="en-US" sz="1000" dirty="0">
                  <a:solidFill>
                    <a:schemeClr val="bg1"/>
                  </a:solidFill>
                </a:rPr>
                <a:t>MANAGEMENT</a:t>
              </a:r>
            </a:p>
          </p:txBody>
        </p:sp>
      </p:grpSp>
    </p:spTree>
    <p:extLst>
      <p:ext uri="{BB962C8B-B14F-4D97-AF65-F5344CB8AC3E}">
        <p14:creationId xmlns:p14="http://schemas.microsoft.com/office/powerpoint/2010/main" val="2573707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9A7F1-030C-4577-946C-DE4D1FFB1395}"/>
              </a:ext>
            </a:extLst>
          </p:cNvPr>
          <p:cNvSpPr>
            <a:spLocks noGrp="1"/>
          </p:cNvSpPr>
          <p:nvPr>
            <p:ph type="title"/>
          </p:nvPr>
        </p:nvSpPr>
        <p:spPr/>
        <p:txBody>
          <a:bodyPr/>
          <a:lstStyle/>
          <a:p>
            <a:r>
              <a:rPr lang="en-US" dirty="0"/>
              <a:t>A leader’s position during a crisis</a:t>
            </a:r>
          </a:p>
        </p:txBody>
      </p:sp>
      <p:pic>
        <p:nvPicPr>
          <p:cNvPr id="4" name="Picture 3">
            <a:extLst>
              <a:ext uri="{FF2B5EF4-FFF2-40B4-BE49-F238E27FC236}">
                <a16:creationId xmlns:a16="http://schemas.microsoft.com/office/drawing/2014/main" id="{22910B90-9B3D-4A60-8FC2-32BCAC8FA8C3}"/>
              </a:ext>
            </a:extLst>
          </p:cNvPr>
          <p:cNvPicPr>
            <a:picLocks noChangeAspect="1"/>
          </p:cNvPicPr>
          <p:nvPr/>
        </p:nvPicPr>
        <p:blipFill>
          <a:blip r:embed="rId3"/>
          <a:stretch>
            <a:fillRect/>
          </a:stretch>
        </p:blipFill>
        <p:spPr>
          <a:xfrm>
            <a:off x="1905333" y="1491638"/>
            <a:ext cx="5333333" cy="4723809"/>
          </a:xfrm>
          <a:prstGeom prst="rect">
            <a:avLst/>
          </a:prstGeom>
        </p:spPr>
      </p:pic>
    </p:spTree>
    <p:extLst>
      <p:ext uri="{BB962C8B-B14F-4D97-AF65-F5344CB8AC3E}">
        <p14:creationId xmlns:p14="http://schemas.microsoft.com/office/powerpoint/2010/main" val="3767604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B7BE2-3A4C-4972-B8D8-14A366B5A6A2}"/>
              </a:ext>
            </a:extLst>
          </p:cNvPr>
          <p:cNvSpPr>
            <a:spLocks noGrp="1"/>
          </p:cNvSpPr>
          <p:nvPr>
            <p:ph type="title"/>
          </p:nvPr>
        </p:nvSpPr>
        <p:spPr/>
        <p:txBody>
          <a:bodyPr/>
          <a:lstStyle/>
          <a:p>
            <a:r>
              <a:rPr lang="en-US" dirty="0"/>
              <a:t>Helping your team be agile and resilient</a:t>
            </a:r>
          </a:p>
        </p:txBody>
      </p:sp>
      <p:grpSp>
        <p:nvGrpSpPr>
          <p:cNvPr id="28" name="Group 27">
            <a:extLst>
              <a:ext uri="{FF2B5EF4-FFF2-40B4-BE49-F238E27FC236}">
                <a16:creationId xmlns:a16="http://schemas.microsoft.com/office/drawing/2014/main" id="{D4946B52-A635-4049-A14F-45C41FF126C6}"/>
              </a:ext>
            </a:extLst>
          </p:cNvPr>
          <p:cNvGrpSpPr/>
          <p:nvPr/>
        </p:nvGrpSpPr>
        <p:grpSpPr>
          <a:xfrm>
            <a:off x="692839" y="1706169"/>
            <a:ext cx="2211186" cy="4483517"/>
            <a:chOff x="881149" y="1706169"/>
            <a:chExt cx="2211186" cy="4483517"/>
          </a:xfrm>
        </p:grpSpPr>
        <p:pic>
          <p:nvPicPr>
            <p:cNvPr id="11" name="Picture 10">
              <a:extLst>
                <a:ext uri="{FF2B5EF4-FFF2-40B4-BE49-F238E27FC236}">
                  <a16:creationId xmlns:a16="http://schemas.microsoft.com/office/drawing/2014/main" id="{70CFBD27-3046-4717-AF69-06C6B8F3264F}"/>
                </a:ext>
              </a:extLst>
            </p:cNvPr>
            <p:cNvPicPr>
              <a:picLocks noChangeAspect="1"/>
            </p:cNvPicPr>
            <p:nvPr/>
          </p:nvPicPr>
          <p:blipFill>
            <a:blip r:embed="rId3"/>
            <a:stretch>
              <a:fillRect/>
            </a:stretch>
          </p:blipFill>
          <p:spPr>
            <a:xfrm>
              <a:off x="1127729" y="2379290"/>
              <a:ext cx="1276190" cy="1019048"/>
            </a:xfrm>
            <a:prstGeom prst="rect">
              <a:avLst/>
            </a:prstGeom>
          </p:spPr>
        </p:pic>
        <p:pic>
          <p:nvPicPr>
            <p:cNvPr id="14" name="Picture 13">
              <a:extLst>
                <a:ext uri="{FF2B5EF4-FFF2-40B4-BE49-F238E27FC236}">
                  <a16:creationId xmlns:a16="http://schemas.microsoft.com/office/drawing/2014/main" id="{4FE5BDE8-9CCC-4343-9078-DDCB6F05735A}"/>
                </a:ext>
              </a:extLst>
            </p:cNvPr>
            <p:cNvPicPr>
              <a:picLocks noChangeAspect="1"/>
            </p:cNvPicPr>
            <p:nvPr/>
          </p:nvPicPr>
          <p:blipFill>
            <a:blip r:embed="rId4"/>
            <a:stretch>
              <a:fillRect/>
            </a:stretch>
          </p:blipFill>
          <p:spPr>
            <a:xfrm>
              <a:off x="1203919" y="4526281"/>
              <a:ext cx="1200000" cy="1019048"/>
            </a:xfrm>
            <a:prstGeom prst="rect">
              <a:avLst/>
            </a:prstGeom>
          </p:spPr>
        </p:pic>
        <p:sp>
          <p:nvSpPr>
            <p:cNvPr id="17" name="TextBox 16">
              <a:extLst>
                <a:ext uri="{FF2B5EF4-FFF2-40B4-BE49-F238E27FC236}">
                  <a16:creationId xmlns:a16="http://schemas.microsoft.com/office/drawing/2014/main" id="{0A10F4A1-385F-4399-B7A0-71C20668D582}"/>
                </a:ext>
              </a:extLst>
            </p:cNvPr>
            <p:cNvSpPr txBox="1"/>
            <p:nvPr/>
          </p:nvSpPr>
          <p:spPr>
            <a:xfrm>
              <a:off x="881149" y="1706169"/>
              <a:ext cx="2211186" cy="646331"/>
            </a:xfrm>
            <a:prstGeom prst="rect">
              <a:avLst/>
            </a:prstGeom>
            <a:noFill/>
          </p:spPr>
          <p:txBody>
            <a:bodyPr wrap="square" rtlCol="0">
              <a:spAutoFit/>
            </a:bodyPr>
            <a:lstStyle/>
            <a:p>
              <a:r>
                <a:rPr lang="en-US" b="1" dirty="0">
                  <a:solidFill>
                    <a:srgbClr val="426995"/>
                  </a:solidFill>
                </a:rPr>
                <a:t>TO HELP YOUR TEAM WORK FASTER…</a:t>
              </a:r>
            </a:p>
          </p:txBody>
        </p:sp>
        <p:sp>
          <p:nvSpPr>
            <p:cNvPr id="20" name="TextBox 19">
              <a:extLst>
                <a:ext uri="{FF2B5EF4-FFF2-40B4-BE49-F238E27FC236}">
                  <a16:creationId xmlns:a16="http://schemas.microsoft.com/office/drawing/2014/main" id="{F5217BB2-ED8B-4377-8491-5347A0FA6E9F}"/>
                </a:ext>
              </a:extLst>
            </p:cNvPr>
            <p:cNvSpPr txBox="1"/>
            <p:nvPr/>
          </p:nvSpPr>
          <p:spPr>
            <a:xfrm>
              <a:off x="881149" y="3468505"/>
              <a:ext cx="2211186" cy="338554"/>
            </a:xfrm>
            <a:prstGeom prst="rect">
              <a:avLst/>
            </a:prstGeom>
            <a:noFill/>
          </p:spPr>
          <p:txBody>
            <a:bodyPr wrap="square" rtlCol="0">
              <a:spAutoFit/>
            </a:bodyPr>
            <a:lstStyle/>
            <a:p>
              <a:r>
                <a:rPr lang="en-US" sz="1600" b="1" dirty="0">
                  <a:solidFill>
                    <a:srgbClr val="426995"/>
                  </a:solidFill>
                </a:rPr>
                <a:t>Break up bottlenecks</a:t>
              </a:r>
            </a:p>
          </p:txBody>
        </p:sp>
        <p:sp>
          <p:nvSpPr>
            <p:cNvPr id="21" name="TextBox 20">
              <a:extLst>
                <a:ext uri="{FF2B5EF4-FFF2-40B4-BE49-F238E27FC236}">
                  <a16:creationId xmlns:a16="http://schemas.microsoft.com/office/drawing/2014/main" id="{9ED2E2AA-29EF-47E9-8FB1-C5D3477E564D}"/>
                </a:ext>
              </a:extLst>
            </p:cNvPr>
            <p:cNvSpPr txBox="1"/>
            <p:nvPr/>
          </p:nvSpPr>
          <p:spPr>
            <a:xfrm>
              <a:off x="881149" y="5604911"/>
              <a:ext cx="2211186" cy="584775"/>
            </a:xfrm>
            <a:prstGeom prst="rect">
              <a:avLst/>
            </a:prstGeom>
            <a:noFill/>
          </p:spPr>
          <p:txBody>
            <a:bodyPr wrap="square" rtlCol="0">
              <a:spAutoFit/>
            </a:bodyPr>
            <a:lstStyle/>
            <a:p>
              <a:r>
                <a:rPr lang="en-US" sz="1600" b="1" dirty="0">
                  <a:solidFill>
                    <a:srgbClr val="426995"/>
                  </a:solidFill>
                </a:rPr>
                <a:t>Suspend less important work</a:t>
              </a:r>
            </a:p>
          </p:txBody>
        </p:sp>
      </p:grpSp>
      <p:grpSp>
        <p:nvGrpSpPr>
          <p:cNvPr id="27" name="Group 26">
            <a:extLst>
              <a:ext uri="{FF2B5EF4-FFF2-40B4-BE49-F238E27FC236}">
                <a16:creationId xmlns:a16="http://schemas.microsoft.com/office/drawing/2014/main" id="{3A43FDD4-DF46-4007-9316-6FE370C52FB1}"/>
              </a:ext>
            </a:extLst>
          </p:cNvPr>
          <p:cNvGrpSpPr/>
          <p:nvPr/>
        </p:nvGrpSpPr>
        <p:grpSpPr>
          <a:xfrm>
            <a:off x="3316390" y="1706169"/>
            <a:ext cx="2299859" cy="4497846"/>
            <a:chOff x="3377734" y="1706169"/>
            <a:chExt cx="2299859" cy="4497846"/>
          </a:xfrm>
        </p:grpSpPr>
        <p:pic>
          <p:nvPicPr>
            <p:cNvPr id="12" name="Picture 11">
              <a:extLst>
                <a:ext uri="{FF2B5EF4-FFF2-40B4-BE49-F238E27FC236}">
                  <a16:creationId xmlns:a16="http://schemas.microsoft.com/office/drawing/2014/main" id="{2C88BA41-D404-4456-B3CD-1B6F046BA181}"/>
                </a:ext>
              </a:extLst>
            </p:cNvPr>
            <p:cNvPicPr>
              <a:picLocks noChangeAspect="1"/>
            </p:cNvPicPr>
            <p:nvPr/>
          </p:nvPicPr>
          <p:blipFill>
            <a:blip r:embed="rId5"/>
            <a:stretch>
              <a:fillRect/>
            </a:stretch>
          </p:blipFill>
          <p:spPr>
            <a:xfrm>
              <a:off x="3759719" y="2390905"/>
              <a:ext cx="1009524" cy="1038095"/>
            </a:xfrm>
            <a:prstGeom prst="rect">
              <a:avLst/>
            </a:prstGeom>
          </p:spPr>
        </p:pic>
        <p:pic>
          <p:nvPicPr>
            <p:cNvPr id="15" name="Picture 14">
              <a:extLst>
                <a:ext uri="{FF2B5EF4-FFF2-40B4-BE49-F238E27FC236}">
                  <a16:creationId xmlns:a16="http://schemas.microsoft.com/office/drawing/2014/main" id="{EF5B9F15-EE63-4AA7-B301-387B9FF0D191}"/>
                </a:ext>
              </a:extLst>
            </p:cNvPr>
            <p:cNvPicPr>
              <a:picLocks noChangeAspect="1"/>
            </p:cNvPicPr>
            <p:nvPr/>
          </p:nvPicPr>
          <p:blipFill>
            <a:blip r:embed="rId6"/>
            <a:stretch>
              <a:fillRect/>
            </a:stretch>
          </p:blipFill>
          <p:spPr>
            <a:xfrm>
              <a:off x="3712100" y="4523859"/>
              <a:ext cx="1057143" cy="1009524"/>
            </a:xfrm>
            <a:prstGeom prst="rect">
              <a:avLst/>
            </a:prstGeom>
          </p:spPr>
        </p:pic>
        <p:sp>
          <p:nvSpPr>
            <p:cNvPr id="18" name="TextBox 17">
              <a:extLst>
                <a:ext uri="{FF2B5EF4-FFF2-40B4-BE49-F238E27FC236}">
                  <a16:creationId xmlns:a16="http://schemas.microsoft.com/office/drawing/2014/main" id="{613E307C-0DA1-4FB1-AE2D-A31314E1DDB5}"/>
                </a:ext>
              </a:extLst>
            </p:cNvPr>
            <p:cNvSpPr txBox="1"/>
            <p:nvPr/>
          </p:nvSpPr>
          <p:spPr>
            <a:xfrm>
              <a:off x="3377734" y="1706169"/>
              <a:ext cx="2211186" cy="646331"/>
            </a:xfrm>
            <a:prstGeom prst="rect">
              <a:avLst/>
            </a:prstGeom>
            <a:noFill/>
          </p:spPr>
          <p:txBody>
            <a:bodyPr wrap="square" rtlCol="0">
              <a:spAutoFit/>
            </a:bodyPr>
            <a:lstStyle/>
            <a:p>
              <a:r>
                <a:rPr lang="en-US" b="1" dirty="0">
                  <a:solidFill>
                    <a:srgbClr val="426995"/>
                  </a:solidFill>
                </a:rPr>
                <a:t>TO HELP YOUR TEAM BE AGILE…</a:t>
              </a:r>
            </a:p>
          </p:txBody>
        </p:sp>
        <p:sp>
          <p:nvSpPr>
            <p:cNvPr id="22" name="TextBox 21">
              <a:extLst>
                <a:ext uri="{FF2B5EF4-FFF2-40B4-BE49-F238E27FC236}">
                  <a16:creationId xmlns:a16="http://schemas.microsoft.com/office/drawing/2014/main" id="{8192C558-3622-45CB-9CE0-A46D6113A313}"/>
                </a:ext>
              </a:extLst>
            </p:cNvPr>
            <p:cNvSpPr txBox="1"/>
            <p:nvPr/>
          </p:nvSpPr>
          <p:spPr>
            <a:xfrm>
              <a:off x="3466407" y="3468505"/>
              <a:ext cx="2211186" cy="584775"/>
            </a:xfrm>
            <a:prstGeom prst="rect">
              <a:avLst/>
            </a:prstGeom>
            <a:noFill/>
          </p:spPr>
          <p:txBody>
            <a:bodyPr wrap="square" rtlCol="0">
              <a:spAutoFit/>
            </a:bodyPr>
            <a:lstStyle/>
            <a:p>
              <a:r>
                <a:rPr lang="en-US" sz="1600" b="1" dirty="0">
                  <a:solidFill>
                    <a:srgbClr val="426995"/>
                  </a:solidFill>
                </a:rPr>
                <a:t>Empower ad-hoc heroes</a:t>
              </a:r>
            </a:p>
          </p:txBody>
        </p:sp>
        <p:sp>
          <p:nvSpPr>
            <p:cNvPr id="23" name="TextBox 22">
              <a:extLst>
                <a:ext uri="{FF2B5EF4-FFF2-40B4-BE49-F238E27FC236}">
                  <a16:creationId xmlns:a16="http://schemas.microsoft.com/office/drawing/2014/main" id="{A72C09D3-9590-4671-A27A-130B5EBF0468}"/>
                </a:ext>
              </a:extLst>
            </p:cNvPr>
            <p:cNvSpPr txBox="1"/>
            <p:nvPr/>
          </p:nvSpPr>
          <p:spPr>
            <a:xfrm>
              <a:off x="3377734" y="5619240"/>
              <a:ext cx="2211186" cy="584775"/>
            </a:xfrm>
            <a:prstGeom prst="rect">
              <a:avLst/>
            </a:prstGeom>
            <a:noFill/>
          </p:spPr>
          <p:txBody>
            <a:bodyPr wrap="square" rtlCol="0">
              <a:spAutoFit/>
            </a:bodyPr>
            <a:lstStyle/>
            <a:p>
              <a:r>
                <a:rPr lang="en-US" sz="1600" b="1" dirty="0">
                  <a:solidFill>
                    <a:srgbClr val="426995"/>
                  </a:solidFill>
                </a:rPr>
                <a:t>Spot and publicize smart fixes</a:t>
              </a:r>
            </a:p>
          </p:txBody>
        </p:sp>
      </p:grpSp>
      <p:grpSp>
        <p:nvGrpSpPr>
          <p:cNvPr id="26" name="Group 25">
            <a:extLst>
              <a:ext uri="{FF2B5EF4-FFF2-40B4-BE49-F238E27FC236}">
                <a16:creationId xmlns:a16="http://schemas.microsoft.com/office/drawing/2014/main" id="{7FB74B98-4C52-483E-A94F-DDCCAA888636}"/>
              </a:ext>
            </a:extLst>
          </p:cNvPr>
          <p:cNvGrpSpPr/>
          <p:nvPr/>
        </p:nvGrpSpPr>
        <p:grpSpPr>
          <a:xfrm>
            <a:off x="6028614" y="1684308"/>
            <a:ext cx="2234237" cy="4505378"/>
            <a:chOff x="5768143" y="1660399"/>
            <a:chExt cx="2234237" cy="4505378"/>
          </a:xfrm>
        </p:grpSpPr>
        <p:pic>
          <p:nvPicPr>
            <p:cNvPr id="13" name="Picture 12">
              <a:extLst>
                <a:ext uri="{FF2B5EF4-FFF2-40B4-BE49-F238E27FC236}">
                  <a16:creationId xmlns:a16="http://schemas.microsoft.com/office/drawing/2014/main" id="{B577DE2C-25C7-4642-93EF-5F21B4BB7531}"/>
                </a:ext>
              </a:extLst>
            </p:cNvPr>
            <p:cNvPicPr>
              <a:picLocks noChangeAspect="1"/>
            </p:cNvPicPr>
            <p:nvPr/>
          </p:nvPicPr>
          <p:blipFill>
            <a:blip r:embed="rId7"/>
            <a:stretch>
              <a:fillRect/>
            </a:stretch>
          </p:blipFill>
          <p:spPr>
            <a:xfrm>
              <a:off x="5884774" y="2390905"/>
              <a:ext cx="1447619" cy="1104762"/>
            </a:xfrm>
            <a:prstGeom prst="rect">
              <a:avLst/>
            </a:prstGeom>
          </p:spPr>
        </p:pic>
        <p:pic>
          <p:nvPicPr>
            <p:cNvPr id="16" name="Picture 15">
              <a:extLst>
                <a:ext uri="{FF2B5EF4-FFF2-40B4-BE49-F238E27FC236}">
                  <a16:creationId xmlns:a16="http://schemas.microsoft.com/office/drawing/2014/main" id="{D15FD463-B515-4A3A-A064-A6FF69ECA59A}"/>
                </a:ext>
              </a:extLst>
            </p:cNvPr>
            <p:cNvPicPr>
              <a:picLocks noChangeAspect="1"/>
            </p:cNvPicPr>
            <p:nvPr/>
          </p:nvPicPr>
          <p:blipFill>
            <a:blip r:embed="rId8"/>
            <a:stretch>
              <a:fillRect/>
            </a:stretch>
          </p:blipFill>
          <p:spPr>
            <a:xfrm>
              <a:off x="5994299" y="4476240"/>
              <a:ext cx="1228571" cy="1104762"/>
            </a:xfrm>
            <a:prstGeom prst="rect">
              <a:avLst/>
            </a:prstGeom>
          </p:spPr>
        </p:pic>
        <p:sp>
          <p:nvSpPr>
            <p:cNvPr id="19" name="TextBox 18">
              <a:extLst>
                <a:ext uri="{FF2B5EF4-FFF2-40B4-BE49-F238E27FC236}">
                  <a16:creationId xmlns:a16="http://schemas.microsoft.com/office/drawing/2014/main" id="{628C09CB-29B5-4733-A080-05ABBD7543E8}"/>
                </a:ext>
              </a:extLst>
            </p:cNvPr>
            <p:cNvSpPr txBox="1"/>
            <p:nvPr/>
          </p:nvSpPr>
          <p:spPr>
            <a:xfrm>
              <a:off x="5791194" y="1660399"/>
              <a:ext cx="2211186" cy="646331"/>
            </a:xfrm>
            <a:prstGeom prst="rect">
              <a:avLst/>
            </a:prstGeom>
            <a:noFill/>
          </p:spPr>
          <p:txBody>
            <a:bodyPr wrap="square" rtlCol="0">
              <a:spAutoFit/>
            </a:bodyPr>
            <a:lstStyle/>
            <a:p>
              <a:r>
                <a:rPr lang="en-US" b="1" dirty="0">
                  <a:solidFill>
                    <a:srgbClr val="426995"/>
                  </a:solidFill>
                </a:rPr>
                <a:t>TO HELP YOUR TEAM BE RESILIENT…</a:t>
              </a:r>
            </a:p>
          </p:txBody>
        </p:sp>
        <p:sp>
          <p:nvSpPr>
            <p:cNvPr id="24" name="TextBox 23">
              <a:extLst>
                <a:ext uri="{FF2B5EF4-FFF2-40B4-BE49-F238E27FC236}">
                  <a16:creationId xmlns:a16="http://schemas.microsoft.com/office/drawing/2014/main" id="{EDBA07AC-5F3E-4EB9-ADA9-288663162521}"/>
                </a:ext>
              </a:extLst>
            </p:cNvPr>
            <p:cNvSpPr txBox="1"/>
            <p:nvPr/>
          </p:nvSpPr>
          <p:spPr>
            <a:xfrm>
              <a:off x="5768143" y="3468505"/>
              <a:ext cx="2211186" cy="584775"/>
            </a:xfrm>
            <a:prstGeom prst="rect">
              <a:avLst/>
            </a:prstGeom>
            <a:noFill/>
          </p:spPr>
          <p:txBody>
            <a:bodyPr wrap="square" rtlCol="0">
              <a:spAutoFit/>
            </a:bodyPr>
            <a:lstStyle/>
            <a:p>
              <a:r>
                <a:rPr lang="en-US" sz="1600" b="1" dirty="0">
                  <a:solidFill>
                    <a:srgbClr val="426995"/>
                  </a:solidFill>
                </a:rPr>
                <a:t>Map out the team’s knowledge</a:t>
              </a:r>
            </a:p>
          </p:txBody>
        </p:sp>
        <p:sp>
          <p:nvSpPr>
            <p:cNvPr id="25" name="TextBox 24">
              <a:extLst>
                <a:ext uri="{FF2B5EF4-FFF2-40B4-BE49-F238E27FC236}">
                  <a16:creationId xmlns:a16="http://schemas.microsoft.com/office/drawing/2014/main" id="{12D31A49-6C8D-46DC-8825-08524168B3AB}"/>
                </a:ext>
              </a:extLst>
            </p:cNvPr>
            <p:cNvSpPr txBox="1"/>
            <p:nvPr/>
          </p:nvSpPr>
          <p:spPr>
            <a:xfrm>
              <a:off x="5787066" y="5581002"/>
              <a:ext cx="2211186" cy="584775"/>
            </a:xfrm>
            <a:prstGeom prst="rect">
              <a:avLst/>
            </a:prstGeom>
            <a:noFill/>
          </p:spPr>
          <p:txBody>
            <a:bodyPr wrap="square" rtlCol="0">
              <a:spAutoFit/>
            </a:bodyPr>
            <a:lstStyle/>
            <a:p>
              <a:r>
                <a:rPr lang="en-US" sz="1600" b="1" dirty="0">
                  <a:solidFill>
                    <a:srgbClr val="426995"/>
                  </a:solidFill>
                </a:rPr>
                <a:t>Make contingency plans together</a:t>
              </a:r>
            </a:p>
          </p:txBody>
        </p:sp>
      </p:grpSp>
    </p:spTree>
    <p:extLst>
      <p:ext uri="{BB962C8B-B14F-4D97-AF65-F5344CB8AC3E}">
        <p14:creationId xmlns:p14="http://schemas.microsoft.com/office/powerpoint/2010/main" val="4526370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611064-3F3E-44A1-9D74-279D5F942A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381250"/>
          </a:xfrm>
          <a:prstGeom prst="rect">
            <a:avLst/>
          </a:prstGeom>
        </p:spPr>
      </p:pic>
      <p:sp>
        <p:nvSpPr>
          <p:cNvPr id="8" name="Text Placeholder 7"/>
          <p:cNvSpPr>
            <a:spLocks noGrp="1"/>
          </p:cNvSpPr>
          <p:nvPr>
            <p:ph type="body" idx="1"/>
          </p:nvPr>
        </p:nvSpPr>
        <p:spPr>
          <a:xfrm>
            <a:off x="939625" y="2709863"/>
            <a:ext cx="7397551" cy="2888719"/>
          </a:xfrm>
        </p:spPr>
        <p:txBody>
          <a:bodyPr/>
          <a:lstStyle/>
          <a:p>
            <a:r>
              <a:rPr lang="en-US" dirty="0"/>
              <a:t>COMMUNICATE WELL DURING A CRISIS</a:t>
            </a:r>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7" name="TextBox 16"/>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CRISIS</a:t>
              </a:r>
            </a:p>
            <a:p>
              <a:pPr algn="ctr"/>
              <a:r>
                <a:rPr lang="en-US" sz="1000" dirty="0">
                  <a:solidFill>
                    <a:schemeClr val="bg1"/>
                  </a:solidFill>
                </a:rPr>
                <a:t>MANAGEMENT</a:t>
              </a:r>
            </a:p>
          </p:txBody>
        </p:sp>
      </p:grpSp>
    </p:spTree>
    <p:extLst>
      <p:ext uri="{BB962C8B-B14F-4D97-AF65-F5344CB8AC3E}">
        <p14:creationId xmlns:p14="http://schemas.microsoft.com/office/powerpoint/2010/main" val="1132974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0ABEE-44B7-416C-97F6-05FE3E0CF19A}"/>
              </a:ext>
            </a:extLst>
          </p:cNvPr>
          <p:cNvSpPr>
            <a:spLocks noGrp="1"/>
          </p:cNvSpPr>
          <p:nvPr>
            <p:ph type="title"/>
          </p:nvPr>
        </p:nvSpPr>
        <p:spPr/>
        <p:txBody>
          <a:bodyPr/>
          <a:lstStyle/>
          <a:p>
            <a:r>
              <a:rPr lang="en-US" dirty="0"/>
              <a:t>Address the big concerns</a:t>
            </a:r>
          </a:p>
        </p:txBody>
      </p:sp>
      <p:sp>
        <p:nvSpPr>
          <p:cNvPr id="3" name="Content Placeholder 2">
            <a:extLst>
              <a:ext uri="{FF2B5EF4-FFF2-40B4-BE49-F238E27FC236}">
                <a16:creationId xmlns:a16="http://schemas.microsoft.com/office/drawing/2014/main" id="{2474A0B9-E9BB-473B-9993-077DE6304A2A}"/>
              </a:ext>
            </a:extLst>
          </p:cNvPr>
          <p:cNvSpPr>
            <a:spLocks noGrp="1"/>
          </p:cNvSpPr>
          <p:nvPr>
            <p:ph sz="quarter" idx="10"/>
          </p:nvPr>
        </p:nvSpPr>
        <p:spPr/>
        <p:txBody>
          <a:bodyPr/>
          <a:lstStyle/>
          <a:p>
            <a:pPr marL="53975" indent="0">
              <a:buNone/>
            </a:pPr>
            <a:r>
              <a:rPr lang="en-US" dirty="0"/>
              <a:t>What questions did you hear from your team as the Covid-19 crisis unfolded?</a:t>
            </a:r>
          </a:p>
          <a:p>
            <a:pPr marL="53975" indent="0">
              <a:buNone/>
            </a:pPr>
            <a:endParaRPr lang="en-US" dirty="0"/>
          </a:p>
          <a:p>
            <a:pPr marL="53975" indent="0">
              <a:buNone/>
            </a:pPr>
            <a:r>
              <a:rPr lang="en-US" dirty="0"/>
              <a:t>What were your big questions? </a:t>
            </a:r>
          </a:p>
        </p:txBody>
      </p:sp>
    </p:spTree>
    <p:extLst>
      <p:ext uri="{BB962C8B-B14F-4D97-AF65-F5344CB8AC3E}">
        <p14:creationId xmlns:p14="http://schemas.microsoft.com/office/powerpoint/2010/main" val="680189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641D1-3FBA-4939-AD91-88E40150C950}"/>
              </a:ext>
            </a:extLst>
          </p:cNvPr>
          <p:cNvSpPr>
            <a:spLocks noGrp="1"/>
          </p:cNvSpPr>
          <p:nvPr>
            <p:ph type="title"/>
          </p:nvPr>
        </p:nvSpPr>
        <p:spPr/>
        <p:txBody>
          <a:bodyPr/>
          <a:lstStyle/>
          <a:p>
            <a:r>
              <a:rPr lang="en-US" dirty="0"/>
              <a:t>Best practices for communicating in a crisis</a:t>
            </a:r>
          </a:p>
        </p:txBody>
      </p:sp>
      <p:sp>
        <p:nvSpPr>
          <p:cNvPr id="4" name="Rectangle 3">
            <a:extLst>
              <a:ext uri="{FF2B5EF4-FFF2-40B4-BE49-F238E27FC236}">
                <a16:creationId xmlns:a16="http://schemas.microsoft.com/office/drawing/2014/main" id="{41464FF4-CF46-4C4B-8A6D-DBB41594C178}"/>
              </a:ext>
            </a:extLst>
          </p:cNvPr>
          <p:cNvSpPr/>
          <p:nvPr/>
        </p:nvSpPr>
        <p:spPr>
          <a:xfrm>
            <a:off x="457200" y="2220686"/>
            <a:ext cx="8278585" cy="3935185"/>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6FDC26C-1C6D-4A05-A7F8-C0FCF22E182E}"/>
              </a:ext>
            </a:extLst>
          </p:cNvPr>
          <p:cNvSpPr/>
          <p:nvPr/>
        </p:nvSpPr>
        <p:spPr>
          <a:xfrm>
            <a:off x="457200" y="1747159"/>
            <a:ext cx="8278585" cy="39188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WHAT ARE “RULES OF THE ROAD” FOR COMMUNICATING IN A CRISIS?</a:t>
            </a:r>
          </a:p>
        </p:txBody>
      </p:sp>
    </p:spTree>
    <p:extLst>
      <p:ext uri="{BB962C8B-B14F-4D97-AF65-F5344CB8AC3E}">
        <p14:creationId xmlns:p14="http://schemas.microsoft.com/office/powerpoint/2010/main" val="4225627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44500" y="2063750"/>
            <a:ext cx="4987205" cy="3698875"/>
          </a:xfrm>
        </p:spPr>
        <p:txBody>
          <a:bodyPr/>
          <a:lstStyle/>
          <a:p>
            <a:r>
              <a:rPr lang="en-US" sz="2000" dirty="0"/>
              <a:t>Several months after everyone started working from home because of Covid-19, Haley received this email from the head of HR: “All employees should plan to be in the office starting the 1</a:t>
            </a:r>
            <a:r>
              <a:rPr lang="en-US" sz="2000" baseline="30000" dirty="0"/>
              <a:t>st</a:t>
            </a:r>
            <a:r>
              <a:rPr lang="en-US" sz="2000" dirty="0"/>
              <a:t> of next month. We are taking several steps to ensure your safety while you’re in the office and are confident you will not be at any risk from the coronavirus. We have been tracking the number of positive cases in the city, and the downward trend is very encouraging. Looking forward to seeing you soon.”  </a:t>
            </a:r>
          </a:p>
        </p:txBody>
      </p:sp>
      <p:sp>
        <p:nvSpPr>
          <p:cNvPr id="6" name="Text Placeholder 5"/>
          <p:cNvSpPr>
            <a:spLocks noGrp="1"/>
          </p:cNvSpPr>
          <p:nvPr>
            <p:ph type="body" sz="quarter" idx="11"/>
          </p:nvPr>
        </p:nvSpPr>
        <p:spPr/>
        <p:txBody>
          <a:bodyPr/>
          <a:lstStyle/>
          <a:p>
            <a:r>
              <a:rPr lang="en-US" dirty="0"/>
              <a:t>What mistakes is the HR head making here? What impact could this type of communication have?</a:t>
            </a:r>
          </a:p>
        </p:txBody>
      </p:sp>
      <p:sp>
        <p:nvSpPr>
          <p:cNvPr id="3" name="Title 2">
            <a:extLst>
              <a:ext uri="{FF2B5EF4-FFF2-40B4-BE49-F238E27FC236}">
                <a16:creationId xmlns:a16="http://schemas.microsoft.com/office/drawing/2014/main" id="{D71A5D3A-5A50-4491-B42F-8E71FC6DEEA3}"/>
              </a:ext>
            </a:extLst>
          </p:cNvPr>
          <p:cNvSpPr>
            <a:spLocks noGrp="1"/>
          </p:cNvSpPr>
          <p:nvPr>
            <p:ph type="title"/>
          </p:nvPr>
        </p:nvSpPr>
        <p:spPr/>
        <p:txBody>
          <a:bodyPr/>
          <a:lstStyle/>
          <a:p>
            <a:r>
              <a:rPr lang="en-US" dirty="0"/>
              <a:t>An email from HR</a:t>
            </a:r>
          </a:p>
        </p:txBody>
      </p:sp>
    </p:spTree>
    <p:extLst>
      <p:ext uri="{BB962C8B-B14F-4D97-AF65-F5344CB8AC3E}">
        <p14:creationId xmlns:p14="http://schemas.microsoft.com/office/powerpoint/2010/main" val="36496192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B3B4-1171-450F-BD17-85EB41E83412}"/>
              </a:ext>
            </a:extLst>
          </p:cNvPr>
          <p:cNvSpPr>
            <a:spLocks noGrp="1"/>
          </p:cNvSpPr>
          <p:nvPr>
            <p:ph type="title"/>
          </p:nvPr>
        </p:nvSpPr>
        <p:spPr/>
        <p:txBody>
          <a:bodyPr/>
          <a:lstStyle/>
          <a:p>
            <a:r>
              <a:rPr lang="en-US" dirty="0"/>
              <a:t>Common communication mistakes</a:t>
            </a:r>
          </a:p>
        </p:txBody>
      </p:sp>
      <p:pic>
        <p:nvPicPr>
          <p:cNvPr id="4" name="Picture 3">
            <a:extLst>
              <a:ext uri="{FF2B5EF4-FFF2-40B4-BE49-F238E27FC236}">
                <a16:creationId xmlns:a16="http://schemas.microsoft.com/office/drawing/2014/main" id="{4755893C-B963-4A4A-AC97-2FAB148E3155}"/>
              </a:ext>
            </a:extLst>
          </p:cNvPr>
          <p:cNvPicPr>
            <a:picLocks noChangeAspect="1"/>
          </p:cNvPicPr>
          <p:nvPr/>
        </p:nvPicPr>
        <p:blipFill>
          <a:blip r:embed="rId3"/>
          <a:stretch>
            <a:fillRect/>
          </a:stretch>
        </p:blipFill>
        <p:spPr>
          <a:xfrm>
            <a:off x="2107217" y="1770351"/>
            <a:ext cx="1161905" cy="1171429"/>
          </a:xfrm>
          <a:prstGeom prst="rect">
            <a:avLst/>
          </a:prstGeom>
        </p:spPr>
      </p:pic>
      <p:pic>
        <p:nvPicPr>
          <p:cNvPr id="5" name="Picture 4">
            <a:extLst>
              <a:ext uri="{FF2B5EF4-FFF2-40B4-BE49-F238E27FC236}">
                <a16:creationId xmlns:a16="http://schemas.microsoft.com/office/drawing/2014/main" id="{EC5E48D9-8701-45D3-9606-B1A298BEC8BC}"/>
              </a:ext>
            </a:extLst>
          </p:cNvPr>
          <p:cNvPicPr>
            <a:picLocks noChangeAspect="1"/>
          </p:cNvPicPr>
          <p:nvPr/>
        </p:nvPicPr>
        <p:blipFill>
          <a:blip r:embed="rId4"/>
          <a:stretch>
            <a:fillRect/>
          </a:stretch>
        </p:blipFill>
        <p:spPr>
          <a:xfrm>
            <a:off x="5337511" y="1756065"/>
            <a:ext cx="1533333" cy="1200000"/>
          </a:xfrm>
          <a:prstGeom prst="rect">
            <a:avLst/>
          </a:prstGeom>
        </p:spPr>
      </p:pic>
      <p:pic>
        <p:nvPicPr>
          <p:cNvPr id="6" name="Picture 5">
            <a:extLst>
              <a:ext uri="{FF2B5EF4-FFF2-40B4-BE49-F238E27FC236}">
                <a16:creationId xmlns:a16="http://schemas.microsoft.com/office/drawing/2014/main" id="{E9DFEE95-FAA2-4A34-A553-5970F88FB9BC}"/>
              </a:ext>
            </a:extLst>
          </p:cNvPr>
          <p:cNvPicPr>
            <a:picLocks noChangeAspect="1"/>
          </p:cNvPicPr>
          <p:nvPr/>
        </p:nvPicPr>
        <p:blipFill>
          <a:blip r:embed="rId5"/>
          <a:stretch>
            <a:fillRect/>
          </a:stretch>
        </p:blipFill>
        <p:spPr>
          <a:xfrm>
            <a:off x="2107217" y="4018390"/>
            <a:ext cx="1142857" cy="1047619"/>
          </a:xfrm>
          <a:prstGeom prst="rect">
            <a:avLst/>
          </a:prstGeom>
        </p:spPr>
      </p:pic>
      <p:pic>
        <p:nvPicPr>
          <p:cNvPr id="7" name="Picture 6">
            <a:extLst>
              <a:ext uri="{FF2B5EF4-FFF2-40B4-BE49-F238E27FC236}">
                <a16:creationId xmlns:a16="http://schemas.microsoft.com/office/drawing/2014/main" id="{260BB7B8-F69F-4F9C-B47F-6C8EDB1D2E7E}"/>
              </a:ext>
            </a:extLst>
          </p:cNvPr>
          <p:cNvPicPr>
            <a:picLocks noChangeAspect="1"/>
          </p:cNvPicPr>
          <p:nvPr/>
        </p:nvPicPr>
        <p:blipFill>
          <a:blip r:embed="rId6"/>
          <a:stretch>
            <a:fillRect/>
          </a:stretch>
        </p:blipFill>
        <p:spPr>
          <a:xfrm>
            <a:off x="5604177" y="3932676"/>
            <a:ext cx="1266667" cy="1219048"/>
          </a:xfrm>
          <a:prstGeom prst="rect">
            <a:avLst/>
          </a:prstGeom>
        </p:spPr>
      </p:pic>
      <p:sp>
        <p:nvSpPr>
          <p:cNvPr id="8" name="Rectangle 7">
            <a:extLst>
              <a:ext uri="{FF2B5EF4-FFF2-40B4-BE49-F238E27FC236}">
                <a16:creationId xmlns:a16="http://schemas.microsoft.com/office/drawing/2014/main" id="{409D8CA3-B21F-4CC0-B767-9E0256D29654}"/>
              </a:ext>
            </a:extLst>
          </p:cNvPr>
          <p:cNvSpPr/>
          <p:nvPr/>
        </p:nvSpPr>
        <p:spPr>
          <a:xfrm>
            <a:off x="1022337" y="1643284"/>
            <a:ext cx="3134311" cy="2067827"/>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0781573-019B-42A5-8C98-2582FC24F288}"/>
              </a:ext>
            </a:extLst>
          </p:cNvPr>
          <p:cNvSpPr/>
          <p:nvPr/>
        </p:nvSpPr>
        <p:spPr>
          <a:xfrm>
            <a:off x="4407794" y="1643283"/>
            <a:ext cx="3134311" cy="2067827"/>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6C61151-F8C2-481D-91C2-F7D066D82F86}"/>
              </a:ext>
            </a:extLst>
          </p:cNvPr>
          <p:cNvSpPr/>
          <p:nvPr/>
        </p:nvSpPr>
        <p:spPr>
          <a:xfrm>
            <a:off x="1022337" y="3903364"/>
            <a:ext cx="3134311" cy="2067827"/>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27CFD8A-22E4-47C7-8C9E-26A4226A92F3}"/>
              </a:ext>
            </a:extLst>
          </p:cNvPr>
          <p:cNvSpPr/>
          <p:nvPr/>
        </p:nvSpPr>
        <p:spPr>
          <a:xfrm>
            <a:off x="4407794" y="3903364"/>
            <a:ext cx="3134311" cy="2067827"/>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19DDAC5-64BA-40C6-87AE-C709E2CCA50E}"/>
              </a:ext>
            </a:extLst>
          </p:cNvPr>
          <p:cNvSpPr txBox="1"/>
          <p:nvPr/>
        </p:nvSpPr>
        <p:spPr>
          <a:xfrm>
            <a:off x="1103983" y="2813515"/>
            <a:ext cx="2994492" cy="830997"/>
          </a:xfrm>
          <a:prstGeom prst="rect">
            <a:avLst/>
          </a:prstGeom>
          <a:noFill/>
        </p:spPr>
        <p:txBody>
          <a:bodyPr wrap="square" rtlCol="0">
            <a:spAutoFit/>
          </a:bodyPr>
          <a:lstStyle/>
          <a:p>
            <a:pPr algn="ctr"/>
            <a:r>
              <a:rPr lang="en-US" sz="1600" b="1" dirty="0"/>
              <a:t>Sugarcoating</a:t>
            </a:r>
          </a:p>
          <a:p>
            <a:pPr algn="ctr"/>
            <a:r>
              <a:rPr lang="en-US" sz="1600" dirty="0"/>
              <a:t>“This will be over soon – these situations never last long.”</a:t>
            </a:r>
          </a:p>
        </p:txBody>
      </p:sp>
      <p:sp>
        <p:nvSpPr>
          <p:cNvPr id="13" name="TextBox 12">
            <a:extLst>
              <a:ext uri="{FF2B5EF4-FFF2-40B4-BE49-F238E27FC236}">
                <a16:creationId xmlns:a16="http://schemas.microsoft.com/office/drawing/2014/main" id="{C0BA7435-3486-4A69-A807-0CDDBC7E3CAD}"/>
              </a:ext>
            </a:extLst>
          </p:cNvPr>
          <p:cNvSpPr txBox="1"/>
          <p:nvPr/>
        </p:nvSpPr>
        <p:spPr>
          <a:xfrm>
            <a:off x="4477703" y="2807630"/>
            <a:ext cx="2994492" cy="830997"/>
          </a:xfrm>
          <a:prstGeom prst="rect">
            <a:avLst/>
          </a:prstGeom>
          <a:noFill/>
        </p:spPr>
        <p:txBody>
          <a:bodyPr wrap="square" rtlCol="0">
            <a:spAutoFit/>
          </a:bodyPr>
          <a:lstStyle/>
          <a:p>
            <a:pPr algn="ctr"/>
            <a:r>
              <a:rPr lang="en-US" sz="1600" b="1" dirty="0"/>
              <a:t>Scapegoating</a:t>
            </a:r>
          </a:p>
          <a:p>
            <a:pPr algn="ctr"/>
            <a:r>
              <a:rPr lang="en-US" sz="1600" dirty="0"/>
              <a:t>“The government has let this get out of control.”</a:t>
            </a:r>
          </a:p>
        </p:txBody>
      </p:sp>
      <p:sp>
        <p:nvSpPr>
          <p:cNvPr id="14" name="TextBox 13">
            <a:extLst>
              <a:ext uri="{FF2B5EF4-FFF2-40B4-BE49-F238E27FC236}">
                <a16:creationId xmlns:a16="http://schemas.microsoft.com/office/drawing/2014/main" id="{4F62AB69-9266-426C-805A-20BEC78D4A1C}"/>
              </a:ext>
            </a:extLst>
          </p:cNvPr>
          <p:cNvSpPr txBox="1"/>
          <p:nvPr/>
        </p:nvSpPr>
        <p:spPr>
          <a:xfrm>
            <a:off x="1162156" y="5066008"/>
            <a:ext cx="2994492" cy="830997"/>
          </a:xfrm>
          <a:prstGeom prst="rect">
            <a:avLst/>
          </a:prstGeom>
          <a:noFill/>
        </p:spPr>
        <p:txBody>
          <a:bodyPr wrap="square" rtlCol="0">
            <a:spAutoFit/>
          </a:bodyPr>
          <a:lstStyle/>
          <a:p>
            <a:pPr algn="ctr"/>
            <a:r>
              <a:rPr lang="en-US" sz="1600" b="1" dirty="0"/>
              <a:t>Having an answer for everything</a:t>
            </a:r>
          </a:p>
          <a:p>
            <a:pPr algn="ctr"/>
            <a:r>
              <a:rPr lang="en-US" sz="1600" dirty="0"/>
              <a:t>“I heard we’ll be over the worst by end of this month.”</a:t>
            </a:r>
          </a:p>
        </p:txBody>
      </p:sp>
      <p:sp>
        <p:nvSpPr>
          <p:cNvPr id="15" name="TextBox 14">
            <a:extLst>
              <a:ext uri="{FF2B5EF4-FFF2-40B4-BE49-F238E27FC236}">
                <a16:creationId xmlns:a16="http://schemas.microsoft.com/office/drawing/2014/main" id="{CC0A66CB-A318-41F5-A7CE-0353C746A424}"/>
              </a:ext>
            </a:extLst>
          </p:cNvPr>
          <p:cNvSpPr txBox="1"/>
          <p:nvPr/>
        </p:nvSpPr>
        <p:spPr>
          <a:xfrm>
            <a:off x="4477703" y="5066008"/>
            <a:ext cx="2994492" cy="830997"/>
          </a:xfrm>
          <a:prstGeom prst="rect">
            <a:avLst/>
          </a:prstGeom>
          <a:noFill/>
        </p:spPr>
        <p:txBody>
          <a:bodyPr wrap="square" rtlCol="0">
            <a:spAutoFit/>
          </a:bodyPr>
          <a:lstStyle/>
          <a:p>
            <a:pPr algn="ctr"/>
            <a:r>
              <a:rPr lang="en-US" sz="1600" b="1" dirty="0"/>
              <a:t>Overpromising</a:t>
            </a:r>
          </a:p>
          <a:p>
            <a:pPr algn="ctr"/>
            <a:r>
              <a:rPr lang="en-US" sz="1600" dirty="0"/>
              <a:t>“I guarantee we will be back up and running by tomorrow.”</a:t>
            </a:r>
          </a:p>
        </p:txBody>
      </p:sp>
    </p:spTree>
    <p:extLst>
      <p:ext uri="{BB962C8B-B14F-4D97-AF65-F5344CB8AC3E}">
        <p14:creationId xmlns:p14="http://schemas.microsoft.com/office/powerpoint/2010/main" val="2764597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B3B4-1171-450F-BD17-85EB41E83412}"/>
              </a:ext>
            </a:extLst>
          </p:cNvPr>
          <p:cNvSpPr>
            <a:spLocks noGrp="1"/>
          </p:cNvSpPr>
          <p:nvPr>
            <p:ph type="title"/>
          </p:nvPr>
        </p:nvSpPr>
        <p:spPr/>
        <p:txBody>
          <a:bodyPr/>
          <a:lstStyle/>
          <a:p>
            <a:r>
              <a:rPr lang="en-US" dirty="0"/>
              <a:t>Sharing good news in a crisis</a:t>
            </a:r>
          </a:p>
        </p:txBody>
      </p:sp>
      <p:sp>
        <p:nvSpPr>
          <p:cNvPr id="3" name="Content Placeholder 2">
            <a:extLst>
              <a:ext uri="{FF2B5EF4-FFF2-40B4-BE49-F238E27FC236}">
                <a16:creationId xmlns:a16="http://schemas.microsoft.com/office/drawing/2014/main" id="{86279F53-74E1-4922-B914-BD6D87A54511}"/>
              </a:ext>
            </a:extLst>
          </p:cNvPr>
          <p:cNvSpPr>
            <a:spLocks noGrp="1"/>
          </p:cNvSpPr>
          <p:nvPr>
            <p:ph sz="quarter" idx="10"/>
          </p:nvPr>
        </p:nvSpPr>
        <p:spPr/>
        <p:txBody>
          <a:bodyPr/>
          <a:lstStyle/>
          <a:p>
            <a:pPr marL="53975" indent="0">
              <a:buNone/>
            </a:pPr>
            <a:r>
              <a:rPr lang="en-US" dirty="0"/>
              <a:t>Can you think of any “wins” as you and your team worked through the recent crisis? These could be: </a:t>
            </a:r>
          </a:p>
          <a:p>
            <a:r>
              <a:rPr lang="en-US" dirty="0"/>
              <a:t>Organizational accomplishments</a:t>
            </a:r>
          </a:p>
          <a:p>
            <a:r>
              <a:rPr lang="en-US" dirty="0"/>
              <a:t>Team accomplishments</a:t>
            </a:r>
          </a:p>
          <a:p>
            <a:r>
              <a:rPr lang="en-US" dirty="0"/>
              <a:t>Individual achievements</a:t>
            </a:r>
          </a:p>
          <a:p>
            <a:pPr marL="53975" indent="0">
              <a:buNone/>
            </a:pPr>
            <a:endParaRPr lang="en-US" dirty="0"/>
          </a:p>
          <a:p>
            <a:pPr marL="53975" indent="0">
              <a:buNone/>
            </a:pPr>
            <a:r>
              <a:rPr lang="en-US" b="1" dirty="0"/>
              <a:t>How did you share and celebrate these wins?</a:t>
            </a:r>
          </a:p>
          <a:p>
            <a:pPr marL="53975" indent="0">
              <a:buNone/>
            </a:pPr>
            <a:endParaRPr lang="en-US" dirty="0"/>
          </a:p>
        </p:txBody>
      </p:sp>
    </p:spTree>
    <p:extLst>
      <p:ext uri="{BB962C8B-B14F-4D97-AF65-F5344CB8AC3E}">
        <p14:creationId xmlns:p14="http://schemas.microsoft.com/office/powerpoint/2010/main" val="20447645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a:t>APPLY WHAT YOU’VE LEARNED</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CRISIS</a:t>
              </a:r>
            </a:p>
            <a:p>
              <a:pPr algn="ctr"/>
              <a:r>
                <a:rPr lang="en-US" sz="1000" dirty="0">
                  <a:solidFill>
                    <a:schemeClr val="bg1"/>
                  </a:solidFill>
                </a:rPr>
                <a:t>MANAGEMENT</a:t>
              </a:r>
            </a:p>
          </p:txBody>
        </p:sp>
      </p:grpSp>
    </p:spTree>
    <p:extLst>
      <p:ext uri="{BB962C8B-B14F-4D97-AF65-F5344CB8AC3E}">
        <p14:creationId xmlns:p14="http://schemas.microsoft.com/office/powerpoint/2010/main" val="1117808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84A69-291A-49BC-99A9-4EC572C56974}"/>
              </a:ext>
            </a:extLst>
          </p:cNvPr>
          <p:cNvSpPr>
            <a:spLocks noGrp="1"/>
          </p:cNvSpPr>
          <p:nvPr>
            <p:ph type="title"/>
          </p:nvPr>
        </p:nvSpPr>
        <p:spPr/>
        <p:txBody>
          <a:bodyPr/>
          <a:lstStyle/>
          <a:p>
            <a:r>
              <a:rPr lang="en-US" dirty="0"/>
              <a:t>Welcome</a:t>
            </a:r>
          </a:p>
        </p:txBody>
      </p:sp>
      <p:sp>
        <p:nvSpPr>
          <p:cNvPr id="3" name="Content Placeholder 2">
            <a:extLst>
              <a:ext uri="{FF2B5EF4-FFF2-40B4-BE49-F238E27FC236}">
                <a16:creationId xmlns:a16="http://schemas.microsoft.com/office/drawing/2014/main" id="{E289DB12-FEE8-4188-ADB5-D03621A7E0D2}"/>
              </a:ext>
            </a:extLst>
          </p:cNvPr>
          <p:cNvSpPr>
            <a:spLocks noGrp="1"/>
          </p:cNvSpPr>
          <p:nvPr>
            <p:ph sz="quarter" idx="10"/>
          </p:nvPr>
        </p:nvSpPr>
        <p:spPr/>
        <p:txBody>
          <a:bodyPr/>
          <a:lstStyle/>
          <a:p>
            <a:pPr marL="53975" indent="0">
              <a:buNone/>
            </a:pPr>
            <a:r>
              <a:rPr lang="en-US" dirty="0"/>
              <a:t>Think of a leader whose actions during the Covid-19 crisis or another crisis inspired you. In a few words, how did they respond to the challenge?</a:t>
            </a:r>
          </a:p>
        </p:txBody>
      </p:sp>
    </p:spTree>
    <p:extLst>
      <p:ext uri="{BB962C8B-B14F-4D97-AF65-F5344CB8AC3E}">
        <p14:creationId xmlns:p14="http://schemas.microsoft.com/office/powerpoint/2010/main" val="20398124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6" name="Content Placeholder 5"/>
          <p:cNvSpPr>
            <a:spLocks noGrp="1"/>
          </p:cNvSpPr>
          <p:nvPr>
            <p:ph sz="quarter" idx="10"/>
          </p:nvPr>
        </p:nvSpPr>
        <p:spPr/>
        <p:txBody>
          <a:bodyPr/>
          <a:lstStyle/>
          <a:p>
            <a:pPr>
              <a:buNone/>
            </a:pPr>
            <a:r>
              <a:rPr lang="en-US" sz="3200" dirty="0"/>
              <a:t>Help you:</a:t>
            </a:r>
          </a:p>
          <a:p>
            <a:pPr lvl="0"/>
            <a:r>
              <a:rPr lang="en-US" sz="3200" dirty="0"/>
              <a:t>Respond swiftly when a crisis arises</a:t>
            </a:r>
          </a:p>
          <a:p>
            <a:pPr lvl="0"/>
            <a:r>
              <a:rPr lang="en-US" sz="3200" dirty="0"/>
              <a:t>Support and enable your team to act with resilience</a:t>
            </a:r>
          </a:p>
          <a:p>
            <a:pPr lvl="0"/>
            <a:r>
              <a:rPr lang="en-US" sz="3200" dirty="0"/>
              <a:t>Communicate well to manage uncertainty and dispel rumors</a:t>
            </a:r>
          </a:p>
          <a:p>
            <a:pPr marL="0" lvl="1" indent="0">
              <a:lnSpc>
                <a:spcPct val="100000"/>
              </a:lnSpc>
              <a:spcAft>
                <a:spcPts val="0"/>
              </a:spcAft>
              <a:buNone/>
            </a:pPr>
            <a:r>
              <a:rPr lang="en-US" sz="2600" i="1" dirty="0">
                <a:solidFill>
                  <a:srgbClr val="B00020"/>
                </a:solidFill>
              </a:rPr>
              <a:t>What will you take away from today’s session and apply in your role?</a:t>
            </a:r>
          </a:p>
          <a:p>
            <a:pPr marL="53975" indent="0">
              <a:buNone/>
            </a:pPr>
            <a:endParaRPr lang="en-US" dirty="0"/>
          </a:p>
        </p:txBody>
      </p:sp>
    </p:spTree>
    <p:extLst>
      <p:ext uri="{BB962C8B-B14F-4D97-AF65-F5344CB8AC3E}">
        <p14:creationId xmlns:p14="http://schemas.microsoft.com/office/powerpoint/2010/main" val="1297400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4267199" y="2458298"/>
            <a:ext cx="4414839" cy="2818354"/>
          </a:xfrm>
        </p:spPr>
        <p:txBody>
          <a:bodyPr>
            <a:normAutofit/>
          </a:bodyPr>
          <a:lstStyle/>
          <a:p>
            <a:pPr marL="0" indent="0">
              <a:buNone/>
            </a:pPr>
            <a:r>
              <a:rPr lang="en-US" sz="2800" dirty="0"/>
              <a:t>Your next step is to complete the On-the-Job section of the Harvard ManageMentor Crisis Management topic.</a:t>
            </a:r>
          </a:p>
          <a:p>
            <a:pPr marL="0" indent="0">
              <a:buNone/>
            </a:pPr>
            <a:endParaRPr lang="en-US" sz="2800" dirty="0"/>
          </a:p>
          <a:p>
            <a:pPr marL="0" indent="0">
              <a:buNone/>
            </a:pPr>
            <a:endParaRPr lang="en-US" sz="2800" dirty="0"/>
          </a:p>
          <a:p>
            <a:pPr marL="0" indent="0" algn="ctr">
              <a:buNone/>
            </a:pPr>
            <a:endParaRPr lang="en-US" sz="2800" dirty="0"/>
          </a:p>
        </p:txBody>
      </p:sp>
      <p:pic>
        <p:nvPicPr>
          <p:cNvPr id="6" name="Picture 5">
            <a:extLst>
              <a:ext uri="{FF2B5EF4-FFF2-40B4-BE49-F238E27FC236}">
                <a16:creationId xmlns:a16="http://schemas.microsoft.com/office/drawing/2014/main" id="{17F537C5-6A4C-48C1-A475-77051CEC7EB5}"/>
              </a:ext>
            </a:extLst>
          </p:cNvPr>
          <p:cNvPicPr>
            <a:picLocks noChangeAspect="1"/>
          </p:cNvPicPr>
          <p:nvPr/>
        </p:nvPicPr>
        <p:blipFill>
          <a:blip r:embed="rId3"/>
          <a:stretch>
            <a:fillRect/>
          </a:stretch>
        </p:blipFill>
        <p:spPr>
          <a:xfrm>
            <a:off x="343537" y="1529380"/>
            <a:ext cx="3590476" cy="4676190"/>
          </a:xfrm>
          <a:prstGeom prst="rect">
            <a:avLst/>
          </a:prstGeom>
        </p:spPr>
      </p:pic>
    </p:spTree>
    <p:extLst>
      <p:ext uri="{BB962C8B-B14F-4D97-AF65-F5344CB8AC3E}">
        <p14:creationId xmlns:p14="http://schemas.microsoft.com/office/powerpoint/2010/main" val="2363109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risisManagement_TopicImage.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008436"/>
            <a:ext cx="9144000" cy="5532176"/>
          </a:xfrm>
          <a:prstGeom prst="rect">
            <a:avLst/>
          </a:prstGeom>
        </p:spPr>
      </p:pic>
      <p:sp>
        <p:nvSpPr>
          <p:cNvPr id="11" name="Rectangle 10"/>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866427"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369709" y="2156182"/>
            <a:ext cx="2738710" cy="2601396"/>
          </a:xfrm>
          <a:prstGeom prst="rect">
            <a:avLst/>
          </a:prstGeom>
        </p:spPr>
      </p:pic>
      <p:sp>
        <p:nvSpPr>
          <p:cNvPr id="6" name="TextBox 5"/>
          <p:cNvSpPr txBox="1"/>
          <p:nvPr/>
        </p:nvSpPr>
        <p:spPr>
          <a:xfrm>
            <a:off x="1494730" y="4861049"/>
            <a:ext cx="2485670" cy="846385"/>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90965" y="4861049"/>
            <a:ext cx="2485670" cy="846385"/>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84A69-291A-49BC-99A9-4EC572C56974}"/>
              </a:ext>
            </a:extLst>
          </p:cNvPr>
          <p:cNvSpPr>
            <a:spLocks noGrp="1"/>
          </p:cNvSpPr>
          <p:nvPr>
            <p:ph type="title"/>
          </p:nvPr>
        </p:nvSpPr>
        <p:spPr/>
        <p:txBody>
          <a:bodyPr/>
          <a:lstStyle/>
          <a:p>
            <a:r>
              <a:rPr lang="en-US" dirty="0"/>
              <a:t>Setting the context</a:t>
            </a:r>
          </a:p>
        </p:txBody>
      </p:sp>
      <p:sp>
        <p:nvSpPr>
          <p:cNvPr id="3" name="Content Placeholder 2">
            <a:extLst>
              <a:ext uri="{FF2B5EF4-FFF2-40B4-BE49-F238E27FC236}">
                <a16:creationId xmlns:a16="http://schemas.microsoft.com/office/drawing/2014/main" id="{E289DB12-FEE8-4188-ADB5-D03621A7E0D2}"/>
              </a:ext>
            </a:extLst>
          </p:cNvPr>
          <p:cNvSpPr>
            <a:spLocks noGrp="1"/>
          </p:cNvSpPr>
          <p:nvPr>
            <p:ph sz="quarter" idx="10"/>
          </p:nvPr>
        </p:nvSpPr>
        <p:spPr/>
        <p:txBody>
          <a:bodyPr/>
          <a:lstStyle/>
          <a:p>
            <a:pPr marL="53975" indent="0">
              <a:buNone/>
            </a:pPr>
            <a:r>
              <a:rPr lang="en-US" dirty="0"/>
              <a:t>Think of a leader whose actions during the Covid-19 crisis or another crisis inspired you. In a few words, how did they respond to the challenge?</a:t>
            </a:r>
          </a:p>
        </p:txBody>
      </p:sp>
    </p:spTree>
    <p:extLst>
      <p:ext uri="{BB962C8B-B14F-4D97-AF65-F5344CB8AC3E}">
        <p14:creationId xmlns:p14="http://schemas.microsoft.com/office/powerpoint/2010/main" val="794764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a:xfrm>
            <a:off x="444499" y="1826381"/>
            <a:ext cx="8233833" cy="3061678"/>
          </a:xfrm>
        </p:spPr>
        <p:txBody>
          <a:bodyPr/>
          <a:lstStyle/>
          <a:p>
            <a:pPr>
              <a:buNone/>
            </a:pPr>
            <a:r>
              <a:rPr lang="en-US" sz="2800" dirty="0"/>
              <a:t>Help you:</a:t>
            </a:r>
          </a:p>
          <a:p>
            <a:pPr lvl="0"/>
            <a:r>
              <a:rPr lang="en-US" sz="2800" dirty="0"/>
              <a:t>Respond swiftly when a crisis arises</a:t>
            </a:r>
          </a:p>
          <a:p>
            <a:pPr lvl="0"/>
            <a:r>
              <a:rPr lang="en-US" sz="2800" dirty="0"/>
              <a:t>Support and enable your team to act with resilience</a:t>
            </a:r>
          </a:p>
          <a:p>
            <a:pPr lvl="0"/>
            <a:r>
              <a:rPr lang="en-US" sz="2800" dirty="0"/>
              <a:t>Communicate well to manage uncertainty and dispel rumors</a:t>
            </a:r>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water, game&#10;&#10;Description automatically generated">
            <a:extLst>
              <a:ext uri="{FF2B5EF4-FFF2-40B4-BE49-F238E27FC236}">
                <a16:creationId xmlns:a16="http://schemas.microsoft.com/office/drawing/2014/main" id="{B90619AF-6EC2-4946-9A40-106A3B72BB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38125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a:t>RESPOND SWIFTLY TO A CRISIS</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CRISIS</a:t>
              </a:r>
            </a:p>
            <a:p>
              <a:pPr algn="ctr"/>
              <a:r>
                <a:rPr lang="en-US" sz="1000" dirty="0">
                  <a:solidFill>
                    <a:schemeClr val="bg1"/>
                  </a:solidFill>
                </a:rPr>
                <a:t>MANAGEMENT</a:t>
              </a: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872872" y="2511595"/>
            <a:ext cx="7960885" cy="2724150"/>
          </a:xfrm>
        </p:spPr>
        <p:txBody>
          <a:bodyPr/>
          <a:lstStyle/>
          <a:p>
            <a:pPr>
              <a:lnSpc>
                <a:spcPct val="100000"/>
              </a:lnSpc>
            </a:pPr>
            <a:r>
              <a:rPr lang="en-US" sz="5000" dirty="0"/>
              <a:t>Every crisis has a recovery window – a period of time when fast but deliberate action can minimize the damage.</a:t>
            </a:r>
            <a:endParaRPr lang="en-US" sz="5000" dirty="0">
              <a:solidFill>
                <a:schemeClr val="bg1"/>
              </a:solidFill>
            </a:endParaRPr>
          </a:p>
        </p:txBody>
      </p:sp>
      <p:sp>
        <p:nvSpPr>
          <p:cNvPr id="10" name="Text Placeholder 9"/>
          <p:cNvSpPr>
            <a:spLocks noGrp="1"/>
          </p:cNvSpPr>
          <p:nvPr>
            <p:ph type="body" sz="quarter" idx="11"/>
          </p:nvPr>
        </p:nvSpPr>
        <p:spPr>
          <a:xfrm>
            <a:off x="872871" y="1708648"/>
            <a:ext cx="6611160" cy="692150"/>
          </a:xfrm>
        </p:spPr>
        <p:txBody>
          <a:bodyPr/>
          <a:lstStyle/>
          <a:p>
            <a:r>
              <a:rPr lang="en-US" dirty="0"/>
              <a:t>THE GOLDEN HOUR</a:t>
            </a:r>
          </a:p>
        </p:txBody>
      </p:sp>
    </p:spTree>
    <p:extLst>
      <p:ext uri="{BB962C8B-B14F-4D97-AF65-F5344CB8AC3E}">
        <p14:creationId xmlns:p14="http://schemas.microsoft.com/office/powerpoint/2010/main" val="3914059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CF0368E-67FA-45FA-ABB1-5C441F507039}"/>
              </a:ext>
            </a:extLst>
          </p:cNvPr>
          <p:cNvSpPr>
            <a:spLocks noGrp="1"/>
          </p:cNvSpPr>
          <p:nvPr>
            <p:ph type="title"/>
          </p:nvPr>
        </p:nvSpPr>
        <p:spPr/>
        <p:txBody>
          <a:bodyPr/>
          <a:lstStyle/>
          <a:p>
            <a:r>
              <a:rPr lang="en-US" dirty="0"/>
              <a:t>How did you and other leaders respond to a recent crisis? </a:t>
            </a:r>
          </a:p>
        </p:txBody>
      </p:sp>
      <p:sp>
        <p:nvSpPr>
          <p:cNvPr id="7" name="Rectangle 6">
            <a:extLst>
              <a:ext uri="{FF2B5EF4-FFF2-40B4-BE49-F238E27FC236}">
                <a16:creationId xmlns:a16="http://schemas.microsoft.com/office/drawing/2014/main" id="{677D5072-2852-490B-A114-5077C37C7557}"/>
              </a:ext>
            </a:extLst>
          </p:cNvPr>
          <p:cNvSpPr/>
          <p:nvPr/>
        </p:nvSpPr>
        <p:spPr>
          <a:xfrm>
            <a:off x="457201" y="2220686"/>
            <a:ext cx="2726870" cy="3935185"/>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9226C8C-1DD2-4129-B497-3083A1FDA1A7}"/>
              </a:ext>
            </a:extLst>
          </p:cNvPr>
          <p:cNvSpPr/>
          <p:nvPr/>
        </p:nvSpPr>
        <p:spPr>
          <a:xfrm>
            <a:off x="3265719" y="2220685"/>
            <a:ext cx="2726870" cy="3935185"/>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60E73D0-CB9D-4323-A5BA-8CE25A6D5EF1}"/>
              </a:ext>
            </a:extLst>
          </p:cNvPr>
          <p:cNvSpPr/>
          <p:nvPr/>
        </p:nvSpPr>
        <p:spPr>
          <a:xfrm>
            <a:off x="6074237" y="2220685"/>
            <a:ext cx="2726870" cy="3935185"/>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96102B4-0442-419A-80ED-ADC53311D1A2}"/>
              </a:ext>
            </a:extLst>
          </p:cNvPr>
          <p:cNvSpPr/>
          <p:nvPr/>
        </p:nvSpPr>
        <p:spPr>
          <a:xfrm>
            <a:off x="457201" y="1747159"/>
            <a:ext cx="2726870" cy="39188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ASSESS THE SITUATION</a:t>
            </a:r>
          </a:p>
        </p:txBody>
      </p:sp>
      <p:sp>
        <p:nvSpPr>
          <p:cNvPr id="11" name="Rectangle 10">
            <a:extLst>
              <a:ext uri="{FF2B5EF4-FFF2-40B4-BE49-F238E27FC236}">
                <a16:creationId xmlns:a16="http://schemas.microsoft.com/office/drawing/2014/main" id="{10981E40-6FCC-47E9-A4AD-C61EAB2016F8}"/>
              </a:ext>
            </a:extLst>
          </p:cNvPr>
          <p:cNvSpPr/>
          <p:nvPr/>
        </p:nvSpPr>
        <p:spPr>
          <a:xfrm>
            <a:off x="3265719" y="1747160"/>
            <a:ext cx="2726870" cy="39188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GATHER INPUT</a:t>
            </a:r>
          </a:p>
        </p:txBody>
      </p:sp>
      <p:sp>
        <p:nvSpPr>
          <p:cNvPr id="12" name="Rectangle 11">
            <a:extLst>
              <a:ext uri="{FF2B5EF4-FFF2-40B4-BE49-F238E27FC236}">
                <a16:creationId xmlns:a16="http://schemas.microsoft.com/office/drawing/2014/main" id="{E521AE80-E99C-4F52-BA3D-862705A5CC0B}"/>
              </a:ext>
            </a:extLst>
          </p:cNvPr>
          <p:cNvSpPr/>
          <p:nvPr/>
        </p:nvSpPr>
        <p:spPr>
          <a:xfrm>
            <a:off x="6074237" y="1747161"/>
            <a:ext cx="2726870" cy="39188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FORMULATE A PLAN</a:t>
            </a:r>
          </a:p>
        </p:txBody>
      </p:sp>
    </p:spTree>
    <p:extLst>
      <p:ext uri="{BB962C8B-B14F-4D97-AF65-F5344CB8AC3E}">
        <p14:creationId xmlns:p14="http://schemas.microsoft.com/office/powerpoint/2010/main" val="4225826950"/>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19865</TotalTime>
  <Words>3092</Words>
  <Application>Microsoft Macintosh PowerPoint</Application>
  <PresentationFormat>On-screen Show (4:3)</PresentationFormat>
  <Paragraphs>282</Paragraphs>
  <Slides>22</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Lucida Grande</vt:lpstr>
      <vt:lpstr>Wingdings</vt:lpstr>
      <vt:lpstr>Office Theme</vt:lpstr>
      <vt:lpstr>Crisis Management Café </vt:lpstr>
      <vt:lpstr>Welcome</vt:lpstr>
      <vt:lpstr>Introductions</vt:lpstr>
      <vt:lpstr>Participation tips</vt:lpstr>
      <vt:lpstr>Setting the context</vt:lpstr>
      <vt:lpstr>Today’s objectives</vt:lpstr>
      <vt:lpstr>PowerPoint Presentation</vt:lpstr>
      <vt:lpstr>PowerPoint Presentation</vt:lpstr>
      <vt:lpstr>How did you and other leaders respond to a recent crisis? </vt:lpstr>
      <vt:lpstr>PowerPoint Presentation</vt:lpstr>
      <vt:lpstr>A leader’s position during a crisis</vt:lpstr>
      <vt:lpstr>Helping your team be agile and resilient</vt:lpstr>
      <vt:lpstr>PowerPoint Presentation</vt:lpstr>
      <vt:lpstr>Address the big concerns</vt:lpstr>
      <vt:lpstr>Best practices for communicating in a crisis</vt:lpstr>
      <vt:lpstr>An email from HR</vt:lpstr>
      <vt:lpstr>Common communication mistakes</vt:lpstr>
      <vt:lpstr>Sharing good news in a crisis</vt:lpstr>
      <vt:lpstr>PowerPoint Presentation</vt:lpstr>
      <vt:lpstr>Today’s objectives</vt:lpstr>
      <vt:lpstr>Apply what you’ve learned</vt:lpstr>
      <vt:lpstr>Thank you</vt:lpstr>
    </vt:vector>
  </TitlesOfParts>
  <Manager/>
  <Company>Harvard Business Publishing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Harvard Business Publishing</dc:creator>
  <cp:keywords/>
  <dc:description/>
  <cp:lastModifiedBy>Molloy, Janice</cp:lastModifiedBy>
  <cp:revision>631</cp:revision>
  <cp:lastPrinted>2014-07-10T17:46:00Z</cp:lastPrinted>
  <dcterms:created xsi:type="dcterms:W3CDTF">2014-06-21T12:09:32Z</dcterms:created>
  <dcterms:modified xsi:type="dcterms:W3CDTF">2020-09-17T18:30:30Z</dcterms:modified>
  <cp:category/>
</cp:coreProperties>
</file>