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00" r:id="rId2"/>
    <p:sldId id="324" r:id="rId3"/>
    <p:sldId id="301" r:id="rId4"/>
    <p:sldId id="302" r:id="rId5"/>
    <p:sldId id="303" r:id="rId6"/>
    <p:sldId id="304" r:id="rId7"/>
    <p:sldId id="305" r:id="rId8"/>
    <p:sldId id="306" r:id="rId9"/>
    <p:sldId id="307" r:id="rId10"/>
    <p:sldId id="308" r:id="rId11"/>
    <p:sldId id="309" r:id="rId12"/>
    <p:sldId id="310" r:id="rId13"/>
    <p:sldId id="311" r:id="rId14"/>
    <p:sldId id="322" r:id="rId15"/>
    <p:sldId id="312" r:id="rId16"/>
    <p:sldId id="313" r:id="rId17"/>
    <p:sldId id="314" r:id="rId18"/>
    <p:sldId id="315" r:id="rId19"/>
    <p:sldId id="316" r:id="rId20"/>
    <p:sldId id="317" r:id="rId21"/>
    <p:sldId id="318" r:id="rId22"/>
    <p:sldId id="319" r:id="rId23"/>
    <p:sldId id="320" r:id="rId24"/>
    <p:sldId id="32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72" autoAdjust="0"/>
    <p:restoredTop sz="83942" autoAdjust="0"/>
  </p:normalViewPr>
  <p:slideViewPr>
    <p:cSldViewPr snapToGrid="0" showGuides="1">
      <p:cViewPr>
        <p:scale>
          <a:sx n="85" d="100"/>
          <a:sy n="85" d="100"/>
        </p:scale>
        <p:origin x="-3432" y="-920"/>
      </p:cViewPr>
      <p:guideLst>
        <p:guide orient="horz" pos="2871"/>
        <p:guide orient="horz" pos="1449"/>
        <p:guide pos="292"/>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2" d="100"/>
          <a:sy n="82" d="100"/>
        </p:scale>
        <p:origin x="-3704" y="-12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6/30/15</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effectLst/>
                <a:latin typeface="+mn-lt"/>
                <a:ea typeface="+mn-ea"/>
                <a:cs typeface="+mn-cs"/>
              </a:rPr>
              <a:t>Facilitator notes:</a:t>
            </a:r>
            <a:endParaRPr lang="en-US" sz="1000" b="0" kern="1200" dirty="0" smtClean="0">
              <a:solidFill>
                <a:schemeClr val="tx1"/>
              </a:solidFill>
              <a:effectLst/>
              <a:latin typeface="+mn-lt"/>
              <a:ea typeface="+mn-ea"/>
              <a:cs typeface="+mn-cs"/>
            </a:endParaRPr>
          </a:p>
          <a:p>
            <a:r>
              <a:rPr lang="en-US" sz="1000" b="0" i="1" kern="1200" dirty="0" smtClean="0">
                <a:solidFill>
                  <a:schemeClr val="tx1"/>
                </a:solidFill>
                <a:effectLst/>
                <a:latin typeface="+mn-lt"/>
                <a:ea typeface="+mn-ea"/>
                <a:cs typeface="+mn-cs"/>
              </a:rPr>
              <a:t>Instructions</a:t>
            </a:r>
            <a:r>
              <a:rPr lang="en-US" sz="1000" b="0" kern="1200" dirty="0" smtClean="0">
                <a:solidFill>
                  <a:schemeClr val="tx1"/>
                </a:solidFill>
                <a:effectLst/>
                <a:latin typeface="+mn-lt"/>
                <a:ea typeface="+mn-ea"/>
                <a:cs typeface="+mn-cs"/>
              </a:rPr>
              <a:t>:</a:t>
            </a:r>
            <a:r>
              <a:rPr lang="en-US" sz="1000" b="0" kern="1200" baseline="0" dirty="0" smtClean="0">
                <a:solidFill>
                  <a:schemeClr val="tx1"/>
                </a:solidFill>
                <a:effectLst/>
                <a:latin typeface="+mn-lt"/>
                <a:ea typeface="+mn-ea"/>
                <a:cs typeface="+mn-cs"/>
              </a:rPr>
              <a:t> Proceed to the next slide once the presentation is visible to the participants.</a:t>
            </a:r>
            <a:endParaRPr lang="en-US" sz="1000" b="0" kern="1200" dirty="0" smtClean="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a:t>
            </a:r>
            <a:r>
              <a:rPr lang="en-US" sz="1000" b="1" baseline="0" dirty="0" smtClean="0"/>
              <a:t> notes:</a:t>
            </a:r>
          </a:p>
          <a:p>
            <a:endParaRPr lang="en-US" sz="1000"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2 minutes]</a:t>
            </a:r>
          </a:p>
          <a:p>
            <a:endParaRPr lang="en-US" sz="1000" b="1" baseline="0" dirty="0" smtClean="0"/>
          </a:p>
          <a:p>
            <a:r>
              <a:rPr lang="en-US" sz="1000" i="1" kern="1200" dirty="0" smtClean="0">
                <a:solidFill>
                  <a:schemeClr val="tx1"/>
                </a:solidFill>
              </a:rPr>
              <a:t>Say: </a:t>
            </a:r>
            <a:r>
              <a:rPr lang="en-US" sz="1000" kern="1200" dirty="0" smtClean="0">
                <a:solidFill>
                  <a:schemeClr val="tx1"/>
                </a:solidFill>
              </a:rPr>
              <a:t>One of the most powerful ways to foster customer focus in your team is to recognize and reward employees for achieving customer-related goals. Here are some suggestions from the Harvard ManageMentor topic:</a:t>
            </a:r>
          </a:p>
          <a:p>
            <a:pPr lvl="0"/>
            <a:endParaRPr lang="en-US" sz="1000" b="1" kern="1200" dirty="0" smtClean="0">
              <a:solidFill>
                <a:schemeClr val="tx1"/>
              </a:solidFill>
            </a:endParaRPr>
          </a:p>
          <a:p>
            <a:pPr marL="228600" lvl="0" indent="-228600">
              <a:buFont typeface="Arial" pitchFamily="34" charset="0"/>
              <a:buChar char="•"/>
            </a:pPr>
            <a:r>
              <a:rPr lang="en-US" sz="1000" b="1" kern="1200" dirty="0" smtClean="0">
                <a:solidFill>
                  <a:schemeClr val="tx1"/>
                </a:solidFill>
              </a:rPr>
              <a:t>Determine the customer-related goals you want employees to achieve.</a:t>
            </a:r>
            <a:r>
              <a:rPr lang="en-US" sz="1000" kern="1200" dirty="0" smtClean="0">
                <a:solidFill>
                  <a:schemeClr val="tx1"/>
                </a:solidFill>
              </a:rPr>
              <a:t> The more specific and measurable, the better. For example: “Solve 80% of customer problems within 24 hours of the initial complaint.”</a:t>
            </a:r>
          </a:p>
          <a:p>
            <a:pPr marL="228600" lvl="0" indent="-228600">
              <a:buFont typeface="Arial" pitchFamily="34" charset="0"/>
              <a:buChar char="•"/>
            </a:pPr>
            <a:r>
              <a:rPr lang="en-US" sz="1000" b="1" kern="1200" dirty="0" smtClean="0">
                <a:solidFill>
                  <a:schemeClr val="tx1"/>
                </a:solidFill>
              </a:rPr>
              <a:t>Align rewards with your organization’s mission and culture. </a:t>
            </a:r>
            <a:r>
              <a:rPr lang="en-US" sz="1000" kern="1200" dirty="0" smtClean="0">
                <a:solidFill>
                  <a:schemeClr val="tx1"/>
                </a:solidFill>
              </a:rPr>
              <a:t>For example, If getting people to work cooperatively is a company goal, avoid setting up a highly competitive reward structure.</a:t>
            </a:r>
          </a:p>
          <a:p>
            <a:pPr marL="228600" lvl="0" indent="-228600">
              <a:buFont typeface="Arial" pitchFamily="34" charset="0"/>
              <a:buChar char="•"/>
            </a:pPr>
            <a:r>
              <a:rPr lang="en-US" sz="1000" b="1" kern="1200" dirty="0" smtClean="0">
                <a:solidFill>
                  <a:schemeClr val="tx1"/>
                </a:solidFill>
              </a:rPr>
              <a:t>Look for creative ways to recognize individuals or groups. </a:t>
            </a:r>
            <a:r>
              <a:rPr lang="en-US" sz="1000" kern="1200" dirty="0" smtClean="0">
                <a:solidFill>
                  <a:schemeClr val="tx1"/>
                </a:solidFill>
              </a:rPr>
              <a:t>For example, establish programs in which awards are given by peers or by customers. Or share profits with those who participated in generating them.</a:t>
            </a:r>
            <a:endParaRPr lang="en-US" sz="1000"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3977979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sz="1000" b="1" dirty="0" smtClean="0"/>
          </a:p>
          <a:p>
            <a:r>
              <a:rPr lang="en-US" sz="1000" b="1" dirty="0" smtClean="0"/>
              <a:t>Facilitator notes:</a:t>
            </a:r>
          </a:p>
          <a:p>
            <a:endParaRPr lang="en-US" sz="1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[Time: 1/2 minute]</a:t>
            </a:r>
          </a:p>
          <a:p>
            <a:endParaRPr lang="en-US" sz="1000" b="1" dirty="0" smtClean="0"/>
          </a:p>
          <a:p>
            <a:r>
              <a:rPr lang="en-US" sz="1000" i="1" kern="1200" dirty="0" smtClean="0">
                <a:solidFill>
                  <a:schemeClr val="tx1"/>
                </a:solidFill>
                <a:effectLst/>
                <a:latin typeface="+mn-lt"/>
                <a:ea typeface="+mn-ea"/>
                <a:cs typeface="+mn-cs"/>
              </a:rPr>
              <a:t>Say:</a:t>
            </a:r>
            <a:r>
              <a:rPr lang="en-US" sz="1000" kern="1200" dirty="0" smtClean="0">
                <a:solidFill>
                  <a:schemeClr val="tx1"/>
                </a:solidFill>
                <a:effectLst/>
                <a:latin typeface="+mn-lt"/>
                <a:ea typeface="+mn-ea"/>
                <a:cs typeface="+mn-cs"/>
              </a:rPr>
              <a:t> In the last section, we discussed ways to encourage customer-focused attitudes and behavior within your team. Let’s turn now to the importance of learning about your customers so you’ll have the information you need to create greater value for them. </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7388"/>
            <a:ext cx="4572000" cy="3429000"/>
          </a:xfrm>
        </p:spPr>
      </p:sp>
      <p:sp>
        <p:nvSpPr>
          <p:cNvPr id="3" name="Notes Placeholder 2"/>
          <p:cNvSpPr>
            <a:spLocks noGrp="1"/>
          </p:cNvSpPr>
          <p:nvPr>
            <p:ph type="body" idx="1"/>
          </p:nvPr>
        </p:nvSpPr>
        <p:spPr>
          <a:xfrm>
            <a:off x="685800" y="4305791"/>
            <a:ext cx="5486400" cy="4336769"/>
          </a:xfrm>
        </p:spPr>
        <p:txBody>
          <a:bodyPr>
            <a:noAutofit/>
          </a:bodyPr>
          <a:lstStyle/>
          <a:p>
            <a:r>
              <a:rPr lang="en-US" sz="900" b="1" dirty="0" smtClean="0"/>
              <a:t>Facilitator notes:</a:t>
            </a:r>
          </a:p>
          <a:p>
            <a:endParaRPr lang="en-US" sz="800" dirty="0" smtClean="0"/>
          </a:p>
          <a:p>
            <a:r>
              <a:rPr lang="en-US" sz="900" kern="1200" dirty="0" smtClean="0">
                <a:solidFill>
                  <a:schemeClr val="tx1"/>
                </a:solidFill>
                <a:effectLst/>
              </a:rPr>
              <a:t>[Time: 5 minutes]</a:t>
            </a:r>
          </a:p>
          <a:p>
            <a:endParaRPr lang="en-US" sz="800" i="1" kern="1200" dirty="0" smtClean="0">
              <a:solidFill>
                <a:schemeClr val="tx1"/>
              </a:solidFill>
              <a:effectLst/>
            </a:endParaRPr>
          </a:p>
          <a:p>
            <a:r>
              <a:rPr lang="en-US" sz="900" i="1" kern="1200" dirty="0" smtClean="0">
                <a:solidFill>
                  <a:schemeClr val="tx1"/>
                </a:solidFill>
                <a:effectLst/>
              </a:rPr>
              <a:t>Say: </a:t>
            </a:r>
            <a:r>
              <a:rPr lang="en-US" sz="900" kern="1200" dirty="0" smtClean="0">
                <a:solidFill>
                  <a:schemeClr val="tx1"/>
                </a:solidFill>
                <a:effectLst/>
              </a:rPr>
              <a:t>One approach to learning about your customers is to get their feedback. You can get customer feedback from a variety of “listening posts.” One example of a listening post could be a customer forum that you host on your organization’s website. In this scenario, what listening posts could </a:t>
            </a:r>
            <a:r>
              <a:rPr lang="en-US" sz="900" kern="1200" dirty="0" err="1" smtClean="0">
                <a:solidFill>
                  <a:schemeClr val="tx1"/>
                </a:solidFill>
                <a:effectLst/>
              </a:rPr>
              <a:t>BeautySure</a:t>
            </a:r>
            <a:r>
              <a:rPr lang="en-US" sz="900" kern="1200" dirty="0" smtClean="0">
                <a:solidFill>
                  <a:schemeClr val="tx1"/>
                </a:solidFill>
                <a:effectLst/>
              </a:rPr>
              <a:t> use to better understand and serve its customers’ needs? Please chat in your ideas.</a:t>
            </a:r>
          </a:p>
          <a:p>
            <a:endParaRPr lang="en-US" sz="800" i="1" kern="1200" dirty="0" smtClean="0">
              <a:solidFill>
                <a:schemeClr val="tx1"/>
              </a:solidFill>
              <a:effectLst/>
            </a:endParaRPr>
          </a:p>
          <a:p>
            <a:r>
              <a:rPr lang="en-US" sz="900" i="1" kern="1200" dirty="0" smtClean="0">
                <a:solidFill>
                  <a:schemeClr val="tx1"/>
                </a:solidFill>
                <a:effectLst/>
              </a:rPr>
              <a:t>Instructions:</a:t>
            </a:r>
            <a:r>
              <a:rPr lang="en-US" sz="900" kern="1200" dirty="0" smtClean="0">
                <a:solidFill>
                  <a:schemeClr val="tx1"/>
                </a:solidFill>
                <a:effectLst/>
              </a:rPr>
              <a:t> Allow a minute or so for participants to respond. Make note of the most common responses and read out selected ones. Ideally, participants would highlight the following listening posts:</a:t>
            </a:r>
          </a:p>
          <a:p>
            <a:pPr marL="171450" lvl="0" indent="-171450">
              <a:buFont typeface="Arial" panose="020B0604020202020204" pitchFamily="34" charset="0"/>
              <a:buChar char="•"/>
            </a:pPr>
            <a:r>
              <a:rPr lang="en-US" sz="900" b="1" kern="1200" dirty="0" smtClean="0">
                <a:solidFill>
                  <a:schemeClr val="tx1"/>
                </a:solidFill>
                <a:effectLst/>
              </a:rPr>
              <a:t>Your organization’s website. </a:t>
            </a:r>
            <a:endParaRPr lang="en-US" sz="900" kern="1200" dirty="0" smtClean="0">
              <a:solidFill>
                <a:schemeClr val="tx1"/>
              </a:solidFill>
              <a:effectLst/>
            </a:endParaRPr>
          </a:p>
          <a:p>
            <a:pPr marL="171450" lvl="0" indent="-171450">
              <a:buFont typeface="Arial" panose="020B0604020202020204" pitchFamily="34" charset="0"/>
              <a:buChar char="•"/>
            </a:pPr>
            <a:r>
              <a:rPr lang="en-US" sz="900" b="1" kern="1200" dirty="0" smtClean="0">
                <a:solidFill>
                  <a:schemeClr val="tx1"/>
                </a:solidFill>
                <a:effectLst/>
              </a:rPr>
              <a:t>Competitors’ customer forums. </a:t>
            </a:r>
            <a:r>
              <a:rPr lang="en-US" sz="900" kern="1200" dirty="0" smtClean="0">
                <a:solidFill>
                  <a:schemeClr val="tx1"/>
                </a:solidFill>
                <a:effectLst/>
              </a:rPr>
              <a:t>Look for comments about your company and its offerings.</a:t>
            </a:r>
          </a:p>
          <a:p>
            <a:pPr marL="171450" lvl="0" indent="-171450">
              <a:buFont typeface="Arial" panose="020B0604020202020204" pitchFamily="34" charset="0"/>
              <a:buChar char="•"/>
            </a:pPr>
            <a:r>
              <a:rPr lang="en-US" sz="900" b="1" kern="1200" dirty="0" smtClean="0">
                <a:solidFill>
                  <a:schemeClr val="tx1"/>
                </a:solidFill>
                <a:effectLst/>
              </a:rPr>
              <a:t>Social media. </a:t>
            </a:r>
            <a:r>
              <a:rPr lang="en-US" sz="900" kern="1200" dirty="0" smtClean="0">
                <a:solidFill>
                  <a:schemeClr val="tx1"/>
                </a:solidFill>
                <a:effectLst/>
              </a:rPr>
              <a:t>Monitor what people are saying about your company and its offerings through social media sites and through consumers’ websites and blogs.</a:t>
            </a:r>
          </a:p>
          <a:p>
            <a:pPr marL="171450" lvl="0" indent="-171450">
              <a:buFont typeface="Arial" panose="020B0604020202020204" pitchFamily="34" charset="0"/>
              <a:buChar char="•"/>
            </a:pPr>
            <a:r>
              <a:rPr lang="en-US" sz="900" b="1" kern="1200" dirty="0" smtClean="0">
                <a:solidFill>
                  <a:schemeClr val="tx1"/>
                </a:solidFill>
                <a:effectLst/>
              </a:rPr>
              <a:t>Market research. </a:t>
            </a:r>
            <a:r>
              <a:rPr lang="en-US" sz="900" kern="1200" dirty="0" smtClean="0">
                <a:solidFill>
                  <a:schemeClr val="tx1"/>
                </a:solidFill>
                <a:effectLst/>
              </a:rPr>
              <a:t>Conduct—or hire a market research firm to conduct—studies or surveys on consumers’ demographics, lifestyles, preferences, opinions, and buying patterns.</a:t>
            </a:r>
          </a:p>
          <a:p>
            <a:pPr marL="171450" lvl="0" indent="-171450">
              <a:buFont typeface="Arial" panose="020B0604020202020204" pitchFamily="34" charset="0"/>
              <a:buChar char="•"/>
            </a:pPr>
            <a:r>
              <a:rPr lang="en-US" sz="900" b="1" kern="1200" dirty="0" smtClean="0">
                <a:solidFill>
                  <a:schemeClr val="tx1"/>
                </a:solidFill>
                <a:effectLst/>
              </a:rPr>
              <a:t>Focus groups. </a:t>
            </a:r>
            <a:r>
              <a:rPr lang="en-US" sz="900" kern="1200" dirty="0" smtClean="0">
                <a:solidFill>
                  <a:schemeClr val="tx1"/>
                </a:solidFill>
                <a:effectLst/>
              </a:rPr>
              <a:t>Bring together an informal group of customers from a target market to test an initial product or service idea. </a:t>
            </a:r>
          </a:p>
          <a:p>
            <a:pPr marL="171450" lvl="0" indent="-171450">
              <a:buFont typeface="Arial" panose="020B0604020202020204" pitchFamily="34" charset="0"/>
              <a:buChar char="•"/>
            </a:pPr>
            <a:r>
              <a:rPr lang="en-US" sz="900" b="1" kern="1200" dirty="0" smtClean="0">
                <a:solidFill>
                  <a:schemeClr val="tx1"/>
                </a:solidFill>
                <a:effectLst/>
              </a:rPr>
              <a:t>Customer service process. </a:t>
            </a:r>
            <a:r>
              <a:rPr lang="en-US" sz="900" kern="1200" dirty="0" smtClean="0">
                <a:solidFill>
                  <a:schemeClr val="tx1"/>
                </a:solidFill>
                <a:effectLst/>
              </a:rPr>
              <a:t>Analyze customer complaints and use the resulting insights to generate strategies for keeping customers happy</a:t>
            </a:r>
            <a:r>
              <a:rPr lang="en-US" sz="900" b="1" kern="1200" dirty="0" smtClean="0">
                <a:solidFill>
                  <a:schemeClr val="tx1"/>
                </a:solidFill>
                <a:effectLst/>
              </a:rPr>
              <a:t>.</a:t>
            </a:r>
            <a:endParaRPr lang="en-US" sz="900" kern="1200" dirty="0" smtClean="0">
              <a:solidFill>
                <a:schemeClr val="tx1"/>
              </a:solidFill>
              <a:effectLst/>
            </a:endParaRPr>
          </a:p>
          <a:p>
            <a:pPr marL="171450" lvl="0" indent="-171450">
              <a:buFont typeface="Arial" panose="020B0604020202020204" pitchFamily="34" charset="0"/>
              <a:buChar char="•"/>
            </a:pPr>
            <a:r>
              <a:rPr lang="en-US" sz="900" b="1" kern="1200" dirty="0" smtClean="0">
                <a:solidFill>
                  <a:schemeClr val="tx1"/>
                </a:solidFill>
                <a:effectLst/>
              </a:rPr>
              <a:t>Follow-up satisfaction calls or surveys. </a:t>
            </a:r>
            <a:r>
              <a:rPr lang="en-US" sz="900" kern="1200" dirty="0" smtClean="0">
                <a:solidFill>
                  <a:schemeClr val="tx1"/>
                </a:solidFill>
                <a:effectLst/>
              </a:rPr>
              <a:t>After a transaction, contact the customer to find out how everything went. Ask a few simple questions about the products and services involved—and about the customer’s experiences with your company.</a:t>
            </a:r>
          </a:p>
          <a:p>
            <a:r>
              <a:rPr lang="en-US" sz="900" dirty="0" smtClean="0">
                <a:effectLst/>
              </a:rPr>
              <a:t> </a:t>
            </a:r>
          </a:p>
          <a:p>
            <a:r>
              <a:rPr lang="en-US" sz="900" i="1" dirty="0" smtClean="0">
                <a:effectLst/>
              </a:rPr>
              <a:t>Instructions:</a:t>
            </a:r>
            <a:r>
              <a:rPr lang="en-US" sz="900" dirty="0" smtClean="0">
                <a:effectLst/>
              </a:rPr>
              <a:t> Choose one of the most common responses and ask for one or two volunteers to discuss why they believe that listening post would be useful in the scenario situation.</a:t>
            </a:r>
          </a:p>
          <a:p>
            <a:r>
              <a:rPr lang="en-US" sz="900" dirty="0" smtClean="0">
                <a:effectLst/>
              </a:rPr>
              <a:t> </a:t>
            </a:r>
          </a:p>
          <a:p>
            <a:r>
              <a:rPr lang="en-US" sz="900" i="1" kern="1200" dirty="0" smtClean="0">
                <a:solidFill>
                  <a:schemeClr val="tx1"/>
                </a:solidFill>
                <a:effectLst/>
              </a:rPr>
              <a:t>Say (for example):</a:t>
            </a:r>
            <a:r>
              <a:rPr lang="en-US" sz="900" kern="1200" dirty="0" smtClean="0">
                <a:solidFill>
                  <a:schemeClr val="tx1"/>
                </a:solidFill>
                <a:effectLst/>
              </a:rPr>
              <a:t> One of the listening posts many have mentioned is follow-up phone calls to customers who cancel their subscriptions. Why do you think that would be a good way for </a:t>
            </a:r>
            <a:r>
              <a:rPr lang="en-US" sz="900" kern="1200" dirty="0" err="1" smtClean="0">
                <a:solidFill>
                  <a:schemeClr val="tx1"/>
                </a:solidFill>
                <a:effectLst/>
              </a:rPr>
              <a:t>BeautySure</a:t>
            </a:r>
            <a:r>
              <a:rPr lang="en-US" sz="900" kern="1200" dirty="0" smtClean="0">
                <a:solidFill>
                  <a:schemeClr val="tx1"/>
                </a:solidFill>
                <a:effectLst/>
              </a:rPr>
              <a:t> to get feedback?   </a:t>
            </a:r>
            <a:endParaRPr lang="en-US" sz="9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3906181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1000" kern="1200" dirty="0" smtClean="0">
                <a:solidFill>
                  <a:schemeClr val="tx1"/>
                </a:solidFill>
                <a:effectLst/>
                <a:latin typeface="+mn-lt"/>
                <a:ea typeface="+mn-ea"/>
                <a:cs typeface="+mn-cs"/>
              </a:rPr>
              <a:t>[Time: 6 minutes]</a:t>
            </a:r>
          </a:p>
          <a:p>
            <a:endParaRPr lang="en-US" sz="1000" i="1" dirty="0" smtClean="0">
              <a:effectLst/>
            </a:endParaRPr>
          </a:p>
          <a:p>
            <a:r>
              <a:rPr lang="en-US" sz="1000" i="1" dirty="0" smtClean="0">
                <a:effectLst/>
              </a:rPr>
              <a:t>Say</a:t>
            </a:r>
            <a:r>
              <a:rPr lang="en-US" sz="1000" dirty="0" smtClean="0">
                <a:effectLst/>
              </a:rPr>
              <a:t>: Now let’s focus on what listening posts would be most effective for getting feedback from your particular customer, either external or internal. You may want to figure out the best way to get feedback concerning a particular customer challenge. Or you may want to think about proactively setting up listening posts to be able to learn about customers’ needs on an ongoing basis. </a:t>
            </a:r>
          </a:p>
          <a:p>
            <a:r>
              <a:rPr lang="en-US" sz="1000" dirty="0" smtClean="0">
                <a:effectLst/>
              </a:rPr>
              <a:t> </a:t>
            </a:r>
          </a:p>
          <a:p>
            <a:r>
              <a:rPr lang="en-US" sz="1000" i="1" dirty="0" smtClean="0">
                <a:effectLst/>
              </a:rPr>
              <a:t>Say:</a:t>
            </a:r>
            <a:r>
              <a:rPr lang="en-US" sz="1000" dirty="0" smtClean="0">
                <a:effectLst/>
              </a:rPr>
              <a:t> Take a minute or so to think about a particular customer. Then reflect on what listening posts would be most useful to gather relevant feedback. Do you have access to current listening posts that you could take better advantage of? Are there additional listening posts that you might establish to get more helpful feedback?   </a:t>
            </a:r>
          </a:p>
          <a:p>
            <a:r>
              <a:rPr lang="en-US" sz="1000" dirty="0" smtClean="0">
                <a:effectLst/>
              </a:rPr>
              <a:t> </a:t>
            </a:r>
          </a:p>
          <a:p>
            <a:r>
              <a:rPr lang="en-US" sz="1000" i="1" dirty="0" smtClean="0">
                <a:effectLst/>
              </a:rPr>
              <a:t>Say:</a:t>
            </a:r>
            <a:r>
              <a:rPr lang="en-US" sz="1000" dirty="0" smtClean="0">
                <a:effectLst/>
              </a:rPr>
              <a:t> As soon as you have ideas, please chat in a brief description of your customer and a listening post you want to establish or take better advantage of. For example, you might chat in something like “Online purchasers of our product. Need to pay more attention to comments on our Facebook page and Amazon product listing.”</a:t>
            </a:r>
          </a:p>
          <a:p>
            <a:r>
              <a:rPr lang="en-US" sz="1000" dirty="0" smtClean="0">
                <a:effectLst/>
              </a:rPr>
              <a:t> </a:t>
            </a:r>
          </a:p>
          <a:p>
            <a:r>
              <a:rPr lang="en-US" sz="1000" i="1" dirty="0" smtClean="0">
                <a:effectLst/>
              </a:rPr>
              <a:t>Instructions:</a:t>
            </a:r>
            <a:r>
              <a:rPr lang="en-US" sz="1000" dirty="0" smtClean="0">
                <a:effectLst/>
              </a:rPr>
              <a:t> Allow a minute or so for participants to respond. Read out selected responses and make note of common themes, such as interest in leveraging social media.  </a:t>
            </a:r>
            <a:endParaRPr lang="en-US" sz="1000" dirty="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1955276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1000" b="0" dirty="0" smtClean="0"/>
              <a:t>[Time: 2 minutes]</a:t>
            </a:r>
          </a:p>
          <a:p>
            <a:endParaRPr lang="en-US" sz="1000" b="0" dirty="0" smtClean="0"/>
          </a:p>
          <a:p>
            <a:r>
              <a:rPr lang="en-US" sz="1000" i="1" kern="1200" dirty="0" smtClean="0">
                <a:solidFill>
                  <a:schemeClr val="tx1"/>
                </a:solidFill>
                <a:effectLst/>
              </a:rPr>
              <a:t>Say: </a:t>
            </a:r>
            <a:r>
              <a:rPr lang="en-US" sz="1000" kern="1200" dirty="0" smtClean="0">
                <a:solidFill>
                  <a:schemeClr val="tx1"/>
                </a:solidFill>
                <a:effectLst/>
              </a:rPr>
              <a:t>In addition to listening posts, the Harvard </a:t>
            </a:r>
            <a:r>
              <a:rPr lang="en-US" sz="1000" kern="1200" dirty="0" err="1" smtClean="0">
                <a:solidFill>
                  <a:schemeClr val="tx1"/>
                </a:solidFill>
                <a:effectLst/>
              </a:rPr>
              <a:t>ManageMentor</a:t>
            </a:r>
            <a:r>
              <a:rPr lang="en-US" sz="1000" kern="1200" dirty="0" smtClean="0">
                <a:solidFill>
                  <a:schemeClr val="tx1"/>
                </a:solidFill>
                <a:effectLst/>
              </a:rPr>
              <a:t> topic suggests other ways to learn about your customers and anticipate their needs:  </a:t>
            </a:r>
          </a:p>
          <a:p>
            <a:pPr lvl="0"/>
            <a:endParaRPr lang="en-US" sz="1000" b="1" kern="1200" dirty="0" smtClean="0">
              <a:solidFill>
                <a:schemeClr val="tx1"/>
              </a:solidFill>
              <a:effectLst/>
            </a:endParaRPr>
          </a:p>
          <a:p>
            <a:pPr marL="171450" lvl="0" indent="-171450">
              <a:buFont typeface="Arial" panose="020B0604020202020204" pitchFamily="34" charset="0"/>
              <a:buChar char="•"/>
            </a:pPr>
            <a:r>
              <a:rPr lang="en-US" sz="1000" b="1" kern="1200" dirty="0" smtClean="0">
                <a:solidFill>
                  <a:schemeClr val="tx1"/>
                </a:solidFill>
                <a:effectLst/>
              </a:rPr>
              <a:t>Understand your customers’ choices. </a:t>
            </a:r>
            <a:r>
              <a:rPr lang="en-US" sz="1000" kern="1200" dirty="0" smtClean="0">
                <a:solidFill>
                  <a:schemeClr val="tx1"/>
                </a:solidFill>
                <a:effectLst/>
              </a:rPr>
              <a:t>Analyze the range of companies your customers buy from. You’ll gain insights into which offerings they’re choosing to use and why.</a:t>
            </a:r>
          </a:p>
          <a:p>
            <a:pPr marL="171450" lvl="0" indent="-171450">
              <a:buFont typeface="Arial" panose="020B0604020202020204" pitchFamily="34" charset="0"/>
              <a:buChar char="•"/>
            </a:pPr>
            <a:r>
              <a:rPr lang="en-US" sz="1000" b="1" kern="1200" dirty="0" smtClean="0">
                <a:solidFill>
                  <a:schemeClr val="tx1"/>
                </a:solidFill>
                <a:effectLst/>
              </a:rPr>
              <a:t>Track customers as they interact with your organization.</a:t>
            </a:r>
            <a:r>
              <a:rPr lang="en-US" sz="1000" kern="1200" dirty="0" smtClean="0">
                <a:solidFill>
                  <a:schemeClr val="tx1"/>
                </a:solidFill>
                <a:effectLst/>
              </a:rPr>
              <a:t> For instance, notice any breakdowns they may experience in placing an order or raising complaints.</a:t>
            </a:r>
          </a:p>
          <a:p>
            <a:pPr marL="171450" lvl="0" indent="-171450">
              <a:buFont typeface="Arial" panose="020B0604020202020204" pitchFamily="34" charset="0"/>
              <a:buChar char="•"/>
            </a:pPr>
            <a:r>
              <a:rPr lang="en-US" sz="1000" b="1" kern="1200" dirty="0" smtClean="0">
                <a:solidFill>
                  <a:schemeClr val="tx1"/>
                </a:solidFill>
                <a:effectLst/>
              </a:rPr>
              <a:t>Include customers in learning opportunities such as seminars and conferences. </a:t>
            </a:r>
            <a:r>
              <a:rPr lang="en-US" sz="1000" kern="1200" dirty="0" smtClean="0">
                <a:solidFill>
                  <a:schemeClr val="tx1"/>
                </a:solidFill>
                <a:effectLst/>
              </a:rPr>
              <a:t>You may gain insight into their challenges.</a:t>
            </a:r>
          </a:p>
          <a:p>
            <a:pPr marL="171450" lvl="0" indent="-171450">
              <a:buFont typeface="Arial" panose="020B0604020202020204" pitchFamily="34" charset="0"/>
              <a:buChar char="•"/>
            </a:pPr>
            <a:r>
              <a:rPr lang="en-US" sz="1000" b="1" kern="1200" dirty="0" smtClean="0">
                <a:solidFill>
                  <a:schemeClr val="tx1"/>
                </a:solidFill>
                <a:effectLst/>
              </a:rPr>
              <a:t>Use scenario planning to assess what customers might want in the future.</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888978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1/2 minute]</a:t>
            </a:r>
          </a:p>
          <a:p>
            <a:endParaRPr lang="en-US" sz="1000" b="1" dirty="0" smtClean="0"/>
          </a:p>
          <a:p>
            <a:r>
              <a:rPr lang="en-US" sz="1000" i="1" kern="1200" dirty="0" smtClean="0">
                <a:solidFill>
                  <a:schemeClr val="tx1"/>
                </a:solidFill>
                <a:effectLst/>
              </a:rPr>
              <a:t>Say</a:t>
            </a:r>
            <a:r>
              <a:rPr lang="en-US" sz="1000" kern="1200" dirty="0" smtClean="0">
                <a:solidFill>
                  <a:schemeClr val="tx1"/>
                </a:solidFill>
                <a:effectLst/>
              </a:rPr>
              <a:t>: In this last section, we’ll focus on using what we learn about our customers to provide additional value to them. </a:t>
            </a:r>
          </a:p>
          <a:p>
            <a:r>
              <a:rPr lang="en-US" sz="1000" kern="1200" dirty="0" smtClean="0">
                <a:solidFill>
                  <a:schemeClr val="tx1"/>
                </a:solidFill>
                <a:effectLst/>
              </a:rPr>
              <a:t/>
            </a:r>
            <a:br>
              <a:rPr lang="en-US" sz="1000" kern="1200" dirty="0" smtClean="0">
                <a:solidFill>
                  <a:schemeClr val="tx1"/>
                </a:solidFill>
                <a:effectLst/>
              </a:rPr>
            </a:br>
            <a:r>
              <a:rPr lang="en-US" sz="1000" kern="1200" dirty="0" smtClean="0">
                <a:solidFill>
                  <a:schemeClr val="tx1"/>
                </a:solidFill>
                <a:effectLst/>
              </a:rPr>
              <a:t> </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5"/>
            <a:ext cx="5486400" cy="4817459"/>
          </a:xfrm>
        </p:spPr>
        <p:txBody>
          <a:bodyPr/>
          <a:lstStyle/>
          <a:p>
            <a:r>
              <a:rPr lang="en-US" b="1" dirty="0" smtClean="0"/>
              <a:t>Facilitator notes:</a:t>
            </a:r>
          </a:p>
          <a:p>
            <a:endParaRPr lang="en-US" b="1"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kern="1200" dirty="0" smtClean="0">
                <a:solidFill>
                  <a:schemeClr val="tx1"/>
                </a:solidFill>
              </a:rPr>
              <a:t>[Time: 6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Think about the last time you bought a mobile phone or a similar device. Think about what you did before your bought the phone. For example, you may have researched the features of various phones by looking at company websites or visiting stores. What did you like or not like about your pre-purchase experience? Please chat in your likes and dislikes as soon as they occur to you.</a:t>
            </a:r>
          </a:p>
          <a:p>
            <a:endParaRPr lang="en-US" i="1" kern="1200" dirty="0" smtClean="0">
              <a:solidFill>
                <a:schemeClr val="tx1"/>
              </a:solidFill>
              <a:effectLst/>
            </a:endParaRPr>
          </a:p>
          <a:p>
            <a:r>
              <a:rPr lang="en-US" i="1" kern="1200" dirty="0" smtClean="0">
                <a:solidFill>
                  <a:schemeClr val="tx1"/>
                </a:solidFill>
                <a:effectLst/>
              </a:rPr>
              <a:t>Instructions:</a:t>
            </a:r>
            <a:r>
              <a:rPr lang="en-US" kern="1200" dirty="0" smtClean="0">
                <a:solidFill>
                  <a:schemeClr val="tx1"/>
                </a:solidFill>
                <a:effectLst/>
              </a:rPr>
              <a:t> Give participants no more than a minute to respond. Note and comment on common themes as they begin to emerge.  </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i="1" kern="1200" dirty="0" smtClean="0">
                <a:solidFill>
                  <a:schemeClr val="tx1"/>
                </a:solidFill>
                <a:effectLst/>
              </a:rPr>
              <a:t>(for example):</a:t>
            </a:r>
            <a:r>
              <a:rPr lang="en-US" kern="1200" dirty="0" smtClean="0">
                <a:solidFill>
                  <a:schemeClr val="tx1"/>
                </a:solidFill>
                <a:effectLst/>
              </a:rPr>
              <a:t> Some of you liked to use online review sites. Some disliked having to wait too long to talk to a salesperson in a store.    </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Now chat in your likes and dislikes about actually buying the phone.</a:t>
            </a:r>
          </a:p>
          <a:p>
            <a:endParaRPr lang="en-US" i="1" kern="1200" dirty="0" smtClean="0">
              <a:solidFill>
                <a:schemeClr val="tx1"/>
              </a:solidFill>
              <a:effectLst/>
            </a:endParaRPr>
          </a:p>
          <a:p>
            <a:r>
              <a:rPr lang="en-US" i="1" kern="1200" dirty="0" smtClean="0">
                <a:solidFill>
                  <a:schemeClr val="tx1"/>
                </a:solidFill>
                <a:effectLst/>
              </a:rPr>
              <a:t>Instructions:</a:t>
            </a:r>
            <a:r>
              <a:rPr lang="en-US" kern="1200" dirty="0" smtClean="0">
                <a:solidFill>
                  <a:schemeClr val="tx1"/>
                </a:solidFill>
                <a:effectLst/>
              </a:rPr>
              <a:t> Give participants no more than a minute to respond. Note and comment on common themes as they begin to emerge.  </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i="1" kern="1200" dirty="0" smtClean="0">
                <a:solidFill>
                  <a:schemeClr val="tx1"/>
                </a:solidFill>
                <a:effectLst/>
              </a:rPr>
              <a:t>(for example):</a:t>
            </a:r>
            <a:r>
              <a:rPr lang="en-US" kern="1200" dirty="0" smtClean="0">
                <a:solidFill>
                  <a:schemeClr val="tx1"/>
                </a:solidFill>
                <a:effectLst/>
              </a:rPr>
              <a:t> There seem to be a lot more dislikes than likes. Some of you say you were relieved that you made the decision. Many mentioned you didn’t like having to commit to a contract.</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Finally, chat in your likes and dislikes about your experience after you bought your phone.</a:t>
            </a:r>
          </a:p>
          <a:p>
            <a:r>
              <a:rPr lang="en-US" i="1" kern="1200" dirty="0" smtClean="0">
                <a:solidFill>
                  <a:schemeClr val="tx1"/>
                </a:solidFill>
                <a:effectLst/>
              </a:rPr>
              <a:t>Instructions:</a:t>
            </a:r>
            <a:r>
              <a:rPr lang="en-US" kern="1200" dirty="0" smtClean="0">
                <a:solidFill>
                  <a:schemeClr val="tx1"/>
                </a:solidFill>
                <a:effectLst/>
              </a:rPr>
              <a:t> Give participants no more than a minute to respond. Note and comment on common themes as they begin to emerge.  </a:t>
            </a:r>
          </a:p>
          <a:p>
            <a:endParaRPr lang="en-US" i="1" kern="1200" dirty="0" smtClean="0">
              <a:solidFill>
                <a:schemeClr val="tx1"/>
              </a:solidFill>
              <a:effectLst/>
            </a:endParaRPr>
          </a:p>
          <a:p>
            <a:r>
              <a:rPr lang="en-US" i="1" kern="1200" dirty="0" smtClean="0">
                <a:solidFill>
                  <a:schemeClr val="tx1"/>
                </a:solidFill>
                <a:effectLst/>
              </a:rPr>
              <a:t>Say (for example): </a:t>
            </a:r>
            <a:r>
              <a:rPr lang="en-US" kern="1200" dirty="0" smtClean="0">
                <a:solidFill>
                  <a:schemeClr val="tx1"/>
                </a:solidFill>
                <a:effectLst/>
              </a:rPr>
              <a:t>Most people liked having the new phone in hand. Many disliked figuring out how to </a:t>
            </a:r>
            <a:r>
              <a:rPr lang="en-US" kern="1200" dirty="0" smtClean="0">
                <a:effectLst/>
              </a:rPr>
              <a:t>use it.  </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Based on the likes and dislikes you’ve just shared, I’m sure you could identify a lot of ways a mobile phone company could improve your experience and encourage your loyalty. The information you’ve shared is an example of what you need to know so you can identify new ways to deliver value to your own customers. You may want to consider asking your customers about their experiences with your offering before, during, and after their purchase. </a:t>
            </a:r>
            <a:br>
              <a:rPr lang="en-US" kern="1200" dirty="0" smtClean="0">
                <a:solidFill>
                  <a:schemeClr val="tx1"/>
                </a:solidFill>
                <a:effectLst/>
              </a:rPr>
            </a:b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39568959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effectLst/>
                <a:latin typeface="+mn-lt"/>
                <a:ea typeface="+mn-ea"/>
                <a:cs typeface="+mn-cs"/>
              </a:rPr>
              <a:t>Facilitator notes:</a:t>
            </a:r>
          </a:p>
          <a:p>
            <a:endParaRPr lang="en-US" sz="1000" b="1" i="1"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[Time: 9 minutes]</a:t>
            </a:r>
          </a:p>
          <a:p>
            <a:endParaRPr lang="en-US" sz="1000" i="1"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Say:</a:t>
            </a:r>
            <a:r>
              <a:rPr lang="en-US" sz="1000" kern="1200" dirty="0" smtClean="0">
                <a:solidFill>
                  <a:schemeClr val="tx1"/>
                </a:solidFill>
                <a:effectLst/>
                <a:latin typeface="+mn-lt"/>
                <a:ea typeface="+mn-ea"/>
                <a:cs typeface="+mn-cs"/>
              </a:rPr>
              <a:t> Based on what you already know about your customers’ experiences with your team’s offering, take a few minutes to think about ways you and your team might be able to provide additional value before, during</a:t>
            </a:r>
            <a:r>
              <a:rPr lang="en-US" sz="1000" kern="1200" dirty="0" smtClean="0">
                <a:solidFill>
                  <a:srgbClr val="FF0000"/>
                </a:solidFill>
                <a:effectLst/>
                <a:latin typeface="+mn-lt"/>
                <a:ea typeface="+mn-ea"/>
                <a:cs typeface="+mn-cs"/>
              </a:rPr>
              <a:t>, </a:t>
            </a:r>
            <a:r>
              <a:rPr lang="en-US" sz="1000" kern="1200" dirty="0" smtClean="0">
                <a:solidFill>
                  <a:schemeClr val="tx1"/>
                </a:solidFill>
                <a:effectLst/>
                <a:latin typeface="+mn-lt"/>
                <a:ea typeface="+mn-ea"/>
                <a:cs typeface="+mn-cs"/>
              </a:rPr>
              <a:t>or after they use your product or service. For example, could your team make it easier for customers to get information about your offering?  </a:t>
            </a:r>
          </a:p>
          <a:p>
            <a:endParaRPr lang="en-US" sz="1000" i="1"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Instructions:</a:t>
            </a:r>
            <a:r>
              <a:rPr lang="en-US" sz="1000" kern="1200" dirty="0" smtClean="0">
                <a:solidFill>
                  <a:schemeClr val="tx1"/>
                </a:solidFill>
                <a:effectLst/>
                <a:latin typeface="+mn-lt"/>
                <a:ea typeface="+mn-ea"/>
                <a:cs typeface="+mn-cs"/>
              </a:rPr>
              <a:t> Allow a minute for participants to reflect on ways they could provide additional value to their customers, then ask for volunteers to share their ideas. </a:t>
            </a:r>
          </a:p>
          <a:p>
            <a:endParaRPr lang="en-US" sz="1000" i="1"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Say</a:t>
            </a:r>
            <a:r>
              <a:rPr lang="en-US" sz="1000" kern="1200" dirty="0" smtClean="0">
                <a:solidFill>
                  <a:schemeClr val="tx1"/>
                </a:solidFill>
                <a:effectLst/>
                <a:latin typeface="+mn-lt"/>
                <a:ea typeface="+mn-ea"/>
                <a:cs typeface="+mn-cs"/>
              </a:rPr>
              <a:t>: Let’s hear from one or two volunteers about your ideas for providing added value to your customer.  Also tell us what you know about your customer that led you to your idea. We recognize these are preliminary thoughts. By sharing them, you are not committing to implementing them. So feel free to raise your hand if you’d like to share your ideas.</a:t>
            </a:r>
          </a:p>
          <a:p>
            <a:endParaRPr lang="en-US" sz="1000"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Say: </a:t>
            </a:r>
            <a:r>
              <a:rPr lang="en-US" sz="1000" kern="1200" dirty="0" smtClean="0">
                <a:solidFill>
                  <a:schemeClr val="tx1"/>
                </a:solidFill>
                <a:effectLst/>
                <a:latin typeface="+mn-lt"/>
                <a:ea typeface="+mn-ea"/>
                <a:cs typeface="+mn-cs"/>
              </a:rPr>
              <a:t>These are excellent ideas. I’m sure others of you have equally thoughtful ideas about adding value to your customers. After the session, you can use these ideas as a starting point for getting your team involved in identifying ways to provide added value to your customers. </a:t>
            </a:r>
          </a:p>
          <a:p>
            <a:r>
              <a:rPr lang="en-US" sz="10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34973495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a:defRPr/>
            </a:pPr>
            <a:r>
              <a:rPr lang="en-US" sz="1000" b="1" dirty="0" smtClean="0"/>
              <a:t>Facilitator notes:</a:t>
            </a:r>
            <a:endParaRPr lang="en-US" sz="1000" dirty="0" smtClean="0"/>
          </a:p>
          <a:p>
            <a:endParaRPr lang="en-US" sz="1000" i="1" dirty="0" smtClean="0"/>
          </a:p>
          <a:p>
            <a:pPr>
              <a:defRPr/>
            </a:pPr>
            <a:r>
              <a:rPr lang="en-US" sz="1000" dirty="0" smtClean="0"/>
              <a:t>[2 minutes]</a:t>
            </a:r>
          </a:p>
          <a:p>
            <a:pPr>
              <a:defRPr/>
            </a:pPr>
            <a:endParaRPr lang="en-US" sz="1000" dirty="0" smtClean="0"/>
          </a:p>
          <a:p>
            <a:r>
              <a:rPr lang="en-US" sz="1000" i="1" dirty="0" smtClean="0"/>
              <a:t>Say</a:t>
            </a:r>
            <a:r>
              <a:rPr lang="en-US" sz="1000" dirty="0" smtClean="0"/>
              <a:t>: As we wrap up this section, let’s take a minute to review steps from the Harvard </a:t>
            </a:r>
            <a:r>
              <a:rPr lang="en-US" sz="1000" dirty="0" err="1" smtClean="0"/>
              <a:t>ManageMentor</a:t>
            </a:r>
            <a:r>
              <a:rPr lang="en-US" sz="1000" dirty="0" smtClean="0"/>
              <a:t> topic for identifying opportunities to provide additional value to customers:</a:t>
            </a:r>
          </a:p>
          <a:p>
            <a:pPr lvl="0"/>
            <a:endParaRPr lang="en-US" sz="1000" dirty="0" smtClean="0"/>
          </a:p>
          <a:p>
            <a:pPr marL="228600" lvl="0" indent="-228600">
              <a:buFont typeface="Arial"/>
              <a:buChar char="•"/>
            </a:pPr>
            <a:r>
              <a:rPr lang="en-US" sz="1000" dirty="0" smtClean="0"/>
              <a:t>Map customers’ activities before, during, and after they use your product or service. </a:t>
            </a:r>
          </a:p>
          <a:p>
            <a:pPr marL="228600" lvl="0" indent="-228600">
              <a:buFont typeface="Arial"/>
              <a:buChar char="•"/>
            </a:pPr>
            <a:r>
              <a:rPr lang="en-US" sz="1000" dirty="0" smtClean="0"/>
              <a:t>Look for activities where customers could be provided with more value than what they’re currently getting. </a:t>
            </a:r>
          </a:p>
          <a:p>
            <a:pPr marL="228600" lvl="0" indent="-228600">
              <a:buFont typeface="Arial"/>
              <a:buChar char="•"/>
            </a:pPr>
            <a:r>
              <a:rPr lang="en-US" sz="1000" dirty="0" smtClean="0"/>
              <a:t>Identify ways to provide the new value.</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27653053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1/2 minute]</a:t>
            </a:r>
          </a:p>
          <a:p>
            <a:endParaRPr lang="en-US" sz="1000" b="1" dirty="0" smtClean="0"/>
          </a:p>
          <a:p>
            <a:r>
              <a:rPr lang="en-US" sz="1000" i="1" kern="1200" dirty="0" smtClean="0">
                <a:solidFill>
                  <a:schemeClr val="tx1"/>
                </a:solidFill>
                <a:effectLst/>
              </a:rPr>
              <a:t>Say</a:t>
            </a:r>
            <a:r>
              <a:rPr lang="en-US" sz="1000" kern="1200" dirty="0" smtClean="0">
                <a:solidFill>
                  <a:schemeClr val="tx1"/>
                </a:solidFill>
                <a:effectLst/>
              </a:rPr>
              <a:t>: We’re coming to the end of our session today.</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effectLst/>
                <a:latin typeface="+mn-lt"/>
                <a:ea typeface="+mn-ea"/>
                <a:cs typeface="+mn-cs"/>
              </a:rPr>
              <a:t>Facilitator notes:</a:t>
            </a:r>
          </a:p>
          <a:p>
            <a:endParaRPr lang="en-US" sz="1000" i="1" dirty="0" smtClean="0"/>
          </a:p>
          <a:p>
            <a:r>
              <a:rPr lang="en-US" sz="1000" i="1" dirty="0" smtClean="0"/>
              <a:t>Say</a:t>
            </a:r>
            <a:r>
              <a:rPr lang="en-US" sz="1000" dirty="0" smtClean="0"/>
              <a:t>: Good morning/afternoon. This is ________ from ________ . We’ll be starting today’s session at ___. As you come online, please take a moment to answer the question on your screen via the chat panel. We’ll give your colleagues a few more moments to join our session and then we’ll get started. Thank you.</a:t>
            </a:r>
          </a:p>
          <a:p>
            <a:endParaRPr lang="en-US" sz="1000" i="1" dirty="0" smtClean="0"/>
          </a:p>
          <a:p>
            <a:r>
              <a:rPr lang="en-US" sz="1000" i="1" dirty="0" smtClean="0"/>
              <a:t>Instructions:</a:t>
            </a:r>
            <a:r>
              <a:rPr lang="en-US" sz="1000" dirty="0" smtClean="0"/>
              <a:t> Consider answering the question in the chat panel first to show an example. Note, there is no need to debrief the question now—it will be discussed several slides later. </a:t>
            </a:r>
          </a:p>
          <a:p>
            <a:endParaRPr lang="en-US" sz="1000" dirty="0" smtClean="0"/>
          </a:p>
          <a:p>
            <a:r>
              <a:rPr lang="en-US" sz="1000" dirty="0" smtClean="0"/>
              <a:t>However, use this time to make note of the most common and least common responses, so you are prepared to debrief later.</a:t>
            </a:r>
          </a:p>
          <a:p>
            <a:endParaRPr lang="en-US" sz="1000" b="0" kern="1200" dirty="0" smtClean="0">
              <a:solidFill>
                <a:schemeClr val="tx1"/>
              </a:solidFill>
              <a:effectLst/>
              <a:latin typeface="+mn-lt"/>
              <a:ea typeface="+mn-ea"/>
              <a:cs typeface="+mn-cs"/>
            </a:endParaRPr>
          </a:p>
          <a:p>
            <a:endParaRPr lang="en-US" sz="1000" b="0" kern="1200" dirty="0" smtClean="0">
              <a:solidFill>
                <a:schemeClr val="tx1"/>
              </a:solidFill>
              <a:effectLst/>
              <a:latin typeface="+mn-lt"/>
              <a:ea typeface="+mn-ea"/>
              <a:cs typeface="+mn-cs"/>
            </a:endParaRPr>
          </a:p>
          <a:p>
            <a:endParaRPr lang="en-US" sz="10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dirty="0" smtClean="0"/>
          </a:p>
          <a:p>
            <a:r>
              <a:rPr lang="en-US" sz="1000" dirty="0" smtClean="0"/>
              <a:t>Time: [1 minute]</a:t>
            </a:r>
          </a:p>
          <a:p>
            <a:endParaRPr lang="en-US" sz="1000" b="1" dirty="0" smtClean="0"/>
          </a:p>
          <a:p>
            <a:r>
              <a:rPr lang="en-US" sz="1000" i="1" kern="1200" dirty="0" smtClean="0">
                <a:solidFill>
                  <a:schemeClr val="tx1"/>
                </a:solidFill>
                <a:effectLst/>
              </a:rPr>
              <a:t>Say:</a:t>
            </a:r>
            <a:r>
              <a:rPr lang="en-US" sz="1000" kern="1200" dirty="0" smtClean="0">
                <a:solidFill>
                  <a:schemeClr val="tx1"/>
                </a:solidFill>
                <a:effectLst/>
              </a:rPr>
              <a:t> Today’s session focused on several ways to learn about our customers and better serve their needs. Specifically, we discussed how to build a customer-focused team, how to learn more about our customers’ needs, and how to deliver additional value to our customers.</a:t>
            </a:r>
          </a:p>
          <a:p>
            <a:r>
              <a:rPr lang="en-US" sz="1000" i="1" kern="1200" dirty="0" smtClean="0">
                <a:solidFill>
                  <a:schemeClr val="tx1"/>
                </a:solidFill>
                <a:effectLst/>
              </a:rPr>
              <a:t/>
            </a:r>
            <a:br>
              <a:rPr lang="en-US" sz="1000" i="1" kern="1200" dirty="0" smtClean="0">
                <a:solidFill>
                  <a:schemeClr val="tx1"/>
                </a:solidFill>
                <a:effectLst/>
              </a:rPr>
            </a:br>
            <a:r>
              <a:rPr lang="en-US" sz="1000" i="1" kern="1200" dirty="0" smtClean="0">
                <a:solidFill>
                  <a:schemeClr val="tx1"/>
                </a:solidFill>
                <a:effectLst/>
              </a:rPr>
              <a:t> </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sz="1000" i="0" dirty="0" smtClean="0"/>
              <a:t>[Time 1 minute]</a:t>
            </a:r>
          </a:p>
          <a:p>
            <a:endParaRPr lang="en-US" sz="1000" i="1" kern="1200" dirty="0" smtClean="0">
              <a:solidFill>
                <a:schemeClr val="tx1"/>
              </a:solidFill>
              <a:effectLst/>
            </a:endParaRPr>
          </a:p>
          <a:p>
            <a:r>
              <a:rPr lang="en-US" sz="1000" i="1" kern="1200" dirty="0" smtClean="0">
                <a:solidFill>
                  <a:schemeClr val="tx1"/>
                </a:solidFill>
                <a:effectLst/>
              </a:rPr>
              <a:t>Say</a:t>
            </a:r>
            <a:r>
              <a:rPr lang="en-US" sz="1000"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pPr fontAlgn="t"/>
            <a:endParaRPr lang="en-US" sz="1000" kern="1200" dirty="0" smtClean="0">
              <a:solidFill>
                <a:schemeClr val="tx1"/>
              </a:solidFill>
              <a:effectLst/>
            </a:endParaRPr>
          </a:p>
          <a:p>
            <a:pPr fontAlgn="t"/>
            <a:r>
              <a:rPr lang="en-US" sz="1000" kern="1200" dirty="0" smtClean="0">
                <a:solidFill>
                  <a:schemeClr val="tx1"/>
                </a:solidFill>
              </a:rPr>
              <a:t>The On-the-Job section within the Harvard ManageMentor topic provides an opportunity for you to pick a skill to work on and come up with specific ways to apply and develop the skill in your workplace. For instance, you can pick the skill </a:t>
            </a:r>
            <a:r>
              <a:rPr lang="en-US" sz="1000" b="1" kern="1200" dirty="0" smtClean="0">
                <a:solidFill>
                  <a:schemeClr val="tx1"/>
                </a:solidFill>
              </a:rPr>
              <a:t>Learn about your customers. </a:t>
            </a:r>
            <a:r>
              <a:rPr lang="en-US" sz="1000" kern="1200" dirty="0" smtClean="0">
                <a:solidFill>
                  <a:schemeClr val="tx1"/>
                </a:solidFill>
              </a:rPr>
              <a:t>Then you’ll identify specific action items that you can do to apply and develop this skill. For example, you could develop an action item such as “Our team will conduct focus groups to learn about customers’ experiences with the way we provide our services.” </a:t>
            </a:r>
          </a:p>
          <a:p>
            <a:endParaRPr lang="en-US" sz="1000" i="1" kern="1200" dirty="0" smtClean="0">
              <a:solidFill>
                <a:schemeClr val="tx1"/>
              </a:solidFill>
              <a:effectLst/>
            </a:endParaRPr>
          </a:p>
          <a:p>
            <a:r>
              <a:rPr lang="en-US" sz="1000" i="1" kern="1200" dirty="0" smtClean="0">
                <a:solidFill>
                  <a:schemeClr val="tx1"/>
                </a:solidFill>
                <a:effectLst/>
              </a:rPr>
              <a:t>Say</a:t>
            </a:r>
            <a:r>
              <a:rPr lang="en-US" sz="1000" kern="1200" dirty="0" smtClean="0">
                <a:solidFill>
                  <a:schemeClr val="tx1"/>
                </a:solidFill>
                <a:effectLst/>
              </a:rPr>
              <a:t>: In order to complete this learning experience, proceed to the On-the-Job section in the Harvard </a:t>
            </a:r>
            <a:r>
              <a:rPr lang="en-US" sz="1000" kern="1200" dirty="0" err="1" smtClean="0">
                <a:solidFill>
                  <a:schemeClr val="tx1"/>
                </a:solidFill>
                <a:effectLst/>
              </a:rPr>
              <a:t>ManageMentor</a:t>
            </a:r>
            <a:r>
              <a:rPr lang="en-US" sz="1000" kern="1200" dirty="0" smtClean="0">
                <a:solidFill>
                  <a:schemeClr val="tx1"/>
                </a:solidFill>
                <a:effectLst/>
              </a:rPr>
              <a:t> topic. Remember, the only way to develop a skill is to apply and experiment with the use of that skill in your workplace.</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1/2 minute]</a:t>
            </a:r>
          </a:p>
          <a:p>
            <a:endParaRPr lang="en-US" sz="1000" b="1" dirty="0" smtClean="0"/>
          </a:p>
          <a:p>
            <a:r>
              <a:rPr lang="en-US" sz="1000" i="1" kern="1200" dirty="0" smtClean="0">
                <a:solidFill>
                  <a:schemeClr val="tx1"/>
                </a:solidFill>
                <a:effectLst/>
              </a:rPr>
              <a:t>Instructions:</a:t>
            </a:r>
            <a:r>
              <a:rPr lang="en-US" sz="1000" kern="1200" dirty="0" smtClean="0">
                <a:solidFill>
                  <a:schemeClr val="tx1"/>
                </a:solidFill>
                <a:effectLst/>
              </a:rPr>
              <a:t> Thank participants for their time and active participation.</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24</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a:t>
            </a:r>
            <a:r>
              <a:rPr lang="en-US" sz="1000" b="1" baseline="0" dirty="0" smtClean="0"/>
              <a:t> notes:</a:t>
            </a:r>
          </a:p>
          <a:p>
            <a:endParaRPr lang="en-US" sz="1000" b="1" dirty="0" smtClean="0"/>
          </a:p>
          <a:p>
            <a:r>
              <a:rPr lang="en-US" sz="1000" baseline="0" dirty="0" smtClean="0"/>
              <a:t>[</a:t>
            </a:r>
            <a:r>
              <a:rPr lang="en-US" sz="1000" i="1" baseline="0" dirty="0" smtClean="0"/>
              <a:t>Time</a:t>
            </a:r>
            <a:r>
              <a:rPr lang="en-US" sz="1000" baseline="0" dirty="0" smtClean="0"/>
              <a:t>: 1</a:t>
            </a:r>
            <a:r>
              <a:rPr lang="en-US" sz="1000" dirty="0" smtClean="0"/>
              <a:t> minute]</a:t>
            </a:r>
          </a:p>
          <a:p>
            <a:endParaRPr lang="en-US" sz="1000" b="1" baseline="0" dirty="0" smtClean="0"/>
          </a:p>
          <a:p>
            <a:r>
              <a:rPr lang="en-US" sz="1000" i="1" baseline="0" dirty="0" smtClean="0"/>
              <a:t>Instructions</a:t>
            </a:r>
            <a:r>
              <a:rPr lang="en-US" sz="1000" baseline="0" dirty="0" smtClean="0"/>
              <a:t>: Introduce yourself and any other co-facilitator or web conferencing producer </a:t>
            </a:r>
            <a:r>
              <a:rPr lang="en-US" sz="1000" u="sng" baseline="0" dirty="0" smtClean="0"/>
              <a:t>who</a:t>
            </a:r>
            <a:r>
              <a:rPr lang="en-US" sz="1000" baseline="0" dirty="0" smtClean="0"/>
              <a:t> might be helping with the session. Acknowledge the relative size of the audience, and consider having participants chat in their </a:t>
            </a:r>
            <a:r>
              <a:rPr lang="en-US" sz="1000" u="sng" baseline="0" dirty="0" smtClean="0"/>
              <a:t>locations</a:t>
            </a:r>
            <a:r>
              <a:rPr lang="en-US" sz="1000" baseline="0" dirty="0" smtClean="0"/>
              <a:t> if this information is not readily apparent. </a:t>
            </a:r>
            <a:r>
              <a:rPr lang="en-US" sz="1000" baseline="0" smtClean="0"/>
              <a:t>The point is to give people a sense of who is participating in the session today.</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1000" dirty="0" smtClean="0"/>
              <a:t>[Time: 1 minute]</a:t>
            </a:r>
          </a:p>
          <a:p>
            <a:endParaRPr lang="en-US" sz="1000" dirty="0" smtClean="0"/>
          </a:p>
          <a:p>
            <a:r>
              <a:rPr lang="en-US" sz="1000" i="1" dirty="0" smtClean="0"/>
              <a:t>Say</a:t>
            </a:r>
            <a:r>
              <a:rPr lang="en-US" sz="1000" dirty="0" smtClean="0"/>
              <a:t>: Today’s session has been designed to be an interactive experience. To get the most from the session, here are a few tips about how to participate.</a:t>
            </a:r>
          </a:p>
          <a:p>
            <a:endParaRPr lang="en-US" sz="1000" i="1" dirty="0" smtClean="0"/>
          </a:p>
          <a:p>
            <a:r>
              <a:rPr lang="en-US" sz="1000" i="1" dirty="0" smtClean="0"/>
              <a:t>Instructions</a:t>
            </a:r>
            <a:r>
              <a:rPr lang="en-US" sz="1000" dirty="0" smtClean="0"/>
              <a:t>: Highlight any web conferencing features to be used such as the chat panel and raise hand feature. Note that the raise hand feature may not be necessary if the group is relatively small. With a small group, participants could volunteer by just </a:t>
            </a:r>
            <a:r>
              <a:rPr lang="en-US" sz="1000" dirty="0" err="1" smtClean="0"/>
              <a:t>unmuting</a:t>
            </a:r>
            <a:r>
              <a:rPr lang="en-US" sz="1000" dirty="0" smtClean="0"/>
              <a:t>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smtClean="0"/>
          </a:p>
          <a:p>
            <a:r>
              <a:rPr lang="en-US" sz="1000" i="1" dirty="0" smtClean="0"/>
              <a:t>Say</a:t>
            </a:r>
            <a:r>
              <a:rPr lang="en-US" sz="1000" dirty="0" smtClean="0"/>
              <a:t>: It appears we are ready to start.</a:t>
            </a:r>
          </a:p>
          <a:p>
            <a:endParaRPr lang="en-US" sz="1000"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latin typeface="+mn-lt"/>
                <a:ea typeface="+mn-ea"/>
                <a:cs typeface="+mn-cs"/>
              </a:rPr>
              <a:t>Facilitator notes:</a:t>
            </a:r>
            <a:endParaRPr lang="en-US" sz="1000" kern="1200" dirty="0" smtClean="0">
              <a:solidFill>
                <a:schemeClr val="tx1"/>
              </a:solidFill>
              <a:latin typeface="+mn-lt"/>
              <a:ea typeface="+mn-ea"/>
              <a:cs typeface="+mn-cs"/>
            </a:endParaRPr>
          </a:p>
          <a:p>
            <a:endParaRPr lang="en-US" sz="1000" kern="1200" dirty="0" smtClean="0">
              <a:solidFill>
                <a:schemeClr val="tx1"/>
              </a:solidFill>
              <a:latin typeface="+mn-lt"/>
              <a:ea typeface="+mn-ea"/>
              <a:cs typeface="+mn-cs"/>
            </a:endParaRPr>
          </a:p>
          <a:p>
            <a:r>
              <a:rPr lang="en-US" sz="1000" kern="1200" dirty="0" smtClean="0">
                <a:solidFill>
                  <a:schemeClr val="tx1"/>
                </a:solidFill>
                <a:latin typeface="+mn-lt"/>
                <a:ea typeface="+mn-ea"/>
                <a:cs typeface="+mn-cs"/>
              </a:rPr>
              <a:t>[Time: 5 minutes]</a:t>
            </a:r>
          </a:p>
          <a:p>
            <a:endParaRPr lang="en-US" sz="1000" i="1" kern="1200" dirty="0" smtClean="0">
              <a:solidFill>
                <a:schemeClr val="tx1"/>
              </a:solidFill>
              <a:latin typeface="+mn-lt"/>
              <a:ea typeface="+mn-ea"/>
              <a:cs typeface="+mn-cs"/>
            </a:endParaRPr>
          </a:p>
          <a:p>
            <a:r>
              <a:rPr lang="en-US" sz="1000" i="1" dirty="0"/>
              <a:t>Say</a:t>
            </a:r>
            <a:r>
              <a:rPr lang="en-US" sz="1000" dirty="0"/>
              <a:t>: Let’s start by taking a look at the opening question</a:t>
            </a:r>
            <a:r>
              <a:rPr lang="en-US" sz="1000" dirty="0" smtClean="0"/>
              <a:t>. </a:t>
            </a:r>
            <a:endParaRPr lang="en-US" sz="1000" kern="1200" dirty="0" smtClean="0">
              <a:effectLst/>
            </a:endParaRPr>
          </a:p>
          <a:p>
            <a:endParaRPr lang="en-US" sz="1000" i="1" dirty="0"/>
          </a:p>
          <a:p>
            <a:r>
              <a:rPr lang="en-US" sz="1000" i="1" kern="1200" dirty="0" smtClean="0">
                <a:solidFill>
                  <a:schemeClr val="tx1"/>
                </a:solidFill>
                <a:effectLst/>
                <a:latin typeface="+mn-lt"/>
                <a:ea typeface="+mn-ea"/>
                <a:cs typeface="+mn-cs"/>
              </a:rPr>
              <a:t>Instructions:</a:t>
            </a:r>
            <a:r>
              <a:rPr lang="en-US" sz="1000" kern="1200" dirty="0" smtClean="0">
                <a:solidFill>
                  <a:schemeClr val="tx1"/>
                </a:solidFill>
                <a:effectLst/>
                <a:latin typeface="+mn-lt"/>
                <a:ea typeface="+mn-ea"/>
                <a:cs typeface="+mn-cs"/>
              </a:rPr>
              <a:t> Debrief the icebreaker question from the beginning. Briefly summarize participants’ responses about how your organization focuses on customers. Acknowledge any negative responses, such as “We don’t do much to pay attention to customers.”</a:t>
            </a:r>
          </a:p>
          <a:p>
            <a:endParaRPr lang="en-US" sz="1000" i="1"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Say (for example):</a:t>
            </a:r>
            <a:r>
              <a:rPr lang="en-US" sz="1000" kern="1200" dirty="0" smtClean="0">
                <a:solidFill>
                  <a:schemeClr val="tx1"/>
                </a:solidFill>
                <a:effectLst/>
                <a:latin typeface="+mn-lt"/>
                <a:ea typeface="+mn-ea"/>
                <a:cs typeface="+mn-cs"/>
              </a:rPr>
              <a:t> Many mentioned that the organization gives quarterly awards for exceptional customer service. A few of you indicated that you believe we’re not doing enough to focus on our customers.</a:t>
            </a:r>
          </a:p>
          <a:p>
            <a:endParaRPr lang="en-US" sz="1000" i="1"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Say: </a:t>
            </a:r>
            <a:r>
              <a:rPr lang="en-US" sz="1000" kern="1200" dirty="0" smtClean="0">
                <a:solidFill>
                  <a:schemeClr val="tx1"/>
                </a:solidFill>
                <a:effectLst/>
                <a:latin typeface="+mn-lt"/>
                <a:ea typeface="+mn-ea"/>
                <a:cs typeface="+mn-cs"/>
              </a:rPr>
              <a:t>Whatever our current level of customer focus, it’s clear that customers need to be front and center as we carry out our tasks and responsibilities. For some of us, our focus is primarily on our external customers. For others, our primary customers are those we serve within our organization. Whoever our customers may be, they are the reason we exist. To stay competitive, we must understand and cater to our customers’ needs—sometimes before those customers even know what they want.</a:t>
            </a: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dirty="0" smtClean="0"/>
          </a:p>
          <a:p>
            <a:r>
              <a:rPr lang="en-US" sz="1000" kern="1200" dirty="0" smtClean="0">
                <a:solidFill>
                  <a:schemeClr val="tx1"/>
                </a:solidFill>
                <a:effectLst/>
                <a:latin typeface="+mn-lt"/>
                <a:ea typeface="+mn-ea"/>
                <a:cs typeface="+mn-cs"/>
              </a:rPr>
              <a:t>[Time: 1 minute]</a:t>
            </a:r>
          </a:p>
          <a:p>
            <a:endParaRPr lang="en-US" sz="1000" i="1"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Say:</a:t>
            </a:r>
            <a:r>
              <a:rPr lang="en-US" sz="1000" kern="1200" dirty="0" smtClean="0">
                <a:solidFill>
                  <a:schemeClr val="tx1"/>
                </a:solidFill>
                <a:effectLst/>
                <a:latin typeface="+mn-lt"/>
                <a:ea typeface="+mn-ea"/>
                <a:cs typeface="+mn-cs"/>
              </a:rPr>
              <a:t> Today’s session is focused on several ways to improve our customer focus. Specifically, we are going to discuss how to</a:t>
            </a:r>
            <a:r>
              <a:rPr lang="en-US" sz="1000" kern="1200" dirty="0" smtClean="0">
                <a:solidFill>
                  <a:srgbClr val="FF0000"/>
                </a:solidFill>
                <a:effectLst/>
                <a:latin typeface="+mn-lt"/>
                <a:ea typeface="+mn-ea"/>
                <a:cs typeface="+mn-cs"/>
              </a:rPr>
              <a:t> </a:t>
            </a:r>
            <a:r>
              <a:rPr lang="en-US" sz="1000" kern="1200" dirty="0" smtClean="0">
                <a:solidFill>
                  <a:schemeClr val="tx1"/>
                </a:solidFill>
                <a:effectLst/>
                <a:latin typeface="+mn-lt"/>
                <a:ea typeface="+mn-ea"/>
                <a:cs typeface="+mn-cs"/>
              </a:rPr>
              <a:t>build a customer-focused team, how to learn more about our customers’ needs, and how to deliver additional value to our customers.</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sz="1000" dirty="0" smtClean="0"/>
              <a:t>[Time: 1/2 minute]</a:t>
            </a:r>
          </a:p>
          <a:p>
            <a:endParaRPr lang="en-US" sz="1000" i="1" dirty="0" smtClean="0"/>
          </a:p>
          <a:p>
            <a:r>
              <a:rPr lang="en-US" sz="1000" i="1" kern="1200" dirty="0" smtClean="0">
                <a:solidFill>
                  <a:schemeClr val="tx1"/>
                </a:solidFill>
                <a:effectLst/>
                <a:latin typeface="+mn-lt"/>
                <a:ea typeface="+mn-ea"/>
                <a:cs typeface="+mn-cs"/>
              </a:rPr>
              <a:t>Say</a:t>
            </a:r>
            <a:r>
              <a:rPr lang="en-US" sz="1000" kern="1200" dirty="0" smtClean="0">
                <a:solidFill>
                  <a:schemeClr val="tx1"/>
                </a:solidFill>
                <a:effectLst/>
                <a:latin typeface="+mn-lt"/>
                <a:ea typeface="+mn-ea"/>
                <a:cs typeface="+mn-cs"/>
              </a:rPr>
              <a:t>: Customer focus begins with creating a team of people who have the attitudes and skills necessary for understanding and serving customers’ needs.  </a:t>
            </a:r>
          </a:p>
          <a:p>
            <a:r>
              <a:rPr lang="en-US" sz="1000" kern="1200" dirty="0" smtClean="0">
                <a:solidFill>
                  <a:schemeClr val="tx1"/>
                </a:solidFill>
                <a:latin typeface="+mn-lt"/>
                <a:ea typeface="+mn-ea"/>
                <a:cs typeface="+mn-cs"/>
              </a:rPr>
              <a:t/>
            </a:r>
            <a:br>
              <a:rPr lang="en-US" sz="1000" kern="1200" dirty="0" smtClean="0">
                <a:solidFill>
                  <a:schemeClr val="tx1"/>
                </a:solidFill>
                <a:latin typeface="+mn-lt"/>
                <a:ea typeface="+mn-ea"/>
                <a:cs typeface="+mn-cs"/>
              </a:rPr>
            </a:br>
            <a:r>
              <a:rPr lang="en-US" sz="1000" kern="1200" dirty="0" smtClean="0">
                <a:solidFill>
                  <a:schemeClr val="tx1"/>
                </a:solidFill>
                <a:latin typeface="+mn-lt"/>
                <a:ea typeface="+mn-ea"/>
                <a:cs typeface="+mn-cs"/>
              </a:rPr>
              <a:t> </a:t>
            </a:r>
          </a:p>
          <a:p>
            <a:r>
              <a:rPr lang="en-US" sz="1000" kern="1200" dirty="0" smtClean="0">
                <a:solidFill>
                  <a:schemeClr val="tx1"/>
                </a:solidFill>
                <a:latin typeface="+mn-lt"/>
                <a:ea typeface="+mn-ea"/>
                <a:cs typeface="+mn-cs"/>
              </a:rPr>
              <a:t> </a:t>
            </a: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kern="1200" dirty="0" smtClean="0">
              <a:solidFill>
                <a:schemeClr val="tx1"/>
              </a:solidFill>
              <a:effectLst/>
              <a:latin typeface="+mn-lt"/>
              <a:ea typeface="+mn-ea"/>
              <a:cs typeface="+mn-cs"/>
            </a:endParaRPr>
          </a:p>
          <a:p>
            <a:r>
              <a:rPr lang="en-US" sz="1000" kern="1200" dirty="0" smtClean="0">
                <a:solidFill>
                  <a:schemeClr val="tx1"/>
                </a:solidFill>
                <a:latin typeface="+mn-lt"/>
                <a:ea typeface="+mn-ea"/>
                <a:cs typeface="+mn-cs"/>
              </a:rPr>
              <a:t>[Time: 8 minutes]</a:t>
            </a:r>
          </a:p>
          <a:p>
            <a:endParaRPr lang="en-US" sz="1000" i="1" kern="1200" dirty="0" smtClean="0">
              <a:solidFill>
                <a:schemeClr val="tx1"/>
              </a:solidFill>
              <a:latin typeface="+mn-lt"/>
              <a:ea typeface="+mn-ea"/>
              <a:cs typeface="+mn-cs"/>
            </a:endParaRPr>
          </a:p>
          <a:p>
            <a:r>
              <a:rPr lang="en-US" sz="1000" i="1" kern="1200" dirty="0" smtClean="0">
                <a:solidFill>
                  <a:schemeClr val="tx1"/>
                </a:solidFill>
                <a:latin typeface="+mn-lt"/>
                <a:ea typeface="+mn-ea"/>
                <a:cs typeface="+mn-cs"/>
              </a:rPr>
              <a:t>Say: </a:t>
            </a:r>
            <a:r>
              <a:rPr lang="en-US" sz="1000" kern="1200" dirty="0" smtClean="0">
                <a:solidFill>
                  <a:schemeClr val="tx1"/>
                </a:solidFill>
                <a:latin typeface="+mn-lt"/>
                <a:ea typeface="+mn-ea"/>
                <a:cs typeface="+mn-cs"/>
              </a:rPr>
              <a:t>In the Harvard ManageMentor Customer Focus topic, you were asked to assess whether you used a number of best practices for building a customer-focused team. This slide includes several questions from that assessment. The more questions you are able to answer with “Yes,” the more you are fostering customer focus on your team. Any question to which you answered “No” represents an opportunity for you to further enhance your team’s customer focus.</a:t>
            </a:r>
          </a:p>
          <a:p>
            <a:endParaRPr lang="en-US" sz="1000" i="1" kern="1200" dirty="0" smtClean="0">
              <a:solidFill>
                <a:schemeClr val="tx1"/>
              </a:solidFill>
              <a:latin typeface="+mn-lt"/>
              <a:ea typeface="+mn-ea"/>
              <a:cs typeface="+mn-cs"/>
            </a:endParaRPr>
          </a:p>
          <a:p>
            <a:r>
              <a:rPr lang="en-US" sz="1000" i="1" kern="1200" dirty="0" smtClean="0">
                <a:solidFill>
                  <a:schemeClr val="tx1"/>
                </a:solidFill>
                <a:latin typeface="+mn-lt"/>
                <a:ea typeface="+mn-ea"/>
                <a:cs typeface="+mn-cs"/>
              </a:rPr>
              <a:t>Say: </a:t>
            </a:r>
            <a:r>
              <a:rPr lang="en-US" sz="1000" kern="1200" dirty="0" smtClean="0">
                <a:solidFill>
                  <a:schemeClr val="tx1"/>
                </a:solidFill>
                <a:latin typeface="+mn-lt"/>
                <a:ea typeface="+mn-ea"/>
                <a:cs typeface="+mn-cs"/>
              </a:rPr>
              <a:t>Which of the practices here do you believe contributes most strongly to your team’s focus on customers? If there is another practice not listed that you believe is especially effective, feel free to mention it. Chat in your responses. </a:t>
            </a:r>
          </a:p>
          <a:p>
            <a:endParaRPr lang="en-US" sz="1000" i="1" kern="1200" dirty="0" smtClean="0">
              <a:solidFill>
                <a:schemeClr val="tx1"/>
              </a:solidFill>
              <a:latin typeface="+mn-lt"/>
              <a:ea typeface="+mn-ea"/>
              <a:cs typeface="+mn-cs"/>
            </a:endParaRPr>
          </a:p>
          <a:p>
            <a:r>
              <a:rPr lang="en-US" sz="1000" i="1" kern="1200" dirty="0" smtClean="0">
                <a:solidFill>
                  <a:schemeClr val="tx1"/>
                </a:solidFill>
                <a:latin typeface="+mn-lt"/>
                <a:ea typeface="+mn-ea"/>
                <a:cs typeface="+mn-cs"/>
              </a:rPr>
              <a:t>Instructions: </a:t>
            </a:r>
            <a:r>
              <a:rPr lang="en-US" sz="1000" kern="1200" dirty="0" smtClean="0">
                <a:solidFill>
                  <a:schemeClr val="tx1"/>
                </a:solidFill>
                <a:latin typeface="+mn-lt"/>
                <a:ea typeface="+mn-ea"/>
                <a:cs typeface="+mn-cs"/>
              </a:rPr>
              <a:t>Highlight one or two practices that participants mention most often. Then select one and ask for a volunteer to give an example of how the selected practice has promoted customer focus on his or her team.</a:t>
            </a:r>
          </a:p>
          <a:p>
            <a:endParaRPr lang="en-US" sz="1000" i="1" kern="1200" dirty="0" smtClean="0">
              <a:solidFill>
                <a:schemeClr val="tx1"/>
              </a:solidFill>
              <a:latin typeface="+mn-lt"/>
              <a:ea typeface="+mn-ea"/>
              <a:cs typeface="+mn-cs"/>
            </a:endParaRPr>
          </a:p>
          <a:p>
            <a:r>
              <a:rPr lang="en-US" sz="1000" i="1" kern="1200" dirty="0" smtClean="0">
                <a:solidFill>
                  <a:schemeClr val="tx1"/>
                </a:solidFill>
                <a:latin typeface="+mn-lt"/>
                <a:ea typeface="+mn-ea"/>
                <a:cs typeface="+mn-cs"/>
              </a:rPr>
              <a:t>Say (for example): </a:t>
            </a:r>
            <a:r>
              <a:rPr lang="en-US" sz="1000" kern="1200" dirty="0" smtClean="0">
                <a:solidFill>
                  <a:schemeClr val="tx1"/>
                </a:solidFill>
                <a:latin typeface="+mn-lt"/>
                <a:ea typeface="+mn-ea"/>
                <a:cs typeface="+mn-cs"/>
              </a:rPr>
              <a:t>Many of you said that giving employees freedom to meet customer needs is a major contributor to building a customer-focused team. Let’s get an example of the impact of empowering employees on customers. Raise your hand if you’d like to share an example.  </a:t>
            </a:r>
          </a:p>
          <a:p>
            <a:r>
              <a:rPr lang="en-US" sz="1000" i="1" kern="1200" dirty="0" smtClean="0">
                <a:solidFill>
                  <a:schemeClr val="tx1"/>
                </a:solidFill>
                <a:latin typeface="+mn-lt"/>
                <a:ea typeface="+mn-ea"/>
                <a:cs typeface="+mn-cs"/>
              </a:rPr>
              <a:t>Instructions: </a:t>
            </a:r>
            <a:r>
              <a:rPr lang="en-US" sz="1000" kern="1200" dirty="0" smtClean="0">
                <a:solidFill>
                  <a:schemeClr val="tx1"/>
                </a:solidFill>
                <a:latin typeface="+mn-lt"/>
                <a:ea typeface="+mn-ea"/>
                <a:cs typeface="+mn-cs"/>
              </a:rPr>
              <a:t>Next, ask for a volunteer to share a practice that he or she finds challenging to implement and why. </a:t>
            </a:r>
          </a:p>
          <a:p>
            <a:endParaRPr lang="en-US" sz="1000" i="1" kern="1200" dirty="0" smtClean="0">
              <a:solidFill>
                <a:schemeClr val="tx1"/>
              </a:solidFill>
              <a:latin typeface="+mn-lt"/>
              <a:ea typeface="+mn-ea"/>
              <a:cs typeface="+mn-cs"/>
            </a:endParaRPr>
          </a:p>
          <a:p>
            <a:r>
              <a:rPr lang="en-US" sz="1000" i="1" kern="1200" dirty="0" smtClean="0">
                <a:solidFill>
                  <a:schemeClr val="tx1"/>
                </a:solidFill>
                <a:latin typeface="+mn-lt"/>
                <a:ea typeface="+mn-ea"/>
                <a:cs typeface="+mn-cs"/>
              </a:rPr>
              <a:t>Say (for example):</a:t>
            </a:r>
            <a:r>
              <a:rPr lang="en-US" sz="1000" kern="1200" dirty="0" smtClean="0">
                <a:solidFill>
                  <a:schemeClr val="tx1"/>
                </a:solidFill>
                <a:latin typeface="+mn-lt"/>
                <a:ea typeface="+mn-ea"/>
                <a:cs typeface="+mn-cs"/>
              </a:rPr>
              <a:t> What practices, either listed here or in the online assessment, seem particularly challenging to implement—and why? For example, does the nature of your group’s work make it hard to give employees latitude in how they respond to customer complaints? Raise your hand if you’d like to share your thoughts.</a:t>
            </a: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2071690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r>
              <a:rPr lang="en-US" sz="1000" kern="1200" dirty="0" smtClean="0">
                <a:solidFill>
                  <a:schemeClr val="tx1"/>
                </a:solidFill>
                <a:effectLst/>
              </a:rPr>
              <a:t>[Time: 5 minutes] </a:t>
            </a:r>
          </a:p>
          <a:p>
            <a:endParaRPr lang="en-US" sz="1000" i="1" kern="1200" dirty="0" smtClean="0">
              <a:solidFill>
                <a:schemeClr val="tx1"/>
              </a:solidFill>
              <a:effectLst/>
            </a:endParaRPr>
          </a:p>
          <a:p>
            <a:r>
              <a:rPr lang="en-US" sz="1000" i="1" kern="1200" dirty="0" smtClean="0">
                <a:effectLst/>
              </a:rPr>
              <a:t>Say</a:t>
            </a:r>
            <a:r>
              <a:rPr lang="en-US" sz="1000" kern="1200" dirty="0" smtClean="0">
                <a:effectLst/>
              </a:rPr>
              <a:t>: Let’s look in more depth at the practice of “hiring for customer</a:t>
            </a:r>
            <a:r>
              <a:rPr lang="en-US" sz="1000" dirty="0" smtClean="0"/>
              <a:t>-</a:t>
            </a:r>
            <a:r>
              <a:rPr lang="en-US" sz="1000" kern="1200" baseline="0" dirty="0" smtClean="0">
                <a:effectLst/>
              </a:rPr>
              <a:t>focused attributes</a:t>
            </a:r>
            <a:r>
              <a:rPr lang="en-US" sz="1000" kern="1200" dirty="0" smtClean="0">
                <a:effectLst/>
              </a:rPr>
              <a:t>.” </a:t>
            </a:r>
            <a:r>
              <a:rPr lang="en-US" sz="1000" kern="1200" dirty="0" smtClean="0">
                <a:solidFill>
                  <a:schemeClr val="tx1"/>
                </a:solidFill>
                <a:effectLst/>
              </a:rPr>
              <a:t>Consider this short scenario. In this situation, what are some questions </a:t>
            </a:r>
            <a:r>
              <a:rPr lang="en-US" sz="1000" kern="1200" dirty="0" err="1" smtClean="0">
                <a:solidFill>
                  <a:schemeClr val="tx1"/>
                </a:solidFill>
                <a:effectLst/>
              </a:rPr>
              <a:t>Dishi</a:t>
            </a:r>
            <a:r>
              <a:rPr lang="en-US" sz="1000" kern="1200" dirty="0" smtClean="0">
                <a:solidFill>
                  <a:schemeClr val="tx1"/>
                </a:solidFill>
                <a:effectLst/>
              </a:rPr>
              <a:t> could ask Liana during the interview to determine if she has the right attitudes and characteristics to improve customer outcomes? Please chat in your ideas.</a:t>
            </a:r>
          </a:p>
          <a:p>
            <a:endParaRPr lang="en-US" sz="1000" i="1" kern="1200" dirty="0" smtClean="0">
              <a:solidFill>
                <a:schemeClr val="tx1"/>
              </a:solidFill>
              <a:effectLst/>
            </a:endParaRPr>
          </a:p>
          <a:p>
            <a:r>
              <a:rPr lang="en-US" sz="1000" i="1" kern="1200" dirty="0" smtClean="0">
                <a:solidFill>
                  <a:schemeClr val="tx1"/>
                </a:solidFill>
                <a:effectLst/>
              </a:rPr>
              <a:t>Instructions</a:t>
            </a:r>
            <a:r>
              <a:rPr lang="en-US" sz="1000" kern="1200" dirty="0" smtClean="0">
                <a:solidFill>
                  <a:schemeClr val="tx1"/>
                </a:solidFill>
                <a:effectLst/>
              </a:rPr>
              <a:t>: Give participants one minute to review the scenario and consider how to respond. Ideally, participants would suggest that </a:t>
            </a:r>
            <a:r>
              <a:rPr lang="en-US" sz="1000" kern="1200" dirty="0" err="1" smtClean="0">
                <a:solidFill>
                  <a:schemeClr val="tx1"/>
                </a:solidFill>
                <a:effectLst/>
              </a:rPr>
              <a:t>Dishi</a:t>
            </a:r>
            <a:r>
              <a:rPr lang="en-US" sz="1000" kern="1200" dirty="0" smtClean="0">
                <a:solidFill>
                  <a:schemeClr val="tx1"/>
                </a:solidFill>
                <a:effectLst/>
              </a:rPr>
              <a:t> could:</a:t>
            </a:r>
          </a:p>
          <a:p>
            <a:pPr marL="171450" lvl="0" indent="-171450">
              <a:buFont typeface="Arial" panose="020B0604020202020204" pitchFamily="34" charset="0"/>
              <a:buChar char="•"/>
            </a:pPr>
            <a:r>
              <a:rPr lang="en-US" sz="1000" kern="1200" dirty="0" smtClean="0">
                <a:solidFill>
                  <a:schemeClr val="tx1"/>
                </a:solidFill>
                <a:effectLst/>
              </a:rPr>
              <a:t>Explain the most important attributes of his best employees, so Liana could self-select in or out of the position.</a:t>
            </a:r>
          </a:p>
          <a:p>
            <a:pPr marL="171450" lvl="0" indent="-171450">
              <a:buFont typeface="Arial" panose="020B0604020202020204" pitchFamily="34" charset="0"/>
              <a:buChar char="•"/>
            </a:pPr>
            <a:r>
              <a:rPr lang="en-US" sz="1000" kern="1200" dirty="0" smtClean="0">
                <a:solidFill>
                  <a:schemeClr val="tx1"/>
                </a:solidFill>
                <a:effectLst/>
              </a:rPr>
              <a:t>Discuss some typical customer situations and ask Liana how she would handle them.</a:t>
            </a:r>
          </a:p>
          <a:p>
            <a:pPr marL="171450" lvl="0" indent="-171450">
              <a:buFont typeface="Arial" panose="020B0604020202020204" pitchFamily="34" charset="0"/>
              <a:buChar char="•"/>
            </a:pPr>
            <a:r>
              <a:rPr lang="en-US" sz="1000" kern="1200" dirty="0" smtClean="0">
                <a:solidFill>
                  <a:schemeClr val="tx1"/>
                </a:solidFill>
                <a:effectLst/>
              </a:rPr>
              <a:t>Observe Liana’s attitude and manner during the interview for clues about how she might interact with team members and customers.</a:t>
            </a:r>
          </a:p>
          <a:p>
            <a:pPr marL="171450" lvl="0" indent="-171450">
              <a:buFont typeface="Arial" panose="020B0604020202020204" pitchFamily="34" charset="0"/>
              <a:buChar char="•"/>
            </a:pPr>
            <a:r>
              <a:rPr lang="en-US" sz="1000" kern="1200" dirty="0" smtClean="0">
                <a:solidFill>
                  <a:schemeClr val="tx1"/>
                </a:solidFill>
                <a:effectLst/>
              </a:rPr>
              <a:t>Ask one of his team’s customers to interview Liana and provide feedback.</a:t>
            </a:r>
          </a:p>
          <a:p>
            <a:endParaRPr lang="en-US" sz="1000" i="1" kern="1200" dirty="0" smtClean="0">
              <a:solidFill>
                <a:schemeClr val="tx1"/>
              </a:solidFill>
              <a:effectLst/>
            </a:endParaRPr>
          </a:p>
          <a:p>
            <a:r>
              <a:rPr lang="en-US" sz="1000" i="1" kern="1200" dirty="0" smtClean="0">
                <a:solidFill>
                  <a:schemeClr val="tx1"/>
                </a:solidFill>
                <a:effectLst/>
              </a:rPr>
              <a:t>Instructions</a:t>
            </a:r>
            <a:r>
              <a:rPr lang="en-US" sz="1000" kern="1200" dirty="0" smtClean="0">
                <a:solidFill>
                  <a:schemeClr val="tx1"/>
                </a:solidFill>
                <a:effectLst/>
              </a:rPr>
              <a:t>: Note and comment on the most common ideas. Also highlight any original but appropriate suggestions and add ideas that participants don’t mention. </a:t>
            </a:r>
          </a:p>
          <a:p>
            <a:endParaRPr lang="en-US" sz="1000" i="1" kern="1200" dirty="0" smtClean="0">
              <a:solidFill>
                <a:schemeClr val="tx1"/>
              </a:solidFill>
              <a:effectLst/>
            </a:endParaRPr>
          </a:p>
          <a:p>
            <a:r>
              <a:rPr lang="en-US" sz="1000" i="1" kern="1200" dirty="0" smtClean="0">
                <a:solidFill>
                  <a:schemeClr val="tx1"/>
                </a:solidFill>
                <a:effectLst/>
              </a:rPr>
              <a:t>Say:</a:t>
            </a:r>
            <a:r>
              <a:rPr lang="en-US" sz="1000" kern="1200" dirty="0" smtClean="0">
                <a:solidFill>
                  <a:schemeClr val="tx1"/>
                </a:solidFill>
                <a:effectLst/>
              </a:rPr>
              <a:t> You’ve identified a number of excellent strategies for identifying customer-focused attitudes in job candidates.  </a:t>
            </a:r>
          </a:p>
          <a:p>
            <a:r>
              <a:rPr lang="en-US" sz="1000" kern="1200" dirty="0" smtClean="0">
                <a:solidFill>
                  <a:schemeClr val="tx1"/>
                </a:solidFill>
                <a:effectLst/>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19552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7378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CUSTOMER</a:t>
              </a:r>
            </a:p>
            <a:p>
              <a:pPr algn="ctr"/>
              <a:r>
                <a:rPr lang="en-US" sz="1000" dirty="0" smtClean="0">
                  <a:solidFill>
                    <a:schemeClr val="bg1"/>
                  </a:solidFill>
                </a:rPr>
                <a:t>FOCUS</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2014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CUSTOMER</a:t>
              </a:r>
            </a:p>
            <a:p>
              <a:pPr algn="ctr"/>
              <a:r>
                <a:rPr lang="en-US" sz="1000" dirty="0" smtClean="0">
                  <a:solidFill>
                    <a:schemeClr val="bg1"/>
                  </a:solidFill>
                </a:rPr>
                <a:t>FOCUS</a:t>
              </a:r>
              <a:endParaRPr lang="en-US" sz="1000"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04838" y="3471333"/>
            <a:ext cx="7371900"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2014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CUSTOMER</a:t>
              </a:r>
            </a:p>
            <a:p>
              <a:pPr algn="ctr"/>
              <a:r>
                <a:rPr lang="en-US" sz="1000" dirty="0" smtClean="0">
                  <a:solidFill>
                    <a:schemeClr val="bg1"/>
                  </a:solidFill>
                </a:rPr>
                <a:t>FOCUS</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2" r:id="rId2"/>
    <p:sldLayoutId id="2147483650" r:id="rId3"/>
    <p:sldLayoutId id="2147483661" r:id="rId4"/>
    <p:sldLayoutId id="2147483670" r:id="rId5"/>
    <p:sldLayoutId id="2147483671" r:id="rId6"/>
    <p:sldLayoutId id="2147483669" r:id="rId7"/>
    <p:sldLayoutId id="2147483651" r:id="rId8"/>
    <p:sldLayoutId id="2147483665" r:id="rId9"/>
  </p:sldLayoutIdLst>
  <p:timing>
    <p:tnLst>
      <p:par>
        <p:cTn xmlns:p14="http://schemas.microsoft.com/office/powerpoint/2010/mai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9.png"/><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20.png"/><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2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22.jpg"/></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2.png"/><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22615" r="19481" b="19846"/>
          <a:stretch/>
        </p:blipFill>
        <p:spPr/>
      </p:pic>
      <p:sp>
        <p:nvSpPr>
          <p:cNvPr id="6" name="Rectangle 5"/>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7"/>
          <p:cNvSpPr>
            <a:spLocks noGrp="1"/>
          </p:cNvSpPr>
          <p:nvPr>
            <p:ph type="ctrTitle"/>
          </p:nvPr>
        </p:nvSpPr>
        <p:spPr>
          <a:xfrm>
            <a:off x="1390315" y="2989020"/>
            <a:ext cx="7299659" cy="1242679"/>
          </a:xfrm>
        </p:spPr>
        <p:txBody>
          <a:bodyPr/>
          <a:lstStyle/>
          <a:p>
            <a:r>
              <a:rPr lang="en-US" dirty="0"/>
              <a:t>Customer Focus Café </a:t>
            </a:r>
          </a:p>
        </p:txBody>
      </p:sp>
      <p:pic>
        <p:nvPicPr>
          <p:cNvPr id="7" name="Picture 6"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grpSp>
        <p:nvGrpSpPr>
          <p:cNvPr id="9" name="Group 8"/>
          <p:cNvGrpSpPr/>
          <p:nvPr/>
        </p:nvGrpSpPr>
        <p:grpSpPr>
          <a:xfrm>
            <a:off x="630081" y="-5584"/>
            <a:ext cx="2825156" cy="1823903"/>
            <a:chOff x="630081" y="-5584"/>
            <a:chExt cx="2825156" cy="1823903"/>
          </a:xfrm>
        </p:grpSpPr>
        <p:sp>
          <p:nvSpPr>
            <p:cNvPr id="10" name="Freeform 9"/>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3" name="Rectangle 12"/>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39754022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1099969"/>
            <a:ext cx="5019674" cy="861291"/>
          </a:xfrm>
        </p:spPr>
        <p:txBody>
          <a:bodyPr>
            <a:noAutofit/>
          </a:bodyPr>
          <a:lstStyle/>
          <a:p>
            <a:r>
              <a:rPr lang="en-US" dirty="0" smtClean="0"/>
              <a:t>HIRING FOR </a:t>
            </a:r>
            <a:br>
              <a:rPr lang="en-US" dirty="0" smtClean="0"/>
            </a:br>
            <a:r>
              <a:rPr lang="en-US" dirty="0" smtClean="0"/>
              <a:t>CUSTOMER FOCUS</a:t>
            </a:r>
            <a:endParaRPr lang="en-US" dirty="0"/>
          </a:p>
        </p:txBody>
      </p:sp>
      <p:sp>
        <p:nvSpPr>
          <p:cNvPr id="4" name="Content Placeholder 3"/>
          <p:cNvSpPr>
            <a:spLocks noGrp="1"/>
          </p:cNvSpPr>
          <p:nvPr>
            <p:ph type="body" sz="quarter" idx="10"/>
          </p:nvPr>
        </p:nvSpPr>
        <p:spPr>
          <a:xfrm>
            <a:off x="444502" y="2176294"/>
            <a:ext cx="3347356" cy="3698875"/>
          </a:xfrm>
        </p:spPr>
        <p:txBody>
          <a:bodyPr>
            <a:noAutofit/>
          </a:bodyPr>
          <a:lstStyle/>
          <a:p>
            <a:pPr marL="0" indent="0">
              <a:lnSpc>
                <a:spcPct val="100000"/>
              </a:lnSpc>
              <a:spcAft>
                <a:spcPts val="1200"/>
              </a:spcAft>
              <a:buNone/>
            </a:pPr>
            <a:r>
              <a:rPr lang="en-US" sz="2400" dirty="0" err="1"/>
              <a:t>Dishi</a:t>
            </a:r>
            <a:r>
              <a:rPr lang="en-US" sz="2400" dirty="0"/>
              <a:t> heads a team that provides technical support for his company’s customers. </a:t>
            </a:r>
            <a:r>
              <a:rPr lang="en-US" sz="2400" dirty="0" err="1"/>
              <a:t>Dishi</a:t>
            </a:r>
            <a:r>
              <a:rPr lang="en-US" sz="2400" dirty="0"/>
              <a:t> is about to interview Liana.  </a:t>
            </a:r>
            <a:r>
              <a:rPr lang="en-US" sz="2400" dirty="0" smtClean="0"/>
              <a:t> </a:t>
            </a:r>
          </a:p>
          <a:p>
            <a:pPr>
              <a:lnSpc>
                <a:spcPct val="100000"/>
              </a:lnSpc>
            </a:pPr>
            <a:endParaRPr lang="en-US" sz="2400" dirty="0"/>
          </a:p>
        </p:txBody>
      </p:sp>
      <p:sp>
        <p:nvSpPr>
          <p:cNvPr id="3" name="Text Placeholder 2"/>
          <p:cNvSpPr>
            <a:spLocks noGrp="1"/>
          </p:cNvSpPr>
          <p:nvPr>
            <p:ph type="body" sz="quarter" idx="11"/>
          </p:nvPr>
        </p:nvSpPr>
        <p:spPr>
          <a:xfrm>
            <a:off x="4735286" y="2304143"/>
            <a:ext cx="3995964" cy="1669143"/>
          </a:xfrm>
        </p:spPr>
        <p:txBody>
          <a:bodyPr anchor="ctr"/>
          <a:lstStyle/>
          <a:p>
            <a:pPr>
              <a:lnSpc>
                <a:spcPct val="100000"/>
              </a:lnSpc>
            </a:pPr>
            <a:r>
              <a:rPr lang="en-US" sz="2400" dirty="0"/>
              <a:t>How can </a:t>
            </a:r>
            <a:r>
              <a:rPr lang="en-US" sz="2400" dirty="0" err="1"/>
              <a:t>Dishi</a:t>
            </a:r>
            <a:r>
              <a:rPr lang="en-US" sz="2400" dirty="0"/>
              <a:t> determine if Liana has the </a:t>
            </a:r>
            <a:r>
              <a:rPr lang="en-US" sz="2400" dirty="0" smtClean="0"/>
              <a:t>right attributes to </a:t>
            </a:r>
            <a:r>
              <a:rPr lang="en-US" sz="2400" dirty="0"/>
              <a:t>contribute to a customer-focused </a:t>
            </a:r>
            <a:r>
              <a:rPr lang="en-US" sz="2400" dirty="0" smtClean="0"/>
              <a:t>team?</a:t>
            </a:r>
            <a:endParaRPr lang="en-US" sz="2400" dirty="0"/>
          </a:p>
        </p:txBody>
      </p:sp>
      <p:cxnSp>
        <p:nvCxnSpPr>
          <p:cNvPr id="12" name="Straight Connector 11"/>
          <p:cNvCxnSpPr/>
          <p:nvPr/>
        </p:nvCxnSpPr>
        <p:spPr>
          <a:xfrm>
            <a:off x="4257073" y="2296944"/>
            <a:ext cx="0" cy="1912199"/>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Tree>
    <p:extLst>
      <p:ext uri="{BB962C8B-B14F-4D97-AF65-F5344CB8AC3E}">
        <p14:creationId xmlns:p14="http://schemas.microsoft.com/office/powerpoint/2010/main" val="3482538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Reward employees for achieving </a:t>
            </a:r>
            <a:br>
              <a:rPr lang="en-US" dirty="0"/>
            </a:br>
            <a:r>
              <a:rPr lang="en-US" dirty="0"/>
              <a:t>customer-related goals</a:t>
            </a:r>
          </a:p>
        </p:txBody>
      </p:sp>
      <p:sp>
        <p:nvSpPr>
          <p:cNvPr id="7" name="Text Placeholder 6"/>
          <p:cNvSpPr>
            <a:spLocks noGrp="1"/>
          </p:cNvSpPr>
          <p:nvPr>
            <p:ph type="body" sz="quarter" idx="13"/>
          </p:nvPr>
        </p:nvSpPr>
        <p:spPr>
          <a:xfrm>
            <a:off x="465319" y="1846063"/>
            <a:ext cx="7638984" cy="4080603"/>
          </a:xfrm>
        </p:spPr>
        <p:txBody>
          <a:bodyPr/>
          <a:lstStyle/>
          <a:p>
            <a:pPr>
              <a:spcAft>
                <a:spcPts val="1200"/>
              </a:spcAft>
            </a:pPr>
            <a:r>
              <a:rPr lang="en-US" sz="3000" dirty="0"/>
              <a:t>Determine the customer-related goals you want </a:t>
            </a:r>
            <a:r>
              <a:rPr lang="en-US" sz="3000" dirty="0" smtClean="0"/>
              <a:t>employees </a:t>
            </a:r>
            <a:r>
              <a:rPr lang="en-US" sz="3000" dirty="0"/>
              <a:t>to achieve. </a:t>
            </a:r>
          </a:p>
          <a:p>
            <a:pPr>
              <a:spcAft>
                <a:spcPts val="1200"/>
              </a:spcAft>
            </a:pPr>
            <a:r>
              <a:rPr lang="en-US" sz="3000" dirty="0"/>
              <a:t>Align rewards with your organization’s mission and culture.</a:t>
            </a:r>
          </a:p>
          <a:p>
            <a:pPr>
              <a:spcAft>
                <a:spcPts val="1200"/>
              </a:spcAft>
            </a:pPr>
            <a:r>
              <a:rPr lang="en-US" sz="3000" dirty="0"/>
              <a:t>Look for creative ways to recognize individuals or groups. </a:t>
            </a:r>
          </a:p>
          <a:p>
            <a:pPr>
              <a:spcAft>
                <a:spcPts val="1200"/>
              </a:spcAft>
            </a:pPr>
            <a:endParaRPr lang="en-US" sz="3000" dirty="0"/>
          </a:p>
          <a:p>
            <a:pPr>
              <a:spcAft>
                <a:spcPts val="1200"/>
              </a:spcAft>
            </a:pPr>
            <a:endParaRPr lang="en-US" sz="3000" dirty="0"/>
          </a:p>
        </p:txBody>
      </p:sp>
    </p:spTree>
    <p:extLst>
      <p:ext uri="{BB962C8B-B14F-4D97-AF65-F5344CB8AC3E}">
        <p14:creationId xmlns:p14="http://schemas.microsoft.com/office/powerpoint/2010/main" val="321447162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a:t>LEARN ABOUT YOUR CUSTOMERS</a:t>
            </a:r>
          </a:p>
        </p:txBody>
      </p:sp>
      <p:pic>
        <p:nvPicPr>
          <p:cNvPr id="5" name="Picture Placeholder 4" descr="173006538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28548" b="48918"/>
          <a:stretch/>
        </p:blipFill>
        <p:spPr/>
      </p:pic>
      <p:grpSp>
        <p:nvGrpSpPr>
          <p:cNvPr id="8" name="Group 7"/>
          <p:cNvGrpSpPr/>
          <p:nvPr/>
        </p:nvGrpSpPr>
        <p:grpSpPr>
          <a:xfrm>
            <a:off x="932789" y="0"/>
            <a:ext cx="1110074" cy="2459955"/>
            <a:chOff x="1552549" y="0"/>
            <a:chExt cx="1110074"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CUSTOMER</a:t>
              </a:r>
            </a:p>
            <a:p>
              <a:pPr algn="ctr"/>
              <a:r>
                <a:rPr lang="en-US" sz="1000" dirty="0" smtClean="0">
                  <a:solidFill>
                    <a:schemeClr val="bg1"/>
                  </a:solidFill>
                </a:rPr>
                <a:t>FOCUS</a:t>
              </a:r>
              <a:endParaRPr lang="en-US" sz="1000" dirty="0">
                <a:solidFill>
                  <a:schemeClr val="bg1"/>
                </a:solidFill>
              </a:endParaRPr>
            </a:p>
          </p:txBody>
        </p:sp>
      </p:grpSp>
    </p:spTree>
    <p:extLst>
      <p:ext uri="{BB962C8B-B14F-4D97-AF65-F5344CB8AC3E}">
        <p14:creationId xmlns:p14="http://schemas.microsoft.com/office/powerpoint/2010/main" val="9346662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GET FEEDBACK </a:t>
            </a:r>
            <a:br>
              <a:rPr lang="en-US" dirty="0" smtClean="0"/>
            </a:br>
            <a:r>
              <a:rPr lang="en-US" dirty="0" smtClean="0"/>
              <a:t>FROM CUSTOMERS</a:t>
            </a:r>
            <a:endParaRPr lang="en-US" dirty="0"/>
          </a:p>
        </p:txBody>
      </p:sp>
      <p:sp>
        <p:nvSpPr>
          <p:cNvPr id="4" name="Text Placeholder 3"/>
          <p:cNvSpPr>
            <a:spLocks noGrp="1"/>
          </p:cNvSpPr>
          <p:nvPr>
            <p:ph type="body" sz="quarter" idx="10"/>
          </p:nvPr>
        </p:nvSpPr>
        <p:spPr>
          <a:xfrm>
            <a:off x="444500" y="2063750"/>
            <a:ext cx="3655786" cy="2575983"/>
          </a:xfrm>
        </p:spPr>
        <p:txBody>
          <a:bodyPr/>
          <a:lstStyle/>
          <a:p>
            <a:pPr marL="0" indent="0">
              <a:spcAft>
                <a:spcPts val="1200"/>
              </a:spcAft>
              <a:buNone/>
            </a:pPr>
            <a:r>
              <a:rPr lang="en-US" sz="2400" dirty="0" err="1"/>
              <a:t>BeautySure</a:t>
            </a:r>
            <a:r>
              <a:rPr lang="en-US" sz="2400" dirty="0"/>
              <a:t> supplies discounted high-end cosmetics to consumers on a monthly subscription basis</a:t>
            </a:r>
            <a:r>
              <a:rPr lang="en-US" sz="2400" dirty="0" smtClean="0"/>
              <a:t>.</a:t>
            </a:r>
            <a:endParaRPr lang="en-US" sz="2400" dirty="0"/>
          </a:p>
        </p:txBody>
      </p:sp>
      <p:sp>
        <p:nvSpPr>
          <p:cNvPr id="3" name="Text Placeholder 2"/>
          <p:cNvSpPr>
            <a:spLocks noGrp="1"/>
          </p:cNvSpPr>
          <p:nvPr>
            <p:ph type="body" sz="quarter" idx="11"/>
          </p:nvPr>
        </p:nvSpPr>
        <p:spPr>
          <a:xfrm>
            <a:off x="4997755" y="2176463"/>
            <a:ext cx="3220962" cy="1760537"/>
          </a:xfrm>
        </p:spPr>
        <p:txBody>
          <a:bodyPr/>
          <a:lstStyle/>
          <a:p>
            <a:r>
              <a:rPr lang="en-US" sz="2400" dirty="0"/>
              <a:t>What listening posts could </a:t>
            </a:r>
            <a:r>
              <a:rPr lang="en-US" sz="2400" dirty="0" err="1"/>
              <a:t>BeautySure</a:t>
            </a:r>
            <a:r>
              <a:rPr lang="en-US" sz="2400" dirty="0"/>
              <a:t> use to better understand its customers’ needs?</a:t>
            </a:r>
          </a:p>
          <a:p>
            <a:endParaRPr lang="en-US" sz="2400" dirty="0"/>
          </a:p>
        </p:txBody>
      </p:sp>
      <p:cxnSp>
        <p:nvCxnSpPr>
          <p:cNvPr id="9" name="Straight Connector 8"/>
          <p:cNvCxnSpPr/>
          <p:nvPr/>
        </p:nvCxnSpPr>
        <p:spPr>
          <a:xfrm>
            <a:off x="4546148" y="2184400"/>
            <a:ext cx="0" cy="1643743"/>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16" name="Group 1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Tree>
    <p:extLst>
      <p:ext uri="{BB962C8B-B14F-4D97-AF65-F5344CB8AC3E}">
        <p14:creationId xmlns:p14="http://schemas.microsoft.com/office/powerpoint/2010/main" val="1524265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Listening posts</a:t>
            </a:r>
            <a:endParaRPr lang="en-US" dirty="0"/>
          </a:p>
        </p:txBody>
      </p:sp>
      <p:pic>
        <p:nvPicPr>
          <p:cNvPr id="4" name="Picture 3" descr="listeningposts-03.png"/>
          <p:cNvPicPr>
            <a:picLocks noChangeAspect="1"/>
          </p:cNvPicPr>
          <p:nvPr/>
        </p:nvPicPr>
        <p:blipFill rotWithShape="1">
          <a:blip r:embed="rId2" cstate="print">
            <a:extLst>
              <a:ext uri="{28A0092B-C50C-407E-A947-70E740481C1C}">
                <a14:useLocalDpi xmlns:a14="http://schemas.microsoft.com/office/drawing/2010/main" val="0"/>
              </a:ext>
            </a:extLst>
          </a:blip>
          <a:srcRect l="10181" t="13424" r="9954" b="16893"/>
          <a:stretch/>
        </p:blipFill>
        <p:spPr>
          <a:xfrm>
            <a:off x="1378857" y="1705429"/>
            <a:ext cx="6404429" cy="4191000"/>
          </a:xfrm>
          <a:prstGeom prst="rect">
            <a:avLst/>
          </a:prstGeom>
        </p:spPr>
      </p:pic>
    </p:spTree>
    <p:extLst>
      <p:ext uri="{BB962C8B-B14F-4D97-AF65-F5344CB8AC3E}">
        <p14:creationId xmlns:p14="http://schemas.microsoft.com/office/powerpoint/2010/main" val="3433204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
            </a:r>
            <a:br>
              <a:rPr lang="en-US" dirty="0" smtClean="0"/>
            </a:br>
            <a:r>
              <a:rPr lang="en-US" dirty="0" smtClean="0"/>
              <a:t>Use </a:t>
            </a:r>
            <a:r>
              <a:rPr lang="en-US" dirty="0"/>
              <a:t>listening posts with your customers</a:t>
            </a:r>
            <a:br>
              <a:rPr lang="en-US" dirty="0"/>
            </a:br>
            <a:endParaRPr lang="en-US" dirty="0"/>
          </a:p>
        </p:txBody>
      </p:sp>
      <p:sp>
        <p:nvSpPr>
          <p:cNvPr id="4" name="Content Placeholder 3"/>
          <p:cNvSpPr>
            <a:spLocks noGrp="1"/>
          </p:cNvSpPr>
          <p:nvPr>
            <p:ph sz="quarter" idx="10"/>
          </p:nvPr>
        </p:nvSpPr>
        <p:spPr>
          <a:xfrm>
            <a:off x="444500" y="1831975"/>
            <a:ext cx="4500034" cy="4221692"/>
          </a:xfrm>
        </p:spPr>
        <p:txBody>
          <a:bodyPr>
            <a:normAutofit/>
          </a:bodyPr>
          <a:lstStyle/>
          <a:p>
            <a:pPr lvl="0">
              <a:spcAft>
                <a:spcPts val="1200"/>
              </a:spcAft>
            </a:pPr>
            <a:r>
              <a:rPr lang="en-US" sz="2800" dirty="0">
                <a:solidFill>
                  <a:srgbClr val="000000"/>
                </a:solidFill>
              </a:rPr>
              <a:t>What listening posts do you currently use?</a:t>
            </a:r>
          </a:p>
          <a:p>
            <a:pPr lvl="0">
              <a:spcAft>
                <a:spcPts val="1200"/>
              </a:spcAft>
            </a:pPr>
            <a:r>
              <a:rPr lang="en-US" sz="2800" dirty="0">
                <a:solidFill>
                  <a:srgbClr val="000000"/>
                </a:solidFill>
              </a:rPr>
              <a:t>What new listening post could give you valuable customer feedback?</a:t>
            </a:r>
          </a:p>
          <a:p>
            <a:pPr lvl="0">
              <a:spcAft>
                <a:spcPts val="1200"/>
              </a:spcAft>
            </a:pPr>
            <a:r>
              <a:rPr lang="en-US" sz="2800" dirty="0">
                <a:solidFill>
                  <a:srgbClr val="000000"/>
                </a:solidFill>
              </a:rPr>
              <a:t>How could you set up a new listening post or better leverage an existing one?</a:t>
            </a:r>
          </a:p>
          <a:p>
            <a:pPr>
              <a:spcAft>
                <a:spcPts val="1200"/>
              </a:spcAft>
            </a:pPr>
            <a:endParaRPr lang="en-US" sz="3200" i="1" dirty="0">
              <a:solidFill>
                <a:srgbClr val="B00020"/>
              </a:solidFill>
            </a:endParaRPr>
          </a:p>
        </p:txBody>
      </p:sp>
      <p:sp>
        <p:nvSpPr>
          <p:cNvPr id="5" name="Content Placeholder 11"/>
          <p:cNvSpPr txBox="1">
            <a:spLocks/>
          </p:cNvSpPr>
          <p:nvPr/>
        </p:nvSpPr>
        <p:spPr>
          <a:xfrm>
            <a:off x="5286375" y="1821104"/>
            <a:ext cx="3857625" cy="3140364"/>
          </a:xfrm>
          <a:prstGeom prst="rect">
            <a:avLst/>
          </a:prstGeom>
          <a:solidFill>
            <a:schemeClr val="accent5"/>
          </a:solidFill>
          <a:ln>
            <a:noFill/>
          </a:ln>
        </p:spPr>
        <p:txBody>
          <a:bodyPr vert="horz" lIns="274320" tIns="274320" rIns="274320" bIns="182880" rtlCol="0">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63513" indent="-174625"/>
            <a:r>
              <a:rPr lang="en-US" sz="1800" dirty="0" smtClean="0"/>
              <a:t>Your </a:t>
            </a:r>
            <a:r>
              <a:rPr lang="en-US" sz="1800" dirty="0"/>
              <a:t>organization’s website </a:t>
            </a:r>
          </a:p>
          <a:p>
            <a:pPr marL="163513" indent="-174625"/>
            <a:r>
              <a:rPr lang="en-US" sz="1800" dirty="0"/>
              <a:t>Competitors’ customer forums</a:t>
            </a:r>
          </a:p>
          <a:p>
            <a:pPr marL="163513" indent="-174625"/>
            <a:r>
              <a:rPr lang="en-US" sz="1800" dirty="0"/>
              <a:t>Social media </a:t>
            </a:r>
          </a:p>
          <a:p>
            <a:pPr marL="163513" indent="-174625"/>
            <a:r>
              <a:rPr lang="en-US" sz="1800" dirty="0"/>
              <a:t>Market research </a:t>
            </a:r>
          </a:p>
          <a:p>
            <a:pPr marL="163513" indent="-174625"/>
            <a:r>
              <a:rPr lang="en-US" sz="1800" dirty="0"/>
              <a:t>Focus groups </a:t>
            </a:r>
          </a:p>
          <a:p>
            <a:pPr marL="163513" indent="-174625"/>
            <a:r>
              <a:rPr lang="en-US" sz="1800" dirty="0"/>
              <a:t>Customer service process</a:t>
            </a:r>
          </a:p>
          <a:p>
            <a:pPr marL="163513" indent="-174625"/>
            <a:r>
              <a:rPr lang="en-US" sz="1800" dirty="0"/>
              <a:t>Follow-up calls or surveys </a:t>
            </a:r>
          </a:p>
        </p:txBody>
      </p:sp>
      <p:grpSp>
        <p:nvGrpSpPr>
          <p:cNvPr id="7" name="Group 6"/>
          <p:cNvGrpSpPr/>
          <p:nvPr/>
        </p:nvGrpSpPr>
        <p:grpSpPr>
          <a:xfrm>
            <a:off x="7563253" y="5173045"/>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9" name="Picture 8"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225917422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To anticipate customers’ needs….</a:t>
            </a:r>
          </a:p>
        </p:txBody>
      </p:sp>
      <p:sp>
        <p:nvSpPr>
          <p:cNvPr id="7" name="Text Placeholder 6"/>
          <p:cNvSpPr>
            <a:spLocks noGrp="1"/>
          </p:cNvSpPr>
          <p:nvPr>
            <p:ph sz="quarter" idx="10"/>
          </p:nvPr>
        </p:nvSpPr>
        <p:spPr>
          <a:xfrm>
            <a:off x="444499" y="1831975"/>
            <a:ext cx="7409963" cy="4221692"/>
          </a:xfrm>
        </p:spPr>
        <p:txBody>
          <a:bodyPr/>
          <a:lstStyle/>
          <a:p>
            <a:pPr lvl="0">
              <a:spcAft>
                <a:spcPts val="1200"/>
              </a:spcAft>
            </a:pPr>
            <a:r>
              <a:rPr lang="en-US" dirty="0"/>
              <a:t>Understand your customers’ choices.</a:t>
            </a:r>
          </a:p>
          <a:p>
            <a:pPr lvl="0">
              <a:spcAft>
                <a:spcPts val="1200"/>
              </a:spcAft>
            </a:pPr>
            <a:r>
              <a:rPr lang="en-US" dirty="0"/>
              <a:t>Track customers as they interact with your organization.</a:t>
            </a:r>
          </a:p>
          <a:p>
            <a:pPr lvl="0">
              <a:spcAft>
                <a:spcPts val="1200"/>
              </a:spcAft>
            </a:pPr>
            <a:r>
              <a:rPr lang="en-US" dirty="0"/>
              <a:t>Include customers in learning opportunities such as seminars and conferences.</a:t>
            </a:r>
          </a:p>
          <a:p>
            <a:pPr>
              <a:spcAft>
                <a:spcPts val="1200"/>
              </a:spcAft>
            </a:pPr>
            <a:r>
              <a:rPr lang="en-US" dirty="0"/>
              <a:t>Use scenario planning to assess what customers might want in the future.</a:t>
            </a:r>
          </a:p>
          <a:p>
            <a:pPr>
              <a:spcAft>
                <a:spcPts val="1200"/>
              </a:spcAft>
            </a:pPr>
            <a:endParaRPr lang="en-US" dirty="0"/>
          </a:p>
        </p:txBody>
      </p:sp>
    </p:spTree>
    <p:extLst>
      <p:ext uri="{BB962C8B-B14F-4D97-AF65-F5344CB8AC3E}">
        <p14:creationId xmlns:p14="http://schemas.microsoft.com/office/powerpoint/2010/main" val="129012500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chor="t"/>
          <a:lstStyle/>
          <a:p>
            <a:r>
              <a:rPr lang="en-US" sz="7200" dirty="0">
                <a:solidFill>
                  <a:schemeClr val="tx1"/>
                </a:solidFill>
              </a:rPr>
              <a:t>DELIVER ADDITIONAL VALUE</a:t>
            </a:r>
          </a:p>
        </p:txBody>
      </p:sp>
      <p:pic>
        <p:nvPicPr>
          <p:cNvPr id="8" name="Picture Placeholder 7" descr="157195093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44652" r="6061" b="26688"/>
          <a:stretch/>
        </p:blipFill>
        <p:spPr/>
      </p:pic>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CUSTOMER</a:t>
              </a:r>
            </a:p>
            <a:p>
              <a:pPr algn="ctr"/>
              <a:r>
                <a:rPr lang="en-US" sz="1000" dirty="0" smtClean="0">
                  <a:solidFill>
                    <a:schemeClr val="bg1"/>
                  </a:solidFill>
                </a:rPr>
                <a:t>FOCUS</a:t>
              </a:r>
              <a:endParaRPr lang="en-US" sz="1000" dirty="0">
                <a:solidFill>
                  <a:schemeClr val="bg1"/>
                </a:solidFill>
              </a:endParaRPr>
            </a:p>
          </p:txBody>
        </p:sp>
      </p:grpSp>
    </p:spTree>
    <p:extLst>
      <p:ext uri="{BB962C8B-B14F-4D97-AF65-F5344CB8AC3E}">
        <p14:creationId xmlns:p14="http://schemas.microsoft.com/office/powerpoint/2010/main" val="193762415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dirty="0" smtClean="0"/>
              <a:t>Map </a:t>
            </a:r>
            <a:r>
              <a:rPr lang="en-US" dirty="0"/>
              <a:t>current value</a:t>
            </a:r>
            <a:br>
              <a:rPr lang="en-US" dirty="0"/>
            </a:br>
            <a:r>
              <a:rPr lang="en-US" dirty="0" smtClean="0"/>
              <a:t/>
            </a:r>
            <a:br>
              <a:rPr lang="en-US" dirty="0" smtClean="0"/>
            </a:br>
            <a:r>
              <a:rPr lang="en-US" dirty="0" smtClean="0"/>
              <a:t/>
            </a:r>
            <a:br>
              <a:rPr lang="en-US" dirty="0" smtClean="0"/>
            </a:br>
            <a:r>
              <a:rPr lang="en-US" dirty="0" smtClean="0"/>
              <a:t> </a:t>
            </a:r>
            <a:endParaRPr lang="en-US" dirty="0"/>
          </a:p>
        </p:txBody>
      </p:sp>
      <p:sp>
        <p:nvSpPr>
          <p:cNvPr id="6" name="Text Placeholder 5"/>
          <p:cNvSpPr>
            <a:spLocks noGrp="1"/>
          </p:cNvSpPr>
          <p:nvPr>
            <p:ph type="body" sz="quarter" idx="13"/>
          </p:nvPr>
        </p:nvSpPr>
        <p:spPr>
          <a:xfrm>
            <a:off x="4034118" y="1786300"/>
            <a:ext cx="4676587" cy="3430588"/>
          </a:xfrm>
        </p:spPr>
        <p:txBody>
          <a:bodyPr/>
          <a:lstStyle/>
          <a:p>
            <a:pPr marL="0" indent="0">
              <a:spcAft>
                <a:spcPts val="1200"/>
              </a:spcAft>
              <a:buNone/>
            </a:pPr>
            <a:r>
              <a:rPr lang="en-US" sz="2800" dirty="0"/>
              <a:t>When you buy a device such as a mobile phone, what is your experience</a:t>
            </a:r>
            <a:r>
              <a:rPr lang="en-US" sz="2800" dirty="0" smtClean="0"/>
              <a:t>…</a:t>
            </a:r>
            <a:endParaRPr lang="en-US" sz="2800" dirty="0"/>
          </a:p>
          <a:p>
            <a:r>
              <a:rPr lang="en-US" sz="2800" dirty="0">
                <a:solidFill>
                  <a:srgbClr val="000000"/>
                </a:solidFill>
              </a:rPr>
              <a:t>Before you buy it?</a:t>
            </a:r>
          </a:p>
          <a:p>
            <a:r>
              <a:rPr lang="en-US" sz="2800" dirty="0">
                <a:solidFill>
                  <a:srgbClr val="000000"/>
                </a:solidFill>
              </a:rPr>
              <a:t>As you make your purchase?</a:t>
            </a:r>
          </a:p>
          <a:p>
            <a:r>
              <a:rPr lang="en-US" sz="2800" dirty="0">
                <a:solidFill>
                  <a:srgbClr val="000000"/>
                </a:solidFill>
              </a:rPr>
              <a:t>After you’ve bought it?</a:t>
            </a:r>
          </a:p>
          <a:p>
            <a:endParaRPr lang="en-US" sz="2800" dirty="0"/>
          </a:p>
        </p:txBody>
      </p:sp>
      <p:sp>
        <p:nvSpPr>
          <p:cNvPr id="5" name="TextBox 4"/>
          <p:cNvSpPr txBox="1"/>
          <p:nvPr/>
        </p:nvSpPr>
        <p:spPr>
          <a:xfrm>
            <a:off x="6625503" y="3782943"/>
            <a:ext cx="2054472" cy="369332"/>
          </a:xfrm>
          <a:prstGeom prst="rect">
            <a:avLst/>
          </a:prstGeom>
          <a:noFill/>
        </p:spPr>
        <p:txBody>
          <a:bodyPr wrap="square" rtlCol="0">
            <a:spAutoFit/>
          </a:bodyPr>
          <a:lstStyle/>
          <a:p>
            <a:endParaRPr lang="en-US" dirty="0"/>
          </a:p>
        </p:txBody>
      </p:sp>
      <p:grpSp>
        <p:nvGrpSpPr>
          <p:cNvPr id="8" name="Group 7"/>
          <p:cNvGrpSpPr/>
          <p:nvPr/>
        </p:nvGrpSpPr>
        <p:grpSpPr>
          <a:xfrm>
            <a:off x="7563253" y="5139179"/>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9124" y="2099205"/>
            <a:ext cx="2485811" cy="247279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p:cNvCxnSpPr/>
          <p:nvPr/>
        </p:nvCxnSpPr>
        <p:spPr>
          <a:xfrm>
            <a:off x="3496712" y="1852613"/>
            <a:ext cx="0" cy="3033712"/>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88020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
            </a:r>
            <a:br>
              <a:rPr lang="en-US" dirty="0" smtClean="0"/>
            </a:br>
            <a:r>
              <a:rPr lang="en-US" dirty="0" smtClean="0"/>
              <a:t>Add </a:t>
            </a:r>
            <a:r>
              <a:rPr lang="en-US" dirty="0"/>
              <a:t>value for your customers</a:t>
            </a:r>
            <a:br>
              <a:rPr lang="en-US" dirty="0"/>
            </a:br>
            <a:endParaRPr lang="en-US" dirty="0"/>
          </a:p>
        </p:txBody>
      </p:sp>
      <p:sp>
        <p:nvSpPr>
          <p:cNvPr id="3" name="Content Placeholder 2"/>
          <p:cNvSpPr>
            <a:spLocks noGrp="1"/>
          </p:cNvSpPr>
          <p:nvPr>
            <p:ph type="body" sz="quarter" idx="13"/>
          </p:nvPr>
        </p:nvSpPr>
        <p:spPr>
          <a:xfrm>
            <a:off x="4131233" y="2327086"/>
            <a:ext cx="4443276" cy="2533066"/>
          </a:xfrm>
        </p:spPr>
        <p:txBody>
          <a:bodyPr>
            <a:noAutofit/>
          </a:bodyPr>
          <a:lstStyle/>
          <a:p>
            <a:pPr>
              <a:spcAft>
                <a:spcPts val="1200"/>
              </a:spcAft>
            </a:pPr>
            <a:r>
              <a:rPr lang="en-US" sz="3000" dirty="0">
                <a:solidFill>
                  <a:srgbClr val="000000"/>
                </a:solidFill>
              </a:rPr>
              <a:t>What value does your team currently provide?</a:t>
            </a:r>
          </a:p>
          <a:p>
            <a:pPr>
              <a:spcAft>
                <a:spcPts val="1200"/>
              </a:spcAft>
            </a:pPr>
            <a:r>
              <a:rPr lang="en-US" sz="3000" dirty="0">
                <a:solidFill>
                  <a:srgbClr val="000000"/>
                </a:solidFill>
              </a:rPr>
              <a:t>How might your team provide additional value?</a:t>
            </a:r>
          </a:p>
        </p:txBody>
      </p:sp>
      <p:grpSp>
        <p:nvGrpSpPr>
          <p:cNvPr id="6" name="Group 5"/>
          <p:cNvGrpSpPr/>
          <p:nvPr/>
        </p:nvGrpSpPr>
        <p:grpSpPr>
          <a:xfrm>
            <a:off x="7982922" y="5112721"/>
            <a:ext cx="1161078" cy="838132"/>
            <a:chOff x="7982922" y="4553595"/>
            <a:chExt cx="1161078" cy="838132"/>
          </a:xfrm>
        </p:grpSpPr>
        <p:sp>
          <p:nvSpPr>
            <p:cNvPr id="7" name="Rectangle 6"/>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8" name="Picture 7"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07142" y="2099205"/>
            <a:ext cx="2472795" cy="247279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p:cNvCxnSpPr/>
          <p:nvPr/>
        </p:nvCxnSpPr>
        <p:spPr>
          <a:xfrm>
            <a:off x="3587455" y="2198230"/>
            <a:ext cx="0" cy="2568005"/>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80856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customefocus2.jpg"/>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544" b="4544"/>
          <a:stretch>
            <a:fillRect/>
          </a:stretch>
        </p:blipFill>
        <p:spPr/>
      </p:pic>
      <p:sp>
        <p:nvSpPr>
          <p:cNvPr id="5" name="Rectangle 4"/>
          <p:cNvSpPr/>
          <p:nvPr/>
        </p:nvSpPr>
        <p:spPr>
          <a:xfrm>
            <a:off x="0" y="3947838"/>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cover_arr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325" y="4306023"/>
            <a:ext cx="518125" cy="292589"/>
          </a:xfrm>
          <a:prstGeom prst="rect">
            <a:avLst/>
          </a:prstGeom>
        </p:spPr>
      </p:pic>
      <p:sp>
        <p:nvSpPr>
          <p:cNvPr id="3" name="Title 2"/>
          <p:cNvSpPr>
            <a:spLocks noGrp="1"/>
          </p:cNvSpPr>
          <p:nvPr>
            <p:ph type="ctrTitle"/>
          </p:nvPr>
        </p:nvSpPr>
        <p:spPr>
          <a:xfrm>
            <a:off x="1390315" y="3860474"/>
            <a:ext cx="7299659" cy="1106585"/>
          </a:xfrm>
        </p:spPr>
        <p:txBody>
          <a:bodyPr/>
          <a:lstStyle/>
          <a:p>
            <a:r>
              <a:rPr lang="en-US" dirty="0"/>
              <a:t>Customer Focus Café </a:t>
            </a:r>
          </a:p>
        </p:txBody>
      </p:sp>
      <p:grpSp>
        <p:nvGrpSpPr>
          <p:cNvPr id="7" name="Group 6"/>
          <p:cNvGrpSpPr/>
          <p:nvPr/>
        </p:nvGrpSpPr>
        <p:grpSpPr>
          <a:xfrm>
            <a:off x="630081" y="-5584"/>
            <a:ext cx="2825156" cy="1823903"/>
            <a:chOff x="630081" y="-5584"/>
            <a:chExt cx="2825156" cy="1823903"/>
          </a:xfrm>
        </p:grpSpPr>
        <p:sp>
          <p:nvSpPr>
            <p:cNvPr id="8" name="Freeform 7"/>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686893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
            </a:r>
            <a:br>
              <a:rPr lang="en-US" dirty="0" smtClean="0"/>
            </a:br>
            <a:r>
              <a:rPr lang="en-US" dirty="0" smtClean="0"/>
              <a:t>To </a:t>
            </a:r>
            <a:r>
              <a:rPr lang="en-US" dirty="0"/>
              <a:t>provide additional value </a:t>
            </a:r>
            <a:r>
              <a:rPr lang="en-US" dirty="0" smtClean="0"/>
              <a:t/>
            </a:r>
            <a:br>
              <a:rPr lang="en-US" dirty="0" smtClean="0"/>
            </a:br>
            <a:r>
              <a:rPr lang="en-US" dirty="0" smtClean="0"/>
              <a:t>to </a:t>
            </a:r>
            <a:r>
              <a:rPr lang="en-US" dirty="0"/>
              <a:t>customers…</a:t>
            </a:r>
            <a:br>
              <a:rPr lang="en-US" dirty="0"/>
            </a:br>
            <a:endParaRPr lang="en-US" dirty="0"/>
          </a:p>
        </p:txBody>
      </p:sp>
      <p:sp>
        <p:nvSpPr>
          <p:cNvPr id="3" name="Content Placeholder 2"/>
          <p:cNvSpPr>
            <a:spLocks noGrp="1"/>
          </p:cNvSpPr>
          <p:nvPr>
            <p:ph sz="quarter" idx="10"/>
          </p:nvPr>
        </p:nvSpPr>
        <p:spPr>
          <a:xfrm>
            <a:off x="444500" y="1831975"/>
            <a:ext cx="7370885" cy="4221692"/>
          </a:xfrm>
        </p:spPr>
        <p:txBody>
          <a:bodyPr/>
          <a:lstStyle/>
          <a:p>
            <a:pPr lvl="0">
              <a:spcAft>
                <a:spcPts val="1200"/>
              </a:spcAft>
            </a:pPr>
            <a:r>
              <a:rPr lang="en-US" b="1" dirty="0" smtClean="0">
                <a:solidFill>
                  <a:srgbClr val="000000"/>
                </a:solidFill>
              </a:rPr>
              <a:t>Map customers’ activities </a:t>
            </a:r>
            <a:r>
              <a:rPr lang="en-US" dirty="0" smtClean="0">
                <a:solidFill>
                  <a:srgbClr val="000000"/>
                </a:solidFill>
              </a:rPr>
              <a:t>before, </a:t>
            </a:r>
            <a:r>
              <a:rPr lang="en-US" dirty="0">
                <a:solidFill>
                  <a:srgbClr val="000000"/>
                </a:solidFill>
              </a:rPr>
              <a:t>during, and after they use your product or service. </a:t>
            </a:r>
          </a:p>
          <a:p>
            <a:pPr lvl="0">
              <a:spcAft>
                <a:spcPts val="1200"/>
              </a:spcAft>
            </a:pPr>
            <a:r>
              <a:rPr lang="en-US" dirty="0">
                <a:solidFill>
                  <a:srgbClr val="000000"/>
                </a:solidFill>
              </a:rPr>
              <a:t>Look for </a:t>
            </a:r>
            <a:r>
              <a:rPr lang="en-US" b="1" dirty="0">
                <a:solidFill>
                  <a:srgbClr val="000000"/>
                </a:solidFill>
              </a:rPr>
              <a:t>activities</a:t>
            </a:r>
            <a:r>
              <a:rPr lang="en-US" dirty="0">
                <a:solidFill>
                  <a:srgbClr val="000000"/>
                </a:solidFill>
              </a:rPr>
              <a:t> where customers could be provided with more value than what they’re currently getting. </a:t>
            </a:r>
          </a:p>
          <a:p>
            <a:pPr lvl="0">
              <a:spcAft>
                <a:spcPts val="1200"/>
              </a:spcAft>
            </a:pPr>
            <a:r>
              <a:rPr lang="en-US" dirty="0">
                <a:solidFill>
                  <a:srgbClr val="000000"/>
                </a:solidFill>
              </a:rPr>
              <a:t>Identify ways to provide the </a:t>
            </a:r>
            <a:r>
              <a:rPr lang="en-US" b="1" dirty="0">
                <a:solidFill>
                  <a:srgbClr val="000000"/>
                </a:solidFill>
              </a:rPr>
              <a:t>new value</a:t>
            </a:r>
            <a:r>
              <a:rPr lang="en-US" dirty="0">
                <a:solidFill>
                  <a:srgbClr val="000000"/>
                </a:solidFill>
              </a:rPr>
              <a:t>.</a:t>
            </a:r>
          </a:p>
          <a:p>
            <a:pPr>
              <a:spcAft>
                <a:spcPts val="1200"/>
              </a:spcAft>
            </a:pPr>
            <a:endParaRPr lang="en-US" dirty="0">
              <a:solidFill>
                <a:srgbClr val="000000"/>
              </a:solidFill>
            </a:endParaRPr>
          </a:p>
        </p:txBody>
      </p:sp>
    </p:spTree>
    <p:extLst>
      <p:ext uri="{BB962C8B-B14F-4D97-AF65-F5344CB8AC3E}">
        <p14:creationId xmlns:p14="http://schemas.microsoft.com/office/powerpoint/2010/main" val="2871301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5" name="Text Placeholder 4"/>
          <p:cNvSpPr>
            <a:spLocks noGrp="1"/>
          </p:cNvSpPr>
          <p:nvPr>
            <p:ph type="body" idx="1"/>
          </p:nvPr>
        </p:nvSpPr>
        <p:spPr/>
        <p:txBody>
          <a:bodyPr/>
          <a:lstStyle/>
          <a:p>
            <a:r>
              <a:rPr lang="en-US" dirty="0" smtClean="0"/>
              <a:t>APPLYING WHAT YOU’VE LEARNED</a:t>
            </a:r>
            <a:endParaRPr lang="en-US" dirty="0"/>
          </a:p>
        </p:txBody>
      </p:sp>
      <p:grpSp>
        <p:nvGrpSpPr>
          <p:cNvPr id="4" name="Group 3"/>
          <p:cNvGrpSpPr/>
          <p:nvPr/>
        </p:nvGrpSpPr>
        <p:grpSpPr>
          <a:xfrm>
            <a:off x="932789" y="0"/>
            <a:ext cx="1110074" cy="2459955"/>
            <a:chOff x="1552549" y="0"/>
            <a:chExt cx="1110074" cy="2459955"/>
          </a:xfrm>
        </p:grpSpPr>
        <p:grpSp>
          <p:nvGrpSpPr>
            <p:cNvPr id="6" name="Group 5"/>
            <p:cNvGrpSpPr/>
            <p:nvPr/>
          </p:nvGrpSpPr>
          <p:grpSpPr>
            <a:xfrm>
              <a:off x="1552549" y="0"/>
              <a:ext cx="1110074" cy="2459955"/>
              <a:chOff x="1560742" y="0"/>
              <a:chExt cx="1110074" cy="2459955"/>
            </a:xfrm>
            <a:effectLst>
              <a:glow rad="25400">
                <a:schemeClr val="tx1">
                  <a:alpha val="20000"/>
                </a:schemeClr>
              </a:glow>
            </a:effectLst>
          </p:grpSpPr>
          <p:sp>
            <p:nvSpPr>
              <p:cNvPr id="9" name="Rectangle 8"/>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hevron 9"/>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8" name="TextBox 7"/>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CUSTOMER</a:t>
              </a:r>
            </a:p>
            <a:p>
              <a:pPr algn="ctr"/>
              <a:r>
                <a:rPr lang="en-US" sz="1000" dirty="0" smtClean="0">
                  <a:solidFill>
                    <a:schemeClr val="bg1"/>
                  </a:solidFill>
                </a:rPr>
                <a:t>FOCUS</a:t>
              </a:r>
              <a:endParaRPr lang="en-US" sz="1000" dirty="0">
                <a:solidFill>
                  <a:schemeClr val="bg1"/>
                </a:solidFill>
              </a:endParaRPr>
            </a:p>
          </p:txBody>
        </p:sp>
      </p:grpSp>
    </p:spTree>
    <p:extLst>
      <p:ext uri="{BB962C8B-B14F-4D97-AF65-F5344CB8AC3E}">
        <p14:creationId xmlns:p14="http://schemas.microsoft.com/office/powerpoint/2010/main" val="175018824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p:txBody>
          <a:bodyPr/>
          <a:lstStyle/>
          <a:p>
            <a:pPr>
              <a:buNone/>
            </a:pPr>
            <a:r>
              <a:rPr lang="en-US" dirty="0" smtClean="0"/>
              <a:t>Help you:</a:t>
            </a:r>
            <a:endParaRPr lang="en-US" dirty="0">
              <a:solidFill>
                <a:srgbClr val="FF0000"/>
              </a:solidFill>
            </a:endParaRPr>
          </a:p>
          <a:p>
            <a:r>
              <a:rPr lang="en-US" dirty="0" smtClean="0"/>
              <a:t>Build </a:t>
            </a:r>
            <a:r>
              <a:rPr lang="en-US" dirty="0"/>
              <a:t>a customer-focused team</a:t>
            </a:r>
          </a:p>
          <a:p>
            <a:pPr lvl="0"/>
            <a:r>
              <a:rPr lang="en-US" dirty="0"/>
              <a:t>Learn about your customers</a:t>
            </a:r>
          </a:p>
          <a:p>
            <a:pPr lvl="0"/>
            <a:r>
              <a:rPr lang="en-US" dirty="0"/>
              <a:t>Deliver additional value</a:t>
            </a:r>
          </a:p>
          <a:p>
            <a:pPr>
              <a:buNone/>
            </a:pPr>
            <a:r>
              <a:rPr lang="en-US" dirty="0"/>
              <a:t> </a:t>
            </a:r>
          </a:p>
        </p:txBody>
      </p:sp>
    </p:spTree>
    <p:extLst>
      <p:ext uri="{BB962C8B-B14F-4D97-AF65-F5344CB8AC3E}">
        <p14:creationId xmlns:p14="http://schemas.microsoft.com/office/powerpoint/2010/main" val="108014811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what you’ve learned</a:t>
            </a:r>
            <a:endParaRPr lang="en-US" dirty="0"/>
          </a:p>
        </p:txBody>
      </p:sp>
      <p:sp>
        <p:nvSpPr>
          <p:cNvPr id="3" name="Content Placeholder 2"/>
          <p:cNvSpPr>
            <a:spLocks noGrp="1"/>
          </p:cNvSpPr>
          <p:nvPr>
            <p:ph type="body" sz="quarter" idx="13"/>
          </p:nvPr>
        </p:nvSpPr>
        <p:spPr>
          <a:xfrm>
            <a:off x="3894667" y="2472266"/>
            <a:ext cx="4787371" cy="2804385"/>
          </a:xfrm>
        </p:spPr>
        <p:txBody>
          <a:bodyPr>
            <a:normAutofit/>
          </a:bodyPr>
          <a:lstStyle/>
          <a:p>
            <a:pPr marL="0" lvl="0" indent="0">
              <a:buNone/>
            </a:pPr>
            <a:r>
              <a:rPr lang="en-US" sz="3000" dirty="0">
                <a:solidFill>
                  <a:prstClr val="black"/>
                </a:solidFill>
              </a:rPr>
              <a:t>Your next step is to complete the On-the-Job section of the Harvard </a:t>
            </a:r>
            <a:r>
              <a:rPr lang="en-US" sz="3000" dirty="0" err="1">
                <a:solidFill>
                  <a:prstClr val="black"/>
                </a:solidFill>
              </a:rPr>
              <a:t>ManageMentor</a:t>
            </a:r>
            <a:r>
              <a:rPr lang="en-US" sz="3000" dirty="0">
                <a:solidFill>
                  <a:prstClr val="black"/>
                </a:solidFill>
              </a:rPr>
              <a:t> </a:t>
            </a:r>
            <a:r>
              <a:rPr lang="en-US" sz="3000" dirty="0" smtClean="0">
                <a:solidFill>
                  <a:prstClr val="black"/>
                </a:solidFill>
              </a:rPr>
              <a:t>Customer </a:t>
            </a:r>
            <a:r>
              <a:rPr lang="en-US" sz="3000" smtClean="0">
                <a:solidFill>
                  <a:prstClr val="black"/>
                </a:solidFill>
              </a:rPr>
              <a:t>Focus topic</a:t>
            </a:r>
            <a:r>
              <a:rPr lang="en-US" sz="3000" dirty="0">
                <a:solidFill>
                  <a:prstClr val="black"/>
                </a:solidFill>
              </a:rPr>
              <a:t>.</a:t>
            </a:r>
          </a:p>
          <a:p>
            <a:pPr marL="0" indent="0">
              <a:buNone/>
            </a:pPr>
            <a:endParaRPr lang="en-US" sz="3000" dirty="0" smtClean="0"/>
          </a:p>
          <a:p>
            <a:pPr marL="0" indent="0">
              <a:buNone/>
            </a:pPr>
            <a:endParaRPr lang="en-US" sz="3000" dirty="0"/>
          </a:p>
          <a:p>
            <a:pPr marL="0" indent="0" algn="ctr">
              <a:buNone/>
            </a:pPr>
            <a:endParaRPr lang="en-US" sz="3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129" y="1435027"/>
            <a:ext cx="3766711" cy="4894376"/>
          </a:xfrm>
          <a:prstGeom prst="rect">
            <a:avLst/>
          </a:prstGeom>
          <a:ln>
            <a:noFill/>
          </a:ln>
          <a:effectLst/>
        </p:spPr>
      </p:pic>
    </p:spTree>
    <p:extLst>
      <p:ext uri="{BB962C8B-B14F-4D97-AF65-F5344CB8AC3E}">
        <p14:creationId xmlns:p14="http://schemas.microsoft.com/office/powerpoint/2010/main" val="145018932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4609" b="4609"/>
          <a:stretch/>
        </p:blipFill>
        <p:spPr/>
      </p:pic>
      <p:sp>
        <p:nvSpPr>
          <p:cNvPr id="6" name="Rectangle 5"/>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6"/>
          <p:cNvSpPr>
            <a:spLocks noGrp="1"/>
          </p:cNvSpPr>
          <p:nvPr>
            <p:ph type="ctrTitle"/>
          </p:nvPr>
        </p:nvSpPr>
        <p:spPr>
          <a:xfrm>
            <a:off x="604838" y="3495755"/>
            <a:ext cx="7371900" cy="1481667"/>
          </a:xfrm>
        </p:spPr>
        <p:txBody>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42821310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8" name="Text Placeholder 7"/>
          <p:cNvSpPr>
            <a:spLocks noGrp="1"/>
          </p:cNvSpPr>
          <p:nvPr>
            <p:ph type="body" sz="quarter" idx="13"/>
          </p:nvPr>
        </p:nvSpPr>
        <p:spPr>
          <a:xfrm>
            <a:off x="3859200" y="2340429"/>
            <a:ext cx="4776800" cy="2576285"/>
          </a:xfrm>
        </p:spPr>
        <p:txBody>
          <a:bodyPr/>
          <a:lstStyle/>
          <a:p>
            <a:pPr marL="0" indent="0">
              <a:spcAft>
                <a:spcPts val="2400"/>
              </a:spcAft>
              <a:buNone/>
            </a:pPr>
            <a:r>
              <a:rPr lang="en-US" sz="3000" i="1" dirty="0" smtClean="0">
                <a:solidFill>
                  <a:schemeClr val="accent1"/>
                </a:solidFill>
              </a:rPr>
              <a:t>In what ways </a:t>
            </a:r>
            <a:r>
              <a:rPr lang="en-US" sz="3000" i="1" dirty="0">
                <a:solidFill>
                  <a:schemeClr val="accent1"/>
                </a:solidFill>
              </a:rPr>
              <a:t>does our organization focus on our customers</a:t>
            </a:r>
            <a:r>
              <a:rPr lang="en-US" sz="3000" i="1" dirty="0" smtClean="0">
                <a:solidFill>
                  <a:schemeClr val="accent1"/>
                </a:solidFill>
              </a:rPr>
              <a:t>?</a:t>
            </a:r>
            <a:endParaRPr lang="en-US" sz="3000" dirty="0"/>
          </a:p>
          <a:p>
            <a:pPr marL="0" indent="0">
              <a:buNone/>
            </a:pPr>
            <a:r>
              <a:rPr lang="en-US" sz="1800" dirty="0"/>
              <a:t>(please chat in your response)</a:t>
            </a:r>
          </a:p>
          <a:p>
            <a:pPr marL="0" indent="0">
              <a:buNone/>
            </a:pPr>
            <a:endParaRPr lang="en-US" dirty="0"/>
          </a:p>
        </p:txBody>
      </p:sp>
      <p:grpSp>
        <p:nvGrpSpPr>
          <p:cNvPr id="9" name="Group 8"/>
          <p:cNvGrpSpPr/>
          <p:nvPr/>
        </p:nvGrpSpPr>
        <p:grpSpPr>
          <a:xfrm>
            <a:off x="7563253" y="4665042"/>
            <a:ext cx="1580747" cy="844729"/>
            <a:chOff x="7563253" y="4665042"/>
            <a:chExt cx="1580747" cy="844729"/>
          </a:xfrm>
        </p:grpSpPr>
        <p:sp>
          <p:nvSpPr>
            <p:cNvPr id="10" name="Rectangle 9"/>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1" name="Picture 10"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pic>
        <p:nvPicPr>
          <p:cNvPr id="1026" name="Picture 2" descr="C:\Users\Julia Frenkle\Dropbox\Server\Harvard Business Publishing\HarvardManageMentor\completed module graphics\customer focus\infographics\jpegs\no-title\infographics-customer-focus_final_no-title_customer come in many forms.jpg"/>
          <p:cNvPicPr>
            <a:picLocks noChangeAspect="1" noChangeArrowheads="1"/>
          </p:cNvPicPr>
          <p:nvPr/>
        </p:nvPicPr>
        <p:blipFill rotWithShape="1">
          <a:blip r:embed="rId4">
            <a:extLst>
              <a:ext uri="{28A0092B-C50C-407E-A947-70E740481C1C}">
                <a14:useLocalDpi xmlns:a14="http://schemas.microsoft.com/office/drawing/2010/main" val="0"/>
              </a:ext>
            </a:extLst>
          </a:blip>
          <a:srcRect r="72592" b="25715"/>
          <a:stretch/>
        </p:blipFill>
        <p:spPr bwMode="auto">
          <a:xfrm>
            <a:off x="623752" y="1726722"/>
            <a:ext cx="2602165" cy="3056861"/>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p:cNvCxnSpPr/>
          <p:nvPr/>
        </p:nvCxnSpPr>
        <p:spPr>
          <a:xfrm>
            <a:off x="3307873" y="2338034"/>
            <a:ext cx="0" cy="2582545"/>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561761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06745"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80582" y="2156183"/>
            <a:ext cx="2738710" cy="2601395"/>
          </a:xfrm>
          <a:prstGeom prst="rect">
            <a:avLst/>
          </a:prstGeom>
        </p:spPr>
      </p:pic>
      <p:sp>
        <p:nvSpPr>
          <p:cNvPr id="6" name="TextBox 5"/>
          <p:cNvSpPr txBox="1"/>
          <p:nvPr/>
        </p:nvSpPr>
        <p:spPr>
          <a:xfrm>
            <a:off x="1481320" y="4899521"/>
            <a:ext cx="2734237" cy="769441"/>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07000" y="4899521"/>
            <a:ext cx="2734237" cy="769441"/>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13657438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Participation tips</a:t>
            </a:r>
            <a:endParaRPr lang="en-US" dirty="0"/>
          </a:p>
        </p:txBody>
      </p:sp>
      <p:sp>
        <p:nvSpPr>
          <p:cNvPr id="3" name="Content Placeholder 2"/>
          <p:cNvSpPr>
            <a:spLocks noGrp="1"/>
          </p:cNvSpPr>
          <p:nvPr>
            <p:ph sz="quarter" idx="10"/>
          </p:nvPr>
        </p:nvSpPr>
        <p:spPr>
          <a:xfrm>
            <a:off x="444499" y="1831975"/>
            <a:ext cx="5566833" cy="4221692"/>
          </a:xfrm>
        </p:spPr>
        <p:txBody>
          <a:bodyPr>
            <a:normAutofit/>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to speak.</a:t>
            </a:r>
          </a:p>
          <a:p>
            <a:r>
              <a:rPr lang="en-US" sz="2400" dirty="0">
                <a:solidFill>
                  <a:prstClr val="black"/>
                </a:solidFill>
              </a:rPr>
              <a:t>Put your phone on mute when </a:t>
            </a:r>
            <a:br>
              <a:rPr lang="en-US" sz="2400" dirty="0">
                <a:solidFill>
                  <a:prstClr val="black"/>
                </a:solidFill>
              </a:rPr>
            </a:br>
            <a:r>
              <a:rPr lang="en-US" sz="2400" dirty="0">
                <a:solidFill>
                  <a:prstClr val="black"/>
                </a:solidFill>
              </a:rPr>
              <a:t>not speaking</a:t>
            </a:r>
            <a:r>
              <a:rPr lang="en-US" sz="2400" dirty="0" smtClean="0">
                <a:solidFill>
                  <a:prstClr val="black"/>
                </a:solidFill>
              </a:rPr>
              <a:t>.</a:t>
            </a:r>
            <a:endParaRPr lang="en-US" sz="2400" dirty="0">
              <a:solidFill>
                <a:prstClr val="black"/>
              </a:solidFill>
            </a:endParaRPr>
          </a:p>
          <a:p>
            <a:pPr marL="0" indent="0">
              <a:buNone/>
            </a:pPr>
            <a:endParaRPr lang="en-US" dirty="0"/>
          </a:p>
        </p:txBody>
      </p:sp>
      <p:grpSp>
        <p:nvGrpSpPr>
          <p:cNvPr id="6" name="Group 5"/>
          <p:cNvGrpSpPr/>
          <p:nvPr/>
        </p:nvGrpSpPr>
        <p:grpSpPr>
          <a:xfrm>
            <a:off x="7563253" y="3156902"/>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8" name="Picture 7"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9" name="Group 8"/>
          <p:cNvGrpSpPr/>
          <p:nvPr/>
        </p:nvGrpSpPr>
        <p:grpSpPr>
          <a:xfrm>
            <a:off x="7982922" y="4333788"/>
            <a:ext cx="1161078" cy="838132"/>
            <a:chOff x="7982922" y="4553595"/>
            <a:chExt cx="1161078" cy="838132"/>
          </a:xfrm>
        </p:grpSpPr>
        <p:sp>
          <p:nvSpPr>
            <p:cNvPr id="10" name="Rectangle 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1" name="Picture 10"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498199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US" dirty="0" smtClean="0"/>
              <a:t>IMPORTANCE OF CUSTOMER FOCUS</a:t>
            </a:r>
            <a:endParaRPr lang="en-US" dirty="0"/>
          </a:p>
        </p:txBody>
      </p:sp>
      <p:sp>
        <p:nvSpPr>
          <p:cNvPr id="5" name="Text Placeholder 4"/>
          <p:cNvSpPr>
            <a:spLocks noGrp="1"/>
          </p:cNvSpPr>
          <p:nvPr>
            <p:ph type="body" idx="1"/>
          </p:nvPr>
        </p:nvSpPr>
        <p:spPr/>
        <p:txBody>
          <a:bodyPr/>
          <a:lstStyle/>
          <a:p>
            <a:r>
              <a:rPr lang="en-US" dirty="0"/>
              <a:t>In what ways does </a:t>
            </a:r>
            <a:r>
              <a:rPr lang="en-US" dirty="0" smtClean="0"/>
              <a:t/>
            </a:r>
            <a:br>
              <a:rPr lang="en-US" dirty="0" smtClean="0"/>
            </a:br>
            <a:r>
              <a:rPr lang="en-US" dirty="0" smtClean="0"/>
              <a:t>our </a:t>
            </a:r>
            <a:r>
              <a:rPr lang="en-US" dirty="0"/>
              <a:t>organization focus on our customers?</a:t>
            </a:r>
          </a:p>
          <a:p>
            <a:endParaRPr lang="en-US" dirty="0"/>
          </a:p>
        </p:txBody>
      </p:sp>
      <p:grpSp>
        <p:nvGrpSpPr>
          <p:cNvPr id="9" name="Group 8"/>
          <p:cNvGrpSpPr/>
          <p:nvPr/>
        </p:nvGrpSpPr>
        <p:grpSpPr>
          <a:xfrm>
            <a:off x="7563253" y="4973583"/>
            <a:ext cx="1580747" cy="841504"/>
            <a:chOff x="7563253" y="4665042"/>
            <a:chExt cx="1580747" cy="841504"/>
          </a:xfrm>
        </p:grpSpPr>
        <p:sp>
          <p:nvSpPr>
            <p:cNvPr id="10" name="Rectangle 9"/>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smtClean="0">
                  <a:solidFill>
                    <a:schemeClr val="bg2"/>
                  </a:solidFill>
                </a:rPr>
                <a:t>CHAT</a:t>
              </a:r>
              <a:endParaRPr lang="en-US" sz="1200" b="1" dirty="0">
                <a:solidFill>
                  <a:schemeClr val="bg2"/>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382438788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p:txBody>
          <a:bodyPr>
            <a:normAutofit/>
          </a:bodyPr>
          <a:lstStyle/>
          <a:p>
            <a:pPr>
              <a:buNone/>
            </a:pPr>
            <a:r>
              <a:rPr lang="en-US" dirty="0" smtClean="0"/>
              <a:t>Help you:</a:t>
            </a:r>
          </a:p>
          <a:p>
            <a:pPr lvl="0"/>
            <a:r>
              <a:rPr lang="en-US" dirty="0"/>
              <a:t>Build a customer-focused </a:t>
            </a:r>
            <a:r>
              <a:rPr lang="en-US" dirty="0" smtClean="0"/>
              <a:t>team </a:t>
            </a:r>
          </a:p>
          <a:p>
            <a:pPr lvl="0"/>
            <a:r>
              <a:rPr lang="en-US" dirty="0" smtClean="0"/>
              <a:t>Learn </a:t>
            </a:r>
            <a:r>
              <a:rPr lang="en-US" dirty="0"/>
              <a:t>about your customers</a:t>
            </a:r>
          </a:p>
          <a:p>
            <a:pPr lvl="0"/>
            <a:r>
              <a:rPr lang="en-US" dirty="0"/>
              <a:t>Deliver additional value</a:t>
            </a:r>
          </a:p>
          <a:p>
            <a:pPr>
              <a:buNone/>
            </a:pPr>
            <a:r>
              <a:rPr lang="en-US" dirty="0" smtClean="0"/>
              <a:t> </a:t>
            </a:r>
            <a:endParaRPr lang="en-US" dirty="0"/>
          </a:p>
        </p:txBody>
      </p:sp>
    </p:spTree>
    <p:extLst>
      <p:ext uri="{BB962C8B-B14F-4D97-AF65-F5344CB8AC3E}">
        <p14:creationId xmlns:p14="http://schemas.microsoft.com/office/powerpoint/2010/main" val="273429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39625" y="2709863"/>
            <a:ext cx="6976708" cy="2888719"/>
          </a:xfrm>
        </p:spPr>
        <p:txBody>
          <a:bodyPr>
            <a:normAutofit/>
          </a:bodyPr>
          <a:lstStyle/>
          <a:p>
            <a:pPr fontAlgn="base"/>
            <a:r>
              <a:rPr lang="en-US" dirty="0"/>
              <a:t>BUILD A CUSTOMER-FOCUSED TEAM</a:t>
            </a:r>
          </a:p>
        </p:txBody>
      </p:sp>
      <p:pic>
        <p:nvPicPr>
          <p:cNvPr id="5" name="Picture Placeholder 4" descr="79937191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38299" b="35213"/>
          <a:stretch/>
        </p:blipFill>
        <p:spPr/>
      </p:pic>
      <p:grpSp>
        <p:nvGrpSpPr>
          <p:cNvPr id="11" name="Group 10"/>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CUSTOMER</a:t>
              </a:r>
            </a:p>
            <a:p>
              <a:pPr algn="ctr"/>
              <a:r>
                <a:rPr lang="en-US" sz="1000" dirty="0" smtClean="0">
                  <a:solidFill>
                    <a:schemeClr val="bg1"/>
                  </a:solidFill>
                </a:rPr>
                <a:t>FOCUS</a:t>
              </a:r>
              <a:endParaRPr lang="en-US" sz="1000" dirty="0">
                <a:solidFill>
                  <a:schemeClr val="bg1"/>
                </a:solidFill>
              </a:endParaRPr>
            </a:p>
          </p:txBody>
        </p:sp>
      </p:grpSp>
    </p:spTree>
    <p:extLst>
      <p:ext uri="{BB962C8B-B14F-4D97-AF65-F5344CB8AC3E}">
        <p14:creationId xmlns:p14="http://schemas.microsoft.com/office/powerpoint/2010/main" val="192815685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
            </a:r>
            <a:br>
              <a:rPr lang="en-US" dirty="0" smtClean="0"/>
            </a:br>
            <a:r>
              <a:rPr lang="en-US" dirty="0" smtClean="0"/>
              <a:t>How </a:t>
            </a:r>
            <a:r>
              <a:rPr lang="en-US" dirty="0"/>
              <a:t>well do you encourage customer </a:t>
            </a:r>
            <a:r>
              <a:rPr lang="en-US" dirty="0" smtClean="0"/>
              <a:t/>
            </a:r>
            <a:br>
              <a:rPr lang="en-US" dirty="0" smtClean="0"/>
            </a:br>
            <a:r>
              <a:rPr lang="en-US" dirty="0" smtClean="0"/>
              <a:t>focus </a:t>
            </a:r>
            <a:r>
              <a:rPr lang="en-US" dirty="0"/>
              <a:t>in your team?</a:t>
            </a:r>
            <a:br>
              <a:rPr lang="en-US" dirty="0"/>
            </a:b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647122012"/>
              </p:ext>
            </p:extLst>
          </p:nvPr>
        </p:nvGraphicFramePr>
        <p:xfrm>
          <a:off x="457201" y="1727199"/>
          <a:ext cx="6756399" cy="4148666"/>
        </p:xfrm>
        <a:graphic>
          <a:graphicData uri="http://schemas.openxmlformats.org/drawingml/2006/table">
            <a:tbl>
              <a:tblPr firstRow="1" bandRow="1">
                <a:tableStyleId>{073A0DAA-6AF3-43AB-8588-CEC1D06C72B9}</a:tableStyleId>
              </a:tblPr>
              <a:tblGrid>
                <a:gridCol w="5128513"/>
                <a:gridCol w="832442"/>
                <a:gridCol w="795444"/>
              </a:tblGrid>
              <a:tr h="607979">
                <a:tc>
                  <a:txBody>
                    <a:bodyPr/>
                    <a:lstStyle/>
                    <a:p>
                      <a:pPr algn="ctr"/>
                      <a:r>
                        <a:rPr lang="en-US" sz="1400" dirty="0" smtClean="0"/>
                        <a:t>DO YOU…</a:t>
                      </a:r>
                    </a:p>
                  </a:txBody>
                  <a:tcPr anchor="ctr">
                    <a:solidFill>
                      <a:schemeClr val="accent5">
                        <a:lumMod val="50000"/>
                      </a:schemeClr>
                    </a:solidFill>
                  </a:tcPr>
                </a:tc>
                <a:tc>
                  <a:txBody>
                    <a:bodyPr/>
                    <a:lstStyle/>
                    <a:p>
                      <a:pPr algn="ctr"/>
                      <a:r>
                        <a:rPr lang="en-US" sz="1400" dirty="0" smtClean="0"/>
                        <a:t>YES</a:t>
                      </a:r>
                    </a:p>
                  </a:txBody>
                  <a:tcPr anchor="ctr">
                    <a:solidFill>
                      <a:schemeClr val="accent5">
                        <a:lumMod val="50000"/>
                      </a:schemeClr>
                    </a:solidFill>
                  </a:tcPr>
                </a:tc>
                <a:tc>
                  <a:txBody>
                    <a:bodyPr/>
                    <a:lstStyle/>
                    <a:p>
                      <a:pPr algn="ctr"/>
                      <a:r>
                        <a:rPr lang="en-US" sz="1400" dirty="0" smtClean="0"/>
                        <a:t>NO</a:t>
                      </a:r>
                    </a:p>
                  </a:txBody>
                  <a:tcPr anchor="ctr">
                    <a:solidFill>
                      <a:schemeClr val="accent5">
                        <a:lumMod val="50000"/>
                      </a:schemeClr>
                    </a:solidFill>
                  </a:tcPr>
                </a:tc>
              </a:tr>
              <a:tr h="568759">
                <a:tc>
                  <a:txBody>
                    <a:bodyPr/>
                    <a:lstStyle/>
                    <a:p>
                      <a:pPr marL="338138" indent="-236538">
                        <a:buFont typeface="+mj-lt"/>
                        <a:buAutoNum type="arabicPeriod"/>
                      </a:pPr>
                      <a:r>
                        <a:rPr lang="en-US" sz="1800" kern="1200" dirty="0" smtClean="0">
                          <a:solidFill>
                            <a:schemeClr val="tx1"/>
                          </a:solidFill>
                          <a:effectLst/>
                          <a:latin typeface="+mn-lt"/>
                          <a:ea typeface="+mn-ea"/>
                          <a:cs typeface="+mn-cs"/>
                        </a:rPr>
                        <a:t>Model how customers should be treated? </a:t>
                      </a:r>
                    </a:p>
                  </a:txBody>
                  <a:tcPr marL="68580" marR="68580" marT="0" marB="0" anchor="ctr">
                    <a:solidFill>
                      <a:schemeClr val="accent5"/>
                    </a:solidFill>
                  </a:tcPr>
                </a:tc>
                <a:tc>
                  <a:txBody>
                    <a:bodyPr/>
                    <a:lstStyle/>
                    <a:p>
                      <a:pPr marL="0" indent="0">
                        <a:buFont typeface="Arial"/>
                        <a:buNone/>
                      </a:pPr>
                      <a:endParaRPr lang="en-US" sz="2000" kern="1200" dirty="0" smtClean="0">
                        <a:solidFill>
                          <a:schemeClr val="tx1"/>
                        </a:solidFill>
                        <a:effectLst/>
                        <a:latin typeface="+mn-lt"/>
                        <a:ea typeface="+mn-ea"/>
                        <a:cs typeface="+mn-cs"/>
                      </a:endParaRPr>
                    </a:p>
                  </a:txBody>
                  <a:tcPr marL="68580" marR="68580" marT="0" marB="0" anchor="ctr">
                    <a:solidFill>
                      <a:schemeClr val="accent5"/>
                    </a:solidFill>
                  </a:tcPr>
                </a:tc>
                <a:tc>
                  <a:txBody>
                    <a:bodyPr/>
                    <a:lstStyle/>
                    <a:p>
                      <a:pPr marL="0" indent="0">
                        <a:buFont typeface="Arial"/>
                        <a:buNone/>
                      </a:pPr>
                      <a:endParaRPr lang="en-US" sz="2000" kern="1200" dirty="0" smtClean="0">
                        <a:solidFill>
                          <a:schemeClr val="tx1"/>
                        </a:solidFill>
                        <a:effectLst/>
                        <a:latin typeface="+mn-lt"/>
                        <a:ea typeface="+mn-ea"/>
                        <a:cs typeface="+mn-cs"/>
                      </a:endParaRPr>
                    </a:p>
                  </a:txBody>
                  <a:tcPr marL="68580" marR="68580" marT="0" marB="0" anchor="ctr">
                    <a:solidFill>
                      <a:schemeClr val="accent5"/>
                    </a:solidFill>
                  </a:tcPr>
                </a:tc>
              </a:tr>
              <a:tr h="742982">
                <a:tc>
                  <a:txBody>
                    <a:bodyPr/>
                    <a:lstStyle/>
                    <a:p>
                      <a:pPr marL="338138" marR="685800" lvl="0" indent="-236538" algn="l" defTabSz="914400" rtl="0" eaLnBrk="1" fontAlgn="auto" latinLnBrk="0" hangingPunct="1">
                        <a:lnSpc>
                          <a:spcPct val="100000"/>
                        </a:lnSpc>
                        <a:spcBef>
                          <a:spcPts val="0"/>
                        </a:spcBef>
                        <a:spcAft>
                          <a:spcPts val="0"/>
                        </a:spcAft>
                        <a:buClrTx/>
                        <a:buSzTx/>
                        <a:buFont typeface="+mj-lt"/>
                        <a:buAutoNum type="arabicPeriod" startAt="2"/>
                        <a:tabLst/>
                        <a:defRPr/>
                      </a:pPr>
                      <a:r>
                        <a:rPr lang="en-US" sz="1800" kern="1200" dirty="0" smtClean="0">
                          <a:solidFill>
                            <a:schemeClr val="tx1"/>
                          </a:solidFill>
                          <a:effectLst/>
                          <a:latin typeface="+mn-lt"/>
                          <a:ea typeface="+mn-ea"/>
                          <a:cs typeface="+mn-cs"/>
                        </a:rPr>
                        <a:t>Hire for attitude, and then train for</a:t>
                      </a:r>
                      <a:r>
                        <a:rPr lang="en-US" sz="1800" kern="1200" baseline="0" dirty="0" smtClean="0">
                          <a:solidFill>
                            <a:schemeClr val="tx1"/>
                          </a:solidFill>
                          <a:effectLst/>
                          <a:latin typeface="+mn-lt"/>
                          <a:ea typeface="+mn-ea"/>
                          <a:cs typeface="+mn-cs"/>
                        </a:rPr>
                        <a:t> </a:t>
                      </a:r>
                      <a:r>
                        <a:rPr lang="en-US" sz="1800" kern="1200" dirty="0" smtClean="0">
                          <a:solidFill>
                            <a:schemeClr val="tx1"/>
                          </a:solidFill>
                          <a:effectLst/>
                          <a:latin typeface="+mn-lt"/>
                          <a:ea typeface="+mn-ea"/>
                          <a:cs typeface="+mn-cs"/>
                        </a:rPr>
                        <a:t>skills?</a:t>
                      </a:r>
                    </a:p>
                  </a:txBody>
                  <a:tcPr marL="68580" marR="68580" marT="0" marB="0" anchor="ctr">
                    <a:solidFill>
                      <a:schemeClr val="accent5"/>
                    </a:solidFill>
                  </a:tcPr>
                </a:tc>
                <a:tc>
                  <a:txBody>
                    <a:bodyPr/>
                    <a:lstStyle/>
                    <a:p>
                      <a:pPr marL="0" marR="685800" lvl="0" indent="0" algn="l" defTabSz="914400" rtl="0" eaLnBrk="1" fontAlgn="auto" latinLnBrk="0" hangingPunct="1">
                        <a:lnSpc>
                          <a:spcPct val="100000"/>
                        </a:lnSpc>
                        <a:spcBef>
                          <a:spcPts val="0"/>
                        </a:spcBef>
                        <a:spcAft>
                          <a:spcPts val="0"/>
                        </a:spcAft>
                        <a:buClrTx/>
                        <a:buSzTx/>
                        <a:buFont typeface="Arial"/>
                        <a:buNone/>
                        <a:tabLst/>
                        <a:defRPr/>
                      </a:pPr>
                      <a:endParaRPr lang="en-US" sz="2000" kern="1200" dirty="0" smtClean="0">
                        <a:solidFill>
                          <a:schemeClr val="tx1"/>
                        </a:solidFill>
                        <a:effectLst/>
                        <a:latin typeface="+mn-lt"/>
                        <a:ea typeface="+mn-ea"/>
                        <a:cs typeface="+mn-cs"/>
                      </a:endParaRPr>
                    </a:p>
                  </a:txBody>
                  <a:tcPr marL="68580" marR="68580" marT="0" marB="0" anchor="ctr">
                    <a:solidFill>
                      <a:schemeClr val="accent5"/>
                    </a:solidFill>
                  </a:tcPr>
                </a:tc>
                <a:tc>
                  <a:txBody>
                    <a:bodyPr/>
                    <a:lstStyle/>
                    <a:p>
                      <a:pPr marL="0" marR="685800" lvl="0" indent="0" algn="l" defTabSz="914400" rtl="0" eaLnBrk="1" fontAlgn="auto" latinLnBrk="0" hangingPunct="1">
                        <a:lnSpc>
                          <a:spcPct val="100000"/>
                        </a:lnSpc>
                        <a:spcBef>
                          <a:spcPts val="0"/>
                        </a:spcBef>
                        <a:spcAft>
                          <a:spcPts val="0"/>
                        </a:spcAft>
                        <a:buClrTx/>
                        <a:buSzTx/>
                        <a:buFont typeface="Arial"/>
                        <a:buNone/>
                        <a:tabLst/>
                        <a:defRPr/>
                      </a:pPr>
                      <a:endParaRPr lang="en-US" sz="2000" kern="1200" dirty="0" smtClean="0">
                        <a:solidFill>
                          <a:schemeClr val="tx1"/>
                        </a:solidFill>
                        <a:effectLst/>
                        <a:latin typeface="+mn-lt"/>
                        <a:ea typeface="+mn-ea"/>
                        <a:cs typeface="+mn-cs"/>
                      </a:endParaRPr>
                    </a:p>
                  </a:txBody>
                  <a:tcPr marL="68580" marR="68580" marT="0" marB="0" anchor="ctr">
                    <a:solidFill>
                      <a:schemeClr val="accent5"/>
                    </a:solidFill>
                  </a:tcPr>
                </a:tc>
              </a:tr>
              <a:tr h="742982">
                <a:tc>
                  <a:txBody>
                    <a:bodyPr/>
                    <a:lstStyle/>
                    <a:p>
                      <a:pPr marL="338138" indent="-236538">
                        <a:buFont typeface="+mj-lt"/>
                        <a:buAutoNum type="arabicPeriod" startAt="3"/>
                      </a:pPr>
                      <a:r>
                        <a:rPr lang="en-US" sz="1800" kern="1200" dirty="0" smtClean="0">
                          <a:solidFill>
                            <a:schemeClr val="tx1"/>
                          </a:solidFill>
                          <a:effectLst/>
                          <a:latin typeface="+mn-lt"/>
                          <a:ea typeface="+mn-ea"/>
                          <a:cs typeface="+mn-cs"/>
                        </a:rPr>
                        <a:t>Provide the resources that employees need to effectively serve customers?</a:t>
                      </a:r>
                    </a:p>
                  </a:txBody>
                  <a:tcPr marL="68580" marR="68580" marT="0" marB="0" anchor="ctr">
                    <a:solidFill>
                      <a:schemeClr val="accent5"/>
                    </a:solidFill>
                  </a:tcPr>
                </a:tc>
                <a:tc>
                  <a:txBody>
                    <a:bodyPr/>
                    <a:lstStyle/>
                    <a:p>
                      <a:pPr marL="0" indent="0">
                        <a:buFont typeface="Arial"/>
                        <a:buNone/>
                      </a:pPr>
                      <a:endParaRPr lang="en-US" sz="2000" kern="1200" dirty="0" smtClean="0">
                        <a:solidFill>
                          <a:schemeClr val="tx1"/>
                        </a:solidFill>
                        <a:effectLst/>
                        <a:latin typeface="+mn-lt"/>
                        <a:ea typeface="+mn-ea"/>
                        <a:cs typeface="+mn-cs"/>
                      </a:endParaRPr>
                    </a:p>
                  </a:txBody>
                  <a:tcPr marL="68580" marR="68580" marT="0" marB="0" anchor="ctr">
                    <a:solidFill>
                      <a:schemeClr val="accent5"/>
                    </a:solidFill>
                  </a:tcPr>
                </a:tc>
                <a:tc>
                  <a:txBody>
                    <a:bodyPr/>
                    <a:lstStyle/>
                    <a:p>
                      <a:pPr marL="0" indent="0">
                        <a:buFont typeface="Arial"/>
                        <a:buNone/>
                      </a:pPr>
                      <a:endParaRPr lang="en-US" sz="2000" kern="1200" dirty="0" smtClean="0">
                        <a:solidFill>
                          <a:schemeClr val="tx1"/>
                        </a:solidFill>
                        <a:effectLst/>
                        <a:latin typeface="+mn-lt"/>
                        <a:ea typeface="+mn-ea"/>
                        <a:cs typeface="+mn-cs"/>
                      </a:endParaRPr>
                    </a:p>
                  </a:txBody>
                  <a:tcPr marL="68580" marR="68580" marT="0" marB="0" anchor="ctr">
                    <a:solidFill>
                      <a:schemeClr val="accent5"/>
                    </a:solidFill>
                  </a:tcPr>
                </a:tc>
              </a:tr>
              <a:tr h="742982">
                <a:tc>
                  <a:txBody>
                    <a:bodyPr/>
                    <a:lstStyle/>
                    <a:p>
                      <a:pPr marL="338138" indent="-236538">
                        <a:buFont typeface="+mj-lt"/>
                        <a:buAutoNum type="arabicPeriod" startAt="4"/>
                      </a:pPr>
                      <a:r>
                        <a:rPr lang="en-US" sz="1800" kern="1200" dirty="0" smtClean="0">
                          <a:solidFill>
                            <a:schemeClr val="tx1"/>
                          </a:solidFill>
                          <a:effectLst/>
                          <a:latin typeface="+mn-lt"/>
                          <a:ea typeface="+mn-ea"/>
                          <a:cs typeface="+mn-cs"/>
                        </a:rPr>
                        <a:t>Give employees enough freedom to meet </a:t>
                      </a:r>
                      <a:br>
                        <a:rPr lang="en-US" sz="1800" kern="1200" dirty="0" smtClean="0">
                          <a:solidFill>
                            <a:schemeClr val="tx1"/>
                          </a:solidFill>
                          <a:effectLst/>
                          <a:latin typeface="+mn-lt"/>
                          <a:ea typeface="+mn-ea"/>
                          <a:cs typeface="+mn-cs"/>
                        </a:rPr>
                      </a:br>
                      <a:r>
                        <a:rPr lang="en-US" sz="1800" kern="1200" dirty="0" smtClean="0">
                          <a:solidFill>
                            <a:schemeClr val="tx1"/>
                          </a:solidFill>
                          <a:effectLst/>
                          <a:latin typeface="+mn-lt"/>
                          <a:ea typeface="+mn-ea"/>
                          <a:cs typeface="+mn-cs"/>
                        </a:rPr>
                        <a:t>customer needs?</a:t>
                      </a:r>
                      <a:endParaRPr lang="en-US" sz="1800" kern="1200" dirty="0">
                        <a:solidFill>
                          <a:schemeClr val="tx1"/>
                        </a:solidFill>
                        <a:effectLst/>
                        <a:latin typeface="+mn-lt"/>
                        <a:ea typeface="+mn-ea"/>
                        <a:cs typeface="+mn-cs"/>
                      </a:endParaRPr>
                    </a:p>
                  </a:txBody>
                  <a:tcPr marL="68580" marR="68580" marT="0" marB="0" anchor="ctr">
                    <a:solidFill>
                      <a:schemeClr val="accent5"/>
                    </a:solidFill>
                  </a:tcPr>
                </a:tc>
                <a:tc>
                  <a:txBody>
                    <a:bodyPr/>
                    <a:lstStyle/>
                    <a:p>
                      <a:pPr marL="0" indent="0">
                        <a:buFont typeface="Arial"/>
                        <a:buNone/>
                      </a:pPr>
                      <a:endParaRPr lang="en-US" sz="2000" kern="1200" dirty="0">
                        <a:solidFill>
                          <a:schemeClr val="tx1"/>
                        </a:solidFill>
                        <a:effectLst/>
                        <a:latin typeface="+mn-lt"/>
                        <a:ea typeface="+mn-ea"/>
                        <a:cs typeface="+mn-cs"/>
                      </a:endParaRPr>
                    </a:p>
                  </a:txBody>
                  <a:tcPr marL="68580" marR="68580" marT="0" marB="0" anchor="ctr">
                    <a:solidFill>
                      <a:schemeClr val="accent5"/>
                    </a:solidFill>
                  </a:tcPr>
                </a:tc>
                <a:tc>
                  <a:txBody>
                    <a:bodyPr/>
                    <a:lstStyle/>
                    <a:p>
                      <a:pPr marL="0" indent="0">
                        <a:buFont typeface="Arial"/>
                        <a:buNone/>
                      </a:pPr>
                      <a:endParaRPr lang="en-US" sz="2000" kern="1200" dirty="0">
                        <a:solidFill>
                          <a:schemeClr val="tx1"/>
                        </a:solidFill>
                        <a:effectLst/>
                        <a:latin typeface="+mn-lt"/>
                        <a:ea typeface="+mn-ea"/>
                        <a:cs typeface="+mn-cs"/>
                      </a:endParaRPr>
                    </a:p>
                  </a:txBody>
                  <a:tcPr marL="68580" marR="68580" marT="0" marB="0" anchor="ctr">
                    <a:solidFill>
                      <a:schemeClr val="accent5"/>
                    </a:solidFill>
                  </a:tcPr>
                </a:tc>
              </a:tr>
              <a:tr h="742982">
                <a:tc>
                  <a:txBody>
                    <a:bodyPr/>
                    <a:lstStyle/>
                    <a:p>
                      <a:pPr marL="338138" indent="-236538">
                        <a:buFont typeface="+mj-lt"/>
                        <a:buAutoNum type="arabicPeriod" startAt="5"/>
                      </a:pPr>
                      <a:r>
                        <a:rPr lang="en-US" sz="1800" kern="1200" dirty="0" smtClean="0">
                          <a:solidFill>
                            <a:schemeClr val="tx1"/>
                          </a:solidFill>
                          <a:effectLst/>
                          <a:latin typeface="+mn-lt"/>
                          <a:ea typeface="+mn-ea"/>
                          <a:cs typeface="+mn-cs"/>
                        </a:rPr>
                        <a:t>Reward employees who achieve </a:t>
                      </a:r>
                      <a:br>
                        <a:rPr lang="en-US" sz="1800" kern="1200" dirty="0" smtClean="0">
                          <a:solidFill>
                            <a:schemeClr val="tx1"/>
                          </a:solidFill>
                          <a:effectLst/>
                          <a:latin typeface="+mn-lt"/>
                          <a:ea typeface="+mn-ea"/>
                          <a:cs typeface="+mn-cs"/>
                        </a:rPr>
                      </a:br>
                      <a:r>
                        <a:rPr lang="en-US" sz="1800" kern="1200" dirty="0" smtClean="0">
                          <a:solidFill>
                            <a:schemeClr val="tx1"/>
                          </a:solidFill>
                          <a:effectLst/>
                          <a:latin typeface="+mn-lt"/>
                          <a:ea typeface="+mn-ea"/>
                          <a:cs typeface="+mn-cs"/>
                        </a:rPr>
                        <a:t>customer-related goals?</a:t>
                      </a:r>
                      <a:endParaRPr lang="en-US" sz="1800" kern="1200" dirty="0">
                        <a:solidFill>
                          <a:schemeClr val="tx1"/>
                        </a:solidFill>
                        <a:effectLst/>
                        <a:latin typeface="+mn-lt"/>
                        <a:ea typeface="+mn-ea"/>
                        <a:cs typeface="+mn-cs"/>
                      </a:endParaRPr>
                    </a:p>
                  </a:txBody>
                  <a:tcPr marL="68580" marR="68580" marT="0" marB="0" anchor="ctr">
                    <a:solidFill>
                      <a:schemeClr val="accent5"/>
                    </a:solidFill>
                  </a:tcPr>
                </a:tc>
                <a:tc>
                  <a:txBody>
                    <a:bodyPr/>
                    <a:lstStyle/>
                    <a:p>
                      <a:pPr marL="0" indent="0">
                        <a:buFont typeface="Arial"/>
                        <a:buNone/>
                      </a:pPr>
                      <a:endParaRPr lang="en-US" sz="2000" kern="1200" dirty="0">
                        <a:solidFill>
                          <a:schemeClr val="tx1"/>
                        </a:solidFill>
                        <a:effectLst/>
                        <a:latin typeface="+mn-lt"/>
                        <a:ea typeface="+mn-ea"/>
                        <a:cs typeface="+mn-cs"/>
                      </a:endParaRPr>
                    </a:p>
                  </a:txBody>
                  <a:tcPr marL="68580" marR="68580" marT="0" marB="0" anchor="ctr">
                    <a:solidFill>
                      <a:schemeClr val="accent5"/>
                    </a:solidFill>
                  </a:tcPr>
                </a:tc>
                <a:tc>
                  <a:txBody>
                    <a:bodyPr/>
                    <a:lstStyle/>
                    <a:p>
                      <a:pPr marL="0" indent="0">
                        <a:buFont typeface="Arial"/>
                        <a:buNone/>
                      </a:pPr>
                      <a:endParaRPr lang="en-US" sz="2000" kern="1200" dirty="0">
                        <a:solidFill>
                          <a:schemeClr val="tx1"/>
                        </a:solidFill>
                        <a:effectLst/>
                        <a:latin typeface="+mn-lt"/>
                        <a:ea typeface="+mn-ea"/>
                        <a:cs typeface="+mn-cs"/>
                      </a:endParaRPr>
                    </a:p>
                  </a:txBody>
                  <a:tcPr marL="68580" marR="68580" marT="0" marB="0" anchor="ctr">
                    <a:solidFill>
                      <a:schemeClr val="accent5"/>
                    </a:solidFill>
                  </a:tcPr>
                </a:tc>
              </a:tr>
            </a:tbl>
          </a:graphicData>
        </a:graphic>
      </p:graphicFrame>
      <p:grpSp>
        <p:nvGrpSpPr>
          <p:cNvPr id="8" name="Group 7"/>
          <p:cNvGrpSpPr/>
          <p:nvPr/>
        </p:nvGrpSpPr>
        <p:grpSpPr>
          <a:xfrm>
            <a:off x="7563253" y="315690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1" name="Group 10"/>
          <p:cNvGrpSpPr/>
          <p:nvPr/>
        </p:nvGrpSpPr>
        <p:grpSpPr>
          <a:xfrm>
            <a:off x="7982922" y="4333788"/>
            <a:ext cx="1161078" cy="838132"/>
            <a:chOff x="7982922" y="4553595"/>
            <a:chExt cx="1161078" cy="838132"/>
          </a:xfrm>
        </p:grpSpPr>
        <p:sp>
          <p:nvSpPr>
            <p:cNvPr id="12" name="Rectangle 11"/>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3" name="Picture 12"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560822717"/>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3150</TotalTime>
  <Words>3129</Words>
  <Application>Microsoft Macintosh PowerPoint</Application>
  <PresentationFormat>On-screen Show (4:3)</PresentationFormat>
  <Paragraphs>334</Paragraphs>
  <Slides>24</Slides>
  <Notes>22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Customer Focus Café </vt:lpstr>
      <vt:lpstr>Customer Focus Café </vt:lpstr>
      <vt:lpstr>Welcome</vt:lpstr>
      <vt:lpstr>Introductions</vt:lpstr>
      <vt:lpstr>Participation tips</vt:lpstr>
      <vt:lpstr>PowerPoint Presentation</vt:lpstr>
      <vt:lpstr>Today’s objectives</vt:lpstr>
      <vt:lpstr>PowerPoint Presentation</vt:lpstr>
      <vt:lpstr> How well do you encourage customer  focus in your team? </vt:lpstr>
      <vt:lpstr>HIRING FOR  CUSTOMER FOCUS</vt:lpstr>
      <vt:lpstr>Reward employees for achieving  customer-related goals</vt:lpstr>
      <vt:lpstr>PowerPoint Presentation</vt:lpstr>
      <vt:lpstr>GET FEEDBACK  FROM CUSTOMERS</vt:lpstr>
      <vt:lpstr>Listening posts</vt:lpstr>
      <vt:lpstr> Use listening posts with your customers </vt:lpstr>
      <vt:lpstr>To anticipate customers’ needs….</vt:lpstr>
      <vt:lpstr>PowerPoint Presentation</vt:lpstr>
      <vt:lpstr>   Map current value    </vt:lpstr>
      <vt:lpstr> Add value for your customers </vt:lpstr>
      <vt:lpstr> To provide additional value  to customers… </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Kehr, Ryan</cp:lastModifiedBy>
  <cp:revision>345</cp:revision>
  <cp:lastPrinted>2014-07-24T20:09:51Z</cp:lastPrinted>
  <dcterms:created xsi:type="dcterms:W3CDTF">2014-06-21T12:09:32Z</dcterms:created>
  <dcterms:modified xsi:type="dcterms:W3CDTF">2015-06-30T21:00:43Z</dcterms:modified>
</cp:coreProperties>
</file>