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300" r:id="rId2"/>
    <p:sldId id="301" r:id="rId3"/>
    <p:sldId id="302" r:id="rId4"/>
    <p:sldId id="303" r:id="rId5"/>
    <p:sldId id="324" r:id="rId6"/>
    <p:sldId id="305" r:id="rId7"/>
    <p:sldId id="306" r:id="rId8"/>
    <p:sldId id="343" r:id="rId9"/>
    <p:sldId id="358" r:id="rId10"/>
    <p:sldId id="311" r:id="rId11"/>
    <p:sldId id="355" r:id="rId12"/>
    <p:sldId id="350" r:id="rId13"/>
    <p:sldId id="315" r:id="rId14"/>
    <p:sldId id="344" r:id="rId15"/>
    <p:sldId id="359" r:id="rId16"/>
    <p:sldId id="319" r:id="rId17"/>
    <p:sldId id="347" r:id="rId18"/>
    <p:sldId id="321" r:id="rId19"/>
    <p:sldId id="32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15:clr>
            <a:srgbClr val="A4A3A4"/>
          </p15:clr>
        </p15:guide>
        <p15:guide id="2">
          <p15:clr>
            <a:srgbClr val="A4A3A4"/>
          </p15:clr>
        </p15:guide>
      </p15:sldGuideLst>
    </p:ext>
    <p:ext uri="{2D200454-40CA-4A62-9FC3-DE9A4176ACB9}">
      <p15:notesGuideLst xmlns="" xmlns:p15="http://schemas.microsoft.com/office/powerpoint/2012/main">
        <p15:guide id="1" orient="horz" pos="2880">
          <p15:clr>
            <a:srgbClr val="A4A3A4"/>
          </p15:clr>
        </p15:guide>
        <p15:guide id="2" pos="43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FFFFFE"/>
    <a:srgbClr val="96AD7F"/>
    <a:srgbClr val="A3BA88"/>
    <a:srgbClr val="83A634"/>
    <a:srgbClr val="B1C658"/>
    <a:srgbClr val="9EB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2" autoAdjust="0"/>
    <p:restoredTop sz="60028" autoAdjust="0"/>
  </p:normalViewPr>
  <p:slideViewPr>
    <p:cSldViewPr snapToGrid="0" showGuides="1">
      <p:cViewPr>
        <p:scale>
          <a:sx n="116" d="100"/>
          <a:sy n="116" d="100"/>
        </p:scale>
        <p:origin x="-1240" y="184"/>
      </p:cViewPr>
      <p:guideLst>
        <p:guide orient="horz"/>
        <p:guide/>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224"/>
    </p:cViewPr>
  </p:sorterViewPr>
  <p:notesViewPr>
    <p:cSldViewPr snapToGrid="0">
      <p:cViewPr>
        <p:scale>
          <a:sx n="245" d="100"/>
          <a:sy n="245" d="100"/>
        </p:scale>
        <p:origin x="208" y="4624"/>
      </p:cViewPr>
      <p:guideLst>
        <p:guide orient="horz" pos="2880"/>
        <p:guide pos="43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43B05-9673-724C-B555-E3F4B6C0B8D9}" type="datetimeFigureOut">
              <a:rPr lang="en-US" smtClean="0"/>
              <a:pPr/>
              <a:t>5/30/16</a:t>
            </a:fld>
            <a:endParaRPr lang="en-US" dirty="0"/>
          </a:p>
        </p:txBody>
      </p:sp>
      <p:sp>
        <p:nvSpPr>
          <p:cNvPr id="4" name="Slide Image Placeholder 3"/>
          <p:cNvSpPr>
            <a:spLocks noGrp="1" noRot="1" noChangeAspect="1"/>
          </p:cNvSpPr>
          <p:nvPr>
            <p:ph type="sldImg" idx="2"/>
          </p:nvPr>
        </p:nvSpPr>
        <p:spPr>
          <a:xfrm>
            <a:off x="1508125" y="721519"/>
            <a:ext cx="3841750" cy="28813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794125"/>
            <a:ext cx="5486400" cy="4664075"/>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62CC30-9124-1748-A6BC-3C0C609A0208}" type="slidenum">
              <a:rPr lang="en-US" smtClean="0"/>
              <a:pPr/>
              <a:t>‹#›</a:t>
            </a:fld>
            <a:endParaRPr lang="en-US" dirty="0"/>
          </a:p>
        </p:txBody>
      </p:sp>
    </p:spTree>
    <p:extLst>
      <p:ext uri="{BB962C8B-B14F-4D97-AF65-F5344CB8AC3E}">
        <p14:creationId xmlns:p14="http://schemas.microsoft.com/office/powerpoint/2010/main" val="2594787059"/>
      </p:ext>
    </p:extLst>
  </p:cSld>
  <p:clrMap bg1="lt1" tx1="dk1" bg2="lt2" tx2="dk2" accent1="accent1" accent2="accent2" accent3="accent3" accent4="accent4" accent5="accent5" accent6="accent6" hlink="hlink" folHlink="folHlink"/>
  <p:notesStyle>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900" kern="1200">
        <a:solidFill>
          <a:schemeClr val="tx1"/>
        </a:solidFill>
        <a:latin typeface="+mn-lt"/>
        <a:ea typeface="+mn-ea"/>
        <a:cs typeface="+mn-cs"/>
      </a:defRPr>
    </a:lvl2pPr>
    <a:lvl3pPr marL="914400" algn="l" defTabSz="457200" rtl="0" eaLnBrk="1" latinLnBrk="0" hangingPunct="1">
      <a:defRPr sz="900" kern="1200">
        <a:solidFill>
          <a:schemeClr val="tx1"/>
        </a:solidFill>
        <a:latin typeface="+mn-lt"/>
        <a:ea typeface="+mn-ea"/>
        <a:cs typeface="+mn-cs"/>
      </a:defRPr>
    </a:lvl3pPr>
    <a:lvl4pPr marL="1371600" algn="l" defTabSz="457200" rtl="0" eaLnBrk="1" latinLnBrk="0" hangingPunct="1">
      <a:defRPr sz="900" kern="1200">
        <a:solidFill>
          <a:schemeClr val="tx1"/>
        </a:solidFill>
        <a:latin typeface="+mn-lt"/>
        <a:ea typeface="+mn-ea"/>
        <a:cs typeface="+mn-cs"/>
      </a:defRPr>
    </a:lvl4pPr>
    <a:lvl5pPr marL="1828800" algn="l" defTabSz="457200" rtl="0" eaLnBrk="1" latinLnBrk="0" hangingPunct="1">
      <a:defRPr sz="9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kern="1200" dirty="0" smtClean="0">
                <a:solidFill>
                  <a:schemeClr val="tx1"/>
                </a:solidFill>
                <a:effectLst/>
                <a:latin typeface="+mn-lt"/>
                <a:ea typeface="+mn-ea"/>
                <a:cs typeface="+mn-cs"/>
              </a:rPr>
              <a:t>Facilitator notes:</a:t>
            </a:r>
          </a:p>
          <a:p>
            <a:endParaRPr lang="en-US" sz="1000" b="0" kern="1200" dirty="0" smtClean="0">
              <a:solidFill>
                <a:schemeClr val="tx1"/>
              </a:solidFill>
              <a:effectLst/>
              <a:latin typeface="+mn-lt"/>
              <a:ea typeface="+mn-ea"/>
              <a:cs typeface="+mn-cs"/>
            </a:endParaRPr>
          </a:p>
          <a:p>
            <a:r>
              <a:rPr lang="en-US" sz="1000" b="0" i="1" kern="1200" dirty="0" smtClean="0">
                <a:solidFill>
                  <a:schemeClr val="tx1"/>
                </a:solidFill>
                <a:effectLst/>
                <a:latin typeface="+mn-lt"/>
                <a:ea typeface="+mn-ea"/>
                <a:cs typeface="+mn-cs"/>
              </a:rPr>
              <a:t>Instructions</a:t>
            </a:r>
            <a:r>
              <a:rPr lang="en-US" sz="1000" b="0" kern="1200" dirty="0" smtClean="0">
                <a:solidFill>
                  <a:schemeClr val="tx1"/>
                </a:solidFill>
                <a:effectLst/>
                <a:latin typeface="+mn-lt"/>
                <a:ea typeface="+mn-ea"/>
                <a:cs typeface="+mn-cs"/>
              </a:rPr>
              <a:t>:</a:t>
            </a:r>
            <a:r>
              <a:rPr lang="en-US" sz="1000" b="0" kern="1200" baseline="0" dirty="0" smtClean="0">
                <a:solidFill>
                  <a:schemeClr val="tx1"/>
                </a:solidFill>
                <a:effectLst/>
                <a:latin typeface="+mn-lt"/>
                <a:ea typeface="+mn-ea"/>
                <a:cs typeface="+mn-cs"/>
              </a:rPr>
              <a:t> Proceed to the next slide once the presentation is visible to the participants.</a:t>
            </a:r>
            <a:endParaRPr lang="en-US" sz="1000" b="0" kern="1200" dirty="0" smtClean="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0F6FD2F7-CDEE-424D-9014-E9AF9FE6567C}" type="slidenum">
              <a:rPr lang="en-US" smtClean="0"/>
              <a:pPr/>
              <a:t>1</a:t>
            </a:fld>
            <a:endParaRPr lang="en-US" dirty="0"/>
          </a:p>
        </p:txBody>
      </p:sp>
    </p:spTree>
    <p:extLst>
      <p:ext uri="{BB962C8B-B14F-4D97-AF65-F5344CB8AC3E}">
        <p14:creationId xmlns:p14="http://schemas.microsoft.com/office/powerpoint/2010/main" val="2621659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After you identify problems in the process, you next determine what you can do to redesign the process to improve it.</a:t>
            </a:r>
          </a:p>
          <a:p>
            <a:endParaRPr lang="en-US" sz="9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10</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10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Now take a look at the process problems you identified in the practice activity “Create a Map and Identify Problems.” Think about how you can address these </a:t>
            </a:r>
            <a:r>
              <a:rPr lang="en-US" sz="900" kern="1200" dirty="0" smtClean="0">
                <a:solidFill>
                  <a:schemeClr val="tx1"/>
                </a:solidFill>
                <a:effectLst/>
                <a:latin typeface="+mn-lt"/>
                <a:ea typeface="+mn-ea"/>
                <a:cs typeface="+mn-cs"/>
              </a:rPr>
              <a:t>problems. </a:t>
            </a:r>
            <a:r>
              <a:rPr lang="en-US" sz="900" kern="1200" dirty="0" smtClean="0">
                <a:solidFill>
                  <a:schemeClr val="tx1"/>
                </a:solidFill>
                <a:effectLst/>
                <a:latin typeface="+mn-lt"/>
                <a:ea typeface="+mn-ea"/>
                <a:cs typeface="+mn-cs"/>
              </a:rPr>
              <a:t>Begin by asking yourself: What is one improvement you can make that would address those problems? Then think about how you will measure performance.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Review the areas shown on the diagram. Ask participants to think about these questions in the context of their pre-work: </a:t>
            </a:r>
          </a:p>
          <a:p>
            <a:endParaRPr lang="en-US" sz="900" kern="1200" dirty="0" smtClean="0">
              <a:solidFill>
                <a:schemeClr val="tx1"/>
              </a:solidFill>
              <a:effectLst/>
              <a:latin typeface="+mn-lt"/>
              <a:ea typeface="+mn-ea"/>
              <a:cs typeface="+mn-cs"/>
            </a:endParaRPr>
          </a:p>
          <a:p>
            <a:pPr marL="628650" lvl="1" indent="-171450">
              <a:buFont typeface="Arial"/>
              <a:buChar char="•"/>
            </a:pPr>
            <a:r>
              <a:rPr lang="en-US" sz="900" b="1" kern="1200" dirty="0" smtClean="0">
                <a:solidFill>
                  <a:schemeClr val="tx1"/>
                </a:solidFill>
                <a:effectLst/>
                <a:latin typeface="+mn-lt"/>
                <a:ea typeface="+mn-ea"/>
                <a:cs typeface="+mn-cs"/>
              </a:rPr>
              <a:t>Exceed customers’ expectations.</a:t>
            </a:r>
            <a:r>
              <a:rPr lang="en-US" sz="900" kern="1200" dirty="0" smtClean="0">
                <a:solidFill>
                  <a:schemeClr val="tx1"/>
                </a:solidFill>
                <a:effectLst/>
                <a:latin typeface="+mn-lt"/>
                <a:ea typeface="+mn-ea"/>
                <a:cs typeface="+mn-cs"/>
              </a:rPr>
              <a:t> Could you improve the accuracy and speed of the process? How might you change the process to make it easier for customers?</a:t>
            </a:r>
          </a:p>
          <a:p>
            <a:pPr marL="628650" lvl="1" indent="-171450">
              <a:buFont typeface="Arial"/>
              <a:buChar char="•"/>
            </a:pPr>
            <a:r>
              <a:rPr lang="en-US" sz="900" b="1" kern="1200" dirty="0" smtClean="0">
                <a:solidFill>
                  <a:schemeClr val="tx1"/>
                </a:solidFill>
                <a:effectLst/>
                <a:latin typeface="+mn-lt"/>
                <a:ea typeface="+mn-ea"/>
                <a:cs typeface="+mn-cs"/>
              </a:rPr>
              <a:t>Improve quality.</a:t>
            </a:r>
            <a:r>
              <a:rPr lang="en-US" sz="900" kern="1200" dirty="0" smtClean="0">
                <a:solidFill>
                  <a:schemeClr val="tx1"/>
                </a:solidFill>
                <a:effectLst/>
                <a:latin typeface="+mn-lt"/>
                <a:ea typeface="+mn-ea"/>
                <a:cs typeface="+mn-cs"/>
              </a:rPr>
              <a:t> Could you improve the quality of your products or services by adding a sign-off step or providing better training? </a:t>
            </a:r>
          </a:p>
          <a:p>
            <a:pPr marL="628650" lvl="1" indent="-171450">
              <a:buFont typeface="Arial"/>
              <a:buChar char="•"/>
            </a:pPr>
            <a:r>
              <a:rPr lang="en-US" sz="900" b="1" kern="1200" dirty="0" smtClean="0">
                <a:solidFill>
                  <a:schemeClr val="tx1"/>
                </a:solidFill>
                <a:effectLst/>
                <a:latin typeface="+mn-lt"/>
                <a:ea typeface="+mn-ea"/>
                <a:cs typeface="+mn-cs"/>
              </a:rPr>
              <a:t>Save money.</a:t>
            </a:r>
            <a:r>
              <a:rPr lang="en-US" sz="900" kern="120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Could you remove steps from the process to reduce the number of resources required or the cost of the resources used? </a:t>
            </a:r>
          </a:p>
          <a:p>
            <a:pPr marL="628650" lvl="1" indent="-171450">
              <a:buFont typeface="Arial"/>
              <a:buChar char="•"/>
            </a:pPr>
            <a:r>
              <a:rPr lang="en-US" sz="900" b="1" kern="1200" dirty="0" smtClean="0">
                <a:solidFill>
                  <a:schemeClr val="tx1"/>
                </a:solidFill>
                <a:effectLst/>
                <a:latin typeface="+mn-lt"/>
                <a:ea typeface="+mn-ea"/>
                <a:cs typeface="+mn-cs"/>
              </a:rPr>
              <a:t>Reduce cycle time.</a:t>
            </a:r>
            <a:r>
              <a:rPr lang="en-US" sz="900" kern="1200" dirty="0" smtClean="0">
                <a:solidFill>
                  <a:schemeClr val="tx1"/>
                </a:solidFill>
                <a:effectLst/>
                <a:latin typeface="+mn-lt"/>
                <a:ea typeface="+mn-ea"/>
                <a:cs typeface="+mn-cs"/>
              </a:rPr>
              <a:t> To reduce the total time it takes to complete the process, could you speed it up by eliminating steps, such as requests for clarification or information?</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Give participants two to three minutes to write down their ideas. Then ask for one or two volunteers to raise their hands and share what metrics they will use to measure performance for the improvement they chose to address.</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11</a:t>
            </a:fld>
            <a:endParaRPr lang="en-US" dirty="0"/>
          </a:p>
        </p:txBody>
      </p:sp>
    </p:spTree>
    <p:extLst>
      <p:ext uri="{BB962C8B-B14F-4D97-AF65-F5344CB8AC3E}">
        <p14:creationId xmlns:p14="http://schemas.microsoft.com/office/powerpoint/2010/main" val="2884923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Once you identify how you can make improvements, you need to test your ideas to determine if they are feasible.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Give participants one minute to review the scenario, and then ask participants to chat in ideas about how Anwar could test his idea. Recap the responses and ask one or two volunteers to expand on their answers.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Highlight the following idea if participants do not mention it:</a:t>
            </a:r>
          </a:p>
          <a:p>
            <a:endParaRPr lang="en-US" sz="900"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Role-playing.</a:t>
            </a:r>
            <a:r>
              <a:rPr lang="en-US" sz="900" kern="1200" dirty="0" smtClean="0">
                <a:solidFill>
                  <a:schemeClr val="tx1"/>
                </a:solidFill>
                <a:effectLst/>
                <a:latin typeface="+mn-lt"/>
                <a:ea typeface="+mn-ea"/>
                <a:cs typeface="+mn-cs"/>
              </a:rPr>
              <a:t> Anwar could have his team members simulate the check-in process with simple prototypes of new forms showing an assigned number and a mock-up countdown clock. He could assign someone the role of the patient, the front desk staff, and the doctors in the treatment area. As they act out the process, he could look for bottlenecks, coordination problems, and other difficulties that prevent the proposed process from achieving its goals.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Next, ask how participants could test the process improvement ideas they considered in the previous activity. </a:t>
            </a:r>
            <a:r>
              <a:rPr lang="en-US" sz="900" kern="1200" dirty="0" smtClean="0">
                <a:solidFill>
                  <a:schemeClr val="tx1"/>
                </a:solidFill>
                <a:effectLst/>
                <a:latin typeface="+mn-lt"/>
                <a:ea typeface="+mn-ea"/>
                <a:cs typeface="+mn-cs"/>
              </a:rPr>
              <a:t>Ask </a:t>
            </a:r>
            <a:r>
              <a:rPr lang="en-US" sz="900" kern="1200" dirty="0" smtClean="0">
                <a:solidFill>
                  <a:schemeClr val="tx1"/>
                </a:solidFill>
                <a:effectLst/>
                <a:latin typeface="+mn-lt"/>
                <a:ea typeface="+mn-ea"/>
                <a:cs typeface="+mn-cs"/>
              </a:rPr>
              <a:t>for one or two volunteers to raise their hands and share their ideas.</a:t>
            </a:r>
          </a:p>
          <a:p>
            <a:endParaRPr lang="en-US" sz="9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12</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Say:  Once you have determined the problem and the solution, you are ready to implement the new process. Let’s focus first on how you can overcome obstacles to a successful process change effort. </a:t>
            </a:r>
          </a:p>
          <a:p>
            <a:endParaRPr lang="en-US" sz="9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13</a:t>
            </a:fld>
            <a:endParaRPr lang="en-US" dirty="0"/>
          </a:p>
        </p:txBody>
      </p:sp>
    </p:spTree>
    <p:extLst>
      <p:ext uri="{BB962C8B-B14F-4D97-AF65-F5344CB8AC3E}">
        <p14:creationId xmlns:p14="http://schemas.microsoft.com/office/powerpoint/2010/main" val="3186779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84313" y="685800"/>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10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Give participants one minute to review the scenario, then ask participants to chat in how Anwar could overcome this kind of resistance. Summarize the responses and ask one or two volunteers to expand on their answers.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Highlight the following ideas if participants do not mention them:</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To address resistance from the practitioners, Anwar could:</a:t>
            </a:r>
          </a:p>
          <a:p>
            <a:endParaRPr lang="en-US" sz="900" kern="1200" dirty="0" smtClean="0">
              <a:solidFill>
                <a:schemeClr val="tx1"/>
              </a:solidFill>
              <a:effectLst/>
              <a:latin typeface="+mn-lt"/>
              <a:ea typeface="+mn-ea"/>
              <a:cs typeface="+mn-cs"/>
            </a:endParaRPr>
          </a:p>
          <a:p>
            <a:pPr marL="171450" lvl="0" indent="-171450">
              <a:buFont typeface="Arial"/>
              <a:buChar char="•"/>
            </a:pPr>
            <a:r>
              <a:rPr lang="en-US" sz="900" kern="1200" dirty="0" smtClean="0">
                <a:solidFill>
                  <a:schemeClr val="tx1"/>
                </a:solidFill>
                <a:effectLst/>
                <a:latin typeface="+mn-lt"/>
                <a:ea typeface="+mn-ea"/>
                <a:cs typeface="+mn-cs"/>
              </a:rPr>
              <a:t>Help them see the benefit of making the change by explaining how the numbering and clock system will help to reduce frustration and anxiety in patients as they wait to see a doctor or nurse.</a:t>
            </a:r>
          </a:p>
          <a:p>
            <a:pPr marL="171450" lvl="0" indent="-171450">
              <a:buFont typeface="Arial"/>
              <a:buChar char="•"/>
            </a:pPr>
            <a:r>
              <a:rPr lang="en-US" sz="900" kern="1200" dirty="0" smtClean="0">
                <a:solidFill>
                  <a:schemeClr val="tx1"/>
                </a:solidFill>
                <a:effectLst/>
                <a:latin typeface="+mn-lt"/>
                <a:ea typeface="+mn-ea"/>
                <a:cs typeface="+mn-cs"/>
              </a:rPr>
              <a:t>Describe any changes to the practitioners’ routines (e.g., after reading a patient’s chart, the doctor may have to send a text to the front desk with the patient’s number and an estimate for how long the session will take).</a:t>
            </a:r>
          </a:p>
          <a:p>
            <a:pPr marL="171450" lvl="0" indent="-171450">
              <a:buFont typeface="Arial"/>
              <a:buChar char="•"/>
            </a:pPr>
            <a:r>
              <a:rPr lang="en-US" sz="900" kern="1200" dirty="0" smtClean="0">
                <a:solidFill>
                  <a:schemeClr val="tx1"/>
                </a:solidFill>
                <a:effectLst/>
                <a:latin typeface="+mn-lt"/>
                <a:ea typeface="+mn-ea"/>
                <a:cs typeface="+mn-cs"/>
              </a:rPr>
              <a:t>Anwar also could have prevented some resistance if he had involved the practitioners in designing the new process, to gain buy-in from them as the idea was being developed and tested.</a:t>
            </a:r>
          </a:p>
          <a:p>
            <a:pPr lvl="0"/>
            <a:r>
              <a:rPr lang="en-US" sz="900" kern="1200" dirty="0" smtClean="0">
                <a:solidFill>
                  <a:schemeClr val="tx1"/>
                </a:solidFill>
                <a:effectLst/>
                <a:latin typeface="+mn-lt"/>
                <a:ea typeface="+mn-ea"/>
                <a:cs typeface="+mn-cs"/>
              </a:rPr>
              <a:t> </a:t>
            </a: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Now, think about the process improvements we just brainstormed for the problems you identified before the session. Take a minute to reflect on: </a:t>
            </a:r>
          </a:p>
          <a:p>
            <a:endParaRPr lang="en-US" sz="900" kern="1200" dirty="0" smtClean="0">
              <a:solidFill>
                <a:schemeClr val="tx1"/>
              </a:solidFill>
              <a:effectLst/>
              <a:latin typeface="+mn-lt"/>
              <a:ea typeface="+mn-ea"/>
              <a:cs typeface="+mn-cs"/>
            </a:endParaRPr>
          </a:p>
          <a:p>
            <a:pPr marL="171450" indent="-171450">
              <a:buFont typeface="Arial"/>
              <a:buChar char="•"/>
            </a:pPr>
            <a:r>
              <a:rPr lang="en-US" sz="900" kern="1200" dirty="0" smtClean="0">
                <a:solidFill>
                  <a:schemeClr val="tx1"/>
                </a:solidFill>
                <a:effectLst/>
                <a:latin typeface="+mn-lt"/>
                <a:ea typeface="+mn-ea"/>
                <a:cs typeface="+mn-cs"/>
              </a:rPr>
              <a:t>What’s one obstacle you anticipate facing for your improvement idea?</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Give participants a minute to chat in their thoughts. Look for one or two common obstacles and highlight them. Invite the group to raise their hands and comment on how they could overcome the common obstacles.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Highlight the following ideas according to whichever common obstacles are surfaced in the discussion:</a:t>
            </a:r>
          </a:p>
          <a:p>
            <a:endParaRPr lang="en-US" sz="900" kern="1200" dirty="0" smtClean="0">
              <a:solidFill>
                <a:schemeClr val="tx1"/>
              </a:solidFill>
              <a:effectLst/>
              <a:latin typeface="+mn-lt"/>
              <a:ea typeface="+mn-ea"/>
              <a:cs typeface="+mn-cs"/>
            </a:endParaRPr>
          </a:p>
          <a:p>
            <a:pPr marL="171450" lvl="0" indent="-171450">
              <a:buFont typeface="Arial"/>
              <a:buChar char="•"/>
            </a:pPr>
            <a:r>
              <a:rPr lang="en-US" sz="900" b="1" kern="1200" dirty="0" smtClean="0">
                <a:solidFill>
                  <a:schemeClr val="tx1"/>
                </a:solidFill>
                <a:effectLst/>
                <a:latin typeface="+mn-lt"/>
                <a:ea typeface="+mn-ea"/>
                <a:cs typeface="+mn-cs"/>
              </a:rPr>
              <a:t>Acknowledge concerns</a:t>
            </a:r>
            <a:r>
              <a:rPr lang="en-US" sz="900" kern="1200" dirty="0" smtClean="0">
                <a:solidFill>
                  <a:schemeClr val="tx1"/>
                </a:solidFill>
                <a:effectLst/>
                <a:latin typeface="+mn-lt"/>
                <a:ea typeface="+mn-ea"/>
                <a:cs typeface="+mn-cs"/>
              </a:rPr>
              <a:t> by pointing out how the new process will solve problems embedded in the old process. </a:t>
            </a:r>
          </a:p>
          <a:p>
            <a:pPr marL="171450" lvl="0" indent="-171450">
              <a:buFont typeface="Arial"/>
              <a:buChar char="•"/>
            </a:pPr>
            <a:r>
              <a:rPr lang="en-US" sz="900" b="1" kern="1200" dirty="0" smtClean="0">
                <a:solidFill>
                  <a:schemeClr val="tx1"/>
                </a:solidFill>
                <a:effectLst/>
                <a:latin typeface="+mn-lt"/>
                <a:ea typeface="+mn-ea"/>
                <a:cs typeface="+mn-cs"/>
              </a:rPr>
              <a:t>Help employees see how they will benefit</a:t>
            </a:r>
            <a:r>
              <a:rPr lang="en-US" sz="900" kern="1200" dirty="0" smtClean="0">
                <a:solidFill>
                  <a:schemeClr val="tx1"/>
                </a:solidFill>
                <a:effectLst/>
                <a:latin typeface="+mn-lt"/>
                <a:ea typeface="+mn-ea"/>
                <a:cs typeface="+mn-cs"/>
              </a:rPr>
              <a:t> from adopting the new process. </a:t>
            </a:r>
          </a:p>
          <a:p>
            <a:pPr marL="171450" lvl="0" indent="-171450">
              <a:buFont typeface="Arial"/>
              <a:buChar char="•"/>
            </a:pPr>
            <a:r>
              <a:rPr lang="en-US" sz="900" b="1" kern="1200" dirty="0" smtClean="0">
                <a:solidFill>
                  <a:schemeClr val="tx1"/>
                </a:solidFill>
                <a:effectLst/>
                <a:latin typeface="+mn-lt"/>
                <a:ea typeface="+mn-ea"/>
                <a:cs typeface="+mn-cs"/>
              </a:rPr>
              <a:t>Explain any changes in workloads and compensation </a:t>
            </a:r>
            <a:r>
              <a:rPr lang="en-US" sz="900" kern="1200" dirty="0" smtClean="0">
                <a:solidFill>
                  <a:schemeClr val="tx1"/>
                </a:solidFill>
                <a:effectLst/>
                <a:latin typeface="+mn-lt"/>
                <a:ea typeface="+mn-ea"/>
                <a:cs typeface="+mn-cs"/>
              </a:rPr>
              <a:t>that will come with the new process.</a:t>
            </a:r>
          </a:p>
          <a:p>
            <a:pPr marL="171450" lvl="0" indent="-171450">
              <a:buFont typeface="Arial"/>
              <a:buChar char="•"/>
            </a:pPr>
            <a:r>
              <a:rPr lang="en-US" sz="900" b="1" kern="1200" dirty="0" smtClean="0">
                <a:solidFill>
                  <a:schemeClr val="tx1"/>
                </a:solidFill>
                <a:effectLst/>
                <a:latin typeface="+mn-lt"/>
                <a:ea typeface="+mn-ea"/>
                <a:cs typeface="+mn-cs"/>
              </a:rPr>
              <a:t>When designing the improvement, involve all employees affected by the new process</a:t>
            </a:r>
            <a:r>
              <a:rPr lang="en-US" sz="900" kern="1200" dirty="0" smtClean="0">
                <a:solidFill>
                  <a:schemeClr val="tx1"/>
                </a:solidFill>
                <a:effectLst/>
                <a:latin typeface="+mn-lt"/>
                <a:ea typeface="+mn-ea"/>
                <a:cs typeface="+mn-cs"/>
              </a:rPr>
              <a:t>. People are more likely to support a change they have helped to create.</a:t>
            </a:r>
          </a:p>
          <a:p>
            <a:pPr marL="171450" lvl="0" indent="-171450">
              <a:buFont typeface="Arial"/>
              <a:buChar char="•"/>
            </a:pPr>
            <a:r>
              <a:rPr lang="en-US" sz="900" b="1" kern="1200" dirty="0" smtClean="0">
                <a:solidFill>
                  <a:schemeClr val="tx1"/>
                </a:solidFill>
                <a:effectLst/>
                <a:latin typeface="+mn-lt"/>
                <a:ea typeface="+mn-ea"/>
                <a:cs typeface="+mn-cs"/>
              </a:rPr>
              <a:t>Explain how supporting the new process will make their jobs easier </a:t>
            </a:r>
            <a:r>
              <a:rPr lang="en-US" sz="900" kern="1200" dirty="0" smtClean="0">
                <a:solidFill>
                  <a:schemeClr val="tx1"/>
                </a:solidFill>
                <a:effectLst/>
                <a:latin typeface="+mn-lt"/>
                <a:ea typeface="+mn-ea"/>
                <a:cs typeface="+mn-cs"/>
              </a:rPr>
              <a:t>or enable them to deliver better performance.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14</a:t>
            </a:fld>
            <a:endParaRPr lang="en-US" dirty="0"/>
          </a:p>
        </p:txBody>
      </p:sp>
    </p:spTree>
    <p:extLst>
      <p:ext uri="{BB962C8B-B14F-4D97-AF65-F5344CB8AC3E}">
        <p14:creationId xmlns:p14="http://schemas.microsoft.com/office/powerpoint/2010/main" val="557835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normAutofit/>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Give participants one or two minutes to think about one step they can take to implement the process they explored in the practice activity. Ask for one or two volunteers to share their thoughts. </a:t>
            </a:r>
          </a:p>
          <a:p>
            <a:r>
              <a:rPr lang="en-US" sz="9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F6FD2F7-CDEE-424D-9014-E9AF9FE6567C}" type="slidenum">
              <a:rPr lang="en-US" smtClean="0"/>
              <a:pPr/>
              <a:t>15</a:t>
            </a:fld>
            <a:endParaRPr lang="en-US" dirty="0"/>
          </a:p>
        </p:txBody>
      </p:sp>
    </p:spTree>
    <p:extLst>
      <p:ext uri="{BB962C8B-B14F-4D97-AF65-F5344CB8AC3E}">
        <p14:creationId xmlns:p14="http://schemas.microsoft.com/office/powerpoint/2010/main" val="28849231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1000" b="1" dirty="0" smtClean="0"/>
              <a:t>Facilitator notes:</a:t>
            </a:r>
          </a:p>
          <a:p>
            <a:endParaRPr lang="en-US" sz="10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rPr>
              <a:t>[Time: 1/2 minute]</a:t>
            </a:r>
          </a:p>
          <a:p>
            <a:endParaRPr lang="en-US" sz="1000" b="1" dirty="0" smtClean="0"/>
          </a:p>
          <a:p>
            <a:r>
              <a:rPr lang="en-US" sz="1000" i="1" kern="1200" dirty="0" smtClean="0">
                <a:solidFill>
                  <a:schemeClr val="tx1"/>
                </a:solidFill>
                <a:effectLst/>
              </a:rPr>
              <a:t>Say</a:t>
            </a:r>
            <a:r>
              <a:rPr lang="en-US" sz="1000" kern="1200" dirty="0" smtClean="0">
                <a:solidFill>
                  <a:schemeClr val="tx1"/>
                </a:solidFill>
                <a:effectLst/>
              </a:rPr>
              <a:t>: We’re coming to the end of our session today.</a:t>
            </a:r>
            <a:endParaRPr lang="en-US" sz="1000" kern="1200" dirty="0">
              <a:solidFill>
                <a:schemeClr val="tx1"/>
              </a:solidFill>
              <a:effectLst/>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16</a:t>
            </a:fld>
            <a:endParaRPr lang="en-US" dirty="0"/>
          </a:p>
        </p:txBody>
      </p:sp>
    </p:spTree>
    <p:extLst>
      <p:ext uri="{BB962C8B-B14F-4D97-AF65-F5344CB8AC3E}">
        <p14:creationId xmlns:p14="http://schemas.microsoft.com/office/powerpoint/2010/main" val="1475262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focused on three important elements of process improvement. Specifically, we discussed how to:</a:t>
            </a:r>
          </a:p>
          <a:p>
            <a:pPr lvl="0"/>
            <a:endParaRPr lang="en-US" sz="900" kern="1200" dirty="0" smtClean="0">
              <a:solidFill>
                <a:schemeClr val="tx1"/>
              </a:solidFill>
              <a:effectLst/>
              <a:latin typeface="+mn-lt"/>
              <a:ea typeface="+mn-ea"/>
              <a:cs typeface="+mn-cs"/>
            </a:endParaRPr>
          </a:p>
          <a:p>
            <a:pPr marL="171450" lvl="0" indent="-171450">
              <a:buFont typeface="Arial"/>
              <a:buChar char="•"/>
            </a:pPr>
            <a:r>
              <a:rPr lang="en-US" dirty="0" smtClean="0"/>
              <a:t>Identify what to improve</a:t>
            </a:r>
          </a:p>
          <a:p>
            <a:pPr marL="171450" lvl="0" indent="-171450">
              <a:buFont typeface="Arial"/>
              <a:buChar char="•"/>
            </a:pPr>
            <a:r>
              <a:rPr lang="en-US" dirty="0" smtClean="0"/>
              <a:t>Redesign a process</a:t>
            </a:r>
          </a:p>
          <a:p>
            <a:pPr marL="171450" lvl="0" indent="-171450">
              <a:buFont typeface="Arial"/>
              <a:buChar char="•"/>
            </a:pPr>
            <a:r>
              <a:rPr lang="en-US" dirty="0" smtClean="0"/>
              <a:t>Implement a </a:t>
            </a:r>
            <a:r>
              <a:rPr lang="en-US" dirty="0" smtClean="0"/>
              <a:t>new process</a:t>
            </a:r>
            <a:endParaRPr lang="en-US" dirty="0" smtClean="0"/>
          </a:p>
          <a:p>
            <a:r>
              <a:rPr lang="en-US" sz="1000" i="1" kern="1200" dirty="0" smtClean="0">
                <a:solidFill>
                  <a:schemeClr val="tx1"/>
                </a:solidFill>
                <a:effectLst/>
                <a:latin typeface="+mn-lt"/>
                <a:ea typeface="+mn-ea"/>
                <a:cs typeface="+mn-cs"/>
              </a:rPr>
              <a:t> </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17</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The next step for you in your development is to focus on applying and developing a skill that is particularly relevant to you and has a good chance of making an impact in the workplace for you and your team.</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The On-the-Job section in the Harvard ManageMentor Process Improvement topic provides an opportunity for you to pick a skill to work on and come up with specific ways to apply and develop the skill in your workplace.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For instance, you can pick the skill: </a:t>
            </a:r>
            <a:r>
              <a:rPr lang="en-US" sz="900" b="1" kern="1200" dirty="0" smtClean="0">
                <a:solidFill>
                  <a:schemeClr val="tx1"/>
                </a:solidFill>
                <a:effectLst/>
                <a:latin typeface="+mn-lt"/>
                <a:ea typeface="+mn-ea"/>
                <a:cs typeface="+mn-cs"/>
              </a:rPr>
              <a:t>Plan a process improvement. </a:t>
            </a:r>
            <a:r>
              <a:rPr lang="en-US" sz="900" kern="1200" dirty="0" smtClean="0">
                <a:solidFill>
                  <a:schemeClr val="tx1"/>
                </a:solidFill>
                <a:effectLst/>
                <a:latin typeface="+mn-lt"/>
                <a:ea typeface="+mn-ea"/>
                <a:cs typeface="+mn-cs"/>
              </a:rPr>
              <a:t>Then you’ll identify specific action items that you can do to apply and develop this skill. For example, you could develop an action item of: “I will regularly look for points of frustration for customers.</a:t>
            </a:r>
            <a:r>
              <a:rPr lang="en-US" sz="900" i="1" kern="1200" dirty="0" smtClean="0">
                <a:solidFill>
                  <a:schemeClr val="tx1"/>
                </a:solidFill>
                <a:effectLst/>
                <a:latin typeface="+mn-lt"/>
                <a:ea typeface="+mn-ea"/>
                <a:cs typeface="+mn-cs"/>
              </a:rPr>
              <a:t>”</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In order to complete this learning experience, proceed to the On-the-Job section in the Harvard ManageMentor topic. Remember, the only way to develop a skill is to apply and experiment with the use of that skill in your workplace.</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18</a:t>
            </a:fld>
            <a:endParaRPr lang="en-US" dirty="0"/>
          </a:p>
        </p:txBody>
      </p:sp>
    </p:spTree>
    <p:extLst>
      <p:ext uri="{BB962C8B-B14F-4D97-AF65-F5344CB8AC3E}">
        <p14:creationId xmlns:p14="http://schemas.microsoft.com/office/powerpoint/2010/main" val="681641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b="1" dirty="0" smtClean="0"/>
              <a:t>Facilitator notes:</a:t>
            </a:r>
          </a:p>
          <a:p>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latin typeface="+mn-lt"/>
                <a:ea typeface="+mn-ea"/>
                <a:cs typeface="+mn-cs"/>
              </a:rPr>
              <a:t>[Time: 1/2 minute]</a:t>
            </a:r>
          </a:p>
          <a:p>
            <a:endParaRPr lang="en-US" sz="1000" b="1" dirty="0" smtClean="0"/>
          </a:p>
          <a:p>
            <a:r>
              <a:rPr lang="en-US" sz="1000" i="1" kern="1200" dirty="0" smtClean="0">
                <a:solidFill>
                  <a:schemeClr val="tx1"/>
                </a:solidFill>
                <a:effectLst/>
                <a:latin typeface="+mn-lt"/>
                <a:ea typeface="+mn-ea"/>
                <a:cs typeface="+mn-cs"/>
              </a:rPr>
              <a:t>Instructions:</a:t>
            </a:r>
            <a:r>
              <a:rPr lang="en-US" sz="1000" kern="1200" dirty="0" smtClean="0">
                <a:solidFill>
                  <a:schemeClr val="tx1"/>
                </a:solidFill>
                <a:effectLst/>
                <a:latin typeface="+mn-lt"/>
                <a:ea typeface="+mn-ea"/>
                <a:cs typeface="+mn-cs"/>
              </a:rPr>
              <a:t> Thank participants for their time and active participation.</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19</a:t>
            </a:fld>
            <a:endParaRPr lang="en-US" dirty="0"/>
          </a:p>
        </p:txBody>
      </p:sp>
    </p:spTree>
    <p:extLst>
      <p:ext uri="{BB962C8B-B14F-4D97-AF65-F5344CB8AC3E}">
        <p14:creationId xmlns:p14="http://schemas.microsoft.com/office/powerpoint/2010/main" val="3495254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Good morning/afternoon. This is ________ from ________. We’ll be starting today’s session at ___. As you come online, please take a moment to answer the question on your screen via the chat panel. We’ll give your colleagues a few more moments to join our session and then we’ll get started. Thank you.</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a:t>
            </a:r>
          </a:p>
          <a:p>
            <a:r>
              <a:rPr lang="en-US" sz="900" kern="1200" dirty="0" smtClean="0">
                <a:solidFill>
                  <a:schemeClr val="tx1"/>
                </a:solidFill>
                <a:effectLst/>
                <a:latin typeface="+mn-lt"/>
                <a:ea typeface="+mn-ea"/>
                <a:cs typeface="+mn-cs"/>
              </a:rPr>
              <a:t>Consider answering the question in the chat panel first to show an example. Note: There is no need to debrief the question now—it will be discussed several slides later.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However, use this time to make note of the most common responses so you are prepared to debrief later. </a:t>
            </a:r>
          </a:p>
          <a:p>
            <a:r>
              <a:rPr lang="en-US" sz="900" kern="1200" dirty="0" smtClean="0">
                <a:solidFill>
                  <a:schemeClr val="tx1"/>
                </a:solidFill>
                <a:effectLst/>
                <a:latin typeface="+mn-lt"/>
                <a:ea typeface="+mn-ea"/>
                <a:cs typeface="+mn-cs"/>
              </a:rPr>
              <a:t>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2</a:t>
            </a:fld>
            <a:endParaRPr lang="en-US" dirty="0"/>
          </a:p>
        </p:txBody>
      </p:sp>
    </p:spTree>
    <p:extLst>
      <p:ext uri="{BB962C8B-B14F-4D97-AF65-F5344CB8AC3E}">
        <p14:creationId xmlns:p14="http://schemas.microsoft.com/office/powerpoint/2010/main" val="333342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Introduce yourself and any co-facilitator or web conferencing producer who might be helping with the session. Acknowledge the relative size of the audience and consider having participants chat in their locations if this information is not readily apparent. The point is to give people a sense of who is participating in the session today.</a:t>
            </a:r>
          </a:p>
          <a:p>
            <a:r>
              <a:rPr lang="en-US" sz="900" kern="1200" dirty="0" smtClean="0">
                <a:solidFill>
                  <a:schemeClr val="tx1"/>
                </a:solidFill>
                <a:effectLst/>
                <a:latin typeface="+mn-lt"/>
                <a:ea typeface="+mn-ea"/>
                <a:cs typeface="+mn-cs"/>
              </a:rPr>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 </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3</a:t>
            </a:fld>
            <a:endParaRPr lang="en-US" dirty="0"/>
          </a:p>
        </p:txBody>
      </p:sp>
    </p:spTree>
    <p:extLst>
      <p:ext uri="{BB962C8B-B14F-4D97-AF65-F5344CB8AC3E}">
        <p14:creationId xmlns:p14="http://schemas.microsoft.com/office/powerpoint/2010/main" val="244302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has been designed to be an interactive experience. To get the most from the session, here are a few tips about how to participate.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Highlight any web conferencing features to be used, such as the chat panel and raise hand feature. Note that the raise hand feature may not be necessary if the group is relatively small. With a small group, participants could volunteer by just unmuting themselves and speaking up. If you do choose to use the raise hand feature, explain, “When I invite you to raise your hand during the session, I mean you can click on the raise hand button if you want to share your thoughts with the group.”</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It appears we are ready to start.</a:t>
            </a:r>
          </a:p>
          <a:p>
            <a:endParaRPr lang="en-US" dirty="0" smtClean="0"/>
          </a:p>
        </p:txBody>
      </p:sp>
      <p:sp>
        <p:nvSpPr>
          <p:cNvPr id="4" name="Slide Number Placeholder 3"/>
          <p:cNvSpPr>
            <a:spLocks noGrp="1"/>
          </p:cNvSpPr>
          <p:nvPr>
            <p:ph type="sldNum" sz="quarter" idx="10"/>
          </p:nvPr>
        </p:nvSpPr>
        <p:spPr/>
        <p:txBody>
          <a:bodyPr/>
          <a:lstStyle/>
          <a:p>
            <a:fld id="{0F6FD2F7-CDEE-424D-9014-E9AF9FE6567C}" type="slidenum">
              <a:rPr lang="en-US" smtClean="0"/>
              <a:pPr/>
              <a:t>4</a:t>
            </a:fld>
            <a:endParaRPr lang="en-US" dirty="0"/>
          </a:p>
        </p:txBody>
      </p:sp>
    </p:spTree>
    <p:extLst>
      <p:ext uri="{BB962C8B-B14F-4D97-AF65-F5344CB8AC3E}">
        <p14:creationId xmlns:p14="http://schemas.microsoft.com/office/powerpoint/2010/main" val="38861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Let’s start by taking a look at the opening question.</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Debrief the icebreaker question regarding the challenges with improving a process. Briefly summarize the responses you see in the chat panel, e.g., “One of the most common challenges appears to be _____ .”  Call on one or two people to expand on their answers.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Let’s hear from some of you about your responses. Tell us about your experience. Why do you think it was so challenging? Raise your hand if you’d like to share your thoughts.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 </a:t>
            </a:r>
            <a:r>
              <a:rPr lang="en-US" sz="900" kern="1200" dirty="0" smtClean="0">
                <a:solidFill>
                  <a:schemeClr val="tx1"/>
                </a:solidFill>
                <a:effectLst/>
                <a:latin typeface="+mn-lt"/>
                <a:ea typeface="+mn-ea"/>
                <a:cs typeface="+mn-cs"/>
              </a:rPr>
              <a:t>Recap what people said and set the context for the session.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Process improvements help businesses run more productively and efficiently. Although many process improvements are large efforts, such as implementing a new manufacturing process in hundreds of facilities, they can also be on a smaller scale, such as reducing the number of steps required to get an expense approved. No matter the size of the effort, managers need to know what improvements to look for and how to make a process better.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5</a:t>
            </a:fld>
            <a:endParaRPr lang="en-US" dirty="0"/>
          </a:p>
        </p:txBody>
      </p:sp>
    </p:spTree>
    <p:extLst>
      <p:ext uri="{BB962C8B-B14F-4D97-AF65-F5344CB8AC3E}">
        <p14:creationId xmlns:p14="http://schemas.microsoft.com/office/powerpoint/2010/main" val="178016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Today’s session is focused on three important elements of process </a:t>
            </a:r>
            <a:r>
              <a:rPr lang="en-US" dirty="0"/>
              <a:t>i</a:t>
            </a:r>
            <a:r>
              <a:rPr lang="en-US" sz="900" kern="1200" dirty="0" smtClean="0">
                <a:solidFill>
                  <a:schemeClr val="tx1"/>
                </a:solidFill>
                <a:effectLst/>
                <a:latin typeface="+mn-lt"/>
                <a:ea typeface="+mn-ea"/>
                <a:cs typeface="+mn-cs"/>
              </a:rPr>
              <a:t>mprovement. Specifically, we are going to discuss how to:</a:t>
            </a:r>
          </a:p>
          <a:p>
            <a:pPr marL="171450" lvl="0" indent="-171450">
              <a:buFont typeface="Arial"/>
              <a:buChar char="•"/>
            </a:pPr>
            <a:r>
              <a:rPr lang="en-US" sz="900" kern="1200" dirty="0" smtClean="0">
                <a:solidFill>
                  <a:schemeClr val="tx1"/>
                </a:solidFill>
                <a:effectLst/>
                <a:latin typeface="+mn-lt"/>
                <a:ea typeface="+mn-ea"/>
                <a:cs typeface="+mn-cs"/>
              </a:rPr>
              <a:t>Identify what to improve</a:t>
            </a:r>
          </a:p>
          <a:p>
            <a:pPr marL="171450" lvl="0" indent="-171450">
              <a:buFont typeface="Arial"/>
              <a:buChar char="•"/>
            </a:pPr>
            <a:r>
              <a:rPr lang="en-US" sz="900" kern="1200" dirty="0" smtClean="0">
                <a:solidFill>
                  <a:schemeClr val="tx1"/>
                </a:solidFill>
                <a:effectLst/>
                <a:latin typeface="+mn-lt"/>
                <a:ea typeface="+mn-ea"/>
                <a:cs typeface="+mn-cs"/>
              </a:rPr>
              <a:t>Redesign a process</a:t>
            </a:r>
          </a:p>
          <a:p>
            <a:pPr marL="171450" lvl="0" indent="-171450">
              <a:buFont typeface="Arial"/>
              <a:buChar char="•"/>
            </a:pPr>
            <a:r>
              <a:rPr lang="en-US" sz="900" kern="1200" dirty="0" smtClean="0">
                <a:solidFill>
                  <a:schemeClr val="tx1"/>
                </a:solidFill>
                <a:effectLst/>
                <a:latin typeface="+mn-lt"/>
                <a:ea typeface="+mn-ea"/>
                <a:cs typeface="+mn-cs"/>
              </a:rPr>
              <a:t>Implement </a:t>
            </a:r>
            <a:r>
              <a:rPr lang="en-US" sz="900" kern="1200" dirty="0" smtClean="0">
                <a:solidFill>
                  <a:schemeClr val="tx1"/>
                </a:solidFill>
                <a:effectLst/>
                <a:latin typeface="+mn-lt"/>
                <a:ea typeface="+mn-ea"/>
                <a:cs typeface="+mn-cs"/>
              </a:rPr>
              <a:t>a new </a:t>
            </a:r>
            <a:r>
              <a:rPr lang="en-US" sz="900" kern="1200" dirty="0" smtClean="0">
                <a:solidFill>
                  <a:schemeClr val="tx1"/>
                </a:solidFill>
                <a:effectLst/>
                <a:latin typeface="+mn-lt"/>
                <a:ea typeface="+mn-ea"/>
                <a:cs typeface="+mn-cs"/>
              </a:rPr>
              <a:t>process</a:t>
            </a:r>
          </a:p>
          <a:p>
            <a:endParaRPr lang="en-US" dirty="0" smtClean="0"/>
          </a:p>
        </p:txBody>
      </p:sp>
      <p:sp>
        <p:nvSpPr>
          <p:cNvPr id="4" name="Slide Number Placeholder 3"/>
          <p:cNvSpPr>
            <a:spLocks noGrp="1"/>
          </p:cNvSpPr>
          <p:nvPr>
            <p:ph type="sldNum" sz="quarter" idx="10"/>
          </p:nvPr>
        </p:nvSpPr>
        <p:spPr/>
        <p:txBody>
          <a:bodyPr/>
          <a:lstStyle/>
          <a:p>
            <a:fld id="{0F6FD2F7-CDEE-424D-9014-E9AF9FE6567C}" type="slidenum">
              <a:rPr lang="en-US" smtClean="0"/>
              <a:pPr/>
              <a:t>6</a:t>
            </a:fld>
            <a:endParaRPr lang="en-US" dirty="0"/>
          </a:p>
        </p:txBody>
      </p:sp>
    </p:spTree>
    <p:extLst>
      <p:ext uri="{BB962C8B-B14F-4D97-AF65-F5344CB8AC3E}">
        <p14:creationId xmlns:p14="http://schemas.microsoft.com/office/powerpoint/2010/main" val="393420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 minute]</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a:t>
            </a:r>
            <a:r>
              <a:rPr lang="en-US" sz="900" kern="1200" dirty="0" smtClean="0">
                <a:solidFill>
                  <a:schemeClr val="tx1"/>
                </a:solidFill>
                <a:effectLst/>
                <a:latin typeface="+mn-lt"/>
                <a:ea typeface="+mn-ea"/>
                <a:cs typeface="+mn-cs"/>
              </a:rPr>
              <a:t> To improve a process, you must first identify which areas need to be addressed.</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7</a:t>
            </a:fld>
            <a:endParaRPr lang="en-US" dirty="0"/>
          </a:p>
        </p:txBody>
      </p:sp>
    </p:spTree>
    <p:extLst>
      <p:ext uri="{BB962C8B-B14F-4D97-AF65-F5344CB8AC3E}">
        <p14:creationId xmlns:p14="http://schemas.microsoft.com/office/powerpoint/2010/main" val="258454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5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Preparation Instructions: </a:t>
            </a:r>
            <a:r>
              <a:rPr lang="en-US" sz="900" kern="1200" dirty="0" smtClean="0">
                <a:solidFill>
                  <a:schemeClr val="tx1"/>
                </a:solidFill>
                <a:effectLst/>
                <a:latin typeface="+mn-lt"/>
                <a:ea typeface="+mn-ea"/>
                <a:cs typeface="+mn-cs"/>
              </a:rPr>
              <a:t>Insert the map</a:t>
            </a:r>
            <a:r>
              <a:rPr lang="en-US" sz="900" kern="1200" baseline="0" dirty="0" smtClean="0">
                <a:solidFill>
                  <a:schemeClr val="tx1"/>
                </a:solidFill>
                <a:effectLst/>
                <a:latin typeface="+mn-lt"/>
                <a:ea typeface="+mn-ea"/>
                <a:cs typeface="+mn-cs"/>
              </a:rPr>
              <a:t> images</a:t>
            </a:r>
            <a:r>
              <a:rPr lang="en-US" sz="900" kern="1200" dirty="0" smtClean="0">
                <a:solidFill>
                  <a:schemeClr val="tx1"/>
                </a:solidFill>
                <a:effectLst/>
                <a:latin typeface="+mn-lt"/>
                <a:ea typeface="+mn-ea"/>
                <a:cs typeface="+mn-cs"/>
              </a:rPr>
              <a:t> from the one or two “warm call” volunteers you contacted before the session.</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Say: </a:t>
            </a:r>
            <a:r>
              <a:rPr lang="en-US" sz="900" kern="1200" dirty="0" smtClean="0">
                <a:solidFill>
                  <a:schemeClr val="tx1"/>
                </a:solidFill>
                <a:effectLst/>
                <a:latin typeface="+mn-lt"/>
                <a:ea typeface="+mn-ea"/>
                <a:cs typeface="+mn-cs"/>
              </a:rPr>
              <a:t>You mapped a process and explored how to identify problems when you completed the “Create a Map and Identify </a:t>
            </a:r>
            <a:r>
              <a:rPr lang="en-US" dirty="0"/>
              <a:t>P</a:t>
            </a:r>
            <a:r>
              <a:rPr lang="en-US" sz="900" kern="1200" dirty="0" smtClean="0">
                <a:solidFill>
                  <a:schemeClr val="tx1"/>
                </a:solidFill>
                <a:effectLst/>
                <a:latin typeface="+mn-lt"/>
                <a:ea typeface="+mn-ea"/>
                <a:cs typeface="+mn-cs"/>
              </a:rPr>
              <a:t>roblems” practice activity as pre-work for today’s session. Please take out your work so you can reference it during our discussion. I will now ask our two “warm call” volunteers to share their work.</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kern="1200" dirty="0" smtClean="0">
                <a:solidFill>
                  <a:schemeClr val="tx1"/>
                </a:solidFill>
                <a:effectLst/>
                <a:latin typeface="+mn-lt"/>
                <a:ea typeface="+mn-ea"/>
                <a:cs typeface="+mn-cs"/>
              </a:rPr>
              <a:t> Show each warm call volunteer’s map and ask them to briefly walk through the process they mapped.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If you were not able to recruit volunteers, introduce the image on the slide as an example flowchart from HMM and move to the next slide.  </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Note: </a:t>
            </a:r>
            <a:r>
              <a:rPr lang="en-US" sz="900" kern="1200" dirty="0" smtClean="0">
                <a:solidFill>
                  <a:schemeClr val="tx1"/>
                </a:solidFill>
                <a:effectLst/>
                <a:latin typeface="+mn-lt"/>
                <a:ea typeface="+mn-ea"/>
                <a:cs typeface="+mn-cs"/>
              </a:rPr>
              <a:t>As noted in the Overview, the </a:t>
            </a:r>
            <a:r>
              <a:rPr lang="en-US" dirty="0"/>
              <a:t>“Create a Map and Identify Problems” </a:t>
            </a:r>
            <a:r>
              <a:rPr lang="en-US" sz="900" kern="1200" dirty="0" smtClean="0">
                <a:solidFill>
                  <a:schemeClr val="tx1"/>
                </a:solidFill>
                <a:effectLst/>
                <a:latin typeface="+mn-lt"/>
                <a:ea typeface="+mn-ea"/>
                <a:cs typeface="+mn-cs"/>
              </a:rPr>
              <a:t>practice activity is most applicable to a general audience, i.e., those who may not have been tasked yet with a specific business </a:t>
            </a:r>
            <a:r>
              <a:rPr lang="en-US" dirty="0"/>
              <a:t>p</a:t>
            </a:r>
            <a:r>
              <a:rPr lang="en-US" sz="900" kern="1200" dirty="0" smtClean="0">
                <a:solidFill>
                  <a:schemeClr val="tx1"/>
                </a:solidFill>
                <a:effectLst/>
                <a:latin typeface="+mn-lt"/>
                <a:ea typeface="+mn-ea"/>
                <a:cs typeface="+mn-cs"/>
              </a:rPr>
              <a:t>rocess </a:t>
            </a:r>
            <a:r>
              <a:rPr lang="en-US" dirty="0"/>
              <a:t>i</a:t>
            </a:r>
            <a:r>
              <a:rPr lang="en-US" sz="900" kern="1200" dirty="0" smtClean="0">
                <a:solidFill>
                  <a:schemeClr val="tx1"/>
                </a:solidFill>
                <a:effectLst/>
                <a:latin typeface="+mn-lt"/>
                <a:ea typeface="+mn-ea"/>
                <a:cs typeface="+mn-cs"/>
              </a:rPr>
              <a:t>mprovement (BPI) for your organization. If, however, the group is initiating a specific BPI project, </a:t>
            </a:r>
            <a:r>
              <a:rPr lang="en-US" dirty="0" smtClean="0"/>
              <a:t>it </a:t>
            </a:r>
            <a:r>
              <a:rPr lang="en-US" dirty="0"/>
              <a:t>may be more beneficial to </a:t>
            </a:r>
            <a:r>
              <a:rPr lang="en-US" dirty="0" smtClean="0"/>
              <a:t>assign a </a:t>
            </a:r>
            <a:r>
              <a:rPr lang="en-US" sz="900" kern="1200" dirty="0" smtClean="0">
                <a:solidFill>
                  <a:schemeClr val="tx1"/>
                </a:solidFill>
                <a:effectLst/>
                <a:latin typeface="+mn-lt"/>
                <a:ea typeface="+mn-ea"/>
                <a:cs typeface="+mn-cs"/>
              </a:rPr>
              <a:t>different activity, the “Worksheet for Planning a Process Improvement.” If taking this alternative approach, a facilitator would need to adjust the debrief questions using the “Worksheet for Planning a Process Improvement.”</a:t>
            </a:r>
          </a:p>
          <a:p>
            <a:endParaRPr lang="en-US" sz="9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8</a:t>
            </a:fld>
            <a:endParaRPr lang="en-US" dirty="0"/>
          </a:p>
        </p:txBody>
      </p:sp>
    </p:spTree>
    <p:extLst>
      <p:ext uri="{BB962C8B-B14F-4D97-AF65-F5344CB8AC3E}">
        <p14:creationId xmlns:p14="http://schemas.microsoft.com/office/powerpoint/2010/main" val="3977979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9713" y="722313"/>
            <a:ext cx="3838575" cy="2879725"/>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mn-lt"/>
                <a:ea typeface="+mn-ea"/>
                <a:cs typeface="+mn-cs"/>
              </a:rPr>
              <a:t>Facilitator notes: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[Time: 10 minutes]</a:t>
            </a:r>
          </a:p>
          <a:p>
            <a:endParaRPr lang="en-US" sz="900" i="1" kern="1200" dirty="0" smtClean="0">
              <a:solidFill>
                <a:schemeClr val="tx1"/>
              </a:solidFill>
              <a:effectLst/>
              <a:latin typeface="+mn-lt"/>
              <a:ea typeface="+mn-ea"/>
              <a:cs typeface="+mn-cs"/>
            </a:endParaRPr>
          </a:p>
          <a:p>
            <a:r>
              <a:rPr lang="en-US" sz="900" i="1" kern="1200" dirty="0" smtClean="0">
                <a:solidFill>
                  <a:schemeClr val="tx1"/>
                </a:solidFill>
                <a:effectLst/>
                <a:latin typeface="+mn-lt"/>
                <a:ea typeface="+mn-ea"/>
                <a:cs typeface="+mn-cs"/>
              </a:rPr>
              <a:t>Instructions:</a:t>
            </a:r>
            <a:r>
              <a:rPr lang="en-US" sz="900" i="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Ask each warm call volunteer to answer the first question: </a:t>
            </a:r>
            <a:br>
              <a:rPr lang="en-US" sz="900" kern="1200" dirty="0" smtClean="0">
                <a:solidFill>
                  <a:schemeClr val="tx1"/>
                </a:solidFill>
                <a:effectLst/>
                <a:latin typeface="+mn-lt"/>
                <a:ea typeface="+mn-ea"/>
                <a:cs typeface="+mn-cs"/>
              </a:rPr>
            </a:br>
            <a:endParaRPr lang="en-US" sz="900" kern="1200" dirty="0" smtClean="0">
              <a:solidFill>
                <a:schemeClr val="tx1"/>
              </a:solidFill>
              <a:effectLst/>
              <a:latin typeface="+mn-lt"/>
              <a:ea typeface="+mn-ea"/>
              <a:cs typeface="+mn-cs"/>
            </a:endParaRPr>
          </a:p>
          <a:p>
            <a:pPr marL="171450" indent="-171450">
              <a:buFont typeface="Arial"/>
              <a:buChar char="•"/>
            </a:pPr>
            <a:r>
              <a:rPr lang="en-US" sz="900" kern="1200" dirty="0" smtClean="0">
                <a:solidFill>
                  <a:schemeClr val="tx1"/>
                </a:solidFill>
                <a:effectLst/>
                <a:latin typeface="+mn-lt"/>
                <a:ea typeface="+mn-ea"/>
                <a:cs typeface="+mn-cs"/>
              </a:rPr>
              <a:t>How did you identify the problem areas?</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Or, if you were not able to recruit any warm call volunteers, ask for one or two volunteers from the group to raise their hands and answer the question based on the pre-work they completed.</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Next, ask the group to answer the second question:</a:t>
            </a:r>
          </a:p>
          <a:p>
            <a:endParaRPr lang="en-US" sz="900" kern="1200" dirty="0" smtClean="0">
              <a:solidFill>
                <a:schemeClr val="tx1"/>
              </a:solidFill>
              <a:effectLst/>
              <a:latin typeface="+mn-lt"/>
              <a:ea typeface="+mn-ea"/>
              <a:cs typeface="+mn-cs"/>
            </a:endParaRPr>
          </a:p>
          <a:p>
            <a:pPr marL="171450" indent="-171450">
              <a:buFont typeface="Arial"/>
              <a:buChar char="•"/>
            </a:pPr>
            <a:r>
              <a:rPr lang="en-US" sz="900" kern="1200" dirty="0" smtClean="0">
                <a:solidFill>
                  <a:schemeClr val="tx1"/>
                </a:solidFill>
                <a:effectLst/>
                <a:latin typeface="+mn-lt"/>
                <a:ea typeface="+mn-ea"/>
                <a:cs typeface="+mn-cs"/>
              </a:rPr>
              <a:t>What else can we do to identify problem areas? </a:t>
            </a:r>
          </a:p>
          <a:p>
            <a:endParaRPr lang="en-US" sz="900" kern="1200" dirty="0" smtClean="0">
              <a:solidFill>
                <a:schemeClr val="tx1"/>
              </a:solidFill>
              <a:effectLst/>
              <a:latin typeface="+mn-lt"/>
              <a:ea typeface="+mn-ea"/>
              <a:cs typeface="+mn-cs"/>
            </a:endParaRPr>
          </a:p>
          <a:p>
            <a:r>
              <a:rPr lang="en-US" sz="900" kern="1200" dirty="0" smtClean="0">
                <a:solidFill>
                  <a:schemeClr val="tx1"/>
                </a:solidFill>
                <a:effectLst/>
                <a:latin typeface="+mn-lt"/>
                <a:ea typeface="+mn-ea"/>
                <a:cs typeface="+mn-cs"/>
              </a:rPr>
              <a:t>Highlight the following ideas if they are not mentioned:</a:t>
            </a:r>
          </a:p>
          <a:p>
            <a:r>
              <a:rPr lang="en-US" sz="900" kern="1200" dirty="0" smtClean="0">
                <a:solidFill>
                  <a:schemeClr val="tx1"/>
                </a:solidFill>
                <a:effectLst/>
                <a:latin typeface="+mn-lt"/>
                <a:ea typeface="+mn-ea"/>
                <a:cs typeface="+mn-cs"/>
              </a:rPr>
              <a:t>	</a:t>
            </a:r>
          </a:p>
          <a:p>
            <a:pPr marL="1085850" lvl="2" indent="-171450">
              <a:buFont typeface="Arial"/>
              <a:buChar char="•"/>
            </a:pPr>
            <a:r>
              <a:rPr lang="en-US" dirty="0" smtClean="0"/>
              <a:t>Look for breakdowns </a:t>
            </a:r>
            <a:r>
              <a:rPr lang="en-US" sz="900" kern="1200" dirty="0" smtClean="0">
                <a:solidFill>
                  <a:schemeClr val="tx1"/>
                </a:solidFill>
                <a:effectLst/>
                <a:latin typeface="+mn-lt"/>
                <a:ea typeface="+mn-ea"/>
                <a:cs typeface="+mn-cs"/>
              </a:rPr>
              <a:t>or delays in the process.</a:t>
            </a:r>
          </a:p>
          <a:p>
            <a:pPr marL="1085850" lvl="2" indent="-171450">
              <a:buFont typeface="Arial"/>
              <a:buChar char="•"/>
            </a:pPr>
            <a:r>
              <a:rPr lang="en-US" sz="900" kern="1200" dirty="0" smtClean="0">
                <a:solidFill>
                  <a:schemeClr val="tx1"/>
                </a:solidFill>
                <a:effectLst/>
                <a:latin typeface="+mn-lt"/>
                <a:ea typeface="+mn-ea"/>
                <a:cs typeface="+mn-cs"/>
              </a:rPr>
              <a:t>Identify points of frustration.</a:t>
            </a:r>
          </a:p>
          <a:p>
            <a:pPr marL="1085850" lvl="2" indent="-171450">
              <a:buFont typeface="Arial"/>
              <a:buChar char="•"/>
            </a:pPr>
            <a:r>
              <a:rPr lang="en-US" sz="900" kern="1200" dirty="0" smtClean="0">
                <a:solidFill>
                  <a:schemeClr val="tx1"/>
                </a:solidFill>
                <a:effectLst/>
                <a:latin typeface="+mn-lt"/>
                <a:ea typeface="+mn-ea"/>
                <a:cs typeface="+mn-cs"/>
              </a:rPr>
              <a:t>Pinpoint areas that:</a:t>
            </a:r>
          </a:p>
          <a:p>
            <a:pPr marL="1543050" lvl="3" indent="-171450">
              <a:buFont typeface="Arial"/>
              <a:buChar char="•"/>
            </a:pPr>
            <a:r>
              <a:rPr lang="en-US" sz="900" kern="1200" dirty="0" smtClean="0">
                <a:solidFill>
                  <a:schemeClr val="tx1"/>
                </a:solidFill>
                <a:effectLst/>
                <a:latin typeface="+mn-lt"/>
                <a:ea typeface="+mn-ea"/>
                <a:cs typeface="+mn-cs"/>
              </a:rPr>
              <a:t>Are time-consuming</a:t>
            </a:r>
          </a:p>
          <a:p>
            <a:pPr marL="1543050" lvl="3" indent="-171450">
              <a:buFont typeface="Arial"/>
              <a:buChar char="•"/>
            </a:pPr>
            <a:r>
              <a:rPr lang="en-US" sz="900" kern="1200" dirty="0" smtClean="0">
                <a:solidFill>
                  <a:schemeClr val="tx1"/>
                </a:solidFill>
                <a:effectLst/>
                <a:latin typeface="+mn-lt"/>
                <a:ea typeface="+mn-ea"/>
                <a:cs typeface="+mn-cs"/>
              </a:rPr>
              <a:t>Produce low-quality outcomes</a:t>
            </a:r>
          </a:p>
          <a:p>
            <a:pPr marL="1543050" lvl="3" indent="-171450">
              <a:buFont typeface="Arial"/>
              <a:buChar char="•"/>
            </a:pPr>
            <a:r>
              <a:rPr lang="en-US" sz="900" kern="1200" dirty="0" smtClean="0">
                <a:solidFill>
                  <a:schemeClr val="tx1"/>
                </a:solidFill>
                <a:effectLst/>
                <a:latin typeface="+mn-lt"/>
                <a:ea typeface="+mn-ea"/>
                <a:cs typeface="+mn-cs"/>
              </a:rPr>
              <a:t>Incur unacceptable costs</a:t>
            </a:r>
          </a:p>
          <a:p>
            <a:pPr marL="1085850" lvl="2" indent="-171450">
              <a:buFont typeface="Arial"/>
              <a:buChar char="•"/>
            </a:pPr>
            <a:r>
              <a:rPr lang="en-US" sz="900" kern="1200" dirty="0" smtClean="0">
                <a:solidFill>
                  <a:schemeClr val="tx1"/>
                </a:solidFill>
                <a:effectLst/>
                <a:latin typeface="+mn-lt"/>
                <a:ea typeface="+mn-ea"/>
                <a:cs typeface="+mn-cs"/>
              </a:rPr>
              <a:t>Interview stakeholders—those affected by the process, those who care about it, and those who work in </a:t>
            </a:r>
            <a:r>
              <a:rPr lang="en-US" dirty="0"/>
              <a:t>it—to </a:t>
            </a:r>
            <a:r>
              <a:rPr lang="en-US" sz="900" kern="1200" dirty="0" smtClean="0">
                <a:solidFill>
                  <a:schemeClr val="tx1"/>
                </a:solidFill>
                <a:effectLst/>
                <a:latin typeface="+mn-lt"/>
                <a:ea typeface="+mn-ea"/>
                <a:cs typeface="+mn-cs"/>
              </a:rPr>
              <a:t>understand areas where the process breaks down.</a:t>
            </a:r>
          </a:p>
          <a:p>
            <a:pPr marL="1085850" lvl="2" indent="-171450">
              <a:buFont typeface="Arial"/>
              <a:buChar char="•"/>
            </a:pPr>
            <a:r>
              <a:rPr lang="en-US" sz="900" kern="1200" dirty="0" smtClean="0">
                <a:solidFill>
                  <a:schemeClr val="tx1"/>
                </a:solidFill>
                <a:effectLst/>
                <a:latin typeface="+mn-lt"/>
                <a:ea typeface="+mn-ea"/>
                <a:cs typeface="+mn-cs"/>
              </a:rPr>
              <a:t>Use the ”5 whys” questioning strategy to uncover the root causes of a problem. By continuing to ask “why,” you can get to the underlying issues of a problem and focus your efforts to improve the process.</a:t>
            </a: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6FD2F7-CDEE-424D-9014-E9AF9FE6567C}" type="slidenum">
              <a:rPr lang="en-US" smtClean="0"/>
              <a:pPr/>
              <a:t>9</a:t>
            </a:fld>
            <a:endParaRPr lang="en-US" dirty="0"/>
          </a:p>
        </p:txBody>
      </p:sp>
    </p:spTree>
    <p:extLst>
      <p:ext uri="{BB962C8B-B14F-4D97-AF65-F5344CB8AC3E}">
        <p14:creationId xmlns:p14="http://schemas.microsoft.com/office/powerpoint/2010/main" val="1780168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434498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2914315"/>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405825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no cobrandin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014414"/>
            <a:ext cx="9144000" cy="5528276"/>
          </a:xfrm>
          <a:prstGeom prst="rect">
            <a:avLst/>
          </a:prstGeom>
        </p:spPr>
        <p:txBody>
          <a:body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1390315" y="3790177"/>
            <a:ext cx="7299659" cy="1242679"/>
          </a:xfrm>
          <a:prstGeom prst="rect">
            <a:avLst/>
          </a:prstGeom>
        </p:spPr>
        <p:txBody>
          <a:bodyPr anchor="ctr" anchorCtr="0">
            <a:noAutofit/>
          </a:bodyPr>
          <a:lstStyle>
            <a:lvl1pPr>
              <a:lnSpc>
                <a:spcPts val="4500"/>
              </a:lnSpc>
              <a:defRPr sz="4000" baseline="0">
                <a:solidFill>
                  <a:schemeClr val="bg1"/>
                </a:solidFill>
              </a:defRPr>
            </a:lvl1pPr>
          </a:lstStyle>
          <a:p>
            <a:r>
              <a:rPr lang="en-US" dirty="0" smtClean="0"/>
              <a:t>Presentation Title</a:t>
            </a:r>
            <a:endParaRPr lang="en-US" dirty="0"/>
          </a:p>
        </p:txBody>
      </p:sp>
    </p:spTree>
    <p:extLst>
      <p:ext uri="{BB962C8B-B14F-4D97-AF65-F5344CB8AC3E}">
        <p14:creationId xmlns:p14="http://schemas.microsoft.com/office/powerpoint/2010/main" val="3050191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444499" y="1831975"/>
            <a:ext cx="8233833" cy="42216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pictur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7200" y="1846063"/>
            <a:ext cx="4908549" cy="340856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hasCustomPrompt="1"/>
          </p:nvPr>
        </p:nvSpPr>
        <p:spPr>
          <a:xfrm>
            <a:off x="5715000" y="1846064"/>
            <a:ext cx="2967038" cy="3430588"/>
          </a:xfrm>
        </p:spPr>
        <p:txBody>
          <a:bodyPr/>
          <a:lstStyle>
            <a:lvl1pPr marL="225425" indent="-225425">
              <a:buFont typeface="Arial"/>
              <a:buChar char="•"/>
              <a:defRPr sz="2000"/>
            </a:lvl1pPr>
            <a:lvl2pPr marL="623888" indent="-231775">
              <a:buFont typeface="Lucida Grande"/>
              <a:buChar char="­"/>
              <a:defRPr sz="1800"/>
            </a:lvl2pPr>
          </a:lstStyle>
          <a:p>
            <a:pPr lvl="0"/>
            <a:r>
              <a:rPr lang="en-US" dirty="0" smtClean="0"/>
              <a:t>Bullet</a:t>
            </a:r>
          </a:p>
          <a:p>
            <a:pPr lvl="1"/>
            <a:r>
              <a:rPr lang="en-US" dirty="0" smtClean="0"/>
              <a:t>Sub bullet</a:t>
            </a:r>
          </a:p>
          <a:p>
            <a:pPr lvl="0"/>
            <a:r>
              <a:rPr lang="en-US" dirty="0" smtClean="0"/>
              <a:t>Bullet</a:t>
            </a:r>
          </a:p>
          <a:p>
            <a:pPr lvl="0"/>
            <a:r>
              <a:rPr lang="en-US" dirty="0" smtClean="0"/>
              <a:t>Bullet</a:t>
            </a:r>
          </a:p>
          <a:p>
            <a:pPr lvl="0"/>
            <a:endParaRPr lang="en-US" dirty="0" smtClean="0"/>
          </a:p>
        </p:txBody>
      </p:sp>
    </p:spTree>
    <p:extLst>
      <p:ext uri="{BB962C8B-B14F-4D97-AF65-F5344CB8AC3E}">
        <p14:creationId xmlns:p14="http://schemas.microsoft.com/office/powerpoint/2010/main" val="262062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932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cenario">
    <p:spTree>
      <p:nvGrpSpPr>
        <p:cNvPr id="1" name=""/>
        <p:cNvGrpSpPr/>
        <p:nvPr/>
      </p:nvGrpSpPr>
      <p:grpSpPr>
        <a:xfrm>
          <a:off x="0" y="0"/>
          <a:ext cx="0" cy="0"/>
          <a:chOff x="0" y="0"/>
          <a:chExt cx="0" cy="0"/>
        </a:xfrm>
      </p:grpSpPr>
      <p:sp>
        <p:nvSpPr>
          <p:cNvPr id="4" name="Rectangle 3"/>
          <p:cNvSpPr/>
          <p:nvPr userDrawn="1"/>
        </p:nvSpPr>
        <p:spPr>
          <a:xfrm>
            <a:off x="0" y="1"/>
            <a:ext cx="9144000" cy="65881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457202" y="987425"/>
            <a:ext cx="5019674" cy="861291"/>
          </a:xfrm>
        </p:spPr>
        <p:txBody>
          <a:bodyPr anchor="b"/>
          <a:lstStyle>
            <a:lvl1pPr>
              <a:defRPr b="1">
                <a:solidFill>
                  <a:srgbClr val="000000"/>
                </a:solidFill>
              </a:defRPr>
            </a:lvl1pPr>
          </a:lstStyle>
          <a:p>
            <a:r>
              <a:rPr lang="en-US" dirty="0" smtClean="0"/>
              <a:t>Click to edit master title style</a:t>
            </a:r>
            <a:endParaRPr lang="en-US" dirty="0"/>
          </a:p>
        </p:txBody>
      </p:sp>
      <p:sp>
        <p:nvSpPr>
          <p:cNvPr id="5" name="TextBox 4"/>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50000"/>
                  </a:schemeClr>
                </a:solidFill>
              </a:rPr>
              <a:pPr algn="r"/>
              <a:t>‹#›</a:t>
            </a:fld>
            <a:endParaRPr lang="en-US" sz="1500" dirty="0">
              <a:solidFill>
                <a:schemeClr val="accent5">
                  <a:lumMod val="50000"/>
                </a:schemeClr>
              </a:solidFill>
            </a:endParaRPr>
          </a:p>
        </p:txBody>
      </p:sp>
      <p:sp>
        <p:nvSpPr>
          <p:cNvPr id="6" name="TextBox 5"/>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7" name="Picture 6"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13" name="Text Placeholder 12"/>
          <p:cNvSpPr>
            <a:spLocks noGrp="1"/>
          </p:cNvSpPr>
          <p:nvPr>
            <p:ph type="body" sz="quarter" idx="10"/>
          </p:nvPr>
        </p:nvSpPr>
        <p:spPr>
          <a:xfrm>
            <a:off x="444500" y="2063750"/>
            <a:ext cx="5032375" cy="3698875"/>
          </a:xfrm>
        </p:spPr>
        <p:txBody>
          <a:bodyPr/>
          <a:lstStyle>
            <a:lvl1pPr marL="53975" indent="0">
              <a:buNone/>
              <a:defRPr lang="en-US" dirty="0" smtClean="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7535333" y="1"/>
            <a:ext cx="1286933" cy="1586829"/>
            <a:chOff x="7535333" y="1"/>
            <a:chExt cx="1286933" cy="1586829"/>
          </a:xfrm>
        </p:grpSpPr>
        <p:grpSp>
          <p:nvGrpSpPr>
            <p:cNvPr id="15" name="Group 14"/>
            <p:cNvGrpSpPr/>
            <p:nvPr/>
          </p:nvGrpSpPr>
          <p:grpSpPr>
            <a:xfrm>
              <a:off x="7632039" y="1"/>
              <a:ext cx="1110074" cy="1586829"/>
              <a:chOff x="7632039" y="1"/>
              <a:chExt cx="1110074" cy="1586829"/>
            </a:xfrm>
          </p:grpSpPr>
          <p:sp>
            <p:nvSpPr>
              <p:cNvPr id="17" name="Rectangle 16"/>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hevron 17"/>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6" name="TextBox 15"/>
            <p:cNvSpPr txBox="1"/>
            <p:nvPr/>
          </p:nvSpPr>
          <p:spPr>
            <a:xfrm>
              <a:off x="7535333" y="664717"/>
              <a:ext cx="1286933" cy="400110"/>
            </a:xfrm>
            <a:prstGeom prst="rect">
              <a:avLst/>
            </a:prstGeom>
            <a:noFill/>
          </p:spPr>
          <p:txBody>
            <a:bodyPr wrap="square" rtlCol="0">
              <a:spAutoFit/>
            </a:bodyPr>
            <a:lstStyle/>
            <a:p>
              <a:pPr algn="ctr"/>
              <a:r>
                <a:rPr lang="en-US" sz="1000" dirty="0" smtClean="0">
                  <a:solidFill>
                    <a:schemeClr val="bg1"/>
                  </a:solidFill>
                </a:rPr>
                <a:t>PROCESS IMPROVEMENT</a:t>
              </a:r>
              <a:endParaRPr lang="en-US" sz="1000" dirty="0">
                <a:solidFill>
                  <a:schemeClr val="bg1"/>
                </a:solidFill>
              </a:endParaRPr>
            </a:p>
          </p:txBody>
        </p:sp>
      </p:grpSp>
      <p:sp>
        <p:nvSpPr>
          <p:cNvPr id="20" name="Text Placeholder 19"/>
          <p:cNvSpPr>
            <a:spLocks noGrp="1"/>
          </p:cNvSpPr>
          <p:nvPr>
            <p:ph type="body" sz="quarter" idx="11"/>
          </p:nvPr>
        </p:nvSpPr>
        <p:spPr>
          <a:xfrm>
            <a:off x="5762625" y="2036319"/>
            <a:ext cx="2968625" cy="3758056"/>
          </a:xfrm>
        </p:spPr>
        <p:txBody>
          <a:bodyPr anchor="t"/>
          <a:lstStyle>
            <a:lvl1pPr marL="53975" indent="0">
              <a:buNone/>
              <a:defRPr sz="3200" i="1">
                <a:solidFill>
                  <a:srgbClr val="B00020"/>
                </a:solidFill>
              </a:defRPr>
            </a:lvl1pPr>
          </a:lstStyle>
          <a:p>
            <a:pPr lvl="0"/>
            <a:r>
              <a:rPr lang="en-US" dirty="0" smtClean="0"/>
              <a:t>Click to edit Master text styles</a:t>
            </a:r>
          </a:p>
        </p:txBody>
      </p:sp>
    </p:spTree>
    <p:extLst>
      <p:ext uri="{BB962C8B-B14F-4D97-AF65-F5344CB8AC3E}">
        <p14:creationId xmlns:p14="http://schemas.microsoft.com/office/powerpoint/2010/main" val="180475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ig question">
    <p:spTree>
      <p:nvGrpSpPr>
        <p:cNvPr id="1" name=""/>
        <p:cNvGrpSpPr/>
        <p:nvPr/>
      </p:nvGrpSpPr>
      <p:grpSpPr>
        <a:xfrm>
          <a:off x="0" y="0"/>
          <a:ext cx="0" cy="0"/>
          <a:chOff x="0" y="0"/>
          <a:chExt cx="0" cy="0"/>
        </a:xfrm>
      </p:grpSpPr>
      <p:sp>
        <p:nvSpPr>
          <p:cNvPr id="8" name="Rectangle 7"/>
          <p:cNvSpPr/>
          <p:nvPr userDrawn="1"/>
        </p:nvSpPr>
        <p:spPr>
          <a:xfrm>
            <a:off x="1" y="0"/>
            <a:ext cx="914400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6163102"/>
            <a:ext cx="9143391" cy="694897"/>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1139876"/>
          </a:xfrm>
          <a:prstGeom prst="rect">
            <a:avLst/>
          </a:prstGeom>
        </p:spPr>
      </p:pic>
      <p:sp>
        <p:nvSpPr>
          <p:cNvPr id="3" name="Text Placeholder 2"/>
          <p:cNvSpPr>
            <a:spLocks noGrp="1"/>
          </p:cNvSpPr>
          <p:nvPr>
            <p:ph type="body" idx="1" hasCustomPrompt="1"/>
          </p:nvPr>
        </p:nvSpPr>
        <p:spPr>
          <a:xfrm>
            <a:off x="932329" y="2634248"/>
            <a:ext cx="6611160" cy="2724150"/>
          </a:xfrm>
          <a:prstGeom prst="rect">
            <a:avLst/>
          </a:prstGeom>
        </p:spPr>
        <p:txBody>
          <a:bodyPr anchor="t" anchorCtr="0">
            <a:noAutofit/>
          </a:bodyPr>
          <a:lstStyle>
            <a:lvl1pPr marL="0" indent="0">
              <a:lnSpc>
                <a:spcPts val="5900"/>
              </a:lnSpc>
              <a:buNone/>
              <a:defRPr sz="54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rgbClr val="FFFFFF"/>
                </a:solidFill>
              </a:rPr>
              <a:pPr algn="r"/>
              <a:t>‹#›</a:t>
            </a:fld>
            <a:endParaRPr lang="en-US" sz="1500" dirty="0">
              <a:solidFill>
                <a:srgbClr val="FFFFFF"/>
              </a:solidFill>
            </a:endParaRPr>
          </a:p>
        </p:txBody>
      </p:sp>
      <p:sp>
        <p:nvSpPr>
          <p:cNvPr id="15" name="TextBox 14"/>
          <p:cNvSpPr txBox="1"/>
          <p:nvPr userDrawn="1"/>
        </p:nvSpPr>
        <p:spPr>
          <a:xfrm>
            <a:off x="2511001" y="6545867"/>
            <a:ext cx="6175799" cy="123111"/>
          </a:xfrm>
          <a:prstGeom prst="rect">
            <a:avLst/>
          </a:prstGeom>
          <a:noFill/>
        </p:spPr>
        <p:txBody>
          <a:bodyPr wrap="square" lIns="0" tIns="0" rIns="0" bIns="0" rtlCol="0">
            <a:spAutoFit/>
          </a:bodyPr>
          <a:lstStyle/>
          <a:p>
            <a:pPr algn="r"/>
            <a:r>
              <a:rPr lang="en-US" sz="800" dirty="0" smtClean="0">
                <a:solidFill>
                  <a:schemeClr val="bg1">
                    <a:lumMod val="65000"/>
                  </a:schemeClr>
                </a:solidFill>
              </a:rPr>
              <a:t>© Copyright 2016 Harvard Business School Publishing. All rights reserved. Harvard Business Publishing is an affiliate of Harvard Business School.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0949" y="6309215"/>
            <a:ext cx="1697784" cy="193181"/>
          </a:xfrm>
          <a:prstGeom prst="rect">
            <a:avLst/>
          </a:prstGeom>
        </p:spPr>
      </p:pic>
      <p:sp>
        <p:nvSpPr>
          <p:cNvPr id="5" name="Text Placeholder 4"/>
          <p:cNvSpPr>
            <a:spLocks noGrp="1"/>
          </p:cNvSpPr>
          <p:nvPr>
            <p:ph type="body" sz="quarter" idx="11" hasCustomPrompt="1"/>
          </p:nvPr>
        </p:nvSpPr>
        <p:spPr>
          <a:xfrm>
            <a:off x="932328" y="1831301"/>
            <a:ext cx="6611160" cy="692150"/>
          </a:xfrm>
        </p:spPr>
        <p:txBody>
          <a:bodyPr anchor="b"/>
          <a:lstStyle>
            <a:lvl1pPr marL="53975" indent="0">
              <a:buNone/>
              <a:defRPr sz="2400" b="1">
                <a:solidFill>
                  <a:srgbClr val="FFFFFF"/>
                </a:solidFill>
              </a:defRPr>
            </a:lvl1pPr>
          </a:lstStyle>
          <a:p>
            <a:pPr lvl="0"/>
            <a:r>
              <a:rPr lang="en-US" dirty="0" smtClean="0"/>
              <a:t>CLICK TO EDIT MASTER TEXT STYLES</a:t>
            </a:r>
          </a:p>
        </p:txBody>
      </p:sp>
      <p:grpSp>
        <p:nvGrpSpPr>
          <p:cNvPr id="21" name="Group 20"/>
          <p:cNvGrpSpPr/>
          <p:nvPr userDrawn="1"/>
        </p:nvGrpSpPr>
        <p:grpSpPr>
          <a:xfrm>
            <a:off x="880533" y="1"/>
            <a:ext cx="1219200" cy="1586829"/>
            <a:chOff x="7589634" y="1"/>
            <a:chExt cx="1219200" cy="1586829"/>
          </a:xfrm>
        </p:grpSpPr>
        <p:grpSp>
          <p:nvGrpSpPr>
            <p:cNvPr id="22" name="Group 21"/>
            <p:cNvGrpSpPr/>
            <p:nvPr/>
          </p:nvGrpSpPr>
          <p:grpSpPr>
            <a:xfrm>
              <a:off x="7632039" y="1"/>
              <a:ext cx="1110074" cy="1586829"/>
              <a:chOff x="7632039" y="1"/>
              <a:chExt cx="1110074" cy="1586829"/>
            </a:xfrm>
          </p:grpSpPr>
          <p:sp>
            <p:nvSpPr>
              <p:cNvPr id="24" name="Rectangle 23"/>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Chevron 24"/>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3" name="TextBox 22"/>
            <p:cNvSpPr txBox="1"/>
            <p:nvPr/>
          </p:nvSpPr>
          <p:spPr>
            <a:xfrm>
              <a:off x="7589634" y="664718"/>
              <a:ext cx="1219200" cy="400110"/>
            </a:xfrm>
            <a:prstGeom prst="rect">
              <a:avLst/>
            </a:prstGeom>
            <a:noFill/>
          </p:spPr>
          <p:txBody>
            <a:bodyPr wrap="square" rtlCol="0">
              <a:spAutoFit/>
            </a:bodyPr>
            <a:lstStyle/>
            <a:p>
              <a:pPr algn="ctr"/>
              <a:r>
                <a:rPr lang="en-US" sz="1000" dirty="0" smtClean="0">
                  <a:solidFill>
                    <a:schemeClr val="bg1"/>
                  </a:solidFill>
                </a:rPr>
                <a:t>PROCESS IMPROVEMENT</a:t>
              </a:r>
            </a:p>
          </p:txBody>
        </p:sp>
      </p:grpSp>
    </p:spTree>
    <p:extLst>
      <p:ext uri="{BB962C8B-B14F-4D97-AF65-F5344CB8AC3E}">
        <p14:creationId xmlns:p14="http://schemas.microsoft.com/office/powerpoint/2010/main" val="875335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sson-star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39625" y="2709863"/>
            <a:ext cx="6488111" cy="2888719"/>
          </a:xfrm>
          <a:prstGeom prst="rect">
            <a:avLst/>
          </a:prstGeom>
        </p:spPr>
        <p:txBody>
          <a:bodyPr anchor="ctr" anchorCtr="0">
            <a:noAutofit/>
          </a:bodyPr>
          <a:lstStyle>
            <a:lvl1pPr marL="0" indent="0">
              <a:lnSpc>
                <a:spcPct val="80000"/>
              </a:lnSpc>
              <a:buNone/>
              <a:defRPr sz="7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Rectangle 8"/>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5" name="TextBox 1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16" name="Picture 15" descr="HMM-logo_horizontal_colo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sp>
        <p:nvSpPr>
          <p:cNvPr id="4" name="Picture Placeholder 3"/>
          <p:cNvSpPr>
            <a:spLocks noGrp="1"/>
          </p:cNvSpPr>
          <p:nvPr>
            <p:ph type="pic" sz="quarter" idx="10"/>
          </p:nvPr>
        </p:nvSpPr>
        <p:spPr>
          <a:xfrm>
            <a:off x="0" y="0"/>
            <a:ext cx="9143999" cy="2060575"/>
          </a:xfrm>
        </p:spPr>
        <p:txBody>
          <a:bodyPr/>
          <a:lstStyle/>
          <a:p>
            <a:endParaRPr lang="en-US" dirty="0"/>
          </a:p>
        </p:txBody>
      </p:sp>
    </p:spTree>
    <p:extLst>
      <p:ext uri="{BB962C8B-B14F-4D97-AF65-F5344CB8AC3E}">
        <p14:creationId xmlns:p14="http://schemas.microsoft.com/office/powerpoint/2010/main" val="226531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 y="1014413"/>
            <a:ext cx="9144000" cy="5519031"/>
          </a:xfrm>
          <a:prstGeom prst="rect">
            <a:avLst/>
          </a:prstGeom>
        </p:spPr>
        <p:txBody>
          <a:bodyPr/>
          <a:lstStyle>
            <a:lvl1pPr marL="53975" indent="0">
              <a:buNone/>
              <a:defRPr/>
            </a:lvl1pPr>
          </a:lstStyle>
          <a:p>
            <a:endParaRPr lang="en-US" dirty="0"/>
          </a:p>
        </p:txBody>
      </p:sp>
      <p:sp>
        <p:nvSpPr>
          <p:cNvPr id="13" name="Rectangle 12"/>
          <p:cNvSpPr/>
          <p:nvPr userDrawn="1"/>
        </p:nvSpPr>
        <p:spPr>
          <a:xfrm>
            <a:off x="0" y="0"/>
            <a:ext cx="9144000" cy="1016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6" name="Rectangle 15"/>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sp>
        <p:nvSpPr>
          <p:cNvPr id="2" name="Title 1"/>
          <p:cNvSpPr>
            <a:spLocks noGrp="1"/>
          </p:cNvSpPr>
          <p:nvPr>
            <p:ph type="ctrTitle" hasCustomPrompt="1"/>
          </p:nvPr>
        </p:nvSpPr>
        <p:spPr>
          <a:xfrm>
            <a:off x="635000" y="3471333"/>
            <a:ext cx="7341738" cy="1481667"/>
          </a:xfrm>
          <a:prstGeom prst="rect">
            <a:avLst/>
          </a:prstGeom>
        </p:spPr>
        <p:txBody>
          <a:bodyPr anchor="ctr" anchorCtr="0">
            <a:noAutofit/>
          </a:bodyPr>
          <a:lstStyle>
            <a:lvl1pPr algn="l">
              <a:lnSpc>
                <a:spcPct val="100000"/>
              </a:lnSpc>
              <a:defRPr sz="8800">
                <a:solidFill>
                  <a:schemeClr val="bg1"/>
                </a:solidFill>
              </a:defRPr>
            </a:lvl1pPr>
          </a:lstStyle>
          <a:p>
            <a:r>
              <a:rPr lang="en-US" dirty="0" smtClean="0"/>
              <a:t>Text</a:t>
            </a:r>
            <a:endParaRPr lang="en-US" dirty="0"/>
          </a:p>
        </p:txBody>
      </p:sp>
    </p:spTree>
    <p:extLst>
      <p:ext uri="{BB962C8B-B14F-4D97-AF65-F5344CB8AC3E}">
        <p14:creationId xmlns:p14="http://schemas.microsoft.com/office/powerpoint/2010/main" val="15534540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45263"/>
            <a:ext cx="9144000" cy="3127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0" y="-1"/>
            <a:ext cx="9144000" cy="12017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alibri"/>
              <a:cs typeface="Calibri"/>
            </a:endParaRPr>
          </a:p>
        </p:txBody>
      </p:sp>
      <p:sp>
        <p:nvSpPr>
          <p:cNvPr id="10" name="TextBox 9"/>
          <p:cNvSpPr txBox="1"/>
          <p:nvPr/>
        </p:nvSpPr>
        <p:spPr>
          <a:xfrm>
            <a:off x="8221136" y="6256991"/>
            <a:ext cx="465664" cy="230832"/>
          </a:xfrm>
          <a:prstGeom prst="rect">
            <a:avLst/>
          </a:prstGeom>
          <a:noFill/>
        </p:spPr>
        <p:txBody>
          <a:bodyPr wrap="square" lIns="0" tIns="0" rIns="0" bIns="0" rtlCol="0" anchor="b" anchorCtr="0">
            <a:spAutoFit/>
          </a:bodyPr>
          <a:lstStyle/>
          <a:p>
            <a:pPr algn="r"/>
            <a:fld id="{C3AF2E29-DDBE-424F-AE4F-CDBB0CF106FA}" type="slidenum">
              <a:rPr lang="en-US" sz="1500" smtClean="0">
                <a:solidFill>
                  <a:schemeClr val="accent5">
                    <a:lumMod val="75000"/>
                  </a:schemeClr>
                </a:solidFill>
              </a:rPr>
              <a:pPr algn="r"/>
              <a:t>‹#›</a:t>
            </a:fld>
            <a:endParaRPr lang="en-US" sz="1500" dirty="0">
              <a:solidFill>
                <a:schemeClr val="accent5">
                  <a:lumMod val="75000"/>
                </a:schemeClr>
              </a:solidFill>
            </a:endParaRPr>
          </a:p>
        </p:txBody>
      </p:sp>
      <p:sp>
        <p:nvSpPr>
          <p:cNvPr id="12" name="Text Placeholder 11"/>
          <p:cNvSpPr>
            <a:spLocks noGrp="1"/>
          </p:cNvSpPr>
          <p:nvPr>
            <p:ph type="body" idx="1"/>
          </p:nvPr>
        </p:nvSpPr>
        <p:spPr>
          <a:xfrm>
            <a:off x="457199" y="1831975"/>
            <a:ext cx="8226425" cy="40653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laceholder 1"/>
          <p:cNvSpPr>
            <a:spLocks noGrp="1"/>
          </p:cNvSpPr>
          <p:nvPr>
            <p:ph type="title"/>
          </p:nvPr>
        </p:nvSpPr>
        <p:spPr>
          <a:xfrm>
            <a:off x="457201" y="177800"/>
            <a:ext cx="6953624" cy="86129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Box 4"/>
          <p:cNvSpPr txBox="1"/>
          <p:nvPr userDrawn="1"/>
        </p:nvSpPr>
        <p:spPr>
          <a:xfrm>
            <a:off x="2511001" y="6626078"/>
            <a:ext cx="6175799" cy="123111"/>
          </a:xfrm>
          <a:prstGeom prst="rect">
            <a:avLst/>
          </a:prstGeom>
          <a:noFill/>
        </p:spPr>
        <p:txBody>
          <a:bodyPr wrap="square" lIns="0" tIns="0" rIns="0" bIns="0" rtlCol="0">
            <a:spAutoFit/>
          </a:bodyPr>
          <a:lstStyle/>
          <a:p>
            <a:pPr algn="r"/>
            <a:r>
              <a:rPr lang="en-US" sz="800" dirty="0" smtClean="0">
                <a:solidFill>
                  <a:schemeClr val="accent5">
                    <a:lumMod val="75000"/>
                  </a:schemeClr>
                </a:solidFill>
              </a:rPr>
              <a:t>© Copyright 2016 Harvard Business School Publishing. All rights reserved. Harvard Business Publishing is an affiliate of Harvard Business School.</a:t>
            </a:r>
          </a:p>
        </p:txBody>
      </p:sp>
      <p:pic>
        <p:nvPicPr>
          <p:cNvPr id="13" name="Picture 12" descr="HMM-logo_horizontal_color.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710947" y="6309215"/>
            <a:ext cx="1697789" cy="193181"/>
          </a:xfrm>
          <a:prstGeom prst="rect">
            <a:avLst/>
          </a:prstGeom>
        </p:spPr>
      </p:pic>
      <p:grpSp>
        <p:nvGrpSpPr>
          <p:cNvPr id="9" name="Group 8"/>
          <p:cNvGrpSpPr/>
          <p:nvPr userDrawn="1"/>
        </p:nvGrpSpPr>
        <p:grpSpPr>
          <a:xfrm>
            <a:off x="7552267" y="1"/>
            <a:ext cx="1269999" cy="1586829"/>
            <a:chOff x="7552267" y="1"/>
            <a:chExt cx="1269999" cy="1586829"/>
          </a:xfrm>
        </p:grpSpPr>
        <p:grpSp>
          <p:nvGrpSpPr>
            <p:cNvPr id="14" name="Group 13"/>
            <p:cNvGrpSpPr/>
            <p:nvPr/>
          </p:nvGrpSpPr>
          <p:grpSpPr>
            <a:xfrm>
              <a:off x="7632039" y="1"/>
              <a:ext cx="1110074" cy="1586829"/>
              <a:chOff x="7632039" y="1"/>
              <a:chExt cx="1110074" cy="1586829"/>
            </a:xfrm>
          </p:grpSpPr>
          <p:sp>
            <p:nvSpPr>
              <p:cNvPr id="16" name="Rectangle 15"/>
              <p:cNvSpPr/>
              <p:nvPr/>
            </p:nvSpPr>
            <p:spPr>
              <a:xfrm>
                <a:off x="7632039" y="1"/>
                <a:ext cx="1110074" cy="135643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hevron 16"/>
              <p:cNvSpPr/>
              <p:nvPr/>
            </p:nvSpPr>
            <p:spPr>
              <a:xfrm rot="16200000">
                <a:off x="7956601" y="802890"/>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5" name="TextBox 14"/>
            <p:cNvSpPr txBox="1"/>
            <p:nvPr/>
          </p:nvSpPr>
          <p:spPr>
            <a:xfrm>
              <a:off x="7552267" y="664717"/>
              <a:ext cx="1269999" cy="400110"/>
            </a:xfrm>
            <a:prstGeom prst="rect">
              <a:avLst/>
            </a:prstGeom>
            <a:noFill/>
          </p:spPr>
          <p:txBody>
            <a:bodyPr wrap="square" rtlCol="0">
              <a:spAutoFit/>
            </a:bodyPr>
            <a:lstStyle/>
            <a:p>
              <a:pPr algn="ctr"/>
              <a:r>
                <a:rPr lang="en-US" sz="1000" dirty="0" smtClean="0">
                  <a:solidFill>
                    <a:schemeClr val="bg1"/>
                  </a:solidFill>
                </a:rPr>
                <a:t>PROCESS IMPROVEMENT</a:t>
              </a:r>
            </a:p>
          </p:txBody>
        </p:sp>
      </p:grpSp>
    </p:spTree>
    <p:extLst>
      <p:ext uri="{BB962C8B-B14F-4D97-AF65-F5344CB8AC3E}">
        <p14:creationId xmlns:p14="http://schemas.microsoft.com/office/powerpoint/2010/main" val="3839259519"/>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50" r:id="rId3"/>
    <p:sldLayoutId id="2147483661" r:id="rId4"/>
    <p:sldLayoutId id="2147483670" r:id="rId5"/>
    <p:sldLayoutId id="2147483671" r:id="rId6"/>
    <p:sldLayoutId id="2147483669" r:id="rId7"/>
    <p:sldLayoutId id="2147483651" r:id="rId8"/>
    <p:sldLayoutId id="2147483678" r:id="rId9"/>
  </p:sldLayoutIdLst>
  <p:timing>
    <p:tnLst>
      <p:par>
        <p:cTn xmlns:p14="http://schemas.microsoft.com/office/powerpoint/2010/main" id="1" dur="indefinite" restart="never" nodeType="tmRoot"/>
      </p:par>
    </p:tnLst>
  </p:timing>
  <p:txStyles>
    <p:titleStyle>
      <a:lvl1pPr algn="l" defTabSz="914400" rtl="0" eaLnBrk="1" latinLnBrk="0" hangingPunct="1">
        <a:lnSpc>
          <a:spcPts val="3600"/>
        </a:lnSpc>
        <a:spcBef>
          <a:spcPct val="0"/>
        </a:spcBef>
        <a:buNone/>
        <a:defRPr sz="3200" kern="1200">
          <a:solidFill>
            <a:schemeClr val="bg1"/>
          </a:solidFill>
          <a:latin typeface="Calibri"/>
          <a:ea typeface="+mj-ea"/>
          <a:cs typeface="Calibri"/>
        </a:defRPr>
      </a:lvl1pPr>
    </p:titleStyle>
    <p:body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17.jp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6.png"/><Relationship Id="rId5" Type="http://schemas.microsoft.com/office/2007/relationships/hdphoto" Target="../media/hdphoto1.wdp"/><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2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4" Type="http://schemas.microsoft.com/office/2007/relationships/hdphoto" Target="../media/hdphoto1.wdp"/><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2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22.jpg"/></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1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4"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52202"/>
          <a:stretch/>
        </p:blipFill>
        <p:spPr>
          <a:xfrm>
            <a:off x="0" y="1009061"/>
            <a:ext cx="9144000" cy="4357464"/>
          </a:xfrm>
          <a:prstGeom prst="rect">
            <a:avLst/>
          </a:prstGeom>
        </p:spPr>
      </p:pic>
      <p:grpSp>
        <p:nvGrpSpPr>
          <p:cNvPr id="8" name="Group 7"/>
          <p:cNvGrpSpPr/>
          <p:nvPr/>
        </p:nvGrpSpPr>
        <p:grpSpPr>
          <a:xfrm>
            <a:off x="630081" y="-5584"/>
            <a:ext cx="2825156" cy="1823903"/>
            <a:chOff x="630081" y="-5584"/>
            <a:chExt cx="2825156" cy="1823903"/>
          </a:xfrm>
        </p:grpSpPr>
        <p:sp>
          <p:nvSpPr>
            <p:cNvPr id="9" name="Freeform 8"/>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
        <p:nvSpPr>
          <p:cNvPr id="11" name="Rectangle 10"/>
          <p:cNvSpPr/>
          <p:nvPr/>
        </p:nvSpPr>
        <p:spPr>
          <a:xfrm>
            <a:off x="0" y="3130474"/>
            <a:ext cx="9144000" cy="1011219"/>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itle 5"/>
          <p:cNvSpPr>
            <a:spLocks noGrp="1"/>
          </p:cNvSpPr>
          <p:nvPr>
            <p:ph type="ctrTitle"/>
          </p:nvPr>
        </p:nvSpPr>
        <p:spPr>
          <a:xfrm>
            <a:off x="1390315" y="3021225"/>
            <a:ext cx="7299659" cy="1242679"/>
          </a:xfrm>
        </p:spPr>
        <p:txBody>
          <a:bodyPr/>
          <a:lstStyle/>
          <a:p>
            <a:r>
              <a:rPr lang="en-US" dirty="0" smtClean="0"/>
              <a:t>Process Improvement Café </a:t>
            </a:r>
            <a:endParaRPr lang="en-US" dirty="0"/>
          </a:p>
        </p:txBody>
      </p:sp>
      <p:pic>
        <p:nvPicPr>
          <p:cNvPr id="13" name="Picture 12" descr="cover_arro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325" y="3503600"/>
            <a:ext cx="518125" cy="292589"/>
          </a:xfrm>
          <a:prstGeom prst="rect">
            <a:avLst/>
          </a:prstGeom>
        </p:spPr>
      </p:pic>
      <p:sp>
        <p:nvSpPr>
          <p:cNvPr id="14" name="Rectangle 13"/>
          <p:cNvSpPr/>
          <p:nvPr/>
        </p:nvSpPr>
        <p:spPr>
          <a:xfrm>
            <a:off x="6981216" y="5526149"/>
            <a:ext cx="1686780" cy="86285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Insert client logo here</a:t>
            </a:r>
            <a:endParaRPr lang="en-US" dirty="0"/>
          </a:p>
        </p:txBody>
      </p:sp>
    </p:spTree>
    <p:extLst>
      <p:ext uri="{BB962C8B-B14F-4D97-AF65-F5344CB8AC3E}">
        <p14:creationId xmlns:p14="http://schemas.microsoft.com/office/powerpoint/2010/main" val="35426170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0" y="0"/>
            <a:ext cx="9144000" cy="2082800"/>
          </a:xfrm>
          <a:prstGeom prst="rect">
            <a:avLst/>
          </a:prstGeom>
        </p:spPr>
      </p:pic>
      <p:sp>
        <p:nvSpPr>
          <p:cNvPr id="3" name="Text Placeholder 2"/>
          <p:cNvSpPr>
            <a:spLocks noGrp="1"/>
          </p:cNvSpPr>
          <p:nvPr>
            <p:ph type="body" idx="1"/>
          </p:nvPr>
        </p:nvSpPr>
        <p:spPr>
          <a:xfrm>
            <a:off x="939624" y="2709863"/>
            <a:ext cx="7242653" cy="2888719"/>
          </a:xfrm>
        </p:spPr>
        <p:txBody>
          <a:bodyPr/>
          <a:lstStyle/>
          <a:p>
            <a:r>
              <a:rPr lang="en-US" sz="6000" dirty="0" smtClean="0"/>
              <a:t>REDESIGN A PROCESS</a:t>
            </a:r>
            <a:endParaRPr lang="en-US" sz="6000" dirty="0"/>
          </a:p>
        </p:txBody>
      </p:sp>
      <p:grpSp>
        <p:nvGrpSpPr>
          <p:cNvPr id="8" name="Group 7"/>
          <p:cNvGrpSpPr/>
          <p:nvPr/>
        </p:nvGrpSpPr>
        <p:grpSpPr>
          <a:xfrm>
            <a:off x="880533" y="0"/>
            <a:ext cx="1212940" cy="2459955"/>
            <a:chOff x="1500293" y="0"/>
            <a:chExt cx="1212940"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0" name="TextBox 9"/>
            <p:cNvSpPr txBox="1"/>
            <p:nvPr/>
          </p:nvSpPr>
          <p:spPr>
            <a:xfrm>
              <a:off x="1500293" y="1537843"/>
              <a:ext cx="1212940" cy="400110"/>
            </a:xfrm>
            <a:prstGeom prst="rect">
              <a:avLst/>
            </a:prstGeom>
            <a:noFill/>
          </p:spPr>
          <p:txBody>
            <a:bodyPr wrap="square" rtlCol="0">
              <a:spAutoFit/>
            </a:bodyPr>
            <a:lstStyle/>
            <a:p>
              <a:pPr algn="ctr"/>
              <a:r>
                <a:rPr lang="en-US" sz="1000" dirty="0" smtClean="0">
                  <a:solidFill>
                    <a:schemeClr val="bg1"/>
                  </a:solidFill>
                </a:rPr>
                <a:t>PROCESS IMPROVEMENT</a:t>
              </a:r>
              <a:endParaRPr lang="en-US" sz="1000" dirty="0">
                <a:solidFill>
                  <a:schemeClr val="bg1"/>
                </a:solidFill>
              </a:endParaRPr>
            </a:p>
          </p:txBody>
        </p:sp>
      </p:grpSp>
    </p:spTree>
    <p:extLst>
      <p:ext uri="{BB962C8B-B14F-4D97-AF65-F5344CB8AC3E}">
        <p14:creationId xmlns:p14="http://schemas.microsoft.com/office/powerpoint/2010/main" val="38497276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Brainstorm performance improvements</a:t>
            </a:r>
            <a:endParaRPr lang="en-US" dirty="0"/>
          </a:p>
        </p:txBody>
      </p:sp>
      <p:pic>
        <p:nvPicPr>
          <p:cNvPr id="4" name="Picture 3" descr="Screenshot 2016-04-24 16.14.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278" y="1721293"/>
            <a:ext cx="3607559" cy="3810230"/>
          </a:xfrm>
          <a:prstGeom prst="rect">
            <a:avLst/>
          </a:prstGeom>
        </p:spPr>
      </p:pic>
      <p:sp>
        <p:nvSpPr>
          <p:cNvPr id="10" name="Text Placeholder 7"/>
          <p:cNvSpPr txBox="1">
            <a:spLocks/>
          </p:cNvSpPr>
          <p:nvPr/>
        </p:nvSpPr>
        <p:spPr>
          <a:xfrm>
            <a:off x="4895737" y="2150406"/>
            <a:ext cx="3613321" cy="3230712"/>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i="1" dirty="0" smtClean="0">
                <a:solidFill>
                  <a:srgbClr val="B00020"/>
                </a:solidFill>
              </a:rPr>
              <a:t>What is one improvement you can make? </a:t>
            </a:r>
          </a:p>
          <a:p>
            <a:r>
              <a:rPr lang="en-US" sz="2800" i="1" dirty="0" smtClean="0">
                <a:solidFill>
                  <a:srgbClr val="B00020"/>
                </a:solidFill>
              </a:rPr>
              <a:t>How will you measure performance?</a:t>
            </a:r>
            <a:endParaRPr lang="en-US" sz="2800" i="1" dirty="0">
              <a:solidFill>
                <a:srgbClr val="B00020"/>
              </a:solidFill>
            </a:endParaRPr>
          </a:p>
        </p:txBody>
      </p:sp>
      <p:grpSp>
        <p:nvGrpSpPr>
          <p:cNvPr id="12" name="Group 11"/>
          <p:cNvGrpSpPr/>
          <p:nvPr/>
        </p:nvGrpSpPr>
        <p:grpSpPr>
          <a:xfrm>
            <a:off x="7982922" y="4768300"/>
            <a:ext cx="1161078" cy="838132"/>
            <a:chOff x="7982922" y="4553595"/>
            <a:chExt cx="1161078" cy="838132"/>
          </a:xfrm>
        </p:grpSpPr>
        <p:sp>
          <p:nvSpPr>
            <p:cNvPr id="13" name="Rectangle 12"/>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4" name="Picture 13" descr="icon_raise hand.png"/>
            <p:cNvPicPr>
              <a:picLocks noChangeAspect="1"/>
            </p:cNvPicPr>
            <p:nvPr/>
          </p:nvPicPr>
          <p:blipFill>
            <a:blip r:embed="rId4">
              <a:duotone>
                <a:prstClr val="black"/>
                <a:srgbClr val="000000">
                  <a:tint val="45000"/>
                  <a:satMod val="400000"/>
                </a:srgbClr>
              </a:duotone>
              <a:extLst>
                <a:ext uri="{BEBA8EAE-BF5A-486C-A8C5-ECC9F3942E4B}">
                  <a14:imgProps xmlns:a14="http://schemas.microsoft.com/office/drawing/2010/main">
                    <a14:imgLayer r:embed="rId5">
                      <a14:imgEffect>
                        <a14:saturation sat="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3240628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193" y="1220853"/>
            <a:ext cx="6934198" cy="861291"/>
          </a:xfrm>
        </p:spPr>
        <p:txBody>
          <a:bodyPr>
            <a:noAutofit/>
          </a:bodyPr>
          <a:lstStyle/>
          <a:p>
            <a:r>
              <a:rPr lang="en-US" dirty="0" smtClean="0"/>
              <a:t>Test your </a:t>
            </a:r>
            <a:r>
              <a:rPr lang="en-US" dirty="0"/>
              <a:t>i</a:t>
            </a:r>
            <a:r>
              <a:rPr lang="en-US" dirty="0" smtClean="0"/>
              <a:t>deas</a:t>
            </a:r>
            <a:endParaRPr lang="en-US" dirty="0"/>
          </a:p>
        </p:txBody>
      </p:sp>
      <p:sp>
        <p:nvSpPr>
          <p:cNvPr id="4" name="Content Placeholder 3"/>
          <p:cNvSpPr>
            <a:spLocks noGrp="1"/>
          </p:cNvSpPr>
          <p:nvPr>
            <p:ph type="body" sz="quarter" idx="10"/>
          </p:nvPr>
        </p:nvSpPr>
        <p:spPr>
          <a:xfrm>
            <a:off x="444500" y="2335576"/>
            <a:ext cx="4920713" cy="4332330"/>
          </a:xfrm>
        </p:spPr>
        <p:txBody>
          <a:bodyPr/>
          <a:lstStyle/>
          <a:p>
            <a:r>
              <a:rPr lang="en-US" sz="2000" dirty="0"/>
              <a:t>When patients check in at the Calyx </a:t>
            </a:r>
            <a:r>
              <a:rPr lang="en-US" sz="2000" dirty="0" smtClean="0"/>
              <a:t>Urgent </a:t>
            </a:r>
            <a:r>
              <a:rPr lang="en-US" sz="2000" dirty="0"/>
              <a:t>C</a:t>
            </a:r>
            <a:r>
              <a:rPr lang="en-US" sz="2000" dirty="0" smtClean="0"/>
              <a:t>are </a:t>
            </a:r>
            <a:r>
              <a:rPr lang="en-US" sz="2000" dirty="0"/>
              <a:t>C</a:t>
            </a:r>
            <a:r>
              <a:rPr lang="en-US" sz="2000" dirty="0" smtClean="0"/>
              <a:t>linic</a:t>
            </a:r>
            <a:r>
              <a:rPr lang="en-US" sz="2000" dirty="0"/>
              <a:t>, they are told they will see a doctor “as soon as one is available.” </a:t>
            </a:r>
          </a:p>
          <a:p>
            <a:r>
              <a:rPr lang="en-US" sz="2000" dirty="0" smtClean="0"/>
              <a:t>A patient survey shows </a:t>
            </a:r>
            <a:r>
              <a:rPr lang="en-US" sz="2000" dirty="0"/>
              <a:t>that not knowing how long </a:t>
            </a:r>
            <a:r>
              <a:rPr lang="en-US" sz="2000" dirty="0" smtClean="0"/>
              <a:t>they will </a:t>
            </a:r>
            <a:r>
              <a:rPr lang="en-US" sz="2000" dirty="0"/>
              <a:t>need to wait </a:t>
            </a:r>
            <a:r>
              <a:rPr lang="en-US" sz="2000" dirty="0" smtClean="0"/>
              <a:t>causes patients </a:t>
            </a:r>
            <a:r>
              <a:rPr lang="en-US" sz="2000" dirty="0"/>
              <a:t>frustration and </a:t>
            </a:r>
            <a:r>
              <a:rPr lang="en-US" sz="2000" dirty="0" smtClean="0"/>
              <a:t>anxiety.</a:t>
            </a:r>
            <a:endParaRPr lang="en-US" sz="2000" dirty="0"/>
          </a:p>
          <a:p>
            <a:r>
              <a:rPr lang="en-US" sz="2000" dirty="0"/>
              <a:t>Anwar, the clinic manager, thinks the check-in process can be improved by assigning each patient a number and installing countdown clocks in the waiting area that show the estimated waiting time for each number.</a:t>
            </a:r>
          </a:p>
        </p:txBody>
      </p:sp>
      <p:sp>
        <p:nvSpPr>
          <p:cNvPr id="8" name="Text Placeholder 7"/>
          <p:cNvSpPr>
            <a:spLocks noGrp="1"/>
          </p:cNvSpPr>
          <p:nvPr>
            <p:ph type="body" sz="quarter" idx="11"/>
          </p:nvPr>
        </p:nvSpPr>
        <p:spPr>
          <a:xfrm>
            <a:off x="6191480" y="3002691"/>
            <a:ext cx="2471823" cy="1058214"/>
          </a:xfrm>
        </p:spPr>
        <p:txBody>
          <a:bodyPr/>
          <a:lstStyle/>
          <a:p>
            <a:r>
              <a:rPr lang="en-US" sz="2400" dirty="0" smtClean="0"/>
              <a:t>How can Anwar test his idea?</a:t>
            </a:r>
            <a:endParaRPr lang="en-US" sz="2400" dirty="0"/>
          </a:p>
        </p:txBody>
      </p:sp>
      <p:grpSp>
        <p:nvGrpSpPr>
          <p:cNvPr id="10" name="Group 9"/>
          <p:cNvGrpSpPr/>
          <p:nvPr/>
        </p:nvGrpSpPr>
        <p:grpSpPr>
          <a:xfrm>
            <a:off x="7437121" y="518595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3" name="Straight Connector 12"/>
          <p:cNvCxnSpPr/>
          <p:nvPr/>
        </p:nvCxnSpPr>
        <p:spPr>
          <a:xfrm flipH="1">
            <a:off x="5688760" y="2516504"/>
            <a:ext cx="5521" cy="37106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167820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5" name="Text Placeholder 4"/>
          <p:cNvSpPr>
            <a:spLocks noGrp="1"/>
          </p:cNvSpPr>
          <p:nvPr>
            <p:ph type="body" idx="1"/>
          </p:nvPr>
        </p:nvSpPr>
        <p:spPr/>
        <p:txBody>
          <a:bodyPr/>
          <a:lstStyle/>
          <a:p>
            <a:r>
              <a:rPr lang="en-US" dirty="0" smtClean="0"/>
              <a:t>IMPLEMENT </a:t>
            </a:r>
            <a:r>
              <a:rPr lang="en-US" dirty="0" smtClean="0"/>
              <a:t>A NEW PROCESS</a:t>
            </a:r>
            <a:endParaRPr lang="en-US" dirty="0"/>
          </a:p>
        </p:txBody>
      </p:sp>
      <p:grpSp>
        <p:nvGrpSpPr>
          <p:cNvPr id="7" name="Group 6"/>
          <p:cNvGrpSpPr/>
          <p:nvPr/>
        </p:nvGrpSpPr>
        <p:grpSpPr>
          <a:xfrm>
            <a:off x="880532" y="0"/>
            <a:ext cx="1229873" cy="2459955"/>
            <a:chOff x="1500292" y="0"/>
            <a:chExt cx="1229873" cy="2459955"/>
          </a:xfrm>
        </p:grpSpPr>
        <p:grpSp>
          <p:nvGrpSpPr>
            <p:cNvPr id="8" name="Group 7"/>
            <p:cNvGrpSpPr/>
            <p:nvPr/>
          </p:nvGrpSpPr>
          <p:grpSpPr>
            <a:xfrm>
              <a:off x="1552549" y="0"/>
              <a:ext cx="1110074" cy="2459955"/>
              <a:chOff x="1560742" y="0"/>
              <a:chExt cx="1110074" cy="2459955"/>
            </a:xfrm>
            <a:effectLst>
              <a:glow rad="25400">
                <a:schemeClr val="tx1">
                  <a:alpha val="20000"/>
                </a:schemeClr>
              </a:glow>
            </a:effectLst>
          </p:grpSpPr>
          <p:sp>
            <p:nvSpPr>
              <p:cNvPr id="10" name="Rectangle 9"/>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Chevron 10"/>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9" name="TextBox 8"/>
            <p:cNvSpPr txBox="1"/>
            <p:nvPr/>
          </p:nvSpPr>
          <p:spPr>
            <a:xfrm>
              <a:off x="1500292" y="1537843"/>
              <a:ext cx="1229873" cy="400110"/>
            </a:xfrm>
            <a:prstGeom prst="rect">
              <a:avLst/>
            </a:prstGeom>
            <a:noFill/>
          </p:spPr>
          <p:txBody>
            <a:bodyPr wrap="square" rtlCol="0">
              <a:spAutoFit/>
            </a:bodyPr>
            <a:lstStyle/>
            <a:p>
              <a:pPr algn="ctr"/>
              <a:r>
                <a:rPr lang="en-US" sz="1000" dirty="0" smtClean="0">
                  <a:solidFill>
                    <a:schemeClr val="bg1"/>
                  </a:solidFill>
                </a:rPr>
                <a:t>PROCESS IMPROVEMENT</a:t>
              </a:r>
              <a:endParaRPr lang="en-US" sz="1000" dirty="0">
                <a:solidFill>
                  <a:schemeClr val="bg1"/>
                </a:solidFill>
              </a:endParaRPr>
            </a:p>
          </p:txBody>
        </p:sp>
      </p:grpSp>
    </p:spTree>
    <p:extLst>
      <p:ext uri="{BB962C8B-B14F-4D97-AF65-F5344CB8AC3E}">
        <p14:creationId xmlns:p14="http://schemas.microsoft.com/office/powerpoint/2010/main" val="97134309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2" y="933800"/>
            <a:ext cx="6934198" cy="861291"/>
          </a:xfrm>
        </p:spPr>
        <p:txBody>
          <a:bodyPr>
            <a:noAutofit/>
          </a:bodyPr>
          <a:lstStyle/>
          <a:p>
            <a:r>
              <a:rPr lang="en-US" dirty="0" smtClean="0"/>
              <a:t>Overcome resistance</a:t>
            </a:r>
            <a:endParaRPr lang="en-US" dirty="0"/>
          </a:p>
        </p:txBody>
      </p:sp>
      <p:sp>
        <p:nvSpPr>
          <p:cNvPr id="4" name="Content Placeholder 3"/>
          <p:cNvSpPr>
            <a:spLocks noGrp="1"/>
          </p:cNvSpPr>
          <p:nvPr>
            <p:ph type="body" sz="quarter" idx="10"/>
          </p:nvPr>
        </p:nvSpPr>
        <p:spPr>
          <a:xfrm>
            <a:off x="440266" y="2111724"/>
            <a:ext cx="4655979" cy="4746276"/>
          </a:xfrm>
        </p:spPr>
        <p:txBody>
          <a:bodyPr/>
          <a:lstStyle/>
          <a:p>
            <a:r>
              <a:rPr lang="en-US" sz="2000" dirty="0"/>
              <a:t>Anwar tested his idea at Calyx </a:t>
            </a:r>
            <a:r>
              <a:rPr lang="en-US" sz="2000" dirty="0" smtClean="0"/>
              <a:t>Urgent Care Clinic </a:t>
            </a:r>
            <a:r>
              <a:rPr lang="en-US" sz="2000" dirty="0"/>
              <a:t>by simulating a patient </a:t>
            </a:r>
            <a:r>
              <a:rPr lang="en-US" sz="2000" dirty="0" smtClean="0"/>
              <a:t>check-in </a:t>
            </a:r>
            <a:r>
              <a:rPr lang="en-US" sz="2000" dirty="0"/>
              <a:t>process with his office staff one evening while the clinic was closed.</a:t>
            </a:r>
          </a:p>
          <a:p>
            <a:r>
              <a:rPr lang="en-US" sz="2000" dirty="0"/>
              <a:t>Although the test was successful and demonstrated that the “countdown clock” idea would work, several of the clinic’s practitioners were concerned that the additional technology would be costly and that it would create more work for them.</a:t>
            </a:r>
          </a:p>
          <a:p>
            <a:endParaRPr lang="en-US" sz="2000" dirty="0"/>
          </a:p>
        </p:txBody>
      </p:sp>
      <p:sp>
        <p:nvSpPr>
          <p:cNvPr id="8" name="Text Placeholder 7"/>
          <p:cNvSpPr>
            <a:spLocks noGrp="1"/>
          </p:cNvSpPr>
          <p:nvPr>
            <p:ph type="body" sz="quarter" idx="11"/>
          </p:nvPr>
        </p:nvSpPr>
        <p:spPr>
          <a:xfrm>
            <a:off x="5676705" y="2743200"/>
            <a:ext cx="2726269" cy="1947334"/>
          </a:xfrm>
        </p:spPr>
        <p:txBody>
          <a:bodyPr/>
          <a:lstStyle/>
          <a:p>
            <a:r>
              <a:rPr lang="en-US" sz="2400" dirty="0"/>
              <a:t>How can </a:t>
            </a:r>
            <a:r>
              <a:rPr lang="en-US" sz="2400" dirty="0" smtClean="0"/>
              <a:t>Anwar overcome </a:t>
            </a:r>
            <a:r>
              <a:rPr lang="en-US" sz="2400" dirty="0"/>
              <a:t>this resistance to </a:t>
            </a:r>
            <a:r>
              <a:rPr lang="en-US" sz="2400" dirty="0" smtClean="0"/>
              <a:t>his improvement idea</a:t>
            </a:r>
            <a:r>
              <a:rPr lang="en-US" sz="2400" dirty="0"/>
              <a:t>? </a:t>
            </a:r>
          </a:p>
        </p:txBody>
      </p:sp>
      <p:grpSp>
        <p:nvGrpSpPr>
          <p:cNvPr id="10" name="Group 9"/>
          <p:cNvGrpSpPr/>
          <p:nvPr/>
        </p:nvGrpSpPr>
        <p:grpSpPr>
          <a:xfrm>
            <a:off x="7437121" y="5185954"/>
            <a:ext cx="1706879" cy="831272"/>
            <a:chOff x="7437121" y="4665042"/>
            <a:chExt cx="1706879" cy="831272"/>
          </a:xfrm>
        </p:grpSpPr>
        <p:sp>
          <p:nvSpPr>
            <p:cNvPr id="11" name="Rectangle 10"/>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SCENARIO</a:t>
              </a:r>
              <a:endParaRPr lang="en-US" sz="1200"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1" y="4704070"/>
              <a:ext cx="1056640" cy="759459"/>
            </a:xfrm>
            <a:prstGeom prst="rect">
              <a:avLst/>
            </a:prstGeom>
          </p:spPr>
        </p:pic>
      </p:grpSp>
      <p:cxnSp>
        <p:nvCxnSpPr>
          <p:cNvPr id="13" name="Straight Connector 12"/>
          <p:cNvCxnSpPr/>
          <p:nvPr/>
        </p:nvCxnSpPr>
        <p:spPr>
          <a:xfrm>
            <a:off x="5311256" y="1521737"/>
            <a:ext cx="28352" cy="465893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242852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Roll out the process</a:t>
            </a:r>
            <a:endParaRPr lang="en-US" dirty="0"/>
          </a:p>
        </p:txBody>
      </p:sp>
      <p:sp>
        <p:nvSpPr>
          <p:cNvPr id="10" name="Text Placeholder 7"/>
          <p:cNvSpPr txBox="1">
            <a:spLocks/>
          </p:cNvSpPr>
          <p:nvPr/>
        </p:nvSpPr>
        <p:spPr>
          <a:xfrm>
            <a:off x="457201" y="2116983"/>
            <a:ext cx="3613321" cy="3230712"/>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buNone/>
            </a:pPr>
            <a:r>
              <a:rPr lang="en-US" sz="2800" i="1" dirty="0">
                <a:solidFill>
                  <a:schemeClr val="accent1"/>
                </a:solidFill>
              </a:rPr>
              <a:t>What is one step you will take to implement the process you explored in the practice activity? </a:t>
            </a:r>
          </a:p>
        </p:txBody>
      </p:sp>
      <p:grpSp>
        <p:nvGrpSpPr>
          <p:cNvPr id="12" name="Group 11"/>
          <p:cNvGrpSpPr/>
          <p:nvPr/>
        </p:nvGrpSpPr>
        <p:grpSpPr>
          <a:xfrm>
            <a:off x="7982922" y="4768300"/>
            <a:ext cx="1161078" cy="838132"/>
            <a:chOff x="7982922" y="4553595"/>
            <a:chExt cx="1161078" cy="838132"/>
          </a:xfrm>
        </p:grpSpPr>
        <p:sp>
          <p:nvSpPr>
            <p:cNvPr id="13" name="Rectangle 12"/>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4" name="Picture 13" descr="icon_raise hand.png"/>
            <p:cNvPicPr>
              <a:picLocks noChangeAspect="1"/>
            </p:cNvPicPr>
            <p:nvPr/>
          </p:nvPicPr>
          <p:blipFill>
            <a:blip r:embed="rId3">
              <a:duotone>
                <a:prstClr val="black"/>
                <a:srgbClr val="000000">
                  <a:tint val="45000"/>
                  <a:satMod val="400000"/>
                </a:srgbClr>
              </a:duotone>
              <a:extLst>
                <a:ext uri="{BEBA8EAE-BF5A-486C-A8C5-ECC9F3942E4B}">
                  <a14:imgProps xmlns:a14="http://schemas.microsoft.com/office/drawing/2010/main">
                    <a14:imgLayer r:embed="rId4">
                      <a14:imgEffect>
                        <a14:saturation sat="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
        <p:nvSpPr>
          <p:cNvPr id="8" name="Content Placeholder 2"/>
          <p:cNvSpPr txBox="1">
            <a:spLocks/>
          </p:cNvSpPr>
          <p:nvPr/>
        </p:nvSpPr>
        <p:spPr>
          <a:xfrm>
            <a:off x="4461831" y="1664859"/>
            <a:ext cx="4160014" cy="4221692"/>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buNone/>
            </a:pPr>
            <a:r>
              <a:rPr lang="en-US" sz="2400" dirty="0" smtClean="0"/>
              <a:t>For example, </a:t>
            </a:r>
          </a:p>
          <a:p>
            <a:r>
              <a:rPr lang="en-US" sz="2400" dirty="0" smtClean="0"/>
              <a:t>Acquire resources</a:t>
            </a:r>
          </a:p>
          <a:p>
            <a:r>
              <a:rPr lang="en-US" sz="2400" dirty="0" smtClean="0"/>
              <a:t>Overcome resistance</a:t>
            </a:r>
          </a:p>
          <a:p>
            <a:r>
              <a:rPr lang="en-US" sz="2400" dirty="0" smtClean="0"/>
              <a:t>Reengage the champion</a:t>
            </a:r>
          </a:p>
          <a:p>
            <a:r>
              <a:rPr lang="en-US" sz="2400" dirty="0" smtClean="0"/>
              <a:t>Communicate</a:t>
            </a:r>
          </a:p>
          <a:p>
            <a:r>
              <a:rPr lang="en-US" sz="2400" dirty="0" smtClean="0"/>
              <a:t>Educate and familiarize</a:t>
            </a:r>
          </a:p>
          <a:p>
            <a:r>
              <a:rPr lang="en-US" sz="2400" dirty="0" smtClean="0"/>
              <a:t>Pilot</a:t>
            </a:r>
          </a:p>
          <a:p>
            <a:r>
              <a:rPr lang="en-US" sz="2400" dirty="0" smtClean="0"/>
              <a:t>Launch</a:t>
            </a:r>
          </a:p>
          <a:p>
            <a:r>
              <a:rPr lang="en-US" sz="2400" dirty="0" smtClean="0"/>
              <a:t>Retire past processes</a:t>
            </a:r>
            <a:endParaRPr lang="en-US" dirty="0" smtClean="0"/>
          </a:p>
          <a:p>
            <a:pPr>
              <a:buFont typeface="Arial" panose="020B0604020202020204" pitchFamily="34" charset="0"/>
              <a:buNone/>
            </a:pPr>
            <a:endParaRPr lang="en-US" dirty="0" smtClean="0"/>
          </a:p>
          <a:p>
            <a:pPr>
              <a:buFont typeface="Arial" panose="020B0604020202020204" pitchFamily="34" charset="0"/>
              <a:buNone/>
            </a:pPr>
            <a:endParaRPr lang="en-US" dirty="0" smtClean="0"/>
          </a:p>
          <a:p>
            <a:pPr>
              <a:buFont typeface="Arial" panose="020B0604020202020204" pitchFamily="34" charset="0"/>
              <a:buNone/>
            </a:pPr>
            <a:r>
              <a:rPr lang="en-US" dirty="0" smtClean="0"/>
              <a:t> </a:t>
            </a:r>
            <a:endParaRPr lang="en-US" dirty="0"/>
          </a:p>
        </p:txBody>
      </p:sp>
    </p:spTree>
    <p:extLst>
      <p:ext uri="{BB962C8B-B14F-4D97-AF65-F5344CB8AC3E}">
        <p14:creationId xmlns:p14="http://schemas.microsoft.com/office/powerpoint/2010/main" val="55956976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4" descr="171571498.jpg"/>
          <p:cNvPicPr>
            <a:picLocks noChangeAspect="1"/>
          </p:cNvPicPr>
          <p:nvPr/>
        </p:nvPicPr>
        <p:blipFill rotWithShape="1">
          <a:blip r:embed="rId3">
            <a:extLst>
              <a:ext uri="{28A0092B-C50C-407E-A947-70E740481C1C}">
                <a14:useLocalDpi xmlns:a14="http://schemas.microsoft.com/office/drawing/2010/main" val="0"/>
              </a:ext>
            </a:extLst>
          </a:blip>
          <a:srcRect t="27499" b="38713"/>
          <a:stretch/>
        </p:blipFill>
        <p:spPr>
          <a:xfrm flipH="1">
            <a:off x="0" y="0"/>
            <a:ext cx="9144000" cy="2060575"/>
          </a:xfrm>
          <a:prstGeom prst="rect">
            <a:avLst/>
          </a:prstGeom>
        </p:spPr>
      </p:pic>
      <p:sp>
        <p:nvSpPr>
          <p:cNvPr id="7" name="Text Placeholder 6"/>
          <p:cNvSpPr>
            <a:spLocks noGrp="1"/>
          </p:cNvSpPr>
          <p:nvPr>
            <p:ph type="body" idx="1"/>
          </p:nvPr>
        </p:nvSpPr>
        <p:spPr>
          <a:xfrm>
            <a:off x="939625" y="2709863"/>
            <a:ext cx="6912919" cy="2888719"/>
          </a:xfrm>
        </p:spPr>
        <p:txBody>
          <a:bodyPr/>
          <a:lstStyle/>
          <a:p>
            <a:r>
              <a:rPr lang="en-US" dirty="0" smtClean="0"/>
              <a:t>APPLY WHAT YOU’VE LEARNED</a:t>
            </a:r>
            <a:endParaRPr lang="en-US" dirty="0"/>
          </a:p>
        </p:txBody>
      </p:sp>
      <p:grpSp>
        <p:nvGrpSpPr>
          <p:cNvPr id="9" name="Group 8"/>
          <p:cNvGrpSpPr/>
          <p:nvPr/>
        </p:nvGrpSpPr>
        <p:grpSpPr>
          <a:xfrm>
            <a:off x="897467" y="0"/>
            <a:ext cx="1162140" cy="2459955"/>
            <a:chOff x="1517227" y="0"/>
            <a:chExt cx="1162140" cy="2459955"/>
          </a:xfrm>
        </p:grpSpPr>
        <p:grpSp>
          <p:nvGrpSpPr>
            <p:cNvPr id="10" name="Group 9"/>
            <p:cNvGrpSpPr/>
            <p:nvPr/>
          </p:nvGrpSpPr>
          <p:grpSpPr>
            <a:xfrm>
              <a:off x="1552549" y="0"/>
              <a:ext cx="1110074" cy="2459955"/>
              <a:chOff x="1560742" y="0"/>
              <a:chExt cx="1110074" cy="2459955"/>
            </a:xfrm>
            <a:effectLst>
              <a:glow rad="25400">
                <a:schemeClr val="tx1">
                  <a:alpha val="20000"/>
                </a:schemeClr>
              </a:glow>
            </a:effectLst>
          </p:grpSpPr>
          <p:sp>
            <p:nvSpPr>
              <p:cNvPr id="12" name="Rectangle 11"/>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Chevron 12"/>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1" name="TextBox 10"/>
            <p:cNvSpPr txBox="1"/>
            <p:nvPr/>
          </p:nvSpPr>
          <p:spPr>
            <a:xfrm>
              <a:off x="1517227" y="1537843"/>
              <a:ext cx="1162140" cy="400110"/>
            </a:xfrm>
            <a:prstGeom prst="rect">
              <a:avLst/>
            </a:prstGeom>
            <a:noFill/>
          </p:spPr>
          <p:txBody>
            <a:bodyPr wrap="square" rtlCol="0">
              <a:spAutoFit/>
            </a:bodyPr>
            <a:lstStyle/>
            <a:p>
              <a:pPr algn="ctr"/>
              <a:r>
                <a:rPr lang="en-US" sz="1000" dirty="0" smtClean="0">
                  <a:solidFill>
                    <a:schemeClr val="bg1"/>
                  </a:solidFill>
                </a:rPr>
                <a:t>PROCESS IMPROVEMENT</a:t>
              </a:r>
              <a:endParaRPr lang="en-US" sz="1000" dirty="0">
                <a:solidFill>
                  <a:schemeClr val="bg1"/>
                </a:solidFill>
              </a:endParaRPr>
            </a:p>
          </p:txBody>
        </p:sp>
      </p:grpSp>
    </p:spTree>
    <p:extLst>
      <p:ext uri="{BB962C8B-B14F-4D97-AF65-F5344CB8AC3E}">
        <p14:creationId xmlns:p14="http://schemas.microsoft.com/office/powerpoint/2010/main" val="207628029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p:txBody>
          <a:bodyPr/>
          <a:lstStyle/>
          <a:p>
            <a:pPr marL="53975" indent="0">
              <a:buNone/>
            </a:pPr>
            <a:r>
              <a:rPr lang="en-US" dirty="0"/>
              <a:t>Help you:</a:t>
            </a:r>
          </a:p>
          <a:p>
            <a:pPr lvl="0"/>
            <a:r>
              <a:rPr lang="en-US" dirty="0" smtClean="0"/>
              <a:t>Identify what to improve</a:t>
            </a:r>
          </a:p>
          <a:p>
            <a:pPr lvl="0"/>
            <a:r>
              <a:rPr lang="en-US" dirty="0" smtClean="0"/>
              <a:t>Redesign a process</a:t>
            </a:r>
          </a:p>
          <a:p>
            <a:pPr lvl="0"/>
            <a:r>
              <a:rPr lang="en-US" dirty="0" smtClean="0"/>
              <a:t>Implement </a:t>
            </a:r>
            <a:r>
              <a:rPr lang="en-US" dirty="0" smtClean="0"/>
              <a:t>a new </a:t>
            </a:r>
            <a:r>
              <a:rPr lang="en-US" dirty="0" smtClean="0"/>
              <a:t>process</a:t>
            </a:r>
            <a:endParaRPr lang="en-US" dirty="0"/>
          </a:p>
        </p:txBody>
      </p:sp>
    </p:spTree>
    <p:extLst>
      <p:ext uri="{BB962C8B-B14F-4D97-AF65-F5344CB8AC3E}">
        <p14:creationId xmlns:p14="http://schemas.microsoft.com/office/powerpoint/2010/main" val="76469963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4418"/>
          <a:stretch/>
        </p:blipFill>
        <p:spPr>
          <a:xfrm>
            <a:off x="559128" y="1367839"/>
            <a:ext cx="2816370" cy="4880474"/>
          </a:xfrm>
          <a:prstGeom prst="rect">
            <a:avLst/>
          </a:prstGeom>
        </p:spPr>
      </p:pic>
      <p:sp>
        <p:nvSpPr>
          <p:cNvPr id="2" name="Title 1"/>
          <p:cNvSpPr>
            <a:spLocks noGrp="1"/>
          </p:cNvSpPr>
          <p:nvPr>
            <p:ph type="title"/>
          </p:nvPr>
        </p:nvSpPr>
        <p:spPr/>
        <p:txBody>
          <a:bodyPr/>
          <a:lstStyle/>
          <a:p>
            <a:r>
              <a:rPr lang="en-US" dirty="0" smtClean="0"/>
              <a:t>Apply what </a:t>
            </a:r>
            <a:r>
              <a:rPr lang="en-US" dirty="0"/>
              <a:t>y</a:t>
            </a:r>
            <a:r>
              <a:rPr lang="en-US" dirty="0" smtClean="0"/>
              <a:t>ou’ve </a:t>
            </a:r>
            <a:r>
              <a:rPr lang="en-US" dirty="0"/>
              <a:t>l</a:t>
            </a:r>
            <a:r>
              <a:rPr lang="en-US" dirty="0" smtClean="0"/>
              <a:t>earned</a:t>
            </a:r>
            <a:endParaRPr lang="en-US" dirty="0"/>
          </a:p>
        </p:txBody>
      </p:sp>
      <p:sp>
        <p:nvSpPr>
          <p:cNvPr id="5" name="Content Placeholder 2"/>
          <p:cNvSpPr txBox="1">
            <a:spLocks/>
          </p:cNvSpPr>
          <p:nvPr/>
        </p:nvSpPr>
        <p:spPr>
          <a:xfrm>
            <a:off x="3907519" y="2458298"/>
            <a:ext cx="4774520" cy="2818354"/>
          </a:xfrm>
          <a:prstGeom prst="rect">
            <a:avLst/>
          </a:prstGeom>
        </p:spPr>
        <p:txBody>
          <a:bodyPr>
            <a:normAutofit/>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smtClean="0"/>
              <a:t>Your next step is to complete the On-the-Job section of the Harvard ManageMentor Process Improvement topic.</a:t>
            </a:r>
          </a:p>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smtClean="0"/>
          </a:p>
          <a:p>
            <a:pPr marL="0" indent="0" algn="ctr">
              <a:buFont typeface="Arial" panose="020B0604020202020204" pitchFamily="34" charset="0"/>
              <a:buNone/>
            </a:pPr>
            <a:endParaRPr lang="en-US" dirty="0"/>
          </a:p>
        </p:txBody>
      </p:sp>
    </p:spTree>
    <p:extLst>
      <p:ext uri="{BB962C8B-B14F-4D97-AF65-F5344CB8AC3E}">
        <p14:creationId xmlns:p14="http://schemas.microsoft.com/office/powerpoint/2010/main" val="43446487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62679" r="1"/>
          <a:stretch/>
        </p:blipFill>
        <p:spPr>
          <a:xfrm>
            <a:off x="0" y="1009061"/>
            <a:ext cx="9143999" cy="5580704"/>
          </a:xfrm>
          <a:prstGeom prst="rect">
            <a:avLst/>
          </a:prstGeom>
        </p:spPr>
      </p:pic>
      <p:sp>
        <p:nvSpPr>
          <p:cNvPr id="7" name="Rectangle 6"/>
          <p:cNvSpPr/>
          <p:nvPr/>
        </p:nvSpPr>
        <p:spPr>
          <a:xfrm>
            <a:off x="0" y="3611980"/>
            <a:ext cx="9144000" cy="1470527"/>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itle 1"/>
          <p:cNvSpPr>
            <a:spLocks noGrp="1"/>
          </p:cNvSpPr>
          <p:nvPr>
            <p:ph type="ctrTitle"/>
          </p:nvPr>
        </p:nvSpPr>
        <p:spPr/>
        <p:txBody>
          <a:bodyPr>
            <a:normAutofit/>
          </a:bodyPr>
          <a:lstStyle/>
          <a:p>
            <a:r>
              <a:rPr lang="en-US" dirty="0" smtClean="0"/>
              <a:t>Thank you</a:t>
            </a:r>
            <a:endParaRPr lang="en-US" dirty="0"/>
          </a:p>
        </p:txBody>
      </p:sp>
      <p:grpSp>
        <p:nvGrpSpPr>
          <p:cNvPr id="9" name="Group 8"/>
          <p:cNvGrpSpPr/>
          <p:nvPr/>
        </p:nvGrpSpPr>
        <p:grpSpPr>
          <a:xfrm>
            <a:off x="630081" y="-5584"/>
            <a:ext cx="2825156" cy="1823903"/>
            <a:chOff x="630081" y="-5584"/>
            <a:chExt cx="2825156" cy="1823903"/>
          </a:xfrm>
        </p:grpSpPr>
        <p:sp>
          <p:nvSpPr>
            <p:cNvPr id="10" name="Freeform 9"/>
            <p:cNvSpPr/>
            <p:nvPr/>
          </p:nvSpPr>
          <p:spPr>
            <a:xfrm>
              <a:off x="630081" y="-5584"/>
              <a:ext cx="2825156" cy="1823903"/>
            </a:xfrm>
            <a:custGeom>
              <a:avLst/>
              <a:gdLst>
                <a:gd name="connsiteX0" fmla="*/ 0 w 2834640"/>
                <a:gd name="connsiteY0" fmla="*/ 0 h 1808480"/>
                <a:gd name="connsiteX1" fmla="*/ 20320 w 2834640"/>
                <a:gd name="connsiteY1" fmla="*/ 1798320 h 1808480"/>
                <a:gd name="connsiteX2" fmla="*/ 1463040 w 2834640"/>
                <a:gd name="connsiteY2" fmla="*/ 1503680 h 1808480"/>
                <a:gd name="connsiteX3" fmla="*/ 2834640 w 2834640"/>
                <a:gd name="connsiteY3" fmla="*/ 1808480 h 1808480"/>
                <a:gd name="connsiteX4" fmla="*/ 2824480 w 2834640"/>
                <a:gd name="connsiteY4" fmla="*/ 0 h 1808480"/>
                <a:gd name="connsiteX5" fmla="*/ 0 w 2834640"/>
                <a:gd name="connsiteY5" fmla="*/ 0 h 1808480"/>
                <a:gd name="connsiteX0" fmla="*/ 0 w 2814640"/>
                <a:gd name="connsiteY0" fmla="*/ 0 h 1808480"/>
                <a:gd name="connsiteX1" fmla="*/ 320 w 2814640"/>
                <a:gd name="connsiteY1" fmla="*/ 1798320 h 1808480"/>
                <a:gd name="connsiteX2" fmla="*/ 1443040 w 2814640"/>
                <a:gd name="connsiteY2" fmla="*/ 1503680 h 1808480"/>
                <a:gd name="connsiteX3" fmla="*/ 2814640 w 2814640"/>
                <a:gd name="connsiteY3" fmla="*/ 1808480 h 1808480"/>
                <a:gd name="connsiteX4" fmla="*/ 2804480 w 2814640"/>
                <a:gd name="connsiteY4" fmla="*/ 0 h 1808480"/>
                <a:gd name="connsiteX5" fmla="*/ 0 w 2814640"/>
                <a:gd name="connsiteY5" fmla="*/ 0 h 1808480"/>
                <a:gd name="connsiteX0" fmla="*/ 9680 w 2824320"/>
                <a:gd name="connsiteY0" fmla="*/ 0 h 1818320"/>
                <a:gd name="connsiteX1" fmla="*/ 0 w 2824320"/>
                <a:gd name="connsiteY1" fmla="*/ 1818320 h 1818320"/>
                <a:gd name="connsiteX2" fmla="*/ 1452720 w 2824320"/>
                <a:gd name="connsiteY2" fmla="*/ 1503680 h 1818320"/>
                <a:gd name="connsiteX3" fmla="*/ 2824320 w 2824320"/>
                <a:gd name="connsiteY3" fmla="*/ 1808480 h 1818320"/>
                <a:gd name="connsiteX4" fmla="*/ 2814160 w 2824320"/>
                <a:gd name="connsiteY4" fmla="*/ 0 h 1818320"/>
                <a:gd name="connsiteX5" fmla="*/ 9680 w 2824320"/>
                <a:gd name="connsiteY5" fmla="*/ 0 h 1818320"/>
                <a:gd name="connsiteX0" fmla="*/ 9680 w 2825156"/>
                <a:gd name="connsiteY0" fmla="*/ 0 h 1818320"/>
                <a:gd name="connsiteX1" fmla="*/ 0 w 2825156"/>
                <a:gd name="connsiteY1" fmla="*/ 1818320 h 1818320"/>
                <a:gd name="connsiteX2" fmla="*/ 1452720 w 2825156"/>
                <a:gd name="connsiteY2" fmla="*/ 1503680 h 1818320"/>
                <a:gd name="connsiteX3" fmla="*/ 2824320 w 2825156"/>
                <a:gd name="connsiteY3" fmla="*/ 1808480 h 1818320"/>
                <a:gd name="connsiteX4" fmla="*/ 2824160 w 2825156"/>
                <a:gd name="connsiteY4" fmla="*/ 5000 h 1818320"/>
                <a:gd name="connsiteX5" fmla="*/ 9680 w 2825156"/>
                <a:gd name="connsiteY5" fmla="*/ 0 h 1818320"/>
                <a:gd name="connsiteX0" fmla="*/ 9680 w 2825156"/>
                <a:gd name="connsiteY0" fmla="*/ 5583 h 1823903"/>
                <a:gd name="connsiteX1" fmla="*/ 0 w 2825156"/>
                <a:gd name="connsiteY1" fmla="*/ 1823903 h 1823903"/>
                <a:gd name="connsiteX2" fmla="*/ 1452720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 name="connsiteX0" fmla="*/ 9680 w 2825156"/>
                <a:gd name="connsiteY0" fmla="*/ 5583 h 1823903"/>
                <a:gd name="connsiteX1" fmla="*/ 0 w 2825156"/>
                <a:gd name="connsiteY1" fmla="*/ 1823903 h 1823903"/>
                <a:gd name="connsiteX2" fmla="*/ 1468595 w 2825156"/>
                <a:gd name="connsiteY2" fmla="*/ 1509263 h 1823903"/>
                <a:gd name="connsiteX3" fmla="*/ 2824320 w 2825156"/>
                <a:gd name="connsiteY3" fmla="*/ 1814063 h 1823903"/>
                <a:gd name="connsiteX4" fmla="*/ 2824160 w 2825156"/>
                <a:gd name="connsiteY4" fmla="*/ 0 h 1823903"/>
                <a:gd name="connsiteX5" fmla="*/ 9680 w 2825156"/>
                <a:gd name="connsiteY5" fmla="*/ 5583 h 182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156" h="1823903">
                  <a:moveTo>
                    <a:pt x="9680" y="5583"/>
                  </a:moveTo>
                  <a:cubicBezTo>
                    <a:pt x="9787" y="605023"/>
                    <a:pt x="-107" y="1224463"/>
                    <a:pt x="0" y="1823903"/>
                  </a:cubicBezTo>
                  <a:lnTo>
                    <a:pt x="1468595" y="1509263"/>
                  </a:lnTo>
                  <a:lnTo>
                    <a:pt x="2824320" y="1814063"/>
                  </a:lnTo>
                  <a:cubicBezTo>
                    <a:pt x="2820933" y="1211236"/>
                    <a:pt x="2827547" y="602827"/>
                    <a:pt x="2824160" y="0"/>
                  </a:cubicBezTo>
                  <a:lnTo>
                    <a:pt x="9680" y="5583"/>
                  </a:lnTo>
                  <a:close/>
                </a:path>
              </a:pathLst>
            </a:custGeom>
            <a:solidFill>
              <a:schemeClr val="accent1"/>
            </a:solidFill>
            <a:ln>
              <a:noFill/>
            </a:ln>
            <a:effectLst>
              <a:glow rad="63500">
                <a:schemeClr val="tx1">
                  <a:alpha val="1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HMM-logo_stacked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242" y="348886"/>
              <a:ext cx="2566367" cy="739686"/>
            </a:xfrm>
            <a:prstGeom prst="rect">
              <a:avLst/>
            </a:prstGeom>
          </p:spPr>
        </p:pic>
      </p:grpSp>
    </p:spTree>
    <p:extLst>
      <p:ext uri="{BB962C8B-B14F-4D97-AF65-F5344CB8AC3E}">
        <p14:creationId xmlns:p14="http://schemas.microsoft.com/office/powerpoint/2010/main" val="32648696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nnovationImplementation_Infographic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334" y="2624666"/>
            <a:ext cx="1947333" cy="1669142"/>
          </a:xfrm>
          <a:prstGeom prst="rect">
            <a:avLst/>
          </a:prstGeom>
        </p:spPr>
      </p:pic>
      <p:sp>
        <p:nvSpPr>
          <p:cNvPr id="2" name="Title 1"/>
          <p:cNvSpPr>
            <a:spLocks noGrp="1"/>
          </p:cNvSpPr>
          <p:nvPr>
            <p:ph type="title"/>
          </p:nvPr>
        </p:nvSpPr>
        <p:spPr/>
        <p:txBody>
          <a:bodyPr/>
          <a:lstStyle/>
          <a:p>
            <a:r>
              <a:rPr lang="en-US" dirty="0" smtClean="0"/>
              <a:t>Welcome</a:t>
            </a:r>
            <a:endParaRPr lang="en-US" dirty="0"/>
          </a:p>
        </p:txBody>
      </p:sp>
      <p:grpSp>
        <p:nvGrpSpPr>
          <p:cNvPr id="4" name="Group 3"/>
          <p:cNvGrpSpPr/>
          <p:nvPr/>
        </p:nvGrpSpPr>
        <p:grpSpPr>
          <a:xfrm>
            <a:off x="7563253" y="4665042"/>
            <a:ext cx="1580747" cy="844729"/>
            <a:chOff x="7563253" y="4665042"/>
            <a:chExt cx="1580747" cy="844729"/>
          </a:xfrm>
        </p:grpSpPr>
        <p:sp>
          <p:nvSpPr>
            <p:cNvPr id="5" name="Rectangle 4"/>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6" name="Picture 5" descr="icon_ch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sp>
        <p:nvSpPr>
          <p:cNvPr id="7" name="Text Placeholder 7"/>
          <p:cNvSpPr txBox="1">
            <a:spLocks/>
          </p:cNvSpPr>
          <p:nvPr/>
        </p:nvSpPr>
        <p:spPr>
          <a:xfrm>
            <a:off x="2737669" y="1708004"/>
            <a:ext cx="4916197" cy="4244487"/>
          </a:xfrm>
          <a:prstGeom prst="rect">
            <a:avLst/>
          </a:prstGeom>
        </p:spPr>
        <p:txBody>
          <a:bodyPr/>
          <a:lstStyle>
            <a:lvl1pPr marL="284163" indent="-230188" algn="l" defTabSz="914400" rtl="0" eaLnBrk="1" latinLnBrk="0" hangingPunct="1">
              <a:lnSpc>
                <a:spcPct val="110000"/>
              </a:lnSpc>
              <a:spcBef>
                <a:spcPts val="0"/>
              </a:spcBef>
              <a:spcAft>
                <a:spcPts val="600"/>
              </a:spcAft>
              <a:buFont typeface="Arial" panose="020B0604020202020204" pitchFamily="34" charset="0"/>
              <a:buChar char="•"/>
              <a:defRPr sz="3000" kern="1200">
                <a:solidFill>
                  <a:schemeClr val="tx1"/>
                </a:solidFill>
                <a:latin typeface="+mn-lt"/>
                <a:ea typeface="+mn-ea"/>
                <a:cs typeface="+mn-cs"/>
              </a:defRPr>
            </a:lvl1pPr>
            <a:lvl2pPr marL="517525" indent="-230188" algn="l" defTabSz="914400" rtl="0" eaLnBrk="1" latinLnBrk="0" hangingPunct="1">
              <a:lnSpc>
                <a:spcPct val="110000"/>
              </a:lnSpc>
              <a:spcBef>
                <a:spcPts val="0"/>
              </a:spcBef>
              <a:spcAft>
                <a:spcPts val="600"/>
              </a:spcAft>
              <a:buSzPct val="86000"/>
              <a:buFont typeface="Wingdings" panose="05000000000000000000" pitchFamily="2" charset="2"/>
              <a:buChar char="§"/>
              <a:defRPr sz="2800" kern="1200">
                <a:solidFill>
                  <a:schemeClr val="tx1"/>
                </a:solidFill>
                <a:latin typeface="+mn-lt"/>
                <a:ea typeface="+mn-ea"/>
                <a:cs typeface="+mn-cs"/>
              </a:defRPr>
            </a:lvl2pPr>
            <a:lvl3pPr marL="969963" indent="-225425" algn="l" defTabSz="914400" rtl="0" eaLnBrk="1" latinLnBrk="0" hangingPunct="1">
              <a:lnSpc>
                <a:spcPct val="110000"/>
              </a:lnSpc>
              <a:spcBef>
                <a:spcPts val="0"/>
              </a:spcBef>
              <a:spcAft>
                <a:spcPts val="600"/>
              </a:spcAft>
              <a:buFont typeface="Lucida Grande"/>
              <a:buChar char="-"/>
              <a:defRPr sz="2400" kern="1200">
                <a:solidFill>
                  <a:schemeClr val="tx1"/>
                </a:solidFill>
                <a:latin typeface="+mn-lt"/>
                <a:ea typeface="+mn-ea"/>
                <a:cs typeface="+mn-cs"/>
              </a:defRPr>
            </a:lvl3pPr>
            <a:lvl4pPr marL="1317625" indent="-171450" algn="l" defTabSz="914400" rtl="0" eaLnBrk="1" latinLnBrk="0" hangingPunct="1">
              <a:lnSpc>
                <a:spcPct val="110000"/>
              </a:lnSpc>
              <a:spcBef>
                <a:spcPts val="0"/>
              </a:spcBef>
              <a:spcAft>
                <a:spcPts val="600"/>
              </a:spcAft>
              <a:buFont typeface="Lucida Grande"/>
              <a:buChar char="»"/>
              <a:defRPr sz="1800" kern="1200">
                <a:solidFill>
                  <a:schemeClr val="tx1"/>
                </a:solidFill>
                <a:latin typeface="+mn-lt"/>
                <a:ea typeface="+mn-ea"/>
                <a:cs typeface="+mn-cs"/>
              </a:defRPr>
            </a:lvl4pPr>
            <a:lvl5pPr marL="1712913" indent="-176213" algn="l" defTabSz="914400" rtl="0" eaLnBrk="1" latinLnBrk="0" hangingPunct="1">
              <a:lnSpc>
                <a:spcPct val="110000"/>
              </a:lnSpc>
              <a:spcBef>
                <a:spcPts val="0"/>
              </a:spcBef>
              <a:spcAft>
                <a:spcPts val="600"/>
              </a:spcAft>
              <a:buFont typeface="Lucida Grande"/>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975" indent="0">
              <a:buNone/>
            </a:pPr>
            <a:r>
              <a:rPr lang="en-US" sz="2800" i="1" dirty="0"/>
              <a:t>Think </a:t>
            </a:r>
            <a:r>
              <a:rPr lang="en-US" sz="2800" i="1" dirty="0" smtClean="0"/>
              <a:t>of a time you wanted to improve a business process (large or small). </a:t>
            </a:r>
            <a:endParaRPr lang="en-US" sz="2800" dirty="0"/>
          </a:p>
          <a:p>
            <a:pPr marL="53975" indent="0">
              <a:buNone/>
            </a:pPr>
            <a:r>
              <a:rPr lang="en-US" sz="2800" i="1" dirty="0"/>
              <a:t>Chat in: </a:t>
            </a:r>
            <a:endParaRPr lang="en-US" sz="2800" dirty="0"/>
          </a:p>
          <a:p>
            <a:pPr lvl="0"/>
            <a:r>
              <a:rPr lang="en-US" sz="2800" i="1" dirty="0" smtClean="0"/>
              <a:t>What </a:t>
            </a:r>
            <a:r>
              <a:rPr lang="en-US" sz="2800" i="1" dirty="0"/>
              <a:t>was </a:t>
            </a:r>
            <a:r>
              <a:rPr lang="en-US" sz="2800" i="1" dirty="0" smtClean="0"/>
              <a:t>the most challenging part of the experience?</a:t>
            </a:r>
            <a:endParaRPr lang="en-US" sz="2800" dirty="0"/>
          </a:p>
        </p:txBody>
      </p:sp>
    </p:spTree>
    <p:extLst>
      <p:ext uri="{BB962C8B-B14F-4D97-AF65-F5344CB8AC3E}">
        <p14:creationId xmlns:p14="http://schemas.microsoft.com/office/powerpoint/2010/main" val="282003739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pic>
        <p:nvPicPr>
          <p:cNvPr id="5" name="Picture 4" descr="stock-photo-19482421-taking-pride-in-leadership.jpg"/>
          <p:cNvPicPr>
            <a:picLocks noChangeAspect="1"/>
          </p:cNvPicPr>
          <p:nvPr/>
        </p:nvPicPr>
        <p:blipFill rotWithShape="1">
          <a:blip r:embed="rId3" cstate="print">
            <a:extLst>
              <a:ext uri="{28A0092B-C50C-407E-A947-70E740481C1C}">
                <a14:useLocalDpi xmlns:a14="http://schemas.microsoft.com/office/drawing/2010/main" val="0"/>
              </a:ext>
            </a:extLst>
          </a:blip>
          <a:srcRect l="23606" t="8869" r="43991" b="51227"/>
          <a:stretch/>
        </p:blipFill>
        <p:spPr>
          <a:xfrm>
            <a:off x="4878506" y="2161117"/>
            <a:ext cx="2734491" cy="2596461"/>
          </a:xfrm>
          <a:prstGeom prst="rect">
            <a:avLst/>
          </a:prstGeom>
        </p:spPr>
      </p:pic>
      <p:pic>
        <p:nvPicPr>
          <p:cNvPr id="6" name="Picture 5" descr="Corbis-42-58749705.jpg"/>
          <p:cNvPicPr>
            <a:picLocks noChangeAspect="1"/>
          </p:cNvPicPr>
          <p:nvPr/>
        </p:nvPicPr>
        <p:blipFill rotWithShape="1">
          <a:blip r:embed="rId4" cstate="print">
            <a:extLst>
              <a:ext uri="{28A0092B-C50C-407E-A947-70E740481C1C}">
                <a14:useLocalDpi xmlns:a14="http://schemas.microsoft.com/office/drawing/2010/main" val="0"/>
              </a:ext>
            </a:extLst>
          </a:blip>
          <a:srcRect l="13810" t="4757" r="36843" b="24824"/>
          <a:stretch/>
        </p:blipFill>
        <p:spPr>
          <a:xfrm>
            <a:off x="1381788" y="2156183"/>
            <a:ext cx="2738710" cy="2601395"/>
          </a:xfrm>
          <a:prstGeom prst="rect">
            <a:avLst/>
          </a:prstGeom>
        </p:spPr>
      </p:pic>
      <p:sp>
        <p:nvSpPr>
          <p:cNvPr id="7" name="TextBox 6"/>
          <p:cNvSpPr txBox="1"/>
          <p:nvPr/>
        </p:nvSpPr>
        <p:spPr>
          <a:xfrm>
            <a:off x="1382526" y="4899521"/>
            <a:ext cx="2734237" cy="769441"/>
          </a:xfrm>
          <a:prstGeom prst="rect">
            <a:avLst/>
          </a:prstGeom>
          <a:noFill/>
        </p:spPr>
        <p:txBody>
          <a:bodyPr wrap="square" rtlCol="0">
            <a:spAutoFit/>
          </a:bodyPr>
          <a:lstStyle/>
          <a:p>
            <a:pPr algn="ctr"/>
            <a:r>
              <a:rPr lang="en-US" sz="2400" b="1" dirty="0" smtClean="0"/>
              <a:t>NAME</a:t>
            </a:r>
          </a:p>
          <a:p>
            <a:pPr algn="ctr"/>
            <a:r>
              <a:rPr lang="en-US" sz="2000" dirty="0"/>
              <a:t>T</a:t>
            </a:r>
            <a:r>
              <a:rPr lang="en-US" sz="2000" dirty="0" smtClean="0"/>
              <a:t>itle</a:t>
            </a:r>
            <a:endParaRPr lang="en-US" sz="2000" dirty="0"/>
          </a:p>
        </p:txBody>
      </p:sp>
      <p:sp>
        <p:nvSpPr>
          <p:cNvPr id="8" name="TextBox 7"/>
          <p:cNvSpPr txBox="1"/>
          <p:nvPr/>
        </p:nvSpPr>
        <p:spPr>
          <a:xfrm>
            <a:off x="4878761" y="4899521"/>
            <a:ext cx="2734237" cy="769441"/>
          </a:xfrm>
          <a:prstGeom prst="rect">
            <a:avLst/>
          </a:prstGeom>
          <a:noFill/>
        </p:spPr>
        <p:txBody>
          <a:bodyPr wrap="square" rtlCol="0">
            <a:spAutoFit/>
          </a:bodyPr>
          <a:lstStyle/>
          <a:p>
            <a:pPr algn="ctr"/>
            <a:r>
              <a:rPr lang="en-US" sz="2400" b="1" dirty="0" smtClean="0">
                <a:solidFill>
                  <a:srgbClr val="000000"/>
                </a:solidFill>
              </a:rPr>
              <a:t>NAME</a:t>
            </a:r>
          </a:p>
          <a:p>
            <a:pPr algn="ctr"/>
            <a:r>
              <a:rPr lang="en-US" sz="2000" dirty="0">
                <a:solidFill>
                  <a:srgbClr val="000000"/>
                </a:solidFill>
              </a:rPr>
              <a:t>T</a:t>
            </a:r>
            <a:r>
              <a:rPr lang="en-US" sz="2000" dirty="0" smtClean="0">
                <a:solidFill>
                  <a:srgbClr val="000000"/>
                </a:solidFill>
              </a:rPr>
              <a:t>itle</a:t>
            </a:r>
            <a:endParaRPr lang="en-US" sz="2000" dirty="0">
              <a:solidFill>
                <a:srgbClr val="000000"/>
              </a:solidFill>
            </a:endParaRPr>
          </a:p>
        </p:txBody>
      </p:sp>
    </p:spTree>
    <p:extLst>
      <p:ext uri="{BB962C8B-B14F-4D97-AF65-F5344CB8AC3E}">
        <p14:creationId xmlns:p14="http://schemas.microsoft.com/office/powerpoint/2010/main" val="36082722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Participation tips</a:t>
            </a:r>
            <a:endParaRPr lang="en-US" dirty="0"/>
          </a:p>
        </p:txBody>
      </p:sp>
      <p:sp>
        <p:nvSpPr>
          <p:cNvPr id="6" name="Content Placeholder 3"/>
          <p:cNvSpPr>
            <a:spLocks noGrp="1"/>
          </p:cNvSpPr>
          <p:nvPr>
            <p:ph sz="quarter" idx="10"/>
          </p:nvPr>
        </p:nvSpPr>
        <p:spPr/>
        <p:txBody>
          <a:bodyPr/>
          <a:lstStyle/>
          <a:p>
            <a:pPr marL="342900" indent="-342900">
              <a:spcAft>
                <a:spcPts val="1200"/>
              </a:spcAft>
              <a:buFont typeface="Arial"/>
              <a:buChar char="•"/>
            </a:pPr>
            <a:r>
              <a:rPr lang="en-US" sz="2400" dirty="0">
                <a:solidFill>
                  <a:prstClr val="black"/>
                </a:solidFill>
              </a:rPr>
              <a:t>Limit electronic interruptions.</a:t>
            </a:r>
          </a:p>
          <a:p>
            <a:pPr marL="342900" indent="-342900">
              <a:spcAft>
                <a:spcPts val="1200"/>
              </a:spcAft>
              <a:buFont typeface="Arial"/>
              <a:buChar char="•"/>
            </a:pPr>
            <a:r>
              <a:rPr lang="en-US" sz="2400" dirty="0">
                <a:solidFill>
                  <a:prstClr val="black"/>
                </a:solidFill>
              </a:rPr>
              <a:t>Take part in the discussion. </a:t>
            </a:r>
          </a:p>
          <a:p>
            <a:pPr marL="342900" indent="-342900">
              <a:spcAft>
                <a:spcPts val="1200"/>
              </a:spcAft>
              <a:buFont typeface="Arial"/>
              <a:buChar char="•"/>
            </a:pPr>
            <a:r>
              <a:rPr lang="en-US" sz="2400" dirty="0">
                <a:solidFill>
                  <a:prstClr val="black"/>
                </a:solidFill>
              </a:rPr>
              <a:t>Listen carefully to what is being said.</a:t>
            </a:r>
          </a:p>
          <a:p>
            <a:pPr marL="342900" indent="-342900">
              <a:spcAft>
                <a:spcPts val="1200"/>
              </a:spcAft>
              <a:buFont typeface="Arial"/>
              <a:buChar char="•"/>
            </a:pPr>
            <a:r>
              <a:rPr lang="en-US" sz="2400" dirty="0">
                <a:solidFill>
                  <a:prstClr val="black"/>
                </a:solidFill>
              </a:rPr>
              <a:t>The </a:t>
            </a:r>
            <a:r>
              <a:rPr lang="en-US" sz="2400" b="1" dirty="0" smtClean="0">
                <a:solidFill>
                  <a:schemeClr val="accent1"/>
                </a:solidFill>
              </a:rPr>
              <a:t>CHAT PANEL </a:t>
            </a:r>
            <a:r>
              <a:rPr lang="en-US" sz="2400" dirty="0" smtClean="0">
                <a:solidFill>
                  <a:prstClr val="black"/>
                </a:solidFill>
              </a:rPr>
              <a:t>is </a:t>
            </a:r>
            <a:r>
              <a:rPr lang="en-US" sz="2400" dirty="0">
                <a:solidFill>
                  <a:prstClr val="black"/>
                </a:solidFill>
              </a:rPr>
              <a:t>enabled for </a:t>
            </a:r>
            <a:r>
              <a:rPr lang="en-US" sz="2400" dirty="0" smtClean="0">
                <a:solidFill>
                  <a:prstClr val="black"/>
                </a:solidFill>
              </a:rPr>
              <a:t>the </a:t>
            </a:r>
            <a:r>
              <a:rPr lang="en-US" sz="2400" dirty="0">
                <a:solidFill>
                  <a:prstClr val="black"/>
                </a:solidFill>
              </a:rPr>
              <a:t>session.</a:t>
            </a:r>
          </a:p>
          <a:p>
            <a:pPr marL="342900" indent="-342900">
              <a:spcAft>
                <a:spcPts val="1200"/>
              </a:spcAft>
              <a:buFont typeface="Arial"/>
              <a:buChar char="•"/>
            </a:pPr>
            <a:r>
              <a:rPr lang="en-US" sz="2400" dirty="0">
                <a:solidFill>
                  <a:prstClr val="black"/>
                </a:solidFill>
              </a:rPr>
              <a:t>Use the </a:t>
            </a:r>
            <a:r>
              <a:rPr lang="en-US" sz="2400" b="1" dirty="0" smtClean="0">
                <a:solidFill>
                  <a:schemeClr val="accent1"/>
                </a:solidFill>
              </a:rPr>
              <a:t>RAISE HAND </a:t>
            </a:r>
            <a:r>
              <a:rPr lang="en-US" sz="2400" dirty="0" smtClean="0">
                <a:solidFill>
                  <a:prstClr val="black"/>
                </a:solidFill>
              </a:rPr>
              <a:t>feature </a:t>
            </a:r>
            <a:r>
              <a:rPr lang="en-US" sz="2400" dirty="0">
                <a:solidFill>
                  <a:prstClr val="black"/>
                </a:solidFill>
              </a:rPr>
              <a:t>to </a:t>
            </a:r>
            <a:r>
              <a:rPr lang="en-US" sz="2400" dirty="0" smtClean="0">
                <a:solidFill>
                  <a:prstClr val="black"/>
                </a:solidFill>
              </a:rPr>
              <a:t>volunteer </a:t>
            </a:r>
            <a:br>
              <a:rPr lang="en-US" sz="2400" dirty="0" smtClean="0">
                <a:solidFill>
                  <a:prstClr val="black"/>
                </a:solidFill>
              </a:rPr>
            </a:br>
            <a:r>
              <a:rPr lang="en-US" sz="2400" dirty="0" smtClean="0">
                <a:solidFill>
                  <a:prstClr val="black"/>
                </a:solidFill>
              </a:rPr>
              <a:t>to </a:t>
            </a:r>
            <a:r>
              <a:rPr lang="en-US" sz="2400" dirty="0">
                <a:solidFill>
                  <a:prstClr val="black"/>
                </a:solidFill>
              </a:rPr>
              <a:t>speak.</a:t>
            </a:r>
          </a:p>
          <a:p>
            <a:pPr marL="342900" indent="-342900">
              <a:buFont typeface="Arial"/>
              <a:buChar char="•"/>
            </a:pPr>
            <a:r>
              <a:rPr lang="en-US" sz="2400" dirty="0">
                <a:solidFill>
                  <a:prstClr val="black"/>
                </a:solidFill>
              </a:rPr>
              <a:t>Put your phone on mute when </a:t>
            </a:r>
            <a:r>
              <a:rPr lang="en-US" sz="2400" dirty="0" smtClean="0">
                <a:solidFill>
                  <a:prstClr val="black"/>
                </a:solidFill>
              </a:rPr>
              <a:t>not </a:t>
            </a:r>
            <a:r>
              <a:rPr lang="en-US" sz="2400" dirty="0">
                <a:solidFill>
                  <a:prstClr val="black"/>
                </a:solidFill>
              </a:rPr>
              <a:t>speaking.</a:t>
            </a:r>
          </a:p>
          <a:p>
            <a:endParaRPr lang="en-US" sz="2400" dirty="0"/>
          </a:p>
        </p:txBody>
      </p:sp>
      <p:grpSp>
        <p:nvGrpSpPr>
          <p:cNvPr id="7" name="Group 6"/>
          <p:cNvGrpSpPr/>
          <p:nvPr/>
        </p:nvGrpSpPr>
        <p:grpSpPr>
          <a:xfrm>
            <a:off x="7563253" y="3156902"/>
            <a:ext cx="1580747" cy="844729"/>
            <a:chOff x="7563253" y="4665042"/>
            <a:chExt cx="1580747" cy="844729"/>
          </a:xfrm>
        </p:grpSpPr>
        <p:sp>
          <p:nvSpPr>
            <p:cNvPr id="8" name="Rectangle 7"/>
            <p:cNvSpPr/>
            <p:nvPr/>
          </p:nvSpPr>
          <p:spPr>
            <a:xfrm>
              <a:off x="8624455" y="4665042"/>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CHAT</a:t>
              </a:r>
              <a:endParaRPr lang="en-US" sz="1200" dirty="0"/>
            </a:p>
          </p:txBody>
        </p:sp>
        <p:pic>
          <p:nvPicPr>
            <p:cNvPr id="9" name="Picture 8" descr="icon_ch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4675"/>
              <a:ext cx="853383" cy="835096"/>
            </a:xfrm>
            <a:prstGeom prst="rect">
              <a:avLst/>
            </a:prstGeom>
          </p:spPr>
        </p:pic>
      </p:grpSp>
      <p:grpSp>
        <p:nvGrpSpPr>
          <p:cNvPr id="10" name="Group 9"/>
          <p:cNvGrpSpPr/>
          <p:nvPr/>
        </p:nvGrpSpPr>
        <p:grpSpPr>
          <a:xfrm>
            <a:off x="7982922" y="4333788"/>
            <a:ext cx="1161078" cy="838132"/>
            <a:chOff x="7982922" y="4553595"/>
            <a:chExt cx="1161078" cy="838132"/>
          </a:xfrm>
        </p:grpSpPr>
        <p:sp>
          <p:nvSpPr>
            <p:cNvPr id="11" name="Rectangle 10"/>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2" name="Picture 11" descr="icon_raise han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0430627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135529" y="2427734"/>
            <a:ext cx="6619938" cy="3600533"/>
          </a:xfrm>
        </p:spPr>
        <p:txBody>
          <a:bodyPr/>
          <a:lstStyle/>
          <a:p>
            <a:pPr>
              <a:lnSpc>
                <a:spcPct val="100000"/>
              </a:lnSpc>
            </a:pPr>
            <a:r>
              <a:rPr lang="en-US" sz="2800" dirty="0"/>
              <a:t>Think of </a:t>
            </a:r>
            <a:r>
              <a:rPr lang="en-US" sz="2800" dirty="0" smtClean="0"/>
              <a:t>a time you wanted to improve a business process (large or small).</a:t>
            </a:r>
            <a:endParaRPr lang="en-US" sz="2800" dirty="0"/>
          </a:p>
          <a:p>
            <a:pPr>
              <a:lnSpc>
                <a:spcPct val="100000"/>
              </a:lnSpc>
            </a:pPr>
            <a:r>
              <a:rPr lang="en-US" sz="2800" dirty="0"/>
              <a:t>Chat in: </a:t>
            </a:r>
          </a:p>
          <a:p>
            <a:pPr marL="457200" lvl="0" indent="-457200">
              <a:lnSpc>
                <a:spcPct val="100000"/>
              </a:lnSpc>
              <a:buFont typeface="Arial"/>
              <a:buChar char="•"/>
            </a:pPr>
            <a:r>
              <a:rPr lang="en-US" sz="2800" i="1" dirty="0" smtClean="0"/>
              <a:t>What was the most </a:t>
            </a:r>
            <a:r>
              <a:rPr lang="en-US" sz="2800" i="1" dirty="0"/>
              <a:t>challenging </a:t>
            </a:r>
            <a:r>
              <a:rPr lang="en-US" sz="2800" i="1" dirty="0" smtClean="0"/>
              <a:t>part of the experience?</a:t>
            </a:r>
            <a:endParaRPr lang="en-US" sz="2800" dirty="0"/>
          </a:p>
        </p:txBody>
      </p:sp>
      <p:sp>
        <p:nvSpPr>
          <p:cNvPr id="4" name="Text Placeholder 3"/>
          <p:cNvSpPr>
            <a:spLocks noGrp="1"/>
          </p:cNvSpPr>
          <p:nvPr>
            <p:ph type="body" sz="quarter" idx="11"/>
          </p:nvPr>
        </p:nvSpPr>
        <p:spPr>
          <a:xfrm>
            <a:off x="932328" y="1577592"/>
            <a:ext cx="6611160" cy="692150"/>
          </a:xfrm>
        </p:spPr>
        <p:txBody>
          <a:bodyPr/>
          <a:lstStyle/>
          <a:p>
            <a:r>
              <a:rPr lang="en-US" dirty="0" smtClean="0"/>
              <a:t>PROCESS IMPROVEMENT CHALLENGES</a:t>
            </a:r>
            <a:endParaRPr lang="en-US" dirty="0"/>
          </a:p>
        </p:txBody>
      </p:sp>
      <p:grpSp>
        <p:nvGrpSpPr>
          <p:cNvPr id="8" name="Group 7"/>
          <p:cNvGrpSpPr/>
          <p:nvPr/>
        </p:nvGrpSpPr>
        <p:grpSpPr>
          <a:xfrm>
            <a:off x="7563253" y="4973583"/>
            <a:ext cx="1580747" cy="841504"/>
            <a:chOff x="7563253" y="4665042"/>
            <a:chExt cx="1580747" cy="841504"/>
          </a:xfrm>
        </p:grpSpPr>
        <p:sp>
          <p:nvSpPr>
            <p:cNvPr id="9" name="Rectangle 8"/>
            <p:cNvSpPr/>
            <p:nvPr/>
          </p:nvSpPr>
          <p:spPr>
            <a:xfrm>
              <a:off x="8624455" y="4665042"/>
              <a:ext cx="519545" cy="831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b="1" dirty="0" smtClean="0">
                  <a:solidFill>
                    <a:schemeClr val="bg2"/>
                  </a:solidFill>
                </a:rPr>
                <a:t>CHAT</a:t>
              </a:r>
              <a:endParaRPr lang="en-US" sz="1200" b="1" dirty="0">
                <a:solidFill>
                  <a:schemeClr val="bg2"/>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253" y="4677899"/>
              <a:ext cx="853383" cy="828647"/>
            </a:xfrm>
            <a:prstGeom prst="rect">
              <a:avLst/>
            </a:prstGeom>
          </p:spPr>
        </p:pic>
      </p:grpSp>
    </p:spTree>
    <p:extLst>
      <p:ext uri="{BB962C8B-B14F-4D97-AF65-F5344CB8AC3E}">
        <p14:creationId xmlns:p14="http://schemas.microsoft.com/office/powerpoint/2010/main" val="85186098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sz="quarter" idx="10"/>
          </p:nvPr>
        </p:nvSpPr>
        <p:spPr/>
        <p:txBody>
          <a:bodyPr/>
          <a:lstStyle/>
          <a:p>
            <a:pPr>
              <a:buNone/>
            </a:pPr>
            <a:r>
              <a:rPr lang="en-US" dirty="0" smtClean="0"/>
              <a:t>Help you:</a:t>
            </a:r>
          </a:p>
          <a:p>
            <a:pPr lvl="0"/>
            <a:r>
              <a:rPr lang="en-US" dirty="0" smtClean="0"/>
              <a:t>Identify what to improve</a:t>
            </a:r>
          </a:p>
          <a:p>
            <a:pPr lvl="0"/>
            <a:r>
              <a:rPr lang="en-US" dirty="0" smtClean="0"/>
              <a:t>Redesign a process</a:t>
            </a:r>
          </a:p>
          <a:p>
            <a:pPr lvl="0"/>
            <a:r>
              <a:rPr lang="en-US" dirty="0" smtClean="0"/>
              <a:t>Implement a </a:t>
            </a:r>
            <a:r>
              <a:rPr lang="en-US" dirty="0" smtClean="0"/>
              <a:t>new process</a:t>
            </a:r>
            <a:endParaRPr lang="en-US" dirty="0" smtClean="0"/>
          </a:p>
          <a:p>
            <a:pPr>
              <a:buNone/>
            </a:pPr>
            <a:r>
              <a:rPr lang="en-US" dirty="0" smtClean="0"/>
              <a:t> </a:t>
            </a:r>
            <a:endParaRPr lang="en-US" dirty="0"/>
          </a:p>
        </p:txBody>
      </p:sp>
    </p:spTree>
    <p:extLst>
      <p:ext uri="{BB962C8B-B14F-4D97-AF65-F5344CB8AC3E}">
        <p14:creationId xmlns:p14="http://schemas.microsoft.com/office/powerpoint/2010/main" val="106677531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2082800"/>
          </a:xfrm>
          <a:prstGeom prst="rect">
            <a:avLst/>
          </a:prstGeom>
        </p:spPr>
      </p:pic>
      <p:sp>
        <p:nvSpPr>
          <p:cNvPr id="7" name="Text Placeholder 6"/>
          <p:cNvSpPr>
            <a:spLocks noGrp="1"/>
          </p:cNvSpPr>
          <p:nvPr>
            <p:ph type="body" idx="1"/>
          </p:nvPr>
        </p:nvSpPr>
        <p:spPr/>
        <p:txBody>
          <a:bodyPr/>
          <a:lstStyle/>
          <a:p>
            <a:r>
              <a:rPr lang="en-US" dirty="0" smtClean="0"/>
              <a:t>IDENTIFY WHAT TO IMPROVE</a:t>
            </a:r>
            <a:endParaRPr lang="en-US" dirty="0"/>
          </a:p>
        </p:txBody>
      </p:sp>
      <p:grpSp>
        <p:nvGrpSpPr>
          <p:cNvPr id="8" name="Group 7"/>
          <p:cNvGrpSpPr/>
          <p:nvPr/>
        </p:nvGrpSpPr>
        <p:grpSpPr>
          <a:xfrm>
            <a:off x="897466" y="0"/>
            <a:ext cx="1179073" cy="2459955"/>
            <a:chOff x="1517226" y="0"/>
            <a:chExt cx="1179073" cy="2459955"/>
          </a:xfrm>
        </p:grpSpPr>
        <p:grpSp>
          <p:nvGrpSpPr>
            <p:cNvPr id="9" name="Group 8"/>
            <p:cNvGrpSpPr/>
            <p:nvPr/>
          </p:nvGrpSpPr>
          <p:grpSpPr>
            <a:xfrm>
              <a:off x="1552549" y="0"/>
              <a:ext cx="1110074" cy="2459955"/>
              <a:chOff x="1560742" y="0"/>
              <a:chExt cx="1110074" cy="2459955"/>
            </a:xfrm>
            <a:effectLst>
              <a:glow rad="25400">
                <a:schemeClr val="tx1">
                  <a:alpha val="20000"/>
                </a:schemeClr>
              </a:glow>
            </a:effectLst>
          </p:grpSpPr>
          <p:sp>
            <p:nvSpPr>
              <p:cNvPr id="11" name="Rectangle 10"/>
              <p:cNvSpPr/>
              <p:nvPr/>
            </p:nvSpPr>
            <p:spPr>
              <a:xfrm>
                <a:off x="1560742" y="0"/>
                <a:ext cx="1110074" cy="2229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Chevron 11"/>
              <p:cNvSpPr/>
              <p:nvPr/>
            </p:nvSpPr>
            <p:spPr>
              <a:xfrm rot="16200000">
                <a:off x="1885304" y="1676015"/>
                <a:ext cx="459378" cy="1108502"/>
              </a:xfrm>
              <a:prstGeom prst="chevron">
                <a:avLst/>
              </a:prstGeom>
              <a:solidFill>
                <a:srgbClr val="B00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0" name="TextBox 9"/>
            <p:cNvSpPr txBox="1"/>
            <p:nvPr/>
          </p:nvSpPr>
          <p:spPr>
            <a:xfrm>
              <a:off x="1517226" y="1537843"/>
              <a:ext cx="1179073" cy="400110"/>
            </a:xfrm>
            <a:prstGeom prst="rect">
              <a:avLst/>
            </a:prstGeom>
            <a:noFill/>
          </p:spPr>
          <p:txBody>
            <a:bodyPr wrap="square" rtlCol="0">
              <a:spAutoFit/>
            </a:bodyPr>
            <a:lstStyle/>
            <a:p>
              <a:pPr algn="ctr"/>
              <a:r>
                <a:rPr lang="en-US" sz="1000" dirty="0" smtClean="0">
                  <a:solidFill>
                    <a:schemeClr val="bg1"/>
                  </a:solidFill>
                </a:rPr>
                <a:t>PROCESS IMPROVEMENT</a:t>
              </a:r>
              <a:endParaRPr lang="en-US" sz="1000" dirty="0">
                <a:solidFill>
                  <a:schemeClr val="bg1"/>
                </a:solidFill>
              </a:endParaRPr>
            </a:p>
          </p:txBody>
        </p:sp>
      </p:grpSp>
    </p:spTree>
    <p:extLst>
      <p:ext uri="{BB962C8B-B14F-4D97-AF65-F5344CB8AC3E}">
        <p14:creationId xmlns:p14="http://schemas.microsoft.com/office/powerpoint/2010/main" val="3664209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Create a map</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860" y="1663041"/>
            <a:ext cx="8042313" cy="4253146"/>
          </a:xfrm>
          <a:prstGeom prst="rect">
            <a:avLst/>
          </a:prstGeom>
        </p:spPr>
      </p:pic>
    </p:spTree>
    <p:extLst>
      <p:ext uri="{BB962C8B-B14F-4D97-AF65-F5344CB8AC3E}">
        <p14:creationId xmlns:p14="http://schemas.microsoft.com/office/powerpoint/2010/main" val="413570257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135529" y="2427734"/>
            <a:ext cx="6619938" cy="3600533"/>
          </a:xfrm>
        </p:spPr>
        <p:txBody>
          <a:bodyPr/>
          <a:lstStyle/>
          <a:p>
            <a:pPr marL="514350" lvl="0" indent="-514350">
              <a:buFont typeface="+mj-lt"/>
              <a:buAutoNum type="arabicPeriod"/>
            </a:pPr>
            <a:r>
              <a:rPr lang="en-US" sz="2800" dirty="0" smtClean="0"/>
              <a:t>How did you </a:t>
            </a:r>
            <a:r>
              <a:rPr lang="en-US" sz="2800" dirty="0"/>
              <a:t>identify the problem areas</a:t>
            </a:r>
            <a:r>
              <a:rPr lang="en-US" sz="2800" dirty="0" smtClean="0"/>
              <a:t>?</a:t>
            </a:r>
          </a:p>
          <a:p>
            <a:pPr marL="514350" lvl="0" indent="-514350">
              <a:buFont typeface="+mj-lt"/>
              <a:buAutoNum type="arabicPeriod"/>
            </a:pPr>
            <a:r>
              <a:rPr lang="en-US" sz="2800" dirty="0" smtClean="0"/>
              <a:t>What else can we do?</a:t>
            </a:r>
            <a:endParaRPr lang="en-US" sz="2800" dirty="0"/>
          </a:p>
        </p:txBody>
      </p:sp>
      <p:sp>
        <p:nvSpPr>
          <p:cNvPr id="4" name="Text Placeholder 3"/>
          <p:cNvSpPr>
            <a:spLocks noGrp="1"/>
          </p:cNvSpPr>
          <p:nvPr>
            <p:ph type="body" sz="quarter" idx="11"/>
          </p:nvPr>
        </p:nvSpPr>
        <p:spPr>
          <a:xfrm>
            <a:off x="932328" y="1577592"/>
            <a:ext cx="6611160" cy="692150"/>
          </a:xfrm>
        </p:spPr>
        <p:txBody>
          <a:bodyPr/>
          <a:lstStyle/>
          <a:p>
            <a:r>
              <a:rPr lang="en-US" dirty="0" smtClean="0"/>
              <a:t>IDENTIFY PROBLEMS</a:t>
            </a:r>
            <a:endParaRPr lang="en-US" dirty="0"/>
          </a:p>
        </p:txBody>
      </p:sp>
      <p:grpSp>
        <p:nvGrpSpPr>
          <p:cNvPr id="7" name="Group 6"/>
          <p:cNvGrpSpPr/>
          <p:nvPr/>
        </p:nvGrpSpPr>
        <p:grpSpPr>
          <a:xfrm>
            <a:off x="7982922" y="4768300"/>
            <a:ext cx="1161078" cy="838132"/>
            <a:chOff x="7982922" y="4553595"/>
            <a:chExt cx="1161078" cy="838132"/>
          </a:xfrm>
        </p:grpSpPr>
        <p:sp>
          <p:nvSpPr>
            <p:cNvPr id="11" name="Rectangle 10"/>
            <p:cNvSpPr/>
            <p:nvPr/>
          </p:nvSpPr>
          <p:spPr>
            <a:xfrm>
              <a:off x="8624455" y="4560455"/>
              <a:ext cx="519545" cy="83127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200" dirty="0" smtClean="0"/>
                <a:t>RAISE HAND</a:t>
              </a:r>
              <a:endParaRPr lang="en-US" sz="1200" dirty="0"/>
            </a:p>
          </p:txBody>
        </p:sp>
        <p:pic>
          <p:nvPicPr>
            <p:cNvPr id="12" name="Picture 11" descr="icon_raise hand.png"/>
            <p:cNvPicPr>
              <a:picLocks noChangeAspect="1"/>
            </p:cNvPicPr>
            <p:nvPr/>
          </p:nvPicPr>
          <p:blipFill>
            <a:blip r:embed="rId3">
              <a:duotone>
                <a:prstClr val="black"/>
                <a:srgbClr val="000000">
                  <a:tint val="45000"/>
                  <a:satMod val="400000"/>
                </a:srgbClr>
              </a:duotone>
              <a:extLst>
                <a:ext uri="{BEBA8EAE-BF5A-486C-A8C5-ECC9F3942E4B}">
                  <a14:imgProps xmlns:a14="http://schemas.microsoft.com/office/drawing/2010/main">
                    <a14:imgLayer r:embed="rId4">
                      <a14:imgEffect>
                        <a14:saturation sat="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982922" y="4553595"/>
              <a:ext cx="444978" cy="835096"/>
            </a:xfrm>
            <a:prstGeom prst="rect">
              <a:avLst/>
            </a:prstGeom>
          </p:spPr>
        </p:pic>
      </p:grpSp>
    </p:spTree>
    <p:extLst>
      <p:ext uri="{BB962C8B-B14F-4D97-AF65-F5344CB8AC3E}">
        <p14:creationId xmlns:p14="http://schemas.microsoft.com/office/powerpoint/2010/main" val="341013170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HMM-Cafe">
      <a:dk1>
        <a:sysClr val="windowText" lastClr="000000"/>
      </a:dk1>
      <a:lt1>
        <a:sysClr val="window" lastClr="FFFFFF"/>
      </a:lt1>
      <a:dk2>
        <a:srgbClr val="0071BA"/>
      </a:dk2>
      <a:lt2>
        <a:srgbClr val="660000"/>
      </a:lt2>
      <a:accent1>
        <a:srgbClr val="B00020"/>
      </a:accent1>
      <a:accent2>
        <a:srgbClr val="063A73"/>
      </a:accent2>
      <a:accent3>
        <a:srgbClr val="9FB739"/>
      </a:accent3>
      <a:accent4>
        <a:srgbClr val="B3CC94"/>
      </a:accent4>
      <a:accent5>
        <a:srgbClr val="DFE0E1"/>
      </a:accent5>
      <a:accent6>
        <a:srgbClr val="9E94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51E36"/>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5">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15489</TotalTime>
  <Words>2458</Words>
  <Application>Microsoft Macintosh PowerPoint</Application>
  <PresentationFormat>On-screen Show (4:3)</PresentationFormat>
  <Paragraphs>297</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Process Improvement Café </vt:lpstr>
      <vt:lpstr>Welcome</vt:lpstr>
      <vt:lpstr>Introductions</vt:lpstr>
      <vt:lpstr>Participation tips</vt:lpstr>
      <vt:lpstr>PowerPoint Presentation</vt:lpstr>
      <vt:lpstr>Today’s objectives</vt:lpstr>
      <vt:lpstr>PowerPoint Presentation</vt:lpstr>
      <vt:lpstr>Create a map</vt:lpstr>
      <vt:lpstr>PowerPoint Presentation</vt:lpstr>
      <vt:lpstr>PowerPoint Presentation</vt:lpstr>
      <vt:lpstr>Brainstorm performance improvements</vt:lpstr>
      <vt:lpstr>Test your ideas</vt:lpstr>
      <vt:lpstr>PowerPoint Presentation</vt:lpstr>
      <vt:lpstr>Overcome resistance</vt:lpstr>
      <vt:lpstr>Roll out the process</vt:lpstr>
      <vt:lpstr>PowerPoint Presentation</vt:lpstr>
      <vt:lpstr>Today’s objectives</vt:lpstr>
      <vt:lpstr>Apply what you’ve learned</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Frenkle</dc:creator>
  <cp:lastModifiedBy>Tara Young</cp:lastModifiedBy>
  <cp:revision>791</cp:revision>
  <cp:lastPrinted>2014-07-10T17:46:00Z</cp:lastPrinted>
  <dcterms:created xsi:type="dcterms:W3CDTF">2014-06-21T12:09:32Z</dcterms:created>
  <dcterms:modified xsi:type="dcterms:W3CDTF">2016-05-30T20:58:39Z</dcterms:modified>
</cp:coreProperties>
</file>