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notesSlides/notesSlide11.xml" ContentType="application/vnd.openxmlformats-officedocument.presentationml.notesSlide+xml"/>
  <Override PartName="/ppt/tags/tag22.xml" ContentType="application/vnd.openxmlformats-officedocument.presentationml.tags+xml"/>
  <Override PartName="/ppt/notesSlides/notesSlide12.xml" ContentType="application/vnd.openxmlformats-officedocument.presentationml.notesSlide+xml"/>
  <Override PartName="/ppt/tags/tag23.xml" ContentType="application/vnd.openxmlformats-officedocument.presentationml.tags+xml"/>
  <Override PartName="/ppt/notesSlides/notesSlide13.xml" ContentType="application/vnd.openxmlformats-officedocument.presentationml.notesSlide+xml"/>
  <Override PartName="/ppt/tags/tag24.xml" ContentType="application/vnd.openxmlformats-officedocument.presentationml.tags+xml"/>
  <Override PartName="/ppt/notesSlides/notesSlide14.xml" ContentType="application/vnd.openxmlformats-officedocument.presentationml.notesSlide+xml"/>
  <Override PartName="/ppt/tags/tag25.xml" ContentType="application/vnd.openxmlformats-officedocument.presentationml.tags+xml"/>
  <Override PartName="/ppt/notesSlides/notesSlide15.xml" ContentType="application/vnd.openxmlformats-officedocument.presentationml.notesSlide+xml"/>
  <Override PartName="/ppt/tags/tag26.xml" ContentType="application/vnd.openxmlformats-officedocument.presentationml.tags+xml"/>
  <Override PartName="/ppt/notesSlides/notesSlide16.xml" ContentType="application/vnd.openxmlformats-officedocument.presentationml.notesSlide+xml"/>
  <Override PartName="/ppt/tags/tag27.xml" ContentType="application/vnd.openxmlformats-officedocument.presentationml.tags+xml"/>
  <Override PartName="/ppt/notesSlides/notesSlide17.xml" ContentType="application/vnd.openxmlformats-officedocument.presentationml.notesSlide+xml"/>
  <Override PartName="/ppt/tags/tag28.xml" ContentType="application/vnd.openxmlformats-officedocument.presentationml.tags+xml"/>
  <Override PartName="/ppt/notesSlides/notesSlide18.xml" ContentType="application/vnd.openxmlformats-officedocument.presentationml.notesSlide+xml"/>
  <Override PartName="/ppt/tags/tag29.xml" ContentType="application/vnd.openxmlformats-officedocument.presentationml.tags+xml"/>
  <Override PartName="/ppt/notesSlides/notesSlide19.xml" ContentType="application/vnd.openxmlformats-officedocument.presentationml.notesSlide+xml"/>
  <Override PartName="/ppt/tags/tag30.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2" r:id="rId2"/>
    <p:sldId id="306" r:id="rId3"/>
    <p:sldId id="274" r:id="rId4"/>
    <p:sldId id="275" r:id="rId5"/>
    <p:sldId id="307" r:id="rId6"/>
    <p:sldId id="277" r:id="rId7"/>
    <p:sldId id="278" r:id="rId8"/>
    <p:sldId id="281" r:id="rId9"/>
    <p:sldId id="308" r:id="rId10"/>
    <p:sldId id="330" r:id="rId11"/>
    <p:sldId id="331" r:id="rId12"/>
    <p:sldId id="310" r:id="rId13"/>
    <p:sldId id="282" r:id="rId14"/>
    <p:sldId id="313" r:id="rId15"/>
    <p:sldId id="333" r:id="rId16"/>
    <p:sldId id="314" r:id="rId17"/>
    <p:sldId id="297" r:id="rId18"/>
    <p:sldId id="305" r:id="rId19"/>
    <p:sldId id="294" r:id="rId20"/>
    <p:sldId id="295" r:id="rId21"/>
  </p:sldIdLst>
  <p:sldSz cx="9144000" cy="6858000" type="screen4x3"/>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Leslie Marquez" initials="LM" lastIdx="1" clrIdx="6">
    <p:extLst>
      <p:ext uri="{19B8F6BF-5375-455C-9EA6-DF929625EA0E}">
        <p15:presenceInfo xmlns:p15="http://schemas.microsoft.com/office/powerpoint/2012/main" userId="48f5741a2c1b288d" providerId="Windows Live"/>
      </p:ext>
    </p:extLst>
  </p:cmAuthor>
  <p:cmAuthor id="1" name="Microsoft Office User" initials="Office" lastIdx="1" clrIdx="0"/>
  <p:cmAuthor id="2" name="Microsoft Office User" initials="Office [2]" lastIdx="1" clrIdx="1"/>
  <p:cmAuthor id="3" name="Microsoft Office User" initials="Office [3]" lastIdx="1" clrIdx="2"/>
  <p:cmAuthor id="4" name="Microsoft Office User" initials="Office [4]" lastIdx="1" clrIdx="3"/>
  <p:cmAuthor id="5" name="Microsoft Office User" initials="Office [5]" lastIdx="1" clrIdx="4"/>
  <p:cmAuthor id="6" name="Audley, Emily"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6995"/>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86803" autoAdjust="0"/>
  </p:normalViewPr>
  <p:slideViewPr>
    <p:cSldViewPr snapToGrid="0" showGuides="1">
      <p:cViewPr>
        <p:scale>
          <a:sx n="115" d="100"/>
          <a:sy n="115" d="100"/>
        </p:scale>
        <p:origin x="864" y="96"/>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78"/>
    </p:cViewPr>
  </p:sorterViewPr>
  <p:notesViewPr>
    <p:cSldViewPr snapToGrid="0">
      <p:cViewPr>
        <p:scale>
          <a:sx n="201" d="100"/>
          <a:sy n="201" d="100"/>
        </p:scale>
        <p:origin x="1440" y="-252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12/8/20</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a:solidFill>
                  <a:schemeClr val="tx1"/>
                </a:solidFill>
                <a:effectLst/>
              </a:rPr>
              <a:t>Facilitator notes:</a:t>
            </a:r>
          </a:p>
          <a:p>
            <a:endParaRPr lang="en-US" b="0" kern="1200" dirty="0">
              <a:solidFill>
                <a:schemeClr val="tx1"/>
              </a:solidFill>
              <a:effectLst/>
            </a:endParaRPr>
          </a:p>
          <a:p>
            <a:r>
              <a:rPr lang="en-US" b="0" i="1" kern="1200" dirty="0">
                <a:solidFill>
                  <a:schemeClr val="tx1"/>
                </a:solidFill>
                <a:effectLst/>
              </a:rPr>
              <a:t>Instructions</a:t>
            </a:r>
            <a:r>
              <a:rPr lang="en-US" b="0" kern="1200" dirty="0">
                <a:solidFill>
                  <a:schemeClr val="tx1"/>
                </a:solidFill>
                <a:effectLst/>
              </a:rPr>
              <a:t>:</a:t>
            </a:r>
            <a:r>
              <a:rPr lang="en-US" b="0" kern="1200" baseline="0" dirty="0">
                <a:solidFill>
                  <a:schemeClr val="tx1"/>
                </a:solidFill>
                <a:effectLst/>
              </a:rPr>
              <a:t> Proceed to the next slide once the presentation is visible to the participants.</a:t>
            </a:r>
            <a:endParaRPr lang="en-US" b="0" kern="1200" dirty="0">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dirty="0"/>
              <a:t>[Time: 1/2 minute]</a:t>
            </a:r>
          </a:p>
          <a:p>
            <a:endParaRPr lang="en-US" sz="1000" i="1"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move on now to talk about using data to get insights that can help you and your customers. Thanks to new technologies and our ever-more connected ways of working, a lot more data is being collected now than ever before. Luckily, you and your team don’t need to be data analysts to take advantage of all this information. With basic data literacy skills, you can lead your team in achieving better business outcomes. Let’s talk about how you can strengthen your team’s ability to spot key insights through analyzing data.</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2145319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r>
              <a:rPr lang="en-US" dirty="0"/>
              <a:t>[Time: 8</a:t>
            </a:r>
            <a:r>
              <a:rPr lang="en-US" kern="1200" dirty="0">
                <a:solidFill>
                  <a:schemeClr val="tx1"/>
                </a:solidFill>
                <a:effectLst/>
              </a:rPr>
              <a:t> minutes]</a:t>
            </a:r>
          </a:p>
          <a:p>
            <a:endParaRPr lang="en-US" kern="1200" dirty="0">
              <a:solidFill>
                <a:schemeClr val="tx1"/>
              </a:solidFill>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i="1" kern="1200" dirty="0">
                <a:solidFill>
                  <a:schemeClr val="tx1"/>
                </a:solidFill>
                <a:effectLst/>
              </a:rPr>
              <a:t>Say: </a:t>
            </a:r>
            <a:r>
              <a:rPr lang="en-US" i="0" kern="1200" dirty="0">
                <a:solidFill>
                  <a:schemeClr val="tx1"/>
                </a:solidFill>
                <a:effectLst/>
              </a:rPr>
              <a:t>With such an enormous amount of data available, it’s important to make sure your team has the knowledge it needs to make the most of it. So how do you do that? In the HMM topic, you learned about the three A’s of Access, Accuracy, and Analysis. Let’s spend some time talking about how you and your team can apply these concepts. Let’s start with access and accuracy. Think of data that you and your team usually need – how do you find it? How do you make sure it’s accurate? Please chat in your responses or raise your hand, so we can unmute your microphone. </a:t>
            </a:r>
          </a:p>
          <a:p>
            <a:endParaRPr lang="en-US" i="0" kern="1200" dirty="0">
              <a:solidFill>
                <a:schemeClr val="tx1"/>
              </a:solidFill>
              <a:effectLst/>
            </a:endParaRPr>
          </a:p>
          <a:p>
            <a:r>
              <a:rPr lang="en-US" i="1" kern="1200" dirty="0">
                <a:solidFill>
                  <a:schemeClr val="tx1"/>
                </a:solidFill>
                <a:effectLst/>
              </a:rPr>
              <a:t>Instructions</a:t>
            </a:r>
            <a:r>
              <a:rPr lang="en-US" i="0" kern="1200" dirty="0">
                <a:solidFill>
                  <a:schemeClr val="tx1"/>
                </a:solidFill>
                <a:effectLst/>
              </a:rPr>
              <a:t>: Call on 2-3 participants to elaborate on their responses. Ask participants how they determine the validity and accuracy of the data they receive. </a:t>
            </a:r>
          </a:p>
          <a:p>
            <a:endParaRPr lang="en-US" i="0" kern="1200" dirty="0">
              <a:solidFill>
                <a:schemeClr val="tx1"/>
              </a:solidFill>
              <a:effectLst/>
            </a:endParaRPr>
          </a:p>
          <a:p>
            <a:r>
              <a:rPr lang="en-US" i="1" kern="1200" dirty="0">
                <a:solidFill>
                  <a:schemeClr val="tx1"/>
                </a:solidFill>
                <a:effectLst/>
              </a:rPr>
              <a:t>Say:</a:t>
            </a:r>
            <a:r>
              <a:rPr lang="en-US" i="0" kern="1200" dirty="0">
                <a:solidFill>
                  <a:schemeClr val="tx1"/>
                </a:solidFill>
                <a:effectLst/>
              </a:rPr>
              <a:t> </a:t>
            </a:r>
            <a:r>
              <a:rPr lang="en-US" kern="1200" dirty="0">
                <a:solidFill>
                  <a:schemeClr val="tx1"/>
                </a:solidFill>
                <a:effectLst/>
              </a:rPr>
              <a:t>Let’s go to the next slide and talk about the third A, analysis. </a:t>
            </a:r>
            <a:endParaRPr lang="en-US" i="0" kern="1200" dirty="0">
              <a:solidFill>
                <a:schemeClr val="tx1"/>
              </a:solidFill>
              <a:effectLst/>
            </a:endParaRPr>
          </a:p>
        </p:txBody>
      </p:sp>
      <p:sp>
        <p:nvSpPr>
          <p:cNvPr id="4" name="Slide Number Placeholder 3"/>
          <p:cNvSpPr>
            <a:spLocks noGrp="1"/>
          </p:cNvSpPr>
          <p:nvPr>
            <p:ph type="sldNum" sz="quarter" idx="5"/>
          </p:nvPr>
        </p:nvSpPr>
        <p:spPr/>
        <p:txBody>
          <a:bodyPr/>
          <a:lstStyle/>
          <a:p>
            <a:fld id="{5462CC30-9124-1748-A6BC-3C0C609A0208}" type="slidenum">
              <a:rPr lang="en-US" smtClean="0"/>
              <a:pPr/>
              <a:t>11</a:t>
            </a:fld>
            <a:endParaRPr lang="en-US" dirty="0"/>
          </a:p>
        </p:txBody>
      </p:sp>
    </p:spTree>
    <p:extLst>
      <p:ext uri="{BB962C8B-B14F-4D97-AF65-F5344CB8AC3E}">
        <p14:creationId xmlns:p14="http://schemas.microsoft.com/office/powerpoint/2010/main" val="1262059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r>
              <a:rPr lang="en-US" dirty="0"/>
              <a:t>[Time: 4</a:t>
            </a:r>
            <a:r>
              <a:rPr lang="en-US" kern="1200" dirty="0">
                <a:solidFill>
                  <a:schemeClr val="tx1"/>
                </a:solidFill>
                <a:effectLst/>
              </a:rPr>
              <a:t> minutes]</a:t>
            </a:r>
          </a:p>
          <a:p>
            <a:endParaRPr lang="en-US" kern="1200" dirty="0">
              <a:solidFill>
                <a:schemeClr val="tx1"/>
              </a:solidFill>
              <a:effectLst/>
            </a:endParaRPr>
          </a:p>
          <a:p>
            <a:r>
              <a:rPr lang="en-US" i="1" kern="1200" dirty="0">
                <a:solidFill>
                  <a:schemeClr val="tx1"/>
                </a:solidFill>
                <a:effectLst/>
              </a:rPr>
              <a:t>Say: </a:t>
            </a:r>
            <a:r>
              <a:rPr lang="en-US" i="0" kern="1200" dirty="0">
                <a:solidFill>
                  <a:schemeClr val="tx1"/>
                </a:solidFill>
                <a:effectLst/>
              </a:rPr>
              <a:t>To spot potential opportunities, you need to analyze your data. </a:t>
            </a:r>
            <a:r>
              <a:rPr lang="en-US" kern="1200" dirty="0">
                <a:solidFill>
                  <a:schemeClr val="tx1"/>
                </a:solidFill>
                <a:effectLst/>
              </a:rPr>
              <a:t>I’d like you to think about how you can encourage your team to review and act on data more frequently. Would anyone like to share an example of how you’re currently doing this or what changes you’d like to make in order to better encourage your team? </a:t>
            </a:r>
            <a:r>
              <a:rPr lang="en-US" i="0" kern="1200" dirty="0">
                <a:solidFill>
                  <a:schemeClr val="tx1"/>
                </a:solidFill>
                <a:effectLst/>
              </a:rPr>
              <a:t>Please chat in your responses or raise your hand, so we can unmute your microphone. </a:t>
            </a:r>
            <a:endParaRPr lang="en-US" kern="1200" dirty="0">
              <a:solidFill>
                <a:schemeClr val="tx1"/>
              </a:solidFill>
              <a:effectLst/>
            </a:endParaRPr>
          </a:p>
          <a:p>
            <a:endParaRPr lang="en-US" kern="1200" dirty="0">
              <a:solidFill>
                <a:schemeClr val="tx1"/>
              </a:solidFill>
              <a:effectLst/>
            </a:endParaRPr>
          </a:p>
          <a:p>
            <a:r>
              <a:rPr lang="en-US" i="1" kern="1200" dirty="0">
                <a:solidFill>
                  <a:schemeClr val="tx1"/>
                </a:solidFill>
                <a:effectLst/>
              </a:rPr>
              <a:t>Instructions: </a:t>
            </a:r>
            <a:r>
              <a:rPr lang="en-US" kern="1200" dirty="0">
                <a:solidFill>
                  <a:schemeClr val="tx1"/>
                </a:solidFill>
                <a:effectLst/>
              </a:rPr>
              <a:t>Acknowledge the responses in the chat panel and consider asking 1-2 people to elaborate on their responses. </a:t>
            </a:r>
          </a:p>
          <a:p>
            <a:endParaRPr lang="en-US" kern="1200" dirty="0">
              <a:solidFill>
                <a:schemeClr val="tx1"/>
              </a:solidFill>
              <a:effectLst/>
            </a:endParaRPr>
          </a:p>
          <a:p>
            <a:r>
              <a:rPr lang="en-US" dirty="0"/>
              <a:t>Tips to effectively analyze your data include:</a:t>
            </a:r>
          </a:p>
          <a:p>
            <a:r>
              <a:rPr lang="en-US" b="1" dirty="0"/>
              <a:t>Understand the context. </a:t>
            </a:r>
            <a:r>
              <a:rPr lang="en-US" dirty="0"/>
              <a:t>What question are you trying to answer, or what need is this data set meeting? Refer back to these questions as you review the data.</a:t>
            </a:r>
          </a:p>
          <a:p>
            <a:r>
              <a:rPr lang="en-US" b="1" dirty="0"/>
              <a:t>Focus on action. </a:t>
            </a:r>
            <a:r>
              <a:rPr lang="en-US" dirty="0"/>
              <a:t>When reviewing the metrics, keep the actions your team could take in mind. It’s easy to toss around numbers, but if the numbers don’t help inform decisions that improve the bottom line, they’re a waste of time and energy. When you notice a usage trend or consider a user comment, think about how your team can act on it.</a:t>
            </a:r>
          </a:p>
          <a:p>
            <a:r>
              <a:rPr lang="en-US" b="1" dirty="0"/>
              <a:t>Check your assumptions. </a:t>
            </a:r>
            <a:r>
              <a:rPr lang="en-US" dirty="0"/>
              <a:t>No matter how hard you try, it’s nearly impossible to remove your own biases from your analysis. The key is to acknowledge them and make a concerted effort to challenge them. If you find yourself hoping the data will support a pre-established conclusion, look for evidence to support the opposite position to ensure you’re being objective.</a:t>
            </a:r>
          </a:p>
          <a:p>
            <a:r>
              <a:rPr lang="en-US" b="1" dirty="0"/>
              <a:t>Remember the power of presentation. </a:t>
            </a:r>
            <a:r>
              <a:rPr lang="en-US" dirty="0"/>
              <a:t>Data can be presented in countless formats—from raw numbers to charts to custom-designed infographics. When analyzing your data, be careful that the way it’s presented doesn’t skew your perception and lead you to insights that aren’t wholly correct. The same goes for how </a:t>
            </a:r>
            <a:r>
              <a:rPr lang="en-US" i="1" dirty="0"/>
              <a:t>you </a:t>
            </a:r>
            <a:r>
              <a:rPr lang="en-US" dirty="0"/>
              <a:t>present the information; don’t mislead your audience!</a:t>
            </a:r>
          </a:p>
          <a:p>
            <a:endParaRPr lang="en-US" kern="1200" dirty="0">
              <a:solidFill>
                <a:schemeClr val="tx1"/>
              </a:solidFill>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i="1" kern="1200" dirty="0">
                <a:solidFill>
                  <a:schemeClr val="tx1"/>
                </a:solidFill>
                <a:effectLst/>
              </a:rPr>
              <a:t>Transition</a:t>
            </a:r>
            <a:r>
              <a:rPr lang="en-US" kern="1200" dirty="0">
                <a:solidFill>
                  <a:schemeClr val="tx1"/>
                </a:solidFill>
                <a:effectLst/>
              </a:rPr>
              <a:t>: These are all great suggestions. Thank you for sharing. Let’s move on and take a deeper look at how to prioritize the opportunities you find through data analysis. </a:t>
            </a: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12</a:t>
            </a:fld>
            <a:endParaRPr lang="en-US" dirty="0"/>
          </a:p>
        </p:txBody>
      </p:sp>
    </p:spTree>
    <p:extLst>
      <p:ext uri="{BB962C8B-B14F-4D97-AF65-F5344CB8AC3E}">
        <p14:creationId xmlns:p14="http://schemas.microsoft.com/office/powerpoint/2010/main" val="29971678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1/2 minute]</a:t>
            </a:r>
          </a:p>
          <a:p>
            <a:endParaRPr lang="en-US" b="1" dirty="0"/>
          </a:p>
          <a:p>
            <a:r>
              <a:rPr lang="en-US" i="1" kern="1200" dirty="0">
                <a:solidFill>
                  <a:schemeClr val="tx1"/>
                </a:solidFill>
                <a:effectLst/>
              </a:rPr>
              <a:t>Say:</a:t>
            </a:r>
            <a:r>
              <a:rPr lang="en-US" kern="1200" dirty="0">
                <a:solidFill>
                  <a:schemeClr val="tx1"/>
                </a:solidFill>
                <a:effectLst/>
              </a:rPr>
              <a:t> When you and your team begin to spot opportunities, you’ll need to decide where to focus your energy and resources. There are some opportunities you may want to pursue right away while others might be left for another time. Let’s spend a few minutes talking about how to evaluate and prioritize the digital opportunities your team finds. </a:t>
            </a:r>
          </a:p>
          <a:p>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3 minutes]</a:t>
            </a:r>
          </a:p>
          <a:p>
            <a:endParaRPr lang="en-US" b="1" dirty="0"/>
          </a:p>
          <a:p>
            <a:r>
              <a:rPr lang="en-US" i="1" kern="1200" dirty="0">
                <a:solidFill>
                  <a:schemeClr val="tx1"/>
                </a:solidFill>
                <a:effectLst/>
              </a:rPr>
              <a:t>Say:</a:t>
            </a:r>
            <a:r>
              <a:rPr lang="en-US" kern="1200" dirty="0">
                <a:solidFill>
                  <a:schemeClr val="tx1"/>
                </a:solidFill>
                <a:effectLst/>
              </a:rPr>
              <a:t> You may notice digital opportunities are plentiful once you start digging into the data and thinking with a digital mindset. Some opportunities will present more value to the organization than others. As a leader, you’ll need to help your team make decisions about which opportunities to pursue in order to avoid initiative overload. </a:t>
            </a:r>
          </a:p>
          <a:p>
            <a:endParaRPr lang="en-US" kern="1200" dirty="0">
              <a:solidFill>
                <a:schemeClr val="tx1"/>
              </a:solidFill>
              <a:effectLst/>
            </a:endParaRPr>
          </a:p>
          <a:p>
            <a:r>
              <a:rPr lang="en-US" kern="1200" dirty="0">
                <a:solidFill>
                  <a:schemeClr val="tx1"/>
                </a:solidFill>
                <a:effectLst/>
              </a:rPr>
              <a:t>Take a moment to think about digital opportunities that have recently surfaced in your team. How do you prioritize those opportunities? What helps you decide? Please take a minute to chat in your responses.</a:t>
            </a:r>
          </a:p>
          <a:p>
            <a:endParaRPr lang="en-US" kern="1200" dirty="0">
              <a:solidFill>
                <a:schemeClr val="tx1"/>
              </a:solidFill>
              <a:effectLst/>
            </a:endParaRPr>
          </a:p>
          <a:p>
            <a:r>
              <a:rPr lang="en-US" i="1" kern="1200" dirty="0">
                <a:solidFill>
                  <a:schemeClr val="tx1"/>
                </a:solidFill>
                <a:effectLst/>
              </a:rPr>
              <a:t>Instructions: </a:t>
            </a:r>
            <a:r>
              <a:rPr lang="en-US" kern="1200" dirty="0">
                <a:solidFill>
                  <a:schemeClr val="tx1"/>
                </a:solidFill>
                <a:effectLst/>
              </a:rPr>
              <a:t>Acknowledge the responses in the chat panel and consider asking 1-2 people to elaborate on their responses. </a:t>
            </a:r>
          </a:p>
          <a:p>
            <a:endParaRPr lang="en-US" kern="1200" dirty="0">
              <a:solidFill>
                <a:schemeClr val="tx1"/>
              </a:solidFill>
              <a:effectLst/>
            </a:endParaRPr>
          </a:p>
          <a:p>
            <a:r>
              <a:rPr lang="en-US" kern="1200" dirty="0">
                <a:solidFill>
                  <a:schemeClr val="tx1"/>
                </a:solidFill>
                <a:effectLst/>
              </a:rPr>
              <a:t> </a:t>
            </a: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14</a:t>
            </a:fld>
            <a:endParaRPr lang="en-US" dirty="0"/>
          </a:p>
        </p:txBody>
      </p:sp>
    </p:spTree>
    <p:extLst>
      <p:ext uri="{BB962C8B-B14F-4D97-AF65-F5344CB8AC3E}">
        <p14:creationId xmlns:p14="http://schemas.microsoft.com/office/powerpoint/2010/main" val="3897651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8 minutes]</a:t>
            </a:r>
          </a:p>
          <a:p>
            <a:endParaRPr lang="en-US" b="1" dirty="0"/>
          </a:p>
          <a:p>
            <a:r>
              <a:rPr lang="en-US" i="1" kern="1200" dirty="0">
                <a:solidFill>
                  <a:schemeClr val="tx1"/>
                </a:solidFill>
                <a:effectLst/>
              </a:rPr>
              <a:t>Say:</a:t>
            </a:r>
            <a:r>
              <a:rPr lang="en-US" kern="1200" dirty="0">
                <a:solidFill>
                  <a:schemeClr val="tx1"/>
                </a:solidFill>
                <a:effectLst/>
              </a:rPr>
              <a:t> One easy-to-use evaluation tool you may already be familiar with a prioritization matrix. Consider customizing the axes on the matrix as needed. In the example on the screen, we’ve used “”Complexity” and “Payoff” as the defining values. Think through a few digital opportunities your team has at the moment. Where might you place them on this matrix? Would anyone like to walk us through how you would apply this matrix in the context of evaluating a digital initiative? </a:t>
            </a:r>
            <a:r>
              <a:rPr lang="en-US" i="0" kern="1200" dirty="0">
                <a:solidFill>
                  <a:schemeClr val="tx1"/>
                </a:solidFill>
                <a:effectLst/>
              </a:rPr>
              <a:t>Please chat in your responses or raise your hand, so we can unmute your microphone. </a:t>
            </a:r>
            <a:endParaRPr lang="en-US" kern="1200" dirty="0">
              <a:solidFill>
                <a:schemeClr val="tx1"/>
              </a:solidFill>
              <a:effectLst/>
            </a:endParaRPr>
          </a:p>
          <a:p>
            <a:endParaRPr lang="en-US" kern="1200" dirty="0">
              <a:solidFill>
                <a:schemeClr val="tx1"/>
              </a:solidFill>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i="1" kern="1200" dirty="0">
                <a:solidFill>
                  <a:schemeClr val="tx1"/>
                </a:solidFill>
                <a:effectLst/>
              </a:rPr>
              <a:t>Instructions</a:t>
            </a:r>
            <a:r>
              <a:rPr lang="en-US" i="0" kern="1200" dirty="0">
                <a:solidFill>
                  <a:schemeClr val="tx1"/>
                </a:solidFill>
                <a:effectLst/>
              </a:rPr>
              <a:t>: As you get responses from participants, use the annotation feature to enter them in the appropriate boxes on the slide. When relevant, ask participants how they ensure their team is focused on the most high-value actions. </a:t>
            </a:r>
            <a:endParaRPr lang="en-US" dirty="0"/>
          </a:p>
          <a:p>
            <a:endParaRPr lang="en-US" kern="1200" dirty="0">
              <a:solidFill>
                <a:schemeClr val="tx1"/>
              </a:solidFill>
              <a:effectLst/>
            </a:endParaRPr>
          </a:p>
          <a:p>
            <a:r>
              <a:rPr lang="en-US" i="1" kern="1200" dirty="0">
                <a:solidFill>
                  <a:schemeClr val="tx1"/>
                </a:solidFill>
                <a:effectLst/>
              </a:rPr>
              <a:t>Note:</a:t>
            </a:r>
            <a:r>
              <a:rPr lang="en-US" kern="1200" dirty="0">
                <a:solidFill>
                  <a:schemeClr val="tx1"/>
                </a:solidFill>
                <a:effectLst/>
              </a:rPr>
              <a:t> You may need to prompt participants to think of the kinds of actions they can use the matrix for. If needed, consider using this example: An analysis of usage data on your e-commerce website has highlighted 2-3 key points where a large number of users leave the site. Having conducted some customer interviews and consulted your product team, you have some ideas for how to improve user retention. These include introducing a chat bot to guide customers, designing pop-up prompts to engage users, and redesigning the flow entirely. How might you use this matrix to help you prioritize these ideas?</a:t>
            </a:r>
          </a:p>
          <a:p>
            <a:endParaRPr lang="en-US" kern="1200" dirty="0">
              <a:solidFill>
                <a:schemeClr val="tx1"/>
              </a:solidFill>
              <a:effectLst/>
            </a:endParaRP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15</a:t>
            </a:fld>
            <a:endParaRPr lang="en-US" dirty="0"/>
          </a:p>
        </p:txBody>
      </p:sp>
    </p:spTree>
    <p:extLst>
      <p:ext uri="{BB962C8B-B14F-4D97-AF65-F5344CB8AC3E}">
        <p14:creationId xmlns:p14="http://schemas.microsoft.com/office/powerpoint/2010/main" val="26692980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5 minutes]</a:t>
            </a:r>
          </a:p>
          <a:p>
            <a:endParaRPr lang="en-US" b="1" dirty="0"/>
          </a:p>
          <a:p>
            <a:r>
              <a:rPr lang="en-US" i="1" kern="1200" dirty="0">
                <a:solidFill>
                  <a:schemeClr val="tx1"/>
                </a:solidFill>
                <a:effectLst/>
              </a:rPr>
              <a:t>Say:</a:t>
            </a:r>
            <a:r>
              <a:rPr lang="en-US" kern="1200" dirty="0">
                <a:solidFill>
                  <a:schemeClr val="tx1"/>
                </a:solidFill>
                <a:effectLst/>
              </a:rPr>
              <a:t> Through reading the HMM lesson and the discussion we’ve had so far today, you’ve had an opportunity to reflect on your team’s current data practices and any digital opportunities you’ve recently uncovered. Let’s take a few minutes to discuss some best practices to help your team test and learn when acting on digital opportunities. What benefits might there be to this approach? Are there any lessons learned from acting on a promising opportunity you might want share? Please chat in your thoughts, and I will write them on the slide as we go. </a:t>
            </a:r>
          </a:p>
          <a:p>
            <a:endParaRPr lang="en-US" kern="1200" dirty="0">
              <a:solidFill>
                <a:schemeClr val="tx1"/>
              </a:solidFill>
              <a:effectLst/>
            </a:endParaRPr>
          </a:p>
          <a:p>
            <a:r>
              <a:rPr lang="en-US" i="1" kern="1200" dirty="0">
                <a:solidFill>
                  <a:schemeClr val="tx1"/>
                </a:solidFill>
                <a:effectLst/>
              </a:rPr>
              <a:t>Instructions</a:t>
            </a:r>
            <a:r>
              <a:rPr lang="en-US" kern="1200" dirty="0">
                <a:solidFill>
                  <a:schemeClr val="tx1"/>
                </a:solidFill>
                <a:effectLst/>
              </a:rPr>
              <a:t>: As participants chat in their best practices for experimentation when taking on digital initiatives, use the annotation feature to list them on the slide. </a:t>
            </a:r>
          </a:p>
          <a:p>
            <a:endParaRPr lang="en-US" kern="1200" dirty="0">
              <a:solidFill>
                <a:schemeClr val="tx1"/>
              </a:solidFill>
              <a:effectLst/>
            </a:endParaRPr>
          </a:p>
          <a:p>
            <a:r>
              <a:rPr lang="en-US" i="1" kern="1200" dirty="0">
                <a:solidFill>
                  <a:schemeClr val="tx1"/>
                </a:solidFill>
                <a:effectLst/>
              </a:rPr>
              <a:t>Note: </a:t>
            </a:r>
            <a:r>
              <a:rPr lang="en-US" i="0" kern="1200" dirty="0">
                <a:solidFill>
                  <a:schemeClr val="tx1"/>
                </a:solidFill>
                <a:effectLst/>
              </a:rPr>
              <a:t>Some important notes on taking an experimental approach to testing opportunities are listed below. Highlight the ones that don’t emerge through the discussion.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kern="1200" dirty="0">
                <a:solidFill>
                  <a:schemeClr val="tx1"/>
                </a:solidFill>
                <a:effectLst/>
              </a:rPr>
              <a:t>Gather additional data where you need it. </a:t>
            </a:r>
          </a:p>
          <a:p>
            <a:pPr marL="171450" indent="-171450">
              <a:buFont typeface="Arial" panose="020B0604020202020204" pitchFamily="34" charset="0"/>
              <a:buChar char="•"/>
            </a:pPr>
            <a:r>
              <a:rPr lang="en-US" kern="1200" dirty="0">
                <a:solidFill>
                  <a:schemeClr val="tx1"/>
                </a:solidFill>
                <a:effectLst/>
              </a:rPr>
              <a:t>Develop a thorough hypothesis about your initiative. </a:t>
            </a:r>
          </a:p>
          <a:p>
            <a:pPr marL="171450" indent="-171450">
              <a:buFont typeface="Arial" panose="020B0604020202020204" pitchFamily="34" charset="0"/>
              <a:buChar char="•"/>
            </a:pPr>
            <a:r>
              <a:rPr lang="en-US" kern="1200" dirty="0">
                <a:solidFill>
                  <a:schemeClr val="tx1"/>
                </a:solidFill>
                <a:effectLst/>
              </a:rPr>
              <a:t>Have a list of targeted actions to take. </a:t>
            </a:r>
          </a:p>
          <a:p>
            <a:pPr marL="171450" indent="-171450">
              <a:buFont typeface="Arial" panose="020B0604020202020204" pitchFamily="34" charset="0"/>
              <a:buChar char="•"/>
            </a:pPr>
            <a:r>
              <a:rPr lang="en-US" kern="1200" dirty="0">
                <a:solidFill>
                  <a:schemeClr val="tx1"/>
                </a:solidFill>
                <a:effectLst/>
              </a:rPr>
              <a:t>Evaluate initial results against your hypothesis and adjust as needed. </a:t>
            </a:r>
          </a:p>
          <a:p>
            <a:pPr marL="171450" indent="-171450">
              <a:buFont typeface="Arial" panose="020B0604020202020204" pitchFamily="34" charset="0"/>
              <a:buChar char="•"/>
            </a:pPr>
            <a:r>
              <a:rPr lang="en-US" kern="1200" dirty="0">
                <a:solidFill>
                  <a:schemeClr val="tx1"/>
                </a:solidFill>
                <a:effectLst/>
              </a:rPr>
              <a:t>Have clear metrics to measure your success. </a:t>
            </a:r>
          </a:p>
          <a:p>
            <a:pPr marL="171450" indent="-171450">
              <a:buFont typeface="Arial" panose="020B0604020202020204" pitchFamily="34" charset="0"/>
              <a:buChar char="•"/>
            </a:pPr>
            <a:endParaRPr lang="en-US" kern="1200" dirty="0">
              <a:solidFill>
                <a:schemeClr val="tx1"/>
              </a:solidFill>
              <a:effectLst/>
            </a:endParaRPr>
          </a:p>
          <a:p>
            <a:pPr marL="0" indent="0">
              <a:buFont typeface="Arial" panose="020B0604020202020204" pitchFamily="34" charset="0"/>
              <a:buNone/>
            </a:pPr>
            <a:r>
              <a:rPr lang="en-US" i="1" kern="1200" dirty="0">
                <a:solidFill>
                  <a:schemeClr val="tx1"/>
                </a:solidFill>
                <a:effectLst/>
              </a:rPr>
              <a:t>Say</a:t>
            </a:r>
            <a:r>
              <a:rPr lang="en-US" kern="1200" dirty="0">
                <a:solidFill>
                  <a:schemeClr val="tx1"/>
                </a:solidFill>
                <a:effectLst/>
              </a:rPr>
              <a:t>: Thank you, these are all great points. As you work through your experiments, take time to document your findings. No matter how small the opportunity is, measuring its impact will help you determine any progress and share what you’ve learned across the organization. </a:t>
            </a:r>
          </a:p>
          <a:p>
            <a:pPr marL="0" indent="0">
              <a:buFont typeface="Arial" panose="020B0604020202020204" pitchFamily="34" charset="0"/>
              <a:buNone/>
            </a:pPr>
            <a:r>
              <a:rPr lang="en-US" kern="1200" dirty="0">
                <a:solidFill>
                  <a:schemeClr val="tx1"/>
                </a:solidFill>
                <a:effectLst/>
              </a:rPr>
              <a:t> </a:t>
            </a: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16</a:t>
            </a:fld>
            <a:endParaRPr lang="en-US" dirty="0"/>
          </a:p>
        </p:txBody>
      </p:sp>
    </p:spTree>
    <p:extLst>
      <p:ext uri="{BB962C8B-B14F-4D97-AF65-F5344CB8AC3E}">
        <p14:creationId xmlns:p14="http://schemas.microsoft.com/office/powerpoint/2010/main" val="3450770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1/2 minute]</a:t>
            </a:r>
          </a:p>
          <a:p>
            <a:endParaRPr lang="en-US" b="1" dirty="0"/>
          </a:p>
          <a:p>
            <a:r>
              <a:rPr lang="en-US" i="1" kern="1200" dirty="0">
                <a:solidFill>
                  <a:schemeClr val="tx1"/>
                </a:solidFill>
                <a:effectLst/>
              </a:rPr>
              <a:t>Say</a:t>
            </a:r>
            <a:r>
              <a:rPr lang="en-US" kern="1200" dirty="0">
                <a:solidFill>
                  <a:schemeClr val="tx1"/>
                </a:solidFill>
                <a:effectLst/>
              </a:rPr>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dirty="0"/>
          </a:p>
          <a:p>
            <a:r>
              <a:rPr lang="en-US" kern="1200" dirty="0">
                <a:solidFill>
                  <a:schemeClr val="tx1"/>
                </a:solidFill>
                <a:effectLst/>
              </a:rPr>
              <a:t>[Time: 3 minutes]</a:t>
            </a:r>
          </a:p>
          <a:p>
            <a:endParaRPr lang="en-US"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Today’s session focused on three important elements of </a:t>
            </a:r>
            <a:r>
              <a:rPr lang="en-US" dirty="0"/>
              <a:t>digital intelligence</a:t>
            </a:r>
            <a:r>
              <a:rPr lang="en-US" kern="1200" dirty="0">
                <a:solidFill>
                  <a:schemeClr val="tx1"/>
                </a:solidFill>
                <a:effectLst/>
              </a:rPr>
              <a:t>. Specifically, we discussed how to:</a:t>
            </a:r>
          </a:p>
          <a:p>
            <a:pPr lvl="0"/>
            <a:endParaRPr lang="en-US" kern="1200" dirty="0">
              <a:solidFill>
                <a:schemeClr val="tx1"/>
              </a:solidFill>
              <a:effectLst/>
            </a:endParaRPr>
          </a:p>
          <a:p>
            <a:pPr marL="171450" lvl="0" indent="-171450">
              <a:buFont typeface="Arial" panose="020B0604020202020204" pitchFamily="34" charset="0"/>
              <a:buChar char="•"/>
            </a:pPr>
            <a:r>
              <a:rPr lang="en-US" sz="900" dirty="0"/>
              <a:t>Develop your team’s digital mindset</a:t>
            </a:r>
          </a:p>
          <a:p>
            <a:pPr marL="171450" lvl="0" indent="-171450">
              <a:buFont typeface="Arial" panose="020B0604020202020204" pitchFamily="34" charset="0"/>
              <a:buChar char="•"/>
            </a:pPr>
            <a:r>
              <a:rPr lang="en-US" sz="900" dirty="0"/>
              <a:t>Strengthen your team’s ability to draw insights from data</a:t>
            </a:r>
          </a:p>
          <a:p>
            <a:pPr marL="171450" lvl="0" indent="-171450">
              <a:buFont typeface="Arial" panose="020B0604020202020204" pitchFamily="34" charset="0"/>
              <a:buChar char="•"/>
            </a:pPr>
            <a:r>
              <a:rPr lang="en-US" sz="900" dirty="0"/>
              <a:t>Evaluate and prioritize digital opportunities</a:t>
            </a:r>
          </a:p>
          <a:p>
            <a:pPr marL="171450" lvl="0" indent="-171450">
              <a:buFont typeface="Arial"/>
              <a:buChar char="•"/>
            </a:pPr>
            <a:endParaRPr lang="en-US" dirty="0"/>
          </a:p>
          <a:p>
            <a:pPr lvl="0"/>
            <a:r>
              <a:rPr lang="en-US" dirty="0"/>
              <a:t>What is one insight that you’ll take away from today’s session and apply in your role? Raise your hand or chat in.</a:t>
            </a:r>
          </a:p>
          <a:p>
            <a:pPr lvl="0"/>
            <a:endParaRPr lang="en-US" dirty="0"/>
          </a:p>
          <a:p>
            <a:r>
              <a:rPr lang="en-US" i="1" dirty="0"/>
              <a:t>Instructions: </a:t>
            </a:r>
            <a:r>
              <a:rPr lang="en-US" dirty="0"/>
              <a:t>Ask two or three participants to share an area of insight.</a:t>
            </a:r>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solidFill>
                  <a:srgbClr val="000000"/>
                </a:solidFill>
              </a:rPr>
              <a:t>Facilitator notes:</a:t>
            </a:r>
          </a:p>
          <a:p>
            <a:endParaRPr lang="en-US" i="1" dirty="0">
              <a:solidFill>
                <a:srgbClr val="000000"/>
              </a:solidFill>
            </a:endParaRPr>
          </a:p>
          <a:p>
            <a:r>
              <a:rPr lang="en-US" dirty="0"/>
              <a:t>[Time: </a:t>
            </a:r>
            <a:r>
              <a:rPr lang="en-US" kern="1200" dirty="0">
                <a:solidFill>
                  <a:schemeClr val="tx1"/>
                </a:solidFill>
                <a:effectLst/>
              </a:rPr>
              <a:t>1 minute]</a:t>
            </a:r>
          </a:p>
          <a:p>
            <a:r>
              <a:rPr lang="en-US" b="1" kern="1200" dirty="0">
                <a:solidFill>
                  <a:schemeClr val="tx1"/>
                </a:solidFill>
                <a:effectLst/>
              </a:rPr>
              <a:t> </a:t>
            </a:r>
            <a:endParaRPr lang="en-US"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kern="1200" dirty="0">
              <a:solidFill>
                <a:schemeClr val="tx1"/>
              </a:solidFill>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kern="1200" dirty="0">
                <a:solidFill>
                  <a:schemeClr val="tx1"/>
                </a:solidFill>
                <a:effectLst/>
              </a:rPr>
              <a:t>The On-the-Job section in the Harvard </a:t>
            </a:r>
            <a:r>
              <a:rPr lang="en-US" kern="1200" dirty="0" err="1">
                <a:solidFill>
                  <a:schemeClr val="tx1"/>
                </a:solidFill>
                <a:effectLst/>
              </a:rPr>
              <a:t>ManageMentor</a:t>
            </a:r>
            <a:r>
              <a:rPr lang="en-US" kern="1200" dirty="0">
                <a:solidFill>
                  <a:schemeClr val="tx1"/>
                </a:solidFill>
                <a:effectLst/>
              </a:rPr>
              <a:t> Digital Intelligence topic provides an opportunity for you to pick a skill to work on and come up with specific ways to apply and develop the skill in your workplace. For instance, you can pick the skill: </a:t>
            </a:r>
            <a:r>
              <a:rPr lang="en-US" sz="900" dirty="0"/>
              <a:t>Strengthen your team’s ability to draw insights from data. </a:t>
            </a:r>
            <a:r>
              <a:rPr lang="en-US" kern="1200" dirty="0">
                <a:solidFill>
                  <a:schemeClr val="tx1"/>
                </a:solidFill>
                <a:effectLst/>
              </a:rPr>
              <a:t>Then you’ll identify specific action items that you can do to apply and develop this skill. </a:t>
            </a:r>
          </a:p>
          <a:p>
            <a:endParaRPr lang="en-US" i="1"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In order to complete this learning experience, proceed to the On-the-Job section in the Harvard ManageMentor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kern="1200" dirty="0">
                <a:effectLst/>
              </a:rPr>
              <a:t>Facilitator notes:</a:t>
            </a:r>
          </a:p>
          <a:p>
            <a:endParaRPr lang="en-US" i="1" dirty="0"/>
          </a:p>
          <a:p>
            <a:r>
              <a:rPr lang="en-US" dirty="0"/>
              <a:t>[Time: </a:t>
            </a:r>
            <a:r>
              <a:rPr lang="en-US" kern="1200" dirty="0">
                <a:solidFill>
                  <a:schemeClr val="tx1"/>
                </a:solidFill>
                <a:effectLst/>
              </a:rPr>
              <a:t>2 min]</a:t>
            </a:r>
          </a:p>
          <a:p>
            <a:endParaRPr lang="en-US" i="1"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Good morning/afternoon. This is ________ from ________. We’ll be starting today’s session at ___. As you come online, please take a minute to answer the question on your screen via the chat panel. We’ll give your colleagues a few more moments to join our session and then we’ll get started. Thank you.</a:t>
            </a:r>
          </a:p>
          <a:p>
            <a:endParaRPr lang="en-US" i="1" kern="1200" dirty="0">
              <a:solidFill>
                <a:schemeClr val="tx1"/>
              </a:solidFill>
              <a:effectLst/>
            </a:endParaRPr>
          </a:p>
          <a:p>
            <a:r>
              <a:rPr lang="en-US" i="1" kern="1200" dirty="0">
                <a:solidFill>
                  <a:schemeClr val="tx1"/>
                </a:solidFill>
                <a:effectLst/>
              </a:rPr>
              <a:t>Instructions:</a:t>
            </a:r>
            <a:r>
              <a:rPr lang="en-US" kern="1200" dirty="0">
                <a:solidFill>
                  <a:schemeClr val="tx1"/>
                </a:solidFill>
                <a:effectLst/>
              </a:rPr>
              <a:t> Consider answering the question</a:t>
            </a:r>
            <a:r>
              <a:rPr lang="en-US" kern="1200" dirty="0">
                <a:solidFill>
                  <a:srgbClr val="FF0000"/>
                </a:solidFill>
                <a:effectLst/>
              </a:rPr>
              <a:t> </a:t>
            </a:r>
            <a:r>
              <a:rPr lang="en-US" kern="1200" dirty="0">
                <a:effectLst/>
              </a:rPr>
              <a:t>yourself </a:t>
            </a:r>
            <a:r>
              <a:rPr lang="en-US" kern="1200" dirty="0">
                <a:solidFill>
                  <a:schemeClr val="tx1"/>
                </a:solidFill>
                <a:effectLst/>
              </a:rPr>
              <a:t>in the chat panel first to show an example. </a:t>
            </a:r>
            <a:r>
              <a:rPr lang="en-US" i="1" kern="1200" dirty="0">
                <a:solidFill>
                  <a:schemeClr val="tx1"/>
                </a:solidFill>
                <a:effectLst/>
              </a:rPr>
              <a:t>Note: </a:t>
            </a:r>
            <a:r>
              <a:rPr lang="en-US" dirty="0"/>
              <a:t>T</a:t>
            </a:r>
            <a:r>
              <a:rPr lang="en-US" kern="1200" dirty="0">
                <a:solidFill>
                  <a:schemeClr val="tx1"/>
                </a:solidFill>
                <a:effectLst/>
              </a:rPr>
              <a:t>here is no need to debrief the question now—it will be discussed on slide 5. </a:t>
            </a:r>
            <a:r>
              <a:rPr lang="en-US" dirty="0"/>
              <a:t>M</a:t>
            </a:r>
            <a:r>
              <a:rPr lang="en-US" kern="1200" dirty="0">
                <a:solidFill>
                  <a:schemeClr val="tx1"/>
                </a:solidFill>
                <a:effectLst/>
              </a:rPr>
              <a:t>ake note of the most common and least common responses so you are prepared to debrief later.</a:t>
            </a: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2</a:t>
            </a:fld>
            <a:endParaRPr lang="en-US" dirty="0"/>
          </a:p>
        </p:txBody>
      </p:sp>
    </p:spTree>
    <p:extLst>
      <p:ext uri="{BB962C8B-B14F-4D97-AF65-F5344CB8AC3E}">
        <p14:creationId xmlns:p14="http://schemas.microsoft.com/office/powerpoint/2010/main" val="3565886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1/2 minute]</a:t>
            </a:r>
          </a:p>
          <a:p>
            <a:endParaRPr lang="en-US" b="1" dirty="0"/>
          </a:p>
          <a:p>
            <a:r>
              <a:rPr lang="en-US" i="1" kern="1200" dirty="0">
                <a:solidFill>
                  <a:schemeClr val="tx1"/>
                </a:solidFill>
                <a:effectLst/>
              </a:rPr>
              <a:t>Instructions:</a:t>
            </a:r>
            <a:r>
              <a:rPr lang="en-US" kern="1200" dirty="0">
                <a:solidFill>
                  <a:schemeClr val="tx1"/>
                </a:solidFill>
                <a:effectLst/>
              </a:rPr>
              <a:t> Thank participants for their </a:t>
            </a:r>
            <a:r>
              <a:rPr lang="en-US" dirty="0"/>
              <a:t>time</a:t>
            </a:r>
            <a:r>
              <a:rPr lang="en-US" kern="1200" dirty="0">
                <a:solidFill>
                  <a:schemeClr val="tx1"/>
                </a:solidFill>
                <a:effectLst/>
              </a:rPr>
              <a:t>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solidFill>
                  <a:srgbClr val="000000"/>
                </a:solidFill>
              </a:rPr>
              <a:t>Facilitator</a:t>
            </a:r>
            <a:r>
              <a:rPr lang="en-US" b="1" baseline="0" dirty="0">
                <a:solidFill>
                  <a:srgbClr val="000000"/>
                </a:solidFill>
              </a:rPr>
              <a:t> notes:</a:t>
            </a:r>
          </a:p>
          <a:p>
            <a:endParaRPr lang="en-US" b="1" dirty="0">
              <a:solidFill>
                <a:srgbClr val="000000"/>
              </a:solidFill>
            </a:endParaRPr>
          </a:p>
          <a:p>
            <a:r>
              <a:rPr lang="en-US" baseline="0" dirty="0">
                <a:solidFill>
                  <a:srgbClr val="000000"/>
                </a:solidFill>
              </a:rPr>
              <a:t>[</a:t>
            </a:r>
            <a:r>
              <a:rPr lang="en-US" dirty="0"/>
              <a:t>Time</a:t>
            </a:r>
            <a:r>
              <a:rPr lang="en-US" i="0" baseline="0" dirty="0">
                <a:solidFill>
                  <a:srgbClr val="000000"/>
                </a:solidFill>
              </a:rPr>
              <a:t>: </a:t>
            </a:r>
            <a:r>
              <a:rPr lang="en-US" baseline="0" dirty="0">
                <a:solidFill>
                  <a:srgbClr val="000000"/>
                </a:solidFill>
              </a:rPr>
              <a:t>1</a:t>
            </a:r>
            <a:r>
              <a:rPr lang="en-US" dirty="0">
                <a:solidFill>
                  <a:srgbClr val="000000"/>
                </a:solidFill>
              </a:rPr>
              <a:t> minute]</a:t>
            </a:r>
          </a:p>
          <a:p>
            <a:endParaRPr lang="en-US" b="1" baseline="0" dirty="0">
              <a:solidFill>
                <a:srgbClr val="000000"/>
              </a:solidFill>
            </a:endParaRPr>
          </a:p>
          <a:p>
            <a:r>
              <a:rPr lang="en-US" i="1" baseline="0" dirty="0">
                <a:solidFill>
                  <a:srgbClr val="000000"/>
                </a:solidFill>
              </a:rPr>
              <a:t>Instructions</a:t>
            </a:r>
            <a:r>
              <a:rPr lang="en-US" baseline="0" dirty="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a:solidFill>
                  <a:srgbClr val="000000"/>
                </a:solidFill>
              </a:rPr>
              <a:t>s</a:t>
            </a:r>
            <a:r>
              <a:rPr lang="en-US" baseline="0" dirty="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solidFill>
                  <a:srgbClr val="000000"/>
                </a:solidFill>
              </a:rPr>
              <a:t>Facilitator notes:</a:t>
            </a:r>
          </a:p>
          <a:p>
            <a:endParaRPr lang="en-US" b="1" dirty="0">
              <a:solidFill>
                <a:srgbClr val="000000"/>
              </a:solidFill>
            </a:endParaRPr>
          </a:p>
          <a:p>
            <a:r>
              <a:rPr lang="en-US" dirty="0">
                <a:solidFill>
                  <a:srgbClr val="000000"/>
                </a:solidFill>
              </a:rPr>
              <a:t>[</a:t>
            </a:r>
            <a:r>
              <a:rPr lang="en-US" dirty="0"/>
              <a:t>Time</a:t>
            </a:r>
            <a:r>
              <a:rPr lang="en-US" dirty="0">
                <a:solidFill>
                  <a:srgbClr val="000000"/>
                </a:solidFill>
              </a:rPr>
              <a:t>: 1 minute]</a:t>
            </a:r>
          </a:p>
          <a:p>
            <a:endParaRPr lang="en-US" dirty="0">
              <a:solidFill>
                <a:srgbClr val="000000"/>
              </a:solidFill>
            </a:endParaRPr>
          </a:p>
          <a:p>
            <a:r>
              <a:rPr lang="en-US" i="1" dirty="0">
                <a:solidFill>
                  <a:srgbClr val="000000"/>
                </a:solidFill>
              </a:rPr>
              <a:t>Say</a:t>
            </a:r>
            <a:r>
              <a:rPr lang="en-US" dirty="0">
                <a:solidFill>
                  <a:srgbClr val="000000"/>
                </a:solidFill>
              </a:rPr>
              <a:t>: Today’s session has been designed to be an interactive experience. To get the most from the session, here are a few tips about how to participate.</a:t>
            </a:r>
          </a:p>
          <a:p>
            <a:endParaRPr lang="en-US" i="1" dirty="0">
              <a:solidFill>
                <a:srgbClr val="000000"/>
              </a:solidFill>
            </a:endParaRPr>
          </a:p>
          <a:p>
            <a:r>
              <a:rPr lang="en-US" i="1" dirty="0">
                <a:solidFill>
                  <a:srgbClr val="000000"/>
                </a:solidFill>
              </a:rPr>
              <a:t>Instructions</a:t>
            </a:r>
            <a:r>
              <a:rPr lang="en-US"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a:solidFill>
                <a:srgbClr val="000000"/>
              </a:solidFill>
            </a:endParaRPr>
          </a:p>
          <a:p>
            <a:r>
              <a:rPr lang="en-US" i="1" dirty="0">
                <a:solidFill>
                  <a:srgbClr val="000000"/>
                </a:solidFill>
              </a:rPr>
              <a:t>Say</a:t>
            </a:r>
            <a:r>
              <a:rPr lang="en-US" dirty="0">
                <a:solidFill>
                  <a:srgbClr val="000000"/>
                </a:solidFill>
              </a:rPr>
              <a:t>: It appears we are ready to start.</a:t>
            </a:r>
          </a:p>
          <a:p>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solidFill>
                  <a:srgbClr val="000000"/>
                </a:solidFill>
              </a:rPr>
              <a:t>Facilitator notes:</a:t>
            </a:r>
          </a:p>
          <a:p>
            <a:endParaRPr lang="en-US" b="1" dirty="0">
              <a:solidFill>
                <a:srgbClr val="000000"/>
              </a:solidFill>
            </a:endParaRPr>
          </a:p>
          <a:p>
            <a:r>
              <a:rPr lang="en-US" dirty="0"/>
              <a:t>[Time</a:t>
            </a:r>
            <a:r>
              <a:rPr lang="en-US" kern="1200" dirty="0">
                <a:solidFill>
                  <a:schemeClr val="tx1"/>
                </a:solidFill>
                <a:effectLst/>
              </a:rPr>
              <a:t>: 5 minutes]</a:t>
            </a:r>
          </a:p>
          <a:p>
            <a:endParaRPr lang="en-US" kern="1200" dirty="0">
              <a:solidFill>
                <a:schemeClr val="tx1"/>
              </a:solidFill>
              <a:effectLst/>
            </a:endParaRPr>
          </a:p>
          <a:p>
            <a:r>
              <a:rPr lang="en-US" i="1" kern="1200" dirty="0">
                <a:solidFill>
                  <a:schemeClr val="tx1"/>
                </a:solidFill>
                <a:effectLst/>
              </a:rPr>
              <a:t>Instructions:</a:t>
            </a:r>
            <a:r>
              <a:rPr lang="en-US" kern="1200" dirty="0">
                <a:solidFill>
                  <a:schemeClr val="tx1"/>
                </a:solidFill>
                <a:effectLst/>
              </a:rPr>
              <a:t> Debrief the icebreaker question regarding why participants and their teams should develop a digital mindset. Call on 2-3 people to elaborate on what they have written. Ask for examples and thank people for sharing.</a:t>
            </a:r>
          </a:p>
          <a:p>
            <a:endParaRPr lang="en-US" i="1" kern="1200" dirty="0">
              <a:solidFill>
                <a:schemeClr val="tx1"/>
              </a:solidFill>
              <a:effectLst/>
            </a:endParaRPr>
          </a:p>
          <a:p>
            <a:pPr lvl="0"/>
            <a:r>
              <a:rPr lang="en-US" i="1" dirty="0"/>
              <a:t>Note</a:t>
            </a:r>
            <a:r>
              <a:rPr lang="en-US" dirty="0"/>
              <a:t>: Sample responses you might hear from participants:</a:t>
            </a:r>
          </a:p>
          <a:p>
            <a:pPr marL="171450" lvl="0" indent="-171450">
              <a:buFont typeface="Arial" panose="020B0604020202020204" pitchFamily="34" charset="0"/>
              <a:buChar char="•"/>
            </a:pPr>
            <a:r>
              <a:rPr lang="en-US" dirty="0"/>
              <a:t>We need to be ready to make the most of new technologies.</a:t>
            </a:r>
          </a:p>
          <a:p>
            <a:pPr marL="171450" lvl="0" indent="-171450">
              <a:buFont typeface="Arial" panose="020B0604020202020204" pitchFamily="34" charset="0"/>
              <a:buChar char="•"/>
            </a:pPr>
            <a:r>
              <a:rPr lang="en-US" dirty="0"/>
              <a:t>It’s increasingly common to communicate via digital tools.</a:t>
            </a:r>
          </a:p>
          <a:p>
            <a:pPr marL="171450" lvl="0" indent="-171450">
              <a:buFont typeface="Arial" panose="020B0604020202020204" pitchFamily="34" charset="0"/>
              <a:buChar char="•"/>
            </a:pPr>
            <a:r>
              <a:rPr lang="en-US" dirty="0"/>
              <a:t>We have more data than ever before and should be using it to our advantage.</a:t>
            </a:r>
          </a:p>
          <a:p>
            <a:pPr marL="171450" lvl="0" indent="-171450">
              <a:buFont typeface="Arial" panose="020B0604020202020204" pitchFamily="34" charset="0"/>
              <a:buChar char="•"/>
            </a:pPr>
            <a:r>
              <a:rPr lang="en-US" dirty="0"/>
              <a:t>Born-digital companies are forcing us to compete in new ways.</a:t>
            </a:r>
          </a:p>
          <a:p>
            <a:pPr marL="171450" lvl="0" indent="-171450">
              <a:buFont typeface="Arial" panose="020B0604020202020204" pitchFamily="34" charset="0"/>
              <a:buChar char="•"/>
            </a:pPr>
            <a:r>
              <a:rPr lang="en-US" dirty="0"/>
              <a:t>Smart phones and devices have reshaped how we consume information.</a:t>
            </a:r>
          </a:p>
          <a:p>
            <a:pPr marL="171450" lvl="0" indent="-171450">
              <a:buFont typeface="Arial" panose="020B0604020202020204" pitchFamily="34" charset="0"/>
              <a:buChar char="•"/>
            </a:pPr>
            <a:r>
              <a:rPr lang="en-US" dirty="0"/>
              <a:t>More customer data can be captured through digital interactions.</a:t>
            </a:r>
          </a:p>
          <a:p>
            <a:pPr marL="171450" lvl="0" indent="-171450">
              <a:buFont typeface="Arial" panose="020B0604020202020204" pitchFamily="34" charset="0"/>
              <a:buChar char="•"/>
            </a:pPr>
            <a:r>
              <a:rPr lang="en-US" dirty="0"/>
              <a:t>Our partners are able to provide more data and insights to help us compete.</a:t>
            </a:r>
          </a:p>
          <a:p>
            <a:pPr marL="171450" lvl="0" indent="-171450">
              <a:buFont typeface="Arial" panose="020B0604020202020204" pitchFamily="34" charset="0"/>
              <a:buChar char="•"/>
            </a:pPr>
            <a:r>
              <a:rPr lang="en-US" dirty="0"/>
              <a:t>Embracing digital tools can help us stay ahead.</a:t>
            </a:r>
          </a:p>
          <a:p>
            <a:endParaRPr lang="en-US" i="1" kern="1200" dirty="0">
              <a:solidFill>
                <a:schemeClr val="tx1"/>
              </a:solidFill>
              <a:effectLst/>
            </a:endParaRPr>
          </a:p>
          <a:p>
            <a:pPr lvl="0"/>
            <a:r>
              <a:rPr lang="en-US" i="1" kern="1200" dirty="0">
                <a:solidFill>
                  <a:schemeClr val="tx1"/>
                </a:solidFill>
                <a:effectLst/>
              </a:rPr>
              <a:t>Say</a:t>
            </a:r>
            <a:r>
              <a:rPr lang="en-US" kern="1200" dirty="0">
                <a:solidFill>
                  <a:schemeClr val="tx1"/>
                </a:solidFill>
                <a:effectLst/>
              </a:rPr>
              <a:t>: </a:t>
            </a:r>
            <a:r>
              <a:rPr lang="en-US" dirty="0"/>
              <a:t>We’ve all likely been bombarded by data at some point in the recent past. And we’ve certainly become increasingly aware of how digital technology impacts our way of working and the decisions we make at an organizational level. As a leader, you play a key role in helping your team embrace digital intelligence and explore digital opportunities. </a:t>
            </a:r>
          </a:p>
          <a:p>
            <a:pPr lvl="0"/>
            <a:endParaRPr lang="en-US" dirty="0"/>
          </a:p>
          <a:p>
            <a:pPr lvl="0"/>
            <a:endParaRPr lang="en-US" dirty="0"/>
          </a:p>
          <a:p>
            <a:pPr lvl="0"/>
            <a:endParaRPr lang="en-US" dirty="0"/>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5</a:t>
            </a:fld>
            <a:endParaRPr lang="en-US" dirty="0"/>
          </a:p>
        </p:txBody>
      </p:sp>
    </p:spTree>
    <p:extLst>
      <p:ext uri="{BB962C8B-B14F-4D97-AF65-F5344CB8AC3E}">
        <p14:creationId xmlns:p14="http://schemas.microsoft.com/office/powerpoint/2010/main" val="167275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dirty="0"/>
          </a:p>
          <a:p>
            <a:r>
              <a:rPr lang="en-US" dirty="0"/>
              <a:t>[Time: </a:t>
            </a:r>
            <a:r>
              <a:rPr lang="en-US" kern="1200" dirty="0">
                <a:solidFill>
                  <a:schemeClr val="tx1"/>
                </a:solidFill>
                <a:effectLst/>
              </a:rPr>
              <a:t>1 minute]</a:t>
            </a:r>
          </a:p>
          <a:p>
            <a:endParaRPr lang="en-US" i="1"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Today’s session is focused on three important elements of digital intelligence: developing your team’s digital mindset, strengthening your team’s ability to draw insights from data, and helping your team evaluate and prioritize digital opportunities.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dirty="0"/>
              <a:t>[Time: 1/2 minute]</a:t>
            </a:r>
          </a:p>
          <a:p>
            <a:endParaRPr lang="en-US" sz="1000" i="1"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With so many new digital tools coming at us from all directions, it can be challenging to think about the role technology plays in transforming our organizations and world. Adopting a digital mindset is an empowering step toward making the most of data and technology to improve performance</a:t>
            </a:r>
            <a:r>
              <a:rPr lang="en-US" sz="900" b="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So, let’s begin by talking about how you can help your team look at their work with a digital mindset.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r>
              <a:rPr lang="en-US" dirty="0"/>
              <a:t>[Time: 5</a:t>
            </a:r>
            <a:r>
              <a:rPr lang="en-US" kern="1200" dirty="0">
                <a:solidFill>
                  <a:schemeClr val="tx1"/>
                </a:solidFill>
                <a:effectLst/>
              </a:rPr>
              <a:t> minutes]</a:t>
            </a:r>
          </a:p>
          <a:p>
            <a:endParaRPr lang="en-US" kern="1200" dirty="0">
              <a:solidFill>
                <a:schemeClr val="tx1"/>
              </a:solidFill>
              <a:effectLst/>
            </a:endParaRPr>
          </a:p>
          <a:p>
            <a:r>
              <a:rPr lang="en-US" i="1" kern="1200" dirty="0">
                <a:solidFill>
                  <a:schemeClr val="tx1"/>
                </a:solidFill>
                <a:effectLst/>
              </a:rPr>
              <a:t>Say: </a:t>
            </a:r>
            <a:r>
              <a:rPr lang="en-US" i="0" kern="1200" dirty="0">
                <a:solidFill>
                  <a:schemeClr val="tx1"/>
                </a:solidFill>
                <a:effectLst/>
              </a:rPr>
              <a:t>In today’s workplace, there’s always a new digital tool to learn or a gadget to implement into your work routine. But it’s not enough to be proficient in new technologies. You need to develop a digital mindset </a:t>
            </a:r>
            <a:r>
              <a:rPr lang="en-US" b="1" dirty="0"/>
              <a:t>that is, the ability to see and make the most of the opportunities that digital change offers</a:t>
            </a:r>
            <a:r>
              <a:rPr lang="en-US" i="0" kern="1200" dirty="0">
                <a:solidFill>
                  <a:schemeClr val="tx1"/>
                </a:solidFill>
                <a:effectLst/>
              </a:rPr>
              <a:t>. What are some traits of leaders who display and foster a digital mindset on their teams? Please take a minute to chat in your responses. </a:t>
            </a:r>
          </a:p>
          <a:p>
            <a:endParaRPr lang="en-US" i="1" kern="1200" dirty="0">
              <a:solidFill>
                <a:schemeClr val="tx1"/>
              </a:solidFill>
              <a:effectLst/>
            </a:endParaRPr>
          </a:p>
          <a:p>
            <a:r>
              <a:rPr lang="en-US" i="1" kern="1200" dirty="0">
                <a:solidFill>
                  <a:schemeClr val="tx1"/>
                </a:solidFill>
                <a:effectLst/>
              </a:rPr>
              <a:t>Instructions</a:t>
            </a:r>
            <a:r>
              <a:rPr lang="en-US" i="0" kern="1200" dirty="0">
                <a:solidFill>
                  <a:schemeClr val="tx1"/>
                </a:solidFill>
                <a:effectLst/>
              </a:rPr>
              <a:t>: Call on 1-2 people to elaborate, based on the responses they chat in. When relevant, ask participants how they can ingrain these behaviors in their day-to-day work practices. </a:t>
            </a:r>
          </a:p>
          <a:p>
            <a:endParaRPr lang="en-US" kern="1200" dirty="0">
              <a:solidFill>
                <a:schemeClr val="tx1"/>
              </a:solidFill>
              <a:effectLst/>
            </a:endParaRPr>
          </a:p>
          <a:p>
            <a:pPr lvl="0"/>
            <a:r>
              <a:rPr lang="en-US" baseline="0" dirty="0"/>
              <a:t> </a:t>
            </a:r>
            <a:r>
              <a:rPr lang="en-US" i="1" dirty="0"/>
              <a:t>Note</a:t>
            </a:r>
            <a:r>
              <a:rPr lang="en-US" dirty="0"/>
              <a:t>: Sample responses you might hear from participants:</a:t>
            </a:r>
          </a:p>
          <a:p>
            <a:r>
              <a:rPr lang="en-US" b="1" dirty="0"/>
              <a:t>An excitement to continuously learn,</a:t>
            </a:r>
            <a:r>
              <a:rPr lang="en-US" dirty="0"/>
              <a:t> not just digital skills but also about your business, customers, and industry</a:t>
            </a:r>
          </a:p>
          <a:p>
            <a:r>
              <a:rPr lang="en-US" b="1" dirty="0"/>
              <a:t>A desire to make decisions and adopt technology based on data about customer needs,</a:t>
            </a:r>
            <a:r>
              <a:rPr lang="en-US" dirty="0"/>
              <a:t> not on wanting to appear tech savvy or use an exciting new technology</a:t>
            </a:r>
          </a:p>
          <a:p>
            <a:r>
              <a:rPr lang="en-US" b="1" dirty="0"/>
              <a:t>A habit of staying knowledgeable about emerging technologies</a:t>
            </a:r>
            <a:r>
              <a:rPr lang="en-US" dirty="0"/>
              <a:t> and using this awareness to inform and improve your decisions</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3977979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r>
              <a:rPr lang="en-US" dirty="0"/>
              <a:t>[Time: 8</a:t>
            </a:r>
            <a:r>
              <a:rPr lang="en-US" kern="1200" dirty="0">
                <a:solidFill>
                  <a:schemeClr val="tx1"/>
                </a:solidFill>
                <a:effectLst/>
              </a:rPr>
              <a:t> minutes]</a:t>
            </a:r>
          </a:p>
          <a:p>
            <a:endParaRPr lang="en-US" kern="1200" dirty="0">
              <a:solidFill>
                <a:schemeClr val="tx1"/>
              </a:solidFill>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i="1" kern="1200" dirty="0">
                <a:solidFill>
                  <a:schemeClr val="tx1"/>
                </a:solidFill>
                <a:effectLst/>
              </a:rPr>
              <a:t>Say: </a:t>
            </a:r>
            <a:r>
              <a:rPr lang="en-US" dirty="0"/>
              <a:t>When you have a digital mindset, you’re always open to new ways of working, solving problems, and thinking about your team and organization. Yet this kind of learning can be tricky in practice. </a:t>
            </a:r>
            <a:r>
              <a:rPr lang="en-US" i="0" kern="1200" dirty="0">
                <a:solidFill>
                  <a:schemeClr val="tx1"/>
                </a:solidFill>
                <a:effectLst/>
              </a:rPr>
              <a:t>Getting people to change tried-and-tested, comfortable routines can be tricky, but following this three-step process can help. First, you’ll need to identify the behavior you want your team to unlearn. Then brainstorm and discuss an approach that will bring more value. Finally, you’ll work to integrate the new approach into people’s routines.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i="0" kern="1200" dirty="0">
              <a:solidFill>
                <a:schemeClr val="tx1"/>
              </a:solidFill>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i="0" kern="1200" dirty="0">
                <a:solidFill>
                  <a:schemeClr val="tx1"/>
                </a:solidFill>
                <a:effectLst/>
              </a:rPr>
              <a:t>Let’s work through this process together. Is there a behavior your team would benefit from replacing to become more digitally capable? What might they need to unlearn or rethink in order to enact this change? Please chat in your responses or raise your hand, so we can unmute your microphone.  </a:t>
            </a:r>
          </a:p>
          <a:p>
            <a:endParaRPr lang="en-US" i="0" kern="1200" dirty="0">
              <a:solidFill>
                <a:schemeClr val="tx1"/>
              </a:solidFill>
              <a:effectLst/>
            </a:endParaRPr>
          </a:p>
          <a:p>
            <a:r>
              <a:rPr lang="en-US" i="1" kern="1200" dirty="0">
                <a:solidFill>
                  <a:schemeClr val="tx1"/>
                </a:solidFill>
                <a:effectLst/>
              </a:rPr>
              <a:t>Instructions</a:t>
            </a:r>
            <a:r>
              <a:rPr lang="en-US" i="0" kern="1200" dirty="0">
                <a:solidFill>
                  <a:schemeClr val="tx1"/>
                </a:solidFill>
                <a:effectLst/>
              </a:rPr>
              <a:t>: As you get responses from participants, use the annotation feature to enter them in the appropriate columns on the slide. When relevant, ask participants how they will help their team to get comfortable with this new behavior. What will they do to integrate it into their routine?</a:t>
            </a:r>
            <a:endParaRPr lang="en-US" dirty="0"/>
          </a:p>
          <a:p>
            <a:endParaRPr lang="en-US" i="1" dirty="0"/>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9</a:t>
            </a:fld>
            <a:endParaRPr lang="en-US" dirty="0"/>
          </a:p>
        </p:txBody>
      </p:sp>
    </p:spTree>
    <p:extLst>
      <p:ext uri="{BB962C8B-B14F-4D97-AF65-F5344CB8AC3E}">
        <p14:creationId xmlns:p14="http://schemas.microsoft.com/office/powerpoint/2010/main" val="7209707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custDataLst>
      <p:tags r:id="rId1"/>
    </p:custDataLst>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custDataLst>
      <p:tags r:id="rId1"/>
    </p:custDataLst>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DIGITAL INTELLIGENCE</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custDataLst>
      <p:tags r:id="rId1"/>
    </p:custDataLst>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2020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bg1"/>
                  </a:solidFill>
                </a:rPr>
                <a:t>DIGITAL INTELLIGENCE</a:t>
              </a:r>
            </a:p>
          </p:txBody>
        </p:sp>
      </p:grpSp>
    </p:spTree>
    <p:custDataLst>
      <p:tags r:id="rId1"/>
    </p:custDataLst>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custDataLst>
      <p:tags r:id="rId1"/>
    </p:custDataLst>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custDataLst>
      <p:tags r:id="rId1"/>
    </p:custDataLst>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DIGITAL INTELLIGENCE</a:t>
              </a:r>
            </a:p>
          </p:txBody>
        </p:sp>
      </p:grpSp>
    </p:spTree>
    <p:custDataLst>
      <p:tags r:id="rId10"/>
    </p:custDataLst>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0.xm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11.xml"/><Relationship Id="rId7" Type="http://schemas.openxmlformats.org/officeDocument/2006/relationships/image" Target="../media/image19.sv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6.png"/><Relationship Id="rId9" Type="http://schemas.openxmlformats.org/officeDocument/2006/relationships/image" Target="../media/image21.sv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23.xml"/><Relationship Id="rId4" Type="http://schemas.openxmlformats.org/officeDocument/2006/relationships/image" Target="../media/image23.jp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25.sv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27.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9.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tags" Target="../tags/tag30.xml"/><Relationship Id="rId5" Type="http://schemas.openxmlformats.org/officeDocument/2006/relationships/image" Target="../media/image7.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3.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7.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14.sv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4D438E-328B-794C-8E43-B54598CB5977}"/>
              </a:ext>
            </a:extLst>
          </p:cNvPr>
          <p:cNvPicPr>
            <a:picLocks noChangeAspect="1"/>
          </p:cNvPicPr>
          <p:nvPr/>
        </p:nvPicPr>
        <p:blipFill rotWithShape="1">
          <a:blip r:embed="rId4">
            <a:extLst>
              <a:ext uri="{28A0092B-C50C-407E-A947-70E740481C1C}">
                <a14:useLocalDpi xmlns:a14="http://schemas.microsoft.com/office/drawing/2010/main" val="0"/>
              </a:ext>
            </a:extLst>
          </a:blip>
          <a:srcRect b="21134"/>
          <a:stretch/>
        </p:blipFill>
        <p:spPr>
          <a:xfrm>
            <a:off x="-1" y="1004204"/>
            <a:ext cx="9143999" cy="4368096"/>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1853"/>
            <a:ext cx="7299659" cy="1242679"/>
          </a:xfrm>
        </p:spPr>
        <p:txBody>
          <a:bodyPr/>
          <a:lstStyle/>
          <a:p>
            <a:r>
              <a:rPr lang="en-US" dirty="0"/>
              <a:t>Digital Intelligence Café </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custDataLst>
      <p:tags r:id="rId1"/>
    </p:custDataLst>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different, various&#10;&#10;Description automatically generated">
            <a:extLst>
              <a:ext uri="{FF2B5EF4-FFF2-40B4-BE49-F238E27FC236}">
                <a16:creationId xmlns:a16="http://schemas.microsoft.com/office/drawing/2014/main" id="{F8DA3213-8AAF-5846-B9EA-8A7CA611A7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939625" y="2858147"/>
            <a:ext cx="7832900" cy="2888719"/>
          </a:xfrm>
        </p:spPr>
        <p:txBody>
          <a:bodyPr/>
          <a:lstStyle/>
          <a:p>
            <a:r>
              <a:rPr lang="en-US" dirty="0"/>
              <a:t>DRAW INSIGHTS FROM DATA</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DIGITAL</a:t>
              </a:r>
            </a:p>
            <a:p>
              <a:pPr algn="ctr"/>
              <a:r>
                <a:rPr lang="en-US" sz="1000" dirty="0">
                  <a:solidFill>
                    <a:schemeClr val="bg1"/>
                  </a:solidFill>
                </a:rPr>
                <a:t>INTELLIGENCE</a:t>
              </a:r>
            </a:p>
          </p:txBody>
        </p:sp>
      </p:grpSp>
    </p:spTree>
    <p:custDataLst>
      <p:tags r:id="rId1"/>
    </p:custDataLst>
    <p:extLst>
      <p:ext uri="{BB962C8B-B14F-4D97-AF65-F5344CB8AC3E}">
        <p14:creationId xmlns:p14="http://schemas.microsoft.com/office/powerpoint/2010/main" val="2573707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B7BE2-3A4C-4972-B8D8-14A366B5A6A2}"/>
              </a:ext>
            </a:extLst>
          </p:cNvPr>
          <p:cNvSpPr>
            <a:spLocks noGrp="1"/>
          </p:cNvSpPr>
          <p:nvPr>
            <p:ph type="title"/>
          </p:nvPr>
        </p:nvSpPr>
        <p:spPr/>
        <p:txBody>
          <a:bodyPr/>
          <a:lstStyle/>
          <a:p>
            <a:r>
              <a:rPr lang="en-US" dirty="0"/>
              <a:t>The Three A’s</a:t>
            </a:r>
          </a:p>
        </p:txBody>
      </p:sp>
      <p:graphicFrame>
        <p:nvGraphicFramePr>
          <p:cNvPr id="3" name="Table 3">
            <a:extLst>
              <a:ext uri="{FF2B5EF4-FFF2-40B4-BE49-F238E27FC236}">
                <a16:creationId xmlns:a16="http://schemas.microsoft.com/office/drawing/2014/main" id="{79EE8AE6-1319-49CA-827B-42B4CD54B900}"/>
              </a:ext>
            </a:extLst>
          </p:cNvPr>
          <p:cNvGraphicFramePr>
            <a:graphicFrameLocks noGrp="1"/>
          </p:cNvGraphicFramePr>
          <p:nvPr>
            <p:extLst>
              <p:ext uri="{D42A27DB-BD31-4B8C-83A1-F6EECF244321}">
                <p14:modId xmlns:p14="http://schemas.microsoft.com/office/powerpoint/2010/main" val="1604220230"/>
              </p:ext>
            </p:extLst>
          </p:nvPr>
        </p:nvGraphicFramePr>
        <p:xfrm>
          <a:off x="911637" y="1656364"/>
          <a:ext cx="7320726" cy="2773715"/>
        </p:xfrm>
        <a:graphic>
          <a:graphicData uri="http://schemas.openxmlformats.org/drawingml/2006/table">
            <a:tbl>
              <a:tblPr firstRow="1" bandRow="1">
                <a:tableStyleId>{5C22544A-7EE6-4342-B048-85BDC9FD1C3A}</a:tableStyleId>
              </a:tblPr>
              <a:tblGrid>
                <a:gridCol w="1122903">
                  <a:extLst>
                    <a:ext uri="{9D8B030D-6E8A-4147-A177-3AD203B41FA5}">
                      <a16:colId xmlns:a16="http://schemas.microsoft.com/office/drawing/2014/main" val="2357447504"/>
                    </a:ext>
                  </a:extLst>
                </a:gridCol>
                <a:gridCol w="6197823">
                  <a:extLst>
                    <a:ext uri="{9D8B030D-6E8A-4147-A177-3AD203B41FA5}">
                      <a16:colId xmlns:a16="http://schemas.microsoft.com/office/drawing/2014/main" val="1515715413"/>
                    </a:ext>
                  </a:extLst>
                </a:gridCol>
              </a:tblGrid>
              <a:tr h="1325915">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53975" marR="0" lvl="0" indent="0" algn="l" defTabSz="914400" rtl="0" eaLnBrk="1" fontAlgn="auto" latinLnBrk="0" hangingPunct="1">
                        <a:lnSpc>
                          <a:spcPct val="110000"/>
                        </a:lnSpc>
                        <a:spcBef>
                          <a:spcPts val="0"/>
                        </a:spcBef>
                        <a:spcAft>
                          <a:spcPts val="600"/>
                        </a:spcAft>
                        <a:buClrTx/>
                        <a:buSzTx/>
                        <a:buFont typeface="Arial" panose="020B0604020202020204" pitchFamily="34" charset="0"/>
                        <a:buNone/>
                        <a:tabLst/>
                        <a:defRPr/>
                      </a:pPr>
                      <a:r>
                        <a:rPr kumimoji="0" lang="en-US" sz="3000" b="1" i="0" u="none" strike="noStrike" kern="1200" cap="none" spc="0" normalizeH="0" baseline="0" noProof="0" dirty="0">
                          <a:ln>
                            <a:noFill/>
                          </a:ln>
                          <a:solidFill>
                            <a:prstClr val="black"/>
                          </a:solidFill>
                          <a:effectLst/>
                          <a:uLnTx/>
                          <a:uFillTx/>
                          <a:latin typeface="+mn-lt"/>
                          <a:ea typeface="+mn-ea"/>
                          <a:cs typeface="+mn-cs"/>
                        </a:rPr>
                        <a:t>Access</a:t>
                      </a:r>
                      <a:r>
                        <a:rPr kumimoji="0" lang="en-US" sz="3000" b="0" i="0" u="none" strike="noStrike" kern="1200" cap="none" spc="0" normalizeH="0" baseline="0" noProof="0" dirty="0">
                          <a:ln>
                            <a:noFill/>
                          </a:ln>
                          <a:solidFill>
                            <a:prstClr val="black"/>
                          </a:solidFill>
                          <a:effectLst/>
                          <a:uLnTx/>
                          <a:uFillTx/>
                          <a:latin typeface="+mn-lt"/>
                          <a:ea typeface="+mn-ea"/>
                          <a:cs typeface="+mn-cs"/>
                        </a:rPr>
                        <a:t>: How you will identify and find data relevant to your projects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6473181"/>
                  </a:ext>
                </a:extLst>
              </a:tr>
              <a:tr h="1325915">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53975" marR="0" lvl="0" indent="0" algn="l" defTabSz="914400" rtl="0" eaLnBrk="1" fontAlgn="auto" latinLnBrk="0" hangingPunct="1">
                        <a:lnSpc>
                          <a:spcPct val="110000"/>
                        </a:lnSpc>
                        <a:spcBef>
                          <a:spcPts val="0"/>
                        </a:spcBef>
                        <a:spcAft>
                          <a:spcPts val="600"/>
                        </a:spcAft>
                        <a:buClrTx/>
                        <a:buSzTx/>
                        <a:buFont typeface="Arial" panose="020B0604020202020204" pitchFamily="34" charset="0"/>
                        <a:buNone/>
                        <a:tabLst/>
                        <a:defRPr/>
                      </a:pPr>
                      <a:r>
                        <a:rPr kumimoji="0" lang="en-US" sz="3000" b="1" i="0" u="none" strike="noStrike" kern="1200" cap="none" spc="0" normalizeH="0" baseline="0" noProof="0" dirty="0">
                          <a:ln>
                            <a:noFill/>
                          </a:ln>
                          <a:solidFill>
                            <a:prstClr val="black"/>
                          </a:solidFill>
                          <a:effectLst/>
                          <a:uLnTx/>
                          <a:uFillTx/>
                          <a:latin typeface="+mn-lt"/>
                          <a:ea typeface="+mn-ea"/>
                          <a:cs typeface="+mn-cs"/>
                        </a:rPr>
                        <a:t>Accuracy</a:t>
                      </a:r>
                      <a:r>
                        <a:rPr kumimoji="0" lang="en-US" sz="3000" b="0" i="0" u="none" strike="noStrike" kern="1200" cap="none" spc="0" normalizeH="0" baseline="0" noProof="0" dirty="0">
                          <a:ln>
                            <a:noFill/>
                          </a:ln>
                          <a:solidFill>
                            <a:prstClr val="black"/>
                          </a:solidFill>
                          <a:effectLst/>
                          <a:uLnTx/>
                          <a:uFillTx/>
                          <a:latin typeface="+mn-lt"/>
                          <a:ea typeface="+mn-ea"/>
                          <a:cs typeface="+mn-cs"/>
                        </a:rPr>
                        <a:t>: How you will determine whether the data you have is valid</a:t>
                      </a:r>
                    </a:p>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87501446"/>
                  </a:ext>
                </a:extLst>
              </a:tr>
            </a:tbl>
          </a:graphicData>
        </a:graphic>
      </p:graphicFrame>
      <p:graphicFrame>
        <p:nvGraphicFramePr>
          <p:cNvPr id="6" name="Table 3">
            <a:extLst>
              <a:ext uri="{FF2B5EF4-FFF2-40B4-BE49-F238E27FC236}">
                <a16:creationId xmlns:a16="http://schemas.microsoft.com/office/drawing/2014/main" id="{2E7C3384-0E88-4D65-8ADE-C200FB9A785B}"/>
              </a:ext>
            </a:extLst>
          </p:cNvPr>
          <p:cNvGraphicFramePr>
            <a:graphicFrameLocks noGrp="1"/>
          </p:cNvGraphicFramePr>
          <p:nvPr>
            <p:extLst>
              <p:ext uri="{D42A27DB-BD31-4B8C-83A1-F6EECF244321}">
                <p14:modId xmlns:p14="http://schemas.microsoft.com/office/powerpoint/2010/main" val="515078730"/>
              </p:ext>
            </p:extLst>
          </p:nvPr>
        </p:nvGraphicFramePr>
        <p:xfrm>
          <a:off x="911637" y="4472246"/>
          <a:ext cx="7320726" cy="1325915"/>
        </p:xfrm>
        <a:graphic>
          <a:graphicData uri="http://schemas.openxmlformats.org/drawingml/2006/table">
            <a:tbl>
              <a:tblPr firstRow="1" bandRow="1">
                <a:tableStyleId>{5C22544A-7EE6-4342-B048-85BDC9FD1C3A}</a:tableStyleId>
              </a:tblPr>
              <a:tblGrid>
                <a:gridCol w="1122903">
                  <a:extLst>
                    <a:ext uri="{9D8B030D-6E8A-4147-A177-3AD203B41FA5}">
                      <a16:colId xmlns:a16="http://schemas.microsoft.com/office/drawing/2014/main" val="2357447504"/>
                    </a:ext>
                  </a:extLst>
                </a:gridCol>
                <a:gridCol w="6197823">
                  <a:extLst>
                    <a:ext uri="{9D8B030D-6E8A-4147-A177-3AD203B41FA5}">
                      <a16:colId xmlns:a16="http://schemas.microsoft.com/office/drawing/2014/main" val="1515715413"/>
                    </a:ext>
                  </a:extLst>
                </a:gridCol>
              </a:tblGrid>
              <a:tr h="1325915">
                <a:tc>
                  <a:txBody>
                    <a:bodyPr/>
                    <a:lstStyle/>
                    <a:p>
                      <a:endParaRPr kumimoji="0" lang="en-US" sz="3000" b="0" i="0" u="none" strike="noStrike" kern="1200" cap="none" spc="0" normalizeH="0" baseline="0" dirty="0">
                        <a:ln>
                          <a:noFill/>
                        </a:ln>
                        <a:solidFill>
                          <a:prstClr val="black"/>
                        </a:solidFill>
                        <a:effectLst/>
                        <a:uLnTx/>
                        <a:uFillTx/>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0" lang="en-US" sz="3000" b="1" i="0" u="none" strike="noStrike" kern="1200" cap="none" spc="0" normalizeH="0" baseline="0" dirty="0">
                          <a:ln>
                            <a:noFill/>
                          </a:ln>
                          <a:solidFill>
                            <a:prstClr val="black"/>
                          </a:solidFill>
                          <a:effectLst/>
                          <a:uLnTx/>
                          <a:uFillTx/>
                          <a:latin typeface="+mn-lt"/>
                          <a:ea typeface="+mn-ea"/>
                          <a:cs typeface="+mn-cs"/>
                        </a:rPr>
                        <a:t>Analysis</a:t>
                      </a:r>
                      <a:r>
                        <a:rPr kumimoji="0" lang="en-US" sz="3000" b="0" i="0" u="none" strike="noStrike" kern="1200" cap="none" spc="0" normalizeH="0" baseline="0" dirty="0">
                          <a:ln>
                            <a:noFill/>
                          </a:ln>
                          <a:solidFill>
                            <a:prstClr val="black"/>
                          </a:solidFill>
                          <a:effectLst/>
                          <a:uLnTx/>
                          <a:uFillTx/>
                          <a:latin typeface="+mn-lt"/>
                          <a:ea typeface="+mn-ea"/>
                          <a:cs typeface="+mn-cs"/>
                        </a:rPr>
                        <a:t>: How you will interpret—and act on—the data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24483633"/>
                  </a:ext>
                </a:extLst>
              </a:tr>
            </a:tbl>
          </a:graphicData>
        </a:graphic>
      </p:graphicFrame>
      <p:pic>
        <p:nvPicPr>
          <p:cNvPr id="5" name="Graphic 4">
            <a:extLst>
              <a:ext uri="{FF2B5EF4-FFF2-40B4-BE49-F238E27FC236}">
                <a16:creationId xmlns:a16="http://schemas.microsoft.com/office/drawing/2014/main" id="{84655A73-41A1-0749-A56A-91FF4D21DE1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7787" y="1600474"/>
            <a:ext cx="2006425" cy="1127420"/>
          </a:xfrm>
          <a:prstGeom prst="rect">
            <a:avLst/>
          </a:prstGeom>
        </p:spPr>
      </p:pic>
      <p:pic>
        <p:nvPicPr>
          <p:cNvPr id="11" name="Graphic 10">
            <a:extLst>
              <a:ext uri="{FF2B5EF4-FFF2-40B4-BE49-F238E27FC236}">
                <a16:creationId xmlns:a16="http://schemas.microsoft.com/office/drawing/2014/main" id="{557C5811-62FA-7D4C-8A52-78F1FAADCDD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2606" y="3005395"/>
            <a:ext cx="2001606" cy="1124712"/>
          </a:xfrm>
          <a:prstGeom prst="rect">
            <a:avLst/>
          </a:prstGeom>
        </p:spPr>
      </p:pic>
      <p:pic>
        <p:nvPicPr>
          <p:cNvPr id="13" name="Graphic 12">
            <a:extLst>
              <a:ext uri="{FF2B5EF4-FFF2-40B4-BE49-F238E27FC236}">
                <a16:creationId xmlns:a16="http://schemas.microsoft.com/office/drawing/2014/main" id="{1B72F6B7-ABA0-C547-B4FA-8EB2E511A70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7787" y="4315193"/>
            <a:ext cx="2001606" cy="1124712"/>
          </a:xfrm>
          <a:prstGeom prst="rect">
            <a:avLst/>
          </a:prstGeom>
        </p:spPr>
      </p:pic>
    </p:spTree>
    <p:custDataLst>
      <p:tags r:id="rId1"/>
    </p:custDataLst>
    <p:extLst>
      <p:ext uri="{BB962C8B-B14F-4D97-AF65-F5344CB8AC3E}">
        <p14:creationId xmlns:p14="http://schemas.microsoft.com/office/powerpoint/2010/main" val="452637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9A7F1-030C-4577-946C-DE4D1FFB1395}"/>
              </a:ext>
            </a:extLst>
          </p:cNvPr>
          <p:cNvSpPr>
            <a:spLocks noGrp="1"/>
          </p:cNvSpPr>
          <p:nvPr>
            <p:ph type="title"/>
          </p:nvPr>
        </p:nvSpPr>
        <p:spPr/>
        <p:txBody>
          <a:bodyPr/>
          <a:lstStyle/>
          <a:p>
            <a:r>
              <a:rPr lang="en-US" dirty="0"/>
              <a:t>Better insights through analysis</a:t>
            </a:r>
          </a:p>
        </p:txBody>
      </p:sp>
      <p:sp>
        <p:nvSpPr>
          <p:cNvPr id="6" name="TextBox 5">
            <a:extLst>
              <a:ext uri="{FF2B5EF4-FFF2-40B4-BE49-F238E27FC236}">
                <a16:creationId xmlns:a16="http://schemas.microsoft.com/office/drawing/2014/main" id="{F0B261F8-6F6B-224F-8045-F964BD8CBA02}"/>
              </a:ext>
            </a:extLst>
          </p:cNvPr>
          <p:cNvSpPr txBox="1"/>
          <p:nvPr/>
        </p:nvSpPr>
        <p:spPr>
          <a:xfrm>
            <a:off x="156131" y="5357244"/>
            <a:ext cx="14509387" cy="923330"/>
          </a:xfrm>
          <a:prstGeom prst="rect">
            <a:avLst/>
          </a:prstGeom>
          <a:noFill/>
        </p:spPr>
        <p:txBody>
          <a:bodyPr wrap="square" rtlCol="0">
            <a:spAutoFit/>
          </a:bodyPr>
          <a:lstStyle/>
          <a:p>
            <a:r>
              <a:rPr lang="en-US" dirty="0"/>
              <a:t>Source: </a:t>
            </a:r>
            <a:r>
              <a:rPr lang="en-US" b="1" dirty="0"/>
              <a:t>“</a:t>
            </a:r>
            <a:r>
              <a:rPr lang="en-US" dirty="0"/>
              <a:t>Digital Transformation Is About Talent, Not Technology,”</a:t>
            </a:r>
            <a:r>
              <a:rPr lang="en-US" b="1" dirty="0"/>
              <a:t> </a:t>
            </a:r>
            <a:r>
              <a:rPr lang="en-US" dirty="0"/>
              <a:t>by Becky </a:t>
            </a:r>
            <a:r>
              <a:rPr lang="en-US" dirty="0" err="1"/>
              <a:t>Frankiewicz</a:t>
            </a:r>
            <a:r>
              <a:rPr lang="en-US" b="1" dirty="0"/>
              <a:t> </a:t>
            </a:r>
          </a:p>
          <a:p>
            <a:r>
              <a:rPr lang="en-US" dirty="0"/>
              <a:t>and</a:t>
            </a:r>
            <a:r>
              <a:rPr lang="en-US" b="1" dirty="0"/>
              <a:t> </a:t>
            </a:r>
            <a:r>
              <a:rPr lang="en-US" dirty="0"/>
              <a:t>Tomas Chamorro-</a:t>
            </a:r>
            <a:r>
              <a:rPr lang="en-US" dirty="0" err="1"/>
              <a:t>Premuzic</a:t>
            </a:r>
            <a:r>
              <a:rPr lang="en-US" dirty="0"/>
              <a:t>. </a:t>
            </a:r>
            <a:r>
              <a:rPr lang="en-US" i="1" dirty="0"/>
              <a:t>Harvard Business Review,</a:t>
            </a:r>
            <a:r>
              <a:rPr lang="en-US" dirty="0"/>
              <a:t> May 6, 2020. </a:t>
            </a:r>
          </a:p>
          <a:p>
            <a:endParaRPr lang="en-US" dirty="0"/>
          </a:p>
        </p:txBody>
      </p:sp>
      <p:pic>
        <p:nvPicPr>
          <p:cNvPr id="8" name="Picture 7" descr="Text&#10;&#10;Description automatically generated">
            <a:extLst>
              <a:ext uri="{FF2B5EF4-FFF2-40B4-BE49-F238E27FC236}">
                <a16:creationId xmlns:a16="http://schemas.microsoft.com/office/drawing/2014/main" id="{2833B091-AC6B-5E45-8EF8-95A15363E38D}"/>
              </a:ext>
            </a:extLst>
          </p:cNvPr>
          <p:cNvPicPr>
            <a:picLocks noChangeAspect="1"/>
          </p:cNvPicPr>
          <p:nvPr/>
        </p:nvPicPr>
        <p:blipFill rotWithShape="1">
          <a:blip r:embed="rId4">
            <a:extLst>
              <a:ext uri="{28A0092B-C50C-407E-A947-70E740481C1C}">
                <a14:useLocalDpi xmlns:a14="http://schemas.microsoft.com/office/drawing/2010/main" val="0"/>
              </a:ext>
            </a:extLst>
          </a:blip>
          <a:srcRect b="5787"/>
          <a:stretch/>
        </p:blipFill>
        <p:spPr>
          <a:xfrm>
            <a:off x="1289424" y="2093267"/>
            <a:ext cx="6121400" cy="2081918"/>
          </a:xfrm>
          <a:prstGeom prst="rect">
            <a:avLst/>
          </a:prstGeom>
        </p:spPr>
      </p:pic>
    </p:spTree>
    <p:custDataLst>
      <p:tags r:id="rId1"/>
    </p:custDataLst>
    <p:extLst>
      <p:ext uri="{BB962C8B-B14F-4D97-AF65-F5344CB8AC3E}">
        <p14:creationId xmlns:p14="http://schemas.microsoft.com/office/powerpoint/2010/main" val="3767604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6413822-93A5-ED40-B4E7-8ADA97E4BC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a:t>EVALUATE AND PRIORITIZE DIGITAL OPPORTUNITIES</a:t>
            </a:r>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DIGITAL</a:t>
              </a:r>
            </a:p>
            <a:p>
              <a:pPr algn="ctr"/>
              <a:r>
                <a:rPr lang="en-US" sz="1000" dirty="0">
                  <a:solidFill>
                    <a:schemeClr val="bg1"/>
                  </a:solidFill>
                </a:rPr>
                <a:t>INTELLIGENCE</a:t>
              </a:r>
            </a:p>
          </p:txBody>
        </p:sp>
      </p:grpSp>
    </p:spTree>
    <p:custDataLst>
      <p:tags r:id="rId1"/>
    </p:custDataLst>
    <p:extLst>
      <p:ext uri="{BB962C8B-B14F-4D97-AF65-F5344CB8AC3E}">
        <p14:creationId xmlns:p14="http://schemas.microsoft.com/office/powerpoint/2010/main" val="1132974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0ABEE-44B7-416C-97F6-05FE3E0CF19A}"/>
              </a:ext>
            </a:extLst>
          </p:cNvPr>
          <p:cNvSpPr>
            <a:spLocks noGrp="1"/>
          </p:cNvSpPr>
          <p:nvPr>
            <p:ph type="title"/>
          </p:nvPr>
        </p:nvSpPr>
        <p:spPr/>
        <p:txBody>
          <a:bodyPr/>
          <a:lstStyle/>
          <a:p>
            <a:r>
              <a:rPr lang="en-US" dirty="0"/>
              <a:t>Finding priorities</a:t>
            </a:r>
          </a:p>
        </p:txBody>
      </p:sp>
      <p:sp>
        <p:nvSpPr>
          <p:cNvPr id="3" name="Content Placeholder 2">
            <a:extLst>
              <a:ext uri="{FF2B5EF4-FFF2-40B4-BE49-F238E27FC236}">
                <a16:creationId xmlns:a16="http://schemas.microsoft.com/office/drawing/2014/main" id="{2474A0B9-E9BB-473B-9993-077DE6304A2A}"/>
              </a:ext>
            </a:extLst>
          </p:cNvPr>
          <p:cNvSpPr>
            <a:spLocks noGrp="1"/>
          </p:cNvSpPr>
          <p:nvPr>
            <p:ph sz="quarter" idx="10"/>
          </p:nvPr>
        </p:nvSpPr>
        <p:spPr/>
        <p:txBody>
          <a:bodyPr/>
          <a:lstStyle/>
          <a:p>
            <a:pPr marL="53975" indent="0">
              <a:buNone/>
            </a:pPr>
            <a:endParaRPr lang="en-US" dirty="0"/>
          </a:p>
          <a:p>
            <a:pPr marL="53975" indent="0">
              <a:buNone/>
            </a:pPr>
            <a:r>
              <a:rPr lang="en-US" dirty="0"/>
              <a:t>How do you prioritize the digital opportunities you find?</a:t>
            </a:r>
          </a:p>
          <a:p>
            <a:pPr marL="53975" indent="0">
              <a:buNone/>
            </a:pPr>
            <a:endParaRPr lang="en-US" dirty="0"/>
          </a:p>
        </p:txBody>
      </p:sp>
    </p:spTree>
    <p:custDataLst>
      <p:tags r:id="rId1"/>
    </p:custDataLst>
    <p:extLst>
      <p:ext uri="{BB962C8B-B14F-4D97-AF65-F5344CB8AC3E}">
        <p14:creationId xmlns:p14="http://schemas.microsoft.com/office/powerpoint/2010/main" val="680189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0ABEE-44B7-416C-97F6-05FE3E0CF19A}"/>
              </a:ext>
            </a:extLst>
          </p:cNvPr>
          <p:cNvSpPr>
            <a:spLocks noGrp="1"/>
          </p:cNvSpPr>
          <p:nvPr>
            <p:ph type="title"/>
          </p:nvPr>
        </p:nvSpPr>
        <p:spPr/>
        <p:txBody>
          <a:bodyPr/>
          <a:lstStyle/>
          <a:p>
            <a:r>
              <a:rPr lang="en-US" dirty="0"/>
              <a:t>Prioritization Matrix</a:t>
            </a:r>
          </a:p>
        </p:txBody>
      </p:sp>
      <p:pic>
        <p:nvPicPr>
          <p:cNvPr id="4" name="Graphic 3">
            <a:extLst>
              <a:ext uri="{FF2B5EF4-FFF2-40B4-BE49-F238E27FC236}">
                <a16:creationId xmlns:a16="http://schemas.microsoft.com/office/drawing/2014/main" id="{F1E559EF-42EB-8B43-9C08-1471AB6CC3F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05415" y="1353788"/>
            <a:ext cx="6155473" cy="4946647"/>
          </a:xfrm>
          <a:prstGeom prst="rect">
            <a:avLst/>
          </a:prstGeom>
        </p:spPr>
      </p:pic>
    </p:spTree>
    <p:custDataLst>
      <p:tags r:id="rId1"/>
    </p:custDataLst>
    <p:extLst>
      <p:ext uri="{BB962C8B-B14F-4D97-AF65-F5344CB8AC3E}">
        <p14:creationId xmlns:p14="http://schemas.microsoft.com/office/powerpoint/2010/main" val="4251029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641D1-3FBA-4939-AD91-88E40150C950}"/>
              </a:ext>
            </a:extLst>
          </p:cNvPr>
          <p:cNvSpPr>
            <a:spLocks noGrp="1"/>
          </p:cNvSpPr>
          <p:nvPr>
            <p:ph type="title"/>
          </p:nvPr>
        </p:nvSpPr>
        <p:spPr/>
        <p:txBody>
          <a:bodyPr/>
          <a:lstStyle/>
          <a:p>
            <a:r>
              <a:rPr lang="en-US" dirty="0"/>
              <a:t>Test and learn</a:t>
            </a:r>
          </a:p>
        </p:txBody>
      </p:sp>
      <p:sp>
        <p:nvSpPr>
          <p:cNvPr id="9" name="Rectangle 8">
            <a:extLst>
              <a:ext uri="{FF2B5EF4-FFF2-40B4-BE49-F238E27FC236}">
                <a16:creationId xmlns:a16="http://schemas.microsoft.com/office/drawing/2014/main" id="{B6A6BB9F-0E7F-4233-A4AE-AF98F203597D}"/>
              </a:ext>
            </a:extLst>
          </p:cNvPr>
          <p:cNvSpPr/>
          <p:nvPr/>
        </p:nvSpPr>
        <p:spPr>
          <a:xfrm>
            <a:off x="457200" y="2220686"/>
            <a:ext cx="8199119" cy="3935185"/>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980FCE2-37D7-4E3E-9A33-1FBAA1FE52BC}"/>
              </a:ext>
            </a:extLst>
          </p:cNvPr>
          <p:cNvSpPr/>
          <p:nvPr/>
        </p:nvSpPr>
        <p:spPr>
          <a:xfrm>
            <a:off x="457200" y="1747159"/>
            <a:ext cx="8199119" cy="39188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HOW CAN YOU HELP YOUR TEAM TEST AND LEARN?</a:t>
            </a:r>
          </a:p>
        </p:txBody>
      </p:sp>
    </p:spTree>
    <p:custDataLst>
      <p:tags r:id="rId1"/>
    </p:custDataLst>
    <p:extLst>
      <p:ext uri="{BB962C8B-B14F-4D97-AF65-F5344CB8AC3E}">
        <p14:creationId xmlns:p14="http://schemas.microsoft.com/office/powerpoint/2010/main" val="4225627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DIGITAL</a:t>
              </a:r>
            </a:p>
            <a:p>
              <a:pPr algn="ctr"/>
              <a:r>
                <a:rPr lang="en-US" sz="1000" dirty="0">
                  <a:solidFill>
                    <a:schemeClr val="bg1"/>
                  </a:solidFill>
                </a:rPr>
                <a:t>INTELLIGENCE</a:t>
              </a:r>
            </a:p>
          </p:txBody>
        </p:sp>
      </p:grpSp>
    </p:spTree>
    <p:custDataLst>
      <p:tags r:id="rId1"/>
    </p:custDataLst>
    <p:extLst>
      <p:ext uri="{BB962C8B-B14F-4D97-AF65-F5344CB8AC3E}">
        <p14:creationId xmlns:p14="http://schemas.microsoft.com/office/powerpoint/2010/main" val="1117808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6" name="Content Placeholder 5"/>
          <p:cNvSpPr>
            <a:spLocks noGrp="1"/>
          </p:cNvSpPr>
          <p:nvPr>
            <p:ph sz="quarter" idx="10"/>
          </p:nvPr>
        </p:nvSpPr>
        <p:spPr/>
        <p:txBody>
          <a:bodyPr/>
          <a:lstStyle/>
          <a:p>
            <a:pPr>
              <a:buNone/>
            </a:pPr>
            <a:r>
              <a:rPr lang="en-US" sz="3200" dirty="0"/>
              <a:t>Help you:</a:t>
            </a:r>
          </a:p>
          <a:p>
            <a:pPr lvl="0"/>
            <a:r>
              <a:rPr lang="en-US" sz="3200" dirty="0"/>
              <a:t>Develop your team’s digital mindset</a:t>
            </a:r>
          </a:p>
          <a:p>
            <a:pPr lvl="0"/>
            <a:r>
              <a:rPr lang="en-US" sz="3200" dirty="0"/>
              <a:t>Strengthen your team’s ability to draw insights from data</a:t>
            </a:r>
          </a:p>
          <a:p>
            <a:pPr lvl="0"/>
            <a:r>
              <a:rPr lang="en-US" sz="3200" dirty="0"/>
              <a:t>Help your team evaluate and prioritize digital opportunities</a:t>
            </a:r>
          </a:p>
          <a:p>
            <a:pPr marL="0" lvl="1" indent="0">
              <a:lnSpc>
                <a:spcPct val="100000"/>
              </a:lnSpc>
              <a:spcAft>
                <a:spcPts val="0"/>
              </a:spcAft>
              <a:buNone/>
            </a:pPr>
            <a:r>
              <a:rPr lang="en-US" sz="2600" i="1" dirty="0">
                <a:solidFill>
                  <a:srgbClr val="B00020"/>
                </a:solidFill>
              </a:rPr>
              <a:t>What will you take away from today’s session and apply in your role?</a:t>
            </a:r>
          </a:p>
          <a:p>
            <a:pPr marL="53975" indent="0">
              <a:buNone/>
            </a:pPr>
            <a:endParaRPr lang="en-US" dirty="0"/>
          </a:p>
        </p:txBody>
      </p:sp>
    </p:spTree>
    <p:custDataLst>
      <p:tags r:id="rId1"/>
    </p:custDataLst>
    <p:extLst>
      <p:ext uri="{BB962C8B-B14F-4D97-AF65-F5344CB8AC3E}">
        <p14:creationId xmlns:p14="http://schemas.microsoft.com/office/powerpoint/2010/main" val="129740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4267199" y="2458298"/>
            <a:ext cx="4414839"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Digital Intelligence topic.</a:t>
            </a:r>
          </a:p>
          <a:p>
            <a:pPr marL="0" indent="0">
              <a:buNone/>
            </a:pPr>
            <a:endParaRPr lang="en-US" sz="2800" dirty="0"/>
          </a:p>
          <a:p>
            <a:pPr marL="0" indent="0">
              <a:buNone/>
            </a:pPr>
            <a:endParaRPr lang="en-US" sz="2800" dirty="0"/>
          </a:p>
          <a:p>
            <a:pPr marL="0" indent="0" algn="ctr">
              <a:buNone/>
            </a:pPr>
            <a:endParaRPr lang="en-US" sz="2800" dirty="0"/>
          </a:p>
        </p:txBody>
      </p:sp>
      <p:pic>
        <p:nvPicPr>
          <p:cNvPr id="6" name="Picture 5" descr="Graphical user interface&#10;&#10;Description automatically generated">
            <a:extLst>
              <a:ext uri="{FF2B5EF4-FFF2-40B4-BE49-F238E27FC236}">
                <a16:creationId xmlns:a16="http://schemas.microsoft.com/office/drawing/2014/main" id="{0B647927-2F67-074E-A297-F2FCBAA3BD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2" y="1968292"/>
            <a:ext cx="3551308" cy="3104040"/>
          </a:xfrm>
          <a:prstGeom prst="rect">
            <a:avLst/>
          </a:prstGeom>
        </p:spPr>
      </p:pic>
    </p:spTree>
    <p:custDataLst>
      <p:tags r:id="rId1"/>
    </p:custDataLst>
    <p:extLst>
      <p:ext uri="{BB962C8B-B14F-4D97-AF65-F5344CB8AC3E}">
        <p14:creationId xmlns:p14="http://schemas.microsoft.com/office/powerpoint/2010/main" val="2363109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84A69-291A-49BC-99A9-4EC572C56974}"/>
              </a:ext>
            </a:extLst>
          </p:cNvPr>
          <p:cNvSpPr>
            <a:spLocks noGrp="1"/>
          </p:cNvSpPr>
          <p:nvPr>
            <p:ph type="title"/>
          </p:nvPr>
        </p:nvSpPr>
        <p:spPr/>
        <p:txBody>
          <a:bodyPr/>
          <a:lstStyle/>
          <a:p>
            <a:r>
              <a:rPr lang="en-US" dirty="0"/>
              <a:t>Welcome</a:t>
            </a:r>
          </a:p>
        </p:txBody>
      </p:sp>
      <p:sp>
        <p:nvSpPr>
          <p:cNvPr id="3" name="Content Placeholder 2">
            <a:extLst>
              <a:ext uri="{FF2B5EF4-FFF2-40B4-BE49-F238E27FC236}">
                <a16:creationId xmlns:a16="http://schemas.microsoft.com/office/drawing/2014/main" id="{E289DB12-FEE8-4188-ADB5-D03621A7E0D2}"/>
              </a:ext>
            </a:extLst>
          </p:cNvPr>
          <p:cNvSpPr>
            <a:spLocks noGrp="1"/>
          </p:cNvSpPr>
          <p:nvPr>
            <p:ph sz="quarter" idx="10"/>
          </p:nvPr>
        </p:nvSpPr>
        <p:spPr/>
        <p:txBody>
          <a:bodyPr/>
          <a:lstStyle/>
          <a:p>
            <a:pPr marL="53975" indent="0">
              <a:buNone/>
            </a:pPr>
            <a:r>
              <a:rPr lang="en-US" dirty="0"/>
              <a:t>Why should you—and your team—adopt a digital mindset?</a:t>
            </a:r>
          </a:p>
        </p:txBody>
      </p:sp>
    </p:spTree>
    <p:custDataLst>
      <p:tags r:id="rId1"/>
    </p:custDataLst>
    <p:extLst>
      <p:ext uri="{BB962C8B-B14F-4D97-AF65-F5344CB8AC3E}">
        <p14:creationId xmlns:p14="http://schemas.microsoft.com/office/powerpoint/2010/main" val="20398124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E144A1-7D11-5548-97D9-939B4B9F49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024230"/>
            <a:ext cx="9144000" cy="5538652"/>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50242" y="348886"/>
              <a:ext cx="2566367" cy="739686"/>
            </a:xfrm>
            <a:prstGeom prst="rect">
              <a:avLst/>
            </a:prstGeom>
          </p:spPr>
        </p:pic>
      </p:grpSp>
    </p:spTree>
    <p:custDataLst>
      <p:tags r:id="rId1"/>
    </p:custDataLst>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custDataLst>
      <p:tags r:id="rId1"/>
    </p:custDataLst>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188085511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84A69-291A-49BC-99A9-4EC572C56974}"/>
              </a:ext>
            </a:extLst>
          </p:cNvPr>
          <p:cNvSpPr>
            <a:spLocks noGrp="1"/>
          </p:cNvSpPr>
          <p:nvPr>
            <p:ph type="title"/>
          </p:nvPr>
        </p:nvSpPr>
        <p:spPr/>
        <p:txBody>
          <a:bodyPr/>
          <a:lstStyle/>
          <a:p>
            <a:r>
              <a:rPr lang="en-US" dirty="0"/>
              <a:t>Setting the context</a:t>
            </a:r>
          </a:p>
        </p:txBody>
      </p:sp>
      <p:sp>
        <p:nvSpPr>
          <p:cNvPr id="3" name="Content Placeholder 2">
            <a:extLst>
              <a:ext uri="{FF2B5EF4-FFF2-40B4-BE49-F238E27FC236}">
                <a16:creationId xmlns:a16="http://schemas.microsoft.com/office/drawing/2014/main" id="{E289DB12-FEE8-4188-ADB5-D03621A7E0D2}"/>
              </a:ext>
            </a:extLst>
          </p:cNvPr>
          <p:cNvSpPr>
            <a:spLocks noGrp="1"/>
          </p:cNvSpPr>
          <p:nvPr>
            <p:ph sz="quarter" idx="10"/>
          </p:nvPr>
        </p:nvSpPr>
        <p:spPr/>
        <p:txBody>
          <a:bodyPr/>
          <a:lstStyle/>
          <a:p>
            <a:pPr marL="53975" indent="0">
              <a:buNone/>
            </a:pPr>
            <a:r>
              <a:rPr lang="en-US" dirty="0"/>
              <a:t>Why should you—and your team—adopt a digital mindset?</a:t>
            </a:r>
          </a:p>
        </p:txBody>
      </p:sp>
    </p:spTree>
    <p:custDataLst>
      <p:tags r:id="rId1"/>
    </p:custDataLst>
    <p:extLst>
      <p:ext uri="{BB962C8B-B14F-4D97-AF65-F5344CB8AC3E}">
        <p14:creationId xmlns:p14="http://schemas.microsoft.com/office/powerpoint/2010/main" val="794764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a:t>Help you:</a:t>
            </a:r>
          </a:p>
          <a:p>
            <a:pPr lvl="0"/>
            <a:r>
              <a:rPr lang="en-US" sz="2800" dirty="0"/>
              <a:t>Develop your team’s digital mindset</a:t>
            </a:r>
          </a:p>
          <a:p>
            <a:pPr lvl="0"/>
            <a:r>
              <a:rPr lang="en-US" sz="2800" dirty="0"/>
              <a:t>Strengthen your team’s ability to draw insights from data</a:t>
            </a:r>
          </a:p>
          <a:p>
            <a:pPr lvl="0"/>
            <a:r>
              <a:rPr lang="en-US" sz="2800" dirty="0"/>
              <a:t>Evaluate and prioritize digital opportunities</a:t>
            </a:r>
          </a:p>
        </p:txBody>
      </p:sp>
    </p:spTree>
    <p:custDataLst>
      <p:tags r:id="rId1"/>
    </p:custDataLst>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9BF96F-64F4-E848-8E42-FA3912B0BA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a:t>DEVELOP A DIGITAL MINDSET</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DIGITAL INTELLIGENCE</a:t>
              </a:r>
            </a:p>
          </p:txBody>
        </p:sp>
      </p:grpSp>
      <p:sp>
        <p:nvSpPr>
          <p:cNvPr id="2" name="Rectangle 1">
            <a:extLst>
              <a:ext uri="{FF2B5EF4-FFF2-40B4-BE49-F238E27FC236}">
                <a16:creationId xmlns:a16="http://schemas.microsoft.com/office/drawing/2014/main" id="{82332CAD-B92F-468D-85B1-570D69C8166F}"/>
              </a:ext>
            </a:extLst>
          </p:cNvPr>
          <p:cNvSpPr/>
          <p:nvPr/>
        </p:nvSpPr>
        <p:spPr>
          <a:xfrm>
            <a:off x="0" y="0"/>
            <a:ext cx="9144000" cy="245995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872872" y="2511595"/>
            <a:ext cx="7960885" cy="2724150"/>
          </a:xfrm>
        </p:spPr>
        <p:txBody>
          <a:bodyPr/>
          <a:lstStyle/>
          <a:p>
            <a:pPr>
              <a:lnSpc>
                <a:spcPct val="100000"/>
              </a:lnSpc>
            </a:pPr>
            <a:r>
              <a:rPr lang="en-US" sz="5000" dirty="0"/>
              <a:t>With a digital mindset, you see technology as a means for innovating, solving problems, and creating efficiencies.</a:t>
            </a:r>
            <a:endParaRPr lang="en-US" sz="5000" dirty="0">
              <a:solidFill>
                <a:schemeClr val="bg1"/>
              </a:solidFill>
            </a:endParaRPr>
          </a:p>
        </p:txBody>
      </p:sp>
      <p:sp>
        <p:nvSpPr>
          <p:cNvPr id="10" name="Text Placeholder 9"/>
          <p:cNvSpPr>
            <a:spLocks noGrp="1"/>
          </p:cNvSpPr>
          <p:nvPr>
            <p:ph type="body" sz="quarter" idx="11"/>
          </p:nvPr>
        </p:nvSpPr>
        <p:spPr>
          <a:xfrm>
            <a:off x="872871" y="1708648"/>
            <a:ext cx="6611160" cy="692150"/>
          </a:xfrm>
        </p:spPr>
        <p:txBody>
          <a:bodyPr/>
          <a:lstStyle/>
          <a:p>
            <a:r>
              <a:rPr lang="en-US" dirty="0"/>
              <a:t>DIGITAL MINDSET</a:t>
            </a:r>
          </a:p>
        </p:txBody>
      </p:sp>
    </p:spTree>
    <p:custDataLst>
      <p:tags r:id="rId1"/>
    </p:custDataLst>
    <p:extLst>
      <p:ext uri="{BB962C8B-B14F-4D97-AF65-F5344CB8AC3E}">
        <p14:creationId xmlns:p14="http://schemas.microsoft.com/office/powerpoint/2010/main" val="391405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45417C98-092F-A94E-A068-C9B129F37F9D}"/>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8927" b="35264"/>
          <a:stretch/>
        </p:blipFill>
        <p:spPr>
          <a:xfrm>
            <a:off x="525289" y="1369591"/>
            <a:ext cx="7634376" cy="2146859"/>
          </a:xfrm>
          <a:prstGeom prst="rect">
            <a:avLst/>
          </a:prstGeom>
        </p:spPr>
      </p:pic>
      <p:sp>
        <p:nvSpPr>
          <p:cNvPr id="5" name="Title 4">
            <a:extLst>
              <a:ext uri="{FF2B5EF4-FFF2-40B4-BE49-F238E27FC236}">
                <a16:creationId xmlns:a16="http://schemas.microsoft.com/office/drawing/2014/main" id="{6CF0368E-67FA-45FA-ABB1-5C441F507039}"/>
              </a:ext>
            </a:extLst>
          </p:cNvPr>
          <p:cNvSpPr>
            <a:spLocks noGrp="1"/>
          </p:cNvSpPr>
          <p:nvPr>
            <p:ph type="title"/>
          </p:nvPr>
        </p:nvSpPr>
        <p:spPr/>
        <p:txBody>
          <a:bodyPr/>
          <a:lstStyle/>
          <a:p>
            <a:r>
              <a:rPr lang="en-US" dirty="0"/>
              <a:t>How can you help your team overcome barriers to learning?</a:t>
            </a:r>
          </a:p>
        </p:txBody>
      </p:sp>
      <p:sp>
        <p:nvSpPr>
          <p:cNvPr id="7" name="Rectangle 6">
            <a:extLst>
              <a:ext uri="{FF2B5EF4-FFF2-40B4-BE49-F238E27FC236}">
                <a16:creationId xmlns:a16="http://schemas.microsoft.com/office/drawing/2014/main" id="{677D5072-2852-490B-A114-5077C37C7557}"/>
              </a:ext>
            </a:extLst>
          </p:cNvPr>
          <p:cNvSpPr/>
          <p:nvPr/>
        </p:nvSpPr>
        <p:spPr>
          <a:xfrm>
            <a:off x="457201" y="3941087"/>
            <a:ext cx="2726870" cy="2214783"/>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9226C8C-1DD2-4129-B497-3083A1FDA1A7}"/>
              </a:ext>
            </a:extLst>
          </p:cNvPr>
          <p:cNvSpPr/>
          <p:nvPr/>
        </p:nvSpPr>
        <p:spPr>
          <a:xfrm>
            <a:off x="3265719" y="3941086"/>
            <a:ext cx="2726870" cy="2214783"/>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60E73D0-CB9D-4323-A5BA-8CE25A6D5EF1}"/>
              </a:ext>
            </a:extLst>
          </p:cNvPr>
          <p:cNvSpPr/>
          <p:nvPr/>
        </p:nvSpPr>
        <p:spPr>
          <a:xfrm>
            <a:off x="6074237" y="3941086"/>
            <a:ext cx="2726870" cy="2214783"/>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96102B4-0442-419A-80ED-ADC53311D1A2}"/>
              </a:ext>
            </a:extLst>
          </p:cNvPr>
          <p:cNvSpPr/>
          <p:nvPr/>
        </p:nvSpPr>
        <p:spPr>
          <a:xfrm>
            <a:off x="457201" y="3516450"/>
            <a:ext cx="2726870" cy="39188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UNLEARN</a:t>
            </a:r>
          </a:p>
        </p:txBody>
      </p:sp>
      <p:sp>
        <p:nvSpPr>
          <p:cNvPr id="11" name="Rectangle 10">
            <a:extLst>
              <a:ext uri="{FF2B5EF4-FFF2-40B4-BE49-F238E27FC236}">
                <a16:creationId xmlns:a16="http://schemas.microsoft.com/office/drawing/2014/main" id="{10981E40-6FCC-47E9-A4AD-C61EAB2016F8}"/>
              </a:ext>
            </a:extLst>
          </p:cNvPr>
          <p:cNvSpPr/>
          <p:nvPr/>
        </p:nvSpPr>
        <p:spPr>
          <a:xfrm>
            <a:off x="3265719" y="3516451"/>
            <a:ext cx="2726870" cy="39188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RETHINK</a:t>
            </a:r>
          </a:p>
        </p:txBody>
      </p:sp>
      <p:sp>
        <p:nvSpPr>
          <p:cNvPr id="12" name="Rectangle 11">
            <a:extLst>
              <a:ext uri="{FF2B5EF4-FFF2-40B4-BE49-F238E27FC236}">
                <a16:creationId xmlns:a16="http://schemas.microsoft.com/office/drawing/2014/main" id="{E521AE80-E99C-4F52-BA3D-862705A5CC0B}"/>
              </a:ext>
            </a:extLst>
          </p:cNvPr>
          <p:cNvSpPr/>
          <p:nvPr/>
        </p:nvSpPr>
        <p:spPr>
          <a:xfrm>
            <a:off x="6074237" y="3516452"/>
            <a:ext cx="2726870" cy="39188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RELEARN</a:t>
            </a:r>
          </a:p>
        </p:txBody>
      </p:sp>
    </p:spTree>
    <p:custDataLst>
      <p:tags r:id="rId1"/>
    </p:custDataLst>
    <p:extLst>
      <p:ext uri="{BB962C8B-B14F-4D97-AF65-F5344CB8AC3E}">
        <p14:creationId xmlns:p14="http://schemas.microsoft.com/office/powerpoint/2010/main" val="42258269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bwa7nuL7"/>
  <p:tag name="ARTICULATE_SLIDE_COUNT" val="2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20836</TotalTime>
  <Words>3199</Words>
  <Application>Microsoft Macintosh PowerPoint</Application>
  <PresentationFormat>On-screen Show (4:3)</PresentationFormat>
  <Paragraphs>262</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Lucida Grande</vt:lpstr>
      <vt:lpstr>Wingdings</vt:lpstr>
      <vt:lpstr>Office Theme</vt:lpstr>
      <vt:lpstr>Digital Intelligence Café </vt:lpstr>
      <vt:lpstr>Welcome</vt:lpstr>
      <vt:lpstr>Introductions</vt:lpstr>
      <vt:lpstr>Participation tips</vt:lpstr>
      <vt:lpstr>Setting the context</vt:lpstr>
      <vt:lpstr>Today’s objectives</vt:lpstr>
      <vt:lpstr>PowerPoint Presentation</vt:lpstr>
      <vt:lpstr>PowerPoint Presentation</vt:lpstr>
      <vt:lpstr>How can you help your team overcome barriers to learning?</vt:lpstr>
      <vt:lpstr>PowerPoint Presentation</vt:lpstr>
      <vt:lpstr>The Three A’s</vt:lpstr>
      <vt:lpstr>Better insights through analysis</vt:lpstr>
      <vt:lpstr>PowerPoint Presentation</vt:lpstr>
      <vt:lpstr>Finding priorities</vt:lpstr>
      <vt:lpstr>Prioritization Matrix</vt:lpstr>
      <vt:lpstr>Test and learn</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Megquier, Donna</cp:lastModifiedBy>
  <cp:revision>719</cp:revision>
  <cp:lastPrinted>2014-07-10T17:46:00Z</cp:lastPrinted>
  <dcterms:created xsi:type="dcterms:W3CDTF">2014-06-21T12:09:32Z</dcterms:created>
  <dcterms:modified xsi:type="dcterms:W3CDTF">2020-12-09T00:37:32Z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6A244773-C844-44D9-BA57-C181F359C833</vt:lpwstr>
  </property>
  <property fmtid="{D5CDD505-2E9C-101B-9397-08002B2CF9AE}" pid="3" name="ArticulatePath">
    <vt:lpwstr>Digital_Intelligence_Cafe_HMM</vt:lpwstr>
  </property>
</Properties>
</file>