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2" r:id="rId2"/>
    <p:sldId id="321" r:id="rId3"/>
    <p:sldId id="274" r:id="rId4"/>
    <p:sldId id="275" r:id="rId5"/>
    <p:sldId id="322" r:id="rId6"/>
    <p:sldId id="277" r:id="rId7"/>
    <p:sldId id="311" r:id="rId8"/>
    <p:sldId id="306" r:id="rId9"/>
    <p:sldId id="298" r:id="rId10"/>
    <p:sldId id="312" r:id="rId11"/>
    <p:sldId id="287" r:id="rId12"/>
    <p:sldId id="316" r:id="rId13"/>
    <p:sldId id="307" r:id="rId14"/>
    <p:sldId id="309" r:id="rId15"/>
    <p:sldId id="314" r:id="rId16"/>
    <p:sldId id="315" r:id="rId17"/>
    <p:sldId id="320" r:id="rId18"/>
    <p:sldId id="279" r:id="rId19"/>
    <p:sldId id="297" r:id="rId20"/>
    <p:sldId id="305" r:id="rId21"/>
    <p:sldId id="294" r:id="rId22"/>
    <p:sldId id="29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78" autoAdjust="0"/>
    <p:restoredTop sz="66642" autoAdjust="0"/>
  </p:normalViewPr>
  <p:slideViewPr>
    <p:cSldViewPr snapToGrid="0" showGuides="1">
      <p:cViewPr>
        <p:scale>
          <a:sx n="99" d="100"/>
          <a:sy n="99" d="100"/>
        </p:scale>
        <p:origin x="1912" y="144"/>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240" d="100"/>
          <a:sy n="240" d="100"/>
        </p:scale>
        <p:origin x="-360" y="-1200"/>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11/21/17</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b="1" kern="1200" dirty="0" smtClean="0">
                <a:solidFill>
                  <a:schemeClr val="tx1"/>
                </a:solidFill>
                <a:effectLst/>
              </a:rPr>
              <a:t>Facilitator notes:</a:t>
            </a:r>
            <a:endParaRPr lang="en-US" b="0" kern="1200" dirty="0" smtClean="0">
              <a:solidFill>
                <a:schemeClr val="tx1"/>
              </a:solidFill>
              <a:effectLst/>
            </a:endParaRPr>
          </a:p>
          <a:p>
            <a:r>
              <a:rPr lang="en-US" b="0" i="1" kern="1200" dirty="0" smtClean="0">
                <a:solidFill>
                  <a:schemeClr val="tx1"/>
                </a:solidFill>
                <a:effectLst/>
              </a:rPr>
              <a:t>Instructions</a:t>
            </a:r>
            <a:r>
              <a:rPr lang="en-US" b="0" kern="1200" dirty="0" smtClean="0">
                <a:solidFill>
                  <a:schemeClr val="tx1"/>
                </a:solidFill>
                <a:effectLst/>
              </a:rPr>
              <a:t>:</a:t>
            </a:r>
            <a:r>
              <a:rPr lang="en-US" b="0" kern="1200" baseline="0" dirty="0" smtClean="0">
                <a:solidFill>
                  <a:schemeClr val="tx1"/>
                </a:solidFill>
                <a:effectLst/>
              </a:rPr>
              <a:t> Proceed to the next slide once the presentation is visible to the participants.</a:t>
            </a:r>
            <a:endParaRPr lang="en-US" b="0" kern="1200" dirty="0" smtClean="0">
              <a:solidFill>
                <a:schemeClr val="tx1"/>
              </a:solidFill>
              <a:effectLst/>
            </a:endParaRP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810000"/>
            <a:ext cx="5486400" cy="4664075"/>
          </a:xfrm>
        </p:spPr>
        <p:txBody>
          <a:bodyPr/>
          <a:lstStyle/>
          <a:p>
            <a:r>
              <a:rPr lang="en-US" b="1" dirty="0" smtClean="0"/>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a:p>
            <a:pPr>
              <a:defRPr/>
            </a:pPr>
            <a:r>
              <a:rPr lang="en-US" dirty="0"/>
              <a:t>[Time: </a:t>
            </a:r>
            <a:r>
              <a:rPr lang="en-US" dirty="0" smtClean="0"/>
              <a:t>5.5 </a:t>
            </a:r>
            <a:r>
              <a:rPr lang="en-US" dirty="0"/>
              <a:t>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Say: One of the most useful tools for helping to define project scope and manage scope creep is the project charter, which </a:t>
            </a:r>
            <a:r>
              <a:rPr lang="en-US" sz="900" kern="1200" dirty="0" smtClean="0">
                <a:solidFill>
                  <a:schemeClr val="tx1"/>
                </a:solidFill>
                <a:effectLst/>
                <a:latin typeface="+mn-lt"/>
                <a:ea typeface="+mn-ea"/>
                <a:cs typeface="+mn-cs"/>
              </a:rPr>
              <a:t>spells out the nature and scope of the work and expectations for results.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r>
              <a:rPr lang="en-US" dirty="0"/>
              <a:t>An effective project charter is a concise </a:t>
            </a:r>
            <a:r>
              <a:rPr lang="en-US" dirty="0" smtClean="0"/>
              <a:t>document containing answers to key questions about the problem you are trying to solve and the way you will go about solving it. </a:t>
            </a:r>
          </a:p>
          <a:p>
            <a:endParaRPr lang="en-US" b="0" dirty="0" smtClean="0">
              <a:latin typeface="Calibri"/>
              <a:cs typeface="Calibri"/>
            </a:endParaRPr>
          </a:p>
          <a:p>
            <a:r>
              <a:rPr lang="en-US" i="1" dirty="0" smtClean="0">
                <a:latin typeface="Calibri"/>
                <a:cs typeface="Calibri"/>
              </a:rPr>
              <a:t>Ask</a:t>
            </a:r>
            <a:r>
              <a:rPr lang="en-US" dirty="0" smtClean="0">
                <a:latin typeface="Calibri"/>
                <a:cs typeface="Calibri"/>
              </a:rPr>
              <a:t>: When you are establishing a project charter, what key questions must your charter address? Chat in 1-2 questions that you believe are critical to address in a project charter. </a:t>
            </a:r>
          </a:p>
          <a:p>
            <a:endParaRPr lang="en-US" i="1" dirty="0">
              <a:latin typeface="Calibri"/>
              <a:cs typeface="Calibri"/>
            </a:endParaRPr>
          </a:p>
          <a:p>
            <a:r>
              <a:rPr lang="en-US" i="1" dirty="0" smtClean="0"/>
              <a:t>Instructions: </a:t>
            </a:r>
            <a:r>
              <a:rPr lang="en-US" dirty="0" smtClean="0"/>
              <a:t>Allow about a minute for participants </a:t>
            </a:r>
            <a:r>
              <a:rPr lang="en-US" dirty="0"/>
              <a:t>to chat in answers to the question. Give an example </a:t>
            </a:r>
            <a:r>
              <a:rPr lang="en-US" dirty="0" smtClean="0"/>
              <a:t>from the list below </a:t>
            </a:r>
            <a:r>
              <a:rPr lang="en-US" dirty="0"/>
              <a:t>if necessary to stimulate thinking. Highlight perspectives as they are shared. </a:t>
            </a:r>
          </a:p>
          <a:p>
            <a:pPr marL="0" marR="0" indent="0" algn="l" defTabSz="457200" rtl="0" eaLnBrk="1" fontAlgn="auto" latinLnBrk="0" hangingPunct="1">
              <a:buClrTx/>
              <a:buSzTx/>
              <a:buFontTx/>
              <a:buNone/>
              <a:tabLst/>
              <a:defRPr/>
            </a:pPr>
            <a:endParaRPr lang="en-US" b="0" dirty="0">
              <a:latin typeface="Calibri"/>
              <a:cs typeface="Calibri"/>
            </a:endParaRPr>
          </a:p>
          <a:p>
            <a:pPr marL="0" marR="0" indent="0" algn="l" defTabSz="457200" rtl="0" eaLnBrk="1" fontAlgn="auto" latinLnBrk="0" hangingPunct="1">
              <a:buClrTx/>
              <a:buSzTx/>
              <a:buFontTx/>
              <a:buNone/>
              <a:tabLst/>
              <a:defRPr/>
            </a:pPr>
            <a:r>
              <a:rPr lang="en-US" b="0" dirty="0" smtClean="0">
                <a:latin typeface="Calibri"/>
                <a:cs typeface="Calibri"/>
              </a:rPr>
              <a:t>Highlight the following questions if participants do not mention them: </a:t>
            </a:r>
          </a:p>
          <a:p>
            <a:pPr marL="0" marR="0" indent="0" algn="l" defTabSz="457200" rtl="0" eaLnBrk="1" fontAlgn="auto" latinLnBrk="0" hangingPunct="1">
              <a:buClrTx/>
              <a:buSzTx/>
              <a:buFontTx/>
              <a:buNone/>
              <a:tabLst/>
              <a:defRPr/>
            </a:pPr>
            <a:endParaRPr lang="en-US" b="0" dirty="0" smtClean="0">
              <a:latin typeface="Calibri"/>
              <a:cs typeface="Calibri"/>
            </a:endParaRPr>
          </a:p>
          <a:p>
            <a:pPr marL="628650" lvl="1" indent="-171450" defTabSz="1042988" fontAlgn="base">
              <a:buFont typeface="Arial"/>
              <a:buChar char="•"/>
            </a:pPr>
            <a:r>
              <a:rPr kumimoji="0" lang="en-US" b="0" i="0" u="none" strike="noStrike" cap="none" normalizeH="0" baseline="0" dirty="0" smtClean="0">
                <a:ln>
                  <a:noFill/>
                </a:ln>
                <a:solidFill>
                  <a:schemeClr val="tx1"/>
                </a:solidFill>
                <a:effectLst/>
                <a:latin typeface="Calibri"/>
                <a:ea typeface="ＭＳ Ｐゴシック" charset="0"/>
                <a:cs typeface="Calibri"/>
              </a:rPr>
              <a:t>What business problem are we trying to solve? </a:t>
            </a:r>
            <a:endParaRPr lang="en-US" dirty="0">
              <a:latin typeface="Calibri"/>
              <a:ea typeface="ＭＳ Ｐゴシック" charset="0"/>
              <a:cs typeface="Calibri"/>
            </a:endParaRPr>
          </a:p>
          <a:p>
            <a:pPr marL="628650" lvl="1" indent="-171450" defTabSz="1042988" fontAlgn="base">
              <a:buFont typeface="Arial"/>
              <a:buChar char="•"/>
            </a:pPr>
            <a:r>
              <a:rPr kumimoji="0" lang="en-US" b="0" i="0" u="none" strike="noStrike" cap="none" normalizeH="0" baseline="0" dirty="0" smtClean="0">
                <a:ln>
                  <a:noFill/>
                </a:ln>
                <a:solidFill>
                  <a:schemeClr val="tx1"/>
                </a:solidFill>
                <a:effectLst/>
                <a:latin typeface="Calibri"/>
                <a:ea typeface="ＭＳ Ｐゴシック" charset="0"/>
                <a:cs typeface="Calibri"/>
              </a:rPr>
              <a:t>What are the parameters; i.e., what is in the scope of deliverables? </a:t>
            </a:r>
          </a:p>
          <a:p>
            <a:pPr marL="628650" lvl="1" indent="-171450" defTabSz="1042988" fontAlgn="base">
              <a:buFont typeface="Arial"/>
              <a:buChar char="•"/>
            </a:pPr>
            <a:r>
              <a:rPr kumimoji="0" lang="en-US" b="0" i="0" u="none" strike="noStrike" cap="none" normalizeH="0" baseline="0" dirty="0" smtClean="0">
                <a:ln>
                  <a:noFill/>
                </a:ln>
                <a:solidFill>
                  <a:schemeClr val="tx1"/>
                </a:solidFill>
                <a:effectLst/>
                <a:latin typeface="Calibri"/>
                <a:ea typeface="ＭＳ Ｐゴシック" charset="0"/>
                <a:cs typeface="Calibri"/>
              </a:rPr>
              <a:t>What is </a:t>
            </a:r>
            <a:r>
              <a:rPr kumimoji="0" lang="en-US" b="1" i="0" u="sng" strike="noStrike" cap="none" normalizeH="0" baseline="0" dirty="0" smtClean="0">
                <a:ln>
                  <a:noFill/>
                </a:ln>
                <a:solidFill>
                  <a:schemeClr val="tx1"/>
                </a:solidFill>
                <a:effectLst/>
                <a:latin typeface="Calibri"/>
                <a:ea typeface="ＭＳ Ｐゴシック" charset="0"/>
                <a:cs typeface="Calibri"/>
              </a:rPr>
              <a:t>not</a:t>
            </a:r>
            <a:r>
              <a:rPr kumimoji="0" lang="en-US" b="0" i="0" u="none" strike="noStrike" cap="none" normalizeH="0" baseline="0" dirty="0" smtClean="0">
                <a:ln>
                  <a:noFill/>
                </a:ln>
                <a:solidFill>
                  <a:schemeClr val="tx1"/>
                </a:solidFill>
                <a:effectLst/>
                <a:latin typeface="Calibri"/>
                <a:ea typeface="ＭＳ Ｐゴシック" charset="0"/>
                <a:cs typeface="Calibri"/>
              </a:rPr>
              <a:t> in scope for this project? </a:t>
            </a:r>
          </a:p>
          <a:p>
            <a:pPr marL="628650" lvl="1" indent="-171450" defTabSz="1042988" fontAlgn="base">
              <a:buFont typeface="Arial"/>
              <a:buChar char="•"/>
              <a:defRPr/>
            </a:pPr>
            <a:r>
              <a:rPr kumimoji="0" lang="en-US" b="0" i="0" u="none" strike="noStrike" cap="none" normalizeH="0" baseline="0" dirty="0" smtClean="0">
                <a:ln>
                  <a:noFill/>
                </a:ln>
                <a:solidFill>
                  <a:schemeClr val="tx1"/>
                </a:solidFill>
                <a:effectLst/>
                <a:latin typeface="Calibri"/>
                <a:ea typeface="ＭＳ Ｐゴシック" charset="0"/>
                <a:cs typeface="Calibri"/>
              </a:rPr>
              <a:t>What are</a:t>
            </a:r>
            <a:r>
              <a:rPr kumimoji="0" lang="en-US" b="0" i="0" u="none" strike="noStrike" cap="none" normalizeH="0" dirty="0" smtClean="0">
                <a:ln>
                  <a:noFill/>
                </a:ln>
                <a:solidFill>
                  <a:schemeClr val="tx1"/>
                </a:solidFill>
                <a:effectLst/>
                <a:latin typeface="Calibri"/>
                <a:ea typeface="ＭＳ Ｐゴシック" charset="0"/>
                <a:cs typeface="Calibri"/>
              </a:rPr>
              <a:t> stakeholders </a:t>
            </a:r>
            <a:r>
              <a:rPr kumimoji="0" lang="en-US" b="0" i="0" u="none" strike="noStrike" cap="none" normalizeH="0" baseline="0" dirty="0" smtClean="0">
                <a:ln>
                  <a:noFill/>
                </a:ln>
                <a:solidFill>
                  <a:schemeClr val="tx1"/>
                </a:solidFill>
                <a:effectLst/>
                <a:latin typeface="Calibri"/>
                <a:ea typeface="ＭＳ Ｐゴシック" charset="0"/>
                <a:cs typeface="Calibri"/>
              </a:rPr>
              <a:t>expecting to see as interim and final deliverables? </a:t>
            </a:r>
            <a:endParaRPr lang="en-US" dirty="0">
              <a:latin typeface="Calibri"/>
              <a:ea typeface="ＭＳ Ｐゴシック" charset="0"/>
              <a:cs typeface="Calibri"/>
            </a:endParaRPr>
          </a:p>
          <a:p>
            <a:pPr marL="628650" lvl="1" indent="-171450" defTabSz="1042988" fontAlgn="base">
              <a:buFont typeface="Arial"/>
              <a:buChar char="•"/>
              <a:defRPr/>
            </a:pPr>
            <a:r>
              <a:rPr kumimoji="0" lang="en-US" b="0" i="0" u="none" strike="noStrike" cap="none" normalizeH="0" baseline="0" dirty="0" smtClean="0">
                <a:ln>
                  <a:noFill/>
                </a:ln>
                <a:solidFill>
                  <a:schemeClr val="tx1"/>
                </a:solidFill>
                <a:effectLst/>
                <a:latin typeface="Calibri"/>
                <a:ea typeface="ＭＳ Ｐゴシック" charset="0"/>
                <a:cs typeface="Calibri"/>
              </a:rPr>
              <a:t>What are the deadlines and milestones along the way? </a:t>
            </a:r>
          </a:p>
          <a:p>
            <a:pPr marL="628650" lvl="1" indent="-171450" defTabSz="1042988" fontAlgn="base">
              <a:buFont typeface="Arial"/>
              <a:buChar char="•"/>
            </a:pPr>
            <a:r>
              <a:rPr kumimoji="0" lang="en-US" b="0" i="0" u="none" strike="noStrike" cap="none" normalizeH="0" baseline="0" dirty="0" smtClean="0">
                <a:ln>
                  <a:noFill/>
                </a:ln>
                <a:solidFill>
                  <a:schemeClr val="tx1"/>
                </a:solidFill>
                <a:effectLst/>
                <a:latin typeface="Calibri"/>
                <a:ea typeface="ＭＳ Ｐゴシック" charset="0"/>
                <a:cs typeface="Calibri"/>
              </a:rPr>
              <a:t>What assumptions are</a:t>
            </a:r>
            <a:r>
              <a:rPr kumimoji="0" lang="en-US" b="0" i="0" u="none" strike="noStrike" cap="none" normalizeH="0" dirty="0" smtClean="0">
                <a:ln>
                  <a:noFill/>
                </a:ln>
                <a:solidFill>
                  <a:schemeClr val="tx1"/>
                </a:solidFill>
                <a:effectLst/>
                <a:latin typeface="Calibri"/>
                <a:ea typeface="ＭＳ Ｐゴシック" charset="0"/>
                <a:cs typeface="Calibri"/>
              </a:rPr>
              <a:t> we</a:t>
            </a:r>
            <a:r>
              <a:rPr kumimoji="0" lang="en-US" b="0" i="0" u="none" strike="noStrike" cap="none" normalizeH="0" baseline="0" dirty="0" smtClean="0">
                <a:ln>
                  <a:noFill/>
                </a:ln>
                <a:solidFill>
                  <a:schemeClr val="tx1"/>
                </a:solidFill>
                <a:effectLst/>
                <a:latin typeface="Calibri"/>
                <a:ea typeface="ＭＳ Ｐゴシック" charset="0"/>
                <a:cs typeface="Calibri"/>
              </a:rPr>
              <a:t> making </a:t>
            </a:r>
            <a:r>
              <a:rPr lang="en-US" dirty="0" smtClean="0">
                <a:latin typeface="Calibri"/>
                <a:ea typeface="ＭＳ Ｐゴシック" charset="0"/>
                <a:cs typeface="Calibri"/>
              </a:rPr>
              <a:t>about </a:t>
            </a:r>
            <a:r>
              <a:rPr kumimoji="0" lang="en-US" b="0" i="0" u="none" strike="noStrike" cap="none" normalizeH="0" baseline="0" dirty="0" smtClean="0">
                <a:ln>
                  <a:noFill/>
                </a:ln>
                <a:solidFill>
                  <a:schemeClr val="tx1"/>
                </a:solidFill>
                <a:effectLst/>
                <a:latin typeface="Calibri"/>
                <a:ea typeface="ＭＳ Ｐゴシック" charset="0"/>
                <a:cs typeface="Calibri"/>
              </a:rPr>
              <a:t>this project’s </a:t>
            </a:r>
            <a:r>
              <a:rPr kumimoji="0" lang="en-US" b="0" i="0" u="none" strike="noStrike" cap="none" normalizeH="0" dirty="0" smtClean="0">
                <a:ln>
                  <a:noFill/>
                </a:ln>
                <a:solidFill>
                  <a:schemeClr val="tx1"/>
                </a:solidFill>
                <a:effectLst/>
                <a:latin typeface="Calibri"/>
                <a:ea typeface="ＭＳ Ｐゴシック" charset="0"/>
                <a:cs typeface="Calibri"/>
              </a:rPr>
              <a:t>feasibility</a:t>
            </a:r>
            <a:r>
              <a:rPr kumimoji="0" lang="en-US" b="0" i="0" u="none" strike="noStrike" cap="none" normalizeH="0" baseline="0" dirty="0" smtClean="0">
                <a:ln>
                  <a:noFill/>
                </a:ln>
                <a:solidFill>
                  <a:schemeClr val="tx1"/>
                </a:solidFill>
                <a:effectLst/>
                <a:latin typeface="Calibri"/>
                <a:ea typeface="ＭＳ Ｐゴシック" charset="0"/>
                <a:cs typeface="Calibri"/>
              </a:rPr>
              <a:t>? </a:t>
            </a:r>
          </a:p>
          <a:p>
            <a:pPr marL="628650" lvl="1" indent="-171450" defTabSz="1042988" fontAlgn="base">
              <a:buFont typeface="Arial"/>
              <a:buChar char="•"/>
            </a:pPr>
            <a:r>
              <a:rPr kumimoji="0" lang="en-US" b="0" i="0" u="none" strike="noStrike" cap="none" normalizeH="0" baseline="0" dirty="0" smtClean="0">
                <a:ln>
                  <a:noFill/>
                </a:ln>
                <a:solidFill>
                  <a:schemeClr val="tx1"/>
                </a:solidFill>
                <a:effectLst/>
                <a:latin typeface="Calibri"/>
                <a:ea typeface="ＭＳ Ｐゴシック" charset="0"/>
                <a:cs typeface="Calibri"/>
              </a:rPr>
              <a:t>What risks are we likely to encounter? </a:t>
            </a:r>
          </a:p>
          <a:p>
            <a:pPr marL="628650" lvl="1" indent="-171450" defTabSz="1042988" fontAlgn="base">
              <a:buFont typeface="Arial"/>
              <a:buChar char="•"/>
            </a:pPr>
            <a:r>
              <a:rPr kumimoji="0" lang="en-US" b="0" i="0" u="none" strike="noStrike" cap="none" normalizeH="0" baseline="0" dirty="0" smtClean="0">
                <a:ln>
                  <a:noFill/>
                </a:ln>
                <a:solidFill>
                  <a:schemeClr val="tx1"/>
                </a:solidFill>
                <a:effectLst/>
                <a:latin typeface="Calibri"/>
                <a:ea typeface="ＭＳ Ｐゴシック" charset="0"/>
                <a:cs typeface="Calibri"/>
              </a:rPr>
              <a:t>What</a:t>
            </a:r>
            <a:r>
              <a:rPr kumimoji="0" lang="en-US" b="0" i="0" u="none" strike="noStrike" cap="none" normalizeH="0" dirty="0" smtClean="0">
                <a:ln>
                  <a:noFill/>
                </a:ln>
                <a:solidFill>
                  <a:schemeClr val="tx1"/>
                </a:solidFill>
                <a:effectLst/>
                <a:latin typeface="Calibri"/>
                <a:ea typeface="ＭＳ Ｐゴシック" charset="0"/>
                <a:cs typeface="Calibri"/>
              </a:rPr>
              <a:t> resources will be available</a:t>
            </a:r>
            <a:r>
              <a:rPr kumimoji="0" lang="en-US" b="0" i="0" u="none" strike="noStrike" cap="none" normalizeH="0" baseline="0" dirty="0" smtClean="0">
                <a:ln>
                  <a:noFill/>
                </a:ln>
                <a:solidFill>
                  <a:schemeClr val="tx1"/>
                </a:solidFill>
                <a:effectLst/>
                <a:latin typeface="Calibri"/>
                <a:ea typeface="ＭＳ Ｐゴシック" charset="0"/>
                <a:cs typeface="Calibri"/>
              </a:rPr>
              <a:t>? </a:t>
            </a:r>
          </a:p>
          <a:p>
            <a:endParaRPr lang="en-US" i="1" dirty="0" smtClean="0"/>
          </a:p>
          <a:p>
            <a:endParaRPr lang="en-US" i="1" dirty="0"/>
          </a:p>
          <a:p>
            <a:endParaRPr lang="en-US" i="1" kern="1200" dirty="0" smtClean="0">
              <a:solidFill>
                <a:schemeClr val="tx1"/>
              </a:solidFill>
              <a:effectLst/>
            </a:endParaRPr>
          </a:p>
          <a:p>
            <a:endParaRPr lang="en-US" kern="1200" dirty="0" smtClean="0">
              <a:solidFill>
                <a:schemeClr val="tx1"/>
              </a:solidFill>
              <a:effectLst/>
            </a:endParaRPr>
          </a:p>
          <a:p>
            <a:endParaRPr lang="en-US"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pPr>
              <a:defRPr/>
            </a:pPr>
            <a:r>
              <a:rPr lang="en-US" kern="1200" dirty="0" smtClean="0">
                <a:solidFill>
                  <a:srgbClr val="000000"/>
                </a:solidFill>
              </a:rPr>
              <a:t>[</a:t>
            </a:r>
            <a:r>
              <a:rPr lang="en-US" dirty="0"/>
              <a:t>Time</a:t>
            </a:r>
            <a:r>
              <a:rPr lang="en-US" kern="1200" dirty="0" smtClean="0">
                <a:solidFill>
                  <a:srgbClr val="000000"/>
                </a:solidFill>
              </a:rPr>
              <a:t>: 1/2 minute]</a:t>
            </a:r>
          </a:p>
          <a:p>
            <a:endParaRPr lang="en-US" b="1" dirty="0" smtClean="0">
              <a:solidFill>
                <a:srgbClr val="000000"/>
              </a:solidFill>
            </a:endParaRPr>
          </a:p>
          <a:p>
            <a:r>
              <a:rPr lang="en-US" i="1" kern="1200" dirty="0" smtClean="0">
                <a:solidFill>
                  <a:schemeClr val="tx1"/>
                </a:solidFill>
                <a:effectLst/>
              </a:rPr>
              <a:t>Say:</a:t>
            </a:r>
            <a:r>
              <a:rPr lang="en-US" kern="1200" dirty="0" smtClean="0">
                <a:solidFill>
                  <a:schemeClr val="tx1"/>
                </a:solidFill>
                <a:effectLst/>
              </a:rPr>
              <a:t> </a:t>
            </a:r>
            <a:r>
              <a:rPr lang="en-US" dirty="0" smtClean="0"/>
              <a:t>A well-structured project charter is a key component of effective project management, but it is no substitute for effectively </a:t>
            </a:r>
            <a:r>
              <a:rPr lang="en-US" dirty="0"/>
              <a:t>managing critical relationships</a:t>
            </a:r>
            <a:r>
              <a:rPr lang="en-US" b="1" i="1" dirty="0"/>
              <a:t>.</a:t>
            </a:r>
            <a:r>
              <a:rPr lang="en-US" dirty="0"/>
              <a:t> </a:t>
            </a:r>
            <a:r>
              <a:rPr lang="en-US" kern="1200" dirty="0" smtClean="0">
                <a:solidFill>
                  <a:schemeClr val="tx1"/>
                </a:solidFill>
                <a:effectLst/>
              </a:rPr>
              <a:t>Let’s turn our attention to the people side of project management now.</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pPr>
              <a:defRPr/>
            </a:pPr>
            <a:endParaRPr lang="en-US" dirty="0"/>
          </a:p>
          <a:p>
            <a:pPr>
              <a:defRPr/>
            </a:pPr>
            <a:r>
              <a:rPr lang="en-US" dirty="0"/>
              <a:t>[Time: </a:t>
            </a:r>
            <a:r>
              <a:rPr lang="en-US" dirty="0" smtClean="0"/>
              <a:t>2 </a:t>
            </a:r>
            <a:r>
              <a:rPr lang="en-US" dirty="0"/>
              <a:t>minutes]</a:t>
            </a:r>
          </a:p>
          <a:p>
            <a:endParaRPr lang="en-US" sz="900" b="1" dirty="0" smtClean="0"/>
          </a:p>
          <a:p>
            <a:r>
              <a:rPr lang="en-US" i="1" dirty="0" smtClean="0"/>
              <a:t>Say:</a:t>
            </a:r>
            <a:r>
              <a:rPr lang="en-US" dirty="0" smtClean="0"/>
              <a:t> When you lead a project, you </a:t>
            </a:r>
            <a:r>
              <a:rPr lang="en-US" dirty="0"/>
              <a:t>need to be as effective at managing </a:t>
            </a:r>
            <a:r>
              <a:rPr lang="en-US" i="1" dirty="0"/>
              <a:t>people</a:t>
            </a:r>
            <a:r>
              <a:rPr lang="en-US" dirty="0"/>
              <a:t> as you are at managing processes. </a:t>
            </a:r>
            <a:r>
              <a:rPr lang="en-US" dirty="0" smtClean="0"/>
              <a:t>To do this, you have to play many roles:</a:t>
            </a:r>
          </a:p>
          <a:p>
            <a:endParaRPr lang="en-US" sz="900" i="1" dirty="0" smtClean="0"/>
          </a:p>
          <a:p>
            <a:r>
              <a:rPr lang="en-US" sz="900" b="1" dirty="0" smtClean="0"/>
              <a:t>Initiator:</a:t>
            </a:r>
            <a:r>
              <a:rPr lang="en-US" sz="900" dirty="0" smtClean="0"/>
              <a:t> Identify actions needed to meet project goals and encourage team members to take them</a:t>
            </a:r>
          </a:p>
          <a:p>
            <a:r>
              <a:rPr lang="en-US" sz="900" b="1" dirty="0" smtClean="0"/>
              <a:t>Model:</a:t>
            </a:r>
            <a:r>
              <a:rPr lang="en-US" sz="900" dirty="0" smtClean="0"/>
              <a:t> Demonstrate behavior that supports the project's success</a:t>
            </a:r>
          </a:p>
          <a:p>
            <a:r>
              <a:rPr lang="en-US" sz="900" b="1" dirty="0" smtClean="0"/>
              <a:t>Negotiator:</a:t>
            </a:r>
            <a:r>
              <a:rPr lang="en-US" sz="900" dirty="0" smtClean="0"/>
              <a:t> Use negotiating skills to obtain resources and to work with other project teams</a:t>
            </a:r>
          </a:p>
          <a:p>
            <a:r>
              <a:rPr lang="en-US" sz="900" b="1" dirty="0" smtClean="0"/>
              <a:t>Listener</a:t>
            </a:r>
            <a:r>
              <a:rPr lang="en-US" sz="900" dirty="0" smtClean="0"/>
              <a:t>: Gather signals from the environment and make decisions informed by what you hear</a:t>
            </a:r>
          </a:p>
          <a:p>
            <a:r>
              <a:rPr lang="en-US" sz="900" b="1" dirty="0" smtClean="0"/>
              <a:t>Coach</a:t>
            </a:r>
            <a:r>
              <a:rPr lang="en-US" sz="900" dirty="0" smtClean="0"/>
              <a:t>: Use motivational and developmental skills to help team members stay on task and excel in their roles</a:t>
            </a:r>
          </a:p>
          <a:p>
            <a:r>
              <a:rPr lang="en-US" sz="900" b="1" dirty="0" smtClean="0"/>
              <a:t>Working member of the team:</a:t>
            </a:r>
            <a:r>
              <a:rPr lang="en-US" sz="900" dirty="0" smtClean="0"/>
              <a:t> Do a share of the work, particularly in areas where you have special competence</a:t>
            </a:r>
          </a:p>
          <a:p>
            <a:endParaRPr lang="en-US" dirty="0" smtClean="0"/>
          </a:p>
          <a:p>
            <a:r>
              <a:rPr lang="en-US" dirty="0" smtClean="0"/>
              <a:t>A </a:t>
            </a:r>
            <a:r>
              <a:rPr lang="en-US" dirty="0"/>
              <a:t>critical and often overlooked task of a project manager is effectively managing relationships </a:t>
            </a:r>
            <a:r>
              <a:rPr lang="en-US" dirty="0" smtClean="0"/>
              <a:t>not only with </a:t>
            </a:r>
            <a:r>
              <a:rPr lang="en-US" dirty="0"/>
              <a:t>the project team (over whom you often have authority) </a:t>
            </a:r>
            <a:r>
              <a:rPr lang="en-US" dirty="0" smtClean="0"/>
              <a:t>but also your </a:t>
            </a:r>
            <a:r>
              <a:rPr lang="en-US" dirty="0"/>
              <a:t>stakeholders (over whom you often do not). </a:t>
            </a:r>
            <a:endParaRPr lang="en-US" dirty="0" smtClean="0"/>
          </a:p>
          <a:p>
            <a:endParaRPr lang="en-US" dirty="0"/>
          </a:p>
          <a:p>
            <a:r>
              <a:rPr lang="en-US" dirty="0" smtClean="0"/>
              <a:t>We’re going to spend some time now looking at the complex task of managing key stakeholder relationships.</a:t>
            </a:r>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12</a:t>
            </a:fld>
            <a:endParaRPr lang="en-US" dirty="0"/>
          </a:p>
        </p:txBody>
      </p:sp>
    </p:spTree>
    <p:extLst>
      <p:ext uri="{BB962C8B-B14F-4D97-AF65-F5344CB8AC3E}">
        <p14:creationId xmlns:p14="http://schemas.microsoft.com/office/powerpoint/2010/main" val="3100492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885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txBody>
          <a:bodyPr/>
          <a:lstStyle/>
          <a:p>
            <a:r>
              <a:rPr lang="en-US" b="1" dirty="0">
                <a:latin typeface="Calibri"/>
                <a:cs typeface="Calibri"/>
              </a:rPr>
              <a:t>Facilitator notes:</a:t>
            </a:r>
          </a:p>
          <a:p>
            <a:pPr>
              <a:defRPr/>
            </a:pPr>
            <a:endParaRPr lang="en-US" dirty="0">
              <a:latin typeface="Calibri"/>
              <a:cs typeface="Calibri"/>
            </a:endParaRPr>
          </a:p>
          <a:p>
            <a:pPr>
              <a:defRPr/>
            </a:pPr>
            <a:r>
              <a:rPr lang="en-US" dirty="0">
                <a:latin typeface="Calibri"/>
                <a:cs typeface="Calibri"/>
              </a:rPr>
              <a:t>[Time: 4</a:t>
            </a:r>
            <a:r>
              <a:rPr lang="en-US" dirty="0" smtClean="0">
                <a:latin typeface="Calibri"/>
                <a:cs typeface="Calibri"/>
              </a:rPr>
              <a:t> </a:t>
            </a:r>
            <a:r>
              <a:rPr lang="en-US" dirty="0">
                <a:latin typeface="Calibri"/>
                <a:cs typeface="Calibri"/>
              </a:rPr>
              <a:t>minutes]</a:t>
            </a:r>
          </a:p>
          <a:p>
            <a:pPr>
              <a:tabLst>
                <a:tab pos="139692" algn="l"/>
                <a:tab pos="457175" algn="l"/>
                <a:tab pos="139692" algn="l"/>
                <a:tab pos="457175" algn="l"/>
              </a:tabLst>
            </a:pPr>
            <a:endParaRPr lang="en-US" i="1" dirty="0" smtClean="0">
              <a:latin typeface="Calibri"/>
              <a:cs typeface="Calibri"/>
            </a:endParaRPr>
          </a:p>
          <a:p>
            <a:pPr>
              <a:tabLst>
                <a:tab pos="139692" algn="l"/>
                <a:tab pos="457175" algn="l"/>
                <a:tab pos="139692" algn="l"/>
                <a:tab pos="457175" algn="l"/>
              </a:tabLst>
            </a:pPr>
            <a:r>
              <a:rPr lang="en-US" i="1" dirty="0" smtClean="0">
                <a:latin typeface="Calibri"/>
                <a:cs typeface="Calibri"/>
              </a:rPr>
              <a:t>Say:</a:t>
            </a:r>
            <a:r>
              <a:rPr lang="en-US" dirty="0" smtClean="0">
                <a:latin typeface="Calibri"/>
                <a:cs typeface="Calibri"/>
              </a:rPr>
              <a:t> To prepare for today’s session, you completed the practice activity “Attend to Stakeholders” in the “Communicate with Stakeholders” lesson of the Harvard ManageMentor Project Management topic.</a:t>
            </a:r>
          </a:p>
          <a:p>
            <a:pPr>
              <a:tabLst>
                <a:tab pos="139692" algn="l"/>
                <a:tab pos="457175" algn="l"/>
                <a:tab pos="139692" algn="l"/>
                <a:tab pos="457175" algn="l"/>
              </a:tabLst>
            </a:pPr>
            <a:endParaRPr lang="en-US" dirty="0" smtClean="0">
              <a:latin typeface="Calibri"/>
              <a:cs typeface="Calibri"/>
              <a:sym typeface="Lucida Grande" charset="0"/>
            </a:endParaRPr>
          </a:p>
          <a:p>
            <a:pPr>
              <a:tabLst>
                <a:tab pos="139692" algn="l"/>
                <a:tab pos="457175" algn="l"/>
                <a:tab pos="139692" algn="l"/>
                <a:tab pos="457175" algn="l"/>
              </a:tabLst>
            </a:pPr>
            <a:r>
              <a:rPr lang="en-US" dirty="0" smtClean="0">
                <a:latin typeface="Calibri"/>
                <a:cs typeface="Calibri"/>
                <a:sym typeface="Lucida Grande" charset="0"/>
              </a:rPr>
              <a:t>You </a:t>
            </a:r>
            <a:r>
              <a:rPr lang="en-US" dirty="0">
                <a:latin typeface="Calibri"/>
                <a:cs typeface="Calibri"/>
                <a:sym typeface="Lucida Grande" charset="0"/>
              </a:rPr>
              <a:t>can’t build trust with a stakeholder unless you first know who he or she is. </a:t>
            </a:r>
            <a:r>
              <a:rPr lang="en-US" dirty="0" smtClean="0">
                <a:latin typeface="Calibri"/>
                <a:cs typeface="Calibri"/>
                <a:sym typeface="Lucida Grande" charset="0"/>
              </a:rPr>
              <a:t>A stakeholder </a:t>
            </a:r>
            <a:r>
              <a:rPr lang="en-US" dirty="0">
                <a:latin typeface="Calibri"/>
                <a:cs typeface="Calibri"/>
                <a:sym typeface="Lucida Grande" charset="0"/>
              </a:rPr>
              <a:t>is </a:t>
            </a:r>
            <a:r>
              <a:rPr lang="en-US" dirty="0">
                <a:latin typeface="Calibri"/>
                <a:cs typeface="Calibri"/>
                <a:sym typeface="Helvetica" charset="0"/>
              </a:rPr>
              <a:t>a person, group, organization, </a:t>
            </a:r>
            <a:r>
              <a:rPr lang="en-US" dirty="0" smtClean="0">
                <a:latin typeface="Calibri"/>
                <a:cs typeface="Calibri"/>
                <a:sym typeface="Helvetica" charset="0"/>
              </a:rPr>
              <a:t>member, </a:t>
            </a:r>
            <a:r>
              <a:rPr lang="en-US" dirty="0">
                <a:latin typeface="Calibri"/>
                <a:cs typeface="Calibri"/>
                <a:sym typeface="Helvetica" charset="0"/>
              </a:rPr>
              <a:t>or system who affects or can be affected by your – or your organization’s – actions. On a project, a stakeholder is anyone who has an interest in the project</a:t>
            </a:r>
            <a:r>
              <a:rPr lang="en-US" dirty="0" smtClean="0">
                <a:latin typeface="Calibri"/>
                <a:cs typeface="Calibri"/>
                <a:sym typeface="Helvetica" charset="0"/>
              </a:rPr>
              <a:t>.</a:t>
            </a:r>
          </a:p>
          <a:p>
            <a:pPr>
              <a:tabLst>
                <a:tab pos="139692" algn="l"/>
                <a:tab pos="457175" algn="l"/>
                <a:tab pos="139692" algn="l"/>
                <a:tab pos="457175" algn="l"/>
              </a:tabLst>
            </a:pPr>
            <a:endParaRPr lang="en-US" dirty="0">
              <a:latin typeface="Calibri"/>
              <a:cs typeface="Calibri"/>
              <a:sym typeface="Helvetica" charset="0"/>
            </a:endParaRPr>
          </a:p>
          <a:p>
            <a:pPr>
              <a:tabLst>
                <a:tab pos="139692" algn="l"/>
                <a:tab pos="457175" algn="l"/>
                <a:tab pos="139692" algn="l"/>
                <a:tab pos="457175" algn="l"/>
              </a:tabLst>
            </a:pPr>
            <a:r>
              <a:rPr lang="en-US" dirty="0" smtClean="0">
                <a:latin typeface="Calibri"/>
                <a:cs typeface="Calibri"/>
                <a:sym typeface="Helvetica" charset="0"/>
              </a:rPr>
              <a:t>The slide describes some key stakeholder groups for business projects. </a:t>
            </a:r>
          </a:p>
          <a:p>
            <a:pPr>
              <a:tabLst>
                <a:tab pos="139692" algn="l"/>
                <a:tab pos="457175" algn="l"/>
                <a:tab pos="139692" algn="l"/>
                <a:tab pos="457175" algn="l"/>
              </a:tabLst>
            </a:pPr>
            <a:endParaRPr lang="en-US" dirty="0">
              <a:latin typeface="Calibri"/>
              <a:cs typeface="Calibri"/>
              <a:sym typeface="Helvetica" charset="0"/>
            </a:endParaRPr>
          </a:p>
          <a:p>
            <a:pPr>
              <a:tabLst>
                <a:tab pos="139692" algn="l"/>
                <a:tab pos="457175" algn="l"/>
                <a:tab pos="139692" algn="l"/>
                <a:tab pos="457175" algn="l"/>
              </a:tabLst>
            </a:pPr>
            <a:r>
              <a:rPr lang="en-US" i="1" dirty="0" smtClean="0">
                <a:latin typeface="Calibri"/>
                <a:cs typeface="Calibri"/>
                <a:sym typeface="Helvetica" charset="0"/>
              </a:rPr>
              <a:t>Say</a:t>
            </a:r>
            <a:r>
              <a:rPr lang="en-US" dirty="0" smtClean="0">
                <a:latin typeface="Calibri"/>
                <a:cs typeface="Calibri"/>
                <a:sym typeface="Helvetica" charset="0"/>
              </a:rPr>
              <a:t>: Who are the key stakeholders you thought about as you undertook the practice activity? Chat in any who come to mind.</a:t>
            </a:r>
          </a:p>
          <a:p>
            <a:pPr>
              <a:tabLst>
                <a:tab pos="139692" algn="l"/>
                <a:tab pos="457175" algn="l"/>
                <a:tab pos="139692" algn="l"/>
                <a:tab pos="457175" algn="l"/>
              </a:tabLst>
            </a:pPr>
            <a:endParaRPr lang="en-US" dirty="0">
              <a:latin typeface="Calibri"/>
              <a:cs typeface="Calibri"/>
              <a:sym typeface="Helvetica" charset="0"/>
            </a:endParaRPr>
          </a:p>
          <a:p>
            <a:pPr>
              <a:tabLst>
                <a:tab pos="139692" algn="l"/>
                <a:tab pos="457175" algn="l"/>
                <a:tab pos="139692" algn="l"/>
                <a:tab pos="457175" algn="l"/>
              </a:tabLst>
            </a:pPr>
            <a:r>
              <a:rPr lang="en-US" i="1" dirty="0" smtClean="0">
                <a:latin typeface="Calibri"/>
                <a:cs typeface="Calibri"/>
                <a:sym typeface="Helvetica" charset="0"/>
              </a:rPr>
              <a:t>Instructions</a:t>
            </a:r>
            <a:r>
              <a:rPr lang="en-US" dirty="0" smtClean="0">
                <a:latin typeface="Calibri"/>
                <a:cs typeface="Calibri"/>
                <a:sym typeface="Helvetica" charset="0"/>
              </a:rPr>
              <a:t>: Allow a minute for participants to chat in their responses. Briefly comment on the range (or similarity) of stakeholders across different projects, depending on participant replies.</a:t>
            </a:r>
            <a:endParaRPr lang="en-US" dirty="0">
              <a:latin typeface="Calibri"/>
              <a:cs typeface="Calibri"/>
              <a:sym typeface="Helvetica" charset="0"/>
            </a:endParaRPr>
          </a:p>
        </p:txBody>
      </p:sp>
    </p:spTree>
    <p:extLst>
      <p:ext uri="{BB962C8B-B14F-4D97-AF65-F5344CB8AC3E}">
        <p14:creationId xmlns:p14="http://schemas.microsoft.com/office/powerpoint/2010/main" val="6145819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xfrm>
            <a:off x="1509713" y="727629"/>
            <a:ext cx="3838575" cy="2879725"/>
          </a:xfrm>
          <a:ln/>
        </p:spPr>
      </p:sp>
      <p:sp>
        <p:nvSpPr>
          <p:cNvPr id="54274" name="Notes Placeholder 2"/>
          <p:cNvSpPr>
            <a:spLocks noGrp="1"/>
          </p:cNvSpPr>
          <p:nvPr>
            <p:ph type="body" idx="1"/>
          </p:nvPr>
        </p:nvSpPr>
        <p:spPr>
          <a:xfrm>
            <a:off x="685800" y="4114800"/>
            <a:ext cx="5486400" cy="411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b="1" dirty="0">
                <a:cs typeface="Calibri"/>
              </a:rPr>
              <a:t>Facilitator notes:</a:t>
            </a:r>
          </a:p>
          <a:p>
            <a:pPr>
              <a:defRPr/>
            </a:pPr>
            <a:endParaRPr lang="en-US" dirty="0">
              <a:cs typeface="Calibri"/>
            </a:endParaRPr>
          </a:p>
          <a:p>
            <a:pPr>
              <a:defRPr/>
            </a:pPr>
            <a:r>
              <a:rPr lang="en-US" dirty="0">
                <a:cs typeface="Calibri"/>
              </a:rPr>
              <a:t>[Time: </a:t>
            </a:r>
            <a:r>
              <a:rPr lang="en-US" dirty="0" smtClean="0">
                <a:cs typeface="Calibri"/>
              </a:rPr>
              <a:t>8.5 </a:t>
            </a:r>
            <a:r>
              <a:rPr lang="en-US" dirty="0">
                <a:cs typeface="Calibri"/>
              </a:rPr>
              <a:t>minutes]</a:t>
            </a:r>
          </a:p>
          <a:p>
            <a:pPr>
              <a:tabLst>
                <a:tab pos="139692" algn="l"/>
                <a:tab pos="457175" algn="l"/>
                <a:tab pos="139692" algn="l"/>
                <a:tab pos="457175" algn="l"/>
              </a:tabLst>
            </a:pPr>
            <a:endParaRPr lang="en-US" i="1" dirty="0" smtClean="0">
              <a:cs typeface="Calibri"/>
            </a:endParaRPr>
          </a:p>
          <a:p>
            <a:r>
              <a:rPr lang="en-US" i="1" dirty="0" smtClean="0">
                <a:cs typeface="Calibri"/>
              </a:rPr>
              <a:t>Say: </a:t>
            </a:r>
            <a:r>
              <a:rPr lang="en-US" dirty="0" smtClean="0">
                <a:cs typeface="Calibri"/>
                <a:sym typeface="Helvetica" charset="0"/>
              </a:rPr>
              <a:t>Thinking again about </a:t>
            </a:r>
            <a:r>
              <a:rPr lang="en-US" dirty="0">
                <a:cs typeface="Calibri"/>
                <a:sym typeface="Helvetica" charset="0"/>
              </a:rPr>
              <a:t>the practice </a:t>
            </a:r>
            <a:r>
              <a:rPr lang="en-US" dirty="0" smtClean="0">
                <a:cs typeface="Calibri"/>
                <a:sym typeface="Helvetica" charset="0"/>
              </a:rPr>
              <a:t>activity,  let’s  consider how we might improve our stakeholder relationships. Here are some actions that are critical to effective stakeholder relationship management. Let’s consider them one at a time and identify improvements we might make in that area.</a:t>
            </a:r>
          </a:p>
          <a:p>
            <a:pPr>
              <a:tabLst>
                <a:tab pos="139692" algn="l"/>
                <a:tab pos="457175" algn="l"/>
                <a:tab pos="139692" algn="l"/>
                <a:tab pos="457175" algn="l"/>
              </a:tabLst>
            </a:pPr>
            <a:endParaRPr lang="en-US" dirty="0" smtClean="0">
              <a:cs typeface="Calibri"/>
              <a:sym typeface="Helvetica" charset="0"/>
            </a:endParaRPr>
          </a:p>
          <a:p>
            <a:r>
              <a:rPr lang="en-US" i="1" dirty="0">
                <a:ea typeface="MS PGothic" charset="0"/>
                <a:cs typeface="Calibri"/>
              </a:rPr>
              <a:t>Instructions: </a:t>
            </a:r>
            <a:r>
              <a:rPr lang="en-US" dirty="0" smtClean="0">
                <a:ea typeface="MS PGothic" charset="0"/>
                <a:cs typeface="Calibri"/>
              </a:rPr>
              <a:t>Walk through the list of critical actions one </a:t>
            </a:r>
            <a:r>
              <a:rPr lang="en-US" dirty="0">
                <a:ea typeface="MS PGothic" charset="0"/>
                <a:cs typeface="Calibri"/>
              </a:rPr>
              <a:t>at a time, </a:t>
            </a:r>
            <a:r>
              <a:rPr lang="en-US" dirty="0" smtClean="0">
                <a:ea typeface="MS PGothic" charset="0"/>
                <a:cs typeface="Calibri"/>
              </a:rPr>
              <a:t>and for each one, ask participants to identify strategies that would strengthen stakeholder relationships in that area, annotating </a:t>
            </a:r>
            <a:r>
              <a:rPr lang="en-US" dirty="0">
                <a:ea typeface="MS PGothic" charset="0"/>
                <a:cs typeface="Calibri"/>
              </a:rPr>
              <a:t>responses on the </a:t>
            </a:r>
            <a:r>
              <a:rPr lang="en-US" dirty="0" smtClean="0">
                <a:ea typeface="MS PGothic" charset="0"/>
                <a:cs typeface="Calibri"/>
              </a:rPr>
              <a:t>slide.</a:t>
            </a:r>
          </a:p>
          <a:p>
            <a:endParaRPr lang="en-US" dirty="0" smtClean="0">
              <a:cs typeface="Calibri"/>
              <a:sym typeface="Helvetica" charset="0"/>
            </a:endParaRPr>
          </a:p>
          <a:p>
            <a:r>
              <a:rPr lang="en-US" i="1" dirty="0" smtClean="0">
                <a:cs typeface="Calibri"/>
                <a:sym typeface="Helvetica" charset="0"/>
              </a:rPr>
              <a:t>Say, for example</a:t>
            </a:r>
            <a:r>
              <a:rPr lang="en-US" dirty="0" smtClean="0">
                <a:cs typeface="Calibri"/>
                <a:sym typeface="Helvetica" charset="0"/>
              </a:rPr>
              <a:t>: </a:t>
            </a:r>
            <a:endParaRPr lang="en-US" dirty="0">
              <a:cs typeface="Calibri"/>
              <a:sym typeface="Helvetica" charset="0"/>
            </a:endParaRPr>
          </a:p>
          <a:p>
            <a:pPr marL="171450" indent="-171450" fontAlgn="base">
              <a:buFont typeface="Arial"/>
              <a:buChar char="•"/>
            </a:pPr>
            <a:r>
              <a:rPr lang="en-US" dirty="0" smtClean="0"/>
              <a:t>If we have not clearly </a:t>
            </a:r>
            <a:r>
              <a:rPr lang="en-US" b="1" dirty="0" smtClean="0"/>
              <a:t>articulated a </a:t>
            </a:r>
            <a:r>
              <a:rPr lang="en-US" b="1" dirty="0"/>
              <a:t>plan </a:t>
            </a:r>
            <a:r>
              <a:rPr lang="en-US" dirty="0"/>
              <a:t>that outlines how </a:t>
            </a:r>
            <a:r>
              <a:rPr lang="en-US" dirty="0" smtClean="0"/>
              <a:t>we </a:t>
            </a:r>
            <a:r>
              <a:rPr lang="en-US" dirty="0"/>
              <a:t>will communicate with key stakeholders on a regular </a:t>
            </a:r>
            <a:r>
              <a:rPr lang="en-US" dirty="0" smtClean="0"/>
              <a:t>basis, what might we do to improve in this area?</a:t>
            </a:r>
            <a:endParaRPr lang="en-US" dirty="0"/>
          </a:p>
          <a:p>
            <a:pPr marL="171450" indent="-171450" fontAlgn="base">
              <a:buFont typeface="Arial"/>
              <a:buChar char="•"/>
            </a:pPr>
            <a:r>
              <a:rPr lang="en-US" dirty="0" smtClean="0"/>
              <a:t>How might we ensure that we have </a:t>
            </a:r>
            <a:r>
              <a:rPr lang="en-US" b="1" dirty="0" smtClean="0"/>
              <a:t>clearly </a:t>
            </a:r>
            <a:r>
              <a:rPr lang="en-US" b="1" dirty="0"/>
              <a:t>identified project goals </a:t>
            </a:r>
            <a:r>
              <a:rPr lang="en-US" dirty="0"/>
              <a:t>to all </a:t>
            </a:r>
            <a:r>
              <a:rPr lang="en-US" dirty="0" smtClean="0"/>
              <a:t>stakeholders?</a:t>
            </a:r>
            <a:endParaRPr lang="en-US" dirty="0"/>
          </a:p>
          <a:p>
            <a:pPr marL="171450" indent="-171450" fontAlgn="base">
              <a:buFont typeface="Arial"/>
              <a:buChar char="•"/>
            </a:pPr>
            <a:r>
              <a:rPr lang="en-US" dirty="0" smtClean="0"/>
              <a:t>How can </a:t>
            </a:r>
            <a:r>
              <a:rPr lang="en-US" dirty="0" smtClean="0">
                <a:latin typeface="Calibri"/>
                <a:cs typeface="Calibri"/>
              </a:rPr>
              <a:t>we optimally </a:t>
            </a:r>
            <a:r>
              <a:rPr lang="en-US" b="1" dirty="0" smtClean="0">
                <a:latin typeface="Calibri"/>
                <a:cs typeface="Calibri"/>
              </a:rPr>
              <a:t>alert </a:t>
            </a:r>
            <a:r>
              <a:rPr lang="en-US" b="1" dirty="0">
                <a:latin typeface="Calibri"/>
                <a:cs typeface="Calibri"/>
              </a:rPr>
              <a:t>all stakeholders to any changes </a:t>
            </a:r>
            <a:r>
              <a:rPr lang="en-US" dirty="0">
                <a:latin typeface="Calibri"/>
                <a:cs typeface="Calibri"/>
              </a:rPr>
              <a:t>and consequences and verified that stakeholders accept responsibility for those </a:t>
            </a:r>
            <a:r>
              <a:rPr lang="en-US" dirty="0" smtClean="0">
                <a:latin typeface="Calibri"/>
                <a:cs typeface="Calibri"/>
              </a:rPr>
              <a:t>consequences?</a:t>
            </a:r>
            <a:endParaRPr lang="en-US" dirty="0">
              <a:latin typeface="Calibri"/>
              <a:cs typeface="Calibri"/>
            </a:endParaRPr>
          </a:p>
          <a:p>
            <a:pPr marL="171450" indent="-171450" fontAlgn="base">
              <a:buFont typeface="Arial"/>
              <a:buChar char="•"/>
            </a:pPr>
            <a:r>
              <a:rPr lang="en-US" dirty="0" smtClean="0">
                <a:latin typeface="Calibri"/>
                <a:cs typeface="Calibri"/>
              </a:rPr>
              <a:t>What is one way that we might </a:t>
            </a:r>
            <a:r>
              <a:rPr lang="en-US" b="1" dirty="0" smtClean="0">
                <a:latin typeface="Calibri"/>
                <a:cs typeface="Calibri"/>
              </a:rPr>
              <a:t>clarify </a:t>
            </a:r>
            <a:r>
              <a:rPr lang="en-US" b="1" dirty="0">
                <a:latin typeface="Calibri"/>
                <a:cs typeface="Calibri"/>
              </a:rPr>
              <a:t>assumptions </a:t>
            </a:r>
            <a:r>
              <a:rPr lang="en-US" dirty="0">
                <a:latin typeface="Calibri"/>
                <a:cs typeface="Calibri"/>
              </a:rPr>
              <a:t>about projected costs and completion </a:t>
            </a:r>
            <a:r>
              <a:rPr lang="en-US" dirty="0" smtClean="0">
                <a:latin typeface="Calibri"/>
                <a:cs typeface="Calibri"/>
              </a:rPr>
              <a:t>dates?</a:t>
            </a:r>
            <a:endParaRPr lang="en-US" dirty="0">
              <a:latin typeface="Calibri"/>
              <a:cs typeface="Calibri"/>
            </a:endParaRPr>
          </a:p>
          <a:p>
            <a:pPr marL="171450" indent="-171450" fontAlgn="base">
              <a:buFont typeface="Arial"/>
              <a:buChar char="•"/>
            </a:pPr>
            <a:r>
              <a:rPr lang="en-US" dirty="0" smtClean="0">
                <a:latin typeface="Calibri"/>
                <a:cs typeface="Calibri"/>
              </a:rPr>
              <a:t>How might we ensure that we </a:t>
            </a:r>
            <a:r>
              <a:rPr lang="en-US" b="1" dirty="0" smtClean="0">
                <a:latin typeface="Calibri"/>
                <a:cs typeface="Calibri"/>
              </a:rPr>
              <a:t>keep </a:t>
            </a:r>
            <a:r>
              <a:rPr lang="en-US" b="1" dirty="0">
                <a:latin typeface="Calibri"/>
                <a:cs typeface="Calibri"/>
              </a:rPr>
              <a:t>communication ongoing and two-</a:t>
            </a:r>
            <a:r>
              <a:rPr lang="en-US" b="1" dirty="0" smtClean="0">
                <a:latin typeface="Calibri"/>
                <a:cs typeface="Calibri"/>
              </a:rPr>
              <a:t>way?</a:t>
            </a:r>
          </a:p>
          <a:p>
            <a:pPr marL="171450" indent="-171450" fontAlgn="base">
              <a:buFont typeface="Arial"/>
              <a:buChar char="•"/>
            </a:pPr>
            <a:endParaRPr lang="en-US" b="1" dirty="0">
              <a:latin typeface="Calibri"/>
              <a:cs typeface="Calibri"/>
            </a:endParaRPr>
          </a:p>
          <a:p>
            <a:r>
              <a:rPr lang="en-US" i="1" dirty="0" smtClean="0">
                <a:ea typeface="MS PGothic" charset="0"/>
                <a:cs typeface="Calibri"/>
              </a:rPr>
              <a:t>Instructions</a:t>
            </a:r>
            <a:r>
              <a:rPr lang="en-US" dirty="0" smtClean="0">
                <a:ea typeface="MS PGothic" charset="0"/>
                <a:cs typeface="Calibri"/>
              </a:rPr>
              <a:t>: Use </a:t>
            </a:r>
            <a:r>
              <a:rPr lang="en-US" dirty="0">
                <a:ea typeface="MS PGothic" charset="0"/>
                <a:cs typeface="Calibri"/>
              </a:rPr>
              <a:t>the chat feature to collect multiple responses or use the raise hand option and call on one person per question</a:t>
            </a:r>
            <a:r>
              <a:rPr lang="en-US" dirty="0" smtClean="0">
                <a:ea typeface="MS PGothic" charset="0"/>
                <a:cs typeface="Calibri"/>
              </a:rPr>
              <a:t>.</a:t>
            </a:r>
            <a:endParaRPr lang="en-US" b="1" dirty="0" smtClean="0">
              <a:latin typeface="Calibri"/>
              <a:cs typeface="Calibri"/>
              <a:sym typeface="Helvetica" charset="0"/>
            </a:endParaRPr>
          </a:p>
          <a:p>
            <a:pPr eaLnBrk="1" hangingPunct="1"/>
            <a:endParaRPr lang="en-US" i="1" dirty="0">
              <a:latin typeface="Calibri"/>
              <a:ea typeface="MS PGothic" charset="0"/>
              <a:cs typeface="Calibri"/>
            </a:endParaRPr>
          </a:p>
          <a:p>
            <a:r>
              <a:rPr lang="en-US" i="1" dirty="0">
                <a:cs typeface="Calibri"/>
              </a:rPr>
              <a:t>Say:</a:t>
            </a:r>
            <a:r>
              <a:rPr lang="en-US" dirty="0">
                <a:cs typeface="Calibri"/>
              </a:rPr>
              <a:t> </a:t>
            </a:r>
            <a:r>
              <a:rPr lang="en-US" dirty="0" smtClean="0">
                <a:cs typeface="Calibri"/>
              </a:rPr>
              <a:t>Those are great suggestions.</a:t>
            </a:r>
            <a:r>
              <a:rPr lang="en-US" i="1" dirty="0" smtClean="0"/>
              <a:t> </a:t>
            </a:r>
            <a:r>
              <a:rPr lang="en-US" dirty="0"/>
              <a:t>With your stakeholders </a:t>
            </a:r>
            <a:r>
              <a:rPr lang="en-US" dirty="0" smtClean="0"/>
              <a:t>on board </a:t>
            </a:r>
            <a:r>
              <a:rPr lang="en-US" dirty="0"/>
              <a:t>and actively contributing, together you can focus your attention on managing the work according to the schedules, </a:t>
            </a:r>
            <a:r>
              <a:rPr lang="en-US" dirty="0" smtClean="0"/>
              <a:t>events, </a:t>
            </a:r>
            <a:r>
              <a:rPr lang="en-US" dirty="0"/>
              <a:t>and milestones you’ve established. </a:t>
            </a:r>
            <a:endParaRPr lang="en-US" dirty="0">
              <a:latin typeface="Calibri"/>
              <a:ea typeface="MS PGothic" charset="0"/>
              <a:cs typeface="Calibri"/>
            </a:endParaRPr>
          </a:p>
        </p:txBody>
      </p:sp>
    </p:spTree>
    <p:extLst>
      <p:ext uri="{BB962C8B-B14F-4D97-AF65-F5344CB8AC3E}">
        <p14:creationId xmlns:p14="http://schemas.microsoft.com/office/powerpoint/2010/main" val="2030328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endParaRPr lang="en-US" b="1" dirty="0" smtClean="0"/>
          </a:p>
          <a:p>
            <a:r>
              <a:rPr lang="en-US" b="1" dirty="0" smtClean="0"/>
              <a:t>Facilitator notes:</a:t>
            </a:r>
          </a:p>
          <a:p>
            <a:endParaRPr lang="en-US" b="1" dirty="0" smtClean="0"/>
          </a:p>
          <a:p>
            <a:pPr>
              <a:defRPr/>
            </a:pPr>
            <a:r>
              <a:rPr lang="en-US" kern="1200" dirty="0" smtClean="0">
                <a:solidFill>
                  <a:schemeClr val="tx1"/>
                </a:solidFill>
              </a:rPr>
              <a:t>[</a:t>
            </a:r>
            <a:r>
              <a:rPr lang="en-US" dirty="0" smtClean="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a:t>
            </a:r>
            <a:r>
              <a:rPr lang="en-US" dirty="0" smtClean="0"/>
              <a:t>Milestones are significant events in a project that remind team members of how far they’ve come and what they have yet to accomplish. We start measuring milestones from the moment we begin a project through to completion, which is the ultimate milestone. Project management and monitoring </a:t>
            </a:r>
            <a:r>
              <a:rPr lang="en-US" dirty="0"/>
              <a:t>tools </a:t>
            </a:r>
            <a:r>
              <a:rPr lang="en-US" dirty="0" smtClean="0"/>
              <a:t>help us measure progress </a:t>
            </a:r>
            <a:r>
              <a:rPr lang="en-US" dirty="0"/>
              <a:t>toward </a:t>
            </a:r>
            <a:r>
              <a:rPr lang="en-US" dirty="0" smtClean="0"/>
              <a:t>each milestone and to address </a:t>
            </a:r>
            <a:r>
              <a:rPr lang="en-US" dirty="0"/>
              <a:t>any challenges that come up. </a:t>
            </a:r>
          </a:p>
          <a:p>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810000"/>
            <a:ext cx="5486400" cy="4664075"/>
          </a:xfrm>
        </p:spPr>
        <p:txBody>
          <a:bodyPr/>
          <a:lstStyle/>
          <a:p>
            <a:r>
              <a:rPr lang="en-US" b="1" dirty="0" smtClean="0"/>
              <a:t>Facilitator notes:</a:t>
            </a:r>
          </a:p>
          <a:p>
            <a:endParaRPr lang="en-US" dirty="0" smtClean="0"/>
          </a:p>
          <a:p>
            <a:r>
              <a:rPr lang="en-US" dirty="0"/>
              <a:t>[Time: 5 minutes]</a:t>
            </a:r>
          </a:p>
          <a:p>
            <a:endParaRPr lang="en-US" i="1" dirty="0"/>
          </a:p>
          <a:p>
            <a:r>
              <a:rPr lang="en-US" i="1" dirty="0" smtClean="0"/>
              <a:t>Say:</a:t>
            </a:r>
            <a:r>
              <a:rPr lang="en-US" dirty="0"/>
              <a:t> The best tool for managing a project </a:t>
            </a:r>
            <a:r>
              <a:rPr lang="en-US" dirty="0" smtClean="0"/>
              <a:t>can often be </a:t>
            </a:r>
            <a:r>
              <a:rPr lang="en-US" dirty="0"/>
              <a:t>the one you’re most comfortable </a:t>
            </a:r>
            <a:r>
              <a:rPr lang="en-US" dirty="0" smtClean="0"/>
              <a:t>with.</a:t>
            </a:r>
            <a:r>
              <a:rPr lang="en-US" dirty="0"/>
              <a:t> </a:t>
            </a:r>
            <a:r>
              <a:rPr lang="en-US" dirty="0" smtClean="0"/>
              <a:t>Project </a:t>
            </a:r>
            <a:r>
              <a:rPr lang="en-US" dirty="0"/>
              <a:t>managers often end up using different kinds of tools at different times, depending on whether they want to emphasize</a:t>
            </a:r>
            <a:r>
              <a:rPr lang="en-US" dirty="0" smtClean="0"/>
              <a:t>:</a:t>
            </a:r>
          </a:p>
          <a:p>
            <a:endParaRPr lang="en-US" dirty="0"/>
          </a:p>
          <a:p>
            <a:pPr marL="171450" indent="-171450">
              <a:buFont typeface="Arial"/>
              <a:buChar char="•"/>
            </a:pPr>
            <a:r>
              <a:rPr lang="en-US" dirty="0"/>
              <a:t>What has to be done </a:t>
            </a:r>
          </a:p>
          <a:p>
            <a:pPr marL="171450" indent="-171450">
              <a:buFont typeface="Arial"/>
              <a:buChar char="•"/>
            </a:pPr>
            <a:r>
              <a:rPr lang="en-US" dirty="0"/>
              <a:t>How long a particular activity will take </a:t>
            </a:r>
          </a:p>
          <a:p>
            <a:pPr marL="171450" indent="-171450">
              <a:buFont typeface="Arial"/>
              <a:buChar char="•"/>
            </a:pPr>
            <a:r>
              <a:rPr lang="en-US" dirty="0"/>
              <a:t>In what order each activity has to happen</a:t>
            </a:r>
          </a:p>
          <a:p>
            <a:pPr marL="171450" indent="-171450">
              <a:buFont typeface="Arial"/>
              <a:buChar char="•"/>
            </a:pPr>
            <a:r>
              <a:rPr lang="en-US" dirty="0"/>
              <a:t>Who is responsible for each </a:t>
            </a:r>
            <a:r>
              <a:rPr lang="en-US" dirty="0" smtClean="0"/>
              <a:t>activity</a:t>
            </a:r>
          </a:p>
          <a:p>
            <a:endParaRPr lang="en-US" dirty="0"/>
          </a:p>
          <a:p>
            <a:r>
              <a:rPr lang="en-US" dirty="0" smtClean="0"/>
              <a:t>This slide highlights some of the most common project management planning tools:</a:t>
            </a:r>
          </a:p>
          <a:p>
            <a:endParaRPr lang="en-US" b="1" dirty="0"/>
          </a:p>
          <a:p>
            <a:pPr marL="171450" indent="-171450">
              <a:buFont typeface="Arial"/>
              <a:buChar char="•"/>
            </a:pPr>
            <a:r>
              <a:rPr lang="en-US" b="1" dirty="0" smtClean="0"/>
              <a:t>Bar or Gantt charts </a:t>
            </a:r>
            <a:r>
              <a:rPr lang="en-US" dirty="0" smtClean="0"/>
              <a:t>are good for showing stakeholders and end users how the project is progressing. </a:t>
            </a:r>
          </a:p>
          <a:p>
            <a:pPr marL="171450" indent="-171450">
              <a:buFont typeface="Arial"/>
              <a:buChar char="•"/>
            </a:pPr>
            <a:r>
              <a:rPr lang="en-US" b="1" dirty="0" smtClean="0"/>
              <a:t>Flow charts </a:t>
            </a:r>
            <a:r>
              <a:rPr lang="en-US" dirty="0" smtClean="0"/>
              <a:t>are good for closely managing and communicating detailed information to supervisors and people doing the work. </a:t>
            </a:r>
          </a:p>
          <a:p>
            <a:pPr marL="171450" indent="-171450">
              <a:buFont typeface="Arial"/>
              <a:buChar char="•"/>
            </a:pPr>
            <a:r>
              <a:rPr lang="en-US" b="1" dirty="0" smtClean="0"/>
              <a:t>PERT charts </a:t>
            </a:r>
            <a:r>
              <a:rPr lang="en-US" dirty="0" smtClean="0"/>
              <a:t>are good for showing important task dependencies.</a:t>
            </a:r>
            <a:endParaRPr lang="en-US" b="1" dirty="0" smtClean="0"/>
          </a:p>
          <a:p>
            <a:endParaRPr lang="en-US" b="1" dirty="0" smtClean="0"/>
          </a:p>
          <a:p>
            <a:r>
              <a:rPr lang="en-US" i="1" dirty="0" smtClean="0"/>
              <a:t>Ask</a:t>
            </a:r>
            <a:r>
              <a:rPr lang="en-US" dirty="0" smtClean="0"/>
              <a:t>: Which tools are the most commonly used in your group? Chat in any that you’ve used or seen. </a:t>
            </a:r>
          </a:p>
          <a:p>
            <a:endParaRPr lang="en-US" dirty="0"/>
          </a:p>
          <a:p>
            <a:r>
              <a:rPr lang="en-US" i="1" dirty="0" smtClean="0"/>
              <a:t>Instructions</a:t>
            </a:r>
            <a:r>
              <a:rPr lang="en-US" dirty="0" smtClean="0"/>
              <a:t>: Allow participants  a minute to review the slide and chat in responses. </a:t>
            </a:r>
            <a:r>
              <a:rPr lang="en-US" dirty="0"/>
              <a:t>H</a:t>
            </a:r>
            <a:r>
              <a:rPr lang="en-US" dirty="0" smtClean="0"/>
              <a:t>ighlight either their range or similarity as they come in.</a:t>
            </a:r>
          </a:p>
          <a:p>
            <a:endParaRPr lang="en-US" dirty="0" smtClean="0"/>
          </a:p>
          <a:p>
            <a:r>
              <a:rPr lang="en-US" i="1" dirty="0" smtClean="0"/>
              <a:t>Ask</a:t>
            </a:r>
            <a:r>
              <a:rPr lang="en-US" dirty="0" smtClean="0"/>
              <a:t>: What criteria might you use for choosing the right tool for </a:t>
            </a:r>
            <a:r>
              <a:rPr lang="en-US" i="1" dirty="0" smtClean="0"/>
              <a:t>your</a:t>
            </a:r>
            <a:r>
              <a:rPr lang="en-US" dirty="0" smtClean="0"/>
              <a:t> project? Chat in one criterion that you consider most critical.</a:t>
            </a:r>
            <a:endParaRPr lang="en-US" i="1" dirty="0" smtClean="0"/>
          </a:p>
          <a:p>
            <a:endParaRPr lang="en-US" i="1" dirty="0"/>
          </a:p>
          <a:p>
            <a:r>
              <a:rPr lang="en-US" i="1" dirty="0" smtClean="0"/>
              <a:t>Instructions</a:t>
            </a:r>
            <a:r>
              <a:rPr lang="en-US" i="1" dirty="0"/>
              <a:t>: </a:t>
            </a:r>
            <a:r>
              <a:rPr lang="en-US" dirty="0" smtClean="0">
                <a:ea typeface="MS PGothic" charset="0"/>
                <a:cs typeface="Calibri"/>
              </a:rPr>
              <a:t>Call on 1-2 participants to comment if time permits. </a:t>
            </a:r>
            <a:endParaRPr lang="en-US" dirty="0">
              <a:ea typeface="MS PGothic" charset="0"/>
              <a:cs typeface="Calibri"/>
            </a:endParaRPr>
          </a:p>
          <a:p>
            <a:endParaRPr lang="en-US" dirty="0" smtClean="0">
              <a:ea typeface="MS PGothic" charset="0"/>
              <a:cs typeface="Calibri"/>
            </a:endParaRPr>
          </a:p>
          <a:p>
            <a:endParaRPr lang="en-US" i="1" dirty="0"/>
          </a:p>
          <a:p>
            <a:endParaRPr lang="en-US" i="1" kern="1200" dirty="0" smtClean="0">
              <a:solidFill>
                <a:schemeClr val="tx1"/>
              </a:solidFill>
              <a:effectLst/>
            </a:endParaRPr>
          </a:p>
          <a:p>
            <a:endParaRPr lang="en-US" kern="1200" dirty="0" smtClean="0">
              <a:solidFill>
                <a:schemeClr val="tx1"/>
              </a:solidFill>
              <a:effectLst/>
            </a:endParaRPr>
          </a:p>
          <a:p>
            <a:endParaRPr lang="en-US"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810000"/>
            <a:ext cx="5486400" cy="4664075"/>
          </a:xfrm>
        </p:spPr>
        <p:txBody>
          <a:bodyPr/>
          <a:lstStyle/>
          <a:p>
            <a:r>
              <a:rPr lang="en-US" b="1" dirty="0" smtClean="0"/>
              <a:t>Facilitator notes:</a:t>
            </a:r>
          </a:p>
          <a:p>
            <a:endParaRPr lang="en-US" b="1" dirty="0" smtClean="0"/>
          </a:p>
          <a:p>
            <a:r>
              <a:rPr lang="en-US" dirty="0"/>
              <a:t>[Time: 5</a:t>
            </a:r>
            <a:r>
              <a:rPr lang="en-US" dirty="0" smtClean="0"/>
              <a:t> </a:t>
            </a:r>
            <a:r>
              <a:rPr lang="en-US" dirty="0"/>
              <a:t>minutes]</a:t>
            </a:r>
          </a:p>
          <a:p>
            <a:endParaRPr lang="en-US" b="1" dirty="0" smtClean="0"/>
          </a:p>
          <a:p>
            <a:pPr lvl="0"/>
            <a:r>
              <a:rPr lang="en-US" i="1" dirty="0" smtClean="0"/>
              <a:t>Say: </a:t>
            </a:r>
            <a:r>
              <a:rPr lang="en-US" dirty="0" smtClean="0"/>
              <a:t> As you implement your project, you will </a:t>
            </a:r>
            <a:r>
              <a:rPr lang="en-US" dirty="0"/>
              <a:t>closely monitor the </a:t>
            </a:r>
            <a:r>
              <a:rPr lang="en-US" dirty="0" smtClean="0"/>
              <a:t>schedule, adjusting if</a:t>
            </a:r>
            <a:r>
              <a:rPr lang="en-US" dirty="0"/>
              <a:t> conditions </a:t>
            </a:r>
            <a:r>
              <a:rPr lang="en-US" dirty="0" smtClean="0"/>
              <a:t>change. You will want to pay careful attention to warning signs that could reveal problems </a:t>
            </a:r>
            <a:r>
              <a:rPr lang="en-US" dirty="0"/>
              <a:t>within your project team or difficulties with schedule, budget, or quality of your project’s outcomes.</a:t>
            </a:r>
          </a:p>
          <a:p>
            <a:r>
              <a:rPr lang="en-US" dirty="0"/>
              <a:t> </a:t>
            </a:r>
            <a:endParaRPr lang="en-US" dirty="0" smtClean="0"/>
          </a:p>
          <a:p>
            <a:r>
              <a:rPr lang="en-US" dirty="0" smtClean="0"/>
              <a:t>Here are some common indicators of trouble in keeping a project on track. What others can you add to the list? Chat in any that come to mind.</a:t>
            </a:r>
          </a:p>
          <a:p>
            <a:endParaRPr lang="en-US" dirty="0" smtClean="0"/>
          </a:p>
          <a:p>
            <a:r>
              <a:rPr lang="en-US" i="1" dirty="0">
                <a:ea typeface="MS PGothic" charset="0"/>
                <a:cs typeface="Calibri"/>
              </a:rPr>
              <a:t>Instructions: </a:t>
            </a:r>
            <a:r>
              <a:rPr lang="en-US" dirty="0">
                <a:ea typeface="MS PGothic" charset="0"/>
                <a:cs typeface="Calibri"/>
              </a:rPr>
              <a:t>A</a:t>
            </a:r>
            <a:r>
              <a:rPr lang="en-US" dirty="0" smtClean="0">
                <a:ea typeface="MS PGothic" charset="0"/>
                <a:cs typeface="Calibri"/>
              </a:rPr>
              <a:t>sk </a:t>
            </a:r>
            <a:r>
              <a:rPr lang="en-US" dirty="0">
                <a:ea typeface="MS PGothic" charset="0"/>
                <a:cs typeface="Calibri"/>
              </a:rPr>
              <a:t>participants to </a:t>
            </a:r>
            <a:r>
              <a:rPr lang="en-US" dirty="0" smtClean="0">
                <a:ea typeface="MS PGothic" charset="0"/>
                <a:cs typeface="Calibri"/>
              </a:rPr>
              <a:t>suggest additional signs, annotating them </a:t>
            </a:r>
            <a:r>
              <a:rPr lang="en-US" dirty="0">
                <a:ea typeface="MS PGothic" charset="0"/>
                <a:cs typeface="Calibri"/>
              </a:rPr>
              <a:t>on the </a:t>
            </a:r>
            <a:r>
              <a:rPr lang="en-US" dirty="0" smtClean="0">
                <a:ea typeface="MS PGothic" charset="0"/>
                <a:cs typeface="Calibri"/>
              </a:rPr>
              <a:t>slide. </a:t>
            </a:r>
          </a:p>
          <a:p>
            <a:endParaRPr lang="en-US" dirty="0">
              <a:ea typeface="MS PGothic" charset="0"/>
              <a:cs typeface="Calibri"/>
            </a:endParaRPr>
          </a:p>
          <a:p>
            <a:r>
              <a:rPr lang="en-US" i="1" dirty="0" smtClean="0">
                <a:ea typeface="MS PGothic" charset="0"/>
                <a:cs typeface="Calibri"/>
              </a:rPr>
              <a:t>Say</a:t>
            </a:r>
            <a:r>
              <a:rPr lang="en-US" dirty="0" smtClean="0">
                <a:ea typeface="MS PGothic" charset="0"/>
                <a:cs typeface="Calibri"/>
              </a:rPr>
              <a:t>: Now </a:t>
            </a:r>
            <a:r>
              <a:rPr lang="en-US" dirty="0"/>
              <a:t>l</a:t>
            </a:r>
            <a:r>
              <a:rPr lang="en-US" dirty="0" smtClean="0"/>
              <a:t>et’s brainstorm some potential solutions for the problems you see most often. Which of the problems that we’ve highlighted do you encounter most often? Chat in the number.</a:t>
            </a:r>
          </a:p>
          <a:p>
            <a:endParaRPr lang="en-US" dirty="0" smtClean="0"/>
          </a:p>
          <a:p>
            <a:r>
              <a:rPr lang="en-US" i="1" dirty="0" smtClean="0"/>
              <a:t>Instructions</a:t>
            </a:r>
            <a:r>
              <a:rPr lang="en-US" dirty="0" smtClean="0"/>
              <a:t>: </a:t>
            </a:r>
            <a:r>
              <a:rPr lang="en-US" dirty="0"/>
              <a:t>Give the participants a minute to</a:t>
            </a:r>
            <a:r>
              <a:rPr lang="en-US" dirty="0">
                <a:ea typeface="MS PGothic" charset="0"/>
                <a:cs typeface="Calibri"/>
              </a:rPr>
              <a:t> chat in the number </a:t>
            </a:r>
            <a:r>
              <a:rPr lang="en-US" dirty="0" smtClean="0">
                <a:ea typeface="MS PGothic" charset="0"/>
                <a:cs typeface="Calibri"/>
              </a:rPr>
              <a:t>of the problem they encounter most frequently. </a:t>
            </a:r>
            <a:r>
              <a:rPr lang="en-US" dirty="0">
                <a:ea typeface="MS PGothic" charset="0"/>
                <a:cs typeface="Calibri"/>
              </a:rPr>
              <a:t>Choose the </a:t>
            </a:r>
            <a:r>
              <a:rPr lang="en-US" dirty="0" smtClean="0">
                <a:ea typeface="MS PGothic" charset="0"/>
                <a:cs typeface="Calibri"/>
              </a:rPr>
              <a:t>top one or two problems and brainstorm </a:t>
            </a:r>
            <a:r>
              <a:rPr lang="en-US" dirty="0">
                <a:ea typeface="MS PGothic" charset="0"/>
                <a:cs typeface="Calibri"/>
              </a:rPr>
              <a:t>solutions with the </a:t>
            </a:r>
            <a:r>
              <a:rPr lang="en-US" dirty="0" smtClean="0">
                <a:ea typeface="MS PGothic" charset="0"/>
                <a:cs typeface="Calibri"/>
              </a:rPr>
              <a:t>group.</a:t>
            </a:r>
          </a:p>
          <a:p>
            <a:endParaRPr lang="en-US" dirty="0" smtClean="0">
              <a:ea typeface="MS PGothic" charset="0"/>
              <a:cs typeface="Calibri"/>
            </a:endParaRPr>
          </a:p>
          <a:p>
            <a:r>
              <a:rPr lang="en-US" i="1" dirty="0" smtClean="0">
                <a:ea typeface="MS PGothic" charset="0"/>
                <a:cs typeface="Calibri"/>
              </a:rPr>
              <a:t>Say</a:t>
            </a:r>
            <a:r>
              <a:rPr lang="en-US" dirty="0" smtClean="0">
                <a:ea typeface="MS PGothic" charset="0"/>
                <a:cs typeface="Calibri"/>
              </a:rPr>
              <a:t>: Thinking about this common problem, how might we address it? Raise your hand to suggest ways in which this problem can be overcome. Feel free to share any examples from your own experience or from other projects you’ve observed.</a:t>
            </a:r>
          </a:p>
          <a:p>
            <a:endParaRPr lang="en-US" dirty="0" smtClean="0">
              <a:ea typeface="MS PGothic" charset="0"/>
              <a:cs typeface="Calibri"/>
            </a:endParaRPr>
          </a:p>
          <a:p>
            <a:r>
              <a:rPr lang="en-US" i="1" dirty="0" smtClean="0">
                <a:cs typeface="Calibri"/>
              </a:rPr>
              <a:t>Say</a:t>
            </a:r>
            <a:r>
              <a:rPr lang="en-US" i="1" dirty="0">
                <a:cs typeface="Calibri"/>
              </a:rPr>
              <a:t>:</a:t>
            </a:r>
            <a:r>
              <a:rPr lang="en-US" dirty="0">
                <a:cs typeface="Calibri"/>
              </a:rPr>
              <a:t> </a:t>
            </a:r>
            <a:r>
              <a:rPr lang="en-US" dirty="0" smtClean="0">
                <a:cs typeface="Calibri"/>
              </a:rPr>
              <a:t>Again, valuable suggestions.</a:t>
            </a:r>
            <a:r>
              <a:rPr lang="en-US" i="1" dirty="0" smtClean="0"/>
              <a:t> </a:t>
            </a:r>
            <a:r>
              <a:rPr lang="en-US" dirty="0" smtClean="0"/>
              <a:t>Let’s look at a situation now where many of these things are happening simultaneously and think about how we might deal with a total breakdown.</a:t>
            </a:r>
            <a:endParaRPr lang="en-US" i="1" dirty="0"/>
          </a:p>
          <a:p>
            <a:endParaRPr lang="en-US" i="1" kern="1200" dirty="0" smtClean="0">
              <a:solidFill>
                <a:schemeClr val="tx1"/>
              </a:solidFill>
              <a:effectLst/>
            </a:endParaRPr>
          </a:p>
          <a:p>
            <a:endParaRPr lang="en-US" kern="1200" dirty="0" smtClean="0">
              <a:solidFill>
                <a:schemeClr val="tx1"/>
              </a:solidFill>
              <a:effectLst/>
            </a:endParaRPr>
          </a:p>
          <a:p>
            <a:endParaRPr lang="en-US"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i="1" dirty="0" smtClean="0">
              <a:solidFill>
                <a:srgbClr val="000000"/>
              </a:solidFill>
            </a:endParaRPr>
          </a:p>
          <a:p>
            <a:r>
              <a:rPr lang="en-US" dirty="0"/>
              <a:t>[Time: 5</a:t>
            </a:r>
            <a:r>
              <a:rPr lang="en-US" kern="1200" dirty="0" smtClean="0">
                <a:solidFill>
                  <a:schemeClr val="tx1"/>
                </a:solidFill>
                <a:effectLst/>
              </a:rPr>
              <a:t> minutes]</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a:t>
            </a:r>
            <a:r>
              <a:rPr lang="en-US" dirty="0"/>
              <a:t>T</a:t>
            </a:r>
            <a:r>
              <a:rPr lang="en-US" kern="1200" dirty="0" smtClean="0">
                <a:solidFill>
                  <a:schemeClr val="tx1"/>
                </a:solidFill>
                <a:effectLst/>
              </a:rPr>
              <a:t>ake a minute to review this scenario, and then raise your hand </a:t>
            </a:r>
            <a:r>
              <a:rPr lang="en-US" dirty="0" smtClean="0"/>
              <a:t>to offer your perspective on what Dave should do.</a:t>
            </a:r>
          </a:p>
          <a:p>
            <a:endParaRPr lang="en-US" i="1" kern="1200" dirty="0" smtClean="0">
              <a:solidFill>
                <a:schemeClr val="tx1"/>
              </a:solidFill>
              <a:effectLst/>
            </a:endParaRPr>
          </a:p>
          <a:p>
            <a:r>
              <a:rPr lang="en-US" i="1" kern="1200" dirty="0" smtClean="0">
                <a:solidFill>
                  <a:schemeClr val="tx1"/>
                </a:solidFill>
                <a:effectLst/>
              </a:rPr>
              <a:t>Instructions: </a:t>
            </a:r>
            <a:r>
              <a:rPr lang="en-US" kern="1200" dirty="0" smtClean="0">
                <a:solidFill>
                  <a:schemeClr val="tx1"/>
                </a:solidFill>
                <a:effectLst/>
              </a:rPr>
              <a:t>Give participants one minute to review the scenario, and then ask 2-3 participants to offer their perspectives. Highlight the following ideas if participants do not mention them:</a:t>
            </a:r>
          </a:p>
          <a:p>
            <a:pPr lvl="0"/>
            <a:endParaRPr lang="en-US" kern="1200" dirty="0" smtClean="0">
              <a:solidFill>
                <a:schemeClr val="tx1"/>
              </a:solidFill>
              <a:effectLst/>
            </a:endParaRPr>
          </a:p>
          <a:p>
            <a:pPr marL="171450" indent="-171450">
              <a:buFont typeface="Arial"/>
              <a:buChar char="•"/>
            </a:pPr>
            <a:r>
              <a:rPr lang="en-US" b="1" dirty="0" smtClean="0"/>
              <a:t>Address scope creep </a:t>
            </a:r>
            <a:r>
              <a:rPr lang="en-US" dirty="0" smtClean="0"/>
              <a:t>issues, reminding stakeholders of contracted terms and/or discussing </a:t>
            </a:r>
            <a:r>
              <a:rPr lang="en-US" dirty="0"/>
              <a:t>the possibility of extending the </a:t>
            </a:r>
            <a:r>
              <a:rPr lang="en-US" dirty="0" smtClean="0"/>
              <a:t>deadline.</a:t>
            </a:r>
          </a:p>
          <a:p>
            <a:pPr marL="171450" indent="-171450">
              <a:buFont typeface="Arial"/>
              <a:buChar char="•"/>
            </a:pPr>
            <a:r>
              <a:rPr lang="en-US" b="1" dirty="0" smtClean="0"/>
              <a:t>Refer to the project charter </a:t>
            </a:r>
            <a:r>
              <a:rPr lang="en-US" dirty="0" smtClean="0"/>
              <a:t>or develop one based on contracted terms if it does not already exist.</a:t>
            </a:r>
            <a:endParaRPr lang="en-US" dirty="0"/>
          </a:p>
          <a:p>
            <a:pPr marL="171450" indent="-171450">
              <a:buFont typeface="Arial"/>
              <a:buChar char="•"/>
            </a:pPr>
            <a:r>
              <a:rPr lang="en-US" b="1" dirty="0" smtClean="0"/>
              <a:t>Narrow </a:t>
            </a:r>
            <a:r>
              <a:rPr lang="en-US" b="1" dirty="0"/>
              <a:t>the project </a:t>
            </a:r>
            <a:r>
              <a:rPr lang="en-US" b="1" dirty="0" smtClean="0"/>
              <a:t>scope</a:t>
            </a:r>
            <a:r>
              <a:rPr lang="en-US" dirty="0" smtClean="0"/>
              <a:t>, dropping </a:t>
            </a:r>
            <a:r>
              <a:rPr lang="en-US" dirty="0"/>
              <a:t>nonessential elements of the project to save time.</a:t>
            </a:r>
          </a:p>
          <a:p>
            <a:pPr marL="171450" indent="-171450">
              <a:buFont typeface="Arial"/>
              <a:buChar char="•"/>
            </a:pPr>
            <a:r>
              <a:rPr lang="en-US" b="1" dirty="0"/>
              <a:t>Deploy more </a:t>
            </a:r>
            <a:r>
              <a:rPr lang="en-US" b="1" dirty="0" smtClean="0"/>
              <a:t>resources</a:t>
            </a:r>
            <a:r>
              <a:rPr lang="en-US" dirty="0" smtClean="0"/>
              <a:t>.</a:t>
            </a:r>
          </a:p>
          <a:p>
            <a:pPr marL="171450" indent="-171450">
              <a:buFont typeface="Arial"/>
              <a:buChar char="•"/>
            </a:pPr>
            <a:r>
              <a:rPr lang="en-US" b="1" dirty="0" smtClean="0"/>
              <a:t>Clarify the expense policies </a:t>
            </a:r>
            <a:r>
              <a:rPr lang="en-US" dirty="0" smtClean="0"/>
              <a:t>and push back on authorized expenses.</a:t>
            </a:r>
            <a:endParaRPr lang="en-US" dirty="0"/>
          </a:p>
          <a:p>
            <a:pPr marL="171450" indent="-171450">
              <a:buFont typeface="Arial"/>
              <a:buChar char="•"/>
            </a:pPr>
            <a:r>
              <a:rPr lang="en-US" b="1" dirty="0" smtClean="0"/>
              <a:t>Offer incentives</a:t>
            </a:r>
            <a:r>
              <a:rPr lang="en-US" dirty="0" smtClean="0"/>
              <a:t> to the team to encourage on</a:t>
            </a:r>
            <a:r>
              <a:rPr lang="en-US" dirty="0"/>
              <a:t>-time delivery of needed resources or on-time completion of critical tasks.</a:t>
            </a:r>
          </a:p>
          <a:p>
            <a:pPr lvl="0"/>
            <a:endParaRPr lang="en-US" dirty="0" smtClean="0"/>
          </a:p>
          <a:p>
            <a:pPr lvl="0"/>
            <a:r>
              <a:rPr lang="en-US" i="1" dirty="0" smtClean="0"/>
              <a:t>Say: </a:t>
            </a:r>
            <a:r>
              <a:rPr lang="en-US" dirty="0" smtClean="0"/>
              <a:t>If you have been in a situation like this, you know how challenging it can be to get a project back on track. Once </a:t>
            </a:r>
            <a:r>
              <a:rPr lang="en-US" dirty="0"/>
              <a:t>you've </a:t>
            </a:r>
            <a:r>
              <a:rPr lang="en-US" dirty="0" smtClean="0"/>
              <a:t>identified problems, however, you can work with your </a:t>
            </a:r>
            <a:r>
              <a:rPr lang="en-US" dirty="0"/>
              <a:t>project team </a:t>
            </a:r>
            <a:r>
              <a:rPr lang="en-US" dirty="0" smtClean="0"/>
              <a:t>to figure </a:t>
            </a:r>
            <a:r>
              <a:rPr lang="en-US" dirty="0"/>
              <a:t>out </a:t>
            </a:r>
            <a:r>
              <a:rPr lang="en-US" dirty="0" smtClean="0"/>
              <a:t>what’s causing the problems and </a:t>
            </a:r>
            <a:r>
              <a:rPr lang="en-US" dirty="0"/>
              <a:t>take </a:t>
            </a:r>
            <a:r>
              <a:rPr lang="en-US" dirty="0" smtClean="0"/>
              <a:t>action together </a:t>
            </a:r>
            <a:r>
              <a:rPr lang="en-US" dirty="0"/>
              <a:t>to address them</a:t>
            </a:r>
            <a:r>
              <a:rPr lang="en-US" dirty="0" smtClean="0"/>
              <a:t>. Raise your hands if you have been in a situation like this and have insights to share.</a:t>
            </a:r>
          </a:p>
          <a:p>
            <a:pPr lvl="0"/>
            <a:endParaRPr lang="en-US" dirty="0"/>
          </a:p>
          <a:p>
            <a:pPr lvl="0"/>
            <a:r>
              <a:rPr lang="en-US" i="1" dirty="0"/>
              <a:t>Instructions: </a:t>
            </a:r>
            <a:r>
              <a:rPr lang="en-US" dirty="0" smtClean="0"/>
              <a:t>If time permits, allow 1-2 participants to </a:t>
            </a:r>
            <a:r>
              <a:rPr lang="en-US" dirty="0"/>
              <a:t>s</a:t>
            </a:r>
            <a:r>
              <a:rPr lang="en-US" dirty="0" smtClean="0"/>
              <a:t>hare </a:t>
            </a:r>
            <a:r>
              <a:rPr lang="en-US" dirty="0"/>
              <a:t>personal insights or perspectives based on their experiences or </a:t>
            </a:r>
            <a:r>
              <a:rPr lang="en-US" dirty="0" smtClean="0"/>
              <a:t>perceptions.</a:t>
            </a:r>
            <a:r>
              <a:rPr lang="en-US" dirty="0"/>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We’re coming to the end of our session today.</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i="1" dirty="0"/>
          </a:p>
          <a:p>
            <a:r>
              <a:rPr lang="en-US" dirty="0"/>
              <a:t>[Time: 2 min]</a:t>
            </a:r>
          </a:p>
          <a:p>
            <a:endParaRPr lang="en-US" i="1" dirty="0"/>
          </a:p>
          <a:p>
            <a:r>
              <a:rPr lang="en-US" i="1" dirty="0"/>
              <a:t>Say</a:t>
            </a:r>
            <a:r>
              <a:rPr lang="en-US" dirty="0"/>
              <a:t>: Good morning/afternoon. This is ________ from ________. We’ll be starting today’s session at ___. As you come online, please take a moment to answer the question on your screen via the chat panel, “Why has project management become the essential skill for modern leaders.” We’ll give your colleagues a few more moments to join our session and then we’ll get started. Thank you.</a:t>
            </a:r>
          </a:p>
          <a:p>
            <a:endParaRPr lang="en-US" i="1" dirty="0"/>
          </a:p>
          <a:p>
            <a:r>
              <a:rPr lang="en-US" i="1" dirty="0"/>
              <a:t>Instructions:</a:t>
            </a:r>
            <a:r>
              <a:rPr lang="en-US" dirty="0"/>
              <a:t> Consider answering the question in the chat panel first to show an example. </a:t>
            </a:r>
            <a:r>
              <a:rPr lang="en-US" i="1" dirty="0"/>
              <a:t>Note: </a:t>
            </a:r>
            <a:r>
              <a:rPr lang="en-US" dirty="0"/>
              <a:t>There is no need to debrief the question now—it will be discussed several slides later. Make note of the most common and least common responses so you are prepared to debrief later.</a:t>
            </a:r>
          </a:p>
          <a:p>
            <a:endParaRPr lang="en-US" b="0" kern="1200" dirty="0" smtClean="0">
              <a:effectLst/>
            </a:endParaRPr>
          </a:p>
          <a:p>
            <a:endParaRPr lang="en-US" b="0" kern="1200" dirty="0" smtClean="0">
              <a:effectLst/>
            </a:endParaRPr>
          </a:p>
          <a:p>
            <a:endParaRPr lang="en-US" b="0" kern="1200" dirty="0" smtClean="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kern="1200" dirty="0" smtClean="0">
                <a:solidFill>
                  <a:schemeClr val="tx1"/>
                </a:solidFill>
                <a:effectLst/>
              </a:rPr>
              <a:t>[Time: 3 minutes]</a:t>
            </a:r>
          </a:p>
          <a:p>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Today’s session focused on three important elements of </a:t>
            </a:r>
            <a:r>
              <a:rPr lang="en-US" dirty="0" smtClean="0"/>
              <a:t>project</a:t>
            </a:r>
            <a:r>
              <a:rPr lang="en-US" kern="1200" dirty="0" smtClean="0">
                <a:solidFill>
                  <a:schemeClr val="tx1"/>
                </a:solidFill>
                <a:effectLst/>
              </a:rPr>
              <a:t> management. Specifically, we discussed how to:</a:t>
            </a:r>
          </a:p>
          <a:p>
            <a:pPr lvl="0"/>
            <a:endParaRPr lang="en-US" kern="1200" dirty="0" smtClean="0">
              <a:solidFill>
                <a:schemeClr val="tx1"/>
              </a:solidFill>
              <a:effectLst/>
            </a:endParaRPr>
          </a:p>
          <a:p>
            <a:pPr marL="171450" lvl="0" indent="-171450">
              <a:buFont typeface="Arial"/>
              <a:buChar char="•"/>
            </a:pPr>
            <a:r>
              <a:rPr lang="en-US" dirty="0"/>
              <a:t>Define and manage scope</a:t>
            </a:r>
          </a:p>
          <a:p>
            <a:pPr marL="171450" lvl="0" indent="-171450">
              <a:buFont typeface="Arial"/>
              <a:buChar char="•"/>
            </a:pPr>
            <a:r>
              <a:rPr lang="en-US" dirty="0"/>
              <a:t>Effectively manage essential relationships</a:t>
            </a:r>
          </a:p>
          <a:p>
            <a:pPr marL="171450" lvl="0" indent="-171450">
              <a:buFont typeface="Arial"/>
              <a:buChar char="•"/>
            </a:pPr>
            <a:r>
              <a:rPr lang="en-US" dirty="0"/>
              <a:t>Monitor and manage milestones</a:t>
            </a:r>
          </a:p>
          <a:p>
            <a:pPr lvl="0"/>
            <a:endParaRPr lang="en-US" dirty="0"/>
          </a:p>
          <a:p>
            <a:pPr lvl="0"/>
            <a:r>
              <a:rPr lang="en-US" dirty="0" smtClean="0"/>
              <a:t>What is one insight that you will take away from today’s session and apply to your role? Raise your hand or chat in.</a:t>
            </a:r>
          </a:p>
          <a:p>
            <a:pPr lvl="0"/>
            <a:endParaRPr lang="en-US" dirty="0"/>
          </a:p>
          <a:p>
            <a:r>
              <a:rPr lang="en-US" i="1" dirty="0" smtClean="0"/>
              <a:t>Instructions: </a:t>
            </a:r>
            <a:r>
              <a:rPr lang="en-US" dirty="0" smtClean="0"/>
              <a:t>Ask </a:t>
            </a:r>
            <a:r>
              <a:rPr lang="en-US" dirty="0"/>
              <a:t>2-3 participants to share an </a:t>
            </a:r>
            <a:r>
              <a:rPr lang="en-US" dirty="0" smtClean="0"/>
              <a:t>area of insight or idea.</a:t>
            </a:r>
            <a:endParaRPr lang="en-US" dirty="0"/>
          </a:p>
          <a:p>
            <a:pPr lvl="0"/>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i="1" dirty="0" smtClean="0">
              <a:solidFill>
                <a:srgbClr val="000000"/>
              </a:solidFill>
            </a:endParaRPr>
          </a:p>
          <a:p>
            <a:r>
              <a:rPr lang="en-US" dirty="0"/>
              <a:t>[Time: </a:t>
            </a:r>
            <a:r>
              <a:rPr lang="en-US" kern="1200" dirty="0" smtClean="0">
                <a:solidFill>
                  <a:schemeClr val="tx1"/>
                </a:solidFill>
                <a:effectLst/>
              </a:rPr>
              <a:t>1 minute]</a:t>
            </a:r>
          </a:p>
          <a:p>
            <a:r>
              <a:rPr lang="en-US" b="1" kern="1200" dirty="0" smtClean="0">
                <a:solidFill>
                  <a:schemeClr val="tx1"/>
                </a:solidFill>
                <a:effectLst/>
              </a:rPr>
              <a:t> </a:t>
            </a:r>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The next step for you in your development is to focus on applying and developing a skill that is particularly relevant to you, and has a good chance of making an impact in the workplace for you and your team.</a:t>
            </a:r>
          </a:p>
          <a:p>
            <a:endParaRPr lang="en-US" kern="1200" dirty="0" smtClean="0">
              <a:solidFill>
                <a:schemeClr val="tx1"/>
              </a:solidFill>
              <a:effectLst/>
            </a:endParaRPr>
          </a:p>
          <a:p>
            <a:r>
              <a:rPr lang="en-US" kern="1200" dirty="0" smtClean="0">
                <a:solidFill>
                  <a:schemeClr val="tx1"/>
                </a:solidFill>
                <a:effectLst/>
              </a:rPr>
              <a:t>The On-the-Job section in the Harvard ManageMentor </a:t>
            </a:r>
            <a:r>
              <a:rPr lang="en-US" dirty="0" smtClean="0"/>
              <a:t>Project</a:t>
            </a:r>
            <a:r>
              <a:rPr lang="en-US" kern="1200" dirty="0" smtClean="0">
                <a:solidFill>
                  <a:schemeClr val="tx1"/>
                </a:solidFill>
                <a:effectLst/>
              </a:rPr>
              <a:t> Management topic provides an opportunity for you to pick a skill to work on and come up with specific ways to apply and develop the skill in your workplace. For instance, you can pick the skill: </a:t>
            </a:r>
            <a:r>
              <a:rPr lang="en-US" b="1" dirty="0" smtClean="0"/>
              <a:t>Assess </a:t>
            </a:r>
            <a:r>
              <a:rPr lang="en-US" b="1" dirty="0"/>
              <a:t>and manage the risks that could derail projects I’m </a:t>
            </a:r>
            <a:r>
              <a:rPr lang="en-US" b="1" dirty="0" smtClean="0"/>
              <a:t>leading</a:t>
            </a:r>
            <a:r>
              <a:rPr lang="en-US" b="1" kern="1200" dirty="0" smtClean="0">
                <a:solidFill>
                  <a:schemeClr val="tx1"/>
                </a:solidFill>
                <a:effectLst/>
              </a:rPr>
              <a:t>. </a:t>
            </a:r>
            <a:r>
              <a:rPr lang="en-US" kern="1200" dirty="0" smtClean="0">
                <a:solidFill>
                  <a:schemeClr val="tx1"/>
                </a:solidFill>
                <a:effectLst/>
              </a:rPr>
              <a:t>Then you’ll identify specific action items that you can do to apply and develop this skill. For example, you could develop an action item of: “I will establish a project charter and use </a:t>
            </a:r>
            <a:r>
              <a:rPr lang="en-US" dirty="0" smtClean="0"/>
              <a:t>scheduling </a:t>
            </a:r>
            <a:r>
              <a:rPr lang="en-US" kern="1200" dirty="0" smtClean="0">
                <a:solidFill>
                  <a:schemeClr val="tx1"/>
                </a:solidFill>
                <a:effectLst/>
              </a:rPr>
              <a:t>tools to monitor milestones and progress.”</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In order to complete this learning experience, proceed to the On-the-Job section in the Harvard ManageMentor topic. Remember, the only way to develop a skill is to apply and experiment with the use of that skill in your workplace.</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Instructions:</a:t>
            </a:r>
            <a:r>
              <a:rPr lang="en-US" kern="1200" dirty="0" smtClean="0">
                <a:solidFill>
                  <a:schemeClr val="tx1"/>
                </a:solidFill>
                <a:effectLst/>
              </a:rPr>
              <a:t> Thank participants for their </a:t>
            </a:r>
            <a:r>
              <a:rPr lang="en-US" dirty="0" smtClean="0"/>
              <a:t>time</a:t>
            </a:r>
            <a:r>
              <a:rPr lang="en-US" kern="1200" dirty="0" smtClean="0">
                <a:solidFill>
                  <a:schemeClr val="tx1"/>
                </a:solidFill>
                <a:effectLst/>
              </a:rPr>
              <a:t> and active participation.</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a:t>
            </a:r>
            <a:r>
              <a:rPr lang="en-US" b="1" baseline="0" dirty="0" smtClean="0">
                <a:solidFill>
                  <a:srgbClr val="000000"/>
                </a:solidFill>
              </a:rPr>
              <a:t> notes:</a:t>
            </a:r>
          </a:p>
          <a:p>
            <a:endParaRPr lang="en-US" b="1" dirty="0" smtClean="0">
              <a:solidFill>
                <a:srgbClr val="000000"/>
              </a:solidFill>
            </a:endParaRPr>
          </a:p>
          <a:p>
            <a:r>
              <a:rPr lang="en-US" baseline="0" dirty="0" smtClean="0">
                <a:solidFill>
                  <a:srgbClr val="000000"/>
                </a:solidFill>
              </a:rPr>
              <a:t>[</a:t>
            </a:r>
            <a:r>
              <a:rPr lang="en-US" dirty="0"/>
              <a:t>Time</a:t>
            </a:r>
            <a:r>
              <a:rPr lang="en-US" i="0" baseline="0" dirty="0" smtClean="0">
                <a:solidFill>
                  <a:srgbClr val="000000"/>
                </a:solidFill>
              </a:rPr>
              <a:t>: </a:t>
            </a:r>
            <a:r>
              <a:rPr lang="en-US" baseline="0" dirty="0" smtClean="0">
                <a:solidFill>
                  <a:srgbClr val="000000"/>
                </a:solidFill>
              </a:rPr>
              <a:t>1</a:t>
            </a:r>
            <a:r>
              <a:rPr lang="en-US" dirty="0" smtClean="0">
                <a:solidFill>
                  <a:srgbClr val="000000"/>
                </a:solidFill>
              </a:rPr>
              <a:t> minute]</a:t>
            </a:r>
          </a:p>
          <a:p>
            <a:endParaRPr lang="en-US" b="1" baseline="0" dirty="0" smtClean="0">
              <a:solidFill>
                <a:srgbClr val="000000"/>
              </a:solidFill>
            </a:endParaRPr>
          </a:p>
          <a:p>
            <a:r>
              <a:rPr lang="en-US" i="1" baseline="0" dirty="0" smtClean="0">
                <a:solidFill>
                  <a:srgbClr val="000000"/>
                </a:solidFill>
              </a:rPr>
              <a:t>Instructions</a:t>
            </a:r>
            <a:r>
              <a:rPr lang="en-US" baseline="0" dirty="0" smtClean="0">
                <a:solidFill>
                  <a:srgbClr val="000000"/>
                </a:solidFill>
              </a:rPr>
              <a:t>: Introduce yourself and any co-facilitator or web conferencing producer who might be helping with the session. Acknowledge the relative size of the audience and consider having participants chat in their location</a:t>
            </a:r>
            <a:r>
              <a:rPr lang="en-US" u="none" baseline="0" dirty="0" smtClean="0">
                <a:solidFill>
                  <a:srgbClr val="000000"/>
                </a:solidFill>
              </a:rPr>
              <a:t>s</a:t>
            </a:r>
            <a:r>
              <a:rPr lang="en-US" baseline="0" dirty="0" smtClean="0">
                <a:solidFill>
                  <a:srgbClr val="000000"/>
                </a:solidFill>
              </a:rPr>
              <a:t> if this information is not readily apparent. The point is to give people a sense of who is participating in the session today.</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z="900" smtClean="0"/>
              <a:pPr/>
              <a:t>3</a:t>
            </a:fld>
            <a:endParaRPr lang="en-US" sz="900"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r>
              <a:rPr lang="en-US" dirty="0" smtClean="0">
                <a:solidFill>
                  <a:srgbClr val="000000"/>
                </a:solidFill>
              </a:rPr>
              <a:t>[</a:t>
            </a:r>
            <a:r>
              <a:rPr lang="en-US" dirty="0"/>
              <a:t>Time</a:t>
            </a:r>
            <a:r>
              <a:rPr lang="en-US" dirty="0" smtClean="0">
                <a:solidFill>
                  <a:srgbClr val="000000"/>
                </a:solidFill>
              </a:rPr>
              <a:t>: 1 minute]</a:t>
            </a:r>
          </a:p>
          <a:p>
            <a:endParaRPr lang="en-US" dirty="0" smtClean="0">
              <a:solidFill>
                <a:srgbClr val="000000"/>
              </a:solidFill>
            </a:endParaRPr>
          </a:p>
          <a:p>
            <a:r>
              <a:rPr lang="en-US" i="1" dirty="0" smtClean="0">
                <a:solidFill>
                  <a:srgbClr val="000000"/>
                </a:solidFill>
              </a:rPr>
              <a:t>Say</a:t>
            </a:r>
            <a:r>
              <a:rPr lang="en-US" dirty="0" smtClean="0">
                <a:solidFill>
                  <a:srgbClr val="000000"/>
                </a:solidFill>
              </a:rPr>
              <a:t>: Today’s session has been designed to be an interactive experience. To get the most from the session, here are a few tips about how to participate.</a:t>
            </a:r>
          </a:p>
          <a:p>
            <a:endParaRPr lang="en-US" i="1" dirty="0" smtClean="0">
              <a:solidFill>
                <a:srgbClr val="000000"/>
              </a:solidFill>
            </a:endParaRPr>
          </a:p>
          <a:p>
            <a:r>
              <a:rPr lang="en-US" i="1" dirty="0" smtClean="0">
                <a:solidFill>
                  <a:srgbClr val="000000"/>
                </a:solidFill>
              </a:rPr>
              <a:t>Instructions</a:t>
            </a:r>
            <a:r>
              <a:rPr lang="en-US" dirty="0" smtClean="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i="1" dirty="0" smtClean="0">
              <a:solidFill>
                <a:srgbClr val="000000"/>
              </a:solidFill>
            </a:endParaRPr>
          </a:p>
          <a:p>
            <a:r>
              <a:rPr lang="en-US" i="1" dirty="0" smtClean="0">
                <a:solidFill>
                  <a:srgbClr val="000000"/>
                </a:solidFill>
              </a:rPr>
              <a:t>Say</a:t>
            </a:r>
            <a:r>
              <a:rPr lang="en-US" dirty="0" smtClean="0">
                <a:solidFill>
                  <a:srgbClr val="000000"/>
                </a:solidFill>
              </a:rPr>
              <a:t>: It appears we are ready to start.</a:t>
            </a:r>
          </a:p>
          <a:p>
            <a:endParaRPr lang="en-US" dirty="0" smtClean="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r>
              <a:rPr lang="en-US" dirty="0"/>
              <a:t>[Time: 4 minutes]</a:t>
            </a:r>
          </a:p>
          <a:p>
            <a:endParaRPr lang="en-US" dirty="0"/>
          </a:p>
          <a:p>
            <a:r>
              <a:rPr lang="en-US" i="1" dirty="0"/>
              <a:t>Say: </a:t>
            </a:r>
            <a:r>
              <a:rPr lang="en-US" dirty="0"/>
              <a:t>Projects are the means by which many vital ends are achieved in organizations. But project management isn’t a new concept. It has been around since ancient times. </a:t>
            </a:r>
            <a:r>
              <a:rPr lang="en-US" dirty="0" smtClean="0"/>
              <a:t>So why </a:t>
            </a:r>
            <a:r>
              <a:rPr lang="en-US" dirty="0"/>
              <a:t>has project management become such an essential skill set for modern leaders?</a:t>
            </a:r>
          </a:p>
          <a:p>
            <a:endParaRPr lang="en-US" dirty="0"/>
          </a:p>
          <a:p>
            <a:r>
              <a:rPr lang="en-US" dirty="0"/>
              <a:t>You’ve shared some interesting perspectives on chat.</a:t>
            </a:r>
          </a:p>
          <a:p>
            <a:endParaRPr lang="en-US" i="1" dirty="0"/>
          </a:p>
          <a:p>
            <a:r>
              <a:rPr lang="en-US" i="1" dirty="0"/>
              <a:t>Instructions: </a:t>
            </a:r>
            <a:r>
              <a:rPr lang="en-US" dirty="0"/>
              <a:t>Highlight </a:t>
            </a:r>
            <a:r>
              <a:rPr lang="en-US" dirty="0" smtClean="0"/>
              <a:t>responses, </a:t>
            </a:r>
            <a:r>
              <a:rPr lang="en-US" dirty="0"/>
              <a:t>and call on 2-3 participants to  expand on their answers.</a:t>
            </a:r>
          </a:p>
          <a:p>
            <a:endParaRPr lang="en-US" dirty="0"/>
          </a:p>
          <a:p>
            <a:r>
              <a:rPr lang="en-US" i="1" dirty="0"/>
              <a:t>Note: </a:t>
            </a:r>
            <a:r>
              <a:rPr lang="en-US" dirty="0"/>
              <a:t>Experienced facilitators may wish to use the annotation feature to summarize responses in writing on the slide or using a </a:t>
            </a:r>
            <a:r>
              <a:rPr lang="en-US" dirty="0" smtClean="0"/>
              <a:t>whiteboard</a:t>
            </a:r>
            <a:r>
              <a:rPr lang="en-US" dirty="0"/>
              <a:t>. </a:t>
            </a:r>
          </a:p>
          <a:p>
            <a:r>
              <a:rPr lang="en-US" dirty="0"/>
              <a:t> </a:t>
            </a:r>
          </a:p>
          <a:p>
            <a:pPr lvl="0"/>
            <a:r>
              <a:rPr lang="en-US" i="1" dirty="0"/>
              <a:t>Say: </a:t>
            </a:r>
            <a:r>
              <a:rPr lang="en-US" dirty="0"/>
              <a:t>Despite the fact that we’ve been managing projects for centuries and have a plethora of tools at our disposal, projects fail at an alarming rate: Research in some industries suggests that less than 20% of projects meet basic deliverables for time and budget. Why haven’t we learned to do it better? We are going to explore tools and strategies for improving our success rate today. </a:t>
            </a:r>
          </a:p>
          <a:p>
            <a:endParaRPr lang="en-US" dirty="0"/>
          </a:p>
          <a:p>
            <a:endParaRPr lang="en-US" b="0" kern="1200" dirty="0" smtClean="0">
              <a:effectLst/>
            </a:endParaRPr>
          </a:p>
          <a:p>
            <a:endParaRPr lang="en-US" b="0" kern="1200" dirty="0" smtClean="0">
              <a:effectLst/>
            </a:endParaRPr>
          </a:p>
          <a:p>
            <a:endParaRPr lang="en-US" b="0" kern="1200" dirty="0" smtClean="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dirty="0"/>
              <a:t>[Time: </a:t>
            </a:r>
            <a:r>
              <a:rPr lang="en-US" kern="1200" dirty="0" smtClean="0">
                <a:solidFill>
                  <a:schemeClr val="tx1"/>
                </a:solidFill>
                <a:effectLst/>
              </a:rPr>
              <a:t>1 minute]</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a:t>
            </a:r>
            <a:r>
              <a:rPr lang="en-US" dirty="0"/>
              <a:t>I</a:t>
            </a:r>
            <a:r>
              <a:rPr lang="en-US" kern="1200" dirty="0" smtClean="0">
                <a:solidFill>
                  <a:schemeClr val="tx1"/>
                </a:solidFill>
                <a:effectLst/>
              </a:rPr>
              <a:t>n a world where you cannot possibly </a:t>
            </a:r>
            <a:r>
              <a:rPr lang="en-US" kern="1200" dirty="0" smtClean="0">
                <a:effectLst/>
              </a:rPr>
              <a:t>plan </a:t>
            </a:r>
            <a:r>
              <a:rPr lang="en-US" kern="1200" dirty="0" smtClean="0">
                <a:solidFill>
                  <a:schemeClr val="tx1"/>
                </a:solidFill>
                <a:effectLst/>
              </a:rPr>
              <a:t>for all of the variables you will face, an “adaptive” approach is necessary. </a:t>
            </a:r>
            <a:r>
              <a:rPr lang="en-US" dirty="0" smtClean="0"/>
              <a:t>Today’s </a:t>
            </a:r>
            <a:r>
              <a:rPr lang="en-US" dirty="0"/>
              <a:t>session is focused on three important elements of project </a:t>
            </a:r>
            <a:r>
              <a:rPr lang="en-US" dirty="0" smtClean="0"/>
              <a:t>management:</a:t>
            </a:r>
          </a:p>
          <a:p>
            <a:endParaRPr lang="en-US" kern="1200" dirty="0">
              <a:solidFill>
                <a:schemeClr val="tx1"/>
              </a:solidFill>
              <a:effectLst/>
            </a:endParaRPr>
          </a:p>
          <a:p>
            <a:r>
              <a:rPr lang="en-US" kern="1200" dirty="0" smtClean="0">
                <a:solidFill>
                  <a:schemeClr val="tx1"/>
                </a:solidFill>
                <a:effectLst/>
              </a:rPr>
              <a:t>Specifically, will will </a:t>
            </a:r>
            <a:r>
              <a:rPr lang="en-US" dirty="0" smtClean="0"/>
              <a:t>focus on </a:t>
            </a:r>
            <a:r>
              <a:rPr lang="en-US" kern="1200" dirty="0" smtClean="0">
                <a:solidFill>
                  <a:schemeClr val="tx1"/>
                </a:solidFill>
                <a:effectLst/>
              </a:rPr>
              <a:t>how to:</a:t>
            </a:r>
          </a:p>
          <a:p>
            <a:endParaRPr lang="en-US" kern="1200" dirty="0" smtClean="0">
              <a:solidFill>
                <a:schemeClr val="tx1"/>
              </a:solidFill>
              <a:effectLst/>
            </a:endParaRPr>
          </a:p>
          <a:p>
            <a:pPr marL="171450" lvl="0" indent="-171450">
              <a:buFont typeface="Arial"/>
              <a:buChar char="•"/>
            </a:pPr>
            <a:r>
              <a:rPr lang="en-US" b="1" kern="1200" dirty="0" smtClean="0">
                <a:solidFill>
                  <a:schemeClr val="tx1"/>
                </a:solidFill>
                <a:effectLst/>
              </a:rPr>
              <a:t>Define and manage scope </a:t>
            </a:r>
            <a:r>
              <a:rPr lang="en-US" kern="1200" dirty="0" smtClean="0">
                <a:solidFill>
                  <a:schemeClr val="tx1"/>
                </a:solidFill>
                <a:effectLst/>
              </a:rPr>
              <a:t>for both focus and flexibility</a:t>
            </a:r>
          </a:p>
          <a:p>
            <a:pPr marL="171450" lvl="0" indent="-171450">
              <a:buFont typeface="Arial"/>
              <a:buChar char="•"/>
            </a:pPr>
            <a:r>
              <a:rPr lang="en-US" b="1" kern="1200" dirty="0" smtClean="0">
                <a:solidFill>
                  <a:schemeClr val="tx1"/>
                </a:solidFill>
                <a:effectLst/>
              </a:rPr>
              <a:t>Effectively manage essential relationships</a:t>
            </a:r>
            <a:r>
              <a:rPr lang="en-US" kern="1200" dirty="0" smtClean="0">
                <a:solidFill>
                  <a:schemeClr val="tx1"/>
                </a:solidFill>
                <a:effectLst/>
              </a:rPr>
              <a:t>, focusing on the team members over whom you have authority, and the various stakeholders over whom you have no authority and must leverage influence</a:t>
            </a:r>
          </a:p>
          <a:p>
            <a:pPr marL="171450" lvl="0" indent="-171450">
              <a:buFont typeface="Arial"/>
              <a:buChar char="•"/>
            </a:pPr>
            <a:r>
              <a:rPr lang="en-US" b="1" dirty="0" smtClean="0"/>
              <a:t>Monitor and manage milestones</a:t>
            </a:r>
            <a:r>
              <a:rPr lang="en-US" dirty="0" smtClean="0"/>
              <a:t>,</a:t>
            </a:r>
            <a:r>
              <a:rPr lang="en-US" b="1" dirty="0" smtClean="0"/>
              <a:t> </a:t>
            </a:r>
            <a:r>
              <a:rPr lang="en-US" dirty="0" smtClean="0"/>
              <a:t>with particular emphasis on exploring strategies for getting a project back on track if it veers off course</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i="1" dirty="0" smtClean="0"/>
          </a:p>
          <a:p>
            <a:r>
              <a:rPr lang="en-US" dirty="0" smtClean="0"/>
              <a:t>[</a:t>
            </a:r>
            <a:r>
              <a:rPr lang="en-US" dirty="0"/>
              <a:t>Time</a:t>
            </a:r>
            <a:r>
              <a:rPr lang="en-US" dirty="0" smtClean="0"/>
              <a:t>: 1/2 minute]</a:t>
            </a:r>
          </a:p>
          <a:p>
            <a:endParaRPr lang="en-US" sz="1000" i="1" dirty="0" smtClean="0"/>
          </a:p>
          <a:p>
            <a:r>
              <a:rPr lang="en-US" i="1" dirty="0" smtClean="0"/>
              <a:t>Say:</a:t>
            </a:r>
            <a:r>
              <a:rPr lang="en-US" dirty="0" smtClean="0"/>
              <a:t> </a:t>
            </a:r>
            <a:r>
              <a:rPr lang="en-US" dirty="0"/>
              <a:t>In a perfect world, project management </a:t>
            </a:r>
            <a:r>
              <a:rPr lang="en-US" dirty="0" smtClean="0"/>
              <a:t>would always be linear, with a simple problem to solve; a well</a:t>
            </a:r>
            <a:r>
              <a:rPr lang="en-US" dirty="0"/>
              <a:t>-defined, stable scope; a well-understood technology infrastructure; low risks; and experienced project teams. </a:t>
            </a:r>
          </a:p>
          <a:p>
            <a:endParaRPr lang="en-US" dirty="0" smtClean="0"/>
          </a:p>
          <a:p>
            <a:r>
              <a:rPr lang="en-US" dirty="0" smtClean="0"/>
              <a:t>But </a:t>
            </a:r>
            <a:r>
              <a:rPr lang="en-US" dirty="0"/>
              <a:t>in today’s complex </a:t>
            </a:r>
            <a:r>
              <a:rPr lang="en-US" dirty="0" smtClean="0"/>
              <a:t>business </a:t>
            </a:r>
            <a:r>
              <a:rPr lang="en-US" dirty="0"/>
              <a:t>world, many projects don’t fall into this category. Instead: </a:t>
            </a:r>
            <a:endParaRPr lang="en-US" dirty="0" smtClean="0"/>
          </a:p>
          <a:p>
            <a:endParaRPr lang="en-US" dirty="0"/>
          </a:p>
          <a:p>
            <a:pPr marL="171450" indent="-171450">
              <a:buFont typeface="Arial"/>
              <a:buChar char="•"/>
            </a:pPr>
            <a:r>
              <a:rPr lang="en-US" dirty="0"/>
              <a:t>T</a:t>
            </a:r>
            <a:r>
              <a:rPr lang="en-US" dirty="0" smtClean="0"/>
              <a:t>he </a:t>
            </a:r>
            <a:r>
              <a:rPr lang="en-US" dirty="0"/>
              <a:t>problems they seek to address </a:t>
            </a:r>
            <a:r>
              <a:rPr lang="en-US" dirty="0" smtClean="0"/>
              <a:t>don’t </a:t>
            </a:r>
            <a:r>
              <a:rPr lang="en-US" dirty="0"/>
              <a:t>have known solutions </a:t>
            </a:r>
          </a:p>
          <a:p>
            <a:pPr marL="171450" indent="-171450">
              <a:buFont typeface="Arial"/>
              <a:buChar char="•"/>
            </a:pPr>
            <a:r>
              <a:rPr lang="en-US" dirty="0"/>
              <a:t>P</a:t>
            </a:r>
            <a:r>
              <a:rPr lang="en-US" dirty="0" smtClean="0"/>
              <a:t>roject </a:t>
            </a:r>
            <a:r>
              <a:rPr lang="en-US" dirty="0"/>
              <a:t>teams lack experience</a:t>
            </a:r>
          </a:p>
          <a:p>
            <a:pPr marL="171450" indent="-171450">
              <a:buFont typeface="Arial"/>
              <a:buChar char="•"/>
            </a:pPr>
            <a:r>
              <a:rPr lang="en-US" dirty="0"/>
              <a:t>T</a:t>
            </a:r>
            <a:r>
              <a:rPr lang="en-US" dirty="0" smtClean="0"/>
              <a:t>echnologies </a:t>
            </a:r>
            <a:r>
              <a:rPr lang="en-US" dirty="0"/>
              <a:t>are unfamiliar</a:t>
            </a:r>
          </a:p>
          <a:p>
            <a:endParaRPr lang="en-US" dirty="0"/>
          </a:p>
          <a:p>
            <a:r>
              <a:rPr lang="en-US" dirty="0" smtClean="0"/>
              <a:t>So a </a:t>
            </a:r>
            <a:r>
              <a:rPr lang="en-US" dirty="0"/>
              <a:t>successful project begins with </a:t>
            </a:r>
            <a:r>
              <a:rPr lang="en-US" dirty="0" smtClean="0"/>
              <a:t>a clearly </a:t>
            </a:r>
            <a:r>
              <a:rPr lang="en-US" dirty="0"/>
              <a:t>defined scope that is </a:t>
            </a:r>
            <a:r>
              <a:rPr lang="en-US" dirty="0" smtClean="0"/>
              <a:t>flexible enough to </a:t>
            </a:r>
            <a:r>
              <a:rPr lang="en-US" dirty="0"/>
              <a:t>respond to unforeseen events </a:t>
            </a:r>
            <a:r>
              <a:rPr lang="en-US" dirty="0" smtClean="0"/>
              <a:t>and equally focused on adhering to mission-critical </a:t>
            </a:r>
            <a:r>
              <a:rPr lang="en-US" dirty="0"/>
              <a:t>goals and objectives. </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7650" y="719138"/>
            <a:ext cx="3838575" cy="2879725"/>
          </a:xfrm>
        </p:spPr>
      </p:sp>
      <p:sp>
        <p:nvSpPr>
          <p:cNvPr id="3" name="Notes Placeholder 2"/>
          <p:cNvSpPr>
            <a:spLocks noGrp="1"/>
          </p:cNvSpPr>
          <p:nvPr>
            <p:ph type="body" idx="1"/>
          </p:nvPr>
        </p:nvSpPr>
        <p:spPr>
          <a:xfrm>
            <a:off x="694267" y="3810000"/>
            <a:ext cx="5486400" cy="4664075"/>
          </a:xfrm>
        </p:spPr>
        <p:txBody>
          <a:bodyPr/>
          <a:lstStyle/>
          <a:p>
            <a:r>
              <a:rPr lang="en-US" b="1" dirty="0" smtClean="0"/>
              <a:t>Facilitator notes:</a:t>
            </a:r>
          </a:p>
          <a:p>
            <a:endParaRPr lang="en-US" b="1" dirty="0" smtClean="0"/>
          </a:p>
          <a:p>
            <a:r>
              <a:rPr lang="en-US" dirty="0"/>
              <a:t>[Time: </a:t>
            </a:r>
            <a:r>
              <a:rPr lang="en-US" dirty="0" smtClean="0"/>
              <a:t>4 </a:t>
            </a:r>
            <a:r>
              <a:rPr lang="en-US" dirty="0"/>
              <a:t>minutes]</a:t>
            </a:r>
          </a:p>
          <a:p>
            <a:endParaRPr lang="en-US" b="1" dirty="0" smtClean="0">
              <a:latin typeface="Calibri"/>
              <a:cs typeface="Calibri"/>
            </a:endParaRPr>
          </a:p>
          <a:p>
            <a:pPr lvl="0">
              <a:lnSpc>
                <a:spcPct val="80000"/>
              </a:lnSpc>
            </a:pPr>
            <a:r>
              <a:rPr lang="en-GB" sz="900" i="1" dirty="0" smtClean="0">
                <a:latin typeface="Calibri"/>
                <a:cs typeface="Calibri"/>
              </a:rPr>
              <a:t>Say</a:t>
            </a:r>
            <a:r>
              <a:rPr lang="en-GB" sz="900" dirty="0" smtClean="0">
                <a:latin typeface="Calibri"/>
                <a:cs typeface="Calibri"/>
              </a:rPr>
              <a:t>: “Scope” refers to the project</a:t>
            </a:r>
            <a:r>
              <a:rPr lang="en-US" sz="900" dirty="0" smtClean="0">
                <a:latin typeface="Calibri"/>
                <a:cs typeface="Calibri"/>
              </a:rPr>
              <a:t>’s</a:t>
            </a:r>
            <a:r>
              <a:rPr lang="en-GB" sz="900" dirty="0" smtClean="0">
                <a:latin typeface="Calibri"/>
                <a:cs typeface="Calibri"/>
              </a:rPr>
              <a:t> boundaries as determined by </a:t>
            </a:r>
            <a:r>
              <a:rPr lang="en-GB" dirty="0" smtClean="0">
                <a:latin typeface="Calibri"/>
                <a:cs typeface="Calibri"/>
              </a:rPr>
              <a:t>its </a:t>
            </a:r>
            <a:r>
              <a:rPr lang="en-GB" sz="900" dirty="0" smtClean="0">
                <a:latin typeface="Calibri"/>
                <a:cs typeface="Calibri"/>
              </a:rPr>
              <a:t>goals and objectives. It is </a:t>
            </a:r>
            <a:r>
              <a:rPr lang="en-GB" dirty="0">
                <a:latin typeface="Calibri"/>
                <a:cs typeface="Calibri"/>
              </a:rPr>
              <a:t>p</a:t>
            </a:r>
            <a:r>
              <a:rPr lang="en-GB" sz="900" dirty="0" smtClean="0">
                <a:latin typeface="Calibri"/>
                <a:cs typeface="Calibri"/>
              </a:rPr>
              <a:t>ossibly the most critical part of the project, and the foundation for all other </a:t>
            </a:r>
            <a:r>
              <a:rPr lang="en-GB" dirty="0">
                <a:cs typeface="Calibri"/>
              </a:rPr>
              <a:t>tasks – clarifying </a:t>
            </a:r>
            <a:r>
              <a:rPr lang="en-GB" sz="900" dirty="0" smtClean="0">
                <a:latin typeface="Calibri"/>
                <a:cs typeface="Calibri"/>
              </a:rPr>
              <a:t>what the project will produce, when, and how much it costs.</a:t>
            </a:r>
          </a:p>
          <a:p>
            <a:pPr lvl="0">
              <a:lnSpc>
                <a:spcPct val="80000"/>
              </a:lnSpc>
            </a:pPr>
            <a:endParaRPr lang="en-US" i="1" dirty="0" smtClean="0"/>
          </a:p>
          <a:p>
            <a:pPr lvl="0">
              <a:lnSpc>
                <a:spcPct val="80000"/>
              </a:lnSpc>
            </a:pPr>
            <a:r>
              <a:rPr lang="en-US" dirty="0" smtClean="0"/>
              <a:t>To </a:t>
            </a:r>
            <a:r>
              <a:rPr lang="en-US" dirty="0"/>
              <a:t>prepare for today’s session, you </a:t>
            </a:r>
            <a:r>
              <a:rPr lang="en-US" dirty="0">
                <a:cs typeface="Calibri"/>
              </a:rPr>
              <a:t>were asked to complete the </a:t>
            </a:r>
            <a:r>
              <a:rPr lang="en-US" dirty="0" smtClean="0">
                <a:cs typeface="Calibri"/>
              </a:rPr>
              <a:t>tool </a:t>
            </a:r>
            <a:r>
              <a:rPr lang="en-US" dirty="0">
                <a:cs typeface="Calibri"/>
              </a:rPr>
              <a:t>“Worksheet for Clarifying Project </a:t>
            </a:r>
            <a:r>
              <a:rPr lang="en-US" dirty="0" smtClean="0">
                <a:cs typeface="Calibri"/>
              </a:rPr>
              <a:t>Scope” </a:t>
            </a:r>
            <a:r>
              <a:rPr lang="en-US" dirty="0">
                <a:cs typeface="Calibri"/>
              </a:rPr>
              <a:t>in the “Establish Project Scope” lesson of the Harvard ManageMentor Project Management </a:t>
            </a:r>
            <a:r>
              <a:rPr lang="en-US" dirty="0" smtClean="0">
                <a:cs typeface="Calibri"/>
              </a:rPr>
              <a:t>topic. </a:t>
            </a:r>
            <a:endParaRPr lang="en-GB" sz="900" dirty="0" smtClean="0">
              <a:latin typeface="Calibri"/>
              <a:cs typeface="Calibri"/>
            </a:endParaRPr>
          </a:p>
          <a:p>
            <a:pPr>
              <a:lnSpc>
                <a:spcPct val="80000"/>
              </a:lnSpc>
              <a:buFontTx/>
              <a:buNone/>
            </a:pPr>
            <a:endParaRPr lang="en-GB" sz="900" dirty="0" smtClean="0">
              <a:latin typeface="Calibri"/>
              <a:cs typeface="Calibri"/>
            </a:endParaRPr>
          </a:p>
          <a:p>
            <a:r>
              <a:rPr lang="en-US" i="1" dirty="0" smtClean="0">
                <a:latin typeface="Calibri"/>
                <a:cs typeface="Calibri"/>
              </a:rPr>
              <a:t>Say: </a:t>
            </a:r>
            <a:r>
              <a:rPr lang="en-US" dirty="0" smtClean="0">
                <a:latin typeface="Calibri"/>
                <a:cs typeface="Calibri"/>
              </a:rPr>
              <a:t>Based on your experience using the tool and with other projects you have worked on, </a:t>
            </a:r>
            <a:r>
              <a:rPr lang="en-GB" dirty="0">
                <a:latin typeface="Calibri"/>
                <a:cs typeface="Calibri"/>
              </a:rPr>
              <a:t>w</a:t>
            </a:r>
            <a:r>
              <a:rPr lang="en-GB" dirty="0" smtClean="0">
                <a:latin typeface="Calibri"/>
                <a:cs typeface="Calibri"/>
              </a:rPr>
              <a:t>hich </a:t>
            </a:r>
            <a:r>
              <a:rPr lang="en-GB" dirty="0">
                <a:latin typeface="Calibri"/>
                <a:cs typeface="Calibri"/>
              </a:rPr>
              <a:t>of these </a:t>
            </a:r>
            <a:r>
              <a:rPr lang="en-GB" dirty="0" smtClean="0">
                <a:latin typeface="Calibri"/>
                <a:cs typeface="Calibri"/>
              </a:rPr>
              <a:t>five </a:t>
            </a:r>
            <a:r>
              <a:rPr lang="en-GB" dirty="0">
                <a:latin typeface="Calibri"/>
                <a:cs typeface="Calibri"/>
              </a:rPr>
              <a:t>key tasks </a:t>
            </a:r>
            <a:r>
              <a:rPr lang="en-GB" dirty="0" smtClean="0">
                <a:latin typeface="Calibri"/>
                <a:cs typeface="Calibri"/>
              </a:rPr>
              <a:t>is </a:t>
            </a:r>
            <a:r>
              <a:rPr lang="en-GB" dirty="0">
                <a:latin typeface="Calibri"/>
                <a:cs typeface="Calibri"/>
              </a:rPr>
              <a:t>the most “predictable” in the planning phase? </a:t>
            </a:r>
            <a:r>
              <a:rPr lang="en-GB" dirty="0" smtClean="0">
                <a:latin typeface="Calibri"/>
                <a:cs typeface="Calibri"/>
              </a:rPr>
              <a:t>Chat in the number 1 to 5. </a:t>
            </a:r>
          </a:p>
          <a:p>
            <a:endParaRPr lang="en-US" i="1" dirty="0">
              <a:latin typeface="Calibri"/>
              <a:cs typeface="Calibri"/>
            </a:endParaRPr>
          </a:p>
          <a:p>
            <a:pPr marL="0" lvl="1"/>
            <a:r>
              <a:rPr lang="en-US" i="1" dirty="0">
                <a:latin typeface="Calibri"/>
                <a:cs typeface="Calibri"/>
              </a:rPr>
              <a:t>Instructions:</a:t>
            </a:r>
            <a:r>
              <a:rPr lang="en-US" dirty="0">
                <a:latin typeface="Calibri"/>
                <a:cs typeface="Calibri"/>
              </a:rPr>
              <a:t> </a:t>
            </a:r>
            <a:r>
              <a:rPr lang="en-US" dirty="0" smtClean="0">
                <a:cs typeface="Calibri"/>
              </a:rPr>
              <a:t>After </a:t>
            </a:r>
            <a:r>
              <a:rPr lang="en-US" dirty="0">
                <a:cs typeface="Calibri"/>
              </a:rPr>
              <a:t>participants have chatted in their responses, annotate on the slide with a check mark or highlight to note the </a:t>
            </a:r>
            <a:r>
              <a:rPr lang="en-US" dirty="0" smtClean="0">
                <a:cs typeface="Calibri"/>
              </a:rPr>
              <a:t>task that was voted </a:t>
            </a:r>
            <a:r>
              <a:rPr lang="en-US" dirty="0">
                <a:cs typeface="Calibri"/>
              </a:rPr>
              <a:t>the most predictable. </a:t>
            </a:r>
            <a:endParaRPr lang="en-US" dirty="0" smtClean="0">
              <a:latin typeface="Calibri"/>
              <a:cs typeface="Calibri"/>
            </a:endParaRPr>
          </a:p>
          <a:p>
            <a:pPr marL="0" lvl="1"/>
            <a:endParaRPr lang="en-US" i="1" kern="1200" dirty="0" smtClean="0">
              <a:solidFill>
                <a:schemeClr val="tx1"/>
              </a:solidFill>
              <a:effectLst/>
            </a:endParaRPr>
          </a:p>
          <a:p>
            <a:r>
              <a:rPr lang="en-US" i="1" dirty="0">
                <a:cs typeface="Calibri"/>
              </a:rPr>
              <a:t>Say: </a:t>
            </a:r>
            <a:r>
              <a:rPr lang="en-GB" dirty="0" smtClean="0">
                <a:cs typeface="Calibri"/>
              </a:rPr>
              <a:t>Which </a:t>
            </a:r>
            <a:r>
              <a:rPr lang="en-GB" dirty="0">
                <a:cs typeface="Calibri"/>
              </a:rPr>
              <a:t>is potentially the most volatile?</a:t>
            </a:r>
            <a:r>
              <a:rPr lang="en-US" dirty="0">
                <a:cs typeface="Calibri"/>
              </a:rPr>
              <a:t> </a:t>
            </a:r>
            <a:r>
              <a:rPr lang="en-GB" dirty="0" smtClean="0">
                <a:cs typeface="Calibri"/>
              </a:rPr>
              <a:t>Chat in </a:t>
            </a:r>
            <a:r>
              <a:rPr lang="en-GB" dirty="0">
                <a:cs typeface="Calibri"/>
              </a:rPr>
              <a:t>the number 1 to 5. </a:t>
            </a:r>
            <a:endParaRPr lang="en-US" dirty="0">
              <a:cs typeface="Calibri"/>
            </a:endParaRPr>
          </a:p>
          <a:p>
            <a:endParaRPr lang="en-US" i="1" kern="1200" dirty="0" smtClean="0">
              <a:solidFill>
                <a:schemeClr val="tx1"/>
              </a:solidFill>
              <a:effectLst/>
            </a:endParaRPr>
          </a:p>
          <a:p>
            <a:pPr marL="0" lvl="1"/>
            <a:r>
              <a:rPr lang="en-US" i="1" dirty="0">
                <a:cs typeface="Calibri"/>
              </a:rPr>
              <a:t>Instructions:</a:t>
            </a:r>
            <a:r>
              <a:rPr lang="en-US" dirty="0">
                <a:cs typeface="Calibri"/>
              </a:rPr>
              <a:t> After participants have chatted in their responses, annotate on the slide with a check mark or </a:t>
            </a:r>
            <a:r>
              <a:rPr lang="en-US" dirty="0" smtClean="0">
                <a:cs typeface="Calibri"/>
              </a:rPr>
              <a:t>highlight </a:t>
            </a:r>
            <a:r>
              <a:rPr lang="en-US" dirty="0">
                <a:cs typeface="Calibri"/>
              </a:rPr>
              <a:t>to note the </a:t>
            </a:r>
            <a:r>
              <a:rPr lang="en-US" dirty="0" smtClean="0">
                <a:cs typeface="Calibri"/>
              </a:rPr>
              <a:t>task that was voted </a:t>
            </a:r>
            <a:r>
              <a:rPr lang="en-US" dirty="0">
                <a:cs typeface="Calibri"/>
              </a:rPr>
              <a:t>the most </a:t>
            </a:r>
            <a:r>
              <a:rPr lang="en-US" dirty="0" smtClean="0">
                <a:cs typeface="Calibri"/>
              </a:rPr>
              <a:t>volatile. </a:t>
            </a:r>
            <a:endParaRPr lang="en-US" dirty="0">
              <a:cs typeface="Calibri"/>
            </a:endParaRPr>
          </a:p>
          <a:p>
            <a:endParaRPr lang="en-US" kern="1200" dirty="0" smtClean="0">
              <a:solidFill>
                <a:schemeClr val="tx1"/>
              </a:solidFill>
              <a:effectLst/>
            </a:endParaRPr>
          </a:p>
          <a:p>
            <a:pPr marL="0" lvl="1"/>
            <a:r>
              <a:rPr lang="en-US" i="1" dirty="0" smtClean="0">
                <a:cs typeface="Calibri"/>
              </a:rPr>
              <a:t>Say:</a:t>
            </a:r>
            <a:r>
              <a:rPr lang="en-US" dirty="0" smtClean="0"/>
              <a:t> Thanks for sharing your perspectives. Let’s take a closer look at the challenges of establishing and managing project scope.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32945"/>
            <a:ext cx="3838575" cy="2879725"/>
          </a:xfrm>
        </p:spPr>
      </p:sp>
      <p:sp>
        <p:nvSpPr>
          <p:cNvPr id="3" name="Notes Placeholder 2"/>
          <p:cNvSpPr>
            <a:spLocks noGrp="1"/>
          </p:cNvSpPr>
          <p:nvPr>
            <p:ph type="body" idx="1"/>
          </p:nvPr>
        </p:nvSpPr>
        <p:spPr>
          <a:xfrm>
            <a:off x="685800" y="3810000"/>
            <a:ext cx="5486400" cy="4664075"/>
          </a:xfrm>
        </p:spPr>
        <p:txBody>
          <a:bodyPr/>
          <a:lstStyle/>
          <a:p>
            <a:r>
              <a:rPr lang="en-US" b="1" dirty="0" smtClean="0"/>
              <a:t>Facilitator notes:</a:t>
            </a:r>
          </a:p>
          <a:p>
            <a:endParaRPr lang="en-US" b="1" dirty="0" smtClean="0"/>
          </a:p>
          <a:p>
            <a:r>
              <a:rPr lang="en-US" dirty="0"/>
              <a:t>[Time: 5</a:t>
            </a:r>
            <a:r>
              <a:rPr lang="en-US" kern="1200" dirty="0" smtClean="0">
                <a:solidFill>
                  <a:schemeClr val="tx1"/>
                </a:solidFill>
                <a:effectLst/>
              </a:rPr>
              <a:t> minutes]</a:t>
            </a:r>
          </a:p>
          <a:p>
            <a:endParaRPr lang="en-US" i="1" kern="1200" dirty="0" smtClean="0">
              <a:solidFill>
                <a:schemeClr val="tx1"/>
              </a:solidFill>
              <a:effectLst/>
            </a:endParaRPr>
          </a:p>
          <a:p>
            <a:r>
              <a:rPr lang="en-US" i="1" kern="1200" dirty="0" smtClean="0">
                <a:solidFill>
                  <a:schemeClr val="tx1"/>
                </a:solidFill>
                <a:effectLst/>
              </a:rPr>
              <a:t>Say:</a:t>
            </a:r>
            <a:r>
              <a:rPr lang="en-US" i="0" kern="1200" dirty="0" smtClean="0">
                <a:solidFill>
                  <a:schemeClr val="tx1"/>
                </a:solidFill>
                <a:effectLst/>
              </a:rPr>
              <a:t> </a:t>
            </a:r>
            <a:r>
              <a:rPr lang="en-US" dirty="0"/>
              <a:t>With "scope </a:t>
            </a:r>
            <a:r>
              <a:rPr lang="en-US" dirty="0" smtClean="0"/>
              <a:t>creep," </a:t>
            </a:r>
            <a:r>
              <a:rPr lang="en-US" dirty="0"/>
              <a:t>stakeholders pressure a project manager to do more than the project plan originally called </a:t>
            </a:r>
            <a:r>
              <a:rPr lang="en-US" dirty="0" smtClean="0"/>
              <a:t>for. If it’s not managed, scope creep can derail even the most well designed project.</a:t>
            </a:r>
          </a:p>
          <a:p>
            <a:endParaRPr lang="en-US" dirty="0"/>
          </a:p>
          <a:p>
            <a:r>
              <a:rPr lang="en-US" dirty="0" smtClean="0"/>
              <a:t>Have you experienced </a:t>
            </a:r>
            <a:r>
              <a:rPr lang="en-US" dirty="0"/>
              <a:t>s</a:t>
            </a:r>
            <a:r>
              <a:rPr lang="en-US" dirty="0" smtClean="0"/>
              <a:t>cope creep on a project? Raise your hand if so. </a:t>
            </a:r>
          </a:p>
          <a:p>
            <a:endParaRPr lang="en-US" dirty="0"/>
          </a:p>
          <a:p>
            <a:r>
              <a:rPr lang="en-US" i="1" dirty="0" smtClean="0"/>
              <a:t>Instructions</a:t>
            </a:r>
            <a:r>
              <a:rPr lang="en-US" dirty="0" smtClean="0"/>
              <a:t>: Count the raised hands and note the total, estimating a rough proportion of the total participants who have experienced it (e.g., nearly 100%, more than half). </a:t>
            </a:r>
          </a:p>
          <a:p>
            <a:endParaRPr lang="en-US" dirty="0"/>
          </a:p>
          <a:p>
            <a:r>
              <a:rPr lang="en-US" i="1" dirty="0"/>
              <a:t>Say:</a:t>
            </a:r>
            <a:r>
              <a:rPr lang="en-US" dirty="0"/>
              <a:t> </a:t>
            </a:r>
            <a:r>
              <a:rPr lang="en-US" dirty="0" smtClean="0"/>
              <a:t>Whether you have personally experienced it or not, what is one way that you might guard against it? Chat in one suggestion.</a:t>
            </a:r>
          </a:p>
          <a:p>
            <a:endParaRPr lang="en-US" i="1" dirty="0"/>
          </a:p>
          <a:p>
            <a:r>
              <a:rPr lang="en-US" i="1" dirty="0" smtClean="0"/>
              <a:t>Instructions: </a:t>
            </a:r>
            <a:r>
              <a:rPr lang="en-US" dirty="0" smtClean="0"/>
              <a:t>Allow about a minute for participants to chat in their suggestions for guarding against scope creep. Give 1-2 participants </a:t>
            </a:r>
            <a:r>
              <a:rPr lang="en-US" dirty="0"/>
              <a:t>an opportunity </a:t>
            </a:r>
            <a:r>
              <a:rPr lang="en-US" dirty="0" smtClean="0"/>
              <a:t>to expand on their responses.</a:t>
            </a:r>
          </a:p>
          <a:p>
            <a:endParaRPr lang="en-US" i="1" dirty="0"/>
          </a:p>
          <a:p>
            <a:r>
              <a:rPr lang="en-US" i="1" dirty="0"/>
              <a:t>Say:</a:t>
            </a:r>
            <a:r>
              <a:rPr lang="en-US" dirty="0"/>
              <a:t> </a:t>
            </a:r>
            <a:r>
              <a:rPr lang="en-US" dirty="0" smtClean="0"/>
              <a:t>Why </a:t>
            </a:r>
            <a:r>
              <a:rPr lang="en-US" dirty="0"/>
              <a:t>is </a:t>
            </a:r>
            <a:r>
              <a:rPr lang="en-US" dirty="0" smtClean="0"/>
              <a:t>establishing and managing </a:t>
            </a:r>
            <a:r>
              <a:rPr lang="en-US" dirty="0"/>
              <a:t>scope so challenging in your experience? </a:t>
            </a:r>
            <a:r>
              <a:rPr lang="en-US" dirty="0" smtClean="0"/>
              <a:t>Raise your hand if you have some thoughts to share.</a:t>
            </a:r>
          </a:p>
          <a:p>
            <a:endParaRPr lang="en-US" kern="1200" dirty="0" smtClean="0">
              <a:solidFill>
                <a:schemeClr val="tx1"/>
              </a:solidFill>
              <a:effectLst/>
            </a:endParaRPr>
          </a:p>
          <a:p>
            <a:r>
              <a:rPr lang="en-US" i="1" dirty="0" smtClean="0"/>
              <a:t>Instructions: </a:t>
            </a:r>
            <a:r>
              <a:rPr lang="en-US" dirty="0" smtClean="0"/>
              <a:t>Give 1</a:t>
            </a:r>
            <a:r>
              <a:rPr lang="en-US" dirty="0"/>
              <a:t>-2 people an opportunity </a:t>
            </a:r>
            <a:r>
              <a:rPr lang="en-US" dirty="0" smtClean="0"/>
              <a:t>to offer insights. </a:t>
            </a:r>
            <a:endParaRPr lang="en-US" dirty="0"/>
          </a:p>
          <a:p>
            <a:endParaRPr lang="en-US"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dirty="0"/>
          </a:p>
        </p:txBody>
      </p:sp>
    </p:spTree>
    <p:extLst>
      <p:ext uri="{BB962C8B-B14F-4D97-AF65-F5344CB8AC3E}">
        <p14:creationId xmlns:p14="http://schemas.microsoft.com/office/powerpoint/2010/main" val="195527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dirty="0" smtClean="0"/>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Calibri" pitchFamily="34" charset="0"/>
                <a:ea typeface="ＭＳ Ｐゴシック" pitchFamily="34" charset="-128"/>
                <a:cs typeface="+mn-cs"/>
              </a:defRPr>
            </a:lvl1pPr>
          </a:lstStyle>
          <a:p>
            <a:pPr>
              <a:defRPr/>
            </a:pPr>
            <a:endParaRPr lang="en-US" dirty="0"/>
          </a:p>
        </p:txBody>
      </p:sp>
      <p:sp>
        <p:nvSpPr>
          <p:cNvPr id="5" name="Rectangle 5"/>
          <p:cNvSpPr>
            <a:spLocks noGrp="1" noChangeArrowheads="1"/>
          </p:cNvSpPr>
          <p:nvPr>
            <p:ph type="ftr" sz="quarter" idx="11"/>
          </p:nvPr>
        </p:nvSpPr>
        <p:spPr>
          <a:xfrm>
            <a:off x="457200" y="6356350"/>
            <a:ext cx="8226425" cy="365125"/>
          </a:xfrm>
          <a:prstGeom prst="rect">
            <a:avLst/>
          </a:prstGeom>
        </p:spPr>
        <p:txBody>
          <a:bodyPr/>
          <a:lstStyle>
            <a:lvl1pPr>
              <a:defRPr>
                <a:latin typeface="Calibri" pitchFamily="34" charset="0"/>
                <a:ea typeface="ＭＳ Ｐゴシック" charset="-128"/>
                <a:cs typeface="+mn-cs"/>
              </a:defRPr>
            </a:lvl1pPr>
          </a:lstStyle>
          <a:p>
            <a:pPr>
              <a:defRPr/>
            </a:pPr>
            <a:endParaRPr lang="en-US" dirty="0"/>
          </a:p>
        </p:txBody>
      </p:sp>
      <p:sp>
        <p:nvSpPr>
          <p:cNvPr id="6" name="Rectangle 6"/>
          <p:cNvSpPr>
            <a:spLocks noGrp="1" noChangeArrowheads="1"/>
          </p:cNvSpPr>
          <p:nvPr>
            <p:ph type="sldNum" sz="quarter" idx="12"/>
          </p:nvPr>
        </p:nvSpPr>
        <p:spPr>
          <a:xfrm>
            <a:off x="390525" y="6426168"/>
            <a:ext cx="477504" cy="365125"/>
          </a:xfrm>
          <a:prstGeom prst="rect">
            <a:avLst/>
          </a:prstGeom>
        </p:spPr>
        <p:txBody>
          <a:bodyPr wrap="square" numCol="1" anchorCtr="0" compatLnSpc="1">
            <a:prstTxWarp prst="textNoShape">
              <a:avLst/>
            </a:prstTxWarp>
          </a:bodyPr>
          <a:lstStyle>
            <a:lvl1pPr fontAlgn="base">
              <a:spcBef>
                <a:spcPct val="0"/>
              </a:spcBef>
              <a:spcAft>
                <a:spcPct val="0"/>
              </a:spcAft>
              <a:defRPr dirty="0">
                <a:solidFill>
                  <a:srgbClr val="898989"/>
                </a:solidFill>
                <a:latin typeface="Calibri" charset="0"/>
                <a:ea typeface="ＭＳ Ｐゴシック" charset="0"/>
                <a:cs typeface="ＭＳ Ｐゴシック" charset="0"/>
              </a:defRPr>
            </a:lvl1pPr>
          </a:lstStyle>
          <a:p>
            <a:pPr>
              <a:defRPr/>
            </a:pPr>
            <a:fld id="{280A3697-440D-524F-BDD0-B5AFD56000CE}" type="slidenum">
              <a:rPr lang="en-US"/>
              <a:pPr>
                <a:defRPr/>
              </a:pPr>
              <a:t>‹#›</a:t>
            </a:fld>
            <a:endParaRPr lang="en-US" dirty="0"/>
          </a:p>
        </p:txBody>
      </p:sp>
    </p:spTree>
    <p:extLst>
      <p:ext uri="{BB962C8B-B14F-4D97-AF65-F5344CB8AC3E}">
        <p14:creationId xmlns:p14="http://schemas.microsoft.com/office/powerpoint/2010/main" val="314351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solidFill>
                    <a:schemeClr val="bg1"/>
                  </a:solidFill>
                </a:rPr>
                <a:t>PROJECT</a:t>
              </a:r>
            </a:p>
            <a:p>
              <a:pPr algn="ctr"/>
              <a:r>
                <a:rPr lang="en-US" sz="1000" dirty="0" smtClean="0">
                  <a:solidFill>
                    <a:schemeClr val="bg1"/>
                  </a:solidFill>
                </a:rPr>
                <a:t>MANAGEMENT</a:t>
              </a:r>
              <a:endParaRPr lang="en-US" sz="1000" dirty="0">
                <a:solidFill>
                  <a:schemeClr val="bg1"/>
                </a:solidFill>
              </a:endParaRP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2016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solidFill>
                    <a:schemeClr val="bg1"/>
                  </a:solidFill>
                </a:rPr>
                <a:t>PROJECT</a:t>
              </a:r>
            </a:p>
            <a:p>
              <a:pPr algn="ctr"/>
              <a:r>
                <a:rPr lang="en-US" sz="1000" dirty="0" smtClean="0">
                  <a:solidFill>
                    <a:schemeClr val="bg1"/>
                  </a:solidFill>
                </a:rPr>
                <a:t>MANAGEMENT</a:t>
              </a:r>
              <a:endParaRPr lang="en-US" sz="1000" dirty="0">
                <a:solidFill>
                  <a:schemeClr val="bg1"/>
                </a:solidFill>
              </a:endParaRP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3472511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895253" y="6246751"/>
            <a:ext cx="6654800" cy="365125"/>
          </a:xfrm>
          <a:prstGeom prst="rect">
            <a:avLst/>
          </a:prstGeom>
        </p:spPr>
        <p:txBody>
          <a:bodyPr/>
          <a:lstStyle/>
          <a:p>
            <a:endParaRPr lang="en-US" dirty="0"/>
          </a:p>
        </p:txBody>
      </p:sp>
    </p:spTree>
    <p:extLst>
      <p:ext uri="{BB962C8B-B14F-4D97-AF65-F5344CB8AC3E}">
        <p14:creationId xmlns:p14="http://schemas.microsoft.com/office/powerpoint/2010/main" val="35469565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PROJECT</a:t>
              </a:r>
            </a:p>
            <a:p>
              <a:pPr algn="ctr"/>
              <a:r>
                <a:rPr lang="en-US" sz="1000" dirty="0" smtClean="0">
                  <a:solidFill>
                    <a:schemeClr val="bg1"/>
                  </a:solidFill>
                </a:rPr>
                <a:t>MANAGEMENT</a:t>
              </a:r>
              <a:endParaRPr lang="en-US" sz="1000"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 id="2147483672" r:id="rId9"/>
    <p:sldLayoutId id="2147483673" r:id="rId10"/>
  </p:sldLayoutIdLst>
  <p:timing>
    <p:tnLst>
      <p:par>
        <p:cT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1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2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2.jpg"/></Relationships>
</file>

<file path=ppt/slides/_rels/slide22.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7369" r="14562"/>
          <a:stretch/>
        </p:blipFill>
        <p:spPr>
          <a:xfrm flipH="1">
            <a:off x="0" y="974258"/>
            <a:ext cx="9144000" cy="4275076"/>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3032653"/>
            <a:ext cx="7299659" cy="1242679"/>
          </a:xfrm>
        </p:spPr>
        <p:txBody>
          <a:bodyPr/>
          <a:lstStyle/>
          <a:p>
            <a:r>
              <a:rPr lang="en-US" dirty="0" smtClean="0"/>
              <a:t>Project Management Café </a:t>
            </a:r>
            <a:endParaRPr lang="en-US" dirty="0"/>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904892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Leverage a project charter</a:t>
            </a:r>
            <a:endParaRPr lang="en-US" dirty="0"/>
          </a:p>
        </p:txBody>
      </p:sp>
      <p:sp>
        <p:nvSpPr>
          <p:cNvPr id="5" name="Rectangle 4"/>
          <p:cNvSpPr/>
          <p:nvPr/>
        </p:nvSpPr>
        <p:spPr>
          <a:xfrm>
            <a:off x="337206" y="1444886"/>
            <a:ext cx="6690318" cy="1015663"/>
          </a:xfrm>
          <a:prstGeom prst="rect">
            <a:avLst/>
          </a:prstGeom>
        </p:spPr>
        <p:txBody>
          <a:bodyPr wrap="square">
            <a:spAutoFit/>
          </a:bodyPr>
          <a:lstStyle/>
          <a:p>
            <a:r>
              <a:rPr lang="en-US" sz="3000" i="1" dirty="0" smtClean="0">
                <a:solidFill>
                  <a:schemeClr val="accent1"/>
                </a:solidFill>
                <a:latin typeface="Calibri"/>
                <a:cs typeface="Calibri"/>
              </a:rPr>
              <a:t>What key questions should your project charter address?</a:t>
            </a:r>
            <a:endParaRPr lang="en-US" sz="3000" i="1" dirty="0">
              <a:solidFill>
                <a:schemeClr val="accent1"/>
              </a:solidFill>
              <a:latin typeface="Calibri"/>
              <a:cs typeface="Calibri"/>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7999" y="2794425"/>
            <a:ext cx="4192155" cy="3466096"/>
          </a:xfrm>
          <a:prstGeom prst="rect">
            <a:avLst/>
          </a:prstGeom>
        </p:spPr>
      </p:pic>
    </p:spTree>
    <p:extLst>
      <p:ext uri="{BB962C8B-B14F-4D97-AF65-F5344CB8AC3E}">
        <p14:creationId xmlns:p14="http://schemas.microsoft.com/office/powerpoint/2010/main" val="7448176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7" name="Text Placeholder 6"/>
          <p:cNvSpPr>
            <a:spLocks noGrp="1"/>
          </p:cNvSpPr>
          <p:nvPr>
            <p:ph type="body" idx="1"/>
          </p:nvPr>
        </p:nvSpPr>
        <p:spPr/>
        <p:txBody>
          <a:bodyPr/>
          <a:lstStyle/>
          <a:p>
            <a:r>
              <a:rPr lang="en-US" dirty="0" smtClean="0"/>
              <a:t>MANAGE ESSENTIAL RELATIONSHIPS</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PROJECT</a:t>
              </a:r>
              <a:endParaRPr lang="en-US" sz="1000" dirty="0">
                <a:solidFill>
                  <a:schemeClr val="bg1"/>
                </a:solidFill>
              </a:endParaRPr>
            </a:p>
            <a:p>
              <a:pPr algn="ctr"/>
              <a:r>
                <a:rPr lang="en-US" sz="1000" dirty="0" smtClean="0">
                  <a:solidFill>
                    <a:schemeClr val="bg1"/>
                  </a:solidFill>
                </a:rPr>
                <a:t>MANAGEMENT</a:t>
              </a:r>
              <a:endParaRPr lang="en-US" sz="1000" dirty="0">
                <a:solidFill>
                  <a:schemeClr val="bg1"/>
                </a:solidFill>
              </a:endParaRPr>
            </a:p>
          </p:txBody>
        </p:sp>
      </p:grpSp>
    </p:spTree>
    <p:extLst>
      <p:ext uri="{BB962C8B-B14F-4D97-AF65-F5344CB8AC3E}">
        <p14:creationId xmlns:p14="http://schemas.microsoft.com/office/powerpoint/2010/main" val="19357708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six roles of a project team leader</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2565" y="2404947"/>
            <a:ext cx="4212404" cy="2955395"/>
          </a:xfrm>
          <a:prstGeom prst="rect">
            <a:avLst/>
          </a:prstGeom>
        </p:spPr>
      </p:pic>
      <p:sp>
        <p:nvSpPr>
          <p:cNvPr id="15" name="Rectangle 14"/>
          <p:cNvSpPr/>
          <p:nvPr/>
        </p:nvSpPr>
        <p:spPr>
          <a:xfrm>
            <a:off x="457201" y="1984941"/>
            <a:ext cx="3724381" cy="3262432"/>
          </a:xfrm>
          <a:prstGeom prst="rect">
            <a:avLst/>
          </a:prstGeom>
        </p:spPr>
        <p:txBody>
          <a:bodyPr wrap="square">
            <a:spAutoFit/>
          </a:bodyPr>
          <a:lstStyle/>
          <a:p>
            <a:pPr marL="342900" indent="-342900">
              <a:spcAft>
                <a:spcPts val="1200"/>
              </a:spcAft>
              <a:buFont typeface="Arial"/>
              <a:buChar char="•"/>
            </a:pPr>
            <a:r>
              <a:rPr lang="en-US" sz="2600" dirty="0" smtClean="0">
                <a:latin typeface="Calibri" charset="0"/>
                <a:ea typeface="Calibri" charset="0"/>
                <a:cs typeface="Calibri" charset="0"/>
              </a:rPr>
              <a:t>Listener</a:t>
            </a:r>
          </a:p>
          <a:p>
            <a:pPr marL="342900" indent="-342900">
              <a:spcAft>
                <a:spcPts val="1200"/>
              </a:spcAft>
              <a:buFont typeface="Arial"/>
              <a:buChar char="•"/>
            </a:pPr>
            <a:r>
              <a:rPr lang="en-US" sz="2600" dirty="0" smtClean="0">
                <a:latin typeface="Calibri" charset="0"/>
                <a:ea typeface="Calibri" charset="0"/>
                <a:cs typeface="Calibri" charset="0"/>
              </a:rPr>
              <a:t>Negotiator</a:t>
            </a:r>
          </a:p>
          <a:p>
            <a:pPr marL="342900" indent="-342900">
              <a:spcAft>
                <a:spcPts val="1200"/>
              </a:spcAft>
              <a:buFont typeface="Arial"/>
              <a:buChar char="•"/>
            </a:pPr>
            <a:r>
              <a:rPr lang="en-US" sz="2600" dirty="0" smtClean="0">
                <a:latin typeface="Calibri" charset="0"/>
                <a:ea typeface="Calibri" charset="0"/>
                <a:cs typeface="Calibri" charset="0"/>
              </a:rPr>
              <a:t>Initiator</a:t>
            </a:r>
          </a:p>
          <a:p>
            <a:pPr marL="342900" indent="-342900">
              <a:spcAft>
                <a:spcPts val="1200"/>
              </a:spcAft>
              <a:buFont typeface="Arial"/>
              <a:buChar char="•"/>
            </a:pPr>
            <a:r>
              <a:rPr lang="en-US" sz="2600" dirty="0" smtClean="0">
                <a:latin typeface="Calibri" charset="0"/>
                <a:ea typeface="Calibri" charset="0"/>
                <a:cs typeface="Calibri" charset="0"/>
              </a:rPr>
              <a:t>Worker/team </a:t>
            </a:r>
            <a:r>
              <a:rPr lang="en-US" sz="2600" dirty="0">
                <a:latin typeface="Calibri" charset="0"/>
                <a:ea typeface="Calibri" charset="0"/>
                <a:cs typeface="Calibri" charset="0"/>
              </a:rPr>
              <a:t>m</a:t>
            </a:r>
            <a:r>
              <a:rPr lang="en-US" sz="2600" dirty="0" smtClean="0">
                <a:latin typeface="Calibri" charset="0"/>
                <a:ea typeface="Calibri" charset="0"/>
                <a:cs typeface="Calibri" charset="0"/>
              </a:rPr>
              <a:t>ember</a:t>
            </a:r>
          </a:p>
          <a:p>
            <a:pPr marL="342900" indent="-342900">
              <a:spcAft>
                <a:spcPts val="1200"/>
              </a:spcAft>
              <a:buFont typeface="Arial"/>
              <a:buChar char="•"/>
            </a:pPr>
            <a:r>
              <a:rPr lang="en-US" sz="2600" dirty="0" smtClean="0">
                <a:latin typeface="Calibri" charset="0"/>
                <a:ea typeface="Calibri" charset="0"/>
                <a:cs typeface="Calibri" charset="0"/>
              </a:rPr>
              <a:t>Model</a:t>
            </a:r>
          </a:p>
          <a:p>
            <a:pPr marL="342900" indent="-342900">
              <a:spcAft>
                <a:spcPts val="1200"/>
              </a:spcAft>
              <a:buFont typeface="Arial"/>
              <a:buChar char="•"/>
            </a:pPr>
            <a:r>
              <a:rPr lang="en-US" sz="2600" dirty="0" smtClean="0">
                <a:latin typeface="Calibri" charset="0"/>
                <a:ea typeface="Calibri" charset="0"/>
                <a:cs typeface="Calibri" charset="0"/>
              </a:rPr>
              <a:t>Coach</a:t>
            </a:r>
            <a:endParaRPr lang="en-US" sz="2600" dirty="0">
              <a:latin typeface="Calibri" charset="0"/>
              <a:ea typeface="Calibri" charset="0"/>
              <a:cs typeface="Calibri" charset="0"/>
            </a:endParaRPr>
          </a:p>
        </p:txBody>
      </p:sp>
    </p:spTree>
    <p:extLst>
      <p:ext uri="{BB962C8B-B14F-4D97-AF65-F5344CB8AC3E}">
        <p14:creationId xmlns:p14="http://schemas.microsoft.com/office/powerpoint/2010/main" val="1410059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1"/>
          <p:cNvSpPr>
            <a:spLocks noGrp="1" noChangeArrowheads="1"/>
          </p:cNvSpPr>
          <p:nvPr>
            <p:ph type="title"/>
          </p:nvPr>
        </p:nvSpPr>
        <p:spPr>
          <a:ln/>
        </p:spPr>
        <p:txBody>
          <a:bodyPr/>
          <a:lstStyle/>
          <a:p>
            <a:r>
              <a:rPr lang="en-US" dirty="0" smtClean="0"/>
              <a:t>Identify stakeholders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4559" y="1571946"/>
            <a:ext cx="5002140" cy="4469258"/>
          </a:xfrm>
          <a:prstGeom prst="rect">
            <a:avLst/>
          </a:prstGeom>
        </p:spPr>
      </p:pic>
    </p:spTree>
    <p:extLst>
      <p:ext uri="{BB962C8B-B14F-4D97-AF65-F5344CB8AC3E}">
        <p14:creationId xmlns:p14="http://schemas.microsoft.com/office/powerpoint/2010/main" val="355025175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78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3947821"/>
              </p:ext>
            </p:extLst>
          </p:nvPr>
        </p:nvGraphicFramePr>
        <p:xfrm>
          <a:off x="389467" y="1604630"/>
          <a:ext cx="8534400" cy="4358197"/>
        </p:xfrm>
        <a:graphic>
          <a:graphicData uri="http://schemas.openxmlformats.org/drawingml/2006/table">
            <a:tbl>
              <a:tblPr/>
              <a:tblGrid>
                <a:gridCol w="4025783"/>
                <a:gridCol w="4508617"/>
              </a:tblGrid>
              <a:tr h="561563">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700" b="1" i="0" u="none" strike="noStrike" cap="none" normalizeH="0" baseline="0" dirty="0" smtClean="0">
                          <a:ln>
                            <a:noFill/>
                          </a:ln>
                          <a:solidFill>
                            <a:schemeClr val="bg1"/>
                          </a:solidFill>
                          <a:effectLst/>
                          <a:latin typeface="Calibri"/>
                          <a:ea typeface="ヒラギノ角ゴ ProN W3" charset="-128"/>
                          <a:cs typeface="Calibri"/>
                          <a:sym typeface="Gill Sans Light" charset="0"/>
                        </a:rPr>
                        <a:t>Critical actions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chemeClr val="bg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tx1">
                        <a:lumMod val="65000"/>
                        <a:lumOff val="3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700" b="1" i="0" u="none" strike="noStrike" cap="none" normalizeH="0" baseline="0" dirty="0" smtClean="0">
                          <a:ln>
                            <a:noFill/>
                          </a:ln>
                          <a:solidFill>
                            <a:schemeClr val="bg1"/>
                          </a:solidFill>
                          <a:effectLst/>
                          <a:latin typeface="Calibri"/>
                          <a:ea typeface="ヒラギノ角ゴ ProN W3" charset="-128"/>
                          <a:cs typeface="Calibri"/>
                          <a:sym typeface="Gill Sans Light" charset="0"/>
                        </a:rPr>
                        <a:t>Strategies for  improvement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chemeClr val="bg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tx1">
                        <a:lumMod val="65000"/>
                        <a:lumOff val="35000"/>
                      </a:schemeClr>
                    </a:solidFill>
                  </a:tcPr>
                </a:tc>
              </a:tr>
              <a:tr h="816807">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600" dirty="0" smtClean="0">
                          <a:latin typeface="Calibri"/>
                          <a:cs typeface="Calibri"/>
                        </a:rPr>
                        <a:t>Clearly articulate a plan that outlines how you will communicate with key stakeholders on a regular basis</a:t>
                      </a:r>
                      <a:endParaRPr kumimoji="0" lang="en-US" sz="1600" b="0"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400" b="0"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r>
              <a:tr h="62187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600" dirty="0" smtClean="0">
                          <a:latin typeface="Calibri"/>
                          <a:cs typeface="Calibri"/>
                        </a:rPr>
                        <a:t>Clearly identify</a:t>
                      </a:r>
                      <a:r>
                        <a:rPr lang="en-US" sz="1600" baseline="0" dirty="0" smtClean="0">
                          <a:latin typeface="Calibri"/>
                          <a:cs typeface="Calibri"/>
                        </a:rPr>
                        <a:t> </a:t>
                      </a:r>
                      <a:r>
                        <a:rPr lang="en-US" sz="1600" dirty="0" smtClean="0">
                          <a:latin typeface="Calibri"/>
                          <a:cs typeface="Calibri"/>
                        </a:rPr>
                        <a:t>project goals to all stakeholders</a:t>
                      </a:r>
                      <a:endParaRPr kumimoji="0" lang="en-US" sz="1600" b="1"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400" b="0"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r>
              <a:tr h="9816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a:ea typeface="ヒラギノ角ゴ ProN W3" charset="-128"/>
                          <a:cs typeface="Calibri"/>
                          <a:sym typeface="Gill Sans Light" charset="0"/>
                        </a:rPr>
                        <a:t>A</a:t>
                      </a:r>
                      <a:r>
                        <a:rPr lang="en-US" sz="1600" dirty="0" smtClean="0">
                          <a:latin typeface="Calibri"/>
                          <a:cs typeface="Calibri"/>
                        </a:rPr>
                        <a:t>lert all stakeholders to any changes</a:t>
                      </a:r>
                      <a:r>
                        <a:rPr lang="en-US" sz="1600" baseline="0" dirty="0" smtClean="0">
                          <a:latin typeface="Calibri"/>
                          <a:cs typeface="Calibri"/>
                        </a:rPr>
                        <a:t> and consequences, and </a:t>
                      </a:r>
                      <a:r>
                        <a:rPr lang="en-US" sz="1600" dirty="0" smtClean="0">
                          <a:latin typeface="Calibri"/>
                          <a:cs typeface="Calibri"/>
                        </a:rPr>
                        <a:t>verify</a:t>
                      </a:r>
                      <a:r>
                        <a:rPr lang="en-US" sz="1600" baseline="0" dirty="0" smtClean="0">
                          <a:latin typeface="Calibri"/>
                          <a:cs typeface="Calibri"/>
                        </a:rPr>
                        <a:t> </a:t>
                      </a:r>
                      <a:r>
                        <a:rPr lang="en-US" sz="1600" dirty="0" smtClean="0">
                          <a:latin typeface="Calibri"/>
                          <a:cs typeface="Calibri"/>
                        </a:rPr>
                        <a:t>that stakeholders accept responsibility for those consequences</a:t>
                      </a:r>
                      <a:endParaRPr kumimoji="0" lang="en-US" sz="1600" b="1"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400" b="0"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r>
              <a:tr h="5794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600" dirty="0" smtClean="0">
                          <a:latin typeface="Calibri"/>
                          <a:cs typeface="Calibri"/>
                        </a:rPr>
                        <a:t>Clarify assumptions about projected costs and completion dates</a:t>
                      </a:r>
                      <a:endParaRPr kumimoji="0" lang="en-US" sz="1600" b="1"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400" b="0"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r>
              <a:tr h="7426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600" dirty="0" smtClean="0">
                          <a:latin typeface="Calibri"/>
                          <a:cs typeface="Calibri"/>
                        </a:rPr>
                        <a:t>Keep communication ongoing and two-way</a:t>
                      </a:r>
                      <a:endParaRPr kumimoji="0" lang="en-US" sz="1600" b="1"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400" b="0"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6" name="Rectangle 1"/>
          <p:cNvSpPr>
            <a:spLocks noGrp="1" noChangeArrowheads="1"/>
          </p:cNvSpPr>
          <p:nvPr>
            <p:ph type="title"/>
          </p:nvPr>
        </p:nvSpPr>
        <p:spPr>
          <a:xfrm>
            <a:off x="321469" y="76200"/>
            <a:ext cx="7679531" cy="1286131"/>
          </a:xfrm>
          <a:ln/>
        </p:spPr>
        <p:txBody>
          <a:bodyPr/>
          <a:lstStyle/>
          <a:p>
            <a:pPr marL="286856"/>
            <a:r>
              <a:rPr lang="en-US" dirty="0" smtClean="0"/>
              <a:t>Attend to stakeholders</a:t>
            </a:r>
            <a:endParaRPr lang="en-US" dirty="0"/>
          </a:p>
        </p:txBody>
      </p:sp>
    </p:spTree>
    <p:extLst>
      <p:ext uri="{BB962C8B-B14F-4D97-AF65-F5344CB8AC3E}">
        <p14:creationId xmlns:p14="http://schemas.microsoft.com/office/powerpoint/2010/main" val="33211274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55" presetClass="entr" presetSubtype="0" fill="hold" nodeType="after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ppt_w</p:attrName>
                                        </p:attrNameLst>
                                      </p:cBhvr>
                                      <p:tavLst>
                                        <p:tav tm="0">
                                          <p:val>
                                            <p:strVal val="#ppt_w*0.70"/>
                                          </p:val>
                                        </p:tav>
                                        <p:tav tm="100000">
                                          <p:val>
                                            <p:strVal val="#ppt_w"/>
                                          </p:val>
                                        </p:tav>
                                      </p:tavLst>
                                    </p:anim>
                                    <p:anim calcmode="lin" valueType="num">
                                      <p:cBhvr>
                                        <p:cTn id="11" dur="1000" fill="hold"/>
                                        <p:tgtEl>
                                          <p:spTgt spid="3"/>
                                        </p:tgtEl>
                                        <p:attrNameLst>
                                          <p:attrName>ppt_h</p:attrName>
                                        </p:attrNameLst>
                                      </p:cBhvr>
                                      <p:tavLst>
                                        <p:tav tm="0">
                                          <p:val>
                                            <p:strVal val="#ppt_h"/>
                                          </p:val>
                                        </p:tav>
                                        <p:tav tm="100000">
                                          <p:val>
                                            <p:strVal val="#ppt_h"/>
                                          </p:val>
                                        </p:tav>
                                      </p:tavLst>
                                    </p:anim>
                                    <p:animEffect transition="in" filter="fade">
                                      <p:cBhvr>
                                        <p:cTn id="1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095"/>
            <a:ext cx="9144000" cy="2082800"/>
          </a:xfrm>
          <a:prstGeom prst="rect">
            <a:avLst/>
          </a:prstGeom>
        </p:spPr>
      </p:pic>
      <p:sp>
        <p:nvSpPr>
          <p:cNvPr id="8" name="Text Placeholder 7"/>
          <p:cNvSpPr>
            <a:spLocks noGrp="1"/>
          </p:cNvSpPr>
          <p:nvPr>
            <p:ph type="body" idx="1"/>
          </p:nvPr>
        </p:nvSpPr>
        <p:spPr>
          <a:xfrm>
            <a:off x="939625" y="2709863"/>
            <a:ext cx="7397551" cy="2888719"/>
          </a:xfrm>
        </p:spPr>
        <p:txBody>
          <a:bodyPr/>
          <a:lstStyle/>
          <a:p>
            <a:r>
              <a:rPr lang="en-US" dirty="0" smtClean="0"/>
              <a:t>MONITOR AND MANAGE MILESTONES</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PROJECT</a:t>
              </a:r>
            </a:p>
            <a:p>
              <a:pPr algn="ctr"/>
              <a:r>
                <a:rPr lang="en-US" sz="1000" dirty="0" smtClean="0">
                  <a:solidFill>
                    <a:schemeClr val="bg1"/>
                  </a:solidFill>
                </a:rPr>
                <a:t>MANAGEMENT</a:t>
              </a:r>
              <a:endParaRPr lang="en-US" sz="1000" dirty="0">
                <a:solidFill>
                  <a:schemeClr val="bg1"/>
                </a:solidFill>
              </a:endParaRPr>
            </a:p>
          </p:txBody>
        </p:sp>
      </p:grpSp>
    </p:spTree>
    <p:extLst>
      <p:ext uri="{BB962C8B-B14F-4D97-AF65-F5344CB8AC3E}">
        <p14:creationId xmlns:p14="http://schemas.microsoft.com/office/powerpoint/2010/main" val="5103824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Choose the right planning tool</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93259"/>
            <a:ext cx="9144000" cy="5256956"/>
          </a:xfrm>
          <a:prstGeom prst="rect">
            <a:avLst/>
          </a:prstGeom>
        </p:spPr>
      </p:pic>
    </p:spTree>
    <p:extLst>
      <p:ext uri="{BB962C8B-B14F-4D97-AF65-F5344CB8AC3E}">
        <p14:creationId xmlns:p14="http://schemas.microsoft.com/office/powerpoint/2010/main" val="4206125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736" y="177800"/>
            <a:ext cx="7111999" cy="861291"/>
          </a:xfrm>
        </p:spPr>
        <p:txBody>
          <a:bodyPr>
            <a:normAutofit/>
          </a:bodyPr>
          <a:lstStyle/>
          <a:p>
            <a:r>
              <a:rPr lang="en-US" dirty="0" smtClean="0"/>
              <a:t>Monitor warning signs and keep on track</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003940907"/>
              </p:ext>
            </p:extLst>
          </p:nvPr>
        </p:nvGraphicFramePr>
        <p:xfrm>
          <a:off x="237062" y="1540479"/>
          <a:ext cx="8669867" cy="4472116"/>
        </p:xfrm>
        <a:graphic>
          <a:graphicData uri="http://schemas.openxmlformats.org/drawingml/2006/table">
            <a:tbl>
              <a:tblPr/>
              <a:tblGrid>
                <a:gridCol w="4374455"/>
                <a:gridCol w="4295412"/>
              </a:tblGrid>
              <a:tr h="508213">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700" b="1" i="0" u="none" strike="noStrike" cap="none" normalizeH="0" baseline="0" dirty="0" smtClean="0">
                          <a:ln>
                            <a:noFill/>
                          </a:ln>
                          <a:solidFill>
                            <a:schemeClr val="bg1"/>
                          </a:solidFill>
                          <a:effectLst/>
                          <a:latin typeface="Calibri"/>
                          <a:ea typeface="ヒラギノ角ゴ ProN W3" charset="-128"/>
                          <a:cs typeface="Calibri"/>
                          <a:sym typeface="Gill Sans Light" charset="0"/>
                        </a:rPr>
                        <a:t>Indicators of trouble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chemeClr val="bg1"/>
                        </a:solidFill>
                        <a:effectLst/>
                        <a:latin typeface="Calibri"/>
                        <a:ea typeface="ヒラギノ角ゴ ProN W3" charset="-128"/>
                        <a:cs typeface="Calibri"/>
                        <a:sym typeface="Gill Sans Light" charset="0"/>
                      </a:endParaRPr>
                    </a:p>
                  </a:txBody>
                  <a:tcPr marL="91451" marR="91451" marT="45735" marB="45735"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tx1">
                        <a:lumMod val="65000"/>
                        <a:lumOff val="3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700" b="1" i="0" u="none" strike="noStrike" cap="none" normalizeH="0" baseline="0" dirty="0" smtClean="0">
                          <a:ln>
                            <a:noFill/>
                          </a:ln>
                          <a:solidFill>
                            <a:schemeClr val="bg1"/>
                          </a:solidFill>
                          <a:effectLst/>
                          <a:latin typeface="Calibri"/>
                          <a:ea typeface="ヒラギノ角ゴ ProN W3" charset="-128"/>
                          <a:cs typeface="Calibri"/>
                          <a:sym typeface="Gill Sans Light" charset="0"/>
                        </a:rPr>
                        <a:t>Solutions for getting back on track</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chemeClr val="bg1"/>
                        </a:solidFill>
                        <a:effectLst/>
                        <a:latin typeface="Calibri"/>
                        <a:ea typeface="ヒラギノ角ゴ ProN W3" charset="-128"/>
                        <a:cs typeface="Calibri"/>
                        <a:sym typeface="Gill Sans Light" charset="0"/>
                      </a:endParaRPr>
                    </a:p>
                  </a:txBody>
                  <a:tcPr marL="91451" marR="91451" marT="45735" marB="45735"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tx1">
                        <a:lumMod val="65000"/>
                        <a:lumOff val="35000"/>
                      </a:schemeClr>
                    </a:solidFill>
                  </a:tcPr>
                </a:tc>
              </a:tr>
              <a:tr h="686079">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600" dirty="0" smtClean="0">
                          <a:latin typeface="Calibri"/>
                          <a:cs typeface="Calibri"/>
                        </a:rPr>
                        <a:t>1. The team</a:t>
                      </a:r>
                      <a:r>
                        <a:rPr lang="en-US" sz="1600" baseline="0" dirty="0" smtClean="0">
                          <a:latin typeface="Calibri"/>
                          <a:cs typeface="Calibri"/>
                        </a:rPr>
                        <a:t> has spent more time on a key task than originally estimated</a:t>
                      </a:r>
                      <a:endParaRPr kumimoji="0" lang="en-US" sz="1600" b="0"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400" b="0"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r>
              <a:tr h="6860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a:ea typeface="ヒラギノ角ゴ ProN W3" charset="-128"/>
                          <a:cs typeface="Calibri"/>
                          <a:sym typeface="Gill Sans Light" charset="0"/>
                        </a:rPr>
                        <a:t>2. Scheduling problems have threatened the team’s ability to attain key milestones</a:t>
                      </a: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400" b="0"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r>
              <a:tr h="8893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a:ea typeface="ヒラギノ角ゴ ProN W3" charset="-128"/>
                          <a:cs typeface="Calibri"/>
                          <a:sym typeface="Gill Sans Light" charset="0"/>
                        </a:rPr>
                        <a:t>3. Deliverables are meeting deadlines, but appear to be falling short of quality standards</a:t>
                      </a:r>
                      <a:endParaRPr kumimoji="0" lang="en-US" sz="1600" b="1"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400" b="0"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r>
              <a:tr h="6860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600" dirty="0" smtClean="0">
                          <a:latin typeface="Calibri"/>
                          <a:cs typeface="Calibri"/>
                        </a:rPr>
                        <a:t>4. Stakeholders are asking you to address more and more problems throughout the implementation of your project</a:t>
                      </a:r>
                      <a:endParaRPr kumimoji="0" lang="en-US" sz="1600" b="1"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400" b="0"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r>
              <a:tr h="777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600" dirty="0" smtClean="0">
                          <a:latin typeface="Calibri"/>
                          <a:cs typeface="Calibri"/>
                        </a:rPr>
                        <a:t>5. Actual spending is higher than budgeted</a:t>
                      </a:r>
                      <a:endParaRPr kumimoji="0" lang="en-US" sz="1600" b="1"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400" b="0" i="0" u="none" strike="noStrike" cap="none" normalizeH="0" baseline="0" dirty="0" smtClean="0">
                        <a:ln>
                          <a:noFill/>
                        </a:ln>
                        <a:solidFill>
                          <a:schemeClr val="tx1"/>
                        </a:solidFill>
                        <a:effectLst/>
                        <a:latin typeface="Calibri"/>
                        <a:ea typeface="ヒラギノ角ゴ ProN W3" charset="-128"/>
                        <a:cs typeface="Calibri"/>
                        <a:sym typeface="Gill Sans Light" charset="0"/>
                      </a:endParaRPr>
                    </a:p>
                  </a:txBody>
                  <a:tcPr marL="91451" marR="91451" marT="45735" marB="45735"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4152306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21108"/>
            <a:ext cx="5019674" cy="861291"/>
          </a:xfrm>
        </p:spPr>
        <p:txBody>
          <a:bodyPr>
            <a:noAutofit/>
          </a:bodyPr>
          <a:lstStyle/>
          <a:p>
            <a:pPr>
              <a:lnSpc>
                <a:spcPct val="90000"/>
              </a:lnSpc>
            </a:pPr>
            <a:r>
              <a:rPr lang="en-US" sz="2800" dirty="0" smtClean="0">
                <a:solidFill>
                  <a:schemeClr val="tx1"/>
                </a:solidFill>
              </a:rPr>
              <a:t>Can this project be saved?</a:t>
            </a:r>
            <a:endParaRPr lang="en-US" sz="2800" dirty="0">
              <a:solidFill>
                <a:schemeClr val="tx1"/>
              </a:solidFill>
            </a:endParaRPr>
          </a:p>
        </p:txBody>
      </p:sp>
      <p:sp>
        <p:nvSpPr>
          <p:cNvPr id="8" name="Text Placeholder 7"/>
          <p:cNvSpPr>
            <a:spLocks noGrp="1"/>
          </p:cNvSpPr>
          <p:nvPr>
            <p:ph type="body" sz="quarter" idx="10"/>
          </p:nvPr>
        </p:nvSpPr>
        <p:spPr>
          <a:xfrm>
            <a:off x="444500" y="1030682"/>
            <a:ext cx="5966972" cy="5471717"/>
          </a:xfrm>
        </p:spPr>
        <p:txBody>
          <a:bodyPr/>
          <a:lstStyle/>
          <a:p>
            <a:pPr>
              <a:spcAft>
                <a:spcPts val="1200"/>
              </a:spcAft>
            </a:pPr>
            <a:r>
              <a:rPr lang="en-US" sz="1600" dirty="0" smtClean="0"/>
              <a:t>Dave is a management consultant at a midsize  firm. His team has been assigned to work with an underperforming unit at a consumer goods company. The team will be conducting six weeks of analysis related to improving the company’s supply chain, then spend an additional 12 weeks helping the client implement the recommendations. </a:t>
            </a:r>
          </a:p>
          <a:p>
            <a:pPr>
              <a:spcAft>
                <a:spcPts val="1200"/>
              </a:spcAft>
            </a:pPr>
            <a:r>
              <a:rPr lang="en-US" sz="1600" dirty="0" smtClean="0"/>
              <a:t>The team is five weeks into the assignment, and Dave is worried. The initial analysis has taken far longer than originally anticipated because the client has asked the team to interview more stakeholders and a visit to Chinese suppliers has been postponed. Several of Dave’s consultants have exceeded their expense budgets, an issue he surmises is due both to currency fluctuations and overspending.  </a:t>
            </a:r>
          </a:p>
          <a:p>
            <a:pPr>
              <a:spcAft>
                <a:spcPts val="1200"/>
              </a:spcAft>
            </a:pPr>
            <a:r>
              <a:rPr lang="en-US" sz="1600" dirty="0" smtClean="0"/>
              <a:t>Moreover, preliminary findings suggest the client’s supply chain will require far more “tweaking” to be effective than anticipated at the outset. </a:t>
            </a:r>
          </a:p>
          <a:p>
            <a:pPr>
              <a:spcAft>
                <a:spcPts val="1200"/>
              </a:spcAft>
            </a:pPr>
            <a:r>
              <a:rPr lang="en-US" sz="1600" dirty="0" smtClean="0"/>
              <a:t>Dave has been in communication with his boss, who is aware of the issues. Now she has asked the question Dave has been asking himself: </a:t>
            </a:r>
            <a:r>
              <a:rPr lang="en-US" sz="1600" b="1" i="1" dirty="0" smtClean="0"/>
              <a:t>“Can we get the project back on track?”</a:t>
            </a:r>
          </a:p>
        </p:txBody>
      </p:sp>
      <p:sp>
        <p:nvSpPr>
          <p:cNvPr id="3" name="Text Placeholder 2"/>
          <p:cNvSpPr>
            <a:spLocks noGrp="1"/>
          </p:cNvSpPr>
          <p:nvPr>
            <p:ph type="body" sz="quarter" idx="11"/>
          </p:nvPr>
        </p:nvSpPr>
        <p:spPr>
          <a:xfrm>
            <a:off x="6729572" y="2272385"/>
            <a:ext cx="2198525" cy="1025619"/>
          </a:xfrm>
        </p:spPr>
        <p:txBody>
          <a:bodyPr anchor="t"/>
          <a:lstStyle/>
          <a:p>
            <a:pPr marL="53975" indent="0">
              <a:buNone/>
            </a:pPr>
            <a:r>
              <a:rPr lang="en-US" sz="2800" dirty="0" smtClean="0">
                <a:solidFill>
                  <a:schemeClr val="accent1"/>
                </a:solidFill>
              </a:rPr>
              <a:t>What should Dave do?</a:t>
            </a:r>
            <a:endParaRPr lang="en-US" sz="2800" dirty="0">
              <a:solidFill>
                <a:schemeClr val="accent1"/>
              </a:solidFill>
            </a:endParaRP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6542166" y="1415006"/>
            <a:ext cx="0" cy="415879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07605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smtClean="0"/>
              <a:t>APPLY WHAT YOU’VE LEARNED</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PROJECT</a:t>
              </a:r>
              <a:endParaRPr lang="en-US" sz="1000" dirty="0">
                <a:solidFill>
                  <a:schemeClr val="bg1"/>
                </a:solidFill>
              </a:endParaRPr>
            </a:p>
            <a:p>
              <a:pPr algn="ctr"/>
              <a:r>
                <a:rPr lang="en-US" sz="1000" dirty="0">
                  <a:solidFill>
                    <a:schemeClr val="bg1"/>
                  </a:solidFill>
                </a:rPr>
                <a:t>MANAGEMENT</a:t>
              </a:r>
            </a:p>
          </p:txBody>
        </p:sp>
      </p:grpSp>
    </p:spTree>
    <p:extLst>
      <p:ext uri="{BB962C8B-B14F-4D97-AF65-F5344CB8AC3E}">
        <p14:creationId xmlns:p14="http://schemas.microsoft.com/office/powerpoint/2010/main" val="11178088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5" name="Content Placeholder 4"/>
          <p:cNvSpPr>
            <a:spLocks noGrp="1"/>
          </p:cNvSpPr>
          <p:nvPr>
            <p:ph sz="quarter" idx="10"/>
          </p:nvPr>
        </p:nvSpPr>
        <p:spPr>
          <a:xfrm>
            <a:off x="517278" y="5716968"/>
            <a:ext cx="8233833" cy="531430"/>
          </a:xfrm>
        </p:spPr>
        <p:txBody>
          <a:bodyPr/>
          <a:lstStyle/>
          <a:p>
            <a:pPr marL="52388" indent="0">
              <a:spcBef>
                <a:spcPts val="600"/>
              </a:spcBef>
              <a:buNone/>
            </a:pPr>
            <a:r>
              <a:rPr lang="en-US" sz="2000" dirty="0" smtClean="0"/>
              <a:t>(Please chat in to share your perspective)</a:t>
            </a:r>
            <a:endParaRPr lang="en-US" sz="2000" dirty="0"/>
          </a:p>
          <a:p>
            <a:pPr marL="285750" lvl="1" indent="0">
              <a:buNone/>
            </a:pPr>
            <a:endParaRPr lang="en-US" b="1" dirty="0" smtClean="0"/>
          </a:p>
          <a:p>
            <a:endParaRPr lang="en-US" dirty="0"/>
          </a:p>
        </p:txBody>
      </p:sp>
      <p:sp>
        <p:nvSpPr>
          <p:cNvPr id="11" name="Text Placeholder 5"/>
          <p:cNvSpPr txBox="1">
            <a:spLocks/>
          </p:cNvSpPr>
          <p:nvPr/>
        </p:nvSpPr>
        <p:spPr>
          <a:xfrm>
            <a:off x="517278" y="2856215"/>
            <a:ext cx="8359594" cy="2460809"/>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lnSpc>
                <a:spcPct val="100000"/>
              </a:lnSpc>
              <a:spcAft>
                <a:spcPts val="300"/>
              </a:spcAft>
              <a:buNone/>
            </a:pPr>
            <a:r>
              <a:rPr lang="en-US" sz="2000" dirty="0" smtClean="0">
                <a:latin typeface="Calibri"/>
                <a:cs typeface="Calibri"/>
              </a:rPr>
              <a:t>“</a:t>
            </a:r>
            <a:r>
              <a:rPr lang="en-GB" sz="2000" dirty="0" smtClean="0">
                <a:latin typeface="Calibri"/>
                <a:cs typeface="Calibri"/>
              </a:rPr>
              <a:t>Project management is not new … While supervising the building of St. Peter</a:t>
            </a:r>
            <a:r>
              <a:rPr lang="en-US" sz="2000" dirty="0" smtClean="0">
                <a:latin typeface="Calibri"/>
                <a:cs typeface="Calibri"/>
              </a:rPr>
              <a:t>’</a:t>
            </a:r>
            <a:r>
              <a:rPr lang="en-GB" sz="2000" dirty="0" smtClean="0">
                <a:latin typeface="Calibri"/>
                <a:cs typeface="Calibri"/>
              </a:rPr>
              <a:t>s Basilica in Rome, Michelangelo experienced all the torments of a modern-day project manager: incomplete specifications, insufficient labour, unsure funding, and a powerful customer. But only in the twentieth century did the title and the discipline emerge … Project management is the essential skill set for twenty-first century leaders.</a:t>
            </a:r>
            <a:r>
              <a:rPr lang="en-US" sz="2000" dirty="0" smtClean="0">
                <a:latin typeface="Calibri"/>
                <a:cs typeface="Calibri"/>
              </a:rPr>
              <a:t>”</a:t>
            </a:r>
            <a:r>
              <a:rPr lang="en-GB" sz="2400" dirty="0" smtClean="0">
                <a:latin typeface="Calibri"/>
                <a:cs typeface="Calibri"/>
              </a:rPr>
              <a:t>		</a:t>
            </a:r>
          </a:p>
          <a:p>
            <a:pPr marL="53975" indent="0">
              <a:lnSpc>
                <a:spcPct val="100000"/>
              </a:lnSpc>
              <a:spcAft>
                <a:spcPts val="300"/>
              </a:spcAft>
              <a:buNone/>
            </a:pPr>
            <a:r>
              <a:rPr lang="en-GB" sz="2400" i="1" dirty="0">
                <a:latin typeface="Calibri"/>
                <a:cs typeface="Calibri"/>
              </a:rPr>
              <a:t>	</a:t>
            </a:r>
            <a:r>
              <a:rPr lang="en-US" sz="1800" dirty="0" smtClean="0"/>
              <a:t>— </a:t>
            </a:r>
            <a:r>
              <a:rPr lang="en-GB" sz="1800" dirty="0" smtClean="0">
                <a:latin typeface="Calibri"/>
                <a:cs typeface="Calibri"/>
              </a:rPr>
              <a:t>Eric Verzuh</a:t>
            </a:r>
            <a:r>
              <a:rPr lang="en-GB" sz="1800" i="1" dirty="0" smtClean="0">
                <a:latin typeface="Calibri"/>
                <a:cs typeface="Calibri"/>
              </a:rPr>
              <a:t>, The Portable MBA in Project Management</a:t>
            </a:r>
            <a:endParaRPr lang="en-US" sz="1800" dirty="0">
              <a:solidFill>
                <a:schemeClr val="bg1"/>
              </a:solidFill>
              <a:latin typeface="Calibri"/>
              <a:cs typeface="Calibri"/>
            </a:endParaRPr>
          </a:p>
        </p:txBody>
      </p:sp>
      <p:sp>
        <p:nvSpPr>
          <p:cNvPr id="12" name="Text Placeholder 9"/>
          <p:cNvSpPr txBox="1">
            <a:spLocks/>
          </p:cNvSpPr>
          <p:nvPr/>
        </p:nvSpPr>
        <p:spPr>
          <a:xfrm>
            <a:off x="517277" y="1468201"/>
            <a:ext cx="7045975" cy="692150"/>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buNone/>
            </a:pPr>
            <a:r>
              <a:rPr lang="en-US" i="1" dirty="0" smtClean="0">
                <a:solidFill>
                  <a:schemeClr val="accent1"/>
                </a:solidFill>
              </a:rPr>
              <a:t>Why has project management become the essential skill set for modern leaders?</a:t>
            </a:r>
            <a:endParaRPr lang="en-US" i="1" dirty="0">
              <a:solidFill>
                <a:schemeClr val="accent1"/>
              </a:solidFill>
            </a:endParaRPr>
          </a:p>
        </p:txBody>
      </p:sp>
    </p:spTree>
    <p:extLst>
      <p:ext uri="{BB962C8B-B14F-4D97-AF65-F5344CB8AC3E}">
        <p14:creationId xmlns:p14="http://schemas.microsoft.com/office/powerpoint/2010/main" val="4592613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8" y="1931542"/>
            <a:ext cx="7148104" cy="3565132"/>
          </a:xfrm>
        </p:spPr>
        <p:txBody>
          <a:bodyPr/>
          <a:lstStyle/>
          <a:p>
            <a:pPr>
              <a:buNone/>
            </a:pPr>
            <a:r>
              <a:rPr lang="en-US" sz="2800" dirty="0"/>
              <a:t>Help you:</a:t>
            </a:r>
          </a:p>
          <a:p>
            <a:pPr marL="746125" lvl="0" indent="-336550"/>
            <a:r>
              <a:rPr lang="en-US" sz="2600" dirty="0"/>
              <a:t>Define and manage scope</a:t>
            </a:r>
          </a:p>
          <a:p>
            <a:pPr marL="746125" lvl="0" indent="-336550"/>
            <a:r>
              <a:rPr lang="en-US" sz="2600" dirty="0"/>
              <a:t>Effectively manage essential relationships</a:t>
            </a:r>
          </a:p>
          <a:p>
            <a:pPr marL="746125" lvl="0" indent="-336550"/>
            <a:r>
              <a:rPr lang="en-US" sz="2600" dirty="0"/>
              <a:t>Monitor and manage </a:t>
            </a:r>
            <a:r>
              <a:rPr lang="en-US" sz="2600" dirty="0" smtClean="0"/>
              <a:t>milestones</a:t>
            </a:r>
          </a:p>
          <a:p>
            <a:pPr marL="0" lvl="1" indent="0">
              <a:lnSpc>
                <a:spcPct val="100000"/>
              </a:lnSpc>
              <a:spcAft>
                <a:spcPts val="0"/>
              </a:spcAft>
              <a:buNone/>
            </a:pPr>
            <a:endParaRPr lang="en-US" sz="2600" i="1" dirty="0" smtClean="0">
              <a:solidFill>
                <a:srgbClr val="B00020"/>
              </a:solidFill>
            </a:endParaRPr>
          </a:p>
          <a:p>
            <a:pPr marL="0" lvl="1" indent="0">
              <a:lnSpc>
                <a:spcPct val="100000"/>
              </a:lnSpc>
              <a:spcAft>
                <a:spcPts val="0"/>
              </a:spcAft>
              <a:buNone/>
            </a:pPr>
            <a:r>
              <a:rPr lang="en-US" sz="2600" i="1" dirty="0" smtClean="0">
                <a:solidFill>
                  <a:srgbClr val="B00020"/>
                </a:solidFill>
              </a:rPr>
              <a:t>What </a:t>
            </a:r>
            <a:r>
              <a:rPr lang="en-US" sz="2600" i="1" dirty="0">
                <a:solidFill>
                  <a:srgbClr val="B00020"/>
                </a:solidFill>
              </a:rPr>
              <a:t>will you take away from today’s session </a:t>
            </a:r>
          </a:p>
          <a:p>
            <a:pPr marL="0" lvl="1" indent="0">
              <a:lnSpc>
                <a:spcPct val="100000"/>
              </a:lnSpc>
              <a:spcAft>
                <a:spcPts val="0"/>
              </a:spcAft>
              <a:buNone/>
            </a:pPr>
            <a:r>
              <a:rPr lang="en-US" sz="2600" i="1" dirty="0">
                <a:solidFill>
                  <a:srgbClr val="B00020"/>
                </a:solidFill>
              </a:rPr>
              <a:t>and apply to your role?</a:t>
            </a:r>
          </a:p>
          <a:p>
            <a:pPr marL="9525" lvl="0" indent="0">
              <a:buNone/>
            </a:pPr>
            <a:endParaRPr lang="en-US" sz="2600" dirty="0"/>
          </a:p>
        </p:txBody>
      </p:sp>
    </p:spTree>
    <p:extLst>
      <p:ext uri="{BB962C8B-B14F-4D97-AF65-F5344CB8AC3E}">
        <p14:creationId xmlns:p14="http://schemas.microsoft.com/office/powerpoint/2010/main" val="1297400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what you’ve learned</a:t>
            </a:r>
            <a:endParaRPr lang="en-US" dirty="0"/>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ManageMentor </a:t>
            </a:r>
            <a:r>
              <a:rPr lang="en-US" sz="2800" dirty="0" smtClean="0"/>
              <a:t>Project </a:t>
            </a:r>
            <a:r>
              <a:rPr lang="en-US" sz="2800" dirty="0"/>
              <a:t>Management topic</a:t>
            </a:r>
            <a:r>
              <a:rPr lang="en-US" sz="2800" dirty="0" smtClean="0"/>
              <a:t>.</a:t>
            </a:r>
          </a:p>
          <a:p>
            <a:pPr marL="0" indent="0">
              <a:buNone/>
            </a:pPr>
            <a:endParaRPr lang="en-US" sz="2800" dirty="0" smtClean="0"/>
          </a:p>
          <a:p>
            <a:pPr marL="0" indent="0">
              <a:buNone/>
            </a:pPr>
            <a:endParaRPr lang="en-US" sz="2800" dirty="0"/>
          </a:p>
          <a:p>
            <a:pPr marL="0" indent="0" algn="ctr">
              <a:buNone/>
            </a:pPr>
            <a:endParaRPr lang="en-US"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294543"/>
            <a:ext cx="2834249" cy="5167902"/>
          </a:xfrm>
          <a:prstGeom prst="rect">
            <a:avLst/>
          </a:prstGeom>
        </p:spPr>
      </p:pic>
    </p:spTree>
    <p:extLst>
      <p:ext uri="{BB962C8B-B14F-4D97-AF65-F5344CB8AC3E}">
        <p14:creationId xmlns:p14="http://schemas.microsoft.com/office/powerpoint/2010/main" val="23631092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7369" r="24697"/>
          <a:stretch/>
        </p:blipFill>
        <p:spPr>
          <a:xfrm flipH="1">
            <a:off x="-1" y="974258"/>
            <a:ext cx="9144000" cy="4912834"/>
          </a:xfrm>
          <a:prstGeom prst="rect">
            <a:avLst/>
          </a:prstGeom>
        </p:spPr>
      </p:pic>
      <p:sp>
        <p:nvSpPr>
          <p:cNvPr id="11" name="Rectangle 10"/>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371600" y="3525123"/>
            <a:ext cx="6605138" cy="1481667"/>
          </a:xfrm>
        </p:spPr>
        <p:txBody>
          <a:bodyPr>
            <a:normAutofit/>
          </a:bodyPr>
          <a:lstStyle/>
          <a:p>
            <a:r>
              <a:rPr lang="en-US" dirty="0" smtClean="0"/>
              <a:t>Thank you</a:t>
            </a:r>
            <a:endParaRPr lang="en-US" dirty="0"/>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66427"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69709" y="2156182"/>
            <a:ext cx="2738710" cy="2601396"/>
          </a:xfrm>
          <a:prstGeom prst="rect">
            <a:avLst/>
          </a:prstGeom>
        </p:spPr>
      </p:pic>
      <p:sp>
        <p:nvSpPr>
          <p:cNvPr id="6" name="TextBox 5"/>
          <p:cNvSpPr txBox="1"/>
          <p:nvPr/>
        </p:nvSpPr>
        <p:spPr>
          <a:xfrm>
            <a:off x="1494730" y="4861049"/>
            <a:ext cx="2485670" cy="846385"/>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7" name="TextBox 6"/>
          <p:cNvSpPr txBox="1"/>
          <p:nvPr/>
        </p:nvSpPr>
        <p:spPr>
          <a:xfrm>
            <a:off x="4990965" y="4861049"/>
            <a:ext cx="2485670" cy="846385"/>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40006428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smtClean="0">
                <a:solidFill>
                  <a:schemeClr val="accent1"/>
                </a:solidFill>
              </a:rPr>
              <a:t>CHAT PANEL </a:t>
            </a:r>
            <a:r>
              <a:rPr lang="en-US" sz="2400" dirty="0" smtClean="0">
                <a:solidFill>
                  <a:prstClr val="black"/>
                </a:solidFill>
              </a:rPr>
              <a:t>is </a:t>
            </a:r>
            <a:r>
              <a:rPr lang="en-US" sz="2400" dirty="0">
                <a:solidFill>
                  <a:prstClr val="black"/>
                </a:solidFill>
              </a:rPr>
              <a:t>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smtClean="0">
                <a:solidFill>
                  <a:schemeClr val="accent1"/>
                </a:solidFill>
              </a:rPr>
              <a:t>RAISE HAND </a:t>
            </a:r>
            <a:r>
              <a:rPr lang="en-US" sz="2400" dirty="0" smtClean="0">
                <a:solidFill>
                  <a:prstClr val="black"/>
                </a:solidFill>
              </a:rPr>
              <a:t>feature </a:t>
            </a:r>
            <a:r>
              <a:rPr lang="en-US" sz="2400" dirty="0">
                <a:solidFill>
                  <a:prstClr val="black"/>
                </a:solidFill>
              </a:rPr>
              <a:t>to volunteer </a:t>
            </a:r>
            <a:r>
              <a:rPr lang="en-US" sz="2400" dirty="0" smtClean="0">
                <a:solidFill>
                  <a:prstClr val="black"/>
                </a:solidFill>
              </a:rP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the context</a:t>
            </a:r>
            <a:endParaRPr lang="en-US" dirty="0"/>
          </a:p>
        </p:txBody>
      </p:sp>
      <p:sp>
        <p:nvSpPr>
          <p:cNvPr id="11" name="Text Placeholder 5"/>
          <p:cNvSpPr txBox="1">
            <a:spLocks/>
          </p:cNvSpPr>
          <p:nvPr/>
        </p:nvSpPr>
        <p:spPr>
          <a:xfrm>
            <a:off x="517278" y="2856215"/>
            <a:ext cx="8215756" cy="2460809"/>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lnSpc>
                <a:spcPct val="100000"/>
              </a:lnSpc>
              <a:spcAft>
                <a:spcPts val="300"/>
              </a:spcAft>
              <a:buNone/>
            </a:pPr>
            <a:r>
              <a:rPr lang="en-US" sz="2000" dirty="0" smtClean="0">
                <a:latin typeface="Calibri"/>
                <a:cs typeface="Calibri"/>
              </a:rPr>
              <a:t>“</a:t>
            </a:r>
            <a:r>
              <a:rPr lang="en-GB" sz="2000" dirty="0" smtClean="0">
                <a:latin typeface="Calibri"/>
                <a:cs typeface="Calibri"/>
              </a:rPr>
              <a:t>Project management is not new … While supervising the building of St. Peter</a:t>
            </a:r>
            <a:r>
              <a:rPr lang="en-US" sz="2000" dirty="0" smtClean="0">
                <a:latin typeface="Calibri"/>
                <a:cs typeface="Calibri"/>
              </a:rPr>
              <a:t>’</a:t>
            </a:r>
            <a:r>
              <a:rPr lang="en-GB" sz="2000" dirty="0" smtClean="0">
                <a:latin typeface="Calibri"/>
                <a:cs typeface="Calibri"/>
              </a:rPr>
              <a:t>s Basilica in Rome, Michelangelo experienced all the torments of a modern-day project manager: incomplete specifications, insufficient labour, unsure funding, and a powerful customer. But only in the twentieth century did the title and the discipline emerge … Project management is the essential skill set for twenty-first century leaders.</a:t>
            </a:r>
            <a:r>
              <a:rPr lang="en-US" sz="2000" dirty="0" smtClean="0">
                <a:latin typeface="Calibri"/>
                <a:cs typeface="Calibri"/>
              </a:rPr>
              <a:t>”</a:t>
            </a:r>
            <a:r>
              <a:rPr lang="en-GB" sz="2400" dirty="0" smtClean="0">
                <a:latin typeface="Calibri"/>
                <a:cs typeface="Calibri"/>
              </a:rPr>
              <a:t>		</a:t>
            </a:r>
          </a:p>
          <a:p>
            <a:pPr marL="53975" indent="0">
              <a:lnSpc>
                <a:spcPct val="100000"/>
              </a:lnSpc>
              <a:spcAft>
                <a:spcPts val="300"/>
              </a:spcAft>
              <a:buNone/>
            </a:pPr>
            <a:r>
              <a:rPr lang="en-GB" sz="2400" i="1" dirty="0">
                <a:latin typeface="Calibri"/>
                <a:cs typeface="Calibri"/>
              </a:rPr>
              <a:t>	</a:t>
            </a:r>
            <a:r>
              <a:rPr lang="en-US" sz="1800" dirty="0" smtClean="0"/>
              <a:t>— </a:t>
            </a:r>
            <a:r>
              <a:rPr lang="en-GB" sz="1800" dirty="0">
                <a:cs typeface="Calibri"/>
              </a:rPr>
              <a:t>Eric Verzuh</a:t>
            </a:r>
            <a:r>
              <a:rPr lang="en-GB" sz="1800" i="1" dirty="0">
                <a:cs typeface="Calibri"/>
              </a:rPr>
              <a:t>, The Portable MBA in Project Management</a:t>
            </a:r>
            <a:endParaRPr lang="en-US" sz="1800" dirty="0">
              <a:solidFill>
                <a:schemeClr val="bg1"/>
              </a:solidFill>
              <a:latin typeface="Calibri"/>
              <a:cs typeface="Calibri"/>
            </a:endParaRPr>
          </a:p>
        </p:txBody>
      </p:sp>
      <p:sp>
        <p:nvSpPr>
          <p:cNvPr id="12" name="Text Placeholder 9"/>
          <p:cNvSpPr txBox="1">
            <a:spLocks/>
          </p:cNvSpPr>
          <p:nvPr/>
        </p:nvSpPr>
        <p:spPr>
          <a:xfrm>
            <a:off x="517277" y="1468201"/>
            <a:ext cx="7136969" cy="692150"/>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buNone/>
            </a:pPr>
            <a:r>
              <a:rPr lang="en-US" i="1" dirty="0" smtClean="0">
                <a:solidFill>
                  <a:schemeClr val="accent1"/>
                </a:solidFill>
              </a:rPr>
              <a:t>Why has project management become the essential skill set for modern leaders?</a:t>
            </a:r>
            <a:endParaRPr lang="en-US" i="1" dirty="0">
              <a:solidFill>
                <a:schemeClr val="accent1"/>
              </a:solidFill>
            </a:endParaRPr>
          </a:p>
        </p:txBody>
      </p:sp>
    </p:spTree>
    <p:extLst>
      <p:ext uri="{BB962C8B-B14F-4D97-AF65-F5344CB8AC3E}">
        <p14:creationId xmlns:p14="http://schemas.microsoft.com/office/powerpoint/2010/main" val="2302123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9" y="1826381"/>
            <a:ext cx="8233833" cy="3061678"/>
          </a:xfrm>
        </p:spPr>
        <p:txBody>
          <a:bodyPr/>
          <a:lstStyle/>
          <a:p>
            <a:pPr>
              <a:buNone/>
            </a:pPr>
            <a:r>
              <a:rPr lang="en-US" sz="2800" dirty="0" smtClean="0"/>
              <a:t>Help you:</a:t>
            </a:r>
          </a:p>
          <a:p>
            <a:pPr lvl="0"/>
            <a:r>
              <a:rPr lang="en-US" sz="2800" dirty="0" smtClean="0"/>
              <a:t>Define and manage scope</a:t>
            </a:r>
            <a:endParaRPr lang="en-US" sz="2800" dirty="0"/>
          </a:p>
          <a:p>
            <a:pPr lvl="0"/>
            <a:r>
              <a:rPr lang="en-US" sz="2800" dirty="0" smtClean="0"/>
              <a:t>Effectively manage essential relationships</a:t>
            </a:r>
            <a:endParaRPr lang="en-US" sz="2800" dirty="0"/>
          </a:p>
          <a:p>
            <a:pPr lvl="0"/>
            <a:r>
              <a:rPr lang="en-US" sz="2800" dirty="0" smtClean="0"/>
              <a:t>Monitor and manage milestones</a:t>
            </a:r>
            <a:endParaRPr lang="en-US" sz="2800" dirty="0"/>
          </a:p>
        </p:txBody>
      </p:sp>
    </p:spTree>
    <p:extLst>
      <p:ext uri="{BB962C8B-B14F-4D97-AF65-F5344CB8AC3E}">
        <p14:creationId xmlns:p14="http://schemas.microsoft.com/office/powerpoint/2010/main" val="3062861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6582"/>
          <a:stretch/>
        </p:blipFill>
        <p:spPr>
          <a:xfrm>
            <a:off x="0" y="0"/>
            <a:ext cx="9144000" cy="2229556"/>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dirty="0" smtClean="0"/>
              <a:t>DEFINE AND MANAGE SCOPE</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PROJECT</a:t>
              </a:r>
            </a:p>
            <a:p>
              <a:pPr algn="ctr"/>
              <a:r>
                <a:rPr lang="en-US" sz="1000" dirty="0" smtClean="0">
                  <a:solidFill>
                    <a:schemeClr val="bg1"/>
                  </a:solidFill>
                </a:rPr>
                <a:t>MANAGEMENT</a:t>
              </a:r>
              <a:endParaRPr lang="en-US" sz="1000" dirty="0">
                <a:solidFill>
                  <a:schemeClr val="bg1"/>
                </a:solidFill>
              </a:endParaRPr>
            </a:p>
          </p:txBody>
        </p:sp>
      </p:grpSp>
    </p:spTree>
    <p:extLst>
      <p:ext uri="{BB962C8B-B14F-4D97-AF65-F5344CB8AC3E}">
        <p14:creationId xmlns:p14="http://schemas.microsoft.com/office/powerpoint/2010/main" val="12294889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Define project scope</a:t>
            </a:r>
            <a:endParaRPr lang="en-US" dirty="0"/>
          </a:p>
        </p:txBody>
      </p:sp>
      <p:sp>
        <p:nvSpPr>
          <p:cNvPr id="4" name="Text Box 4"/>
          <p:cNvSpPr txBox="1">
            <a:spLocks noChangeArrowheads="1"/>
          </p:cNvSpPr>
          <p:nvPr/>
        </p:nvSpPr>
        <p:spPr bwMode="auto">
          <a:xfrm>
            <a:off x="457201" y="2971106"/>
            <a:ext cx="5563455" cy="30777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marL="342900" indent="-342900" algn="l" eaLnBrk="0" hangingPunct="0">
              <a:defRPr sz="2400">
                <a:solidFill>
                  <a:schemeClr val="tx1"/>
                </a:solidFill>
                <a:latin typeface="Arial" charset="0"/>
                <a:ea typeface="ＭＳ Ｐゴシック" charset="0"/>
              </a:defRPr>
            </a:lvl1pPr>
            <a:lvl2pPr marL="800100" indent="-342900" algn="l" eaLnBrk="0" hangingPunct="0">
              <a:defRPr sz="2400">
                <a:solidFill>
                  <a:schemeClr val="tx1"/>
                </a:solidFill>
                <a:latin typeface="Arial" charset="0"/>
                <a:ea typeface="ＭＳ Ｐゴシック" charset="0"/>
              </a:defRPr>
            </a:lvl2pPr>
            <a:lvl3pPr marL="1257300" indent="-342900" algn="l" eaLnBrk="0" hangingPunct="0">
              <a:defRPr sz="2400">
                <a:solidFill>
                  <a:schemeClr val="tx1"/>
                </a:solidFill>
                <a:latin typeface="Arial" charset="0"/>
                <a:ea typeface="ＭＳ Ｐゴシック" charset="0"/>
              </a:defRPr>
            </a:lvl3pPr>
            <a:lvl4pPr marL="1714500" indent="-342900" algn="l" eaLnBrk="0" hangingPunct="0">
              <a:defRPr sz="2400">
                <a:solidFill>
                  <a:schemeClr val="tx1"/>
                </a:solidFill>
                <a:latin typeface="Arial" charset="0"/>
                <a:ea typeface="ＭＳ Ｐゴシック" charset="0"/>
              </a:defRPr>
            </a:lvl4pPr>
            <a:lvl5pPr marL="2171700" indent="-342900" algn="l" eaLnBrk="0" hangingPunct="0">
              <a:defRPr sz="2400">
                <a:solidFill>
                  <a:schemeClr val="tx1"/>
                </a:solidFill>
                <a:latin typeface="Arial" charset="0"/>
                <a:ea typeface="ＭＳ Ｐゴシック" charset="0"/>
              </a:defRPr>
            </a:lvl5pPr>
            <a:lvl6pPr marL="2628900" indent="-342900" eaLnBrk="0" fontAlgn="base" hangingPunct="0">
              <a:spcBef>
                <a:spcPct val="0"/>
              </a:spcBef>
              <a:spcAft>
                <a:spcPct val="0"/>
              </a:spcAft>
              <a:defRPr sz="2400">
                <a:solidFill>
                  <a:schemeClr val="tx1"/>
                </a:solidFill>
                <a:latin typeface="Arial" charset="0"/>
                <a:ea typeface="ＭＳ Ｐゴシック" charset="0"/>
              </a:defRPr>
            </a:lvl6pPr>
            <a:lvl7pPr marL="3086100" indent="-342900" eaLnBrk="0" fontAlgn="base" hangingPunct="0">
              <a:spcBef>
                <a:spcPct val="0"/>
              </a:spcBef>
              <a:spcAft>
                <a:spcPct val="0"/>
              </a:spcAft>
              <a:defRPr sz="2400">
                <a:solidFill>
                  <a:schemeClr val="tx1"/>
                </a:solidFill>
                <a:latin typeface="Arial" charset="0"/>
                <a:ea typeface="ＭＳ Ｐゴシック" charset="0"/>
              </a:defRPr>
            </a:lvl7pPr>
            <a:lvl8pPr marL="3543300" indent="-342900" eaLnBrk="0" fontAlgn="base" hangingPunct="0">
              <a:spcBef>
                <a:spcPct val="0"/>
              </a:spcBef>
              <a:spcAft>
                <a:spcPct val="0"/>
              </a:spcAft>
              <a:defRPr sz="2400">
                <a:solidFill>
                  <a:schemeClr val="tx1"/>
                </a:solidFill>
                <a:latin typeface="Arial" charset="0"/>
                <a:ea typeface="ＭＳ Ｐゴシック" charset="0"/>
              </a:defRPr>
            </a:lvl8pPr>
            <a:lvl9pPr marL="4000500" indent="-3429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GB" b="1" smtClean="0">
                <a:latin typeface="+mn-lt"/>
                <a:cs typeface="Calibri"/>
              </a:rPr>
              <a:t>Tasks:</a:t>
            </a:r>
          </a:p>
          <a:p>
            <a:pPr lvl="0">
              <a:spcBef>
                <a:spcPts val="1200"/>
              </a:spcBef>
              <a:buFont typeface="+mj-lt"/>
              <a:buAutoNum type="arabicPeriod"/>
            </a:pPr>
            <a:r>
              <a:rPr lang="en-US" smtClean="0">
                <a:latin typeface="+mn-lt"/>
                <a:cs typeface="Calibri"/>
              </a:rPr>
              <a:t>Define </a:t>
            </a:r>
            <a:r>
              <a:rPr lang="en-US" dirty="0">
                <a:latin typeface="+mn-lt"/>
                <a:cs typeface="Calibri"/>
              </a:rPr>
              <a:t>the problem</a:t>
            </a:r>
          </a:p>
          <a:p>
            <a:pPr lvl="0">
              <a:spcBef>
                <a:spcPts val="1200"/>
              </a:spcBef>
              <a:buFont typeface="+mj-lt"/>
              <a:buAutoNum type="arabicPeriod"/>
            </a:pPr>
            <a:r>
              <a:rPr lang="en-US" dirty="0">
                <a:latin typeface="+mn-lt"/>
                <a:cs typeface="Calibri"/>
              </a:rPr>
              <a:t>Identify stakeholders</a:t>
            </a:r>
          </a:p>
          <a:p>
            <a:pPr lvl="0">
              <a:spcBef>
                <a:spcPts val="1200"/>
              </a:spcBef>
              <a:buFont typeface="+mj-lt"/>
              <a:buAutoNum type="arabicPeriod"/>
            </a:pPr>
            <a:r>
              <a:rPr lang="en-US" dirty="0">
                <a:latin typeface="+mn-lt"/>
                <a:cs typeface="Calibri"/>
              </a:rPr>
              <a:t>Define objectives</a:t>
            </a:r>
          </a:p>
          <a:p>
            <a:pPr lvl="0">
              <a:spcBef>
                <a:spcPts val="1200"/>
              </a:spcBef>
              <a:buFont typeface="+mj-lt"/>
              <a:buAutoNum type="arabicPeriod"/>
            </a:pPr>
            <a:r>
              <a:rPr lang="en-US" dirty="0">
                <a:latin typeface="+mn-lt"/>
                <a:cs typeface="Calibri"/>
              </a:rPr>
              <a:t>Anticipate trade-offs (avoid scope creep)</a:t>
            </a:r>
          </a:p>
          <a:p>
            <a:pPr lvl="0">
              <a:spcBef>
                <a:spcPts val="1200"/>
              </a:spcBef>
              <a:buFont typeface="+mj-lt"/>
              <a:buAutoNum type="arabicPeriod"/>
            </a:pPr>
            <a:r>
              <a:rPr lang="en-US" dirty="0">
                <a:latin typeface="+mn-lt"/>
                <a:cs typeface="Calibri"/>
              </a:rPr>
              <a:t>Estimate project resources</a:t>
            </a:r>
          </a:p>
        </p:txBody>
      </p:sp>
      <p:sp>
        <p:nvSpPr>
          <p:cNvPr id="5" name="Text Box 5"/>
          <p:cNvSpPr txBox="1">
            <a:spLocks noChangeArrowheads="1"/>
          </p:cNvSpPr>
          <p:nvPr/>
        </p:nvSpPr>
        <p:spPr bwMode="auto">
          <a:xfrm>
            <a:off x="344374" y="1377303"/>
            <a:ext cx="8419482" cy="1384995"/>
          </a:xfrm>
          <a:prstGeom prst="rect">
            <a:avLst/>
          </a:prstGeom>
          <a:noFill/>
          <a:ln>
            <a:noFill/>
          </a:ln>
          <a:effectLst/>
        </p:spPr>
        <p:txBody>
          <a:bodyPr wrap="square">
            <a:spAutoFit/>
          </a:bodyPr>
          <a:lstStyle/>
          <a:p>
            <a:pPr marL="0" lvl="1">
              <a:spcBef>
                <a:spcPct val="50000"/>
              </a:spcBef>
            </a:pPr>
            <a:r>
              <a:rPr lang="en-GB" sz="2800" i="1" dirty="0" smtClean="0">
                <a:solidFill>
                  <a:schemeClr val="accent1"/>
                </a:solidFill>
              </a:rPr>
              <a:t>Which of these five </a:t>
            </a:r>
            <a:r>
              <a:rPr lang="en-GB" sz="2800" i="1" dirty="0">
                <a:solidFill>
                  <a:schemeClr val="accent1"/>
                </a:solidFill>
              </a:rPr>
              <a:t>key tasks in the planning phase </a:t>
            </a:r>
            <a:r>
              <a:rPr lang="en-GB" sz="2800" i="1" dirty="0" smtClean="0">
                <a:solidFill>
                  <a:schemeClr val="accent1"/>
                </a:solidFill>
              </a:rPr>
              <a:t>is the most “predictable”? Which is potentially the most volatile and challenging to scope</a:t>
            </a:r>
            <a:r>
              <a:rPr lang="en-GB" sz="2800" b="1" i="1" dirty="0" smtClean="0">
                <a:solidFill>
                  <a:schemeClr val="accent1"/>
                </a:solidFill>
              </a:rPr>
              <a:t>? </a:t>
            </a:r>
            <a:endParaRPr lang="en-US" sz="2800" b="1" i="1" dirty="0">
              <a:solidFill>
                <a:schemeClr val="accent1"/>
              </a:solidFill>
            </a:endParaRPr>
          </a:p>
        </p:txBody>
      </p:sp>
    </p:spTree>
    <p:extLst>
      <p:ext uri="{BB962C8B-B14F-4D97-AF65-F5344CB8AC3E}">
        <p14:creationId xmlns:p14="http://schemas.microsoft.com/office/powerpoint/2010/main" val="34597535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Guard against “scope creep”</a:t>
            </a:r>
            <a:endParaRPr lang="en-US" dirty="0"/>
          </a:p>
        </p:txBody>
      </p:sp>
      <p:sp>
        <p:nvSpPr>
          <p:cNvPr id="5" name="Rectangle 4"/>
          <p:cNvSpPr/>
          <p:nvPr/>
        </p:nvSpPr>
        <p:spPr>
          <a:xfrm>
            <a:off x="321734" y="1984941"/>
            <a:ext cx="5041375" cy="3200876"/>
          </a:xfrm>
          <a:prstGeom prst="rect">
            <a:avLst/>
          </a:prstGeom>
        </p:spPr>
        <p:txBody>
          <a:bodyPr wrap="square">
            <a:spAutoFit/>
          </a:bodyPr>
          <a:lstStyle/>
          <a:p>
            <a:pPr marL="342900" indent="-342900">
              <a:spcAft>
                <a:spcPts val="1200"/>
              </a:spcAft>
              <a:buFont typeface="Arial"/>
              <a:buChar char="•"/>
            </a:pPr>
            <a:r>
              <a:rPr lang="en-US" sz="2600" i="1" dirty="0" smtClean="0">
                <a:solidFill>
                  <a:schemeClr val="accent1"/>
                </a:solidFill>
                <a:latin typeface="Calibri" charset="0"/>
                <a:ea typeface="Calibri" charset="0"/>
                <a:cs typeface="Calibri" charset="0"/>
              </a:rPr>
              <a:t>Have you experienced scope creep on a project?</a:t>
            </a:r>
            <a:r>
              <a:rPr lang="en-US" sz="2600" i="1" dirty="0">
                <a:solidFill>
                  <a:schemeClr val="accent1"/>
                </a:solidFill>
                <a:latin typeface="Calibri" charset="0"/>
                <a:ea typeface="Calibri" charset="0"/>
                <a:cs typeface="Calibri" charset="0"/>
              </a:rPr>
              <a:t> </a:t>
            </a:r>
            <a:endParaRPr lang="en-US" sz="2600" i="1" dirty="0" smtClean="0">
              <a:solidFill>
                <a:schemeClr val="accent1"/>
              </a:solidFill>
              <a:latin typeface="Calibri" charset="0"/>
              <a:ea typeface="Calibri" charset="0"/>
              <a:cs typeface="Calibri" charset="0"/>
            </a:endParaRPr>
          </a:p>
          <a:p>
            <a:pPr marL="342900" indent="-342900">
              <a:spcAft>
                <a:spcPts val="1200"/>
              </a:spcAft>
              <a:buFont typeface="Arial"/>
              <a:buChar char="•"/>
            </a:pPr>
            <a:r>
              <a:rPr lang="en-US" sz="2600" i="1" dirty="0" smtClean="0">
                <a:solidFill>
                  <a:schemeClr val="accent1"/>
                </a:solidFill>
                <a:latin typeface="Calibri" charset="0"/>
                <a:ea typeface="Calibri" charset="0"/>
                <a:cs typeface="Calibri" charset="0"/>
              </a:rPr>
              <a:t>What is one way to guard against scope creep on a project?</a:t>
            </a:r>
          </a:p>
          <a:p>
            <a:pPr marL="342900" indent="-342900">
              <a:spcAft>
                <a:spcPts val="1200"/>
              </a:spcAft>
              <a:buFont typeface="Arial"/>
              <a:buChar char="•"/>
            </a:pPr>
            <a:r>
              <a:rPr lang="en-US" sz="2600" i="1" dirty="0" smtClean="0">
                <a:solidFill>
                  <a:schemeClr val="accent1"/>
                </a:solidFill>
                <a:latin typeface="Calibri" charset="0"/>
                <a:ea typeface="Calibri" charset="0"/>
                <a:cs typeface="Calibri" charset="0"/>
              </a:rPr>
              <a:t>In </a:t>
            </a:r>
            <a:r>
              <a:rPr lang="en-US" sz="2600" i="1" dirty="0">
                <a:solidFill>
                  <a:schemeClr val="accent1"/>
                </a:solidFill>
                <a:latin typeface="Calibri" charset="0"/>
                <a:ea typeface="Calibri" charset="0"/>
                <a:cs typeface="Calibri" charset="0"/>
              </a:rPr>
              <a:t>your </a:t>
            </a:r>
            <a:r>
              <a:rPr lang="en-US" sz="2600" i="1" dirty="0" smtClean="0">
                <a:solidFill>
                  <a:schemeClr val="accent1"/>
                </a:solidFill>
                <a:latin typeface="Calibri" charset="0"/>
                <a:ea typeface="Calibri" charset="0"/>
                <a:cs typeface="Calibri" charset="0"/>
              </a:rPr>
              <a:t>experience, why </a:t>
            </a:r>
            <a:r>
              <a:rPr lang="en-US" sz="2600" i="1" dirty="0">
                <a:solidFill>
                  <a:schemeClr val="accent1"/>
                </a:solidFill>
                <a:latin typeface="Calibri" charset="0"/>
                <a:ea typeface="Calibri" charset="0"/>
                <a:cs typeface="Calibri" charset="0"/>
              </a:rPr>
              <a:t>is establishing </a:t>
            </a:r>
            <a:r>
              <a:rPr lang="en-US" sz="2600" i="1" dirty="0" smtClean="0">
                <a:solidFill>
                  <a:schemeClr val="accent1"/>
                </a:solidFill>
                <a:latin typeface="Calibri" charset="0"/>
                <a:ea typeface="Calibri" charset="0"/>
                <a:cs typeface="Calibri" charset="0"/>
              </a:rPr>
              <a:t>and maintaining scope </a:t>
            </a:r>
            <a:r>
              <a:rPr lang="en-US" sz="2600" i="1" dirty="0">
                <a:solidFill>
                  <a:schemeClr val="accent1"/>
                </a:solidFill>
                <a:latin typeface="Calibri" charset="0"/>
                <a:ea typeface="Calibri" charset="0"/>
                <a:cs typeface="Calibri" charset="0"/>
              </a:rPr>
              <a:t>so </a:t>
            </a:r>
            <a:r>
              <a:rPr lang="en-US" sz="2600" i="1" dirty="0" smtClean="0">
                <a:solidFill>
                  <a:schemeClr val="accent1"/>
                </a:solidFill>
                <a:latin typeface="Calibri" charset="0"/>
                <a:ea typeface="Calibri" charset="0"/>
                <a:cs typeface="Calibri" charset="0"/>
              </a:rPr>
              <a:t>challenging? </a:t>
            </a:r>
            <a:endParaRPr lang="en-US" sz="2600" i="1" dirty="0">
              <a:solidFill>
                <a:schemeClr val="accent1"/>
              </a:solidFill>
              <a:latin typeface="Calibri" charset="0"/>
              <a:ea typeface="Calibri" charset="0"/>
              <a:cs typeface="Calibri"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2658" y="1822912"/>
            <a:ext cx="3431569" cy="2279261"/>
          </a:xfrm>
          <a:prstGeom prst="rect">
            <a:avLst/>
          </a:prstGeom>
        </p:spPr>
      </p:pic>
    </p:spTree>
    <p:extLst>
      <p:ext uri="{BB962C8B-B14F-4D97-AF65-F5344CB8AC3E}">
        <p14:creationId xmlns:p14="http://schemas.microsoft.com/office/powerpoint/2010/main" val="14213971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9720</TotalTime>
  <Words>3649</Words>
  <Application>Microsoft Macintosh PowerPoint</Application>
  <PresentationFormat>On-screen Show (4:3)</PresentationFormat>
  <Paragraphs>394</Paragraphs>
  <Slides>22</Slides>
  <Notes>22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Calibri</vt:lpstr>
      <vt:lpstr>Gill Sans Light</vt:lpstr>
      <vt:lpstr>Helvetica</vt:lpstr>
      <vt:lpstr>Lucida Grande</vt:lpstr>
      <vt:lpstr>MS PGothic</vt:lpstr>
      <vt:lpstr>ＭＳ Ｐゴシック</vt:lpstr>
      <vt:lpstr>Wingdings</vt:lpstr>
      <vt:lpstr>ヒラギノ角ゴ ProN W3</vt:lpstr>
      <vt:lpstr>Arial</vt:lpstr>
      <vt:lpstr>Office Theme</vt:lpstr>
      <vt:lpstr>Project Management Café </vt:lpstr>
      <vt:lpstr>Welcome</vt:lpstr>
      <vt:lpstr>Introductions</vt:lpstr>
      <vt:lpstr>Participation tips</vt:lpstr>
      <vt:lpstr>Setting the context</vt:lpstr>
      <vt:lpstr>Today’s objectives</vt:lpstr>
      <vt:lpstr>PowerPoint Presentation</vt:lpstr>
      <vt:lpstr>Define project scope</vt:lpstr>
      <vt:lpstr>Guard against “scope creep”</vt:lpstr>
      <vt:lpstr>Leverage a project charter</vt:lpstr>
      <vt:lpstr>PowerPoint Presentation</vt:lpstr>
      <vt:lpstr>The six roles of a project team leader</vt:lpstr>
      <vt:lpstr>Identify stakeholders</vt:lpstr>
      <vt:lpstr>Attend to stakeholders</vt:lpstr>
      <vt:lpstr>PowerPoint Presentation</vt:lpstr>
      <vt:lpstr>Choose the right planning tool</vt:lpstr>
      <vt:lpstr>Monitor warning signs and keep on track</vt:lpstr>
      <vt:lpstr>Can this project be saved?</vt:lpstr>
      <vt:lpstr>PowerPoint Presentation</vt:lpstr>
      <vt:lpstr>Today’s objectives</vt:lpstr>
      <vt:lpstr>Apply what you’ve learned</vt:lpstr>
      <vt:lpstr>Thank you</vt:lpstr>
    </vt:vector>
  </TitlesOfParts>
  <Manager/>
  <Company>Harvard Business Publishing</Company>
  <LinksUpToDate>false</LinksUpToDate>
  <SharedDoc>false</SharedDoc>
  <HyperlinkBase/>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Harvard Business Publishing</dc:creator>
  <cp:keywords/>
  <dc:description/>
  <cp:lastModifiedBy>Mayank Kakkar</cp:lastModifiedBy>
  <cp:revision>692</cp:revision>
  <cp:lastPrinted>2014-07-10T17:46:00Z</cp:lastPrinted>
  <dcterms:created xsi:type="dcterms:W3CDTF">2014-06-21T12:09:32Z</dcterms:created>
  <dcterms:modified xsi:type="dcterms:W3CDTF">2017-11-21T05:26:38Z</dcterms:modified>
  <cp:category/>
</cp:coreProperties>
</file>