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00" r:id="rId2"/>
    <p:sldId id="301" r:id="rId3"/>
    <p:sldId id="302" r:id="rId4"/>
    <p:sldId id="303" r:id="rId5"/>
    <p:sldId id="304" r:id="rId6"/>
    <p:sldId id="305" r:id="rId7"/>
    <p:sldId id="306" r:id="rId8"/>
    <p:sldId id="307" r:id="rId9"/>
    <p:sldId id="308" r:id="rId10"/>
    <p:sldId id="310" r:id="rId11"/>
    <p:sldId id="315" r:id="rId12"/>
    <p:sldId id="316" r:id="rId13"/>
    <p:sldId id="317" r:id="rId14"/>
    <p:sldId id="324" r:id="rId15"/>
    <p:sldId id="311" r:id="rId16"/>
    <p:sldId id="312" r:id="rId17"/>
    <p:sldId id="323" r:id="rId18"/>
    <p:sldId id="314" r:id="rId19"/>
    <p:sldId id="319" r:id="rId20"/>
    <p:sldId id="320" r:id="rId21"/>
    <p:sldId id="321" r:id="rId22"/>
    <p:sldId id="322"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3" clrIdx="0">
    <p:extLst>
      <p:ext uri="{19B8F6BF-5375-455C-9EA6-DF929625EA0E}">
        <p15:presenceInfo xmlns:p15="http://schemas.microsoft.com/office/powerpoint/2012/main" userId="user" providerId="None"/>
      </p:ext>
    </p:extLst>
  </p:cmAuthor>
  <p:cmAuthor id="2" name="Leslie Marquez" initials="LM" lastIdx="1" clrIdx="1">
    <p:extLst>
      <p:ext uri="{19B8F6BF-5375-455C-9EA6-DF929625EA0E}">
        <p15:presenceInfo xmlns:p15="http://schemas.microsoft.com/office/powerpoint/2012/main" userId="48f5741a2c1b288d" providerId="Windows Live"/>
      </p:ext>
    </p:extLst>
  </p:cmAuthor>
  <p:cmAuthor id="3" name="Molloy, Janice" initials="MJ" lastIdx="1" clrIdx="2">
    <p:extLst>
      <p:ext uri="{19B8F6BF-5375-455C-9EA6-DF929625EA0E}">
        <p15:presenceInfo xmlns:p15="http://schemas.microsoft.com/office/powerpoint/2012/main" userId="S::janice.molloy@harvardbusiness.org::0a82384e-32ae-4080-82cc-8de98ab099c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46B93"/>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2" autoAdjust="0"/>
    <p:restoredTop sz="62313" autoAdjust="0"/>
  </p:normalViewPr>
  <p:slideViewPr>
    <p:cSldViewPr snapToGrid="0" showGuides="1">
      <p:cViewPr varScale="1">
        <p:scale>
          <a:sx n="72" d="100"/>
          <a:sy n="72" d="100"/>
        </p:scale>
        <p:origin x="2360" y="208"/>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2" d="100"/>
          <a:sy n="112" d="100"/>
        </p:scale>
        <p:origin x="-5016" y="-9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9/23/19</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0" kern="1200" dirty="0">
              <a:solidFill>
                <a:schemeClr val="tx1"/>
              </a:solidFill>
              <a:effectLst/>
              <a:latin typeface="+mn-lt"/>
              <a:ea typeface="+mn-ea"/>
              <a:cs typeface="+mn-cs"/>
            </a:endParaRPr>
          </a:p>
          <a:p>
            <a:r>
              <a:rPr lang="en-US" sz="1000" b="0" i="1" kern="1200" dirty="0">
                <a:solidFill>
                  <a:schemeClr val="tx1"/>
                </a:solidFill>
                <a:effectLst/>
                <a:latin typeface="+mn-lt"/>
                <a:ea typeface="+mn-ea"/>
                <a:cs typeface="+mn-cs"/>
              </a:rPr>
              <a:t>Instructions</a:t>
            </a:r>
            <a:r>
              <a:rPr lang="en-US" sz="1000" b="0" kern="1200" dirty="0">
                <a:solidFill>
                  <a:schemeClr val="tx1"/>
                </a:solidFill>
                <a:effectLst/>
                <a:latin typeface="+mn-lt"/>
                <a:ea typeface="+mn-ea"/>
                <a:cs typeface="+mn-cs"/>
              </a:rPr>
              <a:t>:</a:t>
            </a:r>
            <a:r>
              <a:rPr lang="en-US" sz="1000" b="0" kern="1200" baseline="0" dirty="0">
                <a:solidFill>
                  <a:schemeClr val="tx1"/>
                </a:solidFill>
                <a:effectLst/>
                <a:latin typeface="+mn-lt"/>
                <a:ea typeface="+mn-ea"/>
                <a:cs typeface="+mn-cs"/>
              </a:rPr>
              <a:t> Proceed to the next slide once the presentation is visible to the participants.</a:t>
            </a:r>
            <a:endParaRPr lang="en-US" sz="1000" b="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92500"/>
          </a:bodyPr>
          <a:lstStyle/>
          <a:p>
            <a:r>
              <a:rPr lang="en-US" sz="1000" b="1" kern="1200" dirty="0">
                <a:solidFill>
                  <a:schemeClr val="tx1"/>
                </a:solidFill>
                <a:latin typeface="+mn-lt"/>
                <a:ea typeface="+mn-ea"/>
                <a:cs typeface="+mn-cs"/>
              </a:rPr>
              <a:t>Facilitator notes:</a:t>
            </a:r>
            <a:endParaRPr lang="en-US" sz="1000" dirty="0"/>
          </a:p>
          <a:p>
            <a:r>
              <a:rPr lang="en-US" sz="1000" b="1" kern="1200" dirty="0">
                <a:solidFill>
                  <a:schemeClr val="tx1"/>
                </a:solidFill>
                <a:latin typeface="+mn-lt"/>
                <a:ea typeface="+mn-ea"/>
                <a:cs typeface="+mn-cs"/>
              </a:rPr>
              <a:t> </a:t>
            </a:r>
            <a:endParaRPr lang="en-US" sz="1000" dirty="0"/>
          </a:p>
          <a:p>
            <a:r>
              <a:rPr lang="en-US" sz="1000" kern="1200" dirty="0">
                <a:solidFill>
                  <a:schemeClr val="tx1"/>
                </a:solidFill>
                <a:latin typeface="+mn-lt"/>
                <a:ea typeface="+mn-ea"/>
                <a:cs typeface="+mn-cs"/>
              </a:rPr>
              <a:t>[Time: 4 minutes]</a:t>
            </a:r>
          </a:p>
          <a:p>
            <a:r>
              <a:rPr lang="en-US" sz="1000" b="1" kern="1200" dirty="0">
                <a:solidFill>
                  <a:schemeClr val="tx1"/>
                </a:solidFill>
                <a:latin typeface="+mn-lt"/>
                <a:ea typeface="+mn-ea"/>
                <a:cs typeface="+mn-cs"/>
              </a:rPr>
              <a:t> </a:t>
            </a:r>
            <a:endParaRPr lang="en-US"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latin typeface="+mn-lt"/>
                <a:ea typeface="+mn-ea"/>
                <a:cs typeface="+mn-cs"/>
              </a:rPr>
              <a:t>Say: </a:t>
            </a:r>
            <a:r>
              <a:rPr lang="en-US" sz="1000" kern="1200" dirty="0">
                <a:solidFill>
                  <a:schemeClr val="tx1"/>
                </a:solidFill>
                <a:latin typeface="+mn-lt"/>
                <a:ea typeface="+mn-ea"/>
                <a:cs typeface="+mn-cs"/>
              </a:rPr>
              <a:t>You likely already have some ideas about training, stretch assignments, and other opportunities to develop your employee. But first solicit your employee’s ideas. You’ll come up with a stronger final result, and your employee will be more motivated to achieve goals you created by working together.</a:t>
            </a:r>
            <a:endParaRPr lang="en-US" sz="1000" dirty="0"/>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Say: </a:t>
            </a:r>
            <a:r>
              <a:rPr lang="en-US" sz="900" kern="1200" dirty="0">
                <a:solidFill>
                  <a:schemeClr val="tx1"/>
                </a:solidFill>
                <a:effectLst/>
                <a:latin typeface="+mn-lt"/>
                <a:ea typeface="+mn-ea"/>
                <a:cs typeface="+mn-cs"/>
              </a:rPr>
              <a:t>Before writing a development plan, make time to discuss an employee’s professional past, present, and future. More insight into their interests and aspirations leads to better development plans.</a:t>
            </a:r>
          </a:p>
          <a:p>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Here are some questions you can ask an employee to consider:</a:t>
            </a:r>
          </a:p>
          <a:p>
            <a:r>
              <a:rPr lang="en-US" sz="1050" dirty="0"/>
              <a:t>Questions about the past:</a:t>
            </a:r>
          </a:p>
          <a:p>
            <a:pPr marL="285750" lvl="0" indent="-285750">
              <a:buFont typeface="Arial" panose="020B0604020202020204" pitchFamily="34" charset="0"/>
              <a:buChar char="•"/>
            </a:pPr>
            <a:r>
              <a:rPr lang="en-US" dirty="0"/>
              <a:t>What parts of past jobs have enjoyed most?</a:t>
            </a:r>
          </a:p>
          <a:p>
            <a:pPr marL="285750" lvl="0" indent="-285750">
              <a:buFont typeface="Arial" panose="020B0604020202020204" pitchFamily="34" charset="0"/>
              <a:buChar char="•"/>
            </a:pPr>
            <a:r>
              <a:rPr lang="en-US" dirty="0"/>
              <a:t>In what situations have you learned and grown the most?</a:t>
            </a:r>
          </a:p>
          <a:p>
            <a:pPr marL="285750" lvl="0" indent="-285750">
              <a:buFont typeface="Arial" panose="020B0604020202020204" pitchFamily="34" charset="0"/>
              <a:buChar char="•"/>
            </a:pPr>
            <a:r>
              <a:rPr lang="en-US" dirty="0"/>
              <a:t>What skills do you have from the past that you’d like to use again?</a:t>
            </a:r>
          </a:p>
          <a:p>
            <a:endParaRPr lang="en-US" dirty="0"/>
          </a:p>
          <a:p>
            <a:r>
              <a:rPr lang="en-US" sz="1050" dirty="0"/>
              <a:t>Questions about the present:</a:t>
            </a:r>
          </a:p>
          <a:p>
            <a:pPr marL="285750" lvl="0" indent="-285750">
              <a:buFont typeface="Arial" panose="020B0604020202020204" pitchFamily="34" charset="0"/>
              <a:buChar char="•"/>
            </a:pPr>
            <a:r>
              <a:rPr lang="en-US" dirty="0"/>
              <a:t>What do you feel you’ve outgrown?</a:t>
            </a:r>
          </a:p>
          <a:p>
            <a:pPr marL="285750" lvl="0" indent="-285750">
              <a:buFont typeface="Arial" panose="020B0604020202020204" pitchFamily="34" charset="0"/>
              <a:buChar char="•"/>
            </a:pPr>
            <a:r>
              <a:rPr lang="en-US" dirty="0"/>
              <a:t>What situations make you feel less skilled or confident?</a:t>
            </a:r>
          </a:p>
          <a:p>
            <a:pPr marL="285750" lvl="0" indent="-285750">
              <a:buFont typeface="Arial" panose="020B0604020202020204" pitchFamily="34" charset="0"/>
              <a:buChar char="•"/>
            </a:pPr>
            <a:r>
              <a:rPr lang="en-US" dirty="0"/>
              <a:t>What skill gaps would you like to close?</a:t>
            </a:r>
          </a:p>
          <a:p>
            <a:endParaRPr lang="en-US" dirty="0"/>
          </a:p>
          <a:p>
            <a:r>
              <a:rPr lang="en-US" sz="1050" dirty="0"/>
              <a:t>Questions about the future:</a:t>
            </a:r>
          </a:p>
          <a:p>
            <a:pPr marL="285750" lvl="0" indent="-285750">
              <a:buFont typeface="Arial" panose="020B0604020202020204" pitchFamily="34" charset="0"/>
              <a:buChar char="•"/>
            </a:pPr>
            <a:r>
              <a:rPr lang="en-US" dirty="0"/>
              <a:t>What skills or capabilities would help you make more of an impact?</a:t>
            </a:r>
          </a:p>
          <a:p>
            <a:pPr marL="285750" lvl="0" indent="-285750">
              <a:buFont typeface="Arial" panose="020B0604020202020204" pitchFamily="34" charset="0"/>
              <a:buChar char="•"/>
            </a:pPr>
            <a:r>
              <a:rPr lang="en-US" dirty="0"/>
              <a:t>What sparks your curiosity professionally right now?</a:t>
            </a:r>
          </a:p>
          <a:p>
            <a:pPr marL="285750" lvl="0" indent="-285750">
              <a:buFont typeface="Arial" panose="020B0604020202020204" pitchFamily="34" charset="0"/>
              <a:buChar char="•"/>
            </a:pPr>
            <a:r>
              <a:rPr lang="en-US" dirty="0"/>
              <a:t>What are your long-term goals?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Ask: Can you think of other questions that would be useful</a:t>
            </a:r>
            <a:r>
              <a:rPr lang="en-US" sz="900" kern="120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Instructions: Call on one or two people to share additional questions.</a:t>
            </a:r>
          </a:p>
          <a:p>
            <a:pPr marL="0" indent="0">
              <a:buFont typeface="Arial"/>
              <a:buNone/>
            </a:pPr>
            <a:endParaRPr lang="en-US" sz="1000"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When you prepare for a development discussion and adopt the practices we’ve just talked about here, you and your employee will be well on the way to creating personalized development opportunities that satisfy their curiosity and build engagement.</a:t>
            </a:r>
            <a:endParaRPr lang="en-US" sz="1000" dirty="0"/>
          </a:p>
          <a:p>
            <a:r>
              <a:rPr lang="en-US" sz="1000" kern="1200" dirty="0">
                <a:solidFill>
                  <a:schemeClr val="tx1"/>
                </a:solidFill>
                <a:latin typeface="+mn-lt"/>
                <a:ea typeface="+mn-ea"/>
                <a:cs typeface="+mn-cs"/>
              </a:rPr>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2884923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In this next section, we’ll focus on encouraging your team to build and use networks in support of their professional development.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8 minutes]</a:t>
            </a:r>
          </a:p>
          <a:p>
            <a:endParaRPr lang="en-US" sz="1000" i="1" dirty="0"/>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Information and opportunity flow through networks. Networks are how work gets done in today’s businesses. </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Ask:</a:t>
            </a:r>
            <a:r>
              <a:rPr lang="en-US" sz="1000" kern="1200" dirty="0">
                <a:solidFill>
                  <a:schemeClr val="tx1"/>
                </a:solidFill>
                <a:effectLst/>
                <a:latin typeface="+mn-lt"/>
                <a:ea typeface="+mn-ea"/>
                <a:cs typeface="+mn-cs"/>
              </a:rPr>
              <a:t> How will your team benefit from building their networks? Chat in your ideas.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Call on one volunteer to discuss their thoughts. Then comment on the responses. Ideally, participants would highlight:</a:t>
            </a:r>
          </a:p>
          <a:p>
            <a:pPr marL="171450" lvl="0" indent="-171450">
              <a:buFont typeface="Arial"/>
              <a:buChar char="•"/>
            </a:pPr>
            <a:r>
              <a:rPr lang="en-US" sz="1000" kern="1200" dirty="0">
                <a:solidFill>
                  <a:schemeClr val="tx1"/>
                </a:solidFill>
                <a:effectLst/>
                <a:latin typeface="+mn-lt"/>
                <a:ea typeface="+mn-ea"/>
                <a:cs typeface="+mn-cs"/>
              </a:rPr>
              <a:t>Being well connected helps them contribute more to projects now and can open new doors.</a:t>
            </a:r>
          </a:p>
          <a:p>
            <a:pPr marL="171450" lvl="0" indent="-171450">
              <a:buFont typeface="Arial"/>
              <a:buChar char="•"/>
            </a:pPr>
            <a:r>
              <a:rPr lang="en-US" sz="1000" kern="1200" dirty="0">
                <a:solidFill>
                  <a:schemeClr val="tx1"/>
                </a:solidFill>
                <a:effectLst/>
                <a:latin typeface="+mn-lt"/>
                <a:ea typeface="+mn-ea"/>
                <a:cs typeface="+mn-cs"/>
              </a:rPr>
              <a:t>They might gain access to someone with expertise in an area they want to learn.</a:t>
            </a:r>
          </a:p>
          <a:p>
            <a:pPr marL="171450" lvl="0" indent="-171450">
              <a:buFont typeface="Arial"/>
              <a:buChar char="•"/>
            </a:pPr>
            <a:r>
              <a:rPr lang="en-US" sz="1000" kern="1200" dirty="0">
                <a:solidFill>
                  <a:schemeClr val="tx1"/>
                </a:solidFill>
                <a:effectLst/>
                <a:latin typeface="+mn-lt"/>
                <a:ea typeface="+mn-ea"/>
                <a:cs typeface="+mn-cs"/>
              </a:rPr>
              <a:t>Insights and creative thinking flow when people use networking to share information.</a:t>
            </a:r>
          </a:p>
          <a:p>
            <a:pPr marL="171450" lvl="0" indent="-171450">
              <a:buFont typeface="Arial"/>
              <a:buChar char="•"/>
            </a:pPr>
            <a:r>
              <a:rPr lang="en-US" sz="1000" kern="1200" dirty="0">
                <a:solidFill>
                  <a:schemeClr val="tx1"/>
                </a:solidFill>
                <a:effectLst/>
                <a:latin typeface="+mn-lt"/>
                <a:ea typeface="+mn-ea"/>
                <a:cs typeface="+mn-cs"/>
              </a:rPr>
              <a:t>With so many opportunities for electronic communication, even introverted team members can grow their networking skills.</a:t>
            </a:r>
          </a:p>
          <a:p>
            <a:endParaRPr lang="en-US" sz="10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effectLst/>
                <a:latin typeface="+mn-lt"/>
                <a:ea typeface="+mn-ea"/>
                <a:cs typeface="+mn-cs"/>
              </a:rPr>
              <a:t>Ask</a:t>
            </a:r>
            <a:r>
              <a:rPr lang="en-US" sz="1000" kern="1200" dirty="0">
                <a:solidFill>
                  <a:schemeClr val="tx1"/>
                </a:solidFill>
                <a:effectLst/>
                <a:latin typeface="+mn-lt"/>
                <a:ea typeface="+mn-ea"/>
                <a:cs typeface="+mn-cs"/>
              </a:rPr>
              <a:t>: Those are all great responses. Taking these thoughts a step further, how might your team members use networks to support their professional development? Raise your hand if you’d like to share some thoughts.</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Comment on the responses. Ideally, participants would highlight:</a:t>
            </a:r>
          </a:p>
          <a:p>
            <a:pPr marL="171450" indent="-171450">
              <a:buFont typeface="Arial" panose="020B0604020202020204" pitchFamily="34" charset="0"/>
              <a:buChar char="•"/>
            </a:pPr>
            <a:r>
              <a:rPr lang="en-US" sz="1000" kern="1200" dirty="0">
                <a:solidFill>
                  <a:schemeClr val="tx1"/>
                </a:solidFill>
                <a:effectLst/>
                <a:latin typeface="+mn-lt"/>
                <a:ea typeface="+mn-ea"/>
                <a:cs typeface="+mn-cs"/>
              </a:rPr>
              <a:t>Solve a problem</a:t>
            </a:r>
          </a:p>
          <a:p>
            <a:pPr marL="171450" indent="-171450">
              <a:buFont typeface="Arial" panose="020B0604020202020204" pitchFamily="34" charset="0"/>
              <a:buChar char="•"/>
            </a:pPr>
            <a:r>
              <a:rPr lang="en-US" sz="1000" kern="1200" dirty="0">
                <a:solidFill>
                  <a:schemeClr val="tx1"/>
                </a:solidFill>
                <a:effectLst/>
                <a:latin typeface="+mn-lt"/>
                <a:ea typeface="+mn-ea"/>
                <a:cs typeface="+mn-cs"/>
              </a:rPr>
              <a:t>Learn a new skills</a:t>
            </a:r>
          </a:p>
          <a:p>
            <a:pPr marL="171450" indent="-171450">
              <a:buFont typeface="Arial" panose="020B0604020202020204" pitchFamily="34" charset="0"/>
              <a:buChar char="•"/>
            </a:pPr>
            <a:r>
              <a:rPr lang="en-US" sz="1000" kern="1200" dirty="0">
                <a:solidFill>
                  <a:schemeClr val="tx1"/>
                </a:solidFill>
                <a:effectLst/>
                <a:latin typeface="+mn-lt"/>
                <a:ea typeface="+mn-ea"/>
                <a:cs typeface="+mn-cs"/>
              </a:rPr>
              <a:t>Find new opportunities for stretch assignments</a:t>
            </a:r>
          </a:p>
          <a:p>
            <a:pPr marL="171450" indent="-171450">
              <a:buFont typeface="Arial" panose="020B0604020202020204" pitchFamily="34" charset="0"/>
              <a:buChar char="•"/>
            </a:pPr>
            <a:r>
              <a:rPr lang="en-US" sz="1000" kern="1200" dirty="0">
                <a:solidFill>
                  <a:schemeClr val="tx1"/>
                </a:solidFill>
                <a:effectLst/>
                <a:latin typeface="+mn-lt"/>
                <a:ea typeface="+mn-ea"/>
                <a:cs typeface="+mn-cs"/>
              </a:rPr>
              <a:t>Learn about a different area of the business</a:t>
            </a:r>
          </a:p>
          <a:p>
            <a:pPr marL="171450" lvl="0" indent="-171450">
              <a:buFont typeface="Arial"/>
              <a:buChar char="•"/>
            </a:pPr>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These are all excellent reasons to help your team build their networking skills. Next, let’s take a look how you can help make this happen for your team.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1"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[Time: 8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Think about your team’s current skills in building networks. Perhaps you have a few team members who are great at it, but many don’t pay much attention to this aspect of their professional development. What could you to do boost your team’s skills in this area?</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Allow a minute for participants to consider the question. Then ask for one or two volunteers to share their ideas.</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Let’s hear from one or two volunteers. Raise your hand if you’d like to share some ideas.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Allow several participants to share their thoughts. If the room gets quiet, interject with a few ideas including:</a:t>
            </a:r>
          </a:p>
          <a:p>
            <a:pPr marL="171450" indent="-171450">
              <a:buFont typeface="Arial" panose="020B0604020202020204" pitchFamily="34" charset="0"/>
              <a:buChar char="•"/>
            </a:pPr>
            <a:r>
              <a:rPr lang="en-US" sz="1000" b="1" kern="1200" dirty="0">
                <a:solidFill>
                  <a:schemeClr val="tx1"/>
                </a:solidFill>
                <a:effectLst/>
                <a:latin typeface="+mn-lt"/>
                <a:ea typeface="+mn-ea"/>
                <a:cs typeface="+mn-cs"/>
              </a:rPr>
              <a:t>Teach the etiquette: M</a:t>
            </a:r>
            <a:r>
              <a:rPr lang="en-US" sz="1000" kern="1200" dirty="0">
                <a:solidFill>
                  <a:schemeClr val="tx1"/>
                </a:solidFill>
                <a:effectLst/>
                <a:latin typeface="+mn-lt"/>
                <a:ea typeface="+mn-ea"/>
                <a:cs typeface="+mn-cs"/>
              </a:rPr>
              <a:t>odel for your team how to make thoughtful introductions, polite ways to follow up, and solidify connections.</a:t>
            </a:r>
          </a:p>
          <a:p>
            <a:pPr marL="171450" indent="-171450">
              <a:buFont typeface="Arial" panose="020B0604020202020204" pitchFamily="34" charset="0"/>
              <a:buChar char="•"/>
            </a:pPr>
            <a:r>
              <a:rPr lang="en-US" sz="1000" b="1" kern="1200" dirty="0">
                <a:solidFill>
                  <a:schemeClr val="tx1"/>
                </a:solidFill>
                <a:effectLst/>
                <a:latin typeface="+mn-lt"/>
                <a:ea typeface="+mn-ea"/>
                <a:cs typeface="+mn-cs"/>
              </a:rPr>
              <a:t>Linger at events: </a:t>
            </a:r>
            <a:r>
              <a:rPr lang="en-US" sz="1000" b="0" kern="1200" dirty="0">
                <a:solidFill>
                  <a:schemeClr val="tx1"/>
                </a:solidFill>
                <a:effectLst/>
                <a:latin typeface="+mn-lt"/>
                <a:ea typeface="+mn-ea"/>
                <a:cs typeface="+mn-cs"/>
              </a:rPr>
              <a:t>E</a:t>
            </a:r>
            <a:r>
              <a:rPr lang="en-US" sz="1000" kern="1200" dirty="0">
                <a:solidFill>
                  <a:schemeClr val="tx1"/>
                </a:solidFill>
                <a:effectLst/>
                <a:latin typeface="+mn-lt"/>
                <a:ea typeface="+mn-ea"/>
                <a:cs typeface="+mn-cs"/>
              </a:rPr>
              <a:t>ncourage your team members to linger after company gatherings or industry events and get to know new people.</a:t>
            </a:r>
          </a:p>
          <a:p>
            <a:pPr marL="171450" indent="-171450">
              <a:buFont typeface="Arial" panose="020B0604020202020204" pitchFamily="34" charset="0"/>
              <a:buChar char="•"/>
            </a:pPr>
            <a:r>
              <a:rPr lang="en-US" sz="1000" b="1" kern="1200" dirty="0">
                <a:solidFill>
                  <a:schemeClr val="tx1"/>
                </a:solidFill>
                <a:effectLst/>
                <a:latin typeface="+mn-lt"/>
                <a:ea typeface="+mn-ea"/>
                <a:cs typeface="+mn-cs"/>
              </a:rPr>
              <a:t>Use ambassadors: </a:t>
            </a:r>
            <a:r>
              <a:rPr lang="en-US" sz="1000" kern="1200" dirty="0">
                <a:solidFill>
                  <a:schemeClr val="tx1"/>
                </a:solidFill>
                <a:effectLst/>
                <a:latin typeface="+mn-lt"/>
                <a:ea typeface="+mn-ea"/>
                <a:cs typeface="+mn-cs"/>
              </a:rPr>
              <a:t>Pair a team member who is a skilled connector with someone who might benefit from watching and learning.</a:t>
            </a:r>
          </a:p>
          <a:p>
            <a:pPr marL="171450" indent="-171450">
              <a:buFont typeface="Arial" panose="020B0604020202020204" pitchFamily="34" charset="0"/>
              <a:buChar char="•"/>
            </a:pPr>
            <a:r>
              <a:rPr lang="en-US" sz="1000" b="1" kern="1200" dirty="0">
                <a:solidFill>
                  <a:schemeClr val="tx1"/>
                </a:solidFill>
                <a:effectLst/>
                <a:latin typeface="+mn-lt"/>
                <a:ea typeface="+mn-ea"/>
                <a:cs typeface="+mn-cs"/>
              </a:rPr>
              <a:t>Be a connector yourself: </a:t>
            </a:r>
            <a:r>
              <a:rPr lang="en-US" sz="1000" b="0" kern="1200" dirty="0">
                <a:solidFill>
                  <a:schemeClr val="tx1"/>
                </a:solidFill>
                <a:effectLst/>
                <a:latin typeface="+mn-lt"/>
                <a:ea typeface="+mn-ea"/>
                <a:cs typeface="+mn-cs"/>
              </a:rPr>
              <a:t>A</a:t>
            </a:r>
            <a:r>
              <a:rPr lang="en-US" sz="1000" kern="1200" dirty="0">
                <a:solidFill>
                  <a:schemeClr val="tx1"/>
                </a:solidFill>
                <a:effectLst/>
                <a:latin typeface="+mn-lt"/>
                <a:ea typeface="+mn-ea"/>
                <a:cs typeface="+mn-cs"/>
              </a:rPr>
              <a:t>s a leader, look for ways to link your team members to others in the organization they might connect with or collaborate with.</a:t>
            </a:r>
          </a:p>
          <a:p>
            <a:pPr marL="171450" indent="-171450">
              <a:buFont typeface="Arial" panose="020B0604020202020204" pitchFamily="34" charset="0"/>
              <a:buChar char="•"/>
            </a:pPr>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These are excellent ideas for boosting your team’s ability to network skills to support their professional growth. You’ll want to refine your ideas by discussing them with your team.</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b="1"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a:t>
            </a:r>
          </a:p>
          <a:p>
            <a:endParaRPr lang="en-US" i="1" dirty="0"/>
          </a:p>
          <a:p>
            <a:r>
              <a:rPr lang="en-US" i="1" dirty="0"/>
              <a:t>Say: </a:t>
            </a:r>
            <a:r>
              <a:rPr lang="en-US" i="0" dirty="0"/>
              <a:t>Work with team members to come up with networking goals. </a:t>
            </a:r>
            <a:r>
              <a:rPr lang="en-US" dirty="0"/>
              <a:t>Have each team member commit to one action items on this list. Over the next 30, 60, and 90 days, follow up with each of them individually to discuss their experience and provide feedback. </a:t>
            </a:r>
          </a:p>
          <a:p>
            <a:endParaRPr lang="en-US" dirty="0"/>
          </a:p>
          <a:p>
            <a:r>
              <a:rPr lang="en-US" i="1" dirty="0"/>
              <a:t>Say: </a:t>
            </a:r>
            <a:r>
              <a:rPr lang="en-US" dirty="0"/>
              <a:t>Use the list on the screen or use ideas gathered from the discussions you’ve just had on building and using networks.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1994048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t>
            </a:r>
            <a:r>
              <a:rPr lang="en-US" sz="900" kern="1200" dirty="0">
                <a:solidFill>
                  <a:schemeClr val="tx1"/>
                </a:solidFill>
                <a:effectLst/>
                <a:latin typeface="+mn-lt"/>
                <a:ea typeface="+mn-ea"/>
                <a:cs typeface="+mn-cs"/>
              </a:rPr>
              <a:t>In order to benefit most from growth opportunities on your team, employees should regularly reflect on what they did as they tried new skills on the job. In this last section, we’ll discuss supporting meaningful reflection. </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1000" b="1" dirty="0"/>
              <a:t>Facilitator notes:</a:t>
            </a:r>
          </a:p>
          <a:p>
            <a:endParaRPr lang="en-US" sz="1000" dirty="0"/>
          </a:p>
          <a:p>
            <a:r>
              <a:rPr lang="en-US" sz="1000" dirty="0"/>
              <a:t>[Time: 5 minutes]</a:t>
            </a:r>
          </a:p>
          <a:p>
            <a:endParaRPr lang="en-US" sz="1000"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t>
            </a:r>
            <a:r>
              <a:rPr lang="en-US" sz="1000" kern="1200" dirty="0">
                <a:solidFill>
                  <a:schemeClr val="tx1"/>
                </a:solidFill>
                <a:effectLst/>
                <a:latin typeface="+mn-lt"/>
                <a:ea typeface="+mn-ea"/>
                <a:cs typeface="+mn-cs"/>
              </a:rPr>
              <a:t>Studies show that people who regularly step back and look at </a:t>
            </a:r>
            <a:r>
              <a:rPr lang="en-US" sz="1000" i="1" kern="1200" dirty="0">
                <a:solidFill>
                  <a:schemeClr val="tx1"/>
                </a:solidFill>
                <a:effectLst/>
                <a:latin typeface="+mn-lt"/>
                <a:ea typeface="+mn-ea"/>
                <a:cs typeface="+mn-cs"/>
              </a:rPr>
              <a:t>what</a:t>
            </a:r>
            <a:r>
              <a:rPr lang="en-US" sz="1000" kern="1200" dirty="0">
                <a:solidFill>
                  <a:schemeClr val="tx1"/>
                </a:solidFill>
                <a:effectLst/>
                <a:latin typeface="+mn-lt"/>
                <a:ea typeface="+mn-ea"/>
                <a:cs typeface="+mn-cs"/>
              </a:rPr>
              <a:t> and </a:t>
            </a:r>
            <a:r>
              <a:rPr lang="en-US" sz="1000" i="1" kern="1200" dirty="0">
                <a:solidFill>
                  <a:schemeClr val="tx1"/>
                </a:solidFill>
                <a:effectLst/>
                <a:latin typeface="+mn-lt"/>
                <a:ea typeface="+mn-ea"/>
                <a:cs typeface="+mn-cs"/>
              </a:rPr>
              <a:t>how</a:t>
            </a:r>
            <a:r>
              <a:rPr lang="en-US" sz="1000" kern="1200" dirty="0">
                <a:solidFill>
                  <a:schemeClr val="tx1"/>
                </a:solidFill>
                <a:effectLst/>
                <a:latin typeface="+mn-lt"/>
                <a:ea typeface="+mn-ea"/>
                <a:cs typeface="+mn-cs"/>
              </a:rPr>
              <a:t> they acquired new skills learn more rapidly than others. How might your team members benefit from reflecting on personalized learning opportunities or stretch assignments?</a:t>
            </a:r>
          </a:p>
          <a:p>
            <a:endParaRPr lang="en-US" sz="1000" kern="1200" dirty="0">
              <a:solidFill>
                <a:schemeClr val="tx1"/>
              </a:solidFill>
              <a:effectLst/>
              <a:latin typeface="+mn-lt"/>
              <a:ea typeface="+mn-ea"/>
              <a:cs typeface="+mn-cs"/>
            </a:endParaRPr>
          </a:p>
          <a:p>
            <a:r>
              <a:rPr lang="en-US" sz="1000" i="1" kern="1200" dirty="0">
                <a:solidFill>
                  <a:schemeClr val="tx1"/>
                </a:solidFill>
                <a:latin typeface="+mn-lt"/>
                <a:ea typeface="+mn-ea"/>
                <a:cs typeface="+mn-cs"/>
              </a:rPr>
              <a:t>Instructions: </a:t>
            </a:r>
            <a:r>
              <a:rPr lang="en-US" sz="1000" kern="1200" dirty="0">
                <a:solidFill>
                  <a:schemeClr val="tx1"/>
                </a:solidFill>
                <a:latin typeface="+mn-lt"/>
                <a:ea typeface="+mn-ea"/>
                <a:cs typeface="+mn-cs"/>
              </a:rPr>
              <a:t>Allow a minute or so for participants to respond. Read aloud selected responses and make note of common themes. Ideally, participants would highlight the following:</a:t>
            </a:r>
          </a:p>
          <a:p>
            <a:pPr marL="171450" indent="-171450">
              <a:buFont typeface="Arial"/>
              <a:buChar char="•"/>
            </a:pPr>
            <a:r>
              <a:rPr lang="en-US" sz="1000" kern="1200" dirty="0">
                <a:solidFill>
                  <a:schemeClr val="tx1"/>
                </a:solidFill>
                <a:latin typeface="+mn-lt"/>
                <a:ea typeface="+mn-ea"/>
                <a:cs typeface="+mn-cs"/>
              </a:rPr>
              <a:t>Boost their sense of purpose through reviewing their accomplishments</a:t>
            </a:r>
          </a:p>
          <a:p>
            <a:pPr marL="171450" indent="-171450">
              <a:buFont typeface="Arial"/>
              <a:buChar char="•"/>
            </a:pPr>
            <a:r>
              <a:rPr lang="en-US" sz="1000" kern="1200" dirty="0">
                <a:solidFill>
                  <a:schemeClr val="tx1"/>
                </a:solidFill>
                <a:latin typeface="+mn-lt"/>
                <a:ea typeface="+mn-ea"/>
                <a:cs typeface="+mn-cs"/>
              </a:rPr>
              <a:t>Learn from the experience and evaluate whether a change in course may be needed</a:t>
            </a:r>
          </a:p>
          <a:p>
            <a:pPr marL="171450" indent="-171450">
              <a:buFont typeface="Arial"/>
              <a:buChar char="•"/>
            </a:pPr>
            <a:r>
              <a:rPr lang="en-US" sz="1000" kern="1200" dirty="0">
                <a:solidFill>
                  <a:schemeClr val="tx1"/>
                </a:solidFill>
                <a:latin typeface="+mn-lt"/>
                <a:ea typeface="+mn-ea"/>
                <a:cs typeface="+mn-cs"/>
              </a:rPr>
              <a:t>Reflection time offers you, as a manager, the opportunity to coach and provide feedback</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What questions can you, as a leader, ask to facilitate meaningful reflection moments for your team? </a:t>
            </a:r>
            <a:endParaRPr lang="en-US" sz="1000" kern="1200" dirty="0">
              <a:solidFill>
                <a:schemeClr val="tx1"/>
              </a:solidFill>
              <a:latin typeface="+mn-lt"/>
              <a:ea typeface="+mn-ea"/>
              <a:cs typeface="+mn-cs"/>
            </a:endParaRP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 </a:t>
            </a:r>
            <a:r>
              <a:rPr lang="en-US" sz="1000" kern="1200" dirty="0">
                <a:solidFill>
                  <a:schemeClr val="tx1"/>
                </a:solidFill>
                <a:latin typeface="+mn-lt"/>
                <a:ea typeface="+mn-ea"/>
                <a:cs typeface="+mn-cs"/>
              </a:rPr>
              <a:t>Allow a minute or so for participants to respond. Read out selected responses and make note of common themes. Ideally, participants would highlight the following:</a:t>
            </a:r>
          </a:p>
          <a:p>
            <a:pPr marL="171450" indent="-171450">
              <a:buFont typeface="Arial"/>
              <a:buChar char="•"/>
            </a:pPr>
            <a:r>
              <a:rPr lang="en-US" sz="1000" kern="1200" dirty="0">
                <a:solidFill>
                  <a:schemeClr val="tx1"/>
                </a:solidFill>
                <a:latin typeface="+mn-lt"/>
                <a:ea typeface="+mn-ea"/>
                <a:cs typeface="+mn-cs"/>
              </a:rPr>
              <a:t>What observations did you have about this process or task?</a:t>
            </a:r>
          </a:p>
          <a:p>
            <a:pPr marL="171450" indent="-171450">
              <a:buFont typeface="Arial"/>
              <a:buChar char="•"/>
            </a:pPr>
            <a:r>
              <a:rPr lang="en-US" sz="1000" kern="1200" dirty="0">
                <a:solidFill>
                  <a:schemeClr val="tx1"/>
                </a:solidFill>
                <a:latin typeface="+mn-lt"/>
                <a:ea typeface="+mn-ea"/>
                <a:cs typeface="+mn-cs"/>
              </a:rPr>
              <a:t>What worked and what didn’t?</a:t>
            </a:r>
          </a:p>
          <a:p>
            <a:pPr marL="171450" indent="-171450">
              <a:buFont typeface="Arial"/>
              <a:buChar char="•"/>
            </a:pPr>
            <a:r>
              <a:rPr lang="en-US" sz="1000" kern="1200" dirty="0">
                <a:solidFill>
                  <a:schemeClr val="tx1"/>
                </a:solidFill>
                <a:latin typeface="+mn-lt"/>
                <a:ea typeface="+mn-ea"/>
                <a:cs typeface="+mn-cs"/>
              </a:rPr>
              <a:t>What else do we need to figure out? </a:t>
            </a:r>
          </a:p>
          <a:p>
            <a:pPr marL="171450" indent="-171450">
              <a:buFont typeface="Arial"/>
              <a:buChar char="•"/>
            </a:pPr>
            <a:r>
              <a:rPr lang="en-US" sz="1000" kern="1200" dirty="0">
                <a:solidFill>
                  <a:schemeClr val="tx1"/>
                </a:solidFill>
                <a:latin typeface="+mn-lt"/>
                <a:ea typeface="+mn-ea"/>
                <a:cs typeface="+mn-cs"/>
              </a:rPr>
              <a:t>What did you like or dislike? </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Note and comment on which categories the group mentions most often. </a:t>
            </a:r>
          </a:p>
          <a:p>
            <a:endParaRPr lang="en-US" sz="1000" kern="1200" dirty="0">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9061816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1000" b="1" dirty="0"/>
              <a:t>Facilitator notes:</a:t>
            </a:r>
          </a:p>
          <a:p>
            <a:endParaRPr lang="en-US" sz="1000" dirty="0"/>
          </a:p>
          <a:p>
            <a:r>
              <a:rPr lang="en-US" sz="1000" dirty="0"/>
              <a:t>[Time: 5 minutes]</a:t>
            </a:r>
          </a:p>
          <a:p>
            <a:endParaRPr lang="en-US" sz="1000"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t>
            </a:r>
            <a:r>
              <a:rPr lang="en-US" sz="1000" kern="1200" dirty="0">
                <a:latin typeface="+mn-lt"/>
                <a:ea typeface="+mn-ea"/>
                <a:cs typeface="+mn-cs"/>
              </a:rPr>
              <a:t>In addition to reflection, there are other scientifically proven ways to boost brain performance and learn from new tasks. </a:t>
            </a:r>
            <a:r>
              <a:rPr lang="en-US" sz="1000" kern="1200" dirty="0">
                <a:solidFill>
                  <a:schemeClr val="tx1"/>
                </a:solidFill>
                <a:effectLst/>
                <a:latin typeface="+mn-lt"/>
                <a:ea typeface="+mn-ea"/>
                <a:cs typeface="+mn-cs"/>
              </a:rPr>
              <a:t>When you think about stretch assignments or personalized learning experiences, what other practices can team members use to boost their performance? Raise your hand if you’d like to share some thoughts.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Call on one volunteer to discuss his or her thoughts. Then comment on the responses. Ideally, participants would highlight:</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000" kern="1200" dirty="0">
                <a:solidFill>
                  <a:schemeClr val="tx1"/>
                </a:solidFill>
                <a:effectLst/>
                <a:latin typeface="+mn-lt"/>
                <a:ea typeface="+mn-ea"/>
                <a:cs typeface="+mn-cs"/>
              </a:rPr>
              <a:t>Taking handwritten notes during a training session or companywide meeting to increase retention</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000" kern="1200" dirty="0">
                <a:solidFill>
                  <a:schemeClr val="tx1"/>
                </a:solidFill>
                <a:effectLst/>
                <a:latin typeface="+mn-lt"/>
                <a:ea typeface="+mn-ea"/>
                <a:cs typeface="+mn-cs"/>
              </a:rPr>
              <a:t>Working with a new software program in short sessions over the first few days</a:t>
            </a:r>
          </a:p>
          <a:p>
            <a:pPr marL="171450" lvl="0" indent="-171450">
              <a:buFont typeface="Arial"/>
              <a:buChar char="•"/>
            </a:pPr>
            <a:r>
              <a:rPr lang="en-US" sz="1000" kern="1200" dirty="0">
                <a:solidFill>
                  <a:schemeClr val="tx1"/>
                </a:solidFill>
                <a:effectLst/>
                <a:latin typeface="+mn-lt"/>
                <a:ea typeface="+mn-ea"/>
                <a:cs typeface="+mn-cs"/>
              </a:rPr>
              <a:t>Coaching someone else on the team through a new process</a:t>
            </a:r>
          </a:p>
          <a:p>
            <a:pPr marL="171450" lvl="0" indent="-171450">
              <a:buFont typeface="Arial"/>
              <a:buChar char="•"/>
            </a:pPr>
            <a:r>
              <a:rPr lang="en-US" sz="1000" kern="1200" dirty="0">
                <a:solidFill>
                  <a:schemeClr val="tx1"/>
                </a:solidFill>
                <a:effectLst/>
                <a:latin typeface="+mn-lt"/>
                <a:ea typeface="+mn-ea"/>
                <a:cs typeface="+mn-cs"/>
              </a:rPr>
              <a:t>Using different ways to learn and practice a new skills—watching instructional videos, trying it out, watching someone else use, etc.</a:t>
            </a:r>
          </a:p>
          <a:p>
            <a:pPr marL="171450" lvl="0" indent="-171450">
              <a:buFont typeface="Arial"/>
              <a:buChar char="•"/>
            </a:pPr>
            <a:endParaRPr lang="en-US" sz="1000" kern="1200" dirty="0">
              <a:solidFill>
                <a:schemeClr val="tx1"/>
              </a:solidFill>
              <a:effectLst/>
              <a:latin typeface="+mn-lt"/>
              <a:ea typeface="+mn-ea"/>
              <a:cs typeface="+mn-cs"/>
            </a:endParaRPr>
          </a:p>
          <a:p>
            <a:pPr marL="171450" lvl="0" indent="-171450">
              <a:buFont typeface="Arial"/>
              <a:buChar char="•"/>
            </a:pP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1716481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b="0" dirty="0"/>
              <a:t>[Time: 4 minutes]</a:t>
            </a:r>
          </a:p>
          <a:p>
            <a:endParaRPr lang="en-US" sz="1000" b="0" dirty="0"/>
          </a:p>
          <a:p>
            <a:r>
              <a:rPr lang="en-US" sz="1000" i="1" kern="1200" dirty="0">
                <a:solidFill>
                  <a:schemeClr val="tx1"/>
                </a:solidFill>
                <a:latin typeface="+mn-lt"/>
                <a:ea typeface="+mn-ea"/>
                <a:cs typeface="+mn-cs"/>
              </a:rPr>
              <a:t>Say: </a:t>
            </a:r>
            <a:r>
              <a:rPr lang="en-US" sz="1000" kern="1200" dirty="0">
                <a:solidFill>
                  <a:schemeClr val="tx1"/>
                </a:solidFill>
                <a:latin typeface="+mn-lt"/>
                <a:ea typeface="+mn-ea"/>
                <a:cs typeface="+mn-cs"/>
              </a:rPr>
              <a:t>Here is a summary of ways to support meaningful reflection from the Harvard ManageMentor topic: </a:t>
            </a:r>
          </a:p>
          <a:p>
            <a:pPr marL="171450" indent="-171450">
              <a:buFont typeface="Arial"/>
              <a:buChar char="•"/>
            </a:pPr>
            <a:r>
              <a:rPr lang="en-US" sz="1000" b="1" kern="1200" dirty="0">
                <a:solidFill>
                  <a:schemeClr val="tx1"/>
                </a:solidFill>
                <a:latin typeface="+mn-lt"/>
                <a:ea typeface="+mn-ea"/>
                <a:cs typeface="+mn-cs"/>
              </a:rPr>
              <a:t>Ask the right questions.</a:t>
            </a:r>
            <a:r>
              <a:rPr lang="en-US" sz="1000" kern="1200" dirty="0">
                <a:solidFill>
                  <a:schemeClr val="tx1"/>
                </a:solidFill>
                <a:latin typeface="+mn-lt"/>
                <a:ea typeface="+mn-ea"/>
                <a:cs typeface="+mn-cs"/>
              </a:rPr>
              <a:t> As a leader, facilitate meaningful reflection by asking your team questions that look at </a:t>
            </a:r>
            <a:r>
              <a:rPr lang="en-US" sz="1000" i="1" kern="1200" dirty="0">
                <a:solidFill>
                  <a:schemeClr val="tx1"/>
                </a:solidFill>
                <a:latin typeface="+mn-lt"/>
                <a:ea typeface="+mn-ea"/>
                <a:cs typeface="+mn-cs"/>
              </a:rPr>
              <a:t>what </a:t>
            </a:r>
            <a:r>
              <a:rPr lang="en-US" sz="1000" i="0" kern="1200" dirty="0">
                <a:solidFill>
                  <a:schemeClr val="tx1"/>
                </a:solidFill>
                <a:latin typeface="+mn-lt"/>
                <a:ea typeface="+mn-ea"/>
                <a:cs typeface="+mn-cs"/>
              </a:rPr>
              <a:t>and</a:t>
            </a:r>
            <a:r>
              <a:rPr lang="en-US" sz="1000" i="1" kern="1200" dirty="0">
                <a:solidFill>
                  <a:schemeClr val="tx1"/>
                </a:solidFill>
                <a:latin typeface="+mn-lt"/>
                <a:ea typeface="+mn-ea"/>
                <a:cs typeface="+mn-cs"/>
              </a:rPr>
              <a:t> how </a:t>
            </a:r>
            <a:r>
              <a:rPr lang="en-US" sz="1000" i="0" kern="1200" dirty="0">
                <a:solidFill>
                  <a:schemeClr val="tx1"/>
                </a:solidFill>
                <a:latin typeface="+mn-lt"/>
                <a:ea typeface="+mn-ea"/>
                <a:cs typeface="+mn-cs"/>
              </a:rPr>
              <a:t>they are learning.</a:t>
            </a:r>
          </a:p>
          <a:p>
            <a:pPr marL="171450" indent="-171450">
              <a:buFont typeface="Arial"/>
              <a:buChar char="•"/>
            </a:pPr>
            <a:r>
              <a:rPr lang="en-US" sz="1000" b="1" kern="1200" dirty="0">
                <a:solidFill>
                  <a:schemeClr val="tx1"/>
                </a:solidFill>
                <a:latin typeface="+mn-lt"/>
                <a:ea typeface="+mn-ea"/>
                <a:cs typeface="+mn-cs"/>
              </a:rPr>
              <a:t>Implement performance-boosting practices.</a:t>
            </a:r>
            <a:r>
              <a:rPr lang="en-US" sz="1000" kern="1200" dirty="0">
                <a:solidFill>
                  <a:schemeClr val="tx1"/>
                </a:solidFill>
                <a:latin typeface="+mn-lt"/>
                <a:ea typeface="+mn-ea"/>
                <a:cs typeface="+mn-cs"/>
              </a:rPr>
              <a:t> Review new learning, training, or certifications. Staying apprised of your employees’ capabilities helps you better delegate and craft challenging assignments.</a:t>
            </a:r>
          </a:p>
          <a:p>
            <a:pPr marL="171450" indent="-171450">
              <a:buFont typeface="Arial"/>
              <a:buChar char="•"/>
            </a:pPr>
            <a:r>
              <a:rPr lang="en-US" sz="1000" b="1" kern="1200" dirty="0">
                <a:solidFill>
                  <a:schemeClr val="tx1"/>
                </a:solidFill>
                <a:latin typeface="+mn-lt"/>
                <a:ea typeface="+mn-ea"/>
                <a:cs typeface="+mn-cs"/>
              </a:rPr>
              <a:t>Coach employees</a:t>
            </a:r>
            <a:r>
              <a:rPr lang="en-US" sz="1000" kern="1200" dirty="0">
                <a:solidFill>
                  <a:schemeClr val="tx1"/>
                </a:solidFill>
                <a:latin typeface="+mn-lt"/>
                <a:ea typeface="+mn-ea"/>
                <a:cs typeface="+mn-cs"/>
              </a:rPr>
              <a:t> who are trying new things. Coaching helps them to develop independent thinking. </a:t>
            </a:r>
          </a:p>
          <a:p>
            <a:pPr marL="171450" indent="-171450">
              <a:buFont typeface="Arial"/>
              <a:buChar char="•"/>
            </a:pPr>
            <a:r>
              <a:rPr lang="en-US" sz="1000" b="1" kern="1200" dirty="0">
                <a:solidFill>
                  <a:schemeClr val="tx1"/>
                </a:solidFill>
                <a:latin typeface="+mn-lt"/>
                <a:ea typeface="+mn-ea"/>
                <a:cs typeface="+mn-cs"/>
              </a:rPr>
              <a:t>Offer your employees the space to grow</a:t>
            </a:r>
            <a:r>
              <a:rPr lang="en-US" sz="1000" kern="1200" dirty="0">
                <a:solidFill>
                  <a:schemeClr val="tx1"/>
                </a:solidFill>
                <a:latin typeface="+mn-lt"/>
                <a:ea typeface="+mn-ea"/>
                <a:cs typeface="+mn-cs"/>
              </a:rPr>
              <a:t> by providing reasonable freedom for each team member to decide how they will approach new challenges. </a:t>
            </a:r>
          </a:p>
          <a:p>
            <a:pPr marL="0" indent="0">
              <a:buFont typeface="Arial"/>
              <a:buNone/>
            </a:pPr>
            <a:endParaRPr lang="en-US" sz="1000" kern="1200" dirty="0">
              <a:solidFill>
                <a:schemeClr val="tx1"/>
              </a:solidFill>
              <a:latin typeface="+mn-lt"/>
              <a:ea typeface="+mn-ea"/>
              <a:cs typeface="+mn-cs"/>
            </a:endParaRPr>
          </a:p>
          <a:p>
            <a:pPr marL="0" indent="0">
              <a:buFont typeface="Arial"/>
              <a:buNone/>
            </a:pP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888978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effectLst/>
              </a:rPr>
              <a:t>Say</a:t>
            </a:r>
            <a:r>
              <a:rPr lang="en-US" sz="1000"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i="1" dirty="0"/>
          </a:p>
          <a:p>
            <a:r>
              <a:rPr lang="en-US" sz="1000" i="1" dirty="0"/>
              <a:t>Say</a:t>
            </a:r>
            <a:r>
              <a:rPr lang="en-US" sz="1000" dirty="0"/>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in the chat panel first to show an example. Note, there is no need to debrief the question now—it will be discussed several slides later. </a:t>
            </a:r>
          </a:p>
          <a:p>
            <a:endParaRPr lang="en-US" sz="1000" dirty="0"/>
          </a:p>
          <a:p>
            <a:r>
              <a:rPr lang="en-US" sz="1000" dirty="0"/>
              <a:t>However, use this time to make note of the most common and least common responses, so you are prepared to debrief later.</a:t>
            </a:r>
          </a:p>
          <a:p>
            <a:endParaRPr lang="en-US" sz="1000" b="0" kern="1200" dirty="0">
              <a:solidFill>
                <a:schemeClr val="tx1"/>
              </a:solidFill>
              <a:effectLst/>
              <a:latin typeface="+mn-lt"/>
              <a:ea typeface="+mn-ea"/>
              <a:cs typeface="+mn-cs"/>
            </a:endParaRPr>
          </a:p>
          <a:p>
            <a:endParaRPr lang="en-US" sz="1000" b="0" kern="1200" dirty="0">
              <a:solidFill>
                <a:schemeClr val="tx1"/>
              </a:solidFill>
              <a:effectLst/>
              <a:latin typeface="+mn-lt"/>
              <a:ea typeface="+mn-ea"/>
              <a:cs typeface="+mn-cs"/>
            </a:endParaRPr>
          </a:p>
          <a:p>
            <a:endParaRPr lang="en-US" sz="10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Today’s session was intended to help you develop your employees. We discussed how to personalize each employee’s development, encourage your team to build and use networks, and support meaningful reflection.</a:t>
            </a:r>
          </a:p>
          <a:p>
            <a:br>
              <a:rPr lang="en-US" sz="1000" i="1" kern="1200" dirty="0">
                <a:solidFill>
                  <a:schemeClr val="tx1"/>
                </a:solidFill>
                <a:effectLst/>
                <a:latin typeface="+mn-lt"/>
                <a:ea typeface="+mn-ea"/>
                <a:cs typeface="+mn-cs"/>
              </a:rPr>
            </a:br>
            <a:r>
              <a:rPr lang="en-US" sz="1000" i="1" kern="1200" dirty="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0" dirty="0"/>
              <a:t>[Time 1 minute]</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The next step for you in your development is to focus on applying and developing a skill that is particularly relevant to you and has a good chance of making an impact in the workplace for you and your team.</a:t>
            </a:r>
          </a:p>
          <a:p>
            <a:pPr fontAlgn="t"/>
            <a:endParaRPr lang="en-US" sz="1000" kern="1200" dirty="0">
              <a:solidFill>
                <a:schemeClr val="tx1"/>
              </a:solidFill>
              <a:effectLst/>
              <a:latin typeface="+mn-lt"/>
              <a:ea typeface="+mn-ea"/>
              <a:cs typeface="+mn-cs"/>
            </a:endParaRPr>
          </a:p>
          <a:p>
            <a:pPr fontAlgn="t"/>
            <a:r>
              <a:rPr lang="en-US" sz="1000" kern="1200" dirty="0">
                <a:solidFill>
                  <a:schemeClr val="tx1"/>
                </a:solidFill>
                <a:effectLst/>
                <a:latin typeface="+mn-lt"/>
                <a:ea typeface="+mn-ea"/>
                <a:cs typeface="+mn-cs"/>
              </a:rPr>
              <a:t>The On-the-Job section within the Harvard </a:t>
            </a:r>
            <a:r>
              <a:rPr lang="en-US" sz="1000" kern="1200" dirty="0" err="1">
                <a:solidFill>
                  <a:schemeClr val="tx1"/>
                </a:solidFill>
                <a:effectLst/>
                <a:latin typeface="+mn-lt"/>
                <a:ea typeface="+mn-ea"/>
                <a:cs typeface="+mn-cs"/>
              </a:rPr>
              <a:t>ManageMentor</a:t>
            </a:r>
            <a:r>
              <a:rPr lang="en-US" sz="1000" kern="1200" dirty="0">
                <a:solidFill>
                  <a:schemeClr val="tx1"/>
                </a:solidFill>
                <a:effectLst/>
                <a:latin typeface="+mn-lt"/>
                <a:ea typeface="+mn-ea"/>
                <a:cs typeface="+mn-cs"/>
              </a:rPr>
              <a:t> topic provides an opportunity for you to pick a skill to work on and come up with specific ways </a:t>
            </a:r>
            <a:r>
              <a:rPr lang="en-US" sz="1000" kern="1200" dirty="0">
                <a:effectLst/>
                <a:latin typeface="+mn-lt"/>
                <a:ea typeface="+mn-ea"/>
                <a:cs typeface="+mn-cs"/>
              </a:rPr>
              <a:t>to apply and develop the skill in your workplace. For instance, you can pick the skill </a:t>
            </a:r>
            <a:r>
              <a:rPr lang="en-US" sz="1000" b="1" kern="1200" dirty="0">
                <a:effectLst/>
                <a:latin typeface="+mn-lt"/>
                <a:ea typeface="+mn-ea"/>
                <a:cs typeface="+mn-cs"/>
              </a:rPr>
              <a:t>Write a development plan. </a:t>
            </a:r>
            <a:r>
              <a:rPr lang="en-US" sz="1000" kern="1200" dirty="0">
                <a:effectLst/>
                <a:latin typeface="+mn-lt"/>
                <a:ea typeface="+mn-ea"/>
                <a:cs typeface="+mn-cs"/>
              </a:rPr>
              <a:t>Then you’ll identify specific action items that you can do to apply and develop this skill. For example, you could develop an action item of “I will make personalized development opportunities a priority for my team by strategically aligning work activities with the strengths and interests of my team members. I will also try to remove certain activities that do not align with their interests.”</a:t>
            </a:r>
          </a:p>
          <a:p>
            <a:endParaRPr lang="en-US" sz="1000" i="1" kern="1200" dirty="0">
              <a:effectLst/>
              <a:latin typeface="+mn-lt"/>
              <a:ea typeface="+mn-ea"/>
              <a:cs typeface="+mn-cs"/>
            </a:endParaRPr>
          </a:p>
          <a:p>
            <a:r>
              <a:rPr lang="en-US" sz="1000" i="1" kern="1200" dirty="0">
                <a:effectLst/>
                <a:latin typeface="+mn-lt"/>
                <a:ea typeface="+mn-ea"/>
                <a:cs typeface="+mn-cs"/>
              </a:rPr>
              <a:t>Say:</a:t>
            </a:r>
            <a:r>
              <a:rPr lang="en-US" sz="1000" kern="1200" dirty="0">
                <a:effectLst/>
                <a:latin typeface="+mn-lt"/>
                <a:ea typeface="+mn-ea"/>
                <a:cs typeface="+mn-cs"/>
              </a:rPr>
              <a:t> In order to complete this learning experience, proceed to t</a:t>
            </a:r>
            <a:r>
              <a:rPr lang="en-US" sz="1000" kern="1200" dirty="0">
                <a:solidFill>
                  <a:schemeClr val="tx1"/>
                </a:solidFill>
                <a:effectLst/>
                <a:latin typeface="+mn-lt"/>
                <a:ea typeface="+mn-ea"/>
                <a:cs typeface="+mn-cs"/>
              </a:rPr>
              <a:t>he On-the-Job section in the Harvard </a:t>
            </a:r>
            <a:r>
              <a:rPr lang="en-US" sz="1000" kern="1200" dirty="0" err="1">
                <a:solidFill>
                  <a:schemeClr val="tx1"/>
                </a:solidFill>
                <a:effectLst/>
                <a:latin typeface="+mn-lt"/>
                <a:ea typeface="+mn-ea"/>
                <a:cs typeface="+mn-cs"/>
              </a:rPr>
              <a:t>ManageMentor</a:t>
            </a:r>
            <a:r>
              <a:rPr lang="en-US" sz="1000" kern="1200" dirty="0">
                <a:solidFill>
                  <a:schemeClr val="tx1"/>
                </a:solidFill>
                <a:effectLst/>
                <a:latin typeface="+mn-lt"/>
                <a:ea typeface="+mn-ea"/>
                <a:cs typeface="+mn-cs"/>
              </a:rPr>
              <a:t> topic. Remember, the only way to develop a skill is to apply and experiment with the use of that skill in your workplace.</a:t>
            </a:r>
          </a:p>
          <a:p>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dirty="0"/>
          </a:p>
          <a:p>
            <a:r>
              <a:rPr lang="en-US" sz="1000" baseline="0" dirty="0"/>
              <a:t>[</a:t>
            </a:r>
            <a:r>
              <a:rPr lang="en-US" sz="1000" i="0" baseline="0" dirty="0"/>
              <a:t>Time</a:t>
            </a:r>
            <a:r>
              <a:rPr lang="en-US" sz="1000" baseline="0" dirty="0"/>
              <a:t>: 1/2</a:t>
            </a:r>
            <a:r>
              <a:rPr lang="en-US" sz="1000" dirty="0"/>
              <a:t> minute]</a:t>
            </a:r>
          </a:p>
          <a:p>
            <a:endParaRPr lang="en-US" sz="1000" b="1" baseline="0" dirty="0"/>
          </a:p>
          <a:p>
            <a:r>
              <a:rPr lang="en-US" sz="1000" i="1" baseline="0" dirty="0"/>
              <a:t>Instructions</a:t>
            </a:r>
            <a:r>
              <a:rPr lang="en-US" sz="1000" baseline="0" dirty="0"/>
              <a:t>: Introduce yourself and any other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dirty="0"/>
              <a:t>[Time: 1 minute]</a:t>
            </a:r>
          </a:p>
          <a:p>
            <a:endParaRPr lang="en-US" sz="1000" dirty="0"/>
          </a:p>
          <a:p>
            <a:r>
              <a:rPr lang="en-US" sz="1000" i="1" dirty="0"/>
              <a:t>Say</a:t>
            </a:r>
            <a:r>
              <a:rPr lang="en-US" sz="1000" dirty="0"/>
              <a:t>: Today’s session has been designed to be an interactive experience. To get the most from the session, here are a few tips about how to participate.</a:t>
            </a:r>
          </a:p>
          <a:p>
            <a:endParaRPr lang="en-US" sz="1000" i="1" dirty="0"/>
          </a:p>
          <a:p>
            <a:r>
              <a:rPr lang="en-US" sz="1000" i="1" dirty="0"/>
              <a:t>Instructions</a:t>
            </a:r>
            <a:r>
              <a:rPr lang="en-US" sz="1000" dirty="0"/>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a:p>
          <a:p>
            <a:r>
              <a:rPr lang="en-US" i="1" dirty="0"/>
              <a:t>Say</a:t>
            </a:r>
            <a:r>
              <a:rPr lang="en-US" dirty="0"/>
              <a:t>: It appears we are ready to start.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latin typeface="+mn-lt"/>
                <a:ea typeface="+mn-ea"/>
                <a:cs typeface="+mn-cs"/>
              </a:rPr>
              <a:t>Facilitator notes:</a:t>
            </a:r>
            <a:endParaRPr lang="en-US" sz="1000" kern="1200" dirty="0">
              <a:solidFill>
                <a:schemeClr val="tx1"/>
              </a:solidFill>
              <a:latin typeface="+mn-lt"/>
              <a:ea typeface="+mn-ea"/>
              <a:cs typeface="+mn-cs"/>
            </a:endParaRPr>
          </a:p>
          <a:p>
            <a:endParaRPr lang="en-US" sz="1000" kern="1200" dirty="0">
              <a:solidFill>
                <a:schemeClr val="tx1"/>
              </a:solidFill>
              <a:latin typeface="+mn-lt"/>
              <a:ea typeface="+mn-ea"/>
              <a:cs typeface="+mn-cs"/>
            </a:endParaRPr>
          </a:p>
          <a:p>
            <a:r>
              <a:rPr lang="en-US" sz="1000" kern="1200" dirty="0">
                <a:solidFill>
                  <a:schemeClr val="tx1"/>
                </a:solidFill>
                <a:latin typeface="+mn-lt"/>
                <a:ea typeface="+mn-ea"/>
                <a:cs typeface="+mn-cs"/>
              </a:rPr>
              <a:t>[Time: 4 minutes]</a:t>
            </a:r>
          </a:p>
          <a:p>
            <a:endParaRPr lang="en-US" sz="10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Let’s start by taking a look at the opening question.</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Debrief the icebreaker question. Summarize participants’ response themes about why they should care about employee development, such as: </a:t>
            </a:r>
          </a:p>
          <a:p>
            <a:endParaRPr lang="en-US" sz="1000" kern="1200" dirty="0">
              <a:solidFill>
                <a:schemeClr val="tx1"/>
              </a:solidFill>
              <a:latin typeface="+mn-lt"/>
              <a:ea typeface="+mn-ea"/>
              <a:cs typeface="+mn-cs"/>
            </a:endParaRPr>
          </a:p>
          <a:p>
            <a:pPr marL="628650" lvl="1" indent="-171450">
              <a:buFont typeface="Arial" panose="020B0604020202020204" pitchFamily="34" charset="0"/>
              <a:buChar char="•"/>
            </a:pPr>
            <a:r>
              <a:rPr lang="en-US" sz="1000" kern="1200" dirty="0">
                <a:solidFill>
                  <a:schemeClr val="tx1"/>
                </a:solidFill>
                <a:latin typeface="+mn-lt"/>
                <a:ea typeface="+mn-ea"/>
                <a:cs typeface="+mn-cs"/>
              </a:rPr>
              <a:t> Prepare our employees to handle changes in the business</a:t>
            </a:r>
          </a:p>
          <a:p>
            <a:pPr marL="685800" lvl="1" indent="-228600">
              <a:buFont typeface="Arial" pitchFamily="34" charset="0"/>
              <a:buChar char="•"/>
            </a:pPr>
            <a:r>
              <a:rPr lang="en-US" sz="1000" kern="1200" dirty="0">
                <a:solidFill>
                  <a:schemeClr val="tx1"/>
                </a:solidFill>
                <a:latin typeface="+mn-lt"/>
                <a:ea typeface="+mn-ea"/>
                <a:cs typeface="+mn-cs"/>
              </a:rPr>
              <a:t>Expand a team’s skill set without adding people</a:t>
            </a:r>
          </a:p>
          <a:p>
            <a:pPr marL="685800" lvl="1" indent="-228600">
              <a:buFont typeface="Arial" pitchFamily="34" charset="0"/>
              <a:buChar char="•"/>
            </a:pPr>
            <a:r>
              <a:rPr lang="en-US" sz="1000" kern="1200" dirty="0">
                <a:solidFill>
                  <a:schemeClr val="tx1"/>
                </a:solidFill>
                <a:latin typeface="+mn-lt"/>
                <a:ea typeface="+mn-ea"/>
                <a:cs typeface="+mn-cs"/>
              </a:rPr>
              <a:t>Help employees feel a greater sense of purpose</a:t>
            </a:r>
          </a:p>
          <a:p>
            <a:pPr marL="685800" lvl="1" indent="-228600">
              <a:buFont typeface="Arial" pitchFamily="34" charset="0"/>
              <a:buChar char="•"/>
            </a:pPr>
            <a:r>
              <a:rPr lang="en-US" sz="1000" kern="1200" dirty="0">
                <a:solidFill>
                  <a:schemeClr val="tx1"/>
                </a:solidFill>
                <a:latin typeface="+mn-lt"/>
                <a:ea typeface="+mn-ea"/>
                <a:cs typeface="+mn-cs"/>
              </a:rPr>
              <a:t>Help you attract and retain your best employees </a:t>
            </a:r>
          </a:p>
          <a:p>
            <a:r>
              <a:rPr lang="en-US" sz="1000" kern="1200" dirty="0">
                <a:solidFill>
                  <a:schemeClr val="tx1"/>
                </a:solidFill>
                <a:latin typeface="+mn-lt"/>
                <a:ea typeface="+mn-ea"/>
                <a:cs typeface="+mn-cs"/>
              </a:rPr>
              <a:t> </a:t>
            </a:r>
            <a:endParaRPr lang="en-US" sz="1000" dirty="0"/>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Point out any reasons that might not have been mentioned.</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Based on your responses, it’s clear you already know how important employee development is.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Today’s session is focused on several specific ways you can help develop employees. We are going to discuss how to personalize each employee’s development, encourage your team to build and use networks, and support meaningful reflection.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t>
            </a:r>
            <a:r>
              <a:rPr lang="en-US" sz="900" kern="1200" dirty="0">
                <a:solidFill>
                  <a:schemeClr val="tx1"/>
                </a:solidFill>
                <a:effectLst/>
                <a:latin typeface="+mn-lt"/>
                <a:ea typeface="+mn-ea"/>
                <a:cs typeface="+mn-cs"/>
              </a:rPr>
              <a:t>Each employee on your team is unique and may be motivated by something different than their peers. When you work </a:t>
            </a:r>
            <a:r>
              <a:rPr lang="en-US" sz="900" i="1" kern="1200" dirty="0">
                <a:solidFill>
                  <a:schemeClr val="tx1"/>
                </a:solidFill>
                <a:effectLst/>
                <a:latin typeface="+mn-lt"/>
                <a:ea typeface="+mn-ea"/>
                <a:cs typeface="+mn-cs"/>
              </a:rPr>
              <a:t>with</a:t>
            </a:r>
            <a:r>
              <a:rPr lang="en-US" sz="900" kern="1200" dirty="0">
                <a:solidFill>
                  <a:schemeClr val="tx1"/>
                </a:solidFill>
                <a:effectLst/>
                <a:latin typeface="+mn-lt"/>
                <a:ea typeface="+mn-ea"/>
                <a:cs typeface="+mn-cs"/>
              </a:rPr>
              <a:t> your team members to create development plans, you help them meet their professional goals. The more insight you have about your employees, the easier it will be to personalize their development opportunities. Be genuinely curious about your employee’s interests and aspirations. </a:t>
            </a:r>
            <a:endParaRPr lang="en-US" sz="1000" kern="1200" dirty="0">
              <a:solidFill>
                <a:schemeClr val="tx1"/>
              </a:solidFill>
              <a:latin typeface="+mn-lt"/>
              <a:ea typeface="+mn-ea"/>
              <a:cs typeface="+mn-cs"/>
            </a:endParaRPr>
          </a:p>
          <a:p>
            <a:br>
              <a:rPr lang="en-US" sz="1000" kern="1200" dirty="0">
                <a:solidFill>
                  <a:schemeClr val="tx1"/>
                </a:solidFill>
                <a:latin typeface="+mn-lt"/>
                <a:ea typeface="+mn-ea"/>
                <a:cs typeface="+mn-cs"/>
              </a:rPr>
            </a:br>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0" i="0" dirty="0"/>
              <a:t>[Time: 8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0" i="0"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In this scenario, what questions should Julia ask </a:t>
            </a:r>
            <a:r>
              <a:rPr lang="en-US" sz="1000" i="0" kern="1200" dirty="0">
                <a:solidFill>
                  <a:schemeClr val="tx1"/>
                </a:solidFill>
                <a:latin typeface="+mn-lt"/>
                <a:ea typeface="+mn-ea"/>
                <a:cs typeface="+mn-cs"/>
              </a:rPr>
              <a:t>when</a:t>
            </a:r>
            <a:r>
              <a:rPr lang="en-US" sz="1000" kern="1200" dirty="0">
                <a:solidFill>
                  <a:schemeClr val="tx1"/>
                </a:solidFill>
                <a:latin typeface="+mn-lt"/>
                <a:ea typeface="+mn-ea"/>
                <a:cs typeface="+mn-cs"/>
              </a:rPr>
              <a:t> she meets with Tom to ensure that they have a productive discussion about his professional development goals? Please chat in your ideas.</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 </a:t>
            </a:r>
            <a:r>
              <a:rPr lang="en-US" sz="1000" kern="1200" dirty="0">
                <a:solidFill>
                  <a:schemeClr val="tx1"/>
                </a:solidFill>
                <a:latin typeface="+mn-lt"/>
                <a:ea typeface="+mn-ea"/>
                <a:cs typeface="+mn-cs"/>
              </a:rPr>
              <a:t>Allow a minute or so for participants to respond. Read out selected responses and make note of common themes. Ideally, participants would highlight the following:</a:t>
            </a:r>
          </a:p>
          <a:p>
            <a:pPr marL="171450" indent="-171450">
              <a:buFont typeface="Arial"/>
              <a:buChar char="•"/>
            </a:pPr>
            <a:r>
              <a:rPr lang="en-US" sz="1000" kern="1200" dirty="0">
                <a:solidFill>
                  <a:schemeClr val="tx1"/>
                </a:solidFill>
                <a:latin typeface="+mn-lt"/>
                <a:ea typeface="+mn-ea"/>
                <a:cs typeface="+mn-cs"/>
              </a:rPr>
              <a:t>What skills do you have from the past that you’d like to use again?</a:t>
            </a:r>
          </a:p>
          <a:p>
            <a:pPr marL="171450" indent="-171450">
              <a:buFont typeface="Arial"/>
              <a:buChar char="•"/>
            </a:pPr>
            <a:r>
              <a:rPr lang="en-US" sz="1000" kern="1200" dirty="0">
                <a:solidFill>
                  <a:schemeClr val="tx1"/>
                </a:solidFill>
                <a:latin typeface="+mn-lt"/>
                <a:ea typeface="+mn-ea"/>
                <a:cs typeface="+mn-cs"/>
              </a:rPr>
              <a:t>What do you feel you’ve outgrown?</a:t>
            </a:r>
          </a:p>
          <a:p>
            <a:pPr marL="171450" indent="-171450">
              <a:buFont typeface="Arial"/>
              <a:buChar char="•"/>
            </a:pPr>
            <a:r>
              <a:rPr lang="en-US" sz="1000" kern="1200" dirty="0">
                <a:solidFill>
                  <a:schemeClr val="tx1"/>
                </a:solidFill>
                <a:latin typeface="+mn-lt"/>
                <a:ea typeface="+mn-ea"/>
                <a:cs typeface="+mn-cs"/>
              </a:rPr>
              <a:t>What sparks your interest or curiosity?</a:t>
            </a:r>
          </a:p>
          <a:p>
            <a:pPr marL="171450" indent="-171450">
              <a:buFont typeface="Arial"/>
              <a:buChar char="•"/>
            </a:pPr>
            <a:r>
              <a:rPr lang="en-US" sz="1000" kern="1200" dirty="0">
                <a:solidFill>
                  <a:schemeClr val="tx1"/>
                </a:solidFill>
                <a:latin typeface="+mn-lt"/>
                <a:ea typeface="+mn-ea"/>
                <a:cs typeface="+mn-cs"/>
              </a:rPr>
              <a:t>How do you feel about the work you are currently doing?</a:t>
            </a:r>
          </a:p>
          <a:p>
            <a:pPr marL="171450" indent="-171450">
              <a:buFont typeface="Arial"/>
              <a:buChar char="•"/>
            </a:pPr>
            <a:r>
              <a:rPr lang="en-US" sz="1000" kern="1200" dirty="0">
                <a:solidFill>
                  <a:schemeClr val="tx1"/>
                </a:solidFill>
                <a:latin typeface="+mn-lt"/>
                <a:ea typeface="+mn-ea"/>
                <a:cs typeface="+mn-cs"/>
              </a:rPr>
              <a:t>Is there something new you’d like to learn or try? </a:t>
            </a:r>
          </a:p>
          <a:p>
            <a:pPr marL="171450" indent="-171450">
              <a:buFont typeface="Arial"/>
              <a:buChar char="•"/>
            </a:pPr>
            <a:endParaRPr lang="en-US" sz="1000" kern="1200" dirty="0">
              <a:solidFill>
                <a:schemeClr val="tx1"/>
              </a:solidFill>
              <a:latin typeface="+mn-lt"/>
              <a:ea typeface="+mn-ea"/>
              <a:cs typeface="+mn-cs"/>
            </a:endParaRPr>
          </a:p>
          <a:p>
            <a:pPr marL="0" indent="0">
              <a:buFont typeface="Arial"/>
              <a:buNone/>
            </a:pPr>
            <a:r>
              <a:rPr lang="en-US" sz="1000" kern="1200" dirty="0">
                <a:solidFill>
                  <a:schemeClr val="tx1"/>
                </a:solidFill>
                <a:latin typeface="+mn-lt"/>
                <a:ea typeface="+mn-ea"/>
                <a:cs typeface="+mn-cs"/>
              </a:rPr>
              <a:t>Say: What might Julia be able to learn from her meeting with Tom?</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 </a:t>
            </a:r>
            <a:r>
              <a:rPr lang="en-US" sz="1000" kern="1200" dirty="0">
                <a:solidFill>
                  <a:schemeClr val="tx1"/>
                </a:solidFill>
                <a:latin typeface="+mn-lt"/>
                <a:ea typeface="+mn-ea"/>
                <a:cs typeface="+mn-cs"/>
              </a:rPr>
              <a:t>Allow a minute or so for participants to respond. Read aloud selected responses and make note of common themes. Ideally, participants would highlight the following:</a:t>
            </a:r>
          </a:p>
          <a:p>
            <a:pPr marL="171450" indent="-171450">
              <a:buFont typeface="Arial"/>
              <a:buChar char="•"/>
            </a:pPr>
            <a:r>
              <a:rPr lang="en-US" sz="1000" kern="1200" dirty="0">
                <a:solidFill>
                  <a:schemeClr val="tx1"/>
                </a:solidFill>
                <a:latin typeface="+mn-lt"/>
                <a:ea typeface="+mn-ea"/>
                <a:cs typeface="+mn-cs"/>
              </a:rPr>
              <a:t>Learn about previous experiences that helped him grow</a:t>
            </a:r>
          </a:p>
          <a:p>
            <a:pPr marL="171450" indent="-171450">
              <a:buFont typeface="Arial"/>
              <a:buChar char="•"/>
            </a:pPr>
            <a:r>
              <a:rPr lang="en-US" sz="1000" kern="1200" dirty="0">
                <a:solidFill>
                  <a:schemeClr val="tx1"/>
                </a:solidFill>
                <a:latin typeface="+mn-lt"/>
                <a:ea typeface="+mn-ea"/>
                <a:cs typeface="+mn-cs"/>
              </a:rPr>
              <a:t>Investigate strengths and potential gaps in his skills</a:t>
            </a:r>
          </a:p>
          <a:p>
            <a:pPr marL="171450" indent="-171450">
              <a:buFont typeface="Arial"/>
              <a:buChar char="•"/>
            </a:pPr>
            <a:r>
              <a:rPr lang="en-US" sz="1000" kern="1200" dirty="0">
                <a:solidFill>
                  <a:schemeClr val="tx1"/>
                </a:solidFill>
                <a:latin typeface="+mn-lt"/>
                <a:ea typeface="+mn-ea"/>
                <a:cs typeface="+mn-cs"/>
              </a:rPr>
              <a:t>Determine how engaged he is by his current work</a:t>
            </a:r>
          </a:p>
          <a:p>
            <a:pPr marL="171450" indent="-171450">
              <a:buFont typeface="Arial"/>
              <a:buChar char="•"/>
            </a:pPr>
            <a:r>
              <a:rPr lang="en-US" sz="1000" kern="1200" dirty="0">
                <a:solidFill>
                  <a:schemeClr val="tx1"/>
                </a:solidFill>
                <a:latin typeface="+mn-lt"/>
                <a:ea typeface="+mn-ea"/>
                <a:cs typeface="+mn-cs"/>
              </a:rPr>
              <a:t>Find areas of overlap between Tom’s goals and the organization’s strategic priorities</a:t>
            </a:r>
          </a:p>
          <a:p>
            <a:endParaRPr lang="en-US" sz="1000" i="1" kern="1200" dirty="0">
              <a:solidFill>
                <a:schemeClr val="tx1"/>
              </a:solidFill>
              <a:latin typeface="+mn-lt"/>
              <a:ea typeface="+mn-ea"/>
              <a:cs typeface="+mn-cs"/>
            </a:endParaRPr>
          </a:p>
          <a:p>
            <a:r>
              <a:rPr lang="en-US" sz="1000" i="1" kern="1200" dirty="0">
                <a:solidFill>
                  <a:schemeClr val="tx1"/>
                </a:solidFill>
                <a:highlight>
                  <a:srgbClr val="FFFF00"/>
                </a:highlight>
                <a:latin typeface="+mn-lt"/>
                <a:ea typeface="+mn-ea"/>
                <a:cs typeface="+mn-cs"/>
              </a:rPr>
              <a:t>Instructions: </a:t>
            </a:r>
            <a:r>
              <a:rPr lang="en-US" sz="1000" kern="1200" dirty="0">
                <a:solidFill>
                  <a:schemeClr val="tx1"/>
                </a:solidFill>
                <a:highlight>
                  <a:srgbClr val="FFFF00"/>
                </a:highlight>
                <a:latin typeface="+mn-lt"/>
                <a:ea typeface="+mn-ea"/>
                <a:cs typeface="+mn-cs"/>
              </a:rPr>
              <a:t>Select a common response for further discussion, then ask for a volunteer to respond to a follow-up question about the selected response.  </a:t>
            </a:r>
          </a:p>
          <a:p>
            <a:endParaRPr lang="en-US" sz="1000" i="1" kern="1200" dirty="0">
              <a:solidFill>
                <a:schemeClr val="tx1"/>
              </a:solidFill>
              <a:highlight>
                <a:srgbClr val="FFFF00"/>
              </a:highlight>
              <a:latin typeface="+mn-lt"/>
              <a:ea typeface="+mn-ea"/>
              <a:cs typeface="+mn-cs"/>
            </a:endParaRPr>
          </a:p>
          <a:p>
            <a:r>
              <a:rPr lang="en-US" sz="1000" i="1" kern="1200" dirty="0">
                <a:solidFill>
                  <a:schemeClr val="tx1"/>
                </a:solidFill>
                <a:highlight>
                  <a:srgbClr val="FFFF00"/>
                </a:highlight>
                <a:latin typeface="+mn-lt"/>
                <a:ea typeface="+mn-ea"/>
                <a:cs typeface="+mn-cs"/>
              </a:rPr>
              <a:t>Say</a:t>
            </a:r>
            <a:r>
              <a:rPr lang="en-US" sz="1000" kern="1200" dirty="0">
                <a:solidFill>
                  <a:schemeClr val="tx1"/>
                </a:solidFill>
                <a:highlight>
                  <a:srgbClr val="FFFF00"/>
                </a:highlight>
                <a:latin typeface="+mn-lt"/>
                <a:ea typeface="+mn-ea"/>
                <a:cs typeface="+mn-cs"/>
              </a:rPr>
              <a:t> </a:t>
            </a:r>
            <a:r>
              <a:rPr lang="en-US" sz="1000" i="1" kern="1200" dirty="0">
                <a:solidFill>
                  <a:schemeClr val="tx1"/>
                </a:solidFill>
                <a:highlight>
                  <a:srgbClr val="FFFF00"/>
                </a:highlight>
                <a:latin typeface="+mn-lt"/>
                <a:ea typeface="+mn-ea"/>
                <a:cs typeface="+mn-cs"/>
              </a:rPr>
              <a:t>(for example):</a:t>
            </a:r>
            <a:r>
              <a:rPr lang="en-US" sz="1000" kern="1200" dirty="0">
                <a:solidFill>
                  <a:schemeClr val="tx1"/>
                </a:solidFill>
                <a:highlight>
                  <a:srgbClr val="FFFF00"/>
                </a:highlight>
                <a:latin typeface="+mn-lt"/>
                <a:ea typeface="+mn-ea"/>
                <a:cs typeface="+mn-cs"/>
              </a:rPr>
              <a:t> A number of you thought it would be a good idea for Julia to ask about what Tom is interested in or what sparks his curiosity. How could Julia use this information to personalize Tom’s development opportunities? Raise your hand if you’d like to share your thoughts.</a:t>
            </a:r>
          </a:p>
          <a:p>
            <a:endParaRPr lang="en-US" sz="1000" i="1" kern="1200" dirty="0">
              <a:solidFill>
                <a:schemeClr val="tx1"/>
              </a:solidFill>
              <a:highlight>
                <a:srgbClr val="FFFF00"/>
              </a:highlight>
              <a:latin typeface="+mn-lt"/>
              <a:ea typeface="+mn-ea"/>
              <a:cs typeface="+mn-cs"/>
            </a:endParaRPr>
          </a:p>
          <a:p>
            <a:r>
              <a:rPr lang="en-US" sz="1000" i="1" kern="1200" dirty="0">
                <a:solidFill>
                  <a:schemeClr val="tx1"/>
                </a:solidFill>
                <a:highlight>
                  <a:srgbClr val="FFFF00"/>
                </a:highlight>
                <a:latin typeface="+mn-lt"/>
                <a:ea typeface="+mn-ea"/>
                <a:cs typeface="+mn-cs"/>
              </a:rPr>
              <a:t>Instructions:</a:t>
            </a:r>
            <a:r>
              <a:rPr lang="en-US" sz="1000" kern="1200" dirty="0">
                <a:solidFill>
                  <a:schemeClr val="tx1"/>
                </a:solidFill>
                <a:highlight>
                  <a:srgbClr val="FFFF00"/>
                </a:highlight>
                <a:latin typeface="+mn-lt"/>
                <a:ea typeface="+mn-ea"/>
                <a:cs typeface="+mn-cs"/>
              </a:rPr>
              <a:t> Allow a minute or so for participants to respond. Read aloud selected responses and make note of common themes. Ideally, participants would highlight the following:</a:t>
            </a:r>
          </a:p>
          <a:p>
            <a:pPr marL="171450" indent="-171450">
              <a:buFont typeface="Arial" panose="020B0604020202020204" pitchFamily="34" charset="0"/>
              <a:buChar char="•"/>
            </a:pPr>
            <a:r>
              <a:rPr lang="en-US" sz="1000" kern="1200" dirty="0">
                <a:solidFill>
                  <a:schemeClr val="tx1"/>
                </a:solidFill>
                <a:highlight>
                  <a:srgbClr val="FFFF00"/>
                </a:highlight>
                <a:latin typeface="+mn-lt"/>
                <a:ea typeface="+mn-ea"/>
                <a:cs typeface="+mn-cs"/>
              </a:rPr>
              <a:t>Knowing what Tom is interested in will help Julia incorporate development opportunities into his daily work</a:t>
            </a:r>
          </a:p>
          <a:p>
            <a:pPr marL="171450" indent="-171450">
              <a:buFont typeface="Arial" panose="020B0604020202020204" pitchFamily="34" charset="0"/>
              <a:buChar char="•"/>
            </a:pPr>
            <a:r>
              <a:rPr lang="en-US" sz="1000" kern="1200" dirty="0">
                <a:solidFill>
                  <a:schemeClr val="tx1"/>
                </a:solidFill>
                <a:highlight>
                  <a:srgbClr val="FFFF00"/>
                </a:highlight>
                <a:latin typeface="+mn-lt"/>
                <a:ea typeface="+mn-ea"/>
                <a:cs typeface="+mn-cs"/>
              </a:rPr>
              <a:t>Having an open conversation might empower Tom to ask for opportunities to grow beyond his current role</a:t>
            </a:r>
          </a:p>
          <a:p>
            <a:pPr marL="171450" indent="-171450">
              <a:buFont typeface="Arial" panose="020B0604020202020204" pitchFamily="34" charset="0"/>
              <a:buChar char="•"/>
            </a:pPr>
            <a:r>
              <a:rPr lang="en-US" sz="1000" kern="1200" dirty="0">
                <a:solidFill>
                  <a:schemeClr val="tx1"/>
                </a:solidFill>
                <a:highlight>
                  <a:srgbClr val="FFFF00"/>
                </a:highlight>
                <a:latin typeface="+mn-lt"/>
                <a:ea typeface="+mn-ea"/>
                <a:cs typeface="+mn-cs"/>
              </a:rPr>
              <a:t>Determine what motivates him and use that information to create meaningful development goals</a:t>
            </a:r>
          </a:p>
          <a:p>
            <a:pPr marL="171450" indent="-171450">
              <a:buFont typeface="Arial" panose="020B0604020202020204" pitchFamily="34" charset="0"/>
              <a:buChar char="•"/>
            </a:pPr>
            <a:endParaRPr lang="en-US" sz="1000" kern="1200" dirty="0">
              <a:solidFill>
                <a:schemeClr val="tx1"/>
              </a:solidFill>
              <a:highlight>
                <a:srgbClr val="FFFF00"/>
              </a:highlight>
              <a:latin typeface="+mn-lt"/>
              <a:ea typeface="+mn-ea"/>
              <a:cs typeface="+mn-cs"/>
            </a:endParaRPr>
          </a:p>
          <a:p>
            <a:r>
              <a:rPr lang="en-US" sz="1000" i="1" kern="1200" dirty="0">
                <a:solidFill>
                  <a:schemeClr val="tx1"/>
                </a:solidFill>
                <a:highlight>
                  <a:srgbClr val="FFFF00"/>
                </a:highlight>
                <a:latin typeface="+mn-lt"/>
                <a:ea typeface="+mn-ea"/>
                <a:cs typeface="+mn-cs"/>
              </a:rPr>
              <a:t>Say:</a:t>
            </a:r>
            <a:r>
              <a:rPr lang="en-US" sz="1000" b="1" kern="1200" dirty="0">
                <a:solidFill>
                  <a:schemeClr val="tx1"/>
                </a:solidFill>
                <a:highlight>
                  <a:srgbClr val="FFFF00"/>
                </a:highlight>
                <a:latin typeface="+mn-lt"/>
                <a:ea typeface="+mn-ea"/>
                <a:cs typeface="+mn-cs"/>
              </a:rPr>
              <a:t> </a:t>
            </a:r>
            <a:r>
              <a:rPr lang="en-US" sz="1000" kern="1200" dirty="0">
                <a:solidFill>
                  <a:schemeClr val="tx1"/>
                </a:solidFill>
                <a:highlight>
                  <a:srgbClr val="FFFF00"/>
                </a:highlight>
                <a:latin typeface="+mn-lt"/>
                <a:ea typeface="+mn-ea"/>
                <a:cs typeface="+mn-cs"/>
              </a:rPr>
              <a:t>These are all excellent ideas </a:t>
            </a:r>
            <a:r>
              <a:rPr lang="en-US" sz="1000" u="none" kern="1200" dirty="0">
                <a:solidFill>
                  <a:schemeClr val="tx1"/>
                </a:solidFill>
                <a:highlight>
                  <a:srgbClr val="FFFF00"/>
                </a:highlight>
                <a:latin typeface="+mn-lt"/>
                <a:ea typeface="+mn-ea"/>
                <a:cs typeface="+mn-cs"/>
              </a:rPr>
              <a:t>for</a:t>
            </a:r>
            <a:r>
              <a:rPr lang="en-US" sz="1000" u="none" strike="noStrike" kern="1200" baseline="0" dirty="0">
                <a:solidFill>
                  <a:schemeClr val="tx1"/>
                </a:solidFill>
                <a:highlight>
                  <a:srgbClr val="FFFF00"/>
                </a:highlight>
                <a:latin typeface="+mn-lt"/>
                <a:ea typeface="+mn-ea"/>
                <a:cs typeface="+mn-cs"/>
              </a:rPr>
              <a:t> </a:t>
            </a:r>
            <a:r>
              <a:rPr lang="en-US" sz="1000" kern="1200" dirty="0">
                <a:solidFill>
                  <a:schemeClr val="tx1"/>
                </a:solidFill>
                <a:highlight>
                  <a:srgbClr val="FFFF00"/>
                </a:highlight>
                <a:latin typeface="+mn-lt"/>
                <a:ea typeface="+mn-ea"/>
                <a:cs typeface="+mn-cs"/>
              </a:rPr>
              <a:t>how to have a productive development discussion. Keep in mind, when you have a development conversation with your employee, you should do more listening than talking. By listening and asking follow-up questions, you’ll gather insights that will help you create an effective plan together.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55783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r>
              <a:rPr lang="en-US" sz="1000" kern="1200" dirty="0">
                <a:solidFill>
                  <a:schemeClr val="tx1"/>
                </a:solidFill>
                <a:latin typeface="+mn-lt"/>
                <a:ea typeface="+mn-ea"/>
                <a:cs typeface="+mn-cs"/>
              </a:rPr>
              <a:t>[Time: 7 minutes]</a:t>
            </a:r>
          </a:p>
          <a:p>
            <a:endParaRPr lang="en-US" sz="1000" b="1" dirty="0"/>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A big part of being able to personalize your employee’s development is seeing opportunities for learning in day-to-day tasks. Take a look at the list on the screen. What opportunities for personalized learning have you used on your team? Chat in the letter next to the opportunity you’ve used with your team. You may have used more than one. </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Give participants a minute or so to review the list and chat in their responses.  </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Note and comment on which categories the group mentions most often. </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Say (for example):</a:t>
            </a:r>
            <a:r>
              <a:rPr lang="en-US" sz="1000" kern="1200" dirty="0">
                <a:solidFill>
                  <a:schemeClr val="tx1"/>
                </a:solidFill>
                <a:latin typeface="+mn-lt"/>
                <a:ea typeface="+mn-ea"/>
                <a:cs typeface="+mn-cs"/>
              </a:rPr>
              <a:t> It looks like most of you offer feedback and skills training opportunities. What other personalized learning opportunities might you offer to better meet the needs of your team? Chat in the letters of the categories shown on the slide.</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Note which categories the group mentions most often. Select one category and ask for one volunteer to share specific thoughts on how they might begin to incorporate other opportunities for personalized learning to meet the needs of their team. </a:t>
            </a:r>
          </a:p>
          <a:p>
            <a:endParaRPr lang="en-US" sz="1000" i="1" kern="1200" dirty="0">
              <a:solidFill>
                <a:schemeClr val="tx1"/>
              </a:solidFill>
              <a:latin typeface="+mn-lt"/>
              <a:ea typeface="+mn-ea"/>
              <a:cs typeface="+mn-cs"/>
            </a:endParaRPr>
          </a:p>
          <a:p>
            <a:r>
              <a:rPr lang="en-US" sz="1000" i="1" kern="1200" dirty="0">
                <a:solidFill>
                  <a:schemeClr val="tx1"/>
                </a:solidFill>
                <a:latin typeface="+mn-lt"/>
                <a:ea typeface="+mn-ea"/>
                <a:cs typeface="+mn-cs"/>
              </a:rPr>
              <a:t>Say (for example): </a:t>
            </a:r>
            <a:r>
              <a:rPr lang="en-US" sz="1000" kern="1200" dirty="0">
                <a:solidFill>
                  <a:schemeClr val="tx1"/>
                </a:solidFill>
                <a:latin typeface="+mn-lt"/>
                <a:ea typeface="+mn-ea"/>
                <a:cs typeface="+mn-cs"/>
              </a:rPr>
              <a:t>It looks like most of you feel you need to offer more opportunities to allow your team members to take charge of a task or try something new. This may be a good area to focus on for your employee development discussions. </a:t>
            </a:r>
          </a:p>
          <a:p>
            <a:r>
              <a:rPr lang="en-US" sz="10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305019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DEVELOPING</a:t>
              </a:r>
            </a:p>
            <a:p>
              <a:pPr algn="ctr"/>
              <a:r>
                <a:rPr lang="en-US" sz="1000" dirty="0">
                  <a:solidFill>
                    <a:schemeClr val="bg1"/>
                  </a:solidFill>
                </a:rPr>
                <a:t>EMPLOYEES</a:t>
              </a: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DEVELOPING</a:t>
              </a:r>
            </a:p>
            <a:p>
              <a:pPr algn="ctr"/>
              <a:r>
                <a:rPr lang="en-US" sz="1000" dirty="0">
                  <a:solidFill>
                    <a:schemeClr val="bg1"/>
                  </a:solidFill>
                </a:rPr>
                <a:t>EMPLOYEES</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1553454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DEVELOPING</a:t>
              </a:r>
            </a:p>
            <a:p>
              <a:pPr algn="ctr"/>
              <a:r>
                <a:rPr lang="en-US" sz="1000" dirty="0">
                  <a:solidFill>
                    <a:schemeClr val="bg1"/>
                  </a:solidFill>
                </a:rPr>
                <a:t>EMPLOYEES</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1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1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16.xml"/><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tags" Target="../tags/tag20.xml"/><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3.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 Id="rId4" Type="http://schemas.openxmlformats.org/officeDocument/2006/relationships/image" Target="../media/image20.jp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tags" Target="../tags/tag23.xml"/><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4.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12.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8.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57571727_5.jpg"/>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4345" b="14345"/>
          <a:stretch>
            <a:fillRect/>
          </a:stretch>
        </p:blipFill>
        <p:spPr/>
      </p:pic>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1" name="Rectangle 10"/>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5"/>
          <p:cNvSpPr>
            <a:spLocks noGrp="1"/>
          </p:cNvSpPr>
          <p:nvPr>
            <p:ph type="ctrTitle"/>
          </p:nvPr>
        </p:nvSpPr>
        <p:spPr>
          <a:xfrm>
            <a:off x="1390315" y="2992649"/>
            <a:ext cx="7299659" cy="1242679"/>
          </a:xfrm>
        </p:spPr>
        <p:txBody>
          <a:bodyPr/>
          <a:lstStyle/>
          <a:p>
            <a:r>
              <a:rPr lang="en-US" dirty="0"/>
              <a:t>Developing Employees Café </a:t>
            </a:r>
          </a:p>
        </p:txBody>
      </p:sp>
      <p:pic>
        <p:nvPicPr>
          <p:cNvPr id="13" name="Picture 12" descr="cover_arro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custDataLst>
      <p:tags r:id="rId1"/>
    </p:custDataLst>
    <p:extLst>
      <p:ext uri="{BB962C8B-B14F-4D97-AF65-F5344CB8AC3E}">
        <p14:creationId xmlns:p14="http://schemas.microsoft.com/office/powerpoint/2010/main" val="3542617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During a development discussion ask…</a:t>
            </a:r>
          </a:p>
        </p:txBody>
      </p:sp>
      <p:sp>
        <p:nvSpPr>
          <p:cNvPr id="5" name="TextBox 4">
            <a:extLst>
              <a:ext uri="{FF2B5EF4-FFF2-40B4-BE49-F238E27FC236}">
                <a16:creationId xmlns:a16="http://schemas.microsoft.com/office/drawing/2014/main" id="{7C556D2F-3380-164C-8158-1226919EB6BB}"/>
              </a:ext>
            </a:extLst>
          </p:cNvPr>
          <p:cNvSpPr txBox="1"/>
          <p:nvPr/>
        </p:nvSpPr>
        <p:spPr>
          <a:xfrm>
            <a:off x="457201" y="1818322"/>
            <a:ext cx="8248649" cy="4616648"/>
          </a:xfrm>
          <a:prstGeom prst="rect">
            <a:avLst/>
          </a:prstGeom>
          <a:noFill/>
        </p:spPr>
        <p:txBody>
          <a:bodyPr wrap="square" rtlCol="0">
            <a:spAutoFit/>
          </a:bodyPr>
          <a:lstStyle/>
          <a:p>
            <a:r>
              <a:rPr lang="en-US" sz="2400" dirty="0"/>
              <a:t>Questions about the past:</a:t>
            </a:r>
          </a:p>
          <a:p>
            <a:pPr marL="285750" lvl="0" indent="-285750">
              <a:buFont typeface="Arial" panose="020B0604020202020204" pitchFamily="34" charset="0"/>
              <a:buChar char="•"/>
            </a:pPr>
            <a:r>
              <a:rPr lang="en-US" dirty="0"/>
              <a:t>What parts of past jobs have enjoyed most?</a:t>
            </a:r>
          </a:p>
          <a:p>
            <a:pPr marL="285750" lvl="0" indent="-285750">
              <a:buFont typeface="Arial" panose="020B0604020202020204" pitchFamily="34" charset="0"/>
              <a:buChar char="•"/>
            </a:pPr>
            <a:r>
              <a:rPr lang="en-US" dirty="0"/>
              <a:t>In what situations have you learned and grown the most?</a:t>
            </a:r>
          </a:p>
          <a:p>
            <a:pPr marL="285750" lvl="0" indent="-285750">
              <a:buFont typeface="Arial" panose="020B0604020202020204" pitchFamily="34" charset="0"/>
              <a:buChar char="•"/>
            </a:pPr>
            <a:r>
              <a:rPr lang="en-US" dirty="0"/>
              <a:t>What skills do you have from the past that you’d like to use again?</a:t>
            </a:r>
          </a:p>
          <a:p>
            <a:endParaRPr lang="en-US" dirty="0"/>
          </a:p>
          <a:p>
            <a:r>
              <a:rPr lang="en-US" sz="2400" dirty="0"/>
              <a:t>Questions about the present:</a:t>
            </a:r>
          </a:p>
          <a:p>
            <a:pPr marL="285750" lvl="0" indent="-285750">
              <a:buFont typeface="Arial" panose="020B0604020202020204" pitchFamily="34" charset="0"/>
              <a:buChar char="•"/>
            </a:pPr>
            <a:r>
              <a:rPr lang="en-US" dirty="0"/>
              <a:t>What do you feel you’ve outgrown?</a:t>
            </a:r>
          </a:p>
          <a:p>
            <a:pPr marL="285750" lvl="0" indent="-285750">
              <a:buFont typeface="Arial" panose="020B0604020202020204" pitchFamily="34" charset="0"/>
              <a:buChar char="•"/>
            </a:pPr>
            <a:r>
              <a:rPr lang="en-US" dirty="0"/>
              <a:t>What situations make you feel less skilled or confident?</a:t>
            </a:r>
          </a:p>
          <a:p>
            <a:pPr marL="285750" lvl="0" indent="-285750">
              <a:buFont typeface="Arial" panose="020B0604020202020204" pitchFamily="34" charset="0"/>
              <a:buChar char="•"/>
            </a:pPr>
            <a:r>
              <a:rPr lang="en-US" dirty="0"/>
              <a:t>What skill gaps would you like to close?</a:t>
            </a:r>
          </a:p>
          <a:p>
            <a:endParaRPr lang="en-US" dirty="0"/>
          </a:p>
          <a:p>
            <a:r>
              <a:rPr lang="en-US" sz="2400" dirty="0"/>
              <a:t>Questions about the future:</a:t>
            </a:r>
          </a:p>
          <a:p>
            <a:pPr marL="285750" lvl="0" indent="-285750">
              <a:buFont typeface="Arial" panose="020B0604020202020204" pitchFamily="34" charset="0"/>
              <a:buChar char="•"/>
            </a:pPr>
            <a:r>
              <a:rPr lang="en-US" dirty="0"/>
              <a:t>What skills or capabilities would help you make more of an impact?</a:t>
            </a:r>
          </a:p>
          <a:p>
            <a:pPr marL="285750" lvl="0" indent="-285750">
              <a:buFont typeface="Arial" panose="020B0604020202020204" pitchFamily="34" charset="0"/>
              <a:buChar char="•"/>
            </a:pPr>
            <a:r>
              <a:rPr lang="en-US" dirty="0"/>
              <a:t>What sparks your curiosity professionally right now?</a:t>
            </a:r>
          </a:p>
          <a:p>
            <a:pPr marL="285750" lvl="0" indent="-285750">
              <a:buFont typeface="Arial" panose="020B0604020202020204" pitchFamily="34" charset="0"/>
              <a:buChar char="•"/>
            </a:pPr>
            <a:r>
              <a:rPr lang="en-US" dirty="0"/>
              <a:t>What are your long-term goals?</a:t>
            </a:r>
          </a:p>
          <a:p>
            <a:endParaRPr lang="en-US" sz="2400" dirty="0"/>
          </a:p>
        </p:txBody>
      </p:sp>
    </p:spTree>
    <p:custDataLst>
      <p:tags r:id="rId1"/>
    </p:custDataLst>
    <p:extLst>
      <p:ext uri="{BB962C8B-B14F-4D97-AF65-F5344CB8AC3E}">
        <p14:creationId xmlns:p14="http://schemas.microsoft.com/office/powerpoint/2010/main" val="266936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7" descr="460703045_47.jpg"/>
          <p:cNvPicPr>
            <a:picLocks noChangeAspect="1"/>
          </p:cNvPicPr>
          <p:nvPr/>
        </p:nvPicPr>
        <p:blipFill rotWithShape="1">
          <a:blip r:embed="rId4">
            <a:extLst>
              <a:ext uri="{28A0092B-C50C-407E-A947-70E740481C1C}">
                <a14:useLocalDpi xmlns:a14="http://schemas.microsoft.com/office/drawing/2010/main" val="0"/>
              </a:ext>
            </a:extLst>
          </a:blip>
          <a:srcRect t="43003" b="24533"/>
          <a:stretch/>
        </p:blipFill>
        <p:spPr>
          <a:xfrm>
            <a:off x="0" y="0"/>
            <a:ext cx="9143999" cy="2060575"/>
          </a:xfrm>
          <a:prstGeom prst="rect">
            <a:avLst/>
          </a:prstGeom>
        </p:spPr>
      </p:pic>
      <p:sp>
        <p:nvSpPr>
          <p:cNvPr id="5" name="Text Placeholder 4"/>
          <p:cNvSpPr>
            <a:spLocks noGrp="1"/>
          </p:cNvSpPr>
          <p:nvPr>
            <p:ph type="body" idx="1"/>
          </p:nvPr>
        </p:nvSpPr>
        <p:spPr/>
        <p:txBody>
          <a:bodyPr/>
          <a:lstStyle/>
          <a:p>
            <a:r>
              <a:rPr lang="en-US" dirty="0"/>
              <a:t>BUILD AND USE NETWORKS</a:t>
            </a:r>
          </a:p>
        </p:txBody>
      </p:sp>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DEVELOPING EMPLOYEES</a:t>
              </a:r>
            </a:p>
          </p:txBody>
        </p:sp>
      </p:grpSp>
    </p:spTree>
    <p:custDataLst>
      <p:tags r:id="rId1"/>
    </p:custDataLst>
    <p:extLst>
      <p:ext uri="{BB962C8B-B14F-4D97-AF65-F5344CB8AC3E}">
        <p14:creationId xmlns:p14="http://schemas.microsoft.com/office/powerpoint/2010/main" val="971343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b="1" dirty="0"/>
            </a:br>
            <a:br>
              <a:rPr lang="en-US" b="1" dirty="0"/>
            </a:br>
            <a:r>
              <a:rPr lang="en-US" dirty="0"/>
              <a:t>Make the most of your networks</a:t>
            </a:r>
            <a:br>
              <a:rPr lang="en-US" dirty="0"/>
            </a:br>
            <a:br>
              <a:rPr lang="en-US" dirty="0"/>
            </a:br>
            <a:r>
              <a:rPr lang="en-US" dirty="0"/>
              <a:t> </a:t>
            </a:r>
          </a:p>
        </p:txBody>
      </p:sp>
      <p:sp>
        <p:nvSpPr>
          <p:cNvPr id="6" name="Content Placeholder 5"/>
          <p:cNvSpPr>
            <a:spLocks noGrp="1"/>
          </p:cNvSpPr>
          <p:nvPr>
            <p:ph sz="quarter" idx="10"/>
          </p:nvPr>
        </p:nvSpPr>
        <p:spPr>
          <a:xfrm>
            <a:off x="444499" y="1831975"/>
            <a:ext cx="6578601" cy="4221692"/>
          </a:xfrm>
        </p:spPr>
        <p:txBody>
          <a:bodyPr/>
          <a:lstStyle/>
          <a:p>
            <a:pPr marL="285750" indent="-285750"/>
            <a:r>
              <a:rPr lang="en-US" sz="2800" dirty="0"/>
              <a:t>How will your team benefit from building their networks?</a:t>
            </a:r>
          </a:p>
          <a:p>
            <a:pPr marL="285750" lvl="0" indent="-285750"/>
            <a:endParaRPr lang="en-US" sz="2800" dirty="0"/>
          </a:p>
          <a:p>
            <a:pPr marL="285750" lvl="0" indent="-285750"/>
            <a:r>
              <a:rPr lang="en-US" sz="2800" dirty="0"/>
              <a:t>How might your team members use networks to support their professional development?</a:t>
            </a:r>
          </a:p>
          <a:p>
            <a:pPr marL="285750" lvl="0" indent="-285750"/>
            <a:endParaRPr lang="en-US" sz="2800" dirty="0"/>
          </a:p>
          <a:p>
            <a:pPr marL="285750" lvl="0" indent="-285750"/>
            <a:endParaRPr lang="en-US" sz="2800" dirty="0"/>
          </a:p>
          <a:p>
            <a:pPr marL="53975" indent="0">
              <a:buNone/>
            </a:pPr>
            <a:endParaRPr lang="en-US" dirty="0"/>
          </a:p>
        </p:txBody>
      </p:sp>
      <p:grpSp>
        <p:nvGrpSpPr>
          <p:cNvPr id="12" name="Group 11"/>
          <p:cNvGrpSpPr/>
          <p:nvPr/>
        </p:nvGrpSpPr>
        <p:grpSpPr>
          <a:xfrm>
            <a:off x="7563253" y="3939619"/>
            <a:ext cx="1580747" cy="844729"/>
            <a:chOff x="7563253" y="4665042"/>
            <a:chExt cx="1580747" cy="844729"/>
          </a:xfrm>
        </p:grpSpPr>
        <p:sp>
          <p:nvSpPr>
            <p:cNvPr id="13" name="Rectangle 1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4" name="Picture 13"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5" name="Group 14"/>
          <p:cNvGrpSpPr/>
          <p:nvPr/>
        </p:nvGrpSpPr>
        <p:grpSpPr>
          <a:xfrm>
            <a:off x="7982922" y="5013128"/>
            <a:ext cx="1161078" cy="838132"/>
            <a:chOff x="7982922" y="4553595"/>
            <a:chExt cx="1161078" cy="838132"/>
          </a:xfrm>
        </p:grpSpPr>
        <p:sp>
          <p:nvSpPr>
            <p:cNvPr id="16" name="Rectangle 15"/>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7" name="Picture 16"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375167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8" y="2634248"/>
            <a:ext cx="6923317" cy="2724150"/>
          </a:xfrm>
        </p:spPr>
        <p:txBody>
          <a:bodyPr>
            <a:noAutofit/>
          </a:bodyPr>
          <a:lstStyle/>
          <a:p>
            <a:pPr marL="0" indent="0">
              <a:lnSpc>
                <a:spcPct val="100000"/>
              </a:lnSpc>
              <a:buNone/>
            </a:pPr>
            <a:r>
              <a:rPr lang="en-US" dirty="0">
                <a:solidFill>
                  <a:schemeClr val="bg1"/>
                </a:solidFill>
              </a:rPr>
              <a:t>What could you do to boost your team’s ability to build networks?</a:t>
            </a:r>
          </a:p>
        </p:txBody>
      </p:sp>
      <p:sp>
        <p:nvSpPr>
          <p:cNvPr id="6" name="Text Placeholder 5"/>
          <p:cNvSpPr>
            <a:spLocks noGrp="1"/>
          </p:cNvSpPr>
          <p:nvPr>
            <p:ph type="body" sz="quarter" idx="11"/>
          </p:nvPr>
        </p:nvSpPr>
        <p:spPr/>
        <p:txBody>
          <a:bodyPr/>
          <a:lstStyle/>
          <a:p>
            <a:br>
              <a:rPr lang="en-US" dirty="0"/>
            </a:br>
            <a:r>
              <a:rPr lang="en-US" dirty="0"/>
              <a:t>BUILD AND USE NETWORKS</a:t>
            </a:r>
          </a:p>
        </p:txBody>
      </p:sp>
      <p:grpSp>
        <p:nvGrpSpPr>
          <p:cNvPr id="14" name="Group 13"/>
          <p:cNvGrpSpPr/>
          <p:nvPr/>
        </p:nvGrpSpPr>
        <p:grpSpPr>
          <a:xfrm>
            <a:off x="7982922" y="4946160"/>
            <a:ext cx="1161078" cy="838132"/>
            <a:chOff x="7982922" y="4553595"/>
            <a:chExt cx="1161078" cy="838132"/>
          </a:xfrm>
        </p:grpSpPr>
        <p:sp>
          <p:nvSpPr>
            <p:cNvPr id="15" name="Rectangle 14"/>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93536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F77BED-8345-4194-8A03-BC4FFD4B722D}"/>
              </a:ext>
            </a:extLst>
          </p:cNvPr>
          <p:cNvSpPr>
            <a:spLocks noGrp="1"/>
          </p:cNvSpPr>
          <p:nvPr>
            <p:ph type="title"/>
          </p:nvPr>
        </p:nvSpPr>
        <p:spPr/>
        <p:txBody>
          <a:bodyPr/>
          <a:lstStyle/>
          <a:p>
            <a:r>
              <a:rPr lang="en-US" dirty="0"/>
              <a:t>Take action</a:t>
            </a:r>
          </a:p>
        </p:txBody>
      </p:sp>
      <p:sp>
        <p:nvSpPr>
          <p:cNvPr id="5" name="Content Placeholder 4">
            <a:extLst>
              <a:ext uri="{FF2B5EF4-FFF2-40B4-BE49-F238E27FC236}">
                <a16:creationId xmlns:a16="http://schemas.microsoft.com/office/drawing/2014/main" id="{E97E7E14-BB89-4A9B-B786-731C73FFF886}"/>
              </a:ext>
            </a:extLst>
          </p:cNvPr>
          <p:cNvSpPr>
            <a:spLocks noGrp="1"/>
          </p:cNvSpPr>
          <p:nvPr>
            <p:ph sz="quarter" idx="10"/>
          </p:nvPr>
        </p:nvSpPr>
        <p:spPr>
          <a:xfrm>
            <a:off x="444499" y="1831975"/>
            <a:ext cx="8233833" cy="4221692"/>
          </a:xfrm>
        </p:spPr>
        <p:txBody>
          <a:bodyPr/>
          <a:lstStyle/>
          <a:p>
            <a:pPr marL="0" indent="0">
              <a:buNone/>
            </a:pPr>
            <a:r>
              <a:rPr lang="en-US" sz="3200" dirty="0"/>
              <a:t>Help employees develop networking skills </a:t>
            </a:r>
          </a:p>
          <a:p>
            <a:pPr marL="457200" indent="-457200"/>
            <a:r>
              <a:rPr lang="en-US" sz="3200" dirty="0"/>
              <a:t>Link with a coworker to solve a problem</a:t>
            </a:r>
          </a:p>
          <a:p>
            <a:pPr marL="457200" indent="-457200"/>
            <a:r>
              <a:rPr lang="en-US" sz="3200" dirty="0"/>
              <a:t>Connect with a mentor to learn a new skill</a:t>
            </a:r>
          </a:p>
          <a:p>
            <a:pPr marL="457200" indent="-457200"/>
            <a:r>
              <a:rPr lang="en-US" sz="3200" dirty="0"/>
              <a:t>Practice the art of follow up</a:t>
            </a:r>
          </a:p>
        </p:txBody>
      </p:sp>
    </p:spTree>
    <p:custDataLst>
      <p:tags r:id="rId1"/>
    </p:custDataLst>
    <p:extLst>
      <p:ext uri="{BB962C8B-B14F-4D97-AF65-F5344CB8AC3E}">
        <p14:creationId xmlns:p14="http://schemas.microsoft.com/office/powerpoint/2010/main" val="54922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51075832_47.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26865" b="39332"/>
          <a:stretch/>
        </p:blipFill>
        <p:spPr/>
      </p:pic>
      <p:sp>
        <p:nvSpPr>
          <p:cNvPr id="3" name="Text Placeholder 2"/>
          <p:cNvSpPr>
            <a:spLocks noGrp="1"/>
          </p:cNvSpPr>
          <p:nvPr>
            <p:ph type="body" idx="1"/>
          </p:nvPr>
        </p:nvSpPr>
        <p:spPr>
          <a:xfrm>
            <a:off x="939624" y="2709863"/>
            <a:ext cx="7242653" cy="2888719"/>
          </a:xfrm>
        </p:spPr>
        <p:txBody>
          <a:bodyPr/>
          <a:lstStyle/>
          <a:p>
            <a:r>
              <a:rPr lang="en-US" sz="6000" dirty="0"/>
              <a:t>SUPPORT MEANINGFUL REFLECTION</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DEVELOPING EMPLOYEES</a:t>
              </a:r>
            </a:p>
          </p:txBody>
        </p:sp>
      </p:grpSp>
    </p:spTree>
    <p:custDataLst>
      <p:tags r:id="rId1"/>
    </p:custDataLst>
    <p:extLst>
      <p:ext uri="{BB962C8B-B14F-4D97-AF65-F5344CB8AC3E}">
        <p14:creationId xmlns:p14="http://schemas.microsoft.com/office/powerpoint/2010/main" val="3849727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To support meaningful reflection…</a:t>
            </a:r>
          </a:p>
        </p:txBody>
      </p:sp>
      <p:sp>
        <p:nvSpPr>
          <p:cNvPr id="8" name="Content Placeholder 3">
            <a:extLst>
              <a:ext uri="{FF2B5EF4-FFF2-40B4-BE49-F238E27FC236}">
                <a16:creationId xmlns:a16="http://schemas.microsoft.com/office/drawing/2014/main" id="{364869CD-D573-4402-8907-6E0EECE81094}"/>
              </a:ext>
            </a:extLst>
          </p:cNvPr>
          <p:cNvSpPr txBox="1">
            <a:spLocks/>
          </p:cNvSpPr>
          <p:nvPr/>
        </p:nvSpPr>
        <p:spPr>
          <a:xfrm>
            <a:off x="457201" y="2185226"/>
            <a:ext cx="8686799" cy="4525963"/>
          </a:xfrm>
          <a:prstGeom prst="rect">
            <a:avLst/>
          </a:prstGeom>
        </p:spPr>
        <p:txBody>
          <a:bodyPr vert="horz" lIns="0" tIns="0" rIns="0" bIns="0" rtlCol="0">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1800"/>
              </a:spcAft>
              <a:buNone/>
            </a:pPr>
            <a:r>
              <a:rPr lang="en-US" dirty="0"/>
              <a:t>How do employees benefit from reflecting on their work?</a:t>
            </a:r>
          </a:p>
          <a:p>
            <a:pPr marL="53975" indent="0">
              <a:lnSpc>
                <a:spcPct val="100000"/>
              </a:lnSpc>
              <a:spcAft>
                <a:spcPts val="1800"/>
              </a:spcAft>
              <a:buNone/>
            </a:pPr>
            <a:endParaRPr lang="en-US" dirty="0"/>
          </a:p>
          <a:p>
            <a:pPr marL="53975" indent="0">
              <a:lnSpc>
                <a:spcPct val="100000"/>
              </a:lnSpc>
              <a:spcAft>
                <a:spcPts val="1800"/>
              </a:spcAft>
              <a:buNone/>
            </a:pPr>
            <a:r>
              <a:rPr lang="en-US" dirty="0"/>
              <a:t>What questions can you ask to facilitate meaningful reflection?</a:t>
            </a:r>
          </a:p>
          <a:p>
            <a:pPr marL="53975" indent="0">
              <a:lnSpc>
                <a:spcPct val="100000"/>
              </a:lnSpc>
              <a:spcAft>
                <a:spcPts val="1800"/>
              </a:spcAft>
              <a:buNone/>
            </a:pPr>
            <a:endParaRPr lang="en-US" dirty="0"/>
          </a:p>
          <a:p>
            <a:pPr marL="53975" indent="0">
              <a:lnSpc>
                <a:spcPct val="100000"/>
              </a:lnSpc>
              <a:spcAft>
                <a:spcPts val="1800"/>
              </a:spcAft>
              <a:buNone/>
            </a:pPr>
            <a:endParaRPr lang="en-US" dirty="0"/>
          </a:p>
          <a:p>
            <a:pPr marL="53975" indent="0">
              <a:lnSpc>
                <a:spcPct val="100000"/>
              </a:lnSpc>
              <a:buNone/>
            </a:pPr>
            <a:endParaRPr lang="en-US" dirty="0">
              <a:solidFill>
                <a:srgbClr val="000000"/>
              </a:solidFill>
            </a:endParaRPr>
          </a:p>
        </p:txBody>
      </p:sp>
    </p:spTree>
    <p:custDataLst>
      <p:tags r:id="rId1"/>
    </p:custDataLst>
    <p:extLst>
      <p:ext uri="{BB962C8B-B14F-4D97-AF65-F5344CB8AC3E}">
        <p14:creationId xmlns:p14="http://schemas.microsoft.com/office/powerpoint/2010/main" val="380696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Boost performance</a:t>
            </a:r>
          </a:p>
        </p:txBody>
      </p:sp>
      <p:sp>
        <p:nvSpPr>
          <p:cNvPr id="8" name="Content Placeholder 3">
            <a:extLst>
              <a:ext uri="{FF2B5EF4-FFF2-40B4-BE49-F238E27FC236}">
                <a16:creationId xmlns:a16="http://schemas.microsoft.com/office/drawing/2014/main" id="{364869CD-D573-4402-8907-6E0EECE81094}"/>
              </a:ext>
            </a:extLst>
          </p:cNvPr>
          <p:cNvSpPr txBox="1">
            <a:spLocks/>
          </p:cNvSpPr>
          <p:nvPr/>
        </p:nvSpPr>
        <p:spPr>
          <a:xfrm>
            <a:off x="457201" y="2185227"/>
            <a:ext cx="7715249" cy="3491674"/>
          </a:xfrm>
          <a:prstGeom prst="rect">
            <a:avLst/>
          </a:prstGeom>
        </p:spPr>
        <p:txBody>
          <a:bodyPr vert="horz" lIns="0" tIns="0" rIns="0" bIns="0" rtlCol="0">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00000"/>
              </a:lnSpc>
              <a:spcAft>
                <a:spcPts val="1800"/>
              </a:spcAft>
            </a:pPr>
            <a:r>
              <a:rPr lang="en-US" sz="2800" b="1" dirty="0"/>
              <a:t>Take handwritten notes</a:t>
            </a:r>
          </a:p>
          <a:p>
            <a:pPr>
              <a:lnSpc>
                <a:spcPct val="100000"/>
              </a:lnSpc>
              <a:spcAft>
                <a:spcPts val="1800"/>
              </a:spcAft>
            </a:pPr>
            <a:r>
              <a:rPr lang="en-US" sz="2800" b="1" dirty="0">
                <a:solidFill>
                  <a:srgbClr val="000000"/>
                </a:solidFill>
              </a:rPr>
              <a:t>Practice in frequent, short bursts</a:t>
            </a:r>
          </a:p>
          <a:p>
            <a:pPr>
              <a:lnSpc>
                <a:spcPct val="100000"/>
              </a:lnSpc>
              <a:spcAft>
                <a:spcPts val="1800"/>
              </a:spcAft>
            </a:pPr>
            <a:r>
              <a:rPr lang="en-US" sz="2800" b="1" dirty="0">
                <a:solidFill>
                  <a:srgbClr val="000000"/>
                </a:solidFill>
              </a:rPr>
              <a:t>Teach others</a:t>
            </a:r>
          </a:p>
          <a:p>
            <a:pPr>
              <a:lnSpc>
                <a:spcPct val="100000"/>
              </a:lnSpc>
              <a:spcAft>
                <a:spcPts val="1800"/>
              </a:spcAft>
            </a:pPr>
            <a:r>
              <a:rPr lang="en-US" sz="2800" b="1" dirty="0">
                <a:solidFill>
                  <a:srgbClr val="000000"/>
                </a:solidFill>
              </a:rPr>
              <a:t>Vary the forms of practice</a:t>
            </a:r>
            <a:endParaRPr lang="en-US" sz="2800" dirty="0">
              <a:solidFill>
                <a:srgbClr val="000000"/>
              </a:solidFill>
            </a:endParaRPr>
          </a:p>
          <a:p>
            <a:pPr>
              <a:lnSpc>
                <a:spcPct val="100000"/>
              </a:lnSpc>
            </a:pPr>
            <a:endParaRPr lang="en-US" dirty="0">
              <a:solidFill>
                <a:srgbClr val="000000"/>
              </a:solidFill>
            </a:endParaRPr>
          </a:p>
        </p:txBody>
      </p:sp>
    </p:spTree>
    <p:custDataLst>
      <p:tags r:id="rId1"/>
    </p:custDataLst>
    <p:extLst>
      <p:ext uri="{BB962C8B-B14F-4D97-AF65-F5344CB8AC3E}">
        <p14:creationId xmlns:p14="http://schemas.microsoft.com/office/powerpoint/2010/main" val="1775085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Tips to Support Meaningful Reflection</a:t>
            </a:r>
          </a:p>
        </p:txBody>
      </p:sp>
      <p:sp>
        <p:nvSpPr>
          <p:cNvPr id="4" name="Content Placeholder 3"/>
          <p:cNvSpPr>
            <a:spLocks noGrp="1"/>
          </p:cNvSpPr>
          <p:nvPr>
            <p:ph idx="4294967295"/>
          </p:nvPr>
        </p:nvSpPr>
        <p:spPr>
          <a:xfrm>
            <a:off x="457201" y="2204277"/>
            <a:ext cx="8686799" cy="3015424"/>
          </a:xfrm>
        </p:spPr>
        <p:txBody>
          <a:bodyPr>
            <a:normAutofit/>
          </a:bodyPr>
          <a:lstStyle/>
          <a:p>
            <a:pPr lvl="0">
              <a:lnSpc>
                <a:spcPct val="100000"/>
              </a:lnSpc>
              <a:spcAft>
                <a:spcPts val="1800"/>
              </a:spcAft>
            </a:pPr>
            <a:r>
              <a:rPr lang="en-US" b="1" dirty="0"/>
              <a:t>Ask </a:t>
            </a:r>
            <a:r>
              <a:rPr lang="en-US" dirty="0"/>
              <a:t>the right questions</a:t>
            </a:r>
            <a:endParaRPr lang="en-US" dirty="0">
              <a:solidFill>
                <a:srgbClr val="000000"/>
              </a:solidFill>
            </a:endParaRPr>
          </a:p>
          <a:p>
            <a:pPr lvl="0">
              <a:lnSpc>
                <a:spcPct val="100000"/>
              </a:lnSpc>
              <a:spcAft>
                <a:spcPts val="1800"/>
              </a:spcAft>
            </a:pPr>
            <a:r>
              <a:rPr lang="en-US" b="1" dirty="0">
                <a:solidFill>
                  <a:srgbClr val="000000"/>
                </a:solidFill>
              </a:rPr>
              <a:t>Implement </a:t>
            </a:r>
            <a:r>
              <a:rPr lang="en-US" dirty="0">
                <a:solidFill>
                  <a:srgbClr val="000000"/>
                </a:solidFill>
              </a:rPr>
              <a:t>performance boosting practices</a:t>
            </a:r>
          </a:p>
          <a:p>
            <a:pPr lvl="0">
              <a:lnSpc>
                <a:spcPct val="100000"/>
              </a:lnSpc>
              <a:spcAft>
                <a:spcPts val="1800"/>
              </a:spcAft>
            </a:pPr>
            <a:r>
              <a:rPr lang="en-US" b="1" dirty="0">
                <a:solidFill>
                  <a:srgbClr val="000000"/>
                </a:solidFill>
              </a:rPr>
              <a:t>Coach </a:t>
            </a:r>
            <a:r>
              <a:rPr lang="en-US" dirty="0">
                <a:solidFill>
                  <a:srgbClr val="000000"/>
                </a:solidFill>
              </a:rPr>
              <a:t>employees to develop independent thinking</a:t>
            </a:r>
          </a:p>
          <a:p>
            <a:pPr lvl="0">
              <a:lnSpc>
                <a:spcPct val="100000"/>
              </a:lnSpc>
              <a:spcAft>
                <a:spcPts val="1800"/>
              </a:spcAft>
            </a:pPr>
            <a:r>
              <a:rPr lang="en-US" dirty="0">
                <a:solidFill>
                  <a:srgbClr val="000000"/>
                </a:solidFill>
              </a:rPr>
              <a:t>Offer </a:t>
            </a:r>
            <a:r>
              <a:rPr lang="en-US" b="1" dirty="0">
                <a:solidFill>
                  <a:srgbClr val="000000"/>
                </a:solidFill>
              </a:rPr>
              <a:t>space to grow</a:t>
            </a:r>
          </a:p>
          <a:p>
            <a:pPr>
              <a:lnSpc>
                <a:spcPct val="100000"/>
              </a:lnSpc>
            </a:pPr>
            <a:endParaRPr lang="en-US" dirty="0">
              <a:solidFill>
                <a:srgbClr val="000000"/>
              </a:solidFill>
            </a:endParaRPr>
          </a:p>
        </p:txBody>
      </p:sp>
    </p:spTree>
    <p:custDataLst>
      <p:tags r:id="rId1"/>
    </p:custDataLst>
    <p:extLst>
      <p:ext uri="{BB962C8B-B14F-4D97-AF65-F5344CB8AC3E}">
        <p14:creationId xmlns:p14="http://schemas.microsoft.com/office/powerpoint/2010/main" val="1770278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4">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12919" cy="2888719"/>
          </a:xfrm>
        </p:spPr>
        <p:txBody>
          <a:bodyPr/>
          <a:lstStyle/>
          <a:p>
            <a:r>
              <a:rPr lang="en-US" dirty="0"/>
              <a:t>APPLYING WHAT YOU’VE LEARNED</a:t>
            </a:r>
          </a:p>
        </p:txBody>
      </p:sp>
      <p:grpSp>
        <p:nvGrpSpPr>
          <p:cNvPr id="9" name="Group 8"/>
          <p:cNvGrpSpPr/>
          <p:nvPr/>
        </p:nvGrpSpPr>
        <p:grpSpPr>
          <a:xfrm>
            <a:off x="932789" y="0"/>
            <a:ext cx="1110074" cy="2459955"/>
            <a:chOff x="1552549" y="0"/>
            <a:chExt cx="1110074"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DEVELOPING EMPLOYEES</a:t>
              </a:r>
            </a:p>
          </p:txBody>
        </p:sp>
      </p:grpSp>
    </p:spTree>
    <p:custDataLst>
      <p:tags r:id="rId1"/>
    </p:custDataLst>
    <p:extLst>
      <p:ext uri="{BB962C8B-B14F-4D97-AF65-F5344CB8AC3E}">
        <p14:creationId xmlns:p14="http://schemas.microsoft.com/office/powerpoint/2010/main" val="2076280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4402106" y="2157465"/>
            <a:ext cx="3408394" cy="3430588"/>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i="1" dirty="0">
                <a:solidFill>
                  <a:schemeClr val="accent1"/>
                </a:solidFill>
              </a:rPr>
              <a:t>As a manager, why should you care about developing employees?</a:t>
            </a:r>
            <a:endParaRPr lang="en-US" dirty="0"/>
          </a:p>
          <a:p>
            <a:pPr marL="0" indent="0">
              <a:buFont typeface="Arial" panose="020B0604020202020204" pitchFamily="34" charset="0"/>
              <a:buNone/>
            </a:pPr>
            <a:r>
              <a:rPr lang="en-US" sz="1800" dirty="0"/>
              <a:t>(please chat in your response)</a:t>
            </a:r>
          </a:p>
          <a:p>
            <a:pPr marL="0" indent="0">
              <a:buFont typeface="Arial" panose="020B0604020202020204" pitchFamily="34" charset="0"/>
              <a:buNone/>
            </a:pPr>
            <a:endParaRPr lang="en-US" dirty="0"/>
          </a:p>
        </p:txBody>
      </p:sp>
      <p:cxnSp>
        <p:nvCxnSpPr>
          <p:cNvPr id="9" name="Straight Connector 8"/>
          <p:cNvCxnSpPr/>
          <p:nvPr/>
        </p:nvCxnSpPr>
        <p:spPr>
          <a:xfrm>
            <a:off x="4063266" y="2162175"/>
            <a:ext cx="0" cy="258254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3" name="Picture 2" descr="developingemployee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00" y="2120900"/>
            <a:ext cx="4465221" cy="2639937"/>
          </a:xfrm>
          <a:prstGeom prst="rect">
            <a:avLst/>
          </a:prstGeom>
        </p:spPr>
      </p:pic>
    </p:spTree>
    <p:custDataLst>
      <p:tags r:id="rId1"/>
    </p:custDataLst>
    <p:extLst>
      <p:ext uri="{BB962C8B-B14F-4D97-AF65-F5344CB8AC3E}">
        <p14:creationId xmlns:p14="http://schemas.microsoft.com/office/powerpoint/2010/main" val="2820037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sz="3000" dirty="0"/>
              <a:t>Help you:</a:t>
            </a:r>
          </a:p>
          <a:p>
            <a:pPr lvl="0"/>
            <a:r>
              <a:rPr lang="en-US" dirty="0"/>
              <a:t>Personalize each employee’s development</a:t>
            </a:r>
          </a:p>
          <a:p>
            <a:pPr lvl="0"/>
            <a:r>
              <a:rPr lang="en-US" dirty="0"/>
              <a:t>Encourage your team to build and use networks</a:t>
            </a:r>
          </a:p>
          <a:p>
            <a:r>
              <a:rPr lang="en-US" dirty="0"/>
              <a:t>Support meaningful reflection</a:t>
            </a:r>
          </a:p>
          <a:p>
            <a:pPr lvl="0"/>
            <a:endParaRPr lang="en-US" dirty="0"/>
          </a:p>
        </p:txBody>
      </p:sp>
    </p:spTree>
    <p:custDataLst>
      <p:tags r:id="rId1"/>
    </p:custDataLst>
    <p:extLst>
      <p:ext uri="{BB962C8B-B14F-4D97-AF65-F5344CB8AC3E}">
        <p14:creationId xmlns:p14="http://schemas.microsoft.com/office/powerpoint/2010/main" val="1147247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Your next step is to complete the On-the-Job section of the Harvard </a:t>
            </a:r>
            <a:r>
              <a:rPr lang="en-US" dirty="0" err="1"/>
              <a:t>ManageMentor</a:t>
            </a:r>
            <a:r>
              <a:rPr lang="en-US" dirty="0"/>
              <a:t> </a:t>
            </a:r>
            <a:r>
              <a:rPr lang="en-US"/>
              <a:t>Developing Employees topic</a:t>
            </a:r>
            <a:r>
              <a:rPr lang="en-US" dirty="0"/>
              <a:t>.</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lgn="ctr">
              <a:buFont typeface="Arial" panose="020B0604020202020204" pitchFamily="34" charset="0"/>
              <a:buNone/>
            </a:pP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p:blipFill>
        <p:spPr>
          <a:xfrm>
            <a:off x="140808" y="1731788"/>
            <a:ext cx="3766711" cy="3846641"/>
          </a:xfrm>
          <a:prstGeom prst="rect">
            <a:avLst/>
          </a:prstGeom>
          <a:ln>
            <a:noFill/>
          </a:ln>
          <a:effectLst/>
        </p:spPr>
      </p:pic>
    </p:spTree>
    <p:custDataLst>
      <p:tags r:id="rId1"/>
    </p:custDataLst>
    <p:extLst>
      <p:ext uri="{BB962C8B-B14F-4D97-AF65-F5344CB8AC3E}">
        <p14:creationId xmlns:p14="http://schemas.microsoft.com/office/powerpoint/2010/main" val="434464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157571727_5.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4082" b="5327"/>
          <a:stretch/>
        </p:blipFill>
        <p:spPr>
          <a:xfrm>
            <a:off x="609" y="1014413"/>
            <a:ext cx="9144000" cy="5545755"/>
          </a:xfrm>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p:txBody>
          <a:bodyPr>
            <a:normAutofit/>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custDataLst>
      <p:tags r:id="rId1"/>
    </p:custDataLst>
    <p:extLst>
      <p:ext uri="{BB962C8B-B14F-4D97-AF65-F5344CB8AC3E}">
        <p14:creationId xmlns:p14="http://schemas.microsoft.com/office/powerpoint/2010/main" val="3264869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5" name="Picture 4" descr="stock-photo-19482421-taking-pride-in-leadership.jpg"/>
          <p:cNvPicPr>
            <a:picLocks noChangeAspect="1"/>
          </p:cNvPicPr>
          <p:nvPr/>
        </p:nvPicPr>
        <p:blipFill rotWithShape="1">
          <a:blip r:embed="rId4"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5"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custDataLst>
      <p:tags r:id="rId1"/>
    </p:custDataLst>
    <p:extLst>
      <p:ext uri="{BB962C8B-B14F-4D97-AF65-F5344CB8AC3E}">
        <p14:creationId xmlns:p14="http://schemas.microsoft.com/office/powerpoint/2010/main" val="3608272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6" name="Content Placeholder 3"/>
          <p:cNvSpPr>
            <a:spLocks noGrp="1"/>
          </p:cNvSpPr>
          <p:nvPr>
            <p:ph sz="quarter" idx="10"/>
          </p:nvPr>
        </p:nvSpPr>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the session.</a:t>
            </a:r>
          </a:p>
          <a:p>
            <a:pPr marL="342900" indent="-342900">
              <a:spcAft>
                <a:spcPts val="1200"/>
              </a:spcAft>
              <a:buFont typeface="Arial"/>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pPr marL="342900" indent="-342900">
              <a:buFont typeface="Arial"/>
              <a:buChar char="•"/>
            </a:pPr>
            <a:r>
              <a:rPr lang="en-US" sz="2400" dirty="0">
                <a:solidFill>
                  <a:prstClr val="black"/>
                </a:solidFill>
              </a:rPr>
              <a:t>Put your phone on mute when not speaking.</a:t>
            </a:r>
          </a:p>
          <a:p>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2" name="Picture 11"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custDataLst>
      <p:tags r:id="rId1"/>
    </p:custDataLst>
    <p:extLst>
      <p:ext uri="{BB962C8B-B14F-4D97-AF65-F5344CB8AC3E}">
        <p14:creationId xmlns:p14="http://schemas.microsoft.com/office/powerpoint/2010/main" val="3043062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6317900" cy="2724150"/>
          </a:xfrm>
        </p:spPr>
        <p:txBody>
          <a:bodyPr/>
          <a:lstStyle/>
          <a:p>
            <a:pPr>
              <a:lnSpc>
                <a:spcPct val="100000"/>
              </a:lnSpc>
              <a:buNone/>
            </a:pPr>
            <a:r>
              <a:rPr lang="en-US" sz="4800" dirty="0"/>
              <a:t>As a manager, why should you care about developing employees? </a:t>
            </a:r>
          </a:p>
          <a:p>
            <a:pPr>
              <a:lnSpc>
                <a:spcPct val="100000"/>
              </a:lnSpc>
              <a:buNone/>
            </a:pPr>
            <a:endParaRPr lang="en-US" sz="2400" dirty="0"/>
          </a:p>
          <a:p>
            <a:pPr>
              <a:lnSpc>
                <a:spcPct val="100000"/>
              </a:lnSpc>
            </a:pPr>
            <a:endParaRPr lang="en-US" sz="4800" dirty="0"/>
          </a:p>
        </p:txBody>
      </p:sp>
      <p:sp>
        <p:nvSpPr>
          <p:cNvPr id="4" name="Text Placeholder 3"/>
          <p:cNvSpPr>
            <a:spLocks noGrp="1"/>
          </p:cNvSpPr>
          <p:nvPr>
            <p:ph type="body" sz="quarter" idx="11"/>
          </p:nvPr>
        </p:nvSpPr>
        <p:spPr/>
        <p:txBody>
          <a:bodyPr/>
          <a:lstStyle/>
          <a:p>
            <a:r>
              <a:rPr lang="en-US" dirty="0"/>
              <a:t>IMPORTANCE OF EMPLOYEE DEVELOPMENT</a:t>
            </a:r>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custDataLst>
      <p:tags r:id="rId1"/>
    </p:custDataLst>
    <p:extLst>
      <p:ext uri="{BB962C8B-B14F-4D97-AF65-F5344CB8AC3E}">
        <p14:creationId xmlns:p14="http://schemas.microsoft.com/office/powerpoint/2010/main" val="1952447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dirty="0"/>
              <a:t>Help you:</a:t>
            </a:r>
          </a:p>
          <a:p>
            <a:pPr lvl="0"/>
            <a:r>
              <a:rPr lang="en-US" dirty="0"/>
              <a:t>Personalize each employee’s development</a:t>
            </a:r>
          </a:p>
          <a:p>
            <a:pPr lvl="0"/>
            <a:r>
              <a:rPr lang="en-US" dirty="0"/>
              <a:t>Encourage your team to build and use networks</a:t>
            </a:r>
          </a:p>
          <a:p>
            <a:r>
              <a:rPr lang="en-US" dirty="0"/>
              <a:t>Support meaningful reflection</a:t>
            </a:r>
          </a:p>
          <a:p>
            <a:pPr lvl="0"/>
            <a:endParaRPr lang="en-US" dirty="0"/>
          </a:p>
          <a:p>
            <a:pPr>
              <a:buNone/>
            </a:pPr>
            <a:r>
              <a:rPr lang="en-US" dirty="0"/>
              <a:t> </a:t>
            </a:r>
          </a:p>
        </p:txBody>
      </p:sp>
    </p:spTree>
    <p:custDataLst>
      <p:tags r:id="rId1"/>
    </p:custDataLst>
    <p:extLst>
      <p:ext uri="{BB962C8B-B14F-4D97-AF65-F5344CB8AC3E}">
        <p14:creationId xmlns:p14="http://schemas.microsoft.com/office/powerpoint/2010/main" val="1066775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171308755_47.jpg"/>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16072" b="50126"/>
          <a:stretch/>
        </p:blipFill>
        <p:spPr/>
      </p:pic>
      <p:sp>
        <p:nvSpPr>
          <p:cNvPr id="7" name="Text Placeholder 6"/>
          <p:cNvSpPr>
            <a:spLocks noGrp="1"/>
          </p:cNvSpPr>
          <p:nvPr>
            <p:ph type="body" idx="1"/>
          </p:nvPr>
        </p:nvSpPr>
        <p:spPr>
          <a:xfrm>
            <a:off x="939625" y="2709863"/>
            <a:ext cx="7220964" cy="2888719"/>
          </a:xfrm>
        </p:spPr>
        <p:txBody>
          <a:bodyPr/>
          <a:lstStyle/>
          <a:p>
            <a:r>
              <a:rPr lang="en-US" dirty="0"/>
              <a:t>PERSONALIZE DEVELOPMENT</a:t>
            </a:r>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DEVELOPING EMPLOYEES</a:t>
              </a:r>
            </a:p>
          </p:txBody>
        </p:sp>
      </p:grpSp>
    </p:spTree>
    <p:custDataLst>
      <p:tags r:id="rId1"/>
    </p:custDataLst>
    <p:extLst>
      <p:ext uri="{BB962C8B-B14F-4D97-AF65-F5344CB8AC3E}">
        <p14:creationId xmlns:p14="http://schemas.microsoft.com/office/powerpoint/2010/main" val="366420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609725"/>
            <a:ext cx="6934198" cy="861291"/>
          </a:xfrm>
        </p:spPr>
        <p:txBody>
          <a:bodyPr>
            <a:noAutofit/>
          </a:bodyPr>
          <a:lstStyle/>
          <a:p>
            <a:r>
              <a:rPr lang="en-US" dirty="0"/>
              <a:t>HAVE A DEVELOPMENT DISCUSSION</a:t>
            </a:r>
          </a:p>
        </p:txBody>
      </p:sp>
      <p:sp>
        <p:nvSpPr>
          <p:cNvPr id="4" name="Content Placeholder 3"/>
          <p:cNvSpPr>
            <a:spLocks noGrp="1"/>
          </p:cNvSpPr>
          <p:nvPr>
            <p:ph type="body" sz="quarter" idx="10"/>
          </p:nvPr>
        </p:nvSpPr>
        <p:spPr>
          <a:xfrm>
            <a:off x="444501" y="2787650"/>
            <a:ext cx="3749114" cy="3698875"/>
          </a:xfrm>
        </p:spPr>
        <p:txBody>
          <a:bodyPr/>
          <a:lstStyle/>
          <a:p>
            <a:pPr marL="0" indent="0">
              <a:lnSpc>
                <a:spcPct val="100000"/>
              </a:lnSpc>
              <a:spcAft>
                <a:spcPts val="1200"/>
              </a:spcAft>
              <a:buNone/>
            </a:pPr>
            <a:r>
              <a:rPr lang="en-US" sz="2400" dirty="0"/>
              <a:t>Julia has scheduled a meeting with Tom to discuss his development goals.</a:t>
            </a:r>
          </a:p>
        </p:txBody>
      </p:sp>
      <p:sp>
        <p:nvSpPr>
          <p:cNvPr id="8" name="Text Placeholder 7"/>
          <p:cNvSpPr>
            <a:spLocks noGrp="1"/>
          </p:cNvSpPr>
          <p:nvPr>
            <p:ph type="body" sz="quarter" idx="11"/>
          </p:nvPr>
        </p:nvSpPr>
        <p:spPr>
          <a:xfrm>
            <a:off x="4976225" y="2760219"/>
            <a:ext cx="3385869" cy="3758056"/>
          </a:xfrm>
        </p:spPr>
        <p:txBody>
          <a:bodyPr/>
          <a:lstStyle/>
          <a:p>
            <a:r>
              <a:rPr lang="en-US" sz="2400" dirty="0">
                <a:solidFill>
                  <a:schemeClr val="accent1"/>
                </a:solidFill>
              </a:rPr>
              <a:t>What kinds of questions should Julia</a:t>
            </a:r>
            <a:br>
              <a:rPr lang="en-US" sz="2400" dirty="0">
                <a:solidFill>
                  <a:schemeClr val="accent1"/>
                </a:solidFill>
              </a:rPr>
            </a:br>
            <a:r>
              <a:rPr lang="en-US" sz="2400" dirty="0">
                <a:solidFill>
                  <a:schemeClr val="accent1"/>
                </a:solidFill>
              </a:rPr>
              <a:t>ask to make this a productive discussion?</a:t>
            </a:r>
          </a:p>
          <a:p>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4492854" y="2842516"/>
            <a:ext cx="0" cy="120423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973004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Plan for personalized development opportunities</a:t>
            </a:r>
          </a:p>
        </p:txBody>
      </p:sp>
      <p:sp>
        <p:nvSpPr>
          <p:cNvPr id="4" name="Content Placeholder 3"/>
          <p:cNvSpPr>
            <a:spLocks noGrp="1"/>
          </p:cNvSpPr>
          <p:nvPr>
            <p:ph sz="quarter" idx="10"/>
          </p:nvPr>
        </p:nvSpPr>
        <p:spPr/>
        <p:txBody>
          <a:bodyPr>
            <a:normAutofit/>
          </a:bodyPr>
          <a:lstStyle/>
          <a:p>
            <a:pPr marL="457200" lvl="1" indent="0">
              <a:lnSpc>
                <a:spcPct val="100000"/>
              </a:lnSpc>
              <a:buNone/>
            </a:pPr>
            <a:r>
              <a:rPr lang="en-US" sz="3000" dirty="0"/>
              <a:t>Team members might:</a:t>
            </a:r>
          </a:p>
          <a:p>
            <a:pPr marL="457200" lvl="1" indent="0">
              <a:lnSpc>
                <a:spcPct val="100000"/>
              </a:lnSpc>
              <a:buNone/>
            </a:pPr>
            <a:endParaRPr lang="en-US" sz="3000" dirty="0"/>
          </a:p>
          <a:p>
            <a:pPr marL="971550" lvl="1" indent="-514350">
              <a:lnSpc>
                <a:spcPct val="100000"/>
              </a:lnSpc>
              <a:buFont typeface="+mj-lt"/>
              <a:buAutoNum type="alphaUcPeriod"/>
            </a:pPr>
            <a:r>
              <a:rPr lang="en-US" sz="3000" i="1" dirty="0">
                <a:solidFill>
                  <a:srgbClr val="B00020"/>
                </a:solidFill>
              </a:rPr>
              <a:t>Try something new</a:t>
            </a:r>
          </a:p>
          <a:p>
            <a:pPr marL="971550" lvl="1" indent="-514350">
              <a:lnSpc>
                <a:spcPct val="100000"/>
              </a:lnSpc>
              <a:buFont typeface="+mj-lt"/>
              <a:buAutoNum type="alphaUcPeriod"/>
            </a:pPr>
            <a:r>
              <a:rPr lang="en-US" sz="3000" i="1" dirty="0">
                <a:solidFill>
                  <a:srgbClr val="B00020"/>
                </a:solidFill>
              </a:rPr>
              <a:t>Observe a workplace event</a:t>
            </a:r>
          </a:p>
          <a:p>
            <a:pPr marL="971550" lvl="1" indent="-514350">
              <a:lnSpc>
                <a:spcPct val="100000"/>
              </a:lnSpc>
              <a:buFont typeface="+mj-lt"/>
              <a:buAutoNum type="alphaUcPeriod"/>
            </a:pPr>
            <a:r>
              <a:rPr lang="en-US" sz="3000" i="1" dirty="0">
                <a:solidFill>
                  <a:srgbClr val="B00020"/>
                </a:solidFill>
              </a:rPr>
              <a:t>Take charge of a task</a:t>
            </a:r>
          </a:p>
          <a:p>
            <a:pPr marL="971550" lvl="1" indent="-514350">
              <a:lnSpc>
                <a:spcPct val="100000"/>
              </a:lnSpc>
              <a:buFont typeface="+mj-lt"/>
              <a:buAutoNum type="alphaUcPeriod"/>
            </a:pPr>
            <a:r>
              <a:rPr lang="en-US" sz="3000" i="1" dirty="0">
                <a:solidFill>
                  <a:srgbClr val="B00020"/>
                </a:solidFill>
              </a:rPr>
              <a:t>Participate in skills training</a:t>
            </a:r>
          </a:p>
          <a:p>
            <a:pPr marL="971550" lvl="1" indent="-514350">
              <a:lnSpc>
                <a:spcPct val="100000"/>
              </a:lnSpc>
              <a:buFont typeface="+mj-lt"/>
              <a:buAutoNum type="alphaUcPeriod"/>
            </a:pPr>
            <a:r>
              <a:rPr lang="en-US" sz="3000" i="1" dirty="0">
                <a:solidFill>
                  <a:srgbClr val="B00020"/>
                </a:solidFill>
              </a:rPr>
              <a:t>Receive performance feedback</a:t>
            </a:r>
            <a:endParaRPr lang="en-US" dirty="0"/>
          </a:p>
          <a:p>
            <a:pPr>
              <a:lnSpc>
                <a:spcPct val="100000"/>
              </a:lnSpc>
            </a:pPr>
            <a:endParaRPr lang="en-US" dirty="0"/>
          </a:p>
        </p:txBody>
      </p:sp>
      <p:grpSp>
        <p:nvGrpSpPr>
          <p:cNvPr id="6" name="Group 5"/>
          <p:cNvGrpSpPr/>
          <p:nvPr/>
        </p:nvGrpSpPr>
        <p:grpSpPr>
          <a:xfrm>
            <a:off x="7563253" y="5032469"/>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custDataLst>
      <p:tags r:id="rId1"/>
    </p:custDataLst>
    <p:extLst>
      <p:ext uri="{BB962C8B-B14F-4D97-AF65-F5344CB8AC3E}">
        <p14:creationId xmlns:p14="http://schemas.microsoft.com/office/powerpoint/2010/main" val="19433080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xz7UiyYE"/>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9064</TotalTime>
  <Words>3212</Words>
  <Application>Microsoft Macintosh PowerPoint</Application>
  <PresentationFormat>On-screen Show (4:3)</PresentationFormat>
  <Paragraphs>381</Paragraphs>
  <Slides>22</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Lucida Grande</vt:lpstr>
      <vt:lpstr>Wingdings</vt:lpstr>
      <vt:lpstr>Office Theme</vt:lpstr>
      <vt:lpstr>Developing Employees Café </vt:lpstr>
      <vt:lpstr>Welcome</vt:lpstr>
      <vt:lpstr>Introductions</vt:lpstr>
      <vt:lpstr>Participation tips</vt:lpstr>
      <vt:lpstr>PowerPoint Presentation</vt:lpstr>
      <vt:lpstr>Today’s objectives</vt:lpstr>
      <vt:lpstr>PowerPoint Presentation</vt:lpstr>
      <vt:lpstr>HAVE A DEVELOPMENT DISCUSSION</vt:lpstr>
      <vt:lpstr>Plan for personalized development opportunities</vt:lpstr>
      <vt:lpstr>During a development discussion ask…</vt:lpstr>
      <vt:lpstr>PowerPoint Presentation</vt:lpstr>
      <vt:lpstr>  Make the most of your networks   </vt:lpstr>
      <vt:lpstr>PowerPoint Presentation</vt:lpstr>
      <vt:lpstr>Take action</vt:lpstr>
      <vt:lpstr>PowerPoint Presentation</vt:lpstr>
      <vt:lpstr>To support meaningful reflection…</vt:lpstr>
      <vt:lpstr>Boost performance</vt:lpstr>
      <vt:lpstr>Tips to Support Meaningful Reflection</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Audley, Emily</cp:lastModifiedBy>
  <cp:revision>447</cp:revision>
  <cp:lastPrinted>2014-07-10T17:46:00Z</cp:lastPrinted>
  <dcterms:created xsi:type="dcterms:W3CDTF">2014-06-21T12:09:32Z</dcterms:created>
  <dcterms:modified xsi:type="dcterms:W3CDTF">2019-09-23T18:59:13Z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F63655F6-16C5-4AB9-9583-6248ADC95BC4</vt:lpwstr>
  </property>
  <property fmtid="{D5CDD505-2E9C-101B-9397-08002B2CF9AE}" pid="3" name="ArticulatePath">
    <vt:lpwstr>Developing_Employees_Cafe_draft1</vt:lpwstr>
  </property>
</Properties>
</file>