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31" r:id="rId3"/>
    <p:sldId id="322" r:id="rId4"/>
    <p:sldId id="323" r:id="rId5"/>
    <p:sldId id="330" r:id="rId6"/>
    <p:sldId id="325" r:id="rId7"/>
    <p:sldId id="311" r:id="rId8"/>
    <p:sldId id="306" r:id="rId9"/>
    <p:sldId id="335" r:id="rId10"/>
    <p:sldId id="336" r:id="rId11"/>
    <p:sldId id="287" r:id="rId12"/>
    <p:sldId id="337" r:id="rId13"/>
    <p:sldId id="334" r:id="rId14"/>
    <p:sldId id="314" r:id="rId15"/>
    <p:sldId id="279" r:id="rId16"/>
    <p:sldId id="333" r:id="rId17"/>
    <p:sldId id="297" r:id="rId18"/>
    <p:sldId id="305" r:id="rId19"/>
    <p:sldId id="294"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69" autoAdjust="0"/>
    <p:restoredTop sz="73676" autoAdjust="0"/>
  </p:normalViewPr>
  <p:slideViewPr>
    <p:cSldViewPr snapToGrid="0" showGuides="1">
      <p:cViewPr>
        <p:scale>
          <a:sx n="99" d="100"/>
          <a:sy n="99" d="100"/>
        </p:scale>
        <p:origin x="2184" y="14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200" d="100"/>
          <a:sy n="200" d="100"/>
        </p:scale>
        <p:origin x="1440" y="-252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8/26/17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588722"/>
            <a:ext cx="5486400" cy="5555278"/>
          </a:xfrm>
        </p:spPr>
        <p:txBody>
          <a:bodyPr/>
          <a:lstStyle/>
          <a:p>
            <a:r>
              <a:rPr lang="en-US" sz="800" b="1" dirty="0" smtClean="0">
                <a:latin typeface="Calibri" charset="0"/>
                <a:ea typeface="Calibri" charset="0"/>
                <a:cs typeface="Calibri" charset="0"/>
              </a:rPr>
              <a:t>Facilitator notes:</a:t>
            </a:r>
          </a:p>
          <a:p>
            <a:endParaRPr lang="en-US" sz="800" b="1" dirty="0" smtClean="0">
              <a:latin typeface="Calibri" charset="0"/>
              <a:ea typeface="Calibri" charset="0"/>
              <a:cs typeface="Calibri" charset="0"/>
            </a:endParaRPr>
          </a:p>
          <a:p>
            <a:r>
              <a:rPr lang="en-US" sz="800" dirty="0" smtClean="0">
                <a:latin typeface="Calibri" charset="0"/>
                <a:ea typeface="Calibri" charset="0"/>
                <a:cs typeface="Calibri" charset="0"/>
              </a:rPr>
              <a:t>[Time: 5 minutes]</a:t>
            </a:r>
          </a:p>
          <a:p>
            <a:endParaRPr lang="en-US" sz="800" b="1" dirty="0" smtClean="0">
              <a:latin typeface="Calibri" charset="0"/>
              <a:ea typeface="Calibri" charset="0"/>
              <a:cs typeface="Calibri" charset="0"/>
            </a:endParaRPr>
          </a:p>
          <a:p>
            <a:r>
              <a:rPr lang="en-US" sz="800" i="1" dirty="0" smtClean="0">
                <a:latin typeface="Calibri" charset="0"/>
                <a:ea typeface="Calibri" charset="0"/>
                <a:cs typeface="Calibri" charset="0"/>
              </a:rPr>
              <a:t>Say</a:t>
            </a:r>
            <a:r>
              <a:rPr lang="en-US" sz="800" dirty="0" smtClean="0">
                <a:latin typeface="Calibri" charset="0"/>
                <a:ea typeface="Calibri" charset="0"/>
                <a:cs typeface="Calibri" charset="0"/>
              </a:rPr>
              <a:t>: </a:t>
            </a:r>
            <a:r>
              <a:rPr lang="en-US" sz="800" dirty="0">
                <a:latin typeface="Calibri" charset="0"/>
                <a:ea typeface="Calibri" charset="0"/>
                <a:cs typeface="Calibri" charset="0"/>
              </a:rPr>
              <a:t>S</a:t>
            </a:r>
            <a:r>
              <a:rPr lang="en-US" sz="800" dirty="0" smtClean="0">
                <a:latin typeface="Calibri" charset="0"/>
                <a:ea typeface="Calibri" charset="0"/>
                <a:cs typeface="Calibri" charset="0"/>
              </a:rPr>
              <a:t>trengthening your network doesn’t </a:t>
            </a:r>
            <a:r>
              <a:rPr lang="en-US" sz="800" dirty="0">
                <a:latin typeface="Calibri" charset="0"/>
                <a:ea typeface="Calibri" charset="0"/>
                <a:cs typeface="Calibri" charset="0"/>
              </a:rPr>
              <a:t>mean simply expanding </a:t>
            </a:r>
            <a:r>
              <a:rPr lang="en-US" sz="800" dirty="0" smtClean="0">
                <a:latin typeface="Calibri" charset="0"/>
                <a:ea typeface="Calibri" charset="0"/>
                <a:cs typeface="Calibri" charset="0"/>
              </a:rPr>
              <a:t>it by </a:t>
            </a:r>
            <a:r>
              <a:rPr lang="en-US" sz="800" dirty="0">
                <a:latin typeface="Calibri" charset="0"/>
                <a:ea typeface="Calibri" charset="0"/>
                <a:cs typeface="Calibri" charset="0"/>
              </a:rPr>
              <a:t>adding more </a:t>
            </a:r>
            <a:r>
              <a:rPr lang="en-US" sz="800" dirty="0" smtClean="0">
                <a:latin typeface="Calibri" charset="0"/>
                <a:ea typeface="Calibri" charset="0"/>
                <a:cs typeface="Calibri" charset="0"/>
              </a:rPr>
              <a:t>people. </a:t>
            </a:r>
            <a:r>
              <a:rPr lang="en-US" sz="800" dirty="0">
                <a:latin typeface="Calibri" charset="0"/>
                <a:ea typeface="Calibri" charset="0"/>
                <a:cs typeface="Calibri" charset="0"/>
              </a:rPr>
              <a:t>Instead, it means enhancing </a:t>
            </a:r>
            <a:r>
              <a:rPr lang="en-US" sz="800" dirty="0" smtClean="0">
                <a:latin typeface="Calibri" charset="0"/>
                <a:ea typeface="Calibri" charset="0"/>
                <a:cs typeface="Calibri" charset="0"/>
              </a:rPr>
              <a:t>its </a:t>
            </a:r>
            <a:r>
              <a:rPr lang="en-US" sz="800" dirty="0">
                <a:latin typeface="Calibri" charset="0"/>
                <a:ea typeface="Calibri" charset="0"/>
                <a:cs typeface="Calibri" charset="0"/>
              </a:rPr>
              <a:t>value. In some cases, that might mean adding to </a:t>
            </a:r>
            <a:r>
              <a:rPr lang="en-US" sz="800" dirty="0" smtClean="0">
                <a:latin typeface="Calibri" charset="0"/>
                <a:ea typeface="Calibri" charset="0"/>
                <a:cs typeface="Calibri" charset="0"/>
              </a:rPr>
              <a:t>it, </a:t>
            </a:r>
            <a:r>
              <a:rPr lang="en-US" sz="800" dirty="0">
                <a:latin typeface="Calibri" charset="0"/>
                <a:ea typeface="Calibri" charset="0"/>
                <a:cs typeface="Calibri" charset="0"/>
              </a:rPr>
              <a:t>but </a:t>
            </a:r>
            <a:r>
              <a:rPr lang="en-US" sz="800" dirty="0" smtClean="0">
                <a:latin typeface="Calibri" charset="0"/>
                <a:ea typeface="Calibri" charset="0"/>
                <a:cs typeface="Calibri" charset="0"/>
              </a:rPr>
              <a:t>in </a:t>
            </a:r>
            <a:r>
              <a:rPr lang="en-US" sz="800" dirty="0">
                <a:latin typeface="Calibri" charset="0"/>
                <a:ea typeface="Calibri" charset="0"/>
                <a:cs typeface="Calibri" charset="0"/>
              </a:rPr>
              <a:t>others, it could mean reducing the number of people </a:t>
            </a:r>
            <a:r>
              <a:rPr lang="en-US" sz="800" dirty="0" smtClean="0">
                <a:latin typeface="Calibri" charset="0"/>
                <a:ea typeface="Calibri" charset="0"/>
                <a:cs typeface="Calibri" charset="0"/>
              </a:rPr>
              <a:t>so the network </a:t>
            </a:r>
            <a:r>
              <a:rPr lang="en-US" sz="800" dirty="0">
                <a:latin typeface="Calibri" charset="0"/>
                <a:ea typeface="Calibri" charset="0"/>
                <a:cs typeface="Calibri" charset="0"/>
              </a:rPr>
              <a:t>includes only those </a:t>
            </a:r>
            <a:r>
              <a:rPr lang="en-US" sz="800" dirty="0" smtClean="0">
                <a:latin typeface="Calibri" charset="0"/>
                <a:ea typeface="Calibri" charset="0"/>
                <a:cs typeface="Calibri" charset="0"/>
              </a:rPr>
              <a:t>who are most </a:t>
            </a:r>
            <a:r>
              <a:rPr lang="en-US" sz="800" dirty="0">
                <a:latin typeface="Calibri" charset="0"/>
                <a:ea typeface="Calibri" charset="0"/>
                <a:cs typeface="Calibri" charset="0"/>
              </a:rPr>
              <a:t>important to </a:t>
            </a:r>
            <a:r>
              <a:rPr lang="en-US" sz="800" dirty="0" smtClean="0">
                <a:latin typeface="Calibri" charset="0"/>
                <a:ea typeface="Calibri" charset="0"/>
                <a:cs typeface="Calibri" charset="0"/>
              </a:rPr>
              <a:t>its purpose</a:t>
            </a:r>
            <a:r>
              <a:rPr lang="en-US" sz="800" dirty="0">
                <a:latin typeface="Calibri" charset="0"/>
                <a:ea typeface="Calibri" charset="0"/>
                <a:cs typeface="Calibri" charset="0"/>
              </a:rPr>
              <a:t>. </a:t>
            </a:r>
            <a:r>
              <a:rPr lang="en-US" sz="800" dirty="0" smtClean="0">
                <a:latin typeface="Calibri" charset="0"/>
                <a:ea typeface="Calibri" charset="0"/>
                <a:cs typeface="Calibri" charset="0"/>
              </a:rPr>
              <a:t>Ultimately</a:t>
            </a:r>
            <a:r>
              <a:rPr lang="en-US" sz="800" dirty="0">
                <a:latin typeface="Calibri" charset="0"/>
                <a:ea typeface="Calibri" charset="0"/>
                <a:cs typeface="Calibri" charset="0"/>
              </a:rPr>
              <a:t>, you know your networks are functioning well if they’re helping you meet </a:t>
            </a:r>
            <a:r>
              <a:rPr lang="en-US" sz="800" dirty="0" smtClean="0">
                <a:latin typeface="Calibri" charset="0"/>
                <a:ea typeface="Calibri" charset="0"/>
                <a:cs typeface="Calibri" charset="0"/>
              </a:rPr>
              <a:t>your strategic</a:t>
            </a:r>
            <a:r>
              <a:rPr lang="en-US" sz="800" dirty="0">
                <a:latin typeface="Calibri" charset="0"/>
                <a:ea typeface="Calibri" charset="0"/>
                <a:cs typeface="Calibri" charset="0"/>
              </a:rPr>
              <a:t>, operational, and </a:t>
            </a:r>
            <a:r>
              <a:rPr lang="en-US" sz="800" dirty="0" smtClean="0">
                <a:latin typeface="Calibri" charset="0"/>
                <a:ea typeface="Calibri" charset="0"/>
                <a:cs typeface="Calibri" charset="0"/>
              </a:rPr>
              <a:t>developmental goals. </a:t>
            </a:r>
          </a:p>
          <a:p>
            <a:endParaRPr lang="en-US" sz="800" dirty="0">
              <a:latin typeface="Calibri" charset="0"/>
              <a:ea typeface="Calibri" charset="0"/>
              <a:cs typeface="Calibri" charset="0"/>
            </a:endParaRPr>
          </a:p>
          <a:p>
            <a:r>
              <a:rPr lang="en-US" sz="800" dirty="0" smtClean="0">
                <a:latin typeface="Calibri" charset="0"/>
                <a:ea typeface="Calibri" charset="0"/>
                <a:cs typeface="Calibri" charset="0"/>
              </a:rPr>
              <a:t>In addition to the great suggestions each of you have shared so far, there are a few other ways to strengthen the quality of your networks:</a:t>
            </a:r>
          </a:p>
          <a:p>
            <a:endParaRPr lang="en-US" sz="800" dirty="0">
              <a:latin typeface="Calibri" charset="0"/>
              <a:ea typeface="Calibri" charset="0"/>
              <a:cs typeface="Calibri" charset="0"/>
            </a:endParaRPr>
          </a:p>
          <a:p>
            <a:pPr marL="171450" indent="-171450">
              <a:buFont typeface="Arial" charset="0"/>
              <a:buChar char="•"/>
            </a:pPr>
            <a:r>
              <a:rPr lang="en-US" sz="800" b="1" dirty="0" smtClean="0">
                <a:latin typeface="Calibri" charset="0"/>
                <a:ea typeface="Calibri" charset="0"/>
                <a:cs typeface="Calibri" charset="0"/>
              </a:rPr>
              <a:t>Seek out “</a:t>
            </a:r>
            <a:r>
              <a:rPr lang="en-US" sz="800" b="1" dirty="0" err="1" smtClean="0">
                <a:latin typeface="Calibri" charset="0"/>
                <a:ea typeface="Calibri" charset="0"/>
                <a:cs typeface="Calibri" charset="0"/>
              </a:rPr>
              <a:t>superconnectors</a:t>
            </a:r>
            <a:r>
              <a:rPr lang="en-US" sz="800" b="1" dirty="0" smtClean="0">
                <a:latin typeface="Calibri" charset="0"/>
                <a:ea typeface="Calibri" charset="0"/>
                <a:cs typeface="Calibri" charset="0"/>
              </a:rPr>
              <a:t>” </a:t>
            </a:r>
            <a:r>
              <a:rPr lang="en-US" sz="800" dirty="0" smtClean="0">
                <a:latin typeface="Calibri" charset="0"/>
                <a:ea typeface="Calibri" charset="0"/>
                <a:cs typeface="Calibri" charset="0"/>
              </a:rPr>
              <a:t>by looking </a:t>
            </a:r>
            <a:r>
              <a:rPr lang="en-US" sz="800" dirty="0">
                <a:latin typeface="Calibri" charset="0"/>
                <a:ea typeface="Calibri" charset="0"/>
                <a:cs typeface="Calibri" charset="0"/>
              </a:rPr>
              <a:t>within and outside your organization for people who are great at linking others together and who are aware of or control resources valuable for reaching goals. Determine which of these individuals would </a:t>
            </a:r>
            <a:r>
              <a:rPr lang="en-US" sz="800" dirty="0" smtClean="0">
                <a:latin typeface="Calibri" charset="0"/>
                <a:ea typeface="Calibri" charset="0"/>
                <a:cs typeface="Calibri" charset="0"/>
              </a:rPr>
              <a:t>provide value to your </a:t>
            </a:r>
            <a:r>
              <a:rPr lang="en-US" sz="800" dirty="0">
                <a:latin typeface="Calibri" charset="0"/>
                <a:ea typeface="Calibri" charset="0"/>
                <a:cs typeface="Calibri" charset="0"/>
              </a:rPr>
              <a:t>network. </a:t>
            </a:r>
            <a:endParaRPr lang="en-US" sz="800" dirty="0" smtClean="0">
              <a:latin typeface="Calibri" charset="0"/>
              <a:ea typeface="Calibri" charset="0"/>
              <a:cs typeface="Calibri" charset="0"/>
            </a:endParaRPr>
          </a:p>
          <a:p>
            <a:pPr marL="171450" indent="-171450">
              <a:buFont typeface="Arial" charset="0"/>
              <a:buChar char="•"/>
            </a:pPr>
            <a:r>
              <a:rPr lang="en-US" sz="800" b="1" dirty="0" smtClean="0">
                <a:latin typeface="Calibri" charset="0"/>
                <a:ea typeface="Calibri" charset="0"/>
                <a:cs typeface="Calibri" charset="0"/>
              </a:rPr>
              <a:t>Balance weak and strong ties:</a:t>
            </a:r>
          </a:p>
          <a:p>
            <a:pPr marL="347663" lvl="1" indent="-174625">
              <a:buFont typeface="Courier New" charset="0"/>
              <a:buChar char="o"/>
            </a:pPr>
            <a:r>
              <a:rPr lang="en-US" sz="800" dirty="0" smtClean="0">
                <a:latin typeface="Calibri" charset="0"/>
                <a:ea typeface="Calibri" charset="0"/>
                <a:cs typeface="Calibri" charset="0"/>
              </a:rPr>
              <a:t>Weak ties are connections </a:t>
            </a:r>
            <a:r>
              <a:rPr lang="en-US" sz="800" dirty="0">
                <a:latin typeface="Calibri" charset="0"/>
                <a:ea typeface="Calibri" charset="0"/>
                <a:cs typeface="Calibri" charset="0"/>
              </a:rPr>
              <a:t>with people at the far edge of </a:t>
            </a:r>
            <a:r>
              <a:rPr lang="en-US" sz="800" dirty="0" smtClean="0">
                <a:latin typeface="Calibri" charset="0"/>
                <a:ea typeface="Calibri" charset="0"/>
                <a:cs typeface="Calibri" charset="0"/>
              </a:rPr>
              <a:t>your team’s </a:t>
            </a:r>
            <a:r>
              <a:rPr lang="en-US" sz="800" dirty="0">
                <a:latin typeface="Calibri" charset="0"/>
                <a:ea typeface="Calibri" charset="0"/>
                <a:cs typeface="Calibri" charset="0"/>
              </a:rPr>
              <a:t>daily work who have novel perspectives and information</a:t>
            </a:r>
            <a:r>
              <a:rPr lang="en-US" sz="800" dirty="0" smtClean="0">
                <a:latin typeface="Calibri" charset="0"/>
                <a:ea typeface="Calibri" charset="0"/>
                <a:cs typeface="Calibri" charset="0"/>
              </a:rPr>
              <a:t>. </a:t>
            </a:r>
            <a:r>
              <a:rPr lang="en-US" sz="800" dirty="0">
                <a:latin typeface="Calibri" charset="0"/>
                <a:ea typeface="Calibri" charset="0"/>
                <a:cs typeface="Calibri" charset="0"/>
              </a:rPr>
              <a:t>These ties are especially valuable when your team needs to gather </a:t>
            </a:r>
            <a:r>
              <a:rPr lang="en-US" sz="800" dirty="0" smtClean="0">
                <a:latin typeface="Calibri" charset="0"/>
                <a:ea typeface="Calibri" charset="0"/>
                <a:cs typeface="Calibri" charset="0"/>
              </a:rPr>
              <a:t>knowledge </a:t>
            </a:r>
            <a:r>
              <a:rPr lang="en-US" sz="800" dirty="0">
                <a:latin typeface="Calibri" charset="0"/>
                <a:ea typeface="Calibri" charset="0"/>
                <a:cs typeface="Calibri" charset="0"/>
              </a:rPr>
              <a:t>and expertise from distant parts of the organization as well as from outside the organization</a:t>
            </a:r>
            <a:r>
              <a:rPr lang="en-US" sz="800" dirty="0" smtClean="0">
                <a:latin typeface="Calibri" charset="0"/>
                <a:ea typeface="Calibri" charset="0"/>
                <a:cs typeface="Calibri" charset="0"/>
              </a:rPr>
              <a:t>. </a:t>
            </a:r>
          </a:p>
          <a:p>
            <a:pPr marL="347663" lvl="1" indent="-174625">
              <a:buFont typeface="Courier New" charset="0"/>
              <a:buChar char="o"/>
            </a:pPr>
            <a:r>
              <a:rPr lang="en-US" sz="800" dirty="0" smtClean="0">
                <a:latin typeface="Calibri" charset="0"/>
                <a:ea typeface="Calibri" charset="0"/>
                <a:cs typeface="Calibri" charset="0"/>
              </a:rPr>
              <a:t>Strong ties are connections </a:t>
            </a:r>
            <a:r>
              <a:rPr lang="en-US" sz="800" dirty="0">
                <a:latin typeface="Calibri" charset="0"/>
                <a:ea typeface="Calibri" charset="0"/>
                <a:cs typeface="Calibri" charset="0"/>
              </a:rPr>
              <a:t>with people close to the team’s daily work. These ties foster close cooperation and the easy transfer of complex knowledge within the team and between it and other teams.</a:t>
            </a:r>
          </a:p>
          <a:p>
            <a:pPr marL="171450" indent="-171450">
              <a:buFont typeface="Arial" charset="0"/>
              <a:buChar char="•"/>
            </a:pPr>
            <a:r>
              <a:rPr lang="en-US" sz="800" b="1" dirty="0">
                <a:latin typeface="Calibri" charset="0"/>
                <a:ea typeface="Calibri" charset="0"/>
                <a:cs typeface="Calibri" charset="0"/>
              </a:rPr>
              <a:t>Determine ways in which your network should be more diverse</a:t>
            </a:r>
            <a:r>
              <a:rPr lang="en-US" sz="800" dirty="0">
                <a:latin typeface="Calibri" charset="0"/>
                <a:ea typeface="Calibri" charset="0"/>
                <a:cs typeface="Calibri" charset="0"/>
              </a:rPr>
              <a:t>—in </a:t>
            </a:r>
            <a:r>
              <a:rPr lang="en-US" sz="800" dirty="0" smtClean="0">
                <a:latin typeface="Calibri" charset="0"/>
                <a:ea typeface="Calibri" charset="0"/>
                <a:cs typeface="Calibri" charset="0"/>
              </a:rPr>
              <a:t>terms of </a:t>
            </a:r>
            <a:r>
              <a:rPr lang="en-US" sz="800" dirty="0">
                <a:latin typeface="Calibri" charset="0"/>
                <a:ea typeface="Calibri" charset="0"/>
                <a:cs typeface="Calibri" charset="0"/>
              </a:rPr>
              <a:t>expertise, perspectives, knowledge, skills, backgrounds, or types of ties. Identify people you could connect with to improve your network’s diversity in these ways.</a:t>
            </a:r>
          </a:p>
          <a:p>
            <a:endParaRPr lang="en-US" sz="800" dirty="0" smtClean="0">
              <a:latin typeface="Calibri" charset="0"/>
              <a:ea typeface="Calibri" charset="0"/>
              <a:cs typeface="Calibri" charset="0"/>
            </a:endParaRPr>
          </a:p>
          <a:p>
            <a:r>
              <a:rPr lang="en-US" sz="800" i="1" dirty="0" smtClean="0">
                <a:latin typeface="Calibri" charset="0"/>
                <a:ea typeface="Calibri" charset="0"/>
                <a:cs typeface="Calibri" charset="0"/>
              </a:rPr>
              <a:t>Ask: </a:t>
            </a:r>
            <a:r>
              <a:rPr lang="en-US" sz="800" dirty="0" smtClean="0">
                <a:latin typeface="Calibri" charset="0"/>
                <a:ea typeface="Calibri" charset="0"/>
                <a:cs typeface="Calibri" charset="0"/>
              </a:rPr>
              <a:t>What are some ways to accomplish these goals? Chat in any ideas that come to mind.</a:t>
            </a:r>
          </a:p>
          <a:p>
            <a:endParaRPr lang="en-US" sz="800" dirty="0" smtClean="0">
              <a:latin typeface="Calibri" charset="0"/>
              <a:ea typeface="Calibri" charset="0"/>
              <a:cs typeface="Calibri" charset="0"/>
            </a:endParaRPr>
          </a:p>
          <a:p>
            <a:r>
              <a:rPr lang="en-US" sz="800" i="1" dirty="0">
                <a:latin typeface="Calibri" charset="0"/>
                <a:ea typeface="Calibri" charset="0"/>
                <a:cs typeface="Calibri" charset="0"/>
              </a:rPr>
              <a:t>Instructions</a:t>
            </a:r>
            <a:r>
              <a:rPr lang="en-US" sz="800" dirty="0">
                <a:latin typeface="Calibri" charset="0"/>
                <a:ea typeface="Calibri" charset="0"/>
                <a:cs typeface="Calibri" charset="0"/>
              </a:rPr>
              <a:t>: Ask participants to chat in their </a:t>
            </a:r>
            <a:r>
              <a:rPr lang="en-US" sz="800" dirty="0" smtClean="0">
                <a:latin typeface="Calibri" charset="0"/>
                <a:ea typeface="Calibri" charset="0"/>
                <a:cs typeface="Calibri" charset="0"/>
              </a:rPr>
              <a:t>responses </a:t>
            </a:r>
            <a:r>
              <a:rPr lang="en-US" sz="800" dirty="0">
                <a:latin typeface="Calibri" charset="0"/>
                <a:ea typeface="Calibri" charset="0"/>
                <a:cs typeface="Calibri" charset="0"/>
              </a:rPr>
              <a:t>and call out common themes. Experienced facilitators may wish to use the annotate feature to document responses on the slide. Provide prompts, using the list below, if participants do not spontaneously </a:t>
            </a:r>
            <a:r>
              <a:rPr lang="en-US" sz="800" dirty="0" smtClean="0">
                <a:latin typeface="Calibri" charset="0"/>
                <a:ea typeface="Calibri" charset="0"/>
                <a:cs typeface="Calibri" charset="0"/>
              </a:rPr>
              <a:t>contribute:</a:t>
            </a:r>
          </a:p>
          <a:p>
            <a:pPr marL="171450" indent="-171450">
              <a:buFont typeface="Arial" charset="0"/>
              <a:buChar char="•"/>
            </a:pPr>
            <a:r>
              <a:rPr lang="en-US" sz="800" dirty="0" smtClean="0">
                <a:latin typeface="Calibri" charset="0"/>
                <a:ea typeface="Calibri" charset="0"/>
                <a:cs typeface="Calibri" charset="0"/>
              </a:rPr>
              <a:t>Forge </a:t>
            </a:r>
            <a:r>
              <a:rPr lang="en-US" sz="800" dirty="0">
                <a:latin typeface="Calibri" charset="0"/>
                <a:ea typeface="Calibri" charset="0"/>
                <a:cs typeface="Calibri" charset="0"/>
              </a:rPr>
              <a:t>new connections or enhance existing ones by taking advantage of opportunities to interact with others face-to-face.</a:t>
            </a:r>
          </a:p>
          <a:p>
            <a:pPr marL="171450" indent="-171450">
              <a:buFont typeface="Arial" charset="0"/>
              <a:buChar char="•"/>
            </a:pPr>
            <a:r>
              <a:rPr lang="en-US" sz="800" dirty="0">
                <a:latin typeface="Calibri" charset="0"/>
                <a:ea typeface="Calibri" charset="0"/>
                <a:cs typeface="Calibri" charset="0"/>
              </a:rPr>
              <a:t>Ask people at the farthest edges of your network to recommend people in other industries they think you should meet.</a:t>
            </a:r>
          </a:p>
          <a:p>
            <a:pPr marL="171450" indent="-171450">
              <a:buFont typeface="Arial" charset="0"/>
              <a:buChar char="•"/>
            </a:pPr>
            <a:r>
              <a:rPr lang="en-US" sz="800" dirty="0" smtClean="0">
                <a:latin typeface="Calibri" charset="0"/>
                <a:ea typeface="Calibri" charset="0"/>
                <a:cs typeface="Calibri" charset="0"/>
              </a:rPr>
              <a:t>Engage </a:t>
            </a:r>
            <a:r>
              <a:rPr lang="en-US" sz="800" dirty="0">
                <a:latin typeface="Calibri" charset="0"/>
                <a:ea typeface="Calibri" charset="0"/>
                <a:cs typeface="Calibri" charset="0"/>
              </a:rPr>
              <a:t>in shared activities outside of work that let you connect with a wide range of other people. Such activities might include sports, community service ventures, cross-functional projects, volunteer efforts, and participation in nonprofit boards and charitable foundations</a:t>
            </a:r>
            <a:r>
              <a:rPr lang="en-US" sz="800" dirty="0" smtClean="0">
                <a:latin typeface="Calibri" charset="0"/>
                <a:ea typeface="Calibri" charset="0"/>
                <a:cs typeface="Calibri" charset="0"/>
              </a:rPr>
              <a:t>.</a:t>
            </a:r>
          </a:p>
          <a:p>
            <a:pPr marL="171450" indent="-171450">
              <a:buFont typeface="Arial" charset="0"/>
              <a:buChar char="•"/>
            </a:pPr>
            <a:r>
              <a:rPr lang="en-US" sz="800" dirty="0" smtClean="0">
                <a:latin typeface="Calibri" charset="0"/>
                <a:ea typeface="Calibri" charset="0"/>
                <a:cs typeface="Calibri" charset="0"/>
              </a:rPr>
              <a:t>Leverage digital tools and technologies such as </a:t>
            </a:r>
            <a:r>
              <a:rPr lang="en-US" sz="800" dirty="0">
                <a:latin typeface="Calibri" charset="0"/>
                <a:ea typeface="Calibri" charset="0"/>
                <a:cs typeface="Calibri" charset="0"/>
              </a:rPr>
              <a:t>internal online networks and blogs, or online tools such as enterprise social networking or team collaboration </a:t>
            </a:r>
            <a:r>
              <a:rPr lang="en-US" sz="800" dirty="0" smtClean="0">
                <a:latin typeface="Calibri" charset="0"/>
                <a:ea typeface="Calibri" charset="0"/>
                <a:cs typeface="Calibri" charset="0"/>
              </a:rPr>
              <a:t>services, to enhance your reputation and strengthen the value you can provide to your connections.</a:t>
            </a:r>
          </a:p>
          <a:p>
            <a:pPr marL="171450" indent="-171450">
              <a:buFont typeface="Arial" charset="0"/>
              <a:buChar char="•"/>
            </a:pPr>
            <a:r>
              <a:rPr lang="en-US" sz="800" dirty="0">
                <a:latin typeface="Calibri" charset="0"/>
                <a:ea typeface="Calibri" charset="0"/>
                <a:cs typeface="Calibri" charset="0"/>
              </a:rPr>
              <a:t>Position yourself as a bridge between otherwise unconnected groups. Use this position to identify potential collaborations between previously separate groups. </a:t>
            </a:r>
          </a:p>
          <a:p>
            <a:endParaRPr lang="en-US" sz="800" dirty="0">
              <a:latin typeface="Calibri" charset="0"/>
              <a:ea typeface="Calibri" charset="0"/>
              <a:cs typeface="Calibri" charset="0"/>
            </a:endParaRPr>
          </a:p>
          <a:p>
            <a:r>
              <a:rPr lang="en-US" sz="800" i="1" dirty="0" smtClean="0">
                <a:latin typeface="Calibri" charset="0"/>
                <a:ea typeface="Calibri" charset="0"/>
                <a:cs typeface="Calibri" charset="0"/>
              </a:rPr>
              <a:t>Say</a:t>
            </a:r>
            <a:r>
              <a:rPr lang="en-US" sz="800" dirty="0" smtClean="0">
                <a:latin typeface="Calibri" charset="0"/>
                <a:ea typeface="Calibri" charset="0"/>
                <a:cs typeface="Calibri" charset="0"/>
              </a:rPr>
              <a:t>: These are all great suggestions. Let’s explore one of these opportunity areas in greater depth: how to diversify your networks. </a:t>
            </a:r>
            <a:endParaRPr lang="en-US" sz="800" dirty="0">
              <a:latin typeface="Calibri" charset="0"/>
              <a:ea typeface="Calibri" charset="0"/>
              <a:cs typeface="Calibri" charset="0"/>
            </a:endParaRPr>
          </a:p>
          <a:p>
            <a:endParaRPr lang="en-US" sz="800" dirty="0" smtClean="0">
              <a:latin typeface="Calibri" charset="0"/>
              <a:ea typeface="Calibri" charset="0"/>
              <a:cs typeface="Calibri" charset="0"/>
            </a:endParaRPr>
          </a:p>
          <a:p>
            <a:r>
              <a:rPr lang="en-US" sz="800" dirty="0" smtClean="0">
                <a:latin typeface="Calibri" charset="0"/>
                <a:ea typeface="Calibri" charset="0"/>
                <a:cs typeface="Calibri" charset="0"/>
              </a:rPr>
              <a:t> </a:t>
            </a:r>
            <a:endParaRPr lang="en-US" sz="800" i="1" kern="1200" dirty="0" smtClean="0">
              <a:solidFill>
                <a:schemeClr val="tx1"/>
              </a:solidFill>
              <a:effectLst/>
              <a:latin typeface="Calibri" charset="0"/>
              <a:ea typeface="Calibri" charset="0"/>
              <a:cs typeface="Calibri" charset="0"/>
            </a:endParaRPr>
          </a:p>
          <a:p>
            <a:endParaRPr lang="en-US" sz="800" kern="1200" dirty="0" smtClean="0">
              <a:solidFill>
                <a:schemeClr val="tx1"/>
              </a:solidFill>
              <a:effectLst/>
              <a:latin typeface="Calibri" charset="0"/>
              <a:ea typeface="Calibri" charset="0"/>
              <a:cs typeface="Calibri" charset="0"/>
            </a:endParaRPr>
          </a:p>
          <a:p>
            <a:endParaRPr lang="en-US" sz="800" kern="1200" dirty="0" smtClean="0">
              <a:solidFill>
                <a:schemeClr val="tx1"/>
              </a:solidFill>
              <a:effectLst/>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1001610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a:t>Each network has its own purpose and exists in its own unique organizational setting. T</a:t>
            </a:r>
            <a:r>
              <a:rPr lang="en-US" dirty="0" smtClean="0"/>
              <a:t>here’s </a:t>
            </a:r>
            <a:r>
              <a:rPr lang="en-US" dirty="0"/>
              <a:t>no one “right” number of contacts, “right” types of contacts, or “right” set of connections that will apply to all networks. Those characteristics will all </a:t>
            </a:r>
            <a:r>
              <a:rPr lang="en-US" dirty="0" smtClean="0"/>
              <a:t>differ, </a:t>
            </a:r>
            <a:r>
              <a:rPr lang="en-US" dirty="0"/>
              <a:t>depending on the network and </a:t>
            </a:r>
            <a:r>
              <a:rPr lang="en-US" dirty="0" smtClean="0"/>
              <a:t>the setting </a:t>
            </a:r>
            <a:r>
              <a:rPr lang="en-US" dirty="0"/>
              <a:t>in </a:t>
            </a:r>
            <a:r>
              <a:rPr lang="en-US" dirty="0" smtClean="0"/>
              <a:t>which it exists.</a:t>
            </a:r>
          </a:p>
          <a:p>
            <a:endParaRPr lang="en-US" dirty="0"/>
          </a:p>
          <a:p>
            <a:r>
              <a:rPr lang="en-US" dirty="0"/>
              <a:t>But </a:t>
            </a:r>
            <a:r>
              <a:rPr lang="en-US" dirty="0" smtClean="0"/>
              <a:t>all networks can benefit </a:t>
            </a:r>
            <a:r>
              <a:rPr lang="en-US" dirty="0"/>
              <a:t>from </a:t>
            </a:r>
            <a:r>
              <a:rPr lang="en-US" dirty="0" smtClean="0"/>
              <a:t>a deeper analysis of various dimensions </a:t>
            </a:r>
            <a:r>
              <a:rPr lang="en-US" dirty="0"/>
              <a:t>to ensure they’re as effective and valuable as possible. </a:t>
            </a:r>
            <a:r>
              <a:rPr lang="en-US" dirty="0" smtClean="0"/>
              <a:t>One of those dimensions is diversity. </a:t>
            </a:r>
            <a:r>
              <a:rPr lang="en-US" dirty="0"/>
              <a:t>Regardless of a particular network’s purpose </a:t>
            </a:r>
            <a:r>
              <a:rPr lang="en-US" dirty="0" smtClean="0"/>
              <a:t>or organizational </a:t>
            </a:r>
            <a:r>
              <a:rPr lang="en-US" dirty="0"/>
              <a:t>setting, </a:t>
            </a:r>
            <a:r>
              <a:rPr lang="en-US" dirty="0" smtClean="0"/>
              <a:t>it can only deliver </a:t>
            </a:r>
            <a:r>
              <a:rPr lang="en-US" dirty="0"/>
              <a:t>value </a:t>
            </a:r>
            <a:r>
              <a:rPr lang="en-US" dirty="0" smtClean="0"/>
              <a:t>if </a:t>
            </a:r>
            <a:r>
              <a:rPr lang="en-US" dirty="0"/>
              <a:t>it’s </a:t>
            </a:r>
            <a:r>
              <a:rPr lang="en-US" dirty="0" smtClean="0"/>
              <a:t>diverse i</a:t>
            </a:r>
            <a:r>
              <a:rPr lang="en-US" dirty="0" smtClean="0">
                <a:latin typeface="Calibri" charset="0"/>
                <a:ea typeface="Calibri" charset="0"/>
                <a:cs typeface="Calibri" charset="0"/>
              </a:rPr>
              <a:t>n </a:t>
            </a:r>
            <a:r>
              <a:rPr lang="en-US" dirty="0">
                <a:latin typeface="Calibri" charset="0"/>
                <a:ea typeface="Calibri" charset="0"/>
                <a:cs typeface="Calibri" charset="0"/>
              </a:rPr>
              <a:t>terms of expertise, perspectives, knowledge, skills, backgrounds, or types of ties. </a:t>
            </a:r>
            <a:r>
              <a:rPr lang="en-US" dirty="0" smtClean="0"/>
              <a:t>      </a:t>
            </a:r>
            <a:r>
              <a:rPr lang="en-US" b="1" dirty="0" smtClean="0"/>
              <a:t>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615259"/>
            <a:ext cx="5486400" cy="5450951"/>
          </a:xfrm>
        </p:spPr>
        <p:txBody>
          <a:bodyPr/>
          <a:lstStyle/>
          <a:p>
            <a:r>
              <a:rPr lang="en-US" sz="850" b="1" dirty="0" smtClean="0">
                <a:latin typeface="Calibri" charset="0"/>
                <a:ea typeface="Calibri" charset="0"/>
                <a:cs typeface="Calibri" charset="0"/>
              </a:rPr>
              <a:t>Facilitator notes:</a:t>
            </a:r>
          </a:p>
          <a:p>
            <a:endParaRPr lang="en-US" sz="850" b="1" dirty="0" smtClean="0">
              <a:latin typeface="Calibri" charset="0"/>
              <a:ea typeface="Calibri" charset="0"/>
              <a:cs typeface="Calibri" charset="0"/>
            </a:endParaRPr>
          </a:p>
          <a:p>
            <a:r>
              <a:rPr lang="en-US" sz="850" dirty="0" smtClean="0">
                <a:latin typeface="Calibri" charset="0"/>
                <a:ea typeface="Calibri" charset="0"/>
                <a:cs typeface="Calibri" charset="0"/>
              </a:rPr>
              <a:t>[Time: 6 1/2 minutes]</a:t>
            </a:r>
          </a:p>
          <a:p>
            <a:endParaRPr lang="en-US" sz="850" b="1" dirty="0" smtClean="0">
              <a:latin typeface="Calibri" charset="0"/>
              <a:ea typeface="Calibri" charset="0"/>
              <a:cs typeface="Calibri" charset="0"/>
            </a:endParaRPr>
          </a:p>
          <a:p>
            <a:r>
              <a:rPr lang="en-US" sz="850" i="1" dirty="0" smtClean="0">
                <a:latin typeface="Calibri" charset="0"/>
                <a:ea typeface="Calibri" charset="0"/>
                <a:cs typeface="Calibri" charset="0"/>
              </a:rPr>
              <a:t>Say</a:t>
            </a:r>
            <a:r>
              <a:rPr lang="en-US" sz="850" dirty="0" smtClean="0">
                <a:latin typeface="Calibri" charset="0"/>
                <a:ea typeface="Calibri" charset="0"/>
                <a:cs typeface="Calibri" charset="0"/>
              </a:rPr>
              <a:t>: Let’s take a closer look at the challenge of creating and sustaining a diverse network. Imagine you are trying to develop or refine a new idea and you are creating a network from among your existing connections to help you. </a:t>
            </a:r>
          </a:p>
          <a:p>
            <a:endParaRPr lang="en-US" sz="850" dirty="0">
              <a:latin typeface="Calibri" charset="0"/>
              <a:ea typeface="Calibri" charset="0"/>
              <a:cs typeface="Calibri" charset="0"/>
            </a:endParaRPr>
          </a:p>
          <a:p>
            <a:r>
              <a:rPr lang="en-US" sz="850" dirty="0" smtClean="0">
                <a:latin typeface="Calibri" charset="0"/>
                <a:ea typeface="Calibri" charset="0"/>
                <a:cs typeface="Calibri" charset="0"/>
              </a:rPr>
              <a:t>Take a minute and list 10 people you would typically talk to for this purpose.</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smtClean="0">
                <a:latin typeface="Calibri" charset="0"/>
                <a:ea typeface="Calibri" charset="0"/>
                <a:cs typeface="Calibri" charset="0"/>
              </a:rPr>
              <a:t>: Give participants 1-2 minutes, as time permits, to generate a list</a:t>
            </a:r>
            <a:r>
              <a:rPr lang="en-US" sz="850" dirty="0">
                <a:latin typeface="Calibri" charset="0"/>
                <a:ea typeface="Calibri" charset="0"/>
                <a:cs typeface="Calibri" charset="0"/>
              </a:rPr>
              <a:t> </a:t>
            </a:r>
            <a:r>
              <a:rPr lang="en-US" sz="850" dirty="0" smtClean="0">
                <a:latin typeface="Calibri" charset="0"/>
                <a:ea typeface="Calibri" charset="0"/>
                <a:cs typeface="Calibri" charset="0"/>
              </a:rPr>
              <a:t>of names. </a:t>
            </a:r>
          </a:p>
          <a:p>
            <a:endParaRPr lang="en-US" sz="850" dirty="0" smtClean="0">
              <a:latin typeface="Calibri" charset="0"/>
              <a:ea typeface="Calibri" charset="0"/>
              <a:cs typeface="Calibri" charset="0"/>
            </a:endParaRPr>
          </a:p>
          <a:p>
            <a:r>
              <a:rPr lang="en-US" sz="850" dirty="0" smtClean="0">
                <a:latin typeface="Calibri" charset="0"/>
                <a:ea typeface="Calibri" charset="0"/>
                <a:cs typeface="Calibri" charset="0"/>
              </a:rPr>
              <a:t>Say: Does everyone have a list? Great. Now, we are going to assess the diversity of our “go-to” list for new thinking. I’m going to ask you to raise your hand in response to each of these questions, and we’ll check ourselves against each dimension as a group.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a:t>
            </a:r>
            <a:r>
              <a:rPr lang="en-US" sz="850" b="1" u="sng" dirty="0" smtClean="0">
                <a:latin typeface="Calibri" charset="0"/>
                <a:ea typeface="Calibri" charset="0"/>
                <a:cs typeface="Calibri" charset="0"/>
              </a:rPr>
              <a:t>Note</a:t>
            </a:r>
            <a:r>
              <a:rPr lang="en-US" sz="850" dirty="0" smtClean="0">
                <a:latin typeface="Calibri" charset="0"/>
                <a:ea typeface="Calibri" charset="0"/>
                <a:cs typeface="Calibri" charset="0"/>
              </a:rPr>
              <a:t> that the animations for this slide are built to reveal one attribute at a time. Reveal each attribute and then ask the participants to raise their hands if there is at at least one person on their lists who corresponds to that criterion. Repeat for each question until you have revealed all diversity attributes. </a:t>
            </a:r>
            <a:r>
              <a:rPr lang="en-US" sz="850" dirty="0">
                <a:latin typeface="Calibri" charset="0"/>
                <a:ea typeface="Calibri" charset="0"/>
                <a:cs typeface="Calibri" charset="0"/>
              </a:rPr>
              <a:t>It may be necessary to remind </a:t>
            </a:r>
            <a:r>
              <a:rPr lang="en-US" sz="850" dirty="0" smtClean="0">
                <a:latin typeface="Calibri" charset="0"/>
                <a:ea typeface="Calibri" charset="0"/>
                <a:cs typeface="Calibri" charset="0"/>
              </a:rPr>
              <a:t>participants that </a:t>
            </a:r>
            <a:r>
              <a:rPr lang="en-US" sz="850" dirty="0">
                <a:latin typeface="Calibri" charset="0"/>
                <a:ea typeface="Calibri" charset="0"/>
                <a:cs typeface="Calibri" charset="0"/>
              </a:rPr>
              <a:t>they can click on the hand to raise it and click on it again to lower it. Experienced facilitators may wish to document a tally for each statement by annotating on the slide</a:t>
            </a:r>
            <a:r>
              <a:rPr lang="en-US" sz="850" dirty="0" smtClean="0">
                <a:latin typeface="Calibri" charset="0"/>
                <a:ea typeface="Calibri" charset="0"/>
                <a:cs typeface="Calibri" charset="0"/>
              </a:rPr>
              <a:t>.</a:t>
            </a:r>
            <a:endParaRPr lang="en-US" sz="850" dirty="0">
              <a:latin typeface="Calibri" charset="0"/>
              <a:ea typeface="Calibri" charset="0"/>
              <a:cs typeface="Calibri" charset="0"/>
            </a:endParaRPr>
          </a:p>
          <a:p>
            <a:endParaRPr lang="en-US" sz="850" dirty="0">
              <a:latin typeface="Calibri" charset="0"/>
              <a:ea typeface="Calibri" charset="0"/>
              <a:cs typeface="Calibri" charset="0"/>
            </a:endParaRPr>
          </a:p>
          <a:p>
            <a:r>
              <a:rPr lang="en-US" sz="850" dirty="0" smtClean="0">
                <a:latin typeface="Calibri" charset="0"/>
                <a:ea typeface="Calibri" charset="0"/>
                <a:cs typeface="Calibri" charset="0"/>
              </a:rPr>
              <a:t>So, show of hands, how many of you have at least one person on your list who is:</a:t>
            </a:r>
          </a:p>
          <a:p>
            <a:pPr marL="171450" indent="-171450">
              <a:buFont typeface="Arial" charset="0"/>
              <a:buChar char="•"/>
            </a:pPr>
            <a:r>
              <a:rPr lang="en-US" sz="850" dirty="0" smtClean="0">
                <a:latin typeface="Calibri" charset="0"/>
                <a:ea typeface="Calibri" charset="0"/>
                <a:cs typeface="Calibri" charset="0"/>
              </a:rPr>
              <a:t>From outside of your business unit?</a:t>
            </a:r>
          </a:p>
          <a:p>
            <a:pPr marL="171450" indent="-171450">
              <a:buFont typeface="Arial" charset="0"/>
              <a:buChar char="•"/>
            </a:pPr>
            <a:r>
              <a:rPr lang="en-US" sz="850" dirty="0" smtClean="0">
                <a:latin typeface="Calibri" charset="0"/>
                <a:ea typeface="Calibri" charset="0"/>
                <a:cs typeface="Calibri" charset="0"/>
              </a:rPr>
              <a:t>From outside of your home country?</a:t>
            </a:r>
          </a:p>
          <a:p>
            <a:pPr marL="171450" indent="-171450">
              <a:buFont typeface="Arial" charset="0"/>
              <a:buChar char="•"/>
            </a:pPr>
            <a:r>
              <a:rPr lang="en-US" sz="850" dirty="0" smtClean="0">
                <a:latin typeface="Calibri" charset="0"/>
                <a:ea typeface="Calibri" charset="0"/>
                <a:cs typeface="Calibri" charset="0"/>
              </a:rPr>
              <a:t>Outside of your company? </a:t>
            </a:r>
          </a:p>
          <a:p>
            <a:pPr marL="171450" indent="-171450">
              <a:buFont typeface="Arial" charset="0"/>
              <a:buChar char="•"/>
            </a:pPr>
            <a:r>
              <a:rPr lang="en-US" sz="850" dirty="0" smtClean="0">
                <a:latin typeface="Calibri" charset="0"/>
                <a:ea typeface="Calibri" charset="0"/>
                <a:cs typeface="Calibri" charset="0"/>
              </a:rPr>
              <a:t>In a different line of work?</a:t>
            </a:r>
          </a:p>
          <a:p>
            <a:pPr marL="171450" indent="-171450">
              <a:buFont typeface="Arial" charset="0"/>
              <a:buChar char="•"/>
            </a:pPr>
            <a:r>
              <a:rPr lang="en-US" sz="850" dirty="0" smtClean="0">
                <a:latin typeface="Calibri" charset="0"/>
                <a:ea typeface="Calibri" charset="0"/>
                <a:cs typeface="Calibri" charset="0"/>
              </a:rPr>
              <a:t>In a completely different industry or expertise area?</a:t>
            </a:r>
          </a:p>
          <a:p>
            <a:pPr marL="171450" indent="-171450">
              <a:buFont typeface="Arial" charset="0"/>
              <a:buChar char="•"/>
            </a:pPr>
            <a:r>
              <a:rPr lang="en-US" sz="850" dirty="0" smtClean="0">
                <a:latin typeface="Calibri" charset="0"/>
                <a:ea typeface="Calibri" charset="0"/>
                <a:cs typeface="Calibri" charset="0"/>
              </a:rPr>
              <a:t>From a different background?</a:t>
            </a:r>
          </a:p>
          <a:p>
            <a:pPr marL="171450" indent="-171450">
              <a:buFont typeface="Arial" charset="0"/>
              <a:buChar char="•"/>
            </a:pPr>
            <a:r>
              <a:rPr lang="en-US" sz="850" dirty="0" smtClean="0">
                <a:latin typeface="Calibri" charset="0"/>
                <a:ea typeface="Calibri" charset="0"/>
                <a:cs typeface="Calibri" charset="0"/>
              </a:rPr>
              <a:t>Any teenagers NOT related to you?</a:t>
            </a:r>
          </a:p>
          <a:p>
            <a:pPr marL="171450" indent="-171450">
              <a:buFont typeface="Arial" charset="0"/>
              <a:buChar char="•"/>
            </a:pPr>
            <a:r>
              <a:rPr lang="en-US" sz="850" dirty="0" smtClean="0">
                <a:latin typeface="Calibri" charset="0"/>
                <a:ea typeface="Calibri" charset="0"/>
                <a:cs typeface="Calibri" charset="0"/>
              </a:rPr>
              <a:t>Anyone over the age of 65 NOT related to you?</a:t>
            </a:r>
          </a:p>
          <a:p>
            <a:endParaRPr lang="en-US" sz="850" dirty="0">
              <a:latin typeface="Calibri" charset="0"/>
              <a:ea typeface="Calibri" charset="0"/>
              <a:cs typeface="Calibri" charset="0"/>
            </a:endParaRPr>
          </a:p>
          <a:p>
            <a:r>
              <a:rPr lang="en-US" sz="850" dirty="0" smtClean="0">
                <a:latin typeface="Calibri" charset="0"/>
                <a:ea typeface="Calibri" charset="0"/>
                <a:cs typeface="Calibri" charset="0"/>
              </a:rPr>
              <a:t>Finally, how many of you have people who are very similar to YOU?</a:t>
            </a:r>
          </a:p>
          <a:p>
            <a:endParaRPr lang="en-US" sz="850" dirty="0">
              <a:latin typeface="Calibri" charset="0"/>
              <a:ea typeface="Calibri" charset="0"/>
              <a:cs typeface="Calibri" charset="0"/>
            </a:endParaRPr>
          </a:p>
          <a:p>
            <a:r>
              <a:rPr lang="en-US" sz="850" i="1" dirty="0" smtClean="0">
                <a:latin typeface="Calibri" charset="0"/>
                <a:ea typeface="Calibri" charset="0"/>
                <a:cs typeface="Calibri" charset="0"/>
              </a:rPr>
              <a:t>Say: </a:t>
            </a:r>
            <a:r>
              <a:rPr lang="en-US" sz="850" dirty="0" smtClean="0">
                <a:latin typeface="Calibri" charset="0"/>
                <a:ea typeface="Calibri" charset="0"/>
                <a:cs typeface="Calibri" charset="0"/>
              </a:rPr>
              <a:t>Fascinating test, isn’t it? The fact is that most of us tend to have resources in our general pool of contacts who are very much like us, and it takes significant effort on our part to create a truly diverse network.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Ask: </a:t>
            </a:r>
            <a:r>
              <a:rPr lang="en-US" sz="850" dirty="0" smtClean="0">
                <a:latin typeface="Calibri" charset="0"/>
                <a:ea typeface="Calibri" charset="0"/>
                <a:cs typeface="Calibri" charset="0"/>
              </a:rPr>
              <a:t>How do networks benefit from members who do not have the same experiences, backgrounds, and worldviews? Chat in the benefits that you’ve experienced or raise </a:t>
            </a:r>
            <a:r>
              <a:rPr lang="en-US" sz="850" dirty="0">
                <a:latin typeface="Calibri" charset="0"/>
                <a:ea typeface="Calibri" charset="0"/>
                <a:cs typeface="Calibri" charset="0"/>
              </a:rPr>
              <a:t>your hand </a:t>
            </a:r>
            <a:r>
              <a:rPr lang="en-US" sz="850" dirty="0" smtClean="0">
                <a:latin typeface="Calibri" charset="0"/>
                <a:ea typeface="Calibri" charset="0"/>
                <a:cs typeface="Calibri" charset="0"/>
              </a:rPr>
              <a:t>to share your perspective.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Ask participants to </a:t>
            </a:r>
            <a:r>
              <a:rPr lang="en-US" sz="850" dirty="0" smtClean="0">
                <a:latin typeface="Calibri" charset="0"/>
                <a:ea typeface="Calibri" charset="0"/>
                <a:cs typeface="Calibri" charset="0"/>
              </a:rPr>
              <a:t>chat in </a:t>
            </a:r>
            <a:r>
              <a:rPr lang="en-US" sz="850" dirty="0">
                <a:latin typeface="Calibri" charset="0"/>
                <a:ea typeface="Calibri" charset="0"/>
                <a:cs typeface="Calibri" charset="0"/>
              </a:rPr>
              <a:t>their </a:t>
            </a:r>
            <a:r>
              <a:rPr lang="en-US" sz="850" dirty="0" smtClean="0">
                <a:latin typeface="Calibri" charset="0"/>
                <a:ea typeface="Calibri" charset="0"/>
                <a:cs typeface="Calibri" charset="0"/>
              </a:rPr>
              <a:t>inputs. </a:t>
            </a:r>
            <a:r>
              <a:rPr lang="en-US" sz="850" dirty="0">
                <a:latin typeface="Calibri" charset="0"/>
                <a:ea typeface="Calibri" charset="0"/>
                <a:cs typeface="Calibri" charset="0"/>
              </a:rPr>
              <a:t>Call out chats as they come in and/or call on participants who have raised their hands to share key facets of the purpose. If participants do not raise their hands, call on 1-2 </a:t>
            </a:r>
            <a:r>
              <a:rPr lang="en-US" sz="850" dirty="0" smtClean="0">
                <a:latin typeface="Calibri" charset="0"/>
                <a:ea typeface="Calibri" charset="0"/>
                <a:cs typeface="Calibri" charset="0"/>
              </a:rPr>
              <a:t>directly.</a:t>
            </a:r>
          </a:p>
          <a:p>
            <a:endParaRPr lang="en-US" sz="850" dirty="0" smtClean="0">
              <a:latin typeface="Calibri" charset="0"/>
              <a:ea typeface="Calibri" charset="0"/>
              <a:cs typeface="Calibri" charset="0"/>
            </a:endParaRPr>
          </a:p>
          <a:p>
            <a:endParaRPr lang="en-US" sz="850" i="1" dirty="0">
              <a:latin typeface="Calibri" charset="0"/>
              <a:ea typeface="Calibri" charset="0"/>
              <a:cs typeface="Calibri" charset="0"/>
            </a:endParaRPr>
          </a:p>
          <a:p>
            <a:endParaRPr lang="en-US" sz="850" dirty="0" smtClean="0">
              <a:latin typeface="Calibri" charset="0"/>
              <a:ea typeface="Calibri" charset="0"/>
              <a:cs typeface="Calibri" charset="0"/>
            </a:endParaRPr>
          </a:p>
          <a:p>
            <a:r>
              <a:rPr lang="en-US" sz="850" dirty="0" smtClean="0">
                <a:latin typeface="Calibri" charset="0"/>
                <a:ea typeface="Calibri" charset="0"/>
                <a:cs typeface="Calibri" charset="0"/>
              </a:rPr>
              <a:t> </a:t>
            </a:r>
            <a:endParaRPr lang="en-US" sz="850" i="1" kern="1200" dirty="0" smtClean="0">
              <a:solidFill>
                <a:schemeClr val="tx1"/>
              </a:solidFill>
              <a:effectLst/>
              <a:latin typeface="Calibri" charset="0"/>
              <a:ea typeface="Calibri" charset="0"/>
              <a:cs typeface="Calibri" charset="0"/>
            </a:endParaRPr>
          </a:p>
          <a:p>
            <a:endParaRPr lang="en-US" sz="850" kern="1200" dirty="0" smtClean="0">
              <a:solidFill>
                <a:schemeClr val="tx1"/>
              </a:solidFill>
              <a:effectLst/>
              <a:latin typeface="Calibri" charset="0"/>
              <a:ea typeface="Calibri" charset="0"/>
              <a:cs typeface="Calibri" charset="0"/>
            </a:endParaRPr>
          </a:p>
          <a:p>
            <a:endParaRPr lang="en-US" sz="850" kern="1200" dirty="0" smtClean="0">
              <a:solidFill>
                <a:schemeClr val="tx1"/>
              </a:solidFill>
              <a:effectLst/>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1694834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77333" y="3811059"/>
            <a:ext cx="5486400" cy="4664075"/>
          </a:xfrm>
        </p:spPr>
        <p:txBody>
          <a:bodyPr/>
          <a:lstStyle/>
          <a:p>
            <a:r>
              <a:rPr lang="en-US" b="1" dirty="0"/>
              <a:t>Facilitator notes:</a:t>
            </a:r>
          </a:p>
          <a:p>
            <a:pPr>
              <a:defRPr/>
            </a:pPr>
            <a:endParaRPr lang="en-US" dirty="0"/>
          </a:p>
          <a:p>
            <a:pPr>
              <a:defRPr/>
            </a:pPr>
            <a:r>
              <a:rPr lang="en-US" dirty="0"/>
              <a:t>[Time: </a:t>
            </a:r>
            <a:r>
              <a:rPr lang="en-US" dirty="0" smtClean="0"/>
              <a:t>5 </a:t>
            </a:r>
            <a:r>
              <a:rPr lang="en-US" dirty="0"/>
              <a:t>minutes]</a:t>
            </a:r>
          </a:p>
          <a:p>
            <a:endParaRPr lang="en-US" dirty="0" smtClean="0"/>
          </a:p>
          <a:p>
            <a:r>
              <a:rPr lang="en-US" i="1" dirty="0" smtClean="0"/>
              <a:t>Say: </a:t>
            </a:r>
            <a:r>
              <a:rPr lang="en-US" dirty="0" smtClean="0"/>
              <a:t>Let’s take a closer look at a specific network and think about how you might improve its diversity. In preparation for our session today, you were asked to complete the tool “Worksheet for Assessing Network Diversity” in the “Strengthen Your Networks” lesson of the Harvard ManageMentor Leveraging Your Networks topic. </a:t>
            </a:r>
          </a:p>
          <a:p>
            <a:endParaRPr lang="en-US" dirty="0"/>
          </a:p>
          <a:p>
            <a:r>
              <a:rPr lang="en-US" dirty="0" smtClean="0"/>
              <a:t>Thinking about the specific network you analyzed using this worksheet, what did your assessment reveal?</a:t>
            </a:r>
          </a:p>
          <a:p>
            <a:endParaRPr lang="en-US" dirty="0"/>
          </a:p>
          <a:p>
            <a:pPr marL="228600" indent="-228600">
              <a:buFont typeface="Arial" charset="0"/>
              <a:buChar char="•"/>
            </a:pPr>
            <a:r>
              <a:rPr lang="en-US" dirty="0" smtClean="0"/>
              <a:t>How </a:t>
            </a:r>
            <a:r>
              <a:rPr lang="en-US" dirty="0"/>
              <a:t>diverse is the network you assessed? Chat in a number from 1 </a:t>
            </a:r>
            <a:r>
              <a:rPr lang="en-US" dirty="0" smtClean="0"/>
              <a:t>(low diversity) </a:t>
            </a:r>
            <a:r>
              <a:rPr lang="en-US" dirty="0"/>
              <a:t>to 10 </a:t>
            </a:r>
            <a:r>
              <a:rPr lang="en-US" dirty="0" smtClean="0"/>
              <a:t>(high diversity).</a:t>
            </a:r>
          </a:p>
          <a:p>
            <a:pPr marL="228600" indent="-228600">
              <a:buFont typeface="Arial" charset="0"/>
              <a:buChar char="•"/>
            </a:pPr>
            <a:r>
              <a:rPr lang="en-US" dirty="0" smtClean="0"/>
              <a:t>What </a:t>
            </a:r>
            <a:r>
              <a:rPr lang="en-US" b="1" dirty="0" smtClean="0"/>
              <a:t>strategies have you used to diversify the network </a:t>
            </a:r>
            <a:r>
              <a:rPr lang="en-US" dirty="0" smtClean="0"/>
              <a:t>so far? Chat in any that have worked for you. </a:t>
            </a:r>
          </a:p>
          <a:p>
            <a:pPr marL="228600" indent="-228600">
              <a:buFont typeface="Arial" charset="0"/>
              <a:buChar char="•"/>
            </a:pPr>
            <a:r>
              <a:rPr lang="en-US" dirty="0" smtClean="0"/>
              <a:t>What could you do now to </a:t>
            </a:r>
            <a:r>
              <a:rPr lang="en-US" b="1" dirty="0" smtClean="0"/>
              <a:t>augment your approach and broaden this network</a:t>
            </a:r>
            <a:r>
              <a:rPr lang="en-US" dirty="0" smtClean="0"/>
              <a:t>? Chat in one suggestion.</a:t>
            </a:r>
          </a:p>
          <a:p>
            <a:endParaRPr lang="en-US" dirty="0" smtClean="0"/>
          </a:p>
          <a:p>
            <a:r>
              <a:rPr lang="en-US" i="1" dirty="0" smtClean="0"/>
              <a:t>Instructions: </a:t>
            </a:r>
            <a:r>
              <a:rPr lang="en-US" dirty="0" smtClean="0"/>
              <a:t>Ask participants to chat in </a:t>
            </a:r>
            <a:r>
              <a:rPr lang="en-US" dirty="0" smtClean="0">
                <a:latin typeface="Calibri" charset="0"/>
                <a:ea typeface="Calibri" charset="0"/>
                <a:cs typeface="Calibri" charset="0"/>
              </a:rPr>
              <a:t>responses</a:t>
            </a:r>
            <a:r>
              <a:rPr lang="en-US" dirty="0">
                <a:latin typeface="Calibri" charset="0"/>
                <a:ea typeface="Calibri" charset="0"/>
                <a:cs typeface="Calibri" charset="0"/>
              </a:rPr>
              <a:t> </a:t>
            </a:r>
            <a:r>
              <a:rPr lang="en-US" dirty="0" smtClean="0">
                <a:latin typeface="Calibri" charset="0"/>
                <a:ea typeface="Calibri" charset="0"/>
                <a:cs typeface="Calibri" charset="0"/>
              </a:rPr>
              <a:t>to each question </a:t>
            </a:r>
            <a:r>
              <a:rPr lang="en-US" dirty="0">
                <a:latin typeface="Calibri" charset="0"/>
                <a:ea typeface="Calibri" charset="0"/>
                <a:cs typeface="Calibri" charset="0"/>
              </a:rPr>
              <a:t>and call out common themes. Experienced facilitators may wish to use the annotate feature to document responses on the slide. Provide prompts, using the list below, if participants do not spontaneously contribute</a:t>
            </a:r>
            <a:r>
              <a:rPr lang="en-US" dirty="0" smtClean="0">
                <a:latin typeface="Calibri" charset="0"/>
                <a:ea typeface="Calibri" charset="0"/>
                <a:cs typeface="Calibri" charset="0"/>
              </a:rPr>
              <a:t>. </a:t>
            </a:r>
            <a:r>
              <a:rPr lang="en-US" dirty="0"/>
              <a:t>Call on 1-2 people to elucidate or summarize inputs, as time permits. </a:t>
            </a:r>
          </a:p>
          <a:p>
            <a:pPr marL="171450" indent="-171450">
              <a:buFont typeface="Arial" charset="0"/>
              <a:buChar char="•"/>
            </a:pPr>
            <a:r>
              <a:rPr lang="en-US" b="1" dirty="0" smtClean="0">
                <a:latin typeface="Calibri" charset="0"/>
                <a:ea typeface="Calibri" charset="0"/>
                <a:cs typeface="Calibri" charset="0"/>
              </a:rPr>
              <a:t>Examples of strategies to diversify a network: </a:t>
            </a:r>
            <a:r>
              <a:rPr lang="en-US" dirty="0" smtClean="0">
                <a:latin typeface="Calibri" charset="0"/>
                <a:ea typeface="Calibri" charset="0"/>
                <a:cs typeface="Calibri" charset="0"/>
              </a:rPr>
              <a:t>Seek out relationships with people in different business areas inside and outside the office, explore and strengthen weak ties, set up a “breakfast club” or “lunch bunch” of people with diverse backgrounds but common interests, etc.</a:t>
            </a:r>
            <a:endParaRPr lang="en-US" b="1" dirty="0" smtClean="0">
              <a:latin typeface="Calibri" charset="0"/>
              <a:ea typeface="Calibri" charset="0"/>
              <a:cs typeface="Calibri" charset="0"/>
            </a:endParaRPr>
          </a:p>
          <a:p>
            <a:pPr marL="171450" indent="-171450">
              <a:buFont typeface="Arial" charset="0"/>
              <a:buChar char="•"/>
            </a:pPr>
            <a:r>
              <a:rPr lang="en-US" b="1" dirty="0" smtClean="0">
                <a:latin typeface="Calibri" charset="0"/>
                <a:ea typeface="Calibri" charset="0"/>
                <a:cs typeface="Calibri" charset="0"/>
              </a:rPr>
              <a:t>Examples of approaches to broaden a network: </a:t>
            </a:r>
            <a:r>
              <a:rPr lang="en-US" dirty="0"/>
              <a:t>Volunteer for formal </a:t>
            </a:r>
            <a:r>
              <a:rPr lang="en-US" dirty="0" smtClean="0"/>
              <a:t>and informal mentoring programs, sign </a:t>
            </a:r>
            <a:r>
              <a:rPr lang="en-US" dirty="0"/>
              <a:t>up for </a:t>
            </a:r>
            <a:r>
              <a:rPr lang="en-US" dirty="0" smtClean="0"/>
              <a:t>high</a:t>
            </a:r>
            <a:r>
              <a:rPr lang="en-US" dirty="0"/>
              <a:t>-profile </a:t>
            </a:r>
            <a:r>
              <a:rPr lang="en-US" dirty="0" smtClean="0"/>
              <a:t>roles on cross-department teams or task forces, volunteer outside of the office for nonprofit groups, take on a personal or professional challenge outside of your comfort zone, etc.</a:t>
            </a:r>
            <a:endParaRPr lang="en-US" b="1" dirty="0">
              <a:latin typeface="Calibri" charset="0"/>
              <a:ea typeface="Calibri" charset="0"/>
              <a:cs typeface="Calibri" charset="0"/>
            </a:endParaRPr>
          </a:p>
          <a:p>
            <a:endParaRPr lang="en-US" i="1" dirty="0" smtClean="0"/>
          </a:p>
          <a:p>
            <a:r>
              <a:rPr lang="en-US" dirty="0" smtClean="0"/>
              <a:t>Say: These are great suggestions that you can begin applying immediately. But remember, it’s not only the breadth of relationships that matters to your networks; </a:t>
            </a:r>
            <a:r>
              <a:rPr lang="en-US" dirty="0"/>
              <a:t>i</a:t>
            </a:r>
            <a:r>
              <a:rPr lang="en-US" dirty="0" smtClean="0"/>
              <a:t>t’s also the </a:t>
            </a:r>
            <a:r>
              <a:rPr lang="en-US" i="1" dirty="0" smtClean="0"/>
              <a:t>quality</a:t>
            </a:r>
            <a:r>
              <a:rPr lang="en-US" dirty="0" smtClean="0"/>
              <a:t> of the relationships and the trust that you build with network members that will help you to sustain a network over time.</a:t>
            </a:r>
          </a:p>
          <a:p>
            <a:endParaRPr lang="en-US" dirty="0"/>
          </a:p>
          <a:p>
            <a:r>
              <a:rPr lang="en-US" dirty="0" smtClean="0"/>
              <a:t>In the final phase of our discussion today, we’ll spend some time exploring strategies for sustaining your networks.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dirty="0"/>
          </a:p>
        </p:txBody>
      </p:sp>
    </p:spTree>
    <p:extLst>
      <p:ext uri="{BB962C8B-B14F-4D97-AF65-F5344CB8AC3E}">
        <p14:creationId xmlns:p14="http://schemas.microsoft.com/office/powerpoint/2010/main" val="991647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 </a:t>
            </a:r>
            <a:r>
              <a:rPr lang="en-US" dirty="0">
                <a:latin typeface="Calibri" charset="0"/>
                <a:ea typeface="Calibri" charset="0"/>
                <a:cs typeface="Calibri" charset="0"/>
              </a:rPr>
              <a:t>Initiating network relationships and using your networks wisely are critical for achieving strategic, operational, and developmental goals. But you also need to </a:t>
            </a:r>
            <a:r>
              <a:rPr lang="en-US" i="1" dirty="0">
                <a:latin typeface="Calibri" charset="0"/>
                <a:ea typeface="Calibri" charset="0"/>
                <a:cs typeface="Calibri" charset="0"/>
              </a:rPr>
              <a:t>sustain</a:t>
            </a:r>
            <a:r>
              <a:rPr lang="en-US" dirty="0">
                <a:latin typeface="Calibri" charset="0"/>
                <a:ea typeface="Calibri" charset="0"/>
                <a:cs typeface="Calibri" charset="0"/>
              </a:rPr>
              <a:t> your networks. That means proactively nurturing them over </a:t>
            </a:r>
            <a:r>
              <a:rPr lang="en-US" dirty="0" smtClean="0">
                <a:latin typeface="Calibri" charset="0"/>
                <a:ea typeface="Calibri" charset="0"/>
                <a:cs typeface="Calibri" charset="0"/>
              </a:rPr>
              <a:t>time </a:t>
            </a:r>
            <a:r>
              <a:rPr lang="en-US" dirty="0">
                <a:latin typeface="Calibri" charset="0"/>
                <a:ea typeface="Calibri" charset="0"/>
                <a:cs typeface="Calibri" charset="0"/>
              </a:rPr>
              <a:t>so they continue to generate value for you and your contacts, your team, and your organization. After all, networking isn’t about using your contacts simply to meet short-term </a:t>
            </a:r>
            <a:r>
              <a:rPr lang="en-US" dirty="0" smtClean="0">
                <a:latin typeface="Calibri" charset="0"/>
                <a:ea typeface="Calibri" charset="0"/>
                <a:cs typeface="Calibri" charset="0"/>
              </a:rPr>
              <a:t>needs; </a:t>
            </a:r>
            <a:r>
              <a:rPr lang="en-US" dirty="0">
                <a:latin typeface="Calibri" charset="0"/>
                <a:ea typeface="Calibri" charset="0"/>
                <a:cs typeface="Calibri" charset="0"/>
              </a:rPr>
              <a:t>i</a:t>
            </a:r>
            <a:r>
              <a:rPr lang="en-US" dirty="0" smtClean="0">
                <a:latin typeface="Calibri" charset="0"/>
                <a:ea typeface="Calibri" charset="0"/>
                <a:cs typeface="Calibri" charset="0"/>
              </a:rPr>
              <a:t>t’s </a:t>
            </a:r>
            <a:r>
              <a:rPr lang="en-US" dirty="0">
                <a:latin typeface="Calibri" charset="0"/>
                <a:ea typeface="Calibri" charset="0"/>
                <a:cs typeface="Calibri" charset="0"/>
              </a:rPr>
              <a:t>about interacting with </a:t>
            </a:r>
            <a:r>
              <a:rPr lang="en-US" dirty="0" smtClean="0">
                <a:latin typeface="Calibri" charset="0"/>
                <a:ea typeface="Calibri" charset="0"/>
                <a:cs typeface="Calibri" charset="0"/>
              </a:rPr>
              <a:t>them in </a:t>
            </a:r>
            <a:r>
              <a:rPr lang="en-US" dirty="0">
                <a:latin typeface="Calibri" charset="0"/>
                <a:ea typeface="Calibri" charset="0"/>
                <a:cs typeface="Calibri" charset="0"/>
              </a:rPr>
              <a:t>ways that enable everyone in your networks to </a:t>
            </a:r>
            <a:r>
              <a:rPr lang="en-US" dirty="0" smtClean="0">
                <a:latin typeface="Calibri" charset="0"/>
                <a:ea typeface="Calibri" charset="0"/>
                <a:cs typeface="Calibri" charset="0"/>
              </a:rPr>
              <a:t>continue to attain </a:t>
            </a:r>
            <a:r>
              <a:rPr lang="en-US" dirty="0">
                <a:latin typeface="Calibri" charset="0"/>
                <a:ea typeface="Calibri" charset="0"/>
                <a:cs typeface="Calibri" charset="0"/>
              </a:rPr>
              <a:t>important goals in the future.</a:t>
            </a:r>
          </a:p>
          <a:p>
            <a:pPr lvl="0"/>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68866" y="3794125"/>
            <a:ext cx="5486400" cy="4935008"/>
          </a:xfrm>
        </p:spPr>
        <p:txBody>
          <a:bodyPr/>
          <a:lstStyle/>
          <a:p>
            <a:r>
              <a:rPr lang="en-US"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solidFill>
                <a:srgbClr val="000000"/>
              </a:solidFill>
            </a:endParaRPr>
          </a:p>
          <a:p>
            <a:r>
              <a:rPr lang="en-US" dirty="0"/>
              <a:t>[Time: 7</a:t>
            </a:r>
            <a:r>
              <a:rPr lang="en-US" dirty="0" smtClean="0"/>
              <a:t> </a:t>
            </a:r>
            <a:r>
              <a:rPr lang="en-US" dirty="0" smtClean="0">
                <a:latin typeface="Calibri" charset="0"/>
                <a:ea typeface="Calibri" charset="0"/>
                <a:cs typeface="Calibri" charset="0"/>
              </a:rPr>
              <a:t>1/2</a:t>
            </a:r>
            <a:r>
              <a:rPr lang="en-US" kern="1200" dirty="0" smtClean="0">
                <a:solidFill>
                  <a:schemeClr val="tx1"/>
                </a:solidFill>
                <a:effectLst/>
              </a:rPr>
              <a:t> minutes]</a:t>
            </a:r>
          </a:p>
          <a:p>
            <a:endParaRPr lang="en-US" i="1" kern="1200" dirty="0">
              <a:solidFill>
                <a:schemeClr val="tx1"/>
              </a:solidFill>
              <a:effectLst/>
            </a:endParaRPr>
          </a:p>
          <a:p>
            <a:r>
              <a:rPr lang="en-US" i="1" kern="1200" dirty="0" smtClean="0">
                <a:solidFill>
                  <a:schemeClr val="tx1"/>
                </a:solidFill>
                <a:effectLst/>
              </a:rPr>
              <a:t>Say: </a:t>
            </a:r>
            <a:r>
              <a:rPr lang="en-US" kern="1200" dirty="0" smtClean="0">
                <a:solidFill>
                  <a:schemeClr val="tx1"/>
                </a:solidFill>
                <a:effectLst/>
              </a:rPr>
              <a:t>Let’s take a minute or two to review this scenario about a </a:t>
            </a:r>
            <a:r>
              <a:rPr lang="en-US" dirty="0" smtClean="0"/>
              <a:t>manager struggling to create and sustain a strategic network. He is naturally shy and has been preoccupied with his day-to-day goals and his operational connections. What types of relationships does he need now? What relationships might he need in the future? How can he build reciprocal connections that will create value as he advances in his role? Read through the scenario, and then raise your hand to share your perspective.</a:t>
            </a:r>
          </a:p>
          <a:p>
            <a:endParaRPr lang="en-US" i="1" kern="1200" dirty="0" smtClean="0">
              <a:solidFill>
                <a:schemeClr val="tx1"/>
              </a:solidFill>
              <a:effectLst/>
            </a:endParaRPr>
          </a:p>
          <a:p>
            <a:pPr lvl="0"/>
            <a:r>
              <a:rPr lang="en-US" i="1" dirty="0"/>
              <a:t>Instructions: </a:t>
            </a:r>
            <a:r>
              <a:rPr lang="en-US" dirty="0"/>
              <a:t>Ask 1-2 participants to share perspectives by raising their hands. If necessary, offer suggestions to prompt discussion. For example, </a:t>
            </a:r>
            <a:r>
              <a:rPr lang="en-US" dirty="0" smtClean="0"/>
              <a:t>Eric could:</a:t>
            </a:r>
            <a:endParaRPr lang="en-US" dirty="0"/>
          </a:p>
          <a:p>
            <a:pPr lvl="0"/>
            <a:endParaRPr lang="en-US" dirty="0"/>
          </a:p>
          <a:p>
            <a:pPr marL="171450" lvl="0" indent="-171450">
              <a:buFont typeface="Arial"/>
              <a:buChar char="•"/>
            </a:pPr>
            <a:r>
              <a:rPr lang="en-US" dirty="0" smtClean="0"/>
              <a:t>Begin by mapping his current networks to gain a better view of his existing webs of relationships.</a:t>
            </a:r>
          </a:p>
          <a:p>
            <a:pPr marL="171450" lvl="0" indent="-171450">
              <a:buFont typeface="Arial"/>
              <a:buChar char="•"/>
            </a:pPr>
            <a:r>
              <a:rPr lang="en-US" dirty="0" smtClean="0"/>
              <a:t>Consider his purpose in creating a strategic network and think about the diverse web of connection he might cultivate to support it.</a:t>
            </a:r>
            <a:endParaRPr lang="en-US" dirty="0"/>
          </a:p>
          <a:p>
            <a:pPr marL="171450" lvl="0" indent="-171450">
              <a:buFont typeface="Arial"/>
              <a:buChar char="•"/>
            </a:pPr>
            <a:r>
              <a:rPr lang="en-US" dirty="0" smtClean="0"/>
              <a:t>Evaluate his weak ties within the business (e.g., Sanjay) and outside of it (social networks).</a:t>
            </a:r>
            <a:endParaRPr lang="en-US" dirty="0"/>
          </a:p>
          <a:p>
            <a:pPr marL="171450" lvl="0" indent="-171450">
              <a:buFont typeface="Arial"/>
              <a:buChar char="•"/>
            </a:pPr>
            <a:r>
              <a:rPr lang="en-US" dirty="0" smtClean="0"/>
              <a:t>Attend industry conferences and events to broaden his perspective about the challenges facing his industry to make himself a more attractive network partner to others while broadening his potential pool of connections.</a:t>
            </a:r>
            <a:endParaRPr lang="en-US" dirty="0"/>
          </a:p>
          <a:p>
            <a:pPr marL="171450" lvl="0" indent="-171450">
              <a:buFont typeface="Arial"/>
              <a:buChar char="•"/>
            </a:pPr>
            <a:r>
              <a:rPr lang="en-US" dirty="0" smtClean="0"/>
              <a:t>Maintain connections with colleagues by sharing articles and insights, reinforcing reciprocity. </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14375"/>
            <a:ext cx="3838575" cy="2879725"/>
          </a:xfrm>
        </p:spPr>
      </p:sp>
      <p:sp>
        <p:nvSpPr>
          <p:cNvPr id="3" name="Notes Placeholder 2"/>
          <p:cNvSpPr>
            <a:spLocks noGrp="1"/>
          </p:cNvSpPr>
          <p:nvPr>
            <p:ph type="body" idx="1"/>
          </p:nvPr>
        </p:nvSpPr>
        <p:spPr>
          <a:xfrm>
            <a:off x="685799" y="3606792"/>
            <a:ext cx="5731933" cy="5493286"/>
          </a:xfrm>
        </p:spPr>
        <p:txBody>
          <a:bodyPr/>
          <a:lstStyle/>
          <a:p>
            <a:r>
              <a:rPr lang="en-US" sz="800" b="1" dirty="0" smtClean="0">
                <a:latin typeface="Calibri" charset="0"/>
                <a:ea typeface="Calibri" charset="0"/>
                <a:cs typeface="Calibri" charset="0"/>
              </a:rPr>
              <a:t>Facilitator notes:</a:t>
            </a:r>
          </a:p>
          <a:p>
            <a:endParaRPr lang="en-US" sz="800" dirty="0" smtClean="0">
              <a:latin typeface="Calibri" charset="0"/>
              <a:ea typeface="Calibri" charset="0"/>
              <a:cs typeface="Calibri" charset="0"/>
            </a:endParaRPr>
          </a:p>
          <a:p>
            <a:r>
              <a:rPr lang="en-US" sz="800" dirty="0" smtClean="0">
                <a:latin typeface="Calibri" charset="0"/>
                <a:ea typeface="Calibri" charset="0"/>
                <a:cs typeface="Calibri" charset="0"/>
              </a:rPr>
              <a:t>[</a:t>
            </a:r>
            <a:r>
              <a:rPr lang="en-US" sz="800" dirty="0">
                <a:latin typeface="Calibri" charset="0"/>
                <a:ea typeface="Calibri" charset="0"/>
                <a:cs typeface="Calibri" charset="0"/>
              </a:rPr>
              <a:t>Time: </a:t>
            </a:r>
            <a:r>
              <a:rPr lang="en-US" sz="800" dirty="0" smtClean="0">
                <a:latin typeface="Calibri" charset="0"/>
                <a:ea typeface="Calibri" charset="0"/>
                <a:cs typeface="Calibri" charset="0"/>
              </a:rPr>
              <a:t>8 minutes</a:t>
            </a:r>
            <a:r>
              <a:rPr lang="en-US" sz="800" dirty="0">
                <a:latin typeface="Calibri" charset="0"/>
                <a:ea typeface="Calibri" charset="0"/>
                <a:cs typeface="Calibri" charset="0"/>
              </a:rPr>
              <a:t>]</a:t>
            </a:r>
          </a:p>
          <a:p>
            <a:endParaRPr lang="en-US" sz="800" b="1" dirty="0" smtClean="0">
              <a:latin typeface="Calibri" charset="0"/>
              <a:ea typeface="Calibri" charset="0"/>
              <a:cs typeface="Calibri" charset="0"/>
            </a:endParaRPr>
          </a:p>
          <a:p>
            <a:r>
              <a:rPr lang="en-US" sz="800" i="1" dirty="0" smtClean="0">
                <a:latin typeface="Calibri" charset="0"/>
                <a:ea typeface="Calibri" charset="0"/>
                <a:cs typeface="Calibri" charset="0"/>
              </a:rPr>
              <a:t>Say:</a:t>
            </a:r>
            <a:r>
              <a:rPr lang="en-US" sz="800" dirty="0">
                <a:latin typeface="Calibri" charset="0"/>
                <a:ea typeface="Calibri" charset="0"/>
                <a:cs typeface="Calibri" charset="0"/>
              </a:rPr>
              <a:t> </a:t>
            </a:r>
            <a:r>
              <a:rPr lang="en-US" sz="800" dirty="0" smtClean="0">
                <a:latin typeface="Calibri" charset="0"/>
                <a:ea typeface="Calibri" charset="0"/>
                <a:cs typeface="Calibri" charset="0"/>
              </a:rPr>
              <a:t>To </a:t>
            </a:r>
            <a:r>
              <a:rPr lang="en-US" sz="800" dirty="0">
                <a:latin typeface="Calibri" charset="0"/>
                <a:ea typeface="Calibri" charset="0"/>
                <a:cs typeface="Calibri" charset="0"/>
              </a:rPr>
              <a:t>sustain your networks, </a:t>
            </a:r>
            <a:r>
              <a:rPr lang="en-US" sz="800" dirty="0" smtClean="0">
                <a:latin typeface="Calibri" charset="0"/>
                <a:ea typeface="Calibri" charset="0"/>
                <a:cs typeface="Calibri" charset="0"/>
              </a:rPr>
              <a:t>you </a:t>
            </a:r>
            <a:r>
              <a:rPr lang="en-US" sz="800" dirty="0">
                <a:latin typeface="Calibri" charset="0"/>
                <a:ea typeface="Calibri" charset="0"/>
                <a:cs typeface="Calibri" charset="0"/>
              </a:rPr>
              <a:t>need to manage them with the long term in mind. For instance, you’ll want to show your network contacts </a:t>
            </a:r>
            <a:r>
              <a:rPr lang="en-US" sz="800" dirty="0" smtClean="0">
                <a:latin typeface="Calibri" charset="0"/>
                <a:ea typeface="Calibri" charset="0"/>
                <a:cs typeface="Calibri" charset="0"/>
              </a:rPr>
              <a:t>they are </a:t>
            </a:r>
            <a:r>
              <a:rPr lang="en-US" sz="800" dirty="0">
                <a:latin typeface="Calibri" charset="0"/>
                <a:ea typeface="Calibri" charset="0"/>
                <a:cs typeface="Calibri" charset="0"/>
              </a:rPr>
              <a:t>more to you than </a:t>
            </a:r>
            <a:r>
              <a:rPr lang="en-US" sz="800" dirty="0" smtClean="0">
                <a:latin typeface="Calibri" charset="0"/>
                <a:ea typeface="Calibri" charset="0"/>
                <a:cs typeface="Calibri" charset="0"/>
              </a:rPr>
              <a:t>just as </a:t>
            </a:r>
            <a:r>
              <a:rPr lang="en-US" sz="800" dirty="0">
                <a:latin typeface="Calibri" charset="0"/>
                <a:ea typeface="Calibri" charset="0"/>
                <a:cs typeface="Calibri" charset="0"/>
              </a:rPr>
              <a:t>sources of immediate favors or resources. Y</a:t>
            </a:r>
            <a:r>
              <a:rPr lang="en-US" sz="800" dirty="0" smtClean="0">
                <a:latin typeface="Calibri" charset="0"/>
                <a:ea typeface="Calibri" charset="0"/>
                <a:cs typeface="Calibri" charset="0"/>
              </a:rPr>
              <a:t>ou’ll also need </a:t>
            </a:r>
            <a:r>
              <a:rPr lang="en-US" sz="800" dirty="0">
                <a:latin typeface="Calibri" charset="0"/>
                <a:ea typeface="Calibri" charset="0"/>
                <a:cs typeface="Calibri" charset="0"/>
              </a:rPr>
              <a:t>to </a:t>
            </a:r>
            <a:r>
              <a:rPr lang="en-US" sz="800" dirty="0" smtClean="0">
                <a:latin typeface="Calibri" charset="0"/>
                <a:ea typeface="Calibri" charset="0"/>
                <a:cs typeface="Calibri" charset="0"/>
              </a:rPr>
              <a:t>refresh </a:t>
            </a:r>
            <a:r>
              <a:rPr lang="en-US" sz="800" dirty="0">
                <a:latin typeface="Calibri" charset="0"/>
                <a:ea typeface="Calibri" charset="0"/>
                <a:cs typeface="Calibri" charset="0"/>
              </a:rPr>
              <a:t>your contacts as needed to reflect changing priorities. </a:t>
            </a:r>
            <a:r>
              <a:rPr lang="en-US" sz="800" dirty="0" smtClean="0">
                <a:latin typeface="Calibri" charset="0"/>
                <a:ea typeface="Calibri" charset="0"/>
                <a:cs typeface="Calibri" charset="0"/>
              </a:rPr>
              <a:t>You </a:t>
            </a:r>
            <a:r>
              <a:rPr lang="en-US" sz="800" dirty="0">
                <a:latin typeface="Calibri" charset="0"/>
                <a:ea typeface="Calibri" charset="0"/>
                <a:cs typeface="Calibri" charset="0"/>
              </a:rPr>
              <a:t>want to balance the need </a:t>
            </a:r>
            <a:r>
              <a:rPr lang="en-US" sz="800" dirty="0" smtClean="0">
                <a:latin typeface="Calibri" charset="0"/>
                <a:ea typeface="Calibri" charset="0"/>
                <a:cs typeface="Calibri" charset="0"/>
              </a:rPr>
              <a:t>to bring in </a:t>
            </a:r>
            <a:r>
              <a:rPr lang="en-US" sz="800" dirty="0">
                <a:latin typeface="Calibri" charset="0"/>
                <a:ea typeface="Calibri" charset="0"/>
                <a:cs typeface="Calibri" charset="0"/>
              </a:rPr>
              <a:t>new people with the need to maintain existing bonds. And as your circumstances change, you’ll likely decide to interact more or less frequently with different network members. </a:t>
            </a:r>
            <a:r>
              <a:rPr lang="en-US" sz="800" dirty="0" smtClean="0">
                <a:latin typeface="Calibri" charset="0"/>
                <a:ea typeface="Calibri" charset="0"/>
                <a:cs typeface="Calibri" charset="0"/>
              </a:rPr>
              <a:t>Through </a:t>
            </a:r>
            <a:r>
              <a:rPr lang="en-US" sz="800" dirty="0">
                <a:latin typeface="Calibri" charset="0"/>
                <a:ea typeface="Calibri" charset="0"/>
                <a:cs typeface="Calibri" charset="0"/>
              </a:rPr>
              <a:t>such activities, you keep your networks vibrant and </a:t>
            </a:r>
            <a:r>
              <a:rPr lang="en-US" sz="800" dirty="0" smtClean="0">
                <a:latin typeface="Calibri" charset="0"/>
                <a:ea typeface="Calibri" charset="0"/>
                <a:cs typeface="Calibri" charset="0"/>
              </a:rPr>
              <a:t>valuable long </a:t>
            </a:r>
            <a:r>
              <a:rPr lang="en-US" sz="800" dirty="0">
                <a:latin typeface="Calibri" charset="0"/>
                <a:ea typeface="Calibri" charset="0"/>
                <a:cs typeface="Calibri" charset="0"/>
              </a:rPr>
              <a:t>into the future. This takes time and effort, but the investment pays big dividends.</a:t>
            </a:r>
          </a:p>
          <a:p>
            <a:endParaRPr lang="en-US" sz="800" i="1" dirty="0" smtClean="0">
              <a:latin typeface="Calibri" charset="0"/>
              <a:ea typeface="Calibri" charset="0"/>
              <a:cs typeface="Calibri" charset="0"/>
            </a:endParaRPr>
          </a:p>
          <a:p>
            <a:r>
              <a:rPr lang="en-US" sz="800" i="1" dirty="0" smtClean="0">
                <a:latin typeface="Calibri" charset="0"/>
                <a:ea typeface="Calibri" charset="0"/>
                <a:cs typeface="Calibri" charset="0"/>
              </a:rPr>
              <a:t>Ask: </a:t>
            </a:r>
            <a:r>
              <a:rPr lang="en-US" sz="800" dirty="0" smtClean="0">
                <a:latin typeface="Calibri" charset="0"/>
                <a:ea typeface="Calibri" charset="0"/>
                <a:cs typeface="Calibri" charset="0"/>
              </a:rPr>
              <a:t>What are some strategies you’ve used to sustain network ties? Chat in one or two, or raise your hand to share something that’s worked for you.</a:t>
            </a:r>
            <a:endParaRPr lang="en-US" sz="800" i="1" dirty="0" smtClean="0">
              <a:latin typeface="Calibri" charset="0"/>
              <a:ea typeface="Calibri" charset="0"/>
              <a:cs typeface="Calibri" charset="0"/>
            </a:endParaRPr>
          </a:p>
          <a:p>
            <a:endParaRPr lang="en-US" sz="800" dirty="0">
              <a:latin typeface="Calibri" charset="0"/>
              <a:ea typeface="Calibri" charset="0"/>
              <a:cs typeface="Calibri" charset="0"/>
            </a:endParaRPr>
          </a:p>
          <a:p>
            <a:r>
              <a:rPr lang="en-US" sz="800" i="1" dirty="0" smtClean="0">
                <a:latin typeface="Calibri" charset="0"/>
                <a:ea typeface="Calibri" charset="0"/>
                <a:cs typeface="Calibri" charset="0"/>
              </a:rPr>
              <a:t>Instructions: </a:t>
            </a:r>
            <a:r>
              <a:rPr lang="en-US" sz="800" dirty="0" smtClean="0">
                <a:latin typeface="Calibri" charset="0"/>
                <a:ea typeface="Calibri" charset="0"/>
                <a:cs typeface="Calibri" charset="0"/>
              </a:rPr>
              <a:t>Ask participants to chat in or raise their hands. You may wish to highlight 1-2 examples to prompt discussion, such as:</a:t>
            </a:r>
          </a:p>
          <a:p>
            <a:pPr marL="171450" lvl="0" indent="-171450">
              <a:buFont typeface="Arial" charset="0"/>
              <a:buChar char="•"/>
            </a:pPr>
            <a:r>
              <a:rPr lang="en-US" sz="800" b="1" dirty="0">
                <a:latin typeface="Calibri" charset="0"/>
                <a:ea typeface="Calibri" charset="0"/>
                <a:cs typeface="Calibri" charset="0"/>
              </a:rPr>
              <a:t>Notice when something makes you think of a network contact.</a:t>
            </a:r>
            <a:r>
              <a:rPr lang="en-US" sz="800" dirty="0">
                <a:latin typeface="Calibri" charset="0"/>
                <a:ea typeface="Calibri" charset="0"/>
                <a:cs typeface="Calibri" charset="0"/>
              </a:rPr>
              <a:t> Maybe </a:t>
            </a:r>
            <a:r>
              <a:rPr lang="en-US" sz="800" dirty="0" smtClean="0">
                <a:latin typeface="Calibri" charset="0"/>
                <a:ea typeface="Calibri" charset="0"/>
                <a:cs typeface="Calibri" charset="0"/>
              </a:rPr>
              <a:t>you’ve </a:t>
            </a:r>
            <a:r>
              <a:rPr lang="en-US" sz="800" dirty="0">
                <a:latin typeface="Calibri" charset="0"/>
                <a:ea typeface="Calibri" charset="0"/>
                <a:cs typeface="Calibri" charset="0"/>
              </a:rPr>
              <a:t>read an article or book you think one of your network contacts would like. Or </a:t>
            </a:r>
            <a:r>
              <a:rPr lang="en-US" sz="800" dirty="0" smtClean="0">
                <a:latin typeface="Calibri" charset="0"/>
                <a:ea typeface="Calibri" charset="0"/>
                <a:cs typeface="Calibri" charset="0"/>
              </a:rPr>
              <a:t>you’ve </a:t>
            </a:r>
            <a:r>
              <a:rPr lang="en-US" sz="800" dirty="0">
                <a:latin typeface="Calibri" charset="0"/>
                <a:ea typeface="Calibri" charset="0"/>
                <a:cs typeface="Calibri" charset="0"/>
              </a:rPr>
              <a:t>attended a lecture on a subject they’re interested in. Or </a:t>
            </a:r>
            <a:r>
              <a:rPr lang="en-US" sz="800" dirty="0" smtClean="0">
                <a:latin typeface="Calibri" charset="0"/>
                <a:ea typeface="Calibri" charset="0"/>
                <a:cs typeface="Calibri" charset="0"/>
              </a:rPr>
              <a:t>you’ve </a:t>
            </a:r>
            <a:r>
              <a:rPr lang="en-US" sz="800" dirty="0">
                <a:latin typeface="Calibri" charset="0"/>
                <a:ea typeface="Calibri" charset="0"/>
                <a:cs typeface="Calibri" charset="0"/>
              </a:rPr>
              <a:t>recently met one of their network contacts for the first time. Use that trigger to get in touch and let the person know you’re thinking of them. </a:t>
            </a:r>
            <a:endParaRPr lang="en-US" sz="800" dirty="0" smtClean="0">
              <a:latin typeface="Calibri" charset="0"/>
              <a:ea typeface="Calibri" charset="0"/>
              <a:cs typeface="Calibri" charset="0"/>
            </a:endParaRPr>
          </a:p>
          <a:p>
            <a:pPr marL="171450" lvl="0" indent="-171450">
              <a:buFont typeface="Arial" charset="0"/>
              <a:buChar char="•"/>
            </a:pPr>
            <a:r>
              <a:rPr lang="en-US" sz="800" b="1" dirty="0" smtClean="0">
                <a:latin typeface="Calibri" charset="0"/>
                <a:ea typeface="Calibri" charset="0"/>
                <a:cs typeface="Calibri" charset="0"/>
              </a:rPr>
              <a:t>Offer </a:t>
            </a:r>
            <a:r>
              <a:rPr lang="en-US" sz="800" b="1" dirty="0">
                <a:latin typeface="Calibri" charset="0"/>
                <a:ea typeface="Calibri" charset="0"/>
                <a:cs typeface="Calibri" charset="0"/>
              </a:rPr>
              <a:t>to help.</a:t>
            </a:r>
            <a:r>
              <a:rPr lang="en-US" sz="800" dirty="0">
                <a:latin typeface="Calibri" charset="0"/>
                <a:ea typeface="Calibri" charset="0"/>
                <a:cs typeface="Calibri" charset="0"/>
              </a:rPr>
              <a:t> Look for ways you can help your network contacts. To get ideas, listen carefully to what they’re saying, including the challenges they’re facing. Provide information that could enable them to overcome specific </a:t>
            </a:r>
            <a:r>
              <a:rPr lang="en-US" sz="800" dirty="0" smtClean="0">
                <a:latin typeface="Calibri" charset="0"/>
                <a:ea typeface="Calibri" charset="0"/>
                <a:cs typeface="Calibri" charset="0"/>
              </a:rPr>
              <a:t>challenges </a:t>
            </a:r>
            <a:r>
              <a:rPr lang="en-US" sz="800" dirty="0">
                <a:latin typeface="Calibri" charset="0"/>
                <a:ea typeface="Calibri" charset="0"/>
                <a:cs typeface="Calibri" charset="0"/>
              </a:rPr>
              <a:t>or introduce them to people you know who could be helpful. </a:t>
            </a:r>
            <a:endParaRPr lang="en-US" sz="800" dirty="0" smtClean="0">
              <a:latin typeface="Calibri" charset="0"/>
              <a:ea typeface="Calibri" charset="0"/>
              <a:cs typeface="Calibri" charset="0"/>
            </a:endParaRPr>
          </a:p>
          <a:p>
            <a:pPr marL="171450" lvl="0" indent="-171450">
              <a:buFont typeface="Arial" charset="0"/>
              <a:buChar char="•"/>
            </a:pPr>
            <a:r>
              <a:rPr lang="en-US" sz="800" b="1" dirty="0" smtClean="0">
                <a:latin typeface="Calibri" charset="0"/>
                <a:ea typeface="Calibri" charset="0"/>
                <a:cs typeface="Calibri" charset="0"/>
              </a:rPr>
              <a:t>Maintain weak ties:</a:t>
            </a:r>
            <a:r>
              <a:rPr lang="en-US" sz="800" dirty="0" smtClean="0">
                <a:latin typeface="Calibri" charset="0"/>
                <a:ea typeface="Calibri" charset="0"/>
                <a:cs typeface="Calibri" charset="0"/>
              </a:rPr>
              <a:t> </a:t>
            </a:r>
            <a:r>
              <a:rPr lang="en-US" sz="800" dirty="0">
                <a:latin typeface="Calibri" charset="0"/>
                <a:ea typeface="Calibri" charset="0"/>
                <a:cs typeface="Calibri" charset="0"/>
              </a:rPr>
              <a:t>Use social media to maintain these contacts, exchange updates, seek out information, and involve others in ongoing discussions around issues of mutual interest </a:t>
            </a:r>
          </a:p>
          <a:p>
            <a:endParaRPr lang="en-US" sz="800" dirty="0">
              <a:latin typeface="Calibri" charset="0"/>
              <a:ea typeface="Calibri" charset="0"/>
              <a:cs typeface="Calibri" charset="0"/>
            </a:endParaRPr>
          </a:p>
          <a:p>
            <a:r>
              <a:rPr lang="en-US" sz="800" i="1" dirty="0" smtClean="0">
                <a:latin typeface="Calibri" charset="0"/>
                <a:ea typeface="Calibri" charset="0"/>
                <a:cs typeface="Calibri" charset="0"/>
              </a:rPr>
              <a:t>Say</a:t>
            </a:r>
            <a:r>
              <a:rPr lang="en-US" sz="800" dirty="0" smtClean="0">
                <a:latin typeface="Calibri" charset="0"/>
                <a:ea typeface="Calibri" charset="0"/>
                <a:cs typeface="Calibri" charset="0"/>
              </a:rPr>
              <a:t>: These are great suggestions. It’s probably fair to say that when we really think about it, we know what we have to do to sustain these relationships, but we don’t always do it. What can get in the way of our ability to sustain our network relationships? What challenges do you face?</a:t>
            </a:r>
          </a:p>
          <a:p>
            <a:endParaRPr lang="en-US" sz="800" i="1" dirty="0">
              <a:latin typeface="Calibri" charset="0"/>
              <a:ea typeface="Calibri" charset="0"/>
              <a:cs typeface="Calibri" charset="0"/>
            </a:endParaRPr>
          </a:p>
          <a:p>
            <a:r>
              <a:rPr lang="en-US" sz="800" i="1" dirty="0">
                <a:latin typeface="Calibri" charset="0"/>
                <a:ea typeface="Calibri" charset="0"/>
                <a:cs typeface="Calibri" charset="0"/>
              </a:rPr>
              <a:t>Instructions: </a:t>
            </a:r>
            <a:r>
              <a:rPr lang="en-US" sz="800" dirty="0">
                <a:latin typeface="Calibri" charset="0"/>
                <a:ea typeface="Calibri" charset="0"/>
                <a:cs typeface="Calibri" charset="0"/>
              </a:rPr>
              <a:t>Ask participants to chat in or raise their hands. You may wish to highlight 1-2 examples to prompt discussion, such as</a:t>
            </a:r>
            <a:r>
              <a:rPr lang="en-US" sz="800" dirty="0" smtClean="0">
                <a:latin typeface="Calibri" charset="0"/>
                <a:ea typeface="Calibri" charset="0"/>
                <a:cs typeface="Calibri" charset="0"/>
              </a:rPr>
              <a:t>:</a:t>
            </a:r>
          </a:p>
          <a:p>
            <a:pPr marL="171450" indent="-171450">
              <a:buFont typeface="Arial" charset="0"/>
              <a:buChar char="•"/>
            </a:pPr>
            <a:r>
              <a:rPr lang="en-US" sz="800" dirty="0" smtClean="0">
                <a:latin typeface="Calibri" charset="0"/>
                <a:ea typeface="Calibri" charset="0"/>
                <a:cs typeface="Calibri" charset="0"/>
              </a:rPr>
              <a:t>Lack of time</a:t>
            </a:r>
          </a:p>
          <a:p>
            <a:pPr marL="171450" indent="-171450">
              <a:buFont typeface="Arial" charset="0"/>
              <a:buChar char="•"/>
            </a:pPr>
            <a:r>
              <a:rPr lang="en-US" sz="800" dirty="0" smtClean="0">
                <a:latin typeface="Calibri" charset="0"/>
                <a:ea typeface="Calibri" charset="0"/>
                <a:cs typeface="Calibri" charset="0"/>
              </a:rPr>
              <a:t>Short-term performance pressure or preoccupation with operational daily tasks</a:t>
            </a:r>
          </a:p>
          <a:p>
            <a:pPr marL="171450" indent="-171450">
              <a:buFont typeface="Arial" charset="0"/>
              <a:buChar char="•"/>
            </a:pPr>
            <a:r>
              <a:rPr lang="en-US" sz="800" dirty="0" smtClean="0">
                <a:latin typeface="Calibri" charset="0"/>
                <a:ea typeface="Calibri" charset="0"/>
                <a:cs typeface="Calibri" charset="0"/>
              </a:rPr>
              <a:t>Being naturally introverted</a:t>
            </a:r>
          </a:p>
          <a:p>
            <a:pPr marL="171450" indent="-171450">
              <a:buFont typeface="Arial" charset="0"/>
              <a:buChar char="•"/>
            </a:pPr>
            <a:endParaRPr lang="en-US" sz="800" i="1" dirty="0" smtClean="0">
              <a:latin typeface="Calibri" charset="0"/>
              <a:ea typeface="Calibri" charset="0"/>
              <a:cs typeface="Calibri" charset="0"/>
            </a:endParaRPr>
          </a:p>
          <a:p>
            <a:r>
              <a:rPr lang="en-US" sz="800" i="1" dirty="0" smtClean="0">
                <a:latin typeface="Calibri" charset="0"/>
                <a:ea typeface="Calibri" charset="0"/>
                <a:cs typeface="Calibri" charset="0"/>
              </a:rPr>
              <a:t>Ask:</a:t>
            </a:r>
            <a:r>
              <a:rPr lang="en-US" sz="800" dirty="0" smtClean="0">
                <a:latin typeface="Calibri" charset="0"/>
                <a:ea typeface="Calibri" charset="0"/>
                <a:cs typeface="Calibri" charset="0"/>
              </a:rPr>
              <a:t> What are some of the ways that you’ve worked to overcome these challenges?</a:t>
            </a:r>
          </a:p>
          <a:p>
            <a:endParaRPr lang="en-US" sz="800" i="1" dirty="0" smtClean="0">
              <a:latin typeface="Calibri" charset="0"/>
              <a:ea typeface="Calibri" charset="0"/>
              <a:cs typeface="Calibri" charset="0"/>
            </a:endParaRPr>
          </a:p>
          <a:p>
            <a:r>
              <a:rPr lang="en-US" sz="800" i="1" dirty="0">
                <a:latin typeface="Calibri" charset="0"/>
                <a:ea typeface="Calibri" charset="0"/>
                <a:cs typeface="Calibri" charset="0"/>
              </a:rPr>
              <a:t>Instructions: </a:t>
            </a:r>
            <a:r>
              <a:rPr lang="en-US" sz="800" dirty="0">
                <a:latin typeface="Calibri" charset="0"/>
                <a:ea typeface="Calibri" charset="0"/>
                <a:cs typeface="Calibri" charset="0"/>
              </a:rPr>
              <a:t>Ask participants to chat in or raise their hands. You may wish to highlight 1-2 examples to prompt discussion, such as:</a:t>
            </a:r>
          </a:p>
          <a:p>
            <a:pPr marL="171450" indent="-171450">
              <a:buFont typeface="Arial" charset="0"/>
              <a:buChar char="•"/>
            </a:pPr>
            <a:r>
              <a:rPr lang="en-US" sz="800" dirty="0" smtClean="0">
                <a:latin typeface="Calibri" charset="0"/>
                <a:ea typeface="Calibri" charset="0"/>
                <a:cs typeface="Calibri" charset="0"/>
              </a:rPr>
              <a:t>Formally schedule time each week </a:t>
            </a:r>
          </a:p>
          <a:p>
            <a:pPr marL="171450" indent="-171450">
              <a:buFont typeface="Arial" charset="0"/>
              <a:buChar char="•"/>
            </a:pPr>
            <a:r>
              <a:rPr lang="en-US" sz="800" dirty="0" smtClean="0">
                <a:latin typeface="Calibri" charset="0"/>
                <a:ea typeface="Calibri" charset="0"/>
                <a:cs typeface="Calibri" charset="0"/>
              </a:rPr>
              <a:t>Undertake networking activities outside of the office with a colleague so you can encourage one another to maintain your shared commitment to the process</a:t>
            </a:r>
          </a:p>
          <a:p>
            <a:pPr marL="171450" indent="-171450">
              <a:buFont typeface="Arial" charset="0"/>
              <a:buChar char="•"/>
            </a:pPr>
            <a:endParaRPr lang="en-US" sz="800" i="1" dirty="0" smtClean="0">
              <a:latin typeface="Calibri" charset="0"/>
              <a:ea typeface="Calibri" charset="0"/>
              <a:cs typeface="Calibri" charset="0"/>
            </a:endParaRPr>
          </a:p>
          <a:p>
            <a:r>
              <a:rPr lang="en-US" sz="800" i="1" dirty="0" smtClean="0">
                <a:latin typeface="Calibri" charset="0"/>
                <a:ea typeface="Calibri" charset="0"/>
                <a:cs typeface="Calibri" charset="0"/>
              </a:rPr>
              <a:t>Say</a:t>
            </a:r>
            <a:r>
              <a:rPr lang="en-US" sz="800" dirty="0" smtClean="0">
                <a:latin typeface="Calibri" charset="0"/>
                <a:ea typeface="Calibri" charset="0"/>
                <a:cs typeface="Calibri" charset="0"/>
              </a:rPr>
              <a:t>: With the pressure of our day-to-day work, it can be all too easy to abandon our relationships. Remember, the </a:t>
            </a:r>
            <a:r>
              <a:rPr lang="en-US" sz="800" dirty="0">
                <a:latin typeface="Calibri" charset="0"/>
                <a:ea typeface="Calibri" charset="0"/>
                <a:cs typeface="Calibri" charset="0"/>
              </a:rPr>
              <a:t>key is to understand that network relationships change over time, as circumstances shift and your mutual benefits to one another change. You’ll need to be sensitive to how they ebb and flow. And you’ll want to assess how much effort to put into relationships that no longer help serve a particular network’s purpose. In these ways, you’ll be able to sustain your networks well into the future. </a:t>
            </a:r>
          </a:p>
          <a:p>
            <a:endParaRPr lang="en-US" sz="800" dirty="0">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103767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a:t>
            </a:r>
            <a:r>
              <a:rPr lang="en-US" dirty="0" smtClean="0">
                <a:latin typeface="Calibri" charset="0"/>
                <a:ea typeface="Calibri" charset="0"/>
                <a:cs typeface="Calibri" charset="0"/>
              </a:rPr>
              <a:t>1/2</a:t>
            </a:r>
            <a:r>
              <a:rPr lang="en-US" kern="1200" dirty="0" smtClean="0">
                <a:solidFill>
                  <a:schemeClr val="tx1"/>
                </a:solidFill>
              </a:rPr>
              <a:t>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04850"/>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leveraging your networks:</a:t>
            </a:r>
          </a:p>
          <a:p>
            <a:pPr lvl="0"/>
            <a:endParaRPr lang="en-US" kern="1200" dirty="0" smtClean="0">
              <a:solidFill>
                <a:schemeClr val="tx1"/>
              </a:solidFill>
              <a:effectLst/>
            </a:endParaRPr>
          </a:p>
          <a:p>
            <a:pPr marL="171450" lvl="0" indent="-171450">
              <a:buFont typeface="Arial" charset="0"/>
              <a:buChar char="•"/>
            </a:pPr>
            <a:r>
              <a:rPr lang="en-US" dirty="0" smtClean="0"/>
              <a:t>Assess your networks</a:t>
            </a:r>
          </a:p>
          <a:p>
            <a:pPr marL="171450" lvl="0" indent="-171450">
              <a:buFont typeface="Arial" charset="0"/>
              <a:buChar char="•"/>
            </a:pPr>
            <a:r>
              <a:rPr lang="en-US" dirty="0" smtClean="0"/>
              <a:t>Diversify your networks</a:t>
            </a:r>
          </a:p>
          <a:p>
            <a:pPr marL="171450" lvl="0" indent="-171450">
              <a:buFont typeface="Arial" charset="0"/>
              <a:buChar char="•"/>
            </a:pPr>
            <a:r>
              <a:rPr lang="en-US" dirty="0" smtClean="0"/>
              <a:t>Sustain your networks</a:t>
            </a:r>
            <a:endParaRPr lang="en-US" dirty="0"/>
          </a:p>
          <a:p>
            <a:pPr lvl="0"/>
            <a:endParaRPr lang="en-US" dirty="0"/>
          </a:p>
          <a:p>
            <a:pPr lvl="0"/>
            <a:r>
              <a:rPr lang="en-US" dirty="0" smtClean="0"/>
              <a:t>What is one insight that you will take away from today’s session and apply to your role? Raise your hand or chat in.</a:t>
            </a:r>
          </a:p>
          <a:p>
            <a:pPr lvl="0"/>
            <a:endParaRPr lang="en-US" dirty="0"/>
          </a:p>
          <a:p>
            <a:r>
              <a:rPr lang="en-US" i="1" dirty="0" smtClean="0"/>
              <a:t>Instructions: </a:t>
            </a:r>
            <a:r>
              <a:rPr lang="en-US" dirty="0" smtClean="0"/>
              <a:t>Ask </a:t>
            </a:r>
            <a:r>
              <a:rPr lang="en-US" dirty="0"/>
              <a:t>2-3 participants to share </a:t>
            </a:r>
            <a:r>
              <a:rPr lang="en-US" dirty="0" smtClean="0"/>
              <a:t>insights.</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dirty="0" smtClean="0"/>
              <a:t>Leveraging Your Networks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a:t>
            </a:r>
            <a:r>
              <a:rPr lang="en-US" dirty="0" smtClean="0"/>
              <a:t>: “Diversify your network.” </a:t>
            </a:r>
            <a:r>
              <a:rPr lang="en-US" kern="1200" dirty="0" smtClean="0">
                <a:solidFill>
                  <a:schemeClr val="tx1"/>
                </a:solidFill>
                <a:effectLst/>
              </a:rPr>
              <a:t>Then you’ll identify specific action items that you can do to apply and develop this skill. For example, you could develop an action item of: “Map my network and identify gaps</a:t>
            </a:r>
            <a:r>
              <a:rPr lang="en-US" dirty="0" smtClean="0"/>
              <a:t>.”</a:t>
            </a:r>
            <a:endParaRPr lang="en-US" kern="1200" dirty="0" smtClean="0">
              <a:solidFill>
                <a:schemeClr val="tx1"/>
              </a:solidFill>
              <a:effectLst/>
            </a:endParaRPr>
          </a:p>
          <a:p>
            <a:endParaRPr lang="en-US" i="1" kern="1200" dirty="0" smtClean="0">
              <a:solidFill>
                <a:schemeClr val="tx1"/>
              </a:solidFill>
              <a:effectLst/>
            </a:endParaRPr>
          </a:p>
          <a:p>
            <a:r>
              <a:rPr lang="en-US" kern="1200" dirty="0" smtClean="0">
                <a:solidFill>
                  <a:schemeClr val="tx1"/>
                </a:solidFill>
                <a:effectLst/>
              </a:rPr>
              <a:t>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kern="1200" dirty="0" smtClean="0">
                <a:effectLst/>
              </a:rPr>
              <a:t>Facilitator notes:</a:t>
            </a:r>
          </a:p>
          <a:p>
            <a:endParaRPr lang="en-US" i="1" dirty="0" smtClean="0"/>
          </a:p>
          <a:p>
            <a:r>
              <a:rPr lang="en-US" dirty="0"/>
              <a:t>[Time: </a:t>
            </a:r>
            <a:r>
              <a:rPr lang="en-US" kern="1200" dirty="0" smtClean="0">
                <a:solidFill>
                  <a:schemeClr val="tx1"/>
                </a:solidFill>
                <a:effectLst/>
              </a:rPr>
              <a:t>2 min]</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i="1"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a:t>
            </a:r>
            <a:r>
              <a:rPr lang="en-US" dirty="0" smtClean="0"/>
              <a:t>There </a:t>
            </a:r>
            <a:r>
              <a:rPr lang="en-US" dirty="0"/>
              <a:t>is no need to debrief the question now—it will be discussed several slides later. </a:t>
            </a:r>
            <a:r>
              <a:rPr lang="en-US" dirty="0" smtClean="0"/>
              <a:t>M</a:t>
            </a:r>
            <a:r>
              <a:rPr lang="en-US" kern="1200" dirty="0" smtClean="0">
                <a:solidFill>
                  <a:schemeClr val="tx1"/>
                </a:solidFill>
                <a:effectLst/>
              </a:rPr>
              <a:t>ake a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289050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a:t>
            </a:r>
            <a:r>
              <a:rPr lang="en-US" dirty="0" smtClean="0">
                <a:latin typeface="Calibri" charset="0"/>
                <a:ea typeface="Calibri" charset="0"/>
                <a:cs typeface="Calibri" charset="0"/>
              </a:rPr>
              <a:t>1/2</a:t>
            </a:r>
            <a:r>
              <a:rPr lang="en-US" kern="1200" dirty="0" smtClean="0">
                <a:solidFill>
                  <a:schemeClr val="tx1"/>
                </a:solidFill>
              </a:rPr>
              <a:t>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r>
              <a:rPr lang="en-US" b="1" dirty="0" smtClean="0"/>
              <a:t>:</a:t>
            </a:r>
          </a:p>
          <a:p>
            <a:endParaRPr lang="en-US" b="1" dirty="0"/>
          </a:p>
          <a:p>
            <a:r>
              <a:rPr lang="en-US" dirty="0"/>
              <a:t>[Time: </a:t>
            </a:r>
            <a:r>
              <a:rPr lang="en-US" dirty="0" smtClean="0"/>
              <a:t>5 </a:t>
            </a:r>
            <a:r>
              <a:rPr lang="en-US" dirty="0"/>
              <a:t>minutes]</a:t>
            </a:r>
          </a:p>
          <a:p>
            <a:endParaRPr lang="en-US" dirty="0"/>
          </a:p>
          <a:p>
            <a:r>
              <a:rPr lang="en-US" i="1" dirty="0"/>
              <a:t>Say</a:t>
            </a:r>
            <a:r>
              <a:rPr lang="en-US" i="1" dirty="0" smtClean="0"/>
              <a:t>: </a:t>
            </a:r>
            <a:r>
              <a:rPr lang="en-US" dirty="0"/>
              <a:t>Do you tend to think networking isn’t worth the time? Or worse, that it’s really just political game-playing? Whatever you may think or feel, it’s actually a </a:t>
            </a:r>
            <a:r>
              <a:rPr lang="en-US" dirty="0" smtClean="0"/>
              <a:t>vital skill</a:t>
            </a:r>
            <a:r>
              <a:rPr lang="en-US" dirty="0"/>
              <a:t>—and as a manager, you can’t do your job without it. Why is the ability to build and sustain networks so important? </a:t>
            </a:r>
            <a:r>
              <a:rPr lang="en-US" dirty="0" smtClean="0"/>
              <a:t>It’s because it’s </a:t>
            </a:r>
            <a:r>
              <a:rPr lang="en-US" dirty="0"/>
              <a:t>how work gets done in today’s business environment. And it has become more crucial than ever because of how organizations are changing. </a:t>
            </a:r>
            <a:endParaRPr lang="en-US" dirty="0" smtClean="0"/>
          </a:p>
          <a:p>
            <a:endParaRPr lang="en-US" dirty="0"/>
          </a:p>
          <a:p>
            <a:r>
              <a:rPr lang="en-US" dirty="0" smtClean="0"/>
              <a:t>We asked you to share your views on networking to start our conversation today, and you have chatted in a variety of responses.</a:t>
            </a:r>
          </a:p>
          <a:p>
            <a:endParaRPr lang="en-US" i="1" dirty="0" smtClean="0"/>
          </a:p>
          <a:p>
            <a:r>
              <a:rPr lang="en-US" i="1" dirty="0" smtClean="0"/>
              <a:t>Instructions</a:t>
            </a:r>
            <a:r>
              <a:rPr lang="en-US" i="1" dirty="0"/>
              <a:t>: </a:t>
            </a:r>
            <a:r>
              <a:rPr lang="en-US" dirty="0"/>
              <a:t>Highlight responses and call on 2-3 participants to </a:t>
            </a:r>
            <a:r>
              <a:rPr lang="en-US" dirty="0" smtClean="0"/>
              <a:t>expand </a:t>
            </a:r>
            <a:r>
              <a:rPr lang="en-US" dirty="0"/>
              <a:t>on their answers.</a:t>
            </a:r>
          </a:p>
          <a:p>
            <a:endParaRPr lang="en-US" dirty="0"/>
          </a:p>
          <a:p>
            <a:r>
              <a:rPr lang="en-US" i="1" dirty="0"/>
              <a:t>Note: </a:t>
            </a:r>
            <a:r>
              <a:rPr lang="en-US" dirty="0"/>
              <a:t>Experienced facilitators may wish to use the annotation feature to summarize responses in writing on the slide or </a:t>
            </a:r>
            <a:r>
              <a:rPr lang="en-US" dirty="0" smtClean="0"/>
              <a:t>virtual </a:t>
            </a:r>
            <a:r>
              <a:rPr lang="en-US" dirty="0"/>
              <a:t>white board. </a:t>
            </a:r>
          </a:p>
          <a:p>
            <a:r>
              <a:rPr lang="en-US" dirty="0"/>
              <a:t> </a:t>
            </a:r>
          </a:p>
          <a:p>
            <a:r>
              <a:rPr lang="en-US" i="1" dirty="0" smtClean="0"/>
              <a:t>Say: </a:t>
            </a:r>
            <a:r>
              <a:rPr lang="en-US" dirty="0"/>
              <a:t>W</a:t>
            </a:r>
            <a:r>
              <a:rPr lang="en-US" dirty="0" smtClean="0"/>
              <a:t>e’ve captured many feelings about networking. </a:t>
            </a:r>
          </a:p>
          <a:p>
            <a:endParaRPr lang="en-US" dirty="0"/>
          </a:p>
          <a:p>
            <a:r>
              <a:rPr lang="en-US" dirty="0" smtClean="0"/>
              <a:t>A </a:t>
            </a:r>
            <a:r>
              <a:rPr lang="en-US" dirty="0"/>
              <a:t>common misconception is that networking is just self-serving, political </a:t>
            </a:r>
            <a:r>
              <a:rPr lang="en-US" dirty="0" smtClean="0"/>
              <a:t>maneuvering. </a:t>
            </a:r>
            <a:r>
              <a:rPr lang="en-US" dirty="0"/>
              <a:t>Managers who believe this tend to avoid networking because they see it as contributing to a world where “who you know” is the only thing that matters. Nothing could be farther from the </a:t>
            </a:r>
            <a:r>
              <a:rPr lang="en-US" dirty="0" smtClean="0"/>
              <a:t>truth. </a:t>
            </a:r>
            <a:endParaRPr lang="en-US" dirty="0"/>
          </a:p>
          <a:p>
            <a:endParaRPr lang="en-US" b="0" kern="1200" dirty="0" smtClean="0">
              <a:effectLst/>
            </a:endParaRPr>
          </a:p>
          <a:p>
            <a:r>
              <a:rPr lang="en-US" dirty="0" smtClean="0"/>
              <a:t>Today, we’ll take a closer look at building and sustaining networks, so that you can capitalize </a:t>
            </a:r>
            <a:r>
              <a:rPr lang="en-US" dirty="0"/>
              <a:t>on </a:t>
            </a:r>
            <a:r>
              <a:rPr lang="en-US" dirty="0" smtClean="0"/>
              <a:t>their </a:t>
            </a:r>
            <a:r>
              <a:rPr lang="en-US" dirty="0"/>
              <a:t>true power.</a:t>
            </a: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6617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346" y="3794125"/>
            <a:ext cx="5486400" cy="4664075"/>
          </a:xfrm>
        </p:spPr>
        <p:txBody>
          <a:bodyPr/>
          <a:lstStyle/>
          <a:p>
            <a:r>
              <a:rPr lang="en-US" b="1" dirty="0" smtClean="0"/>
              <a:t>Facilitator notes:</a:t>
            </a:r>
          </a:p>
          <a:p>
            <a:endParaRPr lang="en-US" dirty="0" smtClean="0"/>
          </a:p>
          <a:p>
            <a:r>
              <a:rPr lang="en-US" dirty="0"/>
              <a:t>[Time: </a:t>
            </a:r>
            <a:r>
              <a:rPr lang="en-US" dirty="0" smtClean="0"/>
              <a:t>1 </a:t>
            </a:r>
            <a:r>
              <a:rPr lang="en-US" kern="1200" dirty="0" smtClean="0">
                <a:solidFill>
                  <a:schemeClr val="tx1"/>
                </a:solidFill>
                <a:effectLst/>
              </a:rPr>
              <a:t>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is focused on three important elements of leveraging your networks:</a:t>
            </a:r>
          </a:p>
          <a:p>
            <a:pPr lvl="0"/>
            <a:endParaRPr lang="en-US" dirty="0" smtClean="0"/>
          </a:p>
          <a:p>
            <a:pPr marL="171450" lvl="0" indent="-171450">
              <a:buFont typeface="Arial"/>
              <a:buChar char="•"/>
            </a:pPr>
            <a:r>
              <a:rPr lang="en-US" b="1" dirty="0" smtClean="0"/>
              <a:t>Assess your networks,</a:t>
            </a:r>
            <a:r>
              <a:rPr lang="en-US" dirty="0" smtClean="0"/>
              <a:t> ensuring you have developed the relationships you need operationally, strategically, and developmentally.</a:t>
            </a:r>
          </a:p>
          <a:p>
            <a:pPr marL="171450" lvl="0" indent="-171450">
              <a:buFont typeface="Arial"/>
              <a:buChar char="•"/>
            </a:pPr>
            <a:r>
              <a:rPr lang="en-US" b="1" dirty="0" smtClean="0"/>
              <a:t>Diversify your networks</a:t>
            </a:r>
            <a:r>
              <a:rPr lang="en-US" dirty="0" smtClean="0"/>
              <a:t> to broaden your reach and impact.</a:t>
            </a:r>
          </a:p>
          <a:p>
            <a:pPr marL="171450" indent="-171450">
              <a:buFont typeface="Arial"/>
              <a:buChar char="•"/>
            </a:pPr>
            <a:r>
              <a:rPr lang="en-US" b="1" dirty="0" smtClean="0"/>
              <a:t>Sustain your networks</a:t>
            </a:r>
            <a:r>
              <a:rPr lang="en-US" dirty="0" smtClean="0"/>
              <a:t>, focusing on a long-term view based on reciprocity.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sz="900" i="1" kern="1200" dirty="0" smtClean="0">
                <a:solidFill>
                  <a:schemeClr val="tx1"/>
                </a:solidFill>
                <a:effectLst/>
                <a:latin typeface="+mn-lt"/>
                <a:ea typeface="+mn-ea"/>
                <a:cs typeface="+mn-cs"/>
              </a:rPr>
              <a:t>Say: </a:t>
            </a:r>
            <a:r>
              <a:rPr lang="en-US" dirty="0"/>
              <a:t>Networks, by their very definition, are made up of relationships. And the quality of those relationships—indicated especially by </a:t>
            </a:r>
            <a:r>
              <a:rPr lang="en-US" dirty="0" smtClean="0"/>
              <a:t>th</a:t>
            </a:r>
            <a:r>
              <a:rPr lang="en-US" dirty="0"/>
              <a:t>e</a:t>
            </a:r>
            <a:r>
              <a:rPr lang="en-US" dirty="0" smtClean="0"/>
              <a:t> </a:t>
            </a:r>
            <a:r>
              <a:rPr lang="en-US" dirty="0"/>
              <a:t>levels of trust and reciprocity </a:t>
            </a:r>
            <a:r>
              <a:rPr lang="en-US" dirty="0" smtClean="0"/>
              <a:t>between </a:t>
            </a:r>
            <a:r>
              <a:rPr lang="en-US" dirty="0"/>
              <a:t>network members—strongly influences a network’s effectiveness. </a:t>
            </a:r>
            <a:endParaRPr lang="en-US" dirty="0" smtClean="0"/>
          </a:p>
          <a:p>
            <a:endParaRPr lang="en-US" dirty="0" smtClean="0"/>
          </a:p>
          <a:p>
            <a:r>
              <a:rPr lang="en-US" dirty="0" smtClean="0"/>
              <a:t>Your networks </a:t>
            </a:r>
            <a:r>
              <a:rPr lang="en-US" dirty="0"/>
              <a:t>deliver valuable benefits, so it’s </a:t>
            </a:r>
            <a:r>
              <a:rPr lang="en-US" dirty="0" smtClean="0"/>
              <a:t>worth assessing them periodically to understand </a:t>
            </a:r>
            <a:r>
              <a:rPr lang="en-US" dirty="0"/>
              <a:t>how useful they are to </a:t>
            </a:r>
            <a:r>
              <a:rPr lang="en-US" dirty="0" smtClean="0"/>
              <a:t>you and to evaluate opportunities to diversify, strengthen, and sustain them.</a:t>
            </a:r>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703693" y="3603610"/>
            <a:ext cx="5620195" cy="5540390"/>
          </a:xfrm>
        </p:spPr>
        <p:txBody>
          <a:bodyPr/>
          <a:lstStyle/>
          <a:p>
            <a:r>
              <a:rPr lang="en-US" sz="850" b="1" dirty="0" smtClean="0">
                <a:latin typeface="Calibri" charset="0"/>
                <a:ea typeface="Calibri" charset="0"/>
                <a:cs typeface="Calibri" charset="0"/>
              </a:rPr>
              <a:t>Facilitator notes:</a:t>
            </a:r>
          </a:p>
          <a:p>
            <a:endParaRPr lang="en-US" sz="850" b="1" dirty="0" smtClean="0">
              <a:latin typeface="Calibri" charset="0"/>
              <a:ea typeface="Calibri" charset="0"/>
              <a:cs typeface="Calibri" charset="0"/>
            </a:endParaRPr>
          </a:p>
          <a:p>
            <a:r>
              <a:rPr lang="en-US" sz="850" dirty="0" smtClean="0">
                <a:latin typeface="Calibri" charset="0"/>
                <a:ea typeface="Calibri" charset="0"/>
                <a:cs typeface="Calibri" charset="0"/>
              </a:rPr>
              <a:t>[Time: 4 1/2 minutes]</a:t>
            </a:r>
          </a:p>
          <a:p>
            <a:endParaRPr lang="en-US" sz="850" b="1" dirty="0" smtClean="0">
              <a:latin typeface="Calibri" charset="0"/>
              <a:ea typeface="Calibri" charset="0"/>
              <a:cs typeface="Calibri" charset="0"/>
            </a:endParaRPr>
          </a:p>
          <a:p>
            <a:r>
              <a:rPr lang="en-US" sz="850" i="1" dirty="0" smtClean="0">
                <a:latin typeface="Calibri" charset="0"/>
                <a:ea typeface="Calibri" charset="0"/>
                <a:cs typeface="Calibri" charset="0"/>
              </a:rPr>
              <a:t>Say</a:t>
            </a:r>
            <a:r>
              <a:rPr lang="en-US" sz="850" dirty="0" smtClean="0">
                <a:latin typeface="Calibri" charset="0"/>
                <a:ea typeface="Calibri" charset="0"/>
                <a:cs typeface="Calibri" charset="0"/>
              </a:rPr>
              <a:t>: </a:t>
            </a:r>
            <a:r>
              <a:rPr lang="en-US" sz="850" dirty="0">
                <a:latin typeface="Calibri" charset="0"/>
                <a:ea typeface="Calibri" charset="0"/>
                <a:cs typeface="Calibri" charset="0"/>
              </a:rPr>
              <a:t>In your personal and professional life, you’ve probably used the </a:t>
            </a:r>
            <a:r>
              <a:rPr lang="en-US" sz="850" dirty="0" smtClean="0">
                <a:latin typeface="Calibri" charset="0"/>
                <a:ea typeface="Calibri" charset="0"/>
                <a:cs typeface="Calibri" charset="0"/>
              </a:rPr>
              <a:t>words</a:t>
            </a:r>
            <a:r>
              <a:rPr lang="en-US" sz="850" i="1" dirty="0">
                <a:latin typeface="Calibri" charset="0"/>
                <a:ea typeface="Calibri" charset="0"/>
                <a:cs typeface="Calibri" charset="0"/>
              </a:rPr>
              <a:t> </a:t>
            </a:r>
            <a:r>
              <a:rPr lang="en-US" sz="850" i="1" dirty="0" smtClean="0">
                <a:latin typeface="Calibri" charset="0"/>
                <a:ea typeface="Calibri" charset="0"/>
                <a:cs typeface="Calibri" charset="0"/>
              </a:rPr>
              <a:t>“network</a:t>
            </a:r>
            <a:r>
              <a:rPr lang="en-US" sz="850" dirty="0" smtClean="0">
                <a:latin typeface="Calibri" charset="0"/>
                <a:ea typeface="Calibri" charset="0"/>
                <a:cs typeface="Calibri" charset="0"/>
              </a:rPr>
              <a:t>” </a:t>
            </a:r>
            <a:r>
              <a:rPr lang="en-US" sz="850" dirty="0">
                <a:latin typeface="Calibri" charset="0"/>
                <a:ea typeface="Calibri" charset="0"/>
                <a:cs typeface="Calibri" charset="0"/>
              </a:rPr>
              <a:t>and </a:t>
            </a:r>
            <a:r>
              <a:rPr lang="en-US" sz="850" i="1" dirty="0" smtClean="0">
                <a:latin typeface="Calibri" charset="0"/>
                <a:ea typeface="Calibri" charset="0"/>
                <a:cs typeface="Calibri" charset="0"/>
              </a:rPr>
              <a:t>“networking</a:t>
            </a:r>
            <a:r>
              <a:rPr lang="en-US" sz="850" dirty="0" smtClean="0">
                <a:latin typeface="Calibri" charset="0"/>
                <a:ea typeface="Calibri" charset="0"/>
                <a:cs typeface="Calibri" charset="0"/>
              </a:rPr>
              <a:t>” </a:t>
            </a:r>
            <a:r>
              <a:rPr lang="en-US" sz="850" dirty="0">
                <a:latin typeface="Calibri" charset="0"/>
                <a:ea typeface="Calibri" charset="0"/>
                <a:cs typeface="Calibri" charset="0"/>
              </a:rPr>
              <a:t>often, as well as heard others mention them. But what do they mean, exactly? </a:t>
            </a:r>
            <a:endParaRPr lang="en-US" sz="850" dirty="0" smtClean="0">
              <a:latin typeface="Calibri" charset="0"/>
              <a:ea typeface="Calibri" charset="0"/>
              <a:cs typeface="Calibri" charset="0"/>
            </a:endParaRPr>
          </a:p>
          <a:p>
            <a:endParaRPr lang="en-US" sz="850" dirty="0">
              <a:latin typeface="Calibri" charset="0"/>
              <a:ea typeface="Calibri" charset="0"/>
              <a:cs typeface="Calibri" charset="0"/>
            </a:endParaRPr>
          </a:p>
          <a:p>
            <a:r>
              <a:rPr lang="en-US" sz="850" dirty="0">
                <a:latin typeface="Calibri" charset="0"/>
                <a:ea typeface="Calibri" charset="0"/>
                <a:cs typeface="Calibri" charset="0"/>
              </a:rPr>
              <a:t>L</a:t>
            </a:r>
            <a:r>
              <a:rPr lang="en-US" sz="850" dirty="0" smtClean="0">
                <a:latin typeface="Calibri" charset="0"/>
                <a:ea typeface="Calibri" charset="0"/>
                <a:cs typeface="Calibri" charset="0"/>
              </a:rPr>
              <a:t>et’s </a:t>
            </a:r>
            <a:r>
              <a:rPr lang="en-US" sz="850" dirty="0">
                <a:latin typeface="Calibri" charset="0"/>
                <a:ea typeface="Calibri" charset="0"/>
                <a:cs typeface="Calibri" charset="0"/>
              </a:rPr>
              <a:t>start with some definitions:</a:t>
            </a:r>
          </a:p>
          <a:p>
            <a:pPr marL="171450" indent="-171450">
              <a:buFont typeface="Arial" charset="0"/>
              <a:buChar char="•"/>
            </a:pPr>
            <a:r>
              <a:rPr lang="en-US" sz="850" i="1" dirty="0">
                <a:latin typeface="Calibri" charset="0"/>
                <a:ea typeface="Calibri" charset="0"/>
                <a:cs typeface="Calibri" charset="0"/>
              </a:rPr>
              <a:t>A </a:t>
            </a:r>
            <a:r>
              <a:rPr lang="en-US" sz="850" b="1" i="1" dirty="0">
                <a:latin typeface="Calibri" charset="0"/>
                <a:ea typeface="Calibri" charset="0"/>
                <a:cs typeface="Calibri" charset="0"/>
              </a:rPr>
              <a:t>network</a:t>
            </a:r>
            <a:r>
              <a:rPr lang="en-US" sz="850" i="1" dirty="0">
                <a:latin typeface="Calibri" charset="0"/>
                <a:ea typeface="Calibri" charset="0"/>
                <a:cs typeface="Calibri" charset="0"/>
              </a:rPr>
              <a:t> is </a:t>
            </a:r>
            <a:r>
              <a:rPr lang="en-US" sz="850" i="1" dirty="0" smtClean="0">
                <a:latin typeface="Calibri" charset="0"/>
                <a:ea typeface="Calibri" charset="0"/>
                <a:cs typeface="Calibri" charset="0"/>
              </a:rPr>
              <a:t>a </a:t>
            </a:r>
            <a:r>
              <a:rPr lang="en-US" sz="850" i="1" dirty="0">
                <a:latin typeface="Calibri" charset="0"/>
                <a:ea typeface="Calibri" charset="0"/>
                <a:cs typeface="Calibri" charset="0"/>
              </a:rPr>
              <a:t>web of mutually beneficial relationships with individuals and groups inside and outside your organization that you and your team need to </a:t>
            </a:r>
            <a:r>
              <a:rPr lang="en-US" sz="850" i="1" dirty="0" smtClean="0">
                <a:latin typeface="Calibri" charset="0"/>
                <a:ea typeface="Calibri" charset="0"/>
                <a:cs typeface="Calibri" charset="0"/>
              </a:rPr>
              <a:t>succeed. Successful managers cultivate multiple networks throughout their careers.</a:t>
            </a:r>
            <a:endParaRPr lang="en-US" sz="850" dirty="0">
              <a:latin typeface="Calibri" charset="0"/>
              <a:ea typeface="Calibri" charset="0"/>
              <a:cs typeface="Calibri" charset="0"/>
            </a:endParaRPr>
          </a:p>
          <a:p>
            <a:pPr marL="171450" indent="-171450">
              <a:buFont typeface="Arial" charset="0"/>
              <a:buChar char="•"/>
            </a:pPr>
            <a:r>
              <a:rPr lang="en-US" sz="850" b="1" i="1" dirty="0">
                <a:latin typeface="Calibri" charset="0"/>
                <a:ea typeface="Calibri" charset="0"/>
                <a:cs typeface="Calibri" charset="0"/>
              </a:rPr>
              <a:t>N</a:t>
            </a:r>
            <a:r>
              <a:rPr lang="en-US" sz="850" b="1" i="1" dirty="0" smtClean="0">
                <a:latin typeface="Calibri" charset="0"/>
                <a:ea typeface="Calibri" charset="0"/>
                <a:cs typeface="Calibri" charset="0"/>
              </a:rPr>
              <a:t>etworking</a:t>
            </a:r>
            <a:r>
              <a:rPr lang="en-US" sz="850" i="1" dirty="0" smtClean="0">
                <a:latin typeface="Calibri" charset="0"/>
                <a:ea typeface="Calibri" charset="0"/>
                <a:cs typeface="Calibri" charset="0"/>
              </a:rPr>
              <a:t> </a:t>
            </a:r>
            <a:r>
              <a:rPr lang="en-US" sz="850" i="1" dirty="0">
                <a:latin typeface="Calibri" charset="0"/>
                <a:ea typeface="Calibri" charset="0"/>
                <a:cs typeface="Calibri" charset="0"/>
              </a:rPr>
              <a:t>is </a:t>
            </a:r>
            <a:r>
              <a:rPr lang="en-US" sz="850" i="1" dirty="0" smtClean="0">
                <a:latin typeface="Calibri" charset="0"/>
                <a:ea typeface="Calibri" charset="0"/>
                <a:cs typeface="Calibri" charset="0"/>
              </a:rPr>
              <a:t>the </a:t>
            </a:r>
            <a:r>
              <a:rPr lang="en-US" sz="850" i="1" dirty="0">
                <a:latin typeface="Calibri" charset="0"/>
                <a:ea typeface="Calibri" charset="0"/>
                <a:cs typeface="Calibri" charset="0"/>
              </a:rPr>
              <a:t>process of building and maintaining such webs.</a:t>
            </a:r>
            <a:endParaRPr lang="en-US" sz="850" dirty="0">
              <a:latin typeface="Calibri" charset="0"/>
              <a:ea typeface="Calibri" charset="0"/>
              <a:cs typeface="Calibri" charset="0"/>
            </a:endParaRPr>
          </a:p>
          <a:p>
            <a:endParaRPr lang="en-US" sz="850" b="1" i="1" dirty="0">
              <a:latin typeface="Calibri" charset="0"/>
              <a:ea typeface="Calibri" charset="0"/>
              <a:cs typeface="Calibri" charset="0"/>
            </a:endParaRPr>
          </a:p>
          <a:p>
            <a:r>
              <a:rPr lang="en-US" sz="850" dirty="0">
                <a:latin typeface="Calibri" charset="0"/>
                <a:ea typeface="Calibri" charset="0"/>
                <a:cs typeface="Calibri" charset="0"/>
              </a:rPr>
              <a:t>There are many reasons why </a:t>
            </a:r>
            <a:r>
              <a:rPr lang="en-US" sz="850" dirty="0" smtClean="0">
                <a:latin typeface="Calibri" charset="0"/>
                <a:ea typeface="Calibri" charset="0"/>
                <a:cs typeface="Calibri" charset="0"/>
              </a:rPr>
              <a:t>being able to use networks effectively has </a:t>
            </a:r>
            <a:r>
              <a:rPr lang="en-US" sz="850" dirty="0">
                <a:latin typeface="Calibri" charset="0"/>
                <a:ea typeface="Calibri" charset="0"/>
                <a:cs typeface="Calibri" charset="0"/>
              </a:rPr>
              <a:t>become a </a:t>
            </a:r>
            <a:r>
              <a:rPr lang="en-US" sz="850" dirty="0" smtClean="0">
                <a:latin typeface="Calibri" charset="0"/>
                <a:ea typeface="Calibri" charset="0"/>
                <a:cs typeface="Calibri" charset="0"/>
              </a:rPr>
              <a:t>core </a:t>
            </a:r>
            <a:r>
              <a:rPr lang="en-US" sz="850" dirty="0">
                <a:latin typeface="Calibri" charset="0"/>
                <a:ea typeface="Calibri" charset="0"/>
                <a:cs typeface="Calibri" charset="0"/>
              </a:rPr>
              <a:t>skill for </a:t>
            </a:r>
            <a:r>
              <a:rPr lang="en-US" sz="850" dirty="0" smtClean="0">
                <a:latin typeface="Calibri" charset="0"/>
                <a:ea typeface="Calibri" charset="0"/>
                <a:cs typeface="Calibri" charset="0"/>
              </a:rPr>
              <a:t>managers today.</a:t>
            </a:r>
            <a:endParaRPr lang="en-US" sz="850" dirty="0">
              <a:latin typeface="Calibri" charset="0"/>
              <a:ea typeface="Calibri" charset="0"/>
              <a:cs typeface="Calibri" charset="0"/>
            </a:endParaRPr>
          </a:p>
          <a:p>
            <a:pPr lvl="0"/>
            <a:endParaRPr lang="en-US" sz="850" dirty="0" smtClean="0">
              <a:latin typeface="Calibri" charset="0"/>
              <a:ea typeface="Calibri" charset="0"/>
              <a:cs typeface="Calibri" charset="0"/>
            </a:endParaRPr>
          </a:p>
          <a:p>
            <a:r>
              <a:rPr lang="en-US" sz="850" i="1" dirty="0" smtClean="0">
                <a:latin typeface="Calibri" charset="0"/>
                <a:ea typeface="Calibri" charset="0"/>
                <a:cs typeface="Calibri" charset="0"/>
              </a:rPr>
              <a:t>Ask: </a:t>
            </a:r>
            <a:r>
              <a:rPr lang="en-US" sz="850" dirty="0" smtClean="0">
                <a:latin typeface="Calibri" charset="0"/>
                <a:ea typeface="Calibri" charset="0"/>
                <a:cs typeface="Calibri" charset="0"/>
              </a:rPr>
              <a:t>Why do you think building and managing networks has become so critical in organizations? You can chat in a response or raise your hand.</a:t>
            </a:r>
          </a:p>
          <a:p>
            <a:endParaRPr lang="en-US" sz="850" dirty="0" smtClean="0">
              <a:latin typeface="Calibri" charset="0"/>
              <a:ea typeface="Calibri" charset="0"/>
              <a:cs typeface="Calibri" charset="0"/>
            </a:endParaRPr>
          </a:p>
          <a:p>
            <a:r>
              <a:rPr lang="en-US" sz="850" i="1" dirty="0" smtClean="0">
                <a:latin typeface="Calibri" charset="0"/>
                <a:ea typeface="Calibri" charset="0"/>
                <a:cs typeface="Calibri" charset="0"/>
              </a:rPr>
              <a:t>Instructions: </a:t>
            </a:r>
            <a:r>
              <a:rPr lang="en-US" sz="850" dirty="0" smtClean="0">
                <a:latin typeface="Calibri" charset="0"/>
                <a:ea typeface="Calibri" charset="0"/>
                <a:cs typeface="Calibri" charset="0"/>
              </a:rPr>
              <a:t>Experienced </a:t>
            </a:r>
            <a:r>
              <a:rPr lang="en-US" sz="850" dirty="0">
                <a:latin typeface="Calibri" charset="0"/>
                <a:ea typeface="Calibri" charset="0"/>
                <a:cs typeface="Calibri" charset="0"/>
              </a:rPr>
              <a:t>facilitators may wish to use the annotate feature to document responses on the slide. Provide </a:t>
            </a:r>
            <a:r>
              <a:rPr lang="en-US" sz="850" dirty="0" smtClean="0">
                <a:latin typeface="Calibri" charset="0"/>
                <a:ea typeface="Calibri" charset="0"/>
                <a:cs typeface="Calibri" charset="0"/>
              </a:rPr>
              <a:t>prompts if </a:t>
            </a:r>
            <a:r>
              <a:rPr lang="en-US" sz="850" dirty="0">
                <a:latin typeface="Calibri" charset="0"/>
                <a:ea typeface="Calibri" charset="0"/>
                <a:cs typeface="Calibri" charset="0"/>
              </a:rPr>
              <a:t>participants do not spontaneously contribute</a:t>
            </a:r>
            <a:r>
              <a:rPr lang="en-US" sz="850" dirty="0" smtClean="0">
                <a:latin typeface="Calibri" charset="0"/>
                <a:ea typeface="Calibri" charset="0"/>
                <a:cs typeface="Calibri" charset="0"/>
              </a:rPr>
              <a:t>.</a:t>
            </a:r>
            <a:r>
              <a:rPr lang="en-US" sz="850" i="1" dirty="0" smtClean="0">
                <a:latin typeface="Calibri" charset="0"/>
                <a:ea typeface="Calibri" charset="0"/>
                <a:cs typeface="Calibri" charset="0"/>
              </a:rPr>
              <a:t> </a:t>
            </a:r>
            <a:r>
              <a:rPr lang="en-US" sz="850" dirty="0" smtClean="0">
                <a:latin typeface="Calibri" charset="0"/>
                <a:ea typeface="Calibri" charset="0"/>
                <a:cs typeface="Calibri" charset="0"/>
              </a:rPr>
              <a:t>Appropriate responses include:</a:t>
            </a:r>
          </a:p>
          <a:p>
            <a:pPr marL="171450" lvl="0" indent="-171450">
              <a:buFont typeface="Arial" charset="0"/>
              <a:buChar char="•"/>
            </a:pPr>
            <a:r>
              <a:rPr lang="en-US" sz="850" dirty="0" smtClean="0">
                <a:latin typeface="Calibri" charset="0"/>
                <a:ea typeface="Calibri" charset="0"/>
                <a:cs typeface="Calibri" charset="0"/>
              </a:rPr>
              <a:t>Many organizations have </a:t>
            </a:r>
            <a:r>
              <a:rPr lang="en-US" sz="850" dirty="0">
                <a:latin typeface="Calibri" charset="0"/>
                <a:ea typeface="Calibri" charset="0"/>
                <a:cs typeface="Calibri" charset="0"/>
              </a:rPr>
              <a:t>replaced top-down reporting hierarchies with matrixed or flat reporting structures.</a:t>
            </a:r>
          </a:p>
          <a:p>
            <a:pPr marL="171450" lvl="0" indent="-171450">
              <a:buFont typeface="Arial" charset="0"/>
              <a:buChar char="•"/>
            </a:pPr>
            <a:r>
              <a:rPr lang="en-US" sz="850" dirty="0" smtClean="0">
                <a:latin typeface="Calibri" charset="0"/>
                <a:ea typeface="Calibri" charset="0"/>
                <a:cs typeface="Calibri" charset="0"/>
              </a:rPr>
              <a:t>Most of us now need to get </a:t>
            </a:r>
            <a:r>
              <a:rPr lang="en-US" sz="850" dirty="0">
                <a:latin typeface="Calibri" charset="0"/>
                <a:ea typeface="Calibri" charset="0"/>
                <a:cs typeface="Calibri" charset="0"/>
              </a:rPr>
              <a:t>work done through cross-functional teams whose members come together to tackle specific </a:t>
            </a:r>
            <a:r>
              <a:rPr lang="en-US" sz="850" dirty="0" smtClean="0">
                <a:latin typeface="Calibri" charset="0"/>
                <a:ea typeface="Calibri" charset="0"/>
                <a:cs typeface="Calibri" charset="0"/>
              </a:rPr>
              <a:t>projects, </a:t>
            </a:r>
            <a:r>
              <a:rPr lang="en-US" sz="850" dirty="0">
                <a:latin typeface="Calibri" charset="0"/>
                <a:ea typeface="Calibri" charset="0"/>
                <a:cs typeface="Calibri" charset="0"/>
              </a:rPr>
              <a:t>then break up and move on to other teams and projects.</a:t>
            </a:r>
          </a:p>
          <a:p>
            <a:pPr marL="171450" lvl="0" indent="-171450">
              <a:buFont typeface="Arial" charset="0"/>
              <a:buChar char="•"/>
            </a:pPr>
            <a:r>
              <a:rPr lang="en-US" sz="850" dirty="0" smtClean="0">
                <a:latin typeface="Calibri" charset="0"/>
                <a:ea typeface="Calibri" charset="0"/>
                <a:cs typeface="Calibri" charset="0"/>
              </a:rPr>
              <a:t>Leaders at all levels face complex </a:t>
            </a:r>
            <a:r>
              <a:rPr lang="en-US" sz="850" dirty="0">
                <a:latin typeface="Calibri" charset="0"/>
                <a:ea typeface="Calibri" charset="0"/>
                <a:cs typeface="Calibri" charset="0"/>
              </a:rPr>
              <a:t>challenges that require multiple functions and perspectives to surmount.</a:t>
            </a:r>
          </a:p>
          <a:p>
            <a:pPr marL="171450" lvl="0" indent="-171450">
              <a:buFont typeface="Arial" charset="0"/>
              <a:buChar char="•"/>
            </a:pPr>
            <a:r>
              <a:rPr lang="en-US" sz="850" dirty="0" smtClean="0">
                <a:latin typeface="Calibri" charset="0"/>
                <a:ea typeface="Calibri" charset="0"/>
                <a:cs typeface="Calibri" charset="0"/>
              </a:rPr>
              <a:t>In the connected economy, organizations are </a:t>
            </a:r>
            <a:r>
              <a:rPr lang="en-US" sz="850" dirty="0">
                <a:latin typeface="Calibri" charset="0"/>
                <a:ea typeface="Calibri" charset="0"/>
                <a:cs typeface="Calibri" charset="0"/>
              </a:rPr>
              <a:t>collaborating in new ways with external parties—suppliers, customers, even competitors—to develop innovative products and services.</a:t>
            </a:r>
          </a:p>
          <a:p>
            <a:pPr marL="171450" lvl="0" indent="-171450">
              <a:buFont typeface="Arial" charset="0"/>
              <a:buChar char="•"/>
            </a:pPr>
            <a:r>
              <a:rPr lang="en-US" sz="850" dirty="0" smtClean="0">
                <a:latin typeface="Calibri" charset="0"/>
                <a:ea typeface="Calibri" charset="0"/>
                <a:cs typeface="Calibri" charset="0"/>
              </a:rPr>
              <a:t>Organizations of all sizes are </a:t>
            </a:r>
            <a:r>
              <a:rPr lang="en-US" sz="850" dirty="0">
                <a:latin typeface="Calibri" charset="0"/>
                <a:ea typeface="Calibri" charset="0"/>
                <a:cs typeface="Calibri" charset="0"/>
              </a:rPr>
              <a:t>navigating a landscape reshaped by digital </a:t>
            </a:r>
            <a:r>
              <a:rPr lang="en-US" sz="850" dirty="0" smtClean="0">
                <a:latin typeface="Calibri" charset="0"/>
                <a:ea typeface="Calibri" charset="0"/>
                <a:cs typeface="Calibri" charset="0"/>
              </a:rPr>
              <a:t>technologies and globalization, which </a:t>
            </a:r>
            <a:r>
              <a:rPr lang="en-US" sz="850" dirty="0">
                <a:latin typeface="Calibri" charset="0"/>
                <a:ea typeface="Calibri" charset="0"/>
                <a:cs typeface="Calibri" charset="0"/>
              </a:rPr>
              <a:t>present new challenges as well as new opportunities for people to connect with others—anywhere and anytime.   </a:t>
            </a:r>
          </a:p>
          <a:p>
            <a:endParaRPr lang="en-US" sz="850" dirty="0">
              <a:latin typeface="Calibri" charset="0"/>
              <a:ea typeface="Calibri" charset="0"/>
              <a:cs typeface="Calibri" charset="0"/>
            </a:endParaRPr>
          </a:p>
          <a:p>
            <a:r>
              <a:rPr lang="en-US" sz="850" dirty="0" smtClean="0">
                <a:latin typeface="Calibri" charset="0"/>
                <a:ea typeface="Calibri" charset="0"/>
                <a:cs typeface="Calibri" charset="0"/>
              </a:rPr>
              <a:t>Say: Under </a:t>
            </a:r>
            <a:r>
              <a:rPr lang="en-US" sz="850" dirty="0">
                <a:latin typeface="Calibri" charset="0"/>
                <a:ea typeface="Calibri" charset="0"/>
                <a:cs typeface="Calibri" charset="0"/>
              </a:rPr>
              <a:t>these conditions, people </a:t>
            </a:r>
            <a:r>
              <a:rPr lang="en-US" sz="850" dirty="0" smtClean="0">
                <a:latin typeface="Calibri" charset="0"/>
                <a:ea typeface="Calibri" charset="0"/>
                <a:cs typeface="Calibri" charset="0"/>
              </a:rPr>
              <a:t>depend </a:t>
            </a:r>
            <a:r>
              <a:rPr lang="en-US" sz="850" dirty="0">
                <a:latin typeface="Calibri" charset="0"/>
                <a:ea typeface="Calibri" charset="0"/>
                <a:cs typeface="Calibri" charset="0"/>
              </a:rPr>
              <a:t>on one another more than ever to get work done. To succeed, </a:t>
            </a:r>
            <a:r>
              <a:rPr lang="en-US" sz="850" dirty="0" smtClean="0">
                <a:latin typeface="Calibri" charset="0"/>
                <a:ea typeface="Calibri" charset="0"/>
                <a:cs typeface="Calibri" charset="0"/>
              </a:rPr>
              <a:t>we all </a:t>
            </a:r>
            <a:r>
              <a:rPr lang="en-US" sz="850" dirty="0">
                <a:latin typeface="Calibri" charset="0"/>
                <a:ea typeface="Calibri" charset="0"/>
                <a:cs typeface="Calibri" charset="0"/>
              </a:rPr>
              <a:t>need to exchange knowledge, ideas, information, resources, and </a:t>
            </a:r>
            <a:r>
              <a:rPr lang="en-US" sz="850" dirty="0" smtClean="0">
                <a:latin typeface="Calibri" charset="0"/>
                <a:ea typeface="Calibri" charset="0"/>
                <a:cs typeface="Calibri" charset="0"/>
              </a:rPr>
              <a:t>support—which is possible </a:t>
            </a:r>
            <a:r>
              <a:rPr lang="en-US" sz="850" dirty="0">
                <a:latin typeface="Calibri" charset="0"/>
                <a:ea typeface="Calibri" charset="0"/>
                <a:cs typeface="Calibri" charset="0"/>
              </a:rPr>
              <a:t>only through effective networking. </a:t>
            </a:r>
            <a:endParaRPr lang="en-US" sz="850" dirty="0" smtClean="0">
              <a:latin typeface="Calibri" charset="0"/>
              <a:ea typeface="Calibri" charset="0"/>
              <a:cs typeface="Calibri" charset="0"/>
            </a:endParaRPr>
          </a:p>
          <a:p>
            <a:endParaRPr lang="en-US" sz="850" dirty="0">
              <a:latin typeface="Calibri" charset="0"/>
              <a:ea typeface="Calibri" charset="0"/>
              <a:cs typeface="Calibri" charset="0"/>
            </a:endParaRPr>
          </a:p>
          <a:p>
            <a:r>
              <a:rPr lang="en-US" sz="850" dirty="0" smtClean="0">
                <a:latin typeface="Calibri" charset="0"/>
                <a:ea typeface="Calibri" charset="0"/>
                <a:cs typeface="Calibri" charset="0"/>
              </a:rPr>
              <a:t>Bottom </a:t>
            </a:r>
            <a:r>
              <a:rPr lang="en-US" sz="850" dirty="0">
                <a:latin typeface="Calibri" charset="0"/>
                <a:ea typeface="Calibri" charset="0"/>
                <a:cs typeface="Calibri" charset="0"/>
              </a:rPr>
              <a:t>line—networks help you:  </a:t>
            </a:r>
          </a:p>
          <a:p>
            <a:pPr marL="171450" lvl="0" indent="-171450">
              <a:buFont typeface="Arial" charset="0"/>
              <a:buChar char="•"/>
            </a:pPr>
            <a:r>
              <a:rPr lang="en-US" sz="850" dirty="0">
                <a:latin typeface="Calibri" charset="0"/>
                <a:ea typeface="Calibri" charset="0"/>
                <a:cs typeface="Calibri" charset="0"/>
              </a:rPr>
              <a:t>Access information and </a:t>
            </a:r>
            <a:r>
              <a:rPr lang="en-US" sz="850" dirty="0" smtClean="0">
                <a:latin typeface="Calibri" charset="0"/>
                <a:ea typeface="Calibri" charset="0"/>
                <a:cs typeface="Calibri" charset="0"/>
              </a:rPr>
              <a:t>resources</a:t>
            </a:r>
            <a:endParaRPr lang="en-US" sz="850" dirty="0">
              <a:latin typeface="Calibri" charset="0"/>
              <a:ea typeface="Calibri" charset="0"/>
              <a:cs typeface="Calibri" charset="0"/>
            </a:endParaRPr>
          </a:p>
          <a:p>
            <a:pPr marL="171450" lvl="0" indent="-171450">
              <a:buFont typeface="Arial" charset="0"/>
              <a:buChar char="•"/>
            </a:pPr>
            <a:r>
              <a:rPr lang="en-US" sz="850" dirty="0">
                <a:latin typeface="Calibri" charset="0"/>
                <a:ea typeface="Calibri" charset="0"/>
                <a:cs typeface="Calibri" charset="0"/>
              </a:rPr>
              <a:t>Tap into a wide range of technical </a:t>
            </a:r>
            <a:r>
              <a:rPr lang="en-US" sz="850" dirty="0" smtClean="0">
                <a:latin typeface="Calibri" charset="0"/>
                <a:ea typeface="Calibri" charset="0"/>
                <a:cs typeface="Calibri" charset="0"/>
              </a:rPr>
              <a:t>expertise</a:t>
            </a:r>
            <a:endParaRPr lang="en-US" sz="850" dirty="0">
              <a:latin typeface="Calibri" charset="0"/>
              <a:ea typeface="Calibri" charset="0"/>
              <a:cs typeface="Calibri" charset="0"/>
            </a:endParaRPr>
          </a:p>
          <a:p>
            <a:pPr marL="171450" lvl="0" indent="-171450">
              <a:buFont typeface="Arial" charset="0"/>
              <a:buChar char="•"/>
            </a:pPr>
            <a:r>
              <a:rPr lang="en-US" sz="850" dirty="0">
                <a:latin typeface="Calibri" charset="0"/>
                <a:ea typeface="Calibri" charset="0"/>
                <a:cs typeface="Calibri" charset="0"/>
              </a:rPr>
              <a:t>Connect </a:t>
            </a:r>
            <a:r>
              <a:rPr lang="en-US" sz="850" dirty="0" smtClean="0">
                <a:latin typeface="Calibri" charset="0"/>
                <a:ea typeface="Calibri" charset="0"/>
                <a:cs typeface="Calibri" charset="0"/>
              </a:rPr>
              <a:t>experts </a:t>
            </a:r>
            <a:r>
              <a:rPr lang="en-US" sz="850" dirty="0">
                <a:latin typeface="Calibri" charset="0"/>
                <a:ea typeface="Calibri" charset="0"/>
                <a:cs typeface="Calibri" charset="0"/>
              </a:rPr>
              <a:t>and stakeholders within and outside the organization to stimulate collaboration, explore different viewpoints, and </a:t>
            </a:r>
            <a:r>
              <a:rPr lang="en-US" sz="850" dirty="0" smtClean="0">
                <a:latin typeface="Calibri" charset="0"/>
                <a:ea typeface="Calibri" charset="0"/>
                <a:cs typeface="Calibri" charset="0"/>
              </a:rPr>
              <a:t>get things done</a:t>
            </a:r>
            <a:endParaRPr lang="en-US" sz="850" dirty="0">
              <a:latin typeface="Calibri" charset="0"/>
              <a:ea typeface="Calibri" charset="0"/>
              <a:cs typeface="Calibri" charset="0"/>
            </a:endParaRPr>
          </a:p>
          <a:p>
            <a:pPr marL="171450" indent="-171450">
              <a:buFont typeface="Arial" charset="0"/>
              <a:buChar char="•"/>
            </a:pPr>
            <a:r>
              <a:rPr lang="en-US" sz="850" dirty="0">
                <a:latin typeface="Calibri" charset="0"/>
                <a:ea typeface="Calibri" charset="0"/>
                <a:cs typeface="Calibri" charset="0"/>
              </a:rPr>
              <a:t>Learn and thrive by engaging with </a:t>
            </a:r>
            <a:r>
              <a:rPr lang="en-US" sz="850" dirty="0" smtClean="0">
                <a:latin typeface="Calibri" charset="0"/>
                <a:ea typeface="Calibri" charset="0"/>
                <a:cs typeface="Calibri" charset="0"/>
              </a:rPr>
              <a:t>and supporting others </a:t>
            </a:r>
            <a:endParaRPr lang="en-US" sz="850" dirty="0">
              <a:latin typeface="Calibri" charset="0"/>
              <a:ea typeface="Calibri" charset="0"/>
              <a:cs typeface="Calibri" charset="0"/>
            </a:endParaRPr>
          </a:p>
          <a:p>
            <a:endParaRPr lang="en-US" sz="850" dirty="0">
              <a:latin typeface="Calibri" charset="0"/>
              <a:ea typeface="Calibri" charset="0"/>
              <a:cs typeface="Calibri" charset="0"/>
            </a:endParaRPr>
          </a:p>
          <a:p>
            <a:endParaRPr lang="en-US" sz="850" dirty="0">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691462"/>
            <a:ext cx="5486400" cy="5249333"/>
          </a:xfrm>
        </p:spPr>
        <p:txBody>
          <a:bodyPr/>
          <a:lstStyle/>
          <a:p>
            <a:r>
              <a:rPr lang="en-US" sz="850" b="1" dirty="0" smtClean="0">
                <a:latin typeface="Calibri" charset="0"/>
                <a:ea typeface="Calibri" charset="0"/>
                <a:cs typeface="Calibri" charset="0"/>
              </a:rPr>
              <a:t>Facilitator notes:</a:t>
            </a:r>
          </a:p>
          <a:p>
            <a:endParaRPr lang="en-US" sz="850" b="1" dirty="0" smtClean="0">
              <a:latin typeface="Calibri" charset="0"/>
              <a:ea typeface="Calibri" charset="0"/>
              <a:cs typeface="Calibri" charset="0"/>
            </a:endParaRPr>
          </a:p>
          <a:p>
            <a:r>
              <a:rPr lang="en-US" sz="850" dirty="0" smtClean="0">
                <a:latin typeface="Calibri" charset="0"/>
                <a:ea typeface="Calibri" charset="0"/>
                <a:cs typeface="Calibri" charset="0"/>
              </a:rPr>
              <a:t>[Time: 7 minutes]</a:t>
            </a:r>
          </a:p>
          <a:p>
            <a:endParaRPr lang="en-US" sz="850" b="1" dirty="0" smtClean="0">
              <a:latin typeface="Calibri" charset="0"/>
              <a:ea typeface="Calibri" charset="0"/>
              <a:cs typeface="Calibri" charset="0"/>
            </a:endParaRPr>
          </a:p>
          <a:p>
            <a:r>
              <a:rPr lang="en-US" sz="850" i="1" dirty="0" smtClean="0">
                <a:latin typeface="Calibri" charset="0"/>
                <a:ea typeface="Calibri" charset="0"/>
                <a:cs typeface="Calibri" charset="0"/>
              </a:rPr>
              <a:t>Say</a:t>
            </a:r>
            <a:r>
              <a:rPr lang="en-US" sz="850" dirty="0" smtClean="0">
                <a:latin typeface="Calibri" charset="0"/>
                <a:ea typeface="Calibri" charset="0"/>
                <a:cs typeface="Calibri" charset="0"/>
              </a:rPr>
              <a:t>: </a:t>
            </a:r>
            <a:r>
              <a:rPr lang="en-US" sz="850" dirty="0">
                <a:latin typeface="Calibri" charset="0"/>
                <a:ea typeface="Calibri" charset="0"/>
                <a:cs typeface="Calibri" charset="0"/>
              </a:rPr>
              <a:t>A picture says a thousand </a:t>
            </a:r>
            <a:r>
              <a:rPr lang="en-US" sz="850" dirty="0" smtClean="0">
                <a:latin typeface="Calibri" charset="0"/>
                <a:ea typeface="Calibri" charset="0"/>
                <a:cs typeface="Calibri" charset="0"/>
              </a:rPr>
              <a:t>words, </a:t>
            </a:r>
            <a:r>
              <a:rPr lang="en-US" sz="850" dirty="0">
                <a:latin typeface="Calibri" charset="0"/>
                <a:ea typeface="Calibri" charset="0"/>
                <a:cs typeface="Calibri" charset="0"/>
              </a:rPr>
              <a:t>a</a:t>
            </a:r>
            <a:r>
              <a:rPr lang="en-US" sz="850" dirty="0" smtClean="0">
                <a:latin typeface="Calibri" charset="0"/>
                <a:ea typeface="Calibri" charset="0"/>
                <a:cs typeface="Calibri" charset="0"/>
              </a:rPr>
              <a:t>nd </a:t>
            </a:r>
            <a:r>
              <a:rPr lang="en-US" sz="850" dirty="0">
                <a:latin typeface="Calibri" charset="0"/>
                <a:ea typeface="Calibri" charset="0"/>
                <a:cs typeface="Calibri" charset="0"/>
              </a:rPr>
              <a:t>so do network maps. </a:t>
            </a:r>
            <a:r>
              <a:rPr lang="en-US" sz="850" dirty="0" smtClean="0">
                <a:latin typeface="Calibri" charset="0"/>
                <a:ea typeface="Calibri" charset="0"/>
                <a:cs typeface="Calibri" charset="0"/>
              </a:rPr>
              <a:t>They </a:t>
            </a:r>
            <a:r>
              <a:rPr lang="en-US" sz="850" dirty="0">
                <a:latin typeface="Calibri" charset="0"/>
                <a:ea typeface="Calibri" charset="0"/>
                <a:cs typeface="Calibri" charset="0"/>
              </a:rPr>
              <a:t>reveal insights into how effective your networks are—and how you might strengthen them</a:t>
            </a:r>
            <a:r>
              <a:rPr lang="en-US" sz="850" dirty="0" smtClean="0">
                <a:latin typeface="Calibri" charset="0"/>
                <a:ea typeface="Calibri" charset="0"/>
                <a:cs typeface="Calibri" charset="0"/>
              </a:rPr>
              <a:t>. Mapping a network helps </a:t>
            </a:r>
            <a:r>
              <a:rPr lang="en-US" sz="850" dirty="0">
                <a:latin typeface="Calibri" charset="0"/>
                <a:ea typeface="Calibri" charset="0"/>
                <a:cs typeface="Calibri" charset="0"/>
              </a:rPr>
              <a:t>you</a:t>
            </a:r>
            <a:r>
              <a:rPr lang="en-US" sz="850" dirty="0" smtClean="0">
                <a:latin typeface="Calibri" charset="0"/>
                <a:ea typeface="Calibri" charset="0"/>
                <a:cs typeface="Calibri" charset="0"/>
              </a:rPr>
              <a:t>:</a:t>
            </a:r>
          </a:p>
          <a:p>
            <a:endParaRPr lang="en-US" sz="850" dirty="0">
              <a:latin typeface="Calibri" charset="0"/>
              <a:ea typeface="Calibri" charset="0"/>
              <a:cs typeface="Calibri" charset="0"/>
            </a:endParaRPr>
          </a:p>
          <a:p>
            <a:pPr marL="171450" lvl="0" indent="-171450">
              <a:buFont typeface="Arial" charset="0"/>
              <a:buChar char="•"/>
            </a:pPr>
            <a:r>
              <a:rPr lang="en-US" sz="850" b="1" dirty="0">
                <a:latin typeface="Calibri" charset="0"/>
                <a:ea typeface="Calibri" charset="0"/>
                <a:cs typeface="Calibri" charset="0"/>
              </a:rPr>
              <a:t>Consciously consider all your network connections</a:t>
            </a:r>
            <a:r>
              <a:rPr lang="en-US" sz="850" dirty="0">
                <a:latin typeface="Calibri" charset="0"/>
                <a:ea typeface="Calibri" charset="0"/>
                <a:cs typeface="Calibri" charset="0"/>
              </a:rPr>
              <a:t>, including which contacts you’re directly connected to and which contacts are connected to each other.</a:t>
            </a:r>
          </a:p>
          <a:p>
            <a:pPr marL="171450" lvl="0" indent="-171450">
              <a:buFont typeface="Arial" charset="0"/>
              <a:buChar char="•"/>
            </a:pPr>
            <a:r>
              <a:rPr lang="en-US" sz="850" b="1" dirty="0">
                <a:latin typeface="Calibri" charset="0"/>
                <a:ea typeface="Calibri" charset="0"/>
                <a:cs typeface="Calibri" charset="0"/>
              </a:rPr>
              <a:t>Categorize your connections</a:t>
            </a:r>
            <a:r>
              <a:rPr lang="en-US" sz="850" dirty="0">
                <a:latin typeface="Calibri" charset="0"/>
                <a:ea typeface="Calibri" charset="0"/>
                <a:cs typeface="Calibri" charset="0"/>
              </a:rPr>
              <a:t> in useful ways, such as </a:t>
            </a:r>
            <a:r>
              <a:rPr lang="en-US" sz="850" dirty="0" smtClean="0">
                <a:latin typeface="Calibri" charset="0"/>
                <a:ea typeface="Calibri" charset="0"/>
                <a:cs typeface="Calibri" charset="0"/>
              </a:rPr>
              <a:t>who </a:t>
            </a:r>
            <a:r>
              <a:rPr lang="en-US" sz="850" dirty="0">
                <a:latin typeface="Calibri" charset="0"/>
                <a:ea typeface="Calibri" charset="0"/>
                <a:cs typeface="Calibri" charset="0"/>
              </a:rPr>
              <a:t>you interact with and rely on most and what typically gets exchanged during network interactions.</a:t>
            </a:r>
          </a:p>
          <a:p>
            <a:pPr marL="171450" lvl="0" indent="-171450">
              <a:buFont typeface="Arial" charset="0"/>
              <a:buChar char="•"/>
            </a:pPr>
            <a:r>
              <a:rPr lang="en-US" sz="850" b="1" dirty="0">
                <a:latin typeface="Calibri" charset="0"/>
                <a:ea typeface="Calibri" charset="0"/>
                <a:cs typeface="Calibri" charset="0"/>
              </a:rPr>
              <a:t>Identify strengths and gaps or weak areas</a:t>
            </a:r>
            <a:r>
              <a:rPr lang="en-US" sz="850" dirty="0">
                <a:latin typeface="Calibri" charset="0"/>
                <a:ea typeface="Calibri" charset="0"/>
                <a:cs typeface="Calibri" charset="0"/>
              </a:rPr>
              <a:t> in your networks; for instance, insufficient diversity in your </a:t>
            </a:r>
            <a:r>
              <a:rPr lang="en-US" sz="850" dirty="0" smtClean="0">
                <a:latin typeface="Calibri" charset="0"/>
                <a:ea typeface="Calibri" charset="0"/>
                <a:cs typeface="Calibri" charset="0"/>
              </a:rPr>
              <a:t>contacts </a:t>
            </a:r>
            <a:r>
              <a:rPr lang="en-US" sz="850" dirty="0">
                <a:latin typeface="Calibri" charset="0"/>
                <a:ea typeface="Calibri" charset="0"/>
                <a:cs typeface="Calibri" charset="0"/>
              </a:rPr>
              <a:t>or lack of reciprocity in too many of the relationships.</a:t>
            </a:r>
          </a:p>
          <a:p>
            <a:pPr marL="171450" lvl="0" indent="-171450">
              <a:buFont typeface="Arial" charset="0"/>
              <a:buChar char="•"/>
            </a:pPr>
            <a:r>
              <a:rPr lang="en-US" sz="850" b="1" dirty="0">
                <a:latin typeface="Calibri" charset="0"/>
                <a:ea typeface="Calibri" charset="0"/>
                <a:cs typeface="Calibri" charset="0"/>
              </a:rPr>
              <a:t>Understand how your network connections change over time</a:t>
            </a:r>
            <a:r>
              <a:rPr lang="en-US" sz="850" dirty="0">
                <a:latin typeface="Calibri" charset="0"/>
                <a:ea typeface="Calibri" charset="0"/>
                <a:cs typeface="Calibri" charset="0"/>
              </a:rPr>
              <a:t> </a:t>
            </a:r>
            <a:r>
              <a:rPr lang="en-US" sz="850" dirty="0" smtClean="0">
                <a:latin typeface="Calibri" charset="0"/>
                <a:ea typeface="Calibri" charset="0"/>
                <a:cs typeface="Calibri" charset="0"/>
              </a:rPr>
              <a:t>as you </a:t>
            </a:r>
            <a:r>
              <a:rPr lang="en-US" sz="850" dirty="0">
                <a:latin typeface="Calibri" charset="0"/>
                <a:ea typeface="Calibri" charset="0"/>
                <a:cs typeface="Calibri" charset="0"/>
              </a:rPr>
              <a:t>revisit and update your maps.</a:t>
            </a:r>
          </a:p>
          <a:p>
            <a:endParaRPr lang="en-US" sz="850" dirty="0">
              <a:latin typeface="Calibri" charset="0"/>
              <a:ea typeface="Calibri" charset="0"/>
              <a:cs typeface="Calibri" charset="0"/>
            </a:endParaRPr>
          </a:p>
          <a:p>
            <a:r>
              <a:rPr lang="en-US" sz="850" dirty="0" smtClean="0">
                <a:latin typeface="Calibri" charset="0"/>
                <a:ea typeface="Calibri" charset="0"/>
                <a:cs typeface="Calibri" charset="0"/>
              </a:rPr>
              <a:t>In preparation for our session today, you were asked to complete the practice activity “Map and Assess One of Your Networks” in the “Map and Assess a Network” lesson of the Harvard ManageMentor Leveraging Your Networks topic. </a:t>
            </a:r>
          </a:p>
          <a:p>
            <a:endParaRPr lang="en-US" sz="850" dirty="0">
              <a:latin typeface="Calibri" charset="0"/>
              <a:ea typeface="Calibri" charset="0"/>
              <a:cs typeface="Calibri" charset="0"/>
            </a:endParaRPr>
          </a:p>
          <a:p>
            <a:r>
              <a:rPr lang="en-US" sz="850" dirty="0" smtClean="0"/>
              <a:t>Let’s talk about what you discovered.</a:t>
            </a:r>
            <a:endParaRPr lang="en-US" sz="850" dirty="0" smtClean="0">
              <a:latin typeface="Calibri" charset="0"/>
              <a:ea typeface="Calibri" charset="0"/>
              <a:cs typeface="Calibri" charset="0"/>
            </a:endParaRPr>
          </a:p>
          <a:p>
            <a:endParaRPr lang="en-US" sz="850" dirty="0">
              <a:latin typeface="Calibri" charset="0"/>
              <a:ea typeface="Calibri" charset="0"/>
              <a:cs typeface="Calibri" charset="0"/>
            </a:endParaRPr>
          </a:p>
          <a:p>
            <a:r>
              <a:rPr lang="en-US" sz="850" i="1" dirty="0" smtClean="0">
                <a:latin typeface="Calibri" charset="0"/>
                <a:ea typeface="Calibri" charset="0"/>
                <a:cs typeface="Calibri" charset="0"/>
              </a:rPr>
              <a:t>Ask: </a:t>
            </a:r>
            <a:r>
              <a:rPr lang="en-US" sz="850" dirty="0" smtClean="0">
                <a:latin typeface="Calibri" charset="0"/>
                <a:ea typeface="Calibri" charset="0"/>
                <a:cs typeface="Calibri" charset="0"/>
              </a:rPr>
              <a:t>What surprised you about the patterns and clusters in your network? Was it tightly clustered around you, for example? Were there some sub-groups with tighter connections? Raise your hand to share your perspective.</a:t>
            </a:r>
          </a:p>
          <a:p>
            <a:endParaRPr lang="en-US" sz="850" dirty="0">
              <a:latin typeface="Calibri" charset="0"/>
              <a:ea typeface="Calibri" charset="0"/>
              <a:cs typeface="Calibri" charset="0"/>
            </a:endParaRPr>
          </a:p>
          <a:p>
            <a:r>
              <a:rPr lang="en-US" sz="850" i="1" dirty="0" smtClean="0">
                <a:latin typeface="Calibri" charset="0"/>
                <a:ea typeface="Calibri" charset="0"/>
                <a:cs typeface="Calibri" charset="0"/>
              </a:rPr>
              <a:t>Ask: </a:t>
            </a:r>
            <a:r>
              <a:rPr lang="en-US" sz="850" dirty="0" smtClean="0">
                <a:latin typeface="Calibri" charset="0"/>
                <a:ea typeface="Calibri" charset="0"/>
                <a:cs typeface="Calibri" charset="0"/>
              </a:rPr>
              <a:t>How many of you think your network is broad enough? Chat in yes or no. Why or why not? What might be missing?</a:t>
            </a:r>
          </a:p>
          <a:p>
            <a:endParaRPr lang="en-US" sz="850" i="1" dirty="0">
              <a:latin typeface="Calibri" charset="0"/>
              <a:ea typeface="Calibri" charset="0"/>
              <a:cs typeface="Calibri" charset="0"/>
            </a:endParaRPr>
          </a:p>
          <a:p>
            <a:r>
              <a:rPr lang="en-US" sz="850" i="1" dirty="0" smtClean="0">
                <a:latin typeface="Calibri" charset="0"/>
                <a:ea typeface="Calibri" charset="0"/>
                <a:cs typeface="Calibri" charset="0"/>
              </a:rPr>
              <a:t>Ask: </a:t>
            </a:r>
            <a:r>
              <a:rPr lang="en-US" sz="850" dirty="0" smtClean="0">
                <a:latin typeface="Calibri" charset="0"/>
                <a:ea typeface="Calibri" charset="0"/>
                <a:cs typeface="Calibri" charset="0"/>
              </a:rPr>
              <a:t>Are you using your network to its full potential? Chat in yes or no. If not, what’s getting in the way?</a:t>
            </a:r>
          </a:p>
          <a:p>
            <a:endParaRPr lang="en-US" sz="850" i="1" dirty="0">
              <a:latin typeface="Calibri" charset="0"/>
              <a:ea typeface="Calibri" charset="0"/>
              <a:cs typeface="Calibri" charset="0"/>
            </a:endParaRPr>
          </a:p>
          <a:p>
            <a:r>
              <a:rPr lang="en-US" sz="850" dirty="0" smtClean="0">
                <a:latin typeface="Calibri" charset="0"/>
                <a:ea typeface="Calibri" charset="0"/>
                <a:cs typeface="Calibri" charset="0"/>
              </a:rPr>
              <a:t>Ask: What one thing could you do to improve the effectiveness of this network? Chat in a suggestion.</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Comment on chats as they are received. Summarize </a:t>
            </a:r>
            <a:r>
              <a:rPr lang="en-US" sz="850" dirty="0" smtClean="0">
                <a:latin typeface="Calibri" charset="0"/>
                <a:ea typeface="Calibri" charset="0"/>
                <a:cs typeface="Calibri" charset="0"/>
              </a:rPr>
              <a:t>collective inputs and highlight commonalities. Call on participants to elucidate responses as time permits.</a:t>
            </a:r>
            <a:endParaRPr lang="en-US" sz="850" dirty="0">
              <a:latin typeface="Calibri" charset="0"/>
              <a:ea typeface="Calibri" charset="0"/>
              <a:cs typeface="Calibri" charset="0"/>
            </a:endParaRPr>
          </a:p>
          <a:p>
            <a:endParaRPr lang="en-US" sz="850" dirty="0" smtClean="0">
              <a:latin typeface="Calibri" charset="0"/>
              <a:ea typeface="Calibri" charset="0"/>
              <a:cs typeface="Calibri" charset="0"/>
            </a:endParaRPr>
          </a:p>
          <a:p>
            <a:r>
              <a:rPr lang="en-US" sz="850" i="1" dirty="0">
                <a:latin typeface="Calibri" charset="0"/>
                <a:ea typeface="Calibri" charset="0"/>
                <a:cs typeface="Calibri" charset="0"/>
              </a:rPr>
              <a:t>Say: </a:t>
            </a:r>
            <a:r>
              <a:rPr lang="en-US" sz="850" dirty="0" smtClean="0">
                <a:latin typeface="Calibri" charset="0"/>
                <a:ea typeface="Calibri" charset="0"/>
                <a:cs typeface="Calibri" charset="0"/>
              </a:rPr>
              <a:t>So even those of us who believe that our networks are sufficiently broad and appropriately utilized could still find a way to improve their effectiveness. It’s important to remember that even as we work to continuously enhance our networks, there’s no one optimal structure. The best structure for your particular network will depend on its purpose.</a:t>
            </a:r>
            <a:endParaRPr lang="en-US" sz="850" dirty="0">
              <a:latin typeface="Calibri" charset="0"/>
              <a:ea typeface="Calibri" charset="0"/>
              <a:cs typeface="Calibri" charset="0"/>
            </a:endParaRPr>
          </a:p>
          <a:p>
            <a:endParaRPr lang="en-US" sz="850" dirty="0" smtClean="0">
              <a:latin typeface="Calibri" charset="0"/>
              <a:ea typeface="Calibri" charset="0"/>
              <a:cs typeface="Calibri" charset="0"/>
            </a:endParaRPr>
          </a:p>
          <a:p>
            <a:endParaRPr lang="en-US" sz="850" dirty="0" smtClean="0">
              <a:latin typeface="Calibri" charset="0"/>
              <a:ea typeface="Calibri" charset="0"/>
              <a:cs typeface="Calibri" charset="0"/>
            </a:endParaRPr>
          </a:p>
          <a:p>
            <a:endParaRPr lang="en-US" sz="850" dirty="0">
              <a:latin typeface="Calibri" charset="0"/>
              <a:ea typeface="Calibri" charset="0"/>
              <a:cs typeface="Calibri" charset="0"/>
            </a:endParaRPr>
          </a:p>
          <a:p>
            <a:endParaRPr lang="en-US" sz="850" dirty="0" smtClean="0">
              <a:latin typeface="Calibri" charset="0"/>
              <a:ea typeface="Calibri" charset="0"/>
              <a:cs typeface="Calibri" charset="0"/>
            </a:endParaRPr>
          </a:p>
          <a:p>
            <a:r>
              <a:rPr lang="en-US" sz="850" dirty="0" smtClean="0">
                <a:latin typeface="Calibri" charset="0"/>
                <a:ea typeface="Calibri" charset="0"/>
                <a:cs typeface="Calibri" charset="0"/>
              </a:rPr>
              <a:t> </a:t>
            </a:r>
            <a:endParaRPr lang="en-US" sz="850" i="1" kern="1200" dirty="0" smtClean="0">
              <a:solidFill>
                <a:schemeClr val="tx1"/>
              </a:solidFill>
              <a:effectLst/>
              <a:latin typeface="Calibri" charset="0"/>
              <a:ea typeface="Calibri" charset="0"/>
              <a:cs typeface="Calibri" charset="0"/>
            </a:endParaRPr>
          </a:p>
          <a:p>
            <a:endParaRPr lang="en-US" sz="850" kern="1200" dirty="0" smtClean="0">
              <a:solidFill>
                <a:schemeClr val="tx1"/>
              </a:solidFill>
              <a:effectLst/>
              <a:latin typeface="Calibri" charset="0"/>
              <a:ea typeface="Calibri" charset="0"/>
              <a:cs typeface="Calibri" charset="0"/>
            </a:endParaRPr>
          </a:p>
          <a:p>
            <a:endParaRPr lang="en-US" sz="850" kern="1200" dirty="0" smtClean="0">
              <a:solidFill>
                <a:schemeClr val="tx1"/>
              </a:solidFill>
              <a:effectLst/>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2131605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553998"/>
            </a:xfrm>
            <a:prstGeom prst="rect">
              <a:avLst/>
            </a:prstGeom>
            <a:noFill/>
          </p:spPr>
          <p:txBody>
            <a:bodyPr wrap="square" rtlCol="0">
              <a:spAutoFit/>
            </a:bodyPr>
            <a:lstStyle/>
            <a:p>
              <a:pPr algn="ctr"/>
              <a:r>
                <a:rPr lang="en-US" sz="1000" dirty="0" smtClean="0">
                  <a:solidFill>
                    <a:schemeClr val="bg1"/>
                  </a:solidFill>
                </a:rPr>
                <a:t>LEVERAGING YOUR NETWORKS</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a:t>
            </a:r>
            <a:r>
              <a:rPr lang="en-US" sz="800" dirty="0" smtClean="0">
                <a:solidFill>
                  <a:schemeClr val="accent5">
                    <a:lumMod val="75000"/>
                  </a:schemeClr>
                </a:solidFill>
              </a:rPr>
              <a:t>2017</a:t>
            </a:r>
            <a:r>
              <a:rPr lang="en-US" sz="800" dirty="0" smtClean="0">
                <a:solidFill>
                  <a:schemeClr val="bg1">
                    <a:lumMod val="65000"/>
                  </a:schemeClr>
                </a:solidFill>
              </a:rPr>
              <a:t>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553998"/>
            </a:xfrm>
            <a:prstGeom prst="rect">
              <a:avLst/>
            </a:prstGeom>
            <a:noFill/>
          </p:spPr>
          <p:txBody>
            <a:bodyPr wrap="square" rtlCol="0">
              <a:spAutoFit/>
            </a:bodyPr>
            <a:lstStyle/>
            <a:p>
              <a:pPr algn="ctr"/>
              <a:r>
                <a:rPr lang="en-US" sz="1000" dirty="0" smtClean="0">
                  <a:solidFill>
                    <a:schemeClr val="bg1"/>
                  </a:solidFill>
                </a:rPr>
                <a:t>LEVERAGING YOUR NETWORKS</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553998"/>
            </a:xfrm>
            <a:prstGeom prst="rect">
              <a:avLst/>
            </a:prstGeom>
            <a:noFill/>
          </p:spPr>
          <p:txBody>
            <a:bodyPr wrap="square" rtlCol="0">
              <a:spAutoFit/>
            </a:bodyPr>
            <a:lstStyle/>
            <a:p>
              <a:pPr algn="ctr"/>
              <a:r>
                <a:rPr lang="en-US" sz="1000" dirty="0" smtClean="0">
                  <a:solidFill>
                    <a:schemeClr val="bg1"/>
                  </a:solidFill>
                </a:rPr>
                <a:t>LEVERAGING YOUR NETWORKS</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9.png"/><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8.png"/><Relationship Id="rId5"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5" Type="http://schemas.openxmlformats.org/officeDocument/2006/relationships/image" Target="../media/image13.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8.png"/><Relationship Id="rId5"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0043"/>
          <a:stretch/>
        </p:blipFill>
        <p:spPr>
          <a:xfrm>
            <a:off x="0" y="1005522"/>
            <a:ext cx="9144000" cy="4428506"/>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Leveraging Your Networks Café</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Strengthen your networks</a:t>
            </a:r>
            <a:endParaRPr lang="en-US" dirty="0"/>
          </a:p>
        </p:txBody>
      </p:sp>
      <p:sp>
        <p:nvSpPr>
          <p:cNvPr id="4" name="TextBox 3"/>
          <p:cNvSpPr txBox="1"/>
          <p:nvPr/>
        </p:nvSpPr>
        <p:spPr>
          <a:xfrm flipH="1">
            <a:off x="457201" y="1886465"/>
            <a:ext cx="4254842" cy="1877437"/>
          </a:xfrm>
          <a:prstGeom prst="rect">
            <a:avLst/>
          </a:prstGeom>
          <a:noFill/>
        </p:spPr>
        <p:txBody>
          <a:bodyPr wrap="square" rtlCol="0">
            <a:spAutoFit/>
          </a:bodyPr>
          <a:lstStyle/>
          <a:p>
            <a:pPr marL="457200" indent="-457200">
              <a:spcAft>
                <a:spcPts val="1200"/>
              </a:spcAft>
              <a:buFont typeface="Arial" charset="0"/>
              <a:buChar char="•"/>
            </a:pPr>
            <a:r>
              <a:rPr lang="en-US" sz="2400" dirty="0" smtClean="0"/>
              <a:t>Seek </a:t>
            </a:r>
            <a:r>
              <a:rPr lang="en-US" sz="2400" dirty="0" err="1" smtClean="0"/>
              <a:t>superconnectors</a:t>
            </a:r>
            <a:endParaRPr lang="en-US" sz="2400" dirty="0" smtClean="0"/>
          </a:p>
          <a:p>
            <a:pPr marL="457200" indent="-457200">
              <a:spcAft>
                <a:spcPts val="1200"/>
              </a:spcAft>
              <a:buFont typeface="Arial" charset="0"/>
              <a:buChar char="•"/>
            </a:pPr>
            <a:r>
              <a:rPr lang="en-US" sz="2400" dirty="0" smtClean="0"/>
              <a:t>Balance weak and strong ties</a:t>
            </a:r>
          </a:p>
          <a:p>
            <a:pPr marL="457200" indent="-457200">
              <a:spcAft>
                <a:spcPts val="1200"/>
              </a:spcAft>
              <a:buFont typeface="Arial" charset="0"/>
              <a:buChar char="•"/>
            </a:pPr>
            <a:r>
              <a:rPr lang="en-US" sz="2400" dirty="0" smtClean="0"/>
              <a:t>Evaluate relationships to ensure diversity</a:t>
            </a:r>
            <a:endParaRPr lang="en-US" sz="2400" dirty="0"/>
          </a:p>
        </p:txBody>
      </p:sp>
      <p:grpSp>
        <p:nvGrpSpPr>
          <p:cNvPr id="11" name="Group 10"/>
          <p:cNvGrpSpPr/>
          <p:nvPr/>
        </p:nvGrpSpPr>
        <p:grpSpPr>
          <a:xfrm>
            <a:off x="7563253" y="5162557"/>
            <a:ext cx="1580747" cy="844729"/>
            <a:chOff x="7563253" y="4665042"/>
            <a:chExt cx="1580747" cy="844729"/>
          </a:xfrm>
        </p:grpSpPr>
        <p:sp>
          <p:nvSpPr>
            <p:cNvPr id="12" name="Rectangle 11"/>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3" name="Picture 12"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925" y="4611276"/>
            <a:ext cx="1324303" cy="1325975"/>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0335" y="4611276"/>
            <a:ext cx="1508868" cy="1325975"/>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3404" y="4734934"/>
            <a:ext cx="1227438" cy="1078658"/>
          </a:xfrm>
          <a:prstGeom prst="rect">
            <a:avLst/>
          </a:prstGeom>
        </p:spPr>
      </p:pic>
      <p:cxnSp>
        <p:nvCxnSpPr>
          <p:cNvPr id="21" name="Straight Connector 20"/>
          <p:cNvCxnSpPr/>
          <p:nvPr/>
        </p:nvCxnSpPr>
        <p:spPr>
          <a:xfrm>
            <a:off x="2660822" y="4769617"/>
            <a:ext cx="0" cy="1043975"/>
          </a:xfrm>
          <a:prstGeom prst="line">
            <a:avLst/>
          </a:prstGeom>
          <a:ln>
            <a:solidFill>
              <a:schemeClr val="accent5">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893275" y="4769617"/>
            <a:ext cx="0" cy="1043975"/>
          </a:xfrm>
          <a:prstGeom prst="line">
            <a:avLst/>
          </a:prstGeom>
          <a:ln>
            <a:solidFill>
              <a:schemeClr val="accent5">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56139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a:xfrm>
            <a:off x="939625" y="2709863"/>
            <a:ext cx="7124875" cy="2888719"/>
          </a:xfrm>
        </p:spPr>
        <p:txBody>
          <a:bodyPr/>
          <a:lstStyle/>
          <a:p>
            <a:r>
              <a:rPr lang="en-US" dirty="0" smtClean="0"/>
              <a:t>DIVERSIFY YOUR NETWORKS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553998"/>
            </a:xfrm>
            <a:prstGeom prst="rect">
              <a:avLst/>
            </a:prstGeom>
            <a:noFill/>
          </p:spPr>
          <p:txBody>
            <a:bodyPr wrap="square" rtlCol="0">
              <a:spAutoFit/>
            </a:bodyPr>
            <a:lstStyle/>
            <a:p>
              <a:pPr algn="ctr"/>
              <a:r>
                <a:rPr lang="en-US" sz="1000" dirty="0">
                  <a:solidFill>
                    <a:schemeClr val="bg1"/>
                  </a:solidFill>
                </a:rPr>
                <a:t>LEVERAGING YOUR NETWORKS</a:t>
              </a: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diversity of insight: A simple self-test</a:t>
            </a:r>
            <a:endParaRPr lang="en-US" dirty="0"/>
          </a:p>
        </p:txBody>
      </p:sp>
      <p:sp>
        <p:nvSpPr>
          <p:cNvPr id="3" name="Content Placeholder 2"/>
          <p:cNvSpPr txBox="1">
            <a:spLocks/>
          </p:cNvSpPr>
          <p:nvPr/>
        </p:nvSpPr>
        <p:spPr>
          <a:xfrm>
            <a:off x="333633" y="1473201"/>
            <a:ext cx="8229600" cy="1066800"/>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20000"/>
              </a:lnSpc>
              <a:buNone/>
            </a:pPr>
            <a:r>
              <a:rPr lang="en-US" sz="2000" dirty="0" smtClean="0"/>
              <a:t>List the top 10 people you would typically talk with if you were trying to develop or refine a new idea.  </a:t>
            </a:r>
          </a:p>
          <a:p>
            <a:pPr>
              <a:lnSpc>
                <a:spcPct val="120000"/>
              </a:lnSpc>
            </a:pPr>
            <a:endParaRPr lang="en-US" sz="2000" b="1" dirty="0"/>
          </a:p>
        </p:txBody>
      </p:sp>
      <p:sp>
        <p:nvSpPr>
          <p:cNvPr id="4" name="Content Placeholder 2"/>
          <p:cNvSpPr txBox="1">
            <a:spLocks/>
          </p:cNvSpPr>
          <p:nvPr/>
        </p:nvSpPr>
        <p:spPr>
          <a:xfrm>
            <a:off x="394955" y="2460116"/>
            <a:ext cx="3896959" cy="283681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800" kern="1200">
                <a:solidFill>
                  <a:schemeClr val="tx1"/>
                </a:solidFill>
                <a:latin typeface="+mn-lt"/>
                <a:ea typeface="+mn-ea"/>
                <a:cs typeface="+mn-cs"/>
              </a:defRPr>
            </a:lvl1pPr>
            <a:lvl2pPr marL="742950" indent="-285750" algn="l" defTabSz="457200" rtl="0" eaLnBrk="1" latinLnBrk="0" hangingPunct="1">
              <a:spcBef>
                <a:spcPct val="20000"/>
              </a:spcBef>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Courier New"/>
              <a:buChar char="o"/>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dirty="0" smtClean="0"/>
              <a:t>How many are:</a:t>
            </a:r>
            <a:endParaRPr lang="en-US" i="1" dirty="0" smtClean="0">
              <a:solidFill>
                <a:schemeClr val="tx2">
                  <a:lumMod val="50000"/>
                </a:schemeClr>
              </a:solidFill>
            </a:endParaRPr>
          </a:p>
          <a:p>
            <a:pPr marL="285750" indent="-171450">
              <a:spcAft>
                <a:spcPts val="600"/>
              </a:spcAft>
              <a:buFont typeface="Arial"/>
              <a:buChar char="•"/>
            </a:pPr>
            <a:r>
              <a:rPr lang="en-US" i="1" dirty="0">
                <a:solidFill>
                  <a:schemeClr val="accent1"/>
                </a:solidFill>
              </a:rPr>
              <a:t>Outside of your business unit?</a:t>
            </a:r>
          </a:p>
          <a:p>
            <a:pPr marL="285750" indent="-171450">
              <a:spcAft>
                <a:spcPts val="600"/>
              </a:spcAft>
              <a:buFont typeface="Arial"/>
              <a:buChar char="•"/>
            </a:pPr>
            <a:r>
              <a:rPr lang="en-US" i="1" dirty="0" smtClean="0">
                <a:solidFill>
                  <a:schemeClr val="accent1"/>
                </a:solidFill>
              </a:rPr>
              <a:t>Born outside your home country?</a:t>
            </a:r>
          </a:p>
          <a:p>
            <a:pPr marL="285750" indent="-171450">
              <a:spcAft>
                <a:spcPts val="600"/>
              </a:spcAft>
              <a:buFont typeface="Arial"/>
              <a:buChar char="•"/>
            </a:pPr>
            <a:r>
              <a:rPr lang="en-US" i="1" dirty="0" smtClean="0">
                <a:solidFill>
                  <a:schemeClr val="accent1"/>
                </a:solidFill>
              </a:rPr>
              <a:t>Outside of your company?</a:t>
            </a:r>
          </a:p>
          <a:p>
            <a:pPr marL="285750" indent="-171450">
              <a:spcAft>
                <a:spcPts val="600"/>
              </a:spcAft>
              <a:buFont typeface="Arial"/>
              <a:buChar char="•"/>
            </a:pPr>
            <a:r>
              <a:rPr lang="en-US" i="1" dirty="0" smtClean="0">
                <a:solidFill>
                  <a:schemeClr val="accent1"/>
                </a:solidFill>
              </a:rPr>
              <a:t>In a different line of work?</a:t>
            </a:r>
          </a:p>
          <a:p>
            <a:pPr marL="285750" indent="-171450">
              <a:spcAft>
                <a:spcPts val="600"/>
              </a:spcAft>
              <a:buFont typeface="Arial"/>
              <a:buChar char="•"/>
            </a:pPr>
            <a:r>
              <a:rPr lang="en-US" i="1" dirty="0" smtClean="0">
                <a:solidFill>
                  <a:schemeClr val="accent1"/>
                </a:solidFill>
              </a:rPr>
              <a:t>Completely disconnected from your industry or expertise?</a:t>
            </a:r>
          </a:p>
          <a:p>
            <a:pPr>
              <a:spcAft>
                <a:spcPts val="600"/>
              </a:spcAft>
            </a:pPr>
            <a:endParaRPr lang="en-US" i="1" dirty="0" smtClean="0">
              <a:solidFill>
                <a:schemeClr val="tx2">
                  <a:lumMod val="50000"/>
                </a:schemeClr>
              </a:solidFill>
            </a:endParaRPr>
          </a:p>
          <a:p>
            <a:pPr>
              <a:spcAft>
                <a:spcPts val="600"/>
              </a:spcAft>
            </a:pPr>
            <a:endParaRPr lang="en-US" dirty="0" smtClean="0"/>
          </a:p>
          <a:p>
            <a:pPr>
              <a:spcAft>
                <a:spcPts val="600"/>
              </a:spcAft>
            </a:pPr>
            <a:endParaRPr lang="en-US" dirty="0"/>
          </a:p>
        </p:txBody>
      </p:sp>
      <p:sp>
        <p:nvSpPr>
          <p:cNvPr id="6" name="Footer Placeholder 3"/>
          <p:cNvSpPr txBox="1">
            <a:spLocks/>
          </p:cNvSpPr>
          <p:nvPr/>
        </p:nvSpPr>
        <p:spPr bwMode="auto">
          <a:xfrm>
            <a:off x="592664" y="6062282"/>
            <a:ext cx="8226425"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marL="0" algn="l" defTabSz="457200" rtl="0" eaLnBrk="0" latinLnBrk="0" hangingPunct="0">
              <a:tabLst>
                <a:tab pos="800100" algn="l"/>
              </a:tabLst>
              <a:defRPr sz="2400" kern="1200">
                <a:solidFill>
                  <a:schemeClr val="tx1"/>
                </a:solidFill>
                <a:latin typeface="Calibri" charset="0"/>
                <a:ea typeface="ＭＳ Ｐゴシック" charset="0"/>
                <a:cs typeface="ＭＳ Ｐゴシック" charset="0"/>
              </a:defRPr>
            </a:lvl1pPr>
            <a:lvl2pPr marL="742950" indent="-285750" algn="l" defTabSz="457200" rtl="0" eaLnBrk="0" latinLnBrk="0" hangingPunct="0">
              <a:tabLst>
                <a:tab pos="800100" algn="l"/>
              </a:tabLst>
              <a:defRPr sz="2400" kern="1200">
                <a:solidFill>
                  <a:schemeClr val="tx1"/>
                </a:solidFill>
                <a:latin typeface="Calibri" charset="0"/>
                <a:ea typeface="ＭＳ Ｐゴシック" charset="0"/>
                <a:cs typeface="+mn-cs"/>
              </a:defRPr>
            </a:lvl2pPr>
            <a:lvl3pPr marL="1143000" indent="-228600" algn="l" defTabSz="457200" rtl="0" eaLnBrk="0" latinLnBrk="0" hangingPunct="0">
              <a:tabLst>
                <a:tab pos="800100" algn="l"/>
              </a:tabLst>
              <a:defRPr sz="2400" kern="1200">
                <a:solidFill>
                  <a:schemeClr val="tx1"/>
                </a:solidFill>
                <a:latin typeface="Calibri" charset="0"/>
                <a:ea typeface="ＭＳ Ｐゴシック" charset="0"/>
                <a:cs typeface="+mn-cs"/>
              </a:defRPr>
            </a:lvl3pPr>
            <a:lvl4pPr marL="1600200" indent="-228600" algn="l" defTabSz="457200" rtl="0" eaLnBrk="0" latinLnBrk="0" hangingPunct="0">
              <a:tabLst>
                <a:tab pos="800100" algn="l"/>
              </a:tabLst>
              <a:defRPr sz="2400" kern="1200">
                <a:solidFill>
                  <a:schemeClr val="tx1"/>
                </a:solidFill>
                <a:latin typeface="Calibri" charset="0"/>
                <a:ea typeface="ＭＳ Ｐゴシック" charset="0"/>
                <a:cs typeface="+mn-cs"/>
              </a:defRPr>
            </a:lvl4pPr>
            <a:lvl5pPr marL="2057400" indent="-228600" algn="l" defTabSz="457200" rtl="0" eaLnBrk="0" latinLnBrk="0" hangingPunct="0">
              <a:tabLst>
                <a:tab pos="800100" algn="l"/>
              </a:tabLst>
              <a:defRPr sz="2400" kern="1200">
                <a:solidFill>
                  <a:schemeClr val="tx1"/>
                </a:solidFill>
                <a:latin typeface="Calibri" charset="0"/>
                <a:ea typeface="ＭＳ Ｐゴシック" charset="0"/>
                <a:cs typeface="+mn-cs"/>
              </a:defRPr>
            </a:lvl5pPr>
            <a:lvl6pPr marL="25146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6pPr>
            <a:lvl7pPr marL="29718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7pPr>
            <a:lvl8pPr marL="34290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8pPr>
            <a:lvl9pPr marL="3886200" indent="-228600" algn="l" defTabSz="457200" rtl="0" eaLnBrk="0" fontAlgn="base" latinLnBrk="0" hangingPunct="0">
              <a:spcBef>
                <a:spcPct val="0"/>
              </a:spcBef>
              <a:spcAft>
                <a:spcPct val="0"/>
              </a:spcAft>
              <a:tabLst>
                <a:tab pos="800100" algn="l"/>
              </a:tabLst>
              <a:defRPr sz="2400" kern="1200">
                <a:solidFill>
                  <a:schemeClr val="tx1"/>
                </a:solidFill>
                <a:latin typeface="Calibri" charset="0"/>
                <a:ea typeface="ＭＳ Ｐゴシック" charset="0"/>
                <a:cs typeface="+mn-cs"/>
              </a:defRPr>
            </a:lvl9pPr>
          </a:lstStyle>
          <a:p>
            <a:pPr eaLnBrk="1" hangingPunct="1"/>
            <a:r>
              <a:rPr lang="en-US" sz="1000" dirty="0" smtClean="0"/>
              <a:t>Adapted </a:t>
            </a:r>
            <a:r>
              <a:rPr lang="en-US" sz="1000" dirty="0"/>
              <a:t>from Jeff Dyer, Hal Gregersen, and Clayton M. Christensen, </a:t>
            </a:r>
            <a:r>
              <a:rPr lang="en-US" sz="1000" i="1" dirty="0"/>
              <a:t>The Innovator’s DNA: Mastering the Five Skills of Disruptive Innovators</a:t>
            </a:r>
            <a:r>
              <a:rPr lang="en-US" sz="1000" dirty="0"/>
              <a:t>, Harvard Business Review Press, </a:t>
            </a:r>
            <a:r>
              <a:rPr lang="en-US" sz="1000" dirty="0" smtClean="0"/>
              <a:t>2011. </a:t>
            </a:r>
            <a:endParaRPr lang="en-US" sz="1000" b="1" cap="small" dirty="0">
              <a:latin typeface="+mn-lt"/>
            </a:endParaRPr>
          </a:p>
        </p:txBody>
      </p:sp>
      <p:sp>
        <p:nvSpPr>
          <p:cNvPr id="8" name="Content Placeholder 2"/>
          <p:cNvSpPr txBox="1">
            <a:spLocks/>
          </p:cNvSpPr>
          <p:nvPr/>
        </p:nvSpPr>
        <p:spPr>
          <a:xfrm>
            <a:off x="4644576" y="2823438"/>
            <a:ext cx="4021629" cy="2001796"/>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800" kern="1200">
                <a:solidFill>
                  <a:schemeClr val="tx1"/>
                </a:solidFill>
                <a:latin typeface="+mn-lt"/>
                <a:ea typeface="+mn-ea"/>
                <a:cs typeface="+mn-cs"/>
              </a:defRPr>
            </a:lvl1pPr>
            <a:lvl2pPr marL="742950" indent="-285750" algn="l" defTabSz="457200" rtl="0" eaLnBrk="1" latinLnBrk="0" hangingPunct="1">
              <a:spcBef>
                <a:spcPct val="20000"/>
              </a:spcBef>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Courier New"/>
              <a:buChar char="o"/>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171450">
              <a:spcAft>
                <a:spcPts val="600"/>
              </a:spcAft>
              <a:buFont typeface="Arial"/>
              <a:buChar char="•"/>
            </a:pPr>
            <a:r>
              <a:rPr lang="en-US" i="1" dirty="0" smtClean="0">
                <a:solidFill>
                  <a:schemeClr val="accent1"/>
                </a:solidFill>
              </a:rPr>
              <a:t>From a completely </a:t>
            </a:r>
            <a:r>
              <a:rPr lang="en-US" i="1" dirty="0">
                <a:solidFill>
                  <a:schemeClr val="accent1"/>
                </a:solidFill>
              </a:rPr>
              <a:t>different </a:t>
            </a:r>
            <a:r>
              <a:rPr lang="en-US" i="1" dirty="0" smtClean="0">
                <a:solidFill>
                  <a:schemeClr val="accent1"/>
                </a:solidFill>
              </a:rPr>
              <a:t>background</a:t>
            </a:r>
            <a:r>
              <a:rPr lang="en-US" i="1" dirty="0">
                <a:solidFill>
                  <a:schemeClr val="accent1"/>
                </a:solidFill>
              </a:rPr>
              <a:t>?</a:t>
            </a:r>
          </a:p>
          <a:p>
            <a:pPr marL="285750" indent="-171450">
              <a:spcAft>
                <a:spcPts val="600"/>
              </a:spcAft>
              <a:buFont typeface="Arial"/>
              <a:buChar char="•"/>
            </a:pPr>
            <a:r>
              <a:rPr lang="en-US" i="1" dirty="0">
                <a:solidFill>
                  <a:schemeClr val="accent1"/>
                </a:solidFill>
              </a:rPr>
              <a:t>Teenagers?  </a:t>
            </a:r>
          </a:p>
          <a:p>
            <a:pPr marL="285750" indent="-171450">
              <a:spcAft>
                <a:spcPts val="600"/>
              </a:spcAft>
              <a:buFont typeface="Arial"/>
              <a:buChar char="•"/>
            </a:pPr>
            <a:r>
              <a:rPr lang="en-US" i="1" dirty="0">
                <a:solidFill>
                  <a:schemeClr val="accent1"/>
                </a:solidFill>
              </a:rPr>
              <a:t>Over age 65?</a:t>
            </a:r>
          </a:p>
          <a:p>
            <a:pPr marL="285750" indent="-171450">
              <a:spcAft>
                <a:spcPts val="600"/>
              </a:spcAft>
              <a:buFont typeface="Arial"/>
              <a:buChar char="•"/>
            </a:pPr>
            <a:r>
              <a:rPr lang="en-US" i="1" dirty="0">
                <a:solidFill>
                  <a:schemeClr val="accent1"/>
                </a:solidFill>
              </a:rPr>
              <a:t>Very similar to you?</a:t>
            </a:r>
          </a:p>
          <a:p>
            <a:pPr>
              <a:spcAft>
                <a:spcPts val="600"/>
              </a:spcAft>
            </a:pPr>
            <a:endParaRPr lang="en-US" sz="2000" i="1" dirty="0" smtClean="0">
              <a:solidFill>
                <a:schemeClr val="tx2">
                  <a:lumMod val="50000"/>
                </a:schemeClr>
              </a:solidFill>
            </a:endParaRPr>
          </a:p>
          <a:p>
            <a:pPr>
              <a:spcAft>
                <a:spcPts val="600"/>
              </a:spcAft>
            </a:pPr>
            <a:endParaRPr lang="en-US" sz="2000" dirty="0" smtClean="0"/>
          </a:p>
          <a:p>
            <a:pPr>
              <a:spcAft>
                <a:spcPts val="600"/>
              </a:spcAft>
            </a:pPr>
            <a:endParaRPr lang="en-US" sz="2000" dirty="0"/>
          </a:p>
        </p:txBody>
      </p:sp>
      <p:grpSp>
        <p:nvGrpSpPr>
          <p:cNvPr id="9" name="Group 8"/>
          <p:cNvGrpSpPr/>
          <p:nvPr/>
        </p:nvGrpSpPr>
        <p:grpSpPr>
          <a:xfrm>
            <a:off x="7982922" y="5057643"/>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1" name="Picture 10"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91363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10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p:tgtEl>
                                          <p:spTgt spid="4">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4">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p:tgtEl>
                                          <p:spTgt spid="4">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p:tgtEl>
                                          <p:spTgt spid="4">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4">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p:tgtEl>
                                          <p:spTgt spid="4">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p:tgtEl>
                                          <p:spTgt spid="4">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4">
                                            <p:txEl>
                                              <p:pRg st="5" end="5"/>
                                            </p:txEl>
                                          </p:spTgt>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Worksheet for assessing network diversity</a:t>
            </a:r>
            <a:endParaRPr lang="en-US" dirty="0"/>
          </a:p>
        </p:txBody>
      </p:sp>
      <p:sp>
        <p:nvSpPr>
          <p:cNvPr id="3" name="TextBox 2"/>
          <p:cNvSpPr txBox="1"/>
          <p:nvPr/>
        </p:nvSpPr>
        <p:spPr>
          <a:xfrm>
            <a:off x="4744995" y="2282351"/>
            <a:ext cx="3738096" cy="2585323"/>
          </a:xfrm>
          <a:prstGeom prst="rect">
            <a:avLst/>
          </a:prstGeom>
          <a:noFill/>
        </p:spPr>
        <p:txBody>
          <a:bodyPr wrap="square" rtlCol="0">
            <a:spAutoFit/>
          </a:bodyPr>
          <a:lstStyle/>
          <a:p>
            <a:pPr marL="285750" indent="-285750">
              <a:buFont typeface="Arial" charset="0"/>
              <a:buChar char="•"/>
            </a:pPr>
            <a:r>
              <a:rPr lang="en-US" i="1" dirty="0" smtClean="0">
                <a:solidFill>
                  <a:schemeClr val="accent1"/>
                </a:solidFill>
              </a:rPr>
              <a:t>On a scale of 1 (low) to 10 (high), how diverse is the network you assessed?</a:t>
            </a:r>
          </a:p>
          <a:p>
            <a:pPr marL="285750" indent="-285750">
              <a:buFont typeface="Arial" charset="0"/>
              <a:buChar char="•"/>
            </a:pPr>
            <a:endParaRPr lang="en-US" i="1" dirty="0">
              <a:solidFill>
                <a:schemeClr val="accent1"/>
              </a:solidFill>
            </a:endParaRPr>
          </a:p>
          <a:p>
            <a:pPr marL="285750" indent="-285750">
              <a:buFont typeface="Arial" charset="0"/>
              <a:buChar char="•"/>
            </a:pPr>
            <a:r>
              <a:rPr lang="en-US" i="1" dirty="0" smtClean="0">
                <a:solidFill>
                  <a:schemeClr val="accent1"/>
                </a:solidFill>
              </a:rPr>
              <a:t>What strategies have you used to diversify it?</a:t>
            </a:r>
          </a:p>
          <a:p>
            <a:pPr marL="285750" indent="-285750">
              <a:buFont typeface="Arial" charset="0"/>
              <a:buChar char="•"/>
            </a:pPr>
            <a:endParaRPr lang="en-US" i="1" dirty="0">
              <a:solidFill>
                <a:schemeClr val="accent1"/>
              </a:solidFill>
            </a:endParaRPr>
          </a:p>
          <a:p>
            <a:pPr marL="285750" indent="-285750">
              <a:buFont typeface="Arial" charset="0"/>
              <a:buChar char="•"/>
            </a:pPr>
            <a:r>
              <a:rPr lang="en-US" i="1" dirty="0" smtClean="0">
                <a:solidFill>
                  <a:schemeClr val="accent1"/>
                </a:solidFill>
              </a:rPr>
              <a:t>What could you do to broaden this network?</a:t>
            </a:r>
            <a:endParaRPr lang="en-US" i="1" dirty="0">
              <a:solidFill>
                <a:schemeClr val="accent1"/>
              </a:solidFill>
            </a:endParaRPr>
          </a:p>
        </p:txBody>
      </p:sp>
      <p:grpSp>
        <p:nvGrpSpPr>
          <p:cNvPr id="5" name="Group 4"/>
          <p:cNvGrpSpPr/>
          <p:nvPr/>
        </p:nvGrpSpPr>
        <p:grpSpPr>
          <a:xfrm>
            <a:off x="7563253" y="5211984"/>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754" t="589"/>
          <a:stretch/>
        </p:blipFill>
        <p:spPr>
          <a:xfrm>
            <a:off x="858446" y="1547397"/>
            <a:ext cx="3476877" cy="4509316"/>
          </a:xfrm>
          <a:prstGeom prst="rect">
            <a:avLst/>
          </a:prstGeom>
          <a:ln>
            <a:solidFill>
              <a:schemeClr val="accent5"/>
            </a:solidFill>
          </a:ln>
          <a:effectLst>
            <a:outerShdw blurRad="50800" dist="25400" dir="2700000" algn="tl" rotWithShape="0">
              <a:prstClr val="black">
                <a:alpha val="40000"/>
              </a:prstClr>
            </a:outerShdw>
          </a:effectLst>
        </p:spPr>
      </p:pic>
    </p:spTree>
    <p:extLst>
      <p:ext uri="{BB962C8B-B14F-4D97-AF65-F5344CB8AC3E}">
        <p14:creationId xmlns:p14="http://schemas.microsoft.com/office/powerpoint/2010/main" val="1132700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41"/>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SUSTAIN YOUR NETWORKS</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553998"/>
            </a:xfrm>
            <a:prstGeom prst="rect">
              <a:avLst/>
            </a:prstGeom>
            <a:noFill/>
          </p:spPr>
          <p:txBody>
            <a:bodyPr wrap="square" rtlCol="0">
              <a:spAutoFit/>
            </a:bodyPr>
            <a:lstStyle/>
            <a:p>
              <a:pPr algn="ctr"/>
              <a:r>
                <a:rPr lang="en-US" sz="1000" dirty="0">
                  <a:solidFill>
                    <a:schemeClr val="bg1"/>
                  </a:solidFill>
                </a:rPr>
                <a:t>LEVERAGING YOUR NETWORKS</a:t>
              </a: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50" y="166379"/>
            <a:ext cx="5144552" cy="541152"/>
          </a:xfrm>
        </p:spPr>
        <p:txBody>
          <a:bodyPr>
            <a:noAutofit/>
          </a:bodyPr>
          <a:lstStyle/>
          <a:p>
            <a:pPr>
              <a:lnSpc>
                <a:spcPct val="90000"/>
              </a:lnSpc>
            </a:pPr>
            <a:r>
              <a:rPr lang="en-US" sz="2400" dirty="0" smtClean="0">
                <a:solidFill>
                  <a:schemeClr val="tx1"/>
                </a:solidFill>
              </a:rPr>
              <a:t>SUSTAINING THE NETWORKS YOU NEED</a:t>
            </a:r>
            <a:endParaRPr lang="en-US" sz="2400" dirty="0">
              <a:solidFill>
                <a:schemeClr val="tx1"/>
              </a:solidFill>
            </a:endParaRPr>
          </a:p>
        </p:txBody>
      </p:sp>
      <p:sp>
        <p:nvSpPr>
          <p:cNvPr id="8" name="Text Placeholder 7"/>
          <p:cNvSpPr>
            <a:spLocks noGrp="1"/>
          </p:cNvSpPr>
          <p:nvPr>
            <p:ph type="body" sz="quarter" idx="10"/>
          </p:nvPr>
        </p:nvSpPr>
        <p:spPr>
          <a:xfrm>
            <a:off x="392248" y="929604"/>
            <a:ext cx="5078812" cy="5656453"/>
          </a:xfrm>
        </p:spPr>
        <p:txBody>
          <a:bodyPr/>
          <a:lstStyle/>
          <a:p>
            <a:r>
              <a:rPr lang="en-US" sz="1400" dirty="0" smtClean="0"/>
              <a:t>Eric received tough feedback from his manager: “You have a great relationship with the team and the finance and IT departments, but almost no profile outside of these groups,” she said. “You need to do a better job of cultivating and sustaining a strategic network. I’d like you to create a plan to work on this over the next three months. Prepare to present it to me on Friday.”</a:t>
            </a:r>
          </a:p>
          <a:p>
            <a:r>
              <a:rPr lang="en-US" sz="1400" dirty="0" smtClean="0"/>
              <a:t>Eric couldn’t argue with her assessment. He was so busy with the day-to-day demands of his job that he had neglected many of his interpersonal connections. He was a self-proclaimed introvert who would rather work all night than attend a social event, outside of his weekly runners’ club meet-ups and and his annual college alumni group gathering. </a:t>
            </a:r>
          </a:p>
          <a:p>
            <a:r>
              <a:rPr lang="en-US" sz="1400" dirty="0" smtClean="0"/>
              <a:t>He had not even kept in touch with the peer group he met during new manager training. More than once, he thought about reaching out to Sanjay in marketing to explore an idea they’d hatched during the training about a potential cross-team partnership, but he never managed to send the email. After all, Sanjay was probably as busy as he was, and what did he really have to offer apart from a half-baked idea and a free sandwich? </a:t>
            </a:r>
          </a:p>
          <a:p>
            <a:r>
              <a:rPr lang="en-US" sz="1400" dirty="0" smtClean="0"/>
              <a:t>Friday was three days away. How was he going to come up with a plan to fix in three months what he had failed to do in two years?</a:t>
            </a:r>
            <a:endParaRPr lang="en-US" sz="1400" dirty="0"/>
          </a:p>
        </p:txBody>
      </p:sp>
      <p:sp>
        <p:nvSpPr>
          <p:cNvPr id="3" name="Text Placeholder 2"/>
          <p:cNvSpPr>
            <a:spLocks noGrp="1"/>
          </p:cNvSpPr>
          <p:nvPr>
            <p:ph type="body" sz="quarter" idx="11"/>
          </p:nvPr>
        </p:nvSpPr>
        <p:spPr>
          <a:xfrm>
            <a:off x="5732450" y="1730529"/>
            <a:ext cx="3174484" cy="3301999"/>
          </a:xfrm>
        </p:spPr>
        <p:txBody>
          <a:bodyPr anchor="t"/>
          <a:lstStyle/>
          <a:p>
            <a:r>
              <a:rPr lang="en-US" sz="2400" dirty="0" smtClean="0">
                <a:solidFill>
                  <a:schemeClr val="accent1"/>
                </a:solidFill>
              </a:rPr>
              <a:t>What types of relationships does Eric need now?</a:t>
            </a:r>
          </a:p>
          <a:p>
            <a:r>
              <a:rPr lang="en-US" sz="2400" dirty="0" smtClean="0">
                <a:solidFill>
                  <a:schemeClr val="accent1"/>
                </a:solidFill>
              </a:rPr>
              <a:t>How can he grow and sustain a strategic network? </a:t>
            </a:r>
            <a:endParaRPr lang="en-US" sz="24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601754" y="1514629"/>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a:bodyPr>
          <a:lstStyle/>
          <a:p>
            <a:r>
              <a:rPr lang="en-US" dirty="0" smtClean="0"/>
              <a:t>Maintain a long-term view</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542" y="1841435"/>
            <a:ext cx="5137441" cy="3937407"/>
          </a:xfrm>
          <a:prstGeom prst="rect">
            <a:avLst/>
          </a:prstGeom>
        </p:spPr>
      </p:pic>
      <p:grpSp>
        <p:nvGrpSpPr>
          <p:cNvPr id="5" name="Group 4"/>
          <p:cNvGrpSpPr/>
          <p:nvPr/>
        </p:nvGrpSpPr>
        <p:grpSpPr>
          <a:xfrm>
            <a:off x="7563253" y="4132827"/>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8" name="Group 7"/>
          <p:cNvGrpSpPr/>
          <p:nvPr/>
        </p:nvGrpSpPr>
        <p:grpSpPr>
          <a:xfrm>
            <a:off x="7982922" y="5309713"/>
            <a:ext cx="1161078" cy="838132"/>
            <a:chOff x="7982922" y="4553595"/>
            <a:chExt cx="1161078" cy="838132"/>
          </a:xfrm>
        </p:grpSpPr>
        <p:sp>
          <p:nvSpPr>
            <p:cNvPr id="9" name="Rectangle 8"/>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0" name="Picture 9"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648467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4" descr="171571498.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553998"/>
            </a:xfrm>
            <a:prstGeom prst="rect">
              <a:avLst/>
            </a:prstGeom>
            <a:noFill/>
          </p:spPr>
          <p:txBody>
            <a:bodyPr wrap="square" rtlCol="0">
              <a:spAutoFit/>
            </a:bodyPr>
            <a:lstStyle/>
            <a:p>
              <a:pPr algn="ctr"/>
              <a:r>
                <a:rPr lang="en-US" sz="1000" dirty="0">
                  <a:solidFill>
                    <a:schemeClr val="bg1"/>
                  </a:solidFill>
                </a:rPr>
                <a:t>LEVERAGING YOUR NETWORKS</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27566" y="1904698"/>
            <a:ext cx="6821732" cy="4364297"/>
          </a:xfrm>
        </p:spPr>
        <p:txBody>
          <a:bodyPr/>
          <a:lstStyle/>
          <a:p>
            <a:pPr>
              <a:buNone/>
            </a:pPr>
            <a:r>
              <a:rPr lang="en-US" sz="2800" dirty="0"/>
              <a:t>Help you:</a:t>
            </a:r>
          </a:p>
          <a:p>
            <a:pPr lvl="0"/>
            <a:r>
              <a:rPr lang="en-US" sz="2800" dirty="0"/>
              <a:t>Assess your networks</a:t>
            </a:r>
          </a:p>
          <a:p>
            <a:pPr lvl="0"/>
            <a:r>
              <a:rPr lang="en-US" sz="2800" dirty="0" smtClean="0"/>
              <a:t>Diversify </a:t>
            </a:r>
            <a:r>
              <a:rPr lang="en-US" sz="2800" dirty="0"/>
              <a:t>your networks</a:t>
            </a:r>
          </a:p>
          <a:p>
            <a:pPr lvl="0"/>
            <a:r>
              <a:rPr lang="en-US" sz="2800" dirty="0"/>
              <a:t>Sustain your </a:t>
            </a:r>
            <a:r>
              <a:rPr lang="en-US" sz="2800" dirty="0" smtClean="0"/>
              <a:t>networks</a:t>
            </a:r>
            <a:endParaRPr lang="en-US" sz="2800" dirty="0"/>
          </a:p>
          <a:p>
            <a:pPr marL="53975" indent="0">
              <a:buNone/>
            </a:pPr>
            <a:endParaRPr lang="en-US" sz="2800" i="1" dirty="0" smtClean="0">
              <a:solidFill>
                <a:srgbClr val="B00020"/>
              </a:solidFill>
            </a:endParaRPr>
          </a:p>
          <a:p>
            <a:pPr marL="53975" indent="0">
              <a:buNone/>
            </a:pPr>
            <a:r>
              <a:rPr lang="en-US" sz="2800" i="1" dirty="0" smtClean="0">
                <a:solidFill>
                  <a:srgbClr val="B00020"/>
                </a:solidFill>
              </a:rPr>
              <a:t>What </a:t>
            </a:r>
            <a:r>
              <a:rPr lang="en-US" sz="2800" i="1" dirty="0">
                <a:solidFill>
                  <a:srgbClr val="B00020"/>
                </a:solidFill>
              </a:rPr>
              <a:t>will you take away from today’s session and apply to your role?</a:t>
            </a:r>
          </a:p>
          <a:p>
            <a:pPr marL="53975" lvl="0" indent="0">
              <a:buNone/>
            </a:pPr>
            <a:endParaRPr lang="en-US" sz="2800" dirty="0"/>
          </a:p>
        </p:txBody>
      </p:sp>
      <p:grpSp>
        <p:nvGrpSpPr>
          <p:cNvPr id="4" name="Group 3"/>
          <p:cNvGrpSpPr/>
          <p:nvPr/>
        </p:nvGrpSpPr>
        <p:grpSpPr>
          <a:xfrm>
            <a:off x="7563253" y="4132827"/>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5309713"/>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29740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34013" y="2382737"/>
            <a:ext cx="4695138" cy="2818354"/>
          </a:xfrm>
        </p:spPr>
        <p:txBody>
          <a:bodyPr>
            <a:normAutofit/>
          </a:bodyPr>
          <a:lstStyle/>
          <a:p>
            <a:pPr marL="0" indent="0">
              <a:buNone/>
            </a:pPr>
            <a:r>
              <a:rPr lang="en-US" sz="2800" dirty="0"/>
              <a:t>Your next step is to complete the On-the-Job section of the Harvard ManageMentor </a:t>
            </a:r>
            <a:r>
              <a:rPr lang="en-US" sz="2800" dirty="0" smtClean="0"/>
              <a:t>Leveraging Your Networks topic.</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6833"/>
          <a:stretch/>
        </p:blipFill>
        <p:spPr>
          <a:xfrm>
            <a:off x="671385" y="1433382"/>
            <a:ext cx="2776727" cy="4717065"/>
          </a:xfrm>
          <a:prstGeom prst="rect">
            <a:avLst/>
          </a:prstGeom>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a:xfrm>
            <a:off x="316893" y="2146300"/>
            <a:ext cx="7964957" cy="2466060"/>
          </a:xfrm>
        </p:spPr>
        <p:txBody>
          <a:bodyPr/>
          <a:lstStyle/>
          <a:p>
            <a:pPr marL="53975" indent="0">
              <a:spcAft>
                <a:spcPts val="1200"/>
              </a:spcAft>
              <a:buNone/>
            </a:pPr>
            <a:r>
              <a:rPr lang="en-US" i="1" dirty="0" smtClean="0">
                <a:solidFill>
                  <a:schemeClr val="accent1"/>
                </a:solidFill>
              </a:rPr>
              <a:t>What one or two words most accurately describe your attitude toward networking? </a:t>
            </a:r>
          </a:p>
          <a:p>
            <a:pPr marL="53975" indent="0">
              <a:spcAft>
                <a:spcPts val="1200"/>
              </a:spcAft>
              <a:buNone/>
            </a:pPr>
            <a:r>
              <a:rPr lang="en-US" sz="2000" dirty="0" smtClean="0"/>
              <a:t>(Please </a:t>
            </a:r>
            <a:r>
              <a:rPr lang="en-US" sz="2000" dirty="0"/>
              <a:t>chat in </a:t>
            </a:r>
            <a:r>
              <a:rPr lang="en-US" sz="2000" dirty="0" smtClean="0"/>
              <a:t>your response.)</a:t>
            </a:r>
            <a:endParaRPr lang="en-US" dirty="0"/>
          </a:p>
        </p:txBody>
      </p:sp>
      <p:grpSp>
        <p:nvGrpSpPr>
          <p:cNvPr id="6" name="Group 5"/>
          <p:cNvGrpSpPr/>
          <p:nvPr/>
        </p:nvGrpSpPr>
        <p:grpSpPr>
          <a:xfrm>
            <a:off x="7563253" y="5116331"/>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9" name="Picture 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941833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8585"/>
            <a:ext cx="9144000" cy="5538651"/>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1899154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758264"/>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935150"/>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93834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context</a:t>
            </a:r>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12" name="Content Placeholder 4"/>
          <p:cNvSpPr txBox="1">
            <a:spLocks/>
          </p:cNvSpPr>
          <p:nvPr/>
        </p:nvSpPr>
        <p:spPr>
          <a:xfrm>
            <a:off x="316894" y="2146300"/>
            <a:ext cx="7591430" cy="2466060"/>
          </a:xfrm>
          <a:prstGeom prst="rect">
            <a:avLst/>
          </a:prstGeom>
        </p:spPr>
        <p:txBody>
          <a:bodyPr vert="horz" lIns="0" tIns="0" rIns="0" bIns="0" rtlCol="0">
            <a:no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spcAft>
                <a:spcPts val="1200"/>
              </a:spcAft>
              <a:buNone/>
            </a:pPr>
            <a:r>
              <a:rPr lang="en-US" sz="2800" i="1" dirty="0">
                <a:solidFill>
                  <a:schemeClr val="accent1"/>
                </a:solidFill>
              </a:rPr>
              <a:t>What </a:t>
            </a:r>
            <a:r>
              <a:rPr lang="en-US" sz="2800" i="1" dirty="0" smtClean="0">
                <a:solidFill>
                  <a:schemeClr val="accent1"/>
                </a:solidFill>
              </a:rPr>
              <a:t>one or two words </a:t>
            </a:r>
            <a:r>
              <a:rPr lang="en-US" sz="2800" i="1" dirty="0">
                <a:solidFill>
                  <a:schemeClr val="accent1"/>
                </a:solidFill>
              </a:rPr>
              <a:t>most accurately describe your attitude toward networking</a:t>
            </a:r>
            <a:r>
              <a:rPr lang="en-US" sz="2800" i="1" dirty="0" smtClean="0">
                <a:solidFill>
                  <a:schemeClr val="accent1"/>
                </a:solidFill>
              </a:rPr>
              <a:t>?</a:t>
            </a:r>
            <a:endParaRPr lang="en-US" sz="2800" i="1" dirty="0">
              <a:solidFill>
                <a:schemeClr val="accent1"/>
              </a:solidFill>
            </a:endParaRPr>
          </a:p>
        </p:txBody>
      </p:sp>
    </p:spTree>
    <p:extLst>
      <p:ext uri="{BB962C8B-B14F-4D97-AF65-F5344CB8AC3E}">
        <p14:creationId xmlns:p14="http://schemas.microsoft.com/office/powerpoint/2010/main" val="1558578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Assess your networks</a:t>
            </a:r>
            <a:endParaRPr lang="en-US" sz="2800" dirty="0"/>
          </a:p>
          <a:p>
            <a:pPr lvl="0"/>
            <a:r>
              <a:rPr lang="en-US" sz="2800" dirty="0" smtClean="0"/>
              <a:t>Diversify your networks</a:t>
            </a:r>
            <a:endParaRPr lang="en-US" sz="2800" dirty="0"/>
          </a:p>
          <a:p>
            <a:pPr lvl="0"/>
            <a:r>
              <a:rPr lang="en-US" sz="2800" dirty="0" smtClean="0"/>
              <a:t>Sustain your networks</a:t>
            </a:r>
            <a:endParaRPr lang="en-US" sz="2800" dirty="0"/>
          </a:p>
        </p:txBody>
      </p:sp>
    </p:spTree>
    <p:extLst>
      <p:ext uri="{BB962C8B-B14F-4D97-AF65-F5344CB8AC3E}">
        <p14:creationId xmlns:p14="http://schemas.microsoft.com/office/powerpoint/2010/main" val="2717936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03"/>
            <a:ext cx="9144000" cy="2082800"/>
          </a:xfrm>
          <a:prstGeom prst="rect">
            <a:avLst/>
          </a:prstGeom>
        </p:spPr>
      </p:pic>
      <p:sp>
        <p:nvSpPr>
          <p:cNvPr id="10" name="Text Placeholder 9"/>
          <p:cNvSpPr>
            <a:spLocks noGrp="1"/>
          </p:cNvSpPr>
          <p:nvPr>
            <p:ph type="body" idx="1"/>
          </p:nvPr>
        </p:nvSpPr>
        <p:spPr>
          <a:xfrm>
            <a:off x="944496" y="2344103"/>
            <a:ext cx="7264575" cy="2888719"/>
          </a:xfrm>
        </p:spPr>
        <p:txBody>
          <a:bodyPr/>
          <a:lstStyle/>
          <a:p>
            <a:pPr lvl="0"/>
            <a:r>
              <a:rPr lang="en-US" sz="6000" dirty="0" smtClean="0"/>
              <a:t>ASSESS YOUR NETWORKS</a:t>
            </a:r>
            <a:endParaRPr lang="en-US" sz="6000"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553998"/>
            </a:xfrm>
            <a:prstGeom prst="rect">
              <a:avLst/>
            </a:prstGeom>
            <a:noFill/>
          </p:spPr>
          <p:txBody>
            <a:bodyPr wrap="square" rtlCol="0">
              <a:spAutoFit/>
            </a:bodyPr>
            <a:lstStyle/>
            <a:p>
              <a:pPr algn="ctr"/>
              <a:r>
                <a:rPr lang="en-US" sz="1000" dirty="0" smtClean="0">
                  <a:solidFill>
                    <a:schemeClr val="bg1"/>
                  </a:solidFill>
                </a:rPr>
                <a:t>LEVERAGING YOUR NETWORKS</a:t>
              </a:r>
              <a:endParaRPr lang="en-US" sz="1000" dirty="0">
                <a:solidFill>
                  <a:schemeClr val="bg1"/>
                </a:solidFill>
              </a:endParaRP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Networks and networking</a:t>
            </a:r>
            <a:endParaRPr lang="en-US" dirty="0"/>
          </a:p>
        </p:txBody>
      </p:sp>
      <p:sp>
        <p:nvSpPr>
          <p:cNvPr id="24" name="TextBox 23"/>
          <p:cNvSpPr txBox="1"/>
          <p:nvPr/>
        </p:nvSpPr>
        <p:spPr>
          <a:xfrm>
            <a:off x="485569" y="5999950"/>
            <a:ext cx="7966100" cy="553998"/>
          </a:xfrm>
          <a:prstGeom prst="rect">
            <a:avLst/>
          </a:prstGeom>
          <a:noFill/>
        </p:spPr>
        <p:txBody>
          <a:bodyPr wrap="square" rtlCol="0">
            <a:spAutoFit/>
          </a:bodyPr>
          <a:lstStyle/>
          <a:p>
            <a:r>
              <a:rPr lang="en-US" sz="1000" dirty="0" smtClean="0"/>
              <a:t>* Source: Linda </a:t>
            </a:r>
            <a:r>
              <a:rPr lang="en-US" sz="1000" dirty="0"/>
              <a:t>A. Hill and Kent Lineback, “Weave Your Own Web of Influence,” from </a:t>
            </a:r>
            <a:r>
              <a:rPr lang="en-US" sz="1000" i="1" dirty="0"/>
              <a:t>Being the Boss: The 3 Imperatives for Becoming a Great Leader</a:t>
            </a:r>
            <a:r>
              <a:rPr lang="en-US" sz="1000" dirty="0"/>
              <a:t>, Harvard Business Review Press, 2011.</a:t>
            </a:r>
          </a:p>
          <a:p>
            <a:endParaRPr lang="en-US" sz="1000" dirty="0"/>
          </a:p>
        </p:txBody>
      </p:sp>
      <p:sp>
        <p:nvSpPr>
          <p:cNvPr id="25" name="TextBox 24"/>
          <p:cNvSpPr txBox="1"/>
          <p:nvPr/>
        </p:nvSpPr>
        <p:spPr>
          <a:xfrm>
            <a:off x="4726373" y="1508001"/>
            <a:ext cx="3987395" cy="2862322"/>
          </a:xfrm>
          <a:prstGeom prst="rect">
            <a:avLst/>
          </a:prstGeom>
          <a:noFill/>
        </p:spPr>
        <p:txBody>
          <a:bodyPr wrap="square" rtlCol="0">
            <a:spAutoFit/>
          </a:bodyPr>
          <a:lstStyle/>
          <a:p>
            <a:pPr marL="7938" lvl="1"/>
            <a:r>
              <a:rPr lang="en-US" b="1" dirty="0" smtClean="0"/>
              <a:t>A NETWORK IS ...</a:t>
            </a:r>
            <a:endParaRPr lang="en-US" b="1" dirty="0"/>
          </a:p>
          <a:p>
            <a:r>
              <a:rPr lang="en-US" i="1" dirty="0" smtClean="0"/>
              <a:t>a </a:t>
            </a:r>
            <a:r>
              <a:rPr lang="en-US" i="1" dirty="0"/>
              <a:t>web of mutually beneficial relationships with individuals and groups inside and outside your organization that you and your team need to </a:t>
            </a:r>
            <a:r>
              <a:rPr lang="en-US" i="1" dirty="0" smtClean="0"/>
              <a:t>succeed.*</a:t>
            </a:r>
          </a:p>
          <a:p>
            <a:pPr algn="ctr"/>
            <a:endParaRPr lang="en-US" dirty="0"/>
          </a:p>
          <a:p>
            <a:pPr marL="7938" lvl="1"/>
            <a:r>
              <a:rPr lang="en-US" b="1" dirty="0" smtClean="0"/>
              <a:t>NETWORKING IS ...</a:t>
            </a:r>
            <a:endParaRPr lang="en-US" b="1" dirty="0"/>
          </a:p>
          <a:p>
            <a:r>
              <a:rPr lang="en-US" i="1" dirty="0" smtClean="0"/>
              <a:t>the </a:t>
            </a:r>
            <a:r>
              <a:rPr lang="en-US" i="1" dirty="0"/>
              <a:t>process of building and maintaining such webs.</a:t>
            </a:r>
            <a:endParaRPr lang="en-US" dirty="0"/>
          </a:p>
          <a:p>
            <a:pPr algn="ctr"/>
            <a:endParaRPr lang="en-US" b="1" dirty="0">
              <a:solidFill>
                <a:schemeClr val="accent1"/>
              </a:solidFill>
            </a:endParaRPr>
          </a:p>
        </p:txBody>
      </p:sp>
      <p:grpSp>
        <p:nvGrpSpPr>
          <p:cNvPr id="23" name="Group 22"/>
          <p:cNvGrpSpPr/>
          <p:nvPr/>
        </p:nvGrpSpPr>
        <p:grpSpPr>
          <a:xfrm>
            <a:off x="7563253" y="3984545"/>
            <a:ext cx="1580747" cy="844729"/>
            <a:chOff x="7563253" y="4665042"/>
            <a:chExt cx="1580747" cy="844729"/>
          </a:xfrm>
        </p:grpSpPr>
        <p:sp>
          <p:nvSpPr>
            <p:cNvPr id="26" name="Rectangle 2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27" name="Picture 2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28" name="Group 27"/>
          <p:cNvGrpSpPr/>
          <p:nvPr/>
        </p:nvGrpSpPr>
        <p:grpSpPr>
          <a:xfrm>
            <a:off x="7982922" y="5161431"/>
            <a:ext cx="1161078" cy="838132"/>
            <a:chOff x="7982922" y="4553595"/>
            <a:chExt cx="1161078" cy="838132"/>
          </a:xfrm>
        </p:grpSpPr>
        <p:sp>
          <p:nvSpPr>
            <p:cNvPr id="29" name="Rectangle 28"/>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30" name="Picture 29"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960" y="1508001"/>
            <a:ext cx="4183659" cy="4188941"/>
          </a:xfrm>
          <a:prstGeom prst="rect">
            <a:avLst/>
          </a:prstGeom>
        </p:spPr>
      </p:pic>
    </p:spTree>
    <p:extLst>
      <p:ext uri="{BB962C8B-B14F-4D97-AF65-F5344CB8AC3E}">
        <p14:creationId xmlns:p14="http://schemas.microsoft.com/office/powerpoint/2010/main" val="3459753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Map and assess a network</a:t>
            </a:r>
            <a:endParaRPr lang="en-US" dirty="0"/>
          </a:p>
        </p:txBody>
      </p:sp>
      <p:sp>
        <p:nvSpPr>
          <p:cNvPr id="74" name="TextBox 73"/>
          <p:cNvSpPr txBox="1"/>
          <p:nvPr/>
        </p:nvSpPr>
        <p:spPr>
          <a:xfrm>
            <a:off x="4737535" y="1820882"/>
            <a:ext cx="3828476" cy="2062103"/>
          </a:xfrm>
          <a:prstGeom prst="rect">
            <a:avLst/>
          </a:prstGeom>
          <a:noFill/>
        </p:spPr>
        <p:txBody>
          <a:bodyPr wrap="square" rtlCol="0">
            <a:spAutoFit/>
          </a:bodyPr>
          <a:lstStyle/>
          <a:p>
            <a:pPr marL="285750" indent="-285750">
              <a:spcAft>
                <a:spcPts val="600"/>
              </a:spcAft>
              <a:buFont typeface="Arial" charset="0"/>
              <a:buChar char="•"/>
            </a:pPr>
            <a:r>
              <a:rPr lang="en-US" i="1" dirty="0" smtClean="0">
                <a:solidFill>
                  <a:schemeClr val="accent1"/>
                </a:solidFill>
              </a:rPr>
              <a:t>What patterns did you observe?</a:t>
            </a:r>
          </a:p>
          <a:p>
            <a:pPr marL="285750" indent="-285750">
              <a:spcAft>
                <a:spcPts val="600"/>
              </a:spcAft>
              <a:buFont typeface="Arial" charset="0"/>
              <a:buChar char="•"/>
            </a:pPr>
            <a:r>
              <a:rPr lang="en-US" i="1" dirty="0" smtClean="0">
                <a:solidFill>
                  <a:schemeClr val="accent1"/>
                </a:solidFill>
              </a:rPr>
              <a:t>What surprised you about them?</a:t>
            </a:r>
          </a:p>
          <a:p>
            <a:pPr marL="285750" indent="-285750">
              <a:spcAft>
                <a:spcPts val="600"/>
              </a:spcAft>
              <a:buFont typeface="Arial" charset="0"/>
              <a:buChar char="•"/>
            </a:pPr>
            <a:r>
              <a:rPr lang="en-US" i="1" dirty="0" smtClean="0">
                <a:solidFill>
                  <a:schemeClr val="accent1"/>
                </a:solidFill>
              </a:rPr>
              <a:t>Is your network broad enough?</a:t>
            </a:r>
          </a:p>
          <a:p>
            <a:pPr marL="285750" indent="-285750">
              <a:spcAft>
                <a:spcPts val="600"/>
              </a:spcAft>
              <a:buFont typeface="Arial" charset="0"/>
              <a:buChar char="•"/>
            </a:pPr>
            <a:r>
              <a:rPr lang="en-US" i="1" dirty="0" smtClean="0">
                <a:solidFill>
                  <a:schemeClr val="accent1"/>
                </a:solidFill>
              </a:rPr>
              <a:t>Are you using your network to its full potential?</a:t>
            </a:r>
          </a:p>
          <a:p>
            <a:pPr marL="285750" indent="-285750">
              <a:spcAft>
                <a:spcPts val="600"/>
              </a:spcAft>
              <a:buFont typeface="Arial" charset="0"/>
              <a:buChar char="•"/>
            </a:pPr>
            <a:r>
              <a:rPr lang="en-US" i="1" dirty="0" smtClean="0">
                <a:solidFill>
                  <a:schemeClr val="accent1"/>
                </a:solidFill>
              </a:rPr>
              <a:t>How could you improve it?</a:t>
            </a:r>
            <a:endParaRPr lang="en-US" i="1" dirty="0">
              <a:solidFill>
                <a:schemeClr val="accent1"/>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385" y="1686863"/>
            <a:ext cx="4386706" cy="4392245"/>
          </a:xfrm>
          <a:prstGeom prst="rect">
            <a:avLst/>
          </a:prstGeom>
        </p:spPr>
      </p:pic>
      <p:grpSp>
        <p:nvGrpSpPr>
          <p:cNvPr id="41" name="Group 40"/>
          <p:cNvGrpSpPr/>
          <p:nvPr/>
        </p:nvGrpSpPr>
        <p:grpSpPr>
          <a:xfrm>
            <a:off x="7563253" y="4132827"/>
            <a:ext cx="1580747" cy="844729"/>
            <a:chOff x="7563253" y="4665042"/>
            <a:chExt cx="1580747" cy="844729"/>
          </a:xfrm>
        </p:grpSpPr>
        <p:sp>
          <p:nvSpPr>
            <p:cNvPr id="42" name="Rectangle 41"/>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43" name="Picture 42"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44" name="Group 43"/>
          <p:cNvGrpSpPr/>
          <p:nvPr/>
        </p:nvGrpSpPr>
        <p:grpSpPr>
          <a:xfrm>
            <a:off x="7982922" y="5309713"/>
            <a:ext cx="1161078" cy="838132"/>
            <a:chOff x="7982922" y="4553595"/>
            <a:chExt cx="1161078" cy="838132"/>
          </a:xfrm>
        </p:grpSpPr>
        <p:sp>
          <p:nvSpPr>
            <p:cNvPr id="45" name="Rectangle 4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71" name="Picture 70" descr="icon_raise ha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9352514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9361</TotalTime>
  <Words>4921</Words>
  <Application>Microsoft Macintosh PowerPoint</Application>
  <PresentationFormat>On-screen Show (4:3)</PresentationFormat>
  <Paragraphs>406</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Courier New</vt:lpstr>
      <vt:lpstr>Lucida Grande</vt:lpstr>
      <vt:lpstr>ＭＳ Ｐゴシック</vt:lpstr>
      <vt:lpstr>Wingdings</vt:lpstr>
      <vt:lpstr>Office Theme</vt:lpstr>
      <vt:lpstr>Leveraging Your Networks Café</vt:lpstr>
      <vt:lpstr>Welcome</vt:lpstr>
      <vt:lpstr>Introductions</vt:lpstr>
      <vt:lpstr>Participation tips</vt:lpstr>
      <vt:lpstr>Setting the context</vt:lpstr>
      <vt:lpstr>Today’s objectives</vt:lpstr>
      <vt:lpstr>PowerPoint Presentation</vt:lpstr>
      <vt:lpstr>Networks and networking</vt:lpstr>
      <vt:lpstr>Map and assess a network</vt:lpstr>
      <vt:lpstr>Strengthen your networks</vt:lpstr>
      <vt:lpstr>PowerPoint Presentation</vt:lpstr>
      <vt:lpstr>Creating diversity of insight: A simple self-test</vt:lpstr>
      <vt:lpstr>Worksheet for assessing network diversity</vt:lpstr>
      <vt:lpstr>PowerPoint Presentation</vt:lpstr>
      <vt:lpstr>SUSTAINING THE NETWORKS YOU NEED</vt:lpstr>
      <vt:lpstr>Maintain a long-term view</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Agarwal, Shubham</cp:lastModifiedBy>
  <cp:revision>1435</cp:revision>
  <cp:lastPrinted>2017-01-20T21:03:59Z</cp:lastPrinted>
  <dcterms:created xsi:type="dcterms:W3CDTF">2014-06-21T12:09:32Z</dcterms:created>
  <dcterms:modified xsi:type="dcterms:W3CDTF">2017-08-26T07:40:05Z</dcterms:modified>
  <cp:category/>
</cp:coreProperties>
</file>