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00" r:id="rId2"/>
    <p:sldId id="301" r:id="rId3"/>
    <p:sldId id="302" r:id="rId4"/>
    <p:sldId id="303" r:id="rId5"/>
    <p:sldId id="324" r:id="rId6"/>
    <p:sldId id="305" r:id="rId7"/>
    <p:sldId id="306" r:id="rId8"/>
    <p:sldId id="356" r:id="rId9"/>
    <p:sldId id="358" r:id="rId10"/>
    <p:sldId id="311" r:id="rId11"/>
    <p:sldId id="366" r:id="rId12"/>
    <p:sldId id="367" r:id="rId13"/>
    <p:sldId id="315" r:id="rId14"/>
    <p:sldId id="344" r:id="rId15"/>
    <p:sldId id="319" r:id="rId16"/>
    <p:sldId id="347" r:id="rId17"/>
    <p:sldId id="321" r:id="rId18"/>
    <p:sldId id="32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 uri="{2D200454-40CA-4A62-9FC3-DE9A4176ACB9}">
      <p15:notesGuideLst xmlns:p15="http://schemas.microsoft.com/office/powerpoint/2012/main" xmlns="">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FFFFE"/>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20" autoAdjust="0"/>
    <p:restoredTop sz="58856" autoAdjust="0"/>
  </p:normalViewPr>
  <p:slideViewPr>
    <p:cSldViewPr snapToGrid="0" showGuides="1">
      <p:cViewPr varScale="1">
        <p:scale>
          <a:sx n="70" d="100"/>
          <a:sy n="70" d="100"/>
        </p:scale>
        <p:origin x="-2432" y="-11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24"/>
    </p:cViewPr>
  </p:sorterViewPr>
  <p:notesViewPr>
    <p:cSldViewPr snapToGrid="0">
      <p:cViewPr>
        <p:scale>
          <a:sx n="245" d="100"/>
          <a:sy n="245" d="100"/>
        </p:scale>
        <p:origin x="-80" y="8544"/>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5/30/16</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forbes.com/sites/keldjensen/2013/02/05/why-negotiators-still-arent-getting-to-yes/%23776fba2f6453"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0" kern="1200" dirty="0">
              <a:solidFill>
                <a:schemeClr val="tx1"/>
              </a:solidFill>
              <a:effectLst/>
              <a:latin typeface="+mn-lt"/>
              <a:ea typeface="+mn-ea"/>
              <a:cs typeface="+mn-cs"/>
            </a:endParaRPr>
          </a:p>
          <a:p>
            <a:r>
              <a:rPr lang="en-US" sz="1000" b="0" i="1" kern="1200" dirty="0">
                <a:solidFill>
                  <a:schemeClr val="tx1"/>
                </a:solidFill>
                <a:effectLst/>
                <a:latin typeface="+mn-lt"/>
                <a:ea typeface="+mn-ea"/>
                <a:cs typeface="+mn-cs"/>
              </a:rPr>
              <a:t>Instructions</a:t>
            </a:r>
            <a:r>
              <a:rPr lang="en-US" sz="1000" b="0" kern="1200" dirty="0">
                <a:solidFill>
                  <a:schemeClr val="tx1"/>
                </a:solidFill>
                <a:effectLst/>
                <a:latin typeface="+mn-lt"/>
                <a:ea typeface="+mn-ea"/>
                <a:cs typeface="+mn-cs"/>
              </a:rPr>
              <a:t>:</a:t>
            </a:r>
            <a:r>
              <a:rPr lang="en-US" sz="1000" b="0" kern="1200" baseline="0" dirty="0">
                <a:solidFill>
                  <a:schemeClr val="tx1"/>
                </a:solidFill>
                <a:effectLst/>
                <a:latin typeface="+mn-lt"/>
                <a:ea typeface="+mn-ea"/>
                <a:cs typeface="+mn-cs"/>
              </a:rPr>
              <a:t> Proceed to the next slide once the presentation is visible to the participants.</a:t>
            </a:r>
            <a:endParaRPr lang="en-US" sz="1000" b="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To conduct successful negotiations we need to foster interactions that encourage information exchange and collaboration. Research* shows that negotiators who collaborate reap 42% more value from their deals than those who try to maximize their gains at the expense of their opponents.</a:t>
            </a:r>
          </a:p>
          <a:p>
            <a:r>
              <a:rPr lang="en-US" sz="900" kern="1200" dirty="0" smtClean="0">
                <a:solidFill>
                  <a:schemeClr val="tx1"/>
                </a:solidFill>
                <a:effectLst/>
                <a:latin typeface="+mn-lt"/>
                <a:ea typeface="+mn-ea"/>
                <a:cs typeface="+mn-cs"/>
              </a:rPr>
              <a:t>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_______________________________________</a:t>
            </a:r>
          </a:p>
          <a:p>
            <a:r>
              <a:rPr lang="en-US" sz="900" i="1" kern="1200" dirty="0" smtClean="0">
                <a:solidFill>
                  <a:schemeClr val="tx1"/>
                </a:solidFill>
                <a:effectLst/>
                <a:latin typeface="+mn-lt"/>
                <a:ea typeface="+mn-ea"/>
                <a:cs typeface="+mn-cs"/>
              </a:rPr>
              <a:t>*Source:</a:t>
            </a:r>
            <a:r>
              <a:rPr lang="en-US" sz="900" kern="1200" dirty="0" smtClean="0">
                <a:solidFill>
                  <a:schemeClr val="tx1"/>
                </a:solidFill>
                <a:effectLst/>
                <a:latin typeface="+mn-lt"/>
                <a:ea typeface="+mn-ea"/>
                <a:cs typeface="+mn-cs"/>
              </a:rPr>
              <a:t> Why Negotiators Still </a:t>
            </a:r>
            <a:r>
              <a:rPr lang="en-US" sz="900" kern="1200" dirty="0" err="1" smtClean="0">
                <a:solidFill>
                  <a:schemeClr val="tx1"/>
                </a:solidFill>
                <a:effectLst/>
                <a:latin typeface="+mn-lt"/>
                <a:ea typeface="+mn-ea"/>
                <a:cs typeface="+mn-cs"/>
              </a:rPr>
              <a:t>Aren</a:t>
            </a:r>
            <a:r>
              <a:rPr lang="fr-FR" sz="900" kern="1200" dirty="0" smtClean="0">
                <a:solidFill>
                  <a:schemeClr val="tx1"/>
                </a:solidFill>
                <a:effectLst/>
                <a:latin typeface="+mn-lt"/>
                <a:ea typeface="+mn-ea"/>
                <a:cs typeface="+mn-cs"/>
              </a:rPr>
              <a:t>’</a:t>
            </a:r>
            <a:r>
              <a:rPr lang="en-US" sz="900" kern="1200" dirty="0" smtClean="0">
                <a:solidFill>
                  <a:schemeClr val="tx1"/>
                </a:solidFill>
                <a:effectLst/>
                <a:latin typeface="+mn-lt"/>
                <a:ea typeface="+mn-ea"/>
                <a:cs typeface="+mn-cs"/>
              </a:rPr>
              <a:t>t Getting to Yes, forbes.com</a:t>
            </a:r>
            <a:r>
              <a:rPr lang="en-US" dirty="0" smtClean="0"/>
              <a:t>, </a:t>
            </a:r>
            <a:r>
              <a:rPr lang="en-US" dirty="0"/>
              <a:t>” February 5, 2013, </a:t>
            </a:r>
            <a:r>
              <a:rPr lang="en-US" sz="900" u="sng" kern="1200" dirty="0" smtClean="0">
                <a:solidFill>
                  <a:schemeClr val="tx1"/>
                </a:solidFill>
                <a:effectLst/>
                <a:latin typeface="+mn-lt"/>
                <a:ea typeface="+mn-ea"/>
                <a:cs typeface="+mn-cs"/>
                <a:hlinkClick r:id="rId3"/>
              </a:rPr>
              <a:t>http://www.forbes.com/sites/keldjensen/2013/02/05/why-negotiators-still-arent-getting-to-yes/#776fba2f6453</a:t>
            </a:r>
            <a:r>
              <a:rPr lang="en-US" sz="900" kern="1200" dirty="0" smtClean="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7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Give participants one minute to review the scenario, then ask participants to chat in their ideas about how Charles could get this meeting back on track. Recap the responses and ask two or three volunteers to expand on their answers.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participants do not mention them:</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Charles could:</a:t>
            </a:r>
          </a:p>
          <a:p>
            <a:pPr marL="171450" lvl="0" indent="-171450">
              <a:buFont typeface="Arial"/>
              <a:buChar char="•"/>
            </a:pPr>
            <a:r>
              <a:rPr lang="en-US" sz="900" b="1" kern="1200" dirty="0" smtClean="0">
                <a:solidFill>
                  <a:schemeClr val="tx1"/>
                </a:solidFill>
                <a:effectLst/>
                <a:latin typeface="+mn-lt"/>
                <a:ea typeface="+mn-ea"/>
                <a:cs typeface="+mn-cs"/>
              </a:rPr>
              <a:t>Set a positive tone.</a:t>
            </a:r>
            <a:r>
              <a:rPr lang="en-US" sz="900" kern="1200" dirty="0" smtClean="0">
                <a:solidFill>
                  <a:schemeClr val="tx1"/>
                </a:solidFill>
                <a:effectLst/>
                <a:latin typeface="+mn-lt"/>
                <a:ea typeface="+mn-ea"/>
                <a:cs typeface="+mn-cs"/>
              </a:rPr>
              <a:t> Charles could begin by expressing respect for Dominique’s position and what she is trying to accomplish with her team, and emphasize his openness to Dominique’s interests and concerns.</a:t>
            </a:r>
          </a:p>
          <a:p>
            <a:pPr marL="171450" lvl="0" indent="-171450">
              <a:buFont typeface="Arial"/>
              <a:buChar char="•"/>
            </a:pPr>
            <a:r>
              <a:rPr lang="en-US" sz="900" b="1" kern="1200" dirty="0" smtClean="0">
                <a:solidFill>
                  <a:schemeClr val="tx1"/>
                </a:solidFill>
                <a:effectLst/>
                <a:latin typeface="+mn-lt"/>
                <a:ea typeface="+mn-ea"/>
                <a:cs typeface="+mn-cs"/>
              </a:rPr>
              <a:t>Discuss expectations regarding process.</a:t>
            </a:r>
            <a:r>
              <a:rPr lang="en-US" sz="900" kern="1200" dirty="0" smtClean="0">
                <a:solidFill>
                  <a:schemeClr val="tx1"/>
                </a:solidFill>
                <a:effectLst/>
                <a:latin typeface="+mn-lt"/>
                <a:ea typeface="+mn-ea"/>
                <a:cs typeface="+mn-cs"/>
              </a:rPr>
              <a:t> People often have different assumptions about how a negotiation should work. Some expect proposals to be made at the outset, while others anticipate an open discussion of the issues first. Charles could ask Dominique how she would like to structure the discussion.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900" b="1" kern="1200" dirty="0" smtClean="0">
                <a:solidFill>
                  <a:schemeClr val="tx1"/>
                </a:solidFill>
                <a:effectLst/>
                <a:latin typeface="+mn-lt"/>
                <a:ea typeface="+mn-ea"/>
                <a:cs typeface="+mn-cs"/>
              </a:rPr>
              <a:t>Encourage information exchange. </a:t>
            </a:r>
            <a:r>
              <a:rPr lang="en-US" sz="900" kern="1200" dirty="0" smtClean="0">
                <a:solidFill>
                  <a:schemeClr val="tx1"/>
                </a:solidFill>
                <a:effectLst/>
                <a:latin typeface="+mn-lt"/>
                <a:ea typeface="+mn-ea"/>
                <a:cs typeface="+mn-cs"/>
              </a:rPr>
              <a:t>Instead of diving into the detail of his proposal, he could frame the negotiation as a collaboration. Charles could share details about his needs, interests, and concerns—and ask Dominique to do the same so they could collaborate on determining a mutually agreeable solution to the situation. Charles could</a:t>
            </a:r>
            <a:r>
              <a:rPr lang="en-US" sz="900" kern="1200" baseline="0" dirty="0" smtClean="0">
                <a:solidFill>
                  <a:schemeClr val="tx1"/>
                </a:solidFill>
                <a:effectLst/>
                <a:latin typeface="+mn-lt"/>
                <a:ea typeface="+mn-ea"/>
                <a:cs typeface="+mn-cs"/>
              </a:rPr>
              <a:t> address Dominique’s concerns by offering ways to meet her needs, such as attending meetings virtually, having regular check-in meetings, or providing formal progress updates.</a:t>
            </a:r>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11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the last scenario, we explored some ideas for how Charles could successfully conduct a negotiation to come to a mutually beneficial solution.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Instructions: </a:t>
            </a:r>
            <a:r>
              <a:rPr lang="en-US" dirty="0"/>
              <a:t>Give participants a few minutes to reflect on successful negotiations </a:t>
            </a:r>
            <a:r>
              <a:rPr lang="en-US" dirty="0" smtClean="0"/>
              <a:t>they have </a:t>
            </a:r>
            <a:r>
              <a:rPr lang="en-US" dirty="0"/>
              <a:t>taken part in or observed. Ask them to chat in what practices made those experiences </a:t>
            </a:r>
            <a:r>
              <a:rPr lang="en-US" dirty="0" smtClean="0"/>
              <a:t>successful.</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Recap the answers as they come in and ask for two or three volunteers to expand on their answers. </a:t>
            </a:r>
          </a:p>
          <a:p>
            <a:r>
              <a:rPr lang="en-US" sz="900" kern="1200" dirty="0" smtClean="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Inevitably, you will experience emotions during a negotiation. For example, you may have something personal at stake, or be frustrated when negotiations seem to stall</a:t>
            </a:r>
            <a:r>
              <a:rPr lang="en-US" sz="900" kern="1200" baseline="0" dirty="0" smtClean="0">
                <a:solidFill>
                  <a:schemeClr val="tx1"/>
                </a:solidFill>
                <a:effectLst/>
                <a:latin typeface="+mn-lt"/>
                <a:ea typeface="+mn-ea"/>
                <a:cs typeface="+mn-cs"/>
              </a:rPr>
              <a:t> or when the discussion becomes adversarial instead of collaborative. </a:t>
            </a:r>
            <a:r>
              <a:rPr lang="en-US" sz="900" kern="1200" dirty="0" smtClean="0">
                <a:solidFill>
                  <a:schemeClr val="tx1"/>
                </a:solidFill>
                <a:effectLst/>
                <a:latin typeface="+mn-lt"/>
                <a:ea typeface="+mn-ea"/>
                <a:cs typeface="+mn-cs"/>
              </a:rPr>
              <a:t>In the heat of the moment, knowing how to manage your emotional responses will help you keep a steady head and get to the best possible outcome for everyone involved. </a:t>
            </a:r>
          </a:p>
          <a:p>
            <a:r>
              <a:rPr lang="en-US" dirty="0" smtClean="0"/>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4313" y="685800"/>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6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one minute to review the scenario, then ask them to chat in how Shoshanna could manage her emotions. Summarize the responses and ask one or two volunteers to expand on their answers.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participants do not mention them:</a:t>
            </a:r>
          </a:p>
          <a:p>
            <a:pPr lvl="0"/>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Avoid escalation</a:t>
            </a:r>
            <a:r>
              <a:rPr lang="en-US" sz="900" kern="1200" dirty="0" smtClean="0">
                <a:solidFill>
                  <a:schemeClr val="tx1"/>
                </a:solidFill>
                <a:effectLst/>
                <a:latin typeface="+mn-lt"/>
                <a:ea typeface="+mn-ea"/>
                <a:cs typeface="+mn-cs"/>
              </a:rPr>
              <a:t>. Shoshanna could avoid further escalating the situation by preparing for the negotiation. During the discussion, she could then:</a:t>
            </a:r>
          </a:p>
          <a:p>
            <a:pPr marL="1085850" lvl="2" indent="-171450">
              <a:buFont typeface="Arial"/>
              <a:buChar char="•"/>
            </a:pPr>
            <a:r>
              <a:rPr lang="en-US" sz="900" b="1" kern="1200" dirty="0" smtClean="0">
                <a:solidFill>
                  <a:schemeClr val="tx1"/>
                </a:solidFill>
                <a:effectLst/>
                <a:latin typeface="+mn-lt"/>
                <a:ea typeface="+mn-ea"/>
                <a:cs typeface="+mn-cs"/>
              </a:rPr>
              <a:t>Refer to her BATNA and walk-away position. </a:t>
            </a:r>
            <a:r>
              <a:rPr lang="en-US" sz="900" kern="1200" dirty="0" smtClean="0">
                <a:solidFill>
                  <a:schemeClr val="tx1"/>
                </a:solidFill>
                <a:effectLst/>
                <a:latin typeface="+mn-lt"/>
                <a:ea typeface="+mn-ea"/>
                <a:cs typeface="+mn-cs"/>
              </a:rPr>
              <a:t> Instead of getting stuck on one number, Shoshanna could spend time before to the negotiations to think through her BATNA and walk-away position. Referring to these during the discussion would help her keep a level head.</a:t>
            </a:r>
          </a:p>
          <a:p>
            <a:pPr marL="1085850" lvl="2" indent="-171450">
              <a:buFont typeface="Arial"/>
              <a:buChar char="•"/>
            </a:pPr>
            <a:r>
              <a:rPr lang="en-US" sz="900" b="1" kern="1200" dirty="0" smtClean="0">
                <a:solidFill>
                  <a:schemeClr val="tx1"/>
                </a:solidFill>
                <a:effectLst/>
                <a:latin typeface="+mn-lt"/>
                <a:ea typeface="+mn-ea"/>
                <a:cs typeface="+mn-cs"/>
              </a:rPr>
              <a:t>Set clear break points.</a:t>
            </a:r>
            <a:r>
              <a:rPr lang="en-US" sz="900" kern="1200" dirty="0" smtClean="0">
                <a:solidFill>
                  <a:schemeClr val="tx1"/>
                </a:solidFill>
                <a:effectLst/>
                <a:latin typeface="+mn-lt"/>
                <a:ea typeface="+mn-ea"/>
                <a:cs typeface="+mn-cs"/>
              </a:rPr>
              <a:t> During the negotiation, Shoshanna could periodically stop and assess the situation to ensure things are not getting off track, e.g., when she began picking apart the line items.</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Recognize built-in biases. </a:t>
            </a:r>
            <a:r>
              <a:rPr lang="en-US" sz="900" kern="1200" dirty="0" smtClean="0">
                <a:solidFill>
                  <a:schemeClr val="tx1"/>
                </a:solidFill>
                <a:effectLst/>
                <a:latin typeface="+mn-lt"/>
                <a:ea typeface="+mn-ea"/>
                <a:cs typeface="+mn-cs"/>
              </a:rPr>
              <a:t>People often perceive the “truth” with a built-in bias toward their own point of view. Shoshanna might be feeling that the IT vendors are being unreasonable when actually they have understandable concerns that, if uncovered, could help both sides reach a mutually agreeable proposal. </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Try to see the issue from the other party’s perspective.</a:t>
            </a:r>
            <a:r>
              <a:rPr lang="en-US" sz="900" kern="1200" dirty="0" smtClean="0">
                <a:solidFill>
                  <a:schemeClr val="tx1"/>
                </a:solidFill>
                <a:effectLst/>
                <a:latin typeface="+mn-lt"/>
                <a:ea typeface="+mn-ea"/>
                <a:cs typeface="+mn-cs"/>
              </a:rPr>
              <a:t> Instead of focusing solely on her maximum budget number and what she thinks her boss wants, Shoshanna could exchange information with the vendors to understand their positions.</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Take her emotional temperature.</a:t>
            </a:r>
            <a:r>
              <a:rPr lang="en-US" sz="900" kern="1200" dirty="0" smtClean="0">
                <a:solidFill>
                  <a:schemeClr val="tx1"/>
                </a:solidFill>
                <a:effectLst/>
                <a:latin typeface="+mn-lt"/>
                <a:ea typeface="+mn-ea"/>
                <a:cs typeface="+mn-cs"/>
              </a:rPr>
              <a:t> If the discussion is contentious, periodically assess her emotions. Are they manageable? Beginning to rise? Out of control?</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Choose a way to cool down.</a:t>
            </a:r>
            <a:r>
              <a:rPr lang="en-US" sz="900" kern="1200" dirty="0" smtClean="0">
                <a:solidFill>
                  <a:schemeClr val="tx1"/>
                </a:solidFill>
                <a:effectLst/>
                <a:latin typeface="+mn-lt"/>
                <a:ea typeface="+mn-ea"/>
                <a:cs typeface="+mn-cs"/>
              </a:rPr>
              <a:t> Shoshanna could decide in advance to count to 10, take a bathroom break, or sit in silence for a moment to get control of any escalating feelings.</a:t>
            </a:r>
          </a:p>
          <a:p>
            <a:pPr marL="171450" indent="-171450">
              <a:buFont typeface="Arial"/>
              <a:buChar char="•"/>
            </a:pPr>
            <a:endParaRPr lang="en-US" sz="900" b="1" kern="1200" dirty="0" smtClean="0">
              <a:solidFill>
                <a:schemeClr val="tx1"/>
              </a:solidFill>
              <a:effectLst/>
              <a:latin typeface="+mn-lt"/>
              <a:ea typeface="+mn-ea"/>
              <a:cs typeface="+mn-cs"/>
            </a:endParaRPr>
          </a:p>
          <a:p>
            <a:pPr marL="171450" indent="-171450">
              <a:buFont typeface="Arial"/>
              <a:buChar char="•"/>
            </a:pPr>
            <a:r>
              <a:rPr lang="en-US" sz="900" b="1" kern="1200" dirty="0" smtClean="0">
                <a:solidFill>
                  <a:schemeClr val="tx1"/>
                </a:solidFill>
                <a:effectLst/>
                <a:latin typeface="+mn-lt"/>
                <a:ea typeface="+mn-ea"/>
                <a:cs typeface="+mn-cs"/>
              </a:rPr>
              <a:t>Diagnose the problem.</a:t>
            </a:r>
            <a:r>
              <a:rPr lang="en-US" sz="900" kern="1200" dirty="0" smtClean="0">
                <a:solidFill>
                  <a:schemeClr val="tx1"/>
                </a:solidFill>
                <a:effectLst/>
                <a:latin typeface="+mn-lt"/>
                <a:ea typeface="+mn-ea"/>
                <a:cs typeface="+mn-cs"/>
              </a:rPr>
              <a:t> Shoshanna could consider what is causing her emotional response. Shoshanna could be letting the pressure of impressing her boss get the best of her. </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effectLst/>
              </a:rPr>
              <a:t>Say</a:t>
            </a:r>
            <a:r>
              <a:rPr lang="en-US" sz="1000"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focused on three important elements of negotiating. Specifically, we discussed how to:</a:t>
            </a:r>
          </a:p>
          <a:p>
            <a:pPr lvl="0"/>
            <a:endParaRPr lang="en-US" sz="9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Prepare to negotiate</a:t>
            </a:r>
          </a:p>
          <a:p>
            <a:pPr marL="628650" lvl="1" indent="-171450">
              <a:buFont typeface="Arial"/>
              <a:buChar char="•"/>
            </a:pPr>
            <a:r>
              <a:rPr lang="en-US" sz="900" kern="1200" dirty="0" smtClean="0">
                <a:solidFill>
                  <a:schemeClr val="tx1"/>
                </a:solidFill>
                <a:effectLst/>
                <a:latin typeface="+mn-lt"/>
                <a:ea typeface="+mn-ea"/>
                <a:cs typeface="+mn-cs"/>
              </a:rPr>
              <a:t>Conduct a negotiation</a:t>
            </a:r>
          </a:p>
          <a:p>
            <a:pPr marL="628650" lvl="1" indent="-171450">
              <a:buFont typeface="Arial"/>
              <a:buChar char="•"/>
            </a:pPr>
            <a:r>
              <a:rPr lang="en-US" sz="900" kern="1200" dirty="0" smtClean="0">
                <a:solidFill>
                  <a:schemeClr val="tx1"/>
                </a:solidFill>
                <a:effectLst/>
                <a:latin typeface="+mn-lt"/>
                <a:ea typeface="+mn-ea"/>
                <a:cs typeface="+mn-cs"/>
              </a:rPr>
              <a:t>Manage emotions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The On-the-Job section in the Harvard ManageMentor Negotiating topic provides an opportunity for you to pick a skill to work on and come up with specific ways to apply and develop the skill in your workplace.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For instance, you can pick the skill: </a:t>
            </a:r>
            <a:r>
              <a:rPr lang="en-US" sz="900" b="1" kern="1200" dirty="0" smtClean="0">
                <a:solidFill>
                  <a:schemeClr val="tx1"/>
                </a:solidFill>
                <a:effectLst/>
                <a:latin typeface="+mn-lt"/>
                <a:ea typeface="+mn-ea"/>
                <a:cs typeface="+mn-cs"/>
              </a:rPr>
              <a:t>Prepare effectively for negotiations. </a:t>
            </a:r>
            <a:r>
              <a:rPr lang="en-US" sz="900" kern="1200" dirty="0" smtClean="0">
                <a:solidFill>
                  <a:schemeClr val="tx1"/>
                </a:solidFill>
                <a:effectLst/>
                <a:latin typeface="+mn-lt"/>
                <a:ea typeface="+mn-ea"/>
                <a:cs typeface="+mn-cs"/>
              </a:rPr>
              <a:t>Then you’ll identify specific action items that you can do to apply and develop this skill. For example, you could develop an action item of: “I will know my own BATNA and walk-away position </a:t>
            </a:r>
            <a:r>
              <a:rPr lang="en-US" sz="900" i="1" kern="1200" dirty="0" smtClean="0">
                <a:solidFill>
                  <a:schemeClr val="tx1"/>
                </a:solidFill>
                <a:effectLst/>
                <a:latin typeface="+mn-lt"/>
                <a:ea typeface="+mn-ea"/>
                <a:cs typeface="+mn-cs"/>
              </a:rPr>
              <a:t>and</a:t>
            </a:r>
            <a:r>
              <a:rPr lang="en-US" sz="900" kern="1200" dirty="0" smtClean="0">
                <a:solidFill>
                  <a:schemeClr val="tx1"/>
                </a:solidFill>
                <a:effectLst/>
                <a:latin typeface="+mn-lt"/>
                <a:ea typeface="+mn-ea"/>
                <a:cs typeface="+mn-cs"/>
              </a:rPr>
              <a:t> try to estimate the other party’s BATNA and walk-away position before we begin negotiating.”</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Consider answering the question in the chat panel first to show an example. Note: there is no need to debrief the question now—it will be discussed several slides later.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However, use this time to make note of the most common responses so you are prepared to debrief later.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has been designed to be an interactive experience. To get the most from the session, here are a few tips about how to participate.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Highlight any web conferencing features to be used, such as the chat panel and raise hand feature. Note that the raise hand feature may not be necessary if the group is relatively small. With a small group, participants could volunteer by just unmuting themselves and speaking up. If you do choose to use the raise hand feature, explain, “When I invite you to raise your hand during the session, I mean you can click on the raise hand button if you want to share your thoughts with the group.”</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It appears we are ready to start.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7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start by taking a look at the opening question.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Debrief the icebreaker question regarding the challenges that participants have had in past negotiations. Briefly summarize the responses you see in the chat panel, e.g., “One of the most common challenges appears to be _____ .”  Call on two or three people to expand on their answers.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hear from some of you about your responses. What was one challenging aspect of a negotiation you were involved in? Raise your hand if you’d like to share your thoughts.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Recap what people said and set the context for the session. </a:t>
            </a:r>
          </a:p>
          <a:p>
            <a:endParaRPr lang="en-US" sz="9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Every organization depends on negotiation to solve problems and get things done. And as a manager, you probably spend a significant part of your day negotiating with people inside and outside of your organization. The most successful negotiations are built on reaching mutual agreement and when you negotiate effectively, you create value for your organization and benefit from satisfying </a:t>
            </a:r>
            <a:r>
              <a:rPr lang="en-US" sz="900" kern="1200" smtClean="0">
                <a:solidFill>
                  <a:schemeClr val="tx1"/>
                </a:solidFill>
                <a:effectLst/>
                <a:latin typeface="+mn-lt"/>
                <a:ea typeface="+mn-ea"/>
                <a:cs typeface="+mn-cs"/>
              </a:rPr>
              <a:t>outcomes. </a:t>
            </a:r>
            <a:endParaRPr lang="en-US" sz="900" kern="1200" dirty="0" smtClean="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is focused on three important elements of Negotiating. Specifically, we are going to discuss how to:</a:t>
            </a:r>
          </a:p>
          <a:p>
            <a:endParaRPr lang="en-US" sz="9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Prepare to negotiate</a:t>
            </a:r>
          </a:p>
          <a:p>
            <a:pPr marL="628650" lvl="1" indent="-171450">
              <a:buFont typeface="Arial"/>
              <a:buChar char="•"/>
            </a:pPr>
            <a:r>
              <a:rPr lang="en-US" sz="900" kern="1200" dirty="0" smtClean="0">
                <a:solidFill>
                  <a:schemeClr val="tx1"/>
                </a:solidFill>
                <a:effectLst/>
                <a:latin typeface="+mn-lt"/>
                <a:ea typeface="+mn-ea"/>
                <a:cs typeface="+mn-cs"/>
              </a:rPr>
              <a:t>Conduct a negotiation</a:t>
            </a:r>
          </a:p>
          <a:p>
            <a:pPr marL="628650" lvl="1" indent="-171450">
              <a:buFont typeface="Arial"/>
              <a:buChar char="•"/>
            </a:pPr>
            <a:r>
              <a:rPr lang="en-US" sz="900" kern="1200" dirty="0" smtClean="0">
                <a:solidFill>
                  <a:schemeClr val="tx1"/>
                </a:solidFill>
                <a:effectLst/>
                <a:latin typeface="+mn-lt"/>
                <a:ea typeface="+mn-ea"/>
                <a:cs typeface="+mn-cs"/>
              </a:rPr>
              <a:t>Manage emotions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first step in negotiation is to prepare. An important part of preparing is to understand your own and the other party’s position so you can identify areas that, when agreed upon, will offer mutual benefit. </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4313" y="685800"/>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7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t>
            </a:r>
            <a:r>
              <a:rPr lang="en-US" sz="900" kern="1200" dirty="0" smtClean="0">
                <a:effectLst/>
                <a:latin typeface="+mn-lt"/>
                <a:ea typeface="+mn-ea"/>
                <a:cs typeface="+mn-cs"/>
              </a:rPr>
              <a:t>Ask participants to refer to </a:t>
            </a:r>
            <a:r>
              <a:rPr lang="en-US" sz="900" kern="1200" dirty="0" smtClean="0">
                <a:solidFill>
                  <a:schemeClr val="tx1"/>
                </a:solidFill>
                <a:effectLst/>
                <a:latin typeface="+mn-lt"/>
                <a:ea typeface="+mn-ea"/>
                <a:cs typeface="+mn-cs"/>
              </a:rPr>
              <a:t>the “Establish Your Negotiating Position</a:t>
            </a:r>
            <a:r>
              <a:rPr lang="en-US" sz="900" kern="1200" smtClean="0">
                <a:solidFill>
                  <a:schemeClr val="tx1"/>
                </a:solidFill>
                <a:effectLst/>
                <a:latin typeface="+mn-lt"/>
                <a:ea typeface="+mn-ea"/>
                <a:cs typeface="+mn-cs"/>
              </a:rPr>
              <a:t>” tool for </a:t>
            </a:r>
            <a:r>
              <a:rPr lang="en-US" sz="900" kern="1200" dirty="0" smtClean="0">
                <a:solidFill>
                  <a:schemeClr val="tx1"/>
                </a:solidFill>
                <a:effectLst/>
                <a:latin typeface="+mn-lt"/>
                <a:ea typeface="+mn-ea"/>
                <a:cs typeface="+mn-cs"/>
              </a:rPr>
              <a:t>this discussion</a:t>
            </a:r>
            <a:r>
              <a:rPr lang="en-US" sz="900" i="1" kern="1200" dirty="0" smtClean="0">
                <a:solidFill>
                  <a:schemeClr val="tx1"/>
                </a:solidFill>
                <a:effectLst/>
                <a:latin typeface="+mn-lt"/>
                <a:ea typeface="+mn-ea"/>
                <a:cs typeface="+mn-cs"/>
              </a:rPr>
              <a:t>.</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Give participants one minute to review the scenario, </a:t>
            </a:r>
            <a:r>
              <a:rPr lang="en-US" sz="900" kern="1200" dirty="0" smtClean="0">
                <a:solidFill>
                  <a:srgbClr val="000000"/>
                </a:solidFill>
                <a:effectLst/>
                <a:latin typeface="+mn-lt"/>
                <a:ea typeface="+mn-ea"/>
                <a:cs typeface="+mn-cs"/>
              </a:rPr>
              <a:t>then </a:t>
            </a:r>
            <a:r>
              <a:rPr lang="en-US" dirty="0" smtClean="0">
                <a:solidFill>
                  <a:srgbClr val="000000"/>
                </a:solidFill>
              </a:rPr>
              <a:t>have </a:t>
            </a:r>
            <a:r>
              <a:rPr lang="en-US" sz="900" kern="1200" dirty="0" smtClean="0">
                <a:solidFill>
                  <a:srgbClr val="000000"/>
                </a:solidFill>
                <a:effectLst/>
                <a:latin typeface="+mn-lt"/>
                <a:ea typeface="+mn-ea"/>
                <a:cs typeface="+mn-cs"/>
              </a:rPr>
              <a:t>participants chat in their ideas about how </a:t>
            </a:r>
            <a:r>
              <a:rPr lang="en-US" sz="900" kern="1200" dirty="0" smtClean="0">
                <a:solidFill>
                  <a:schemeClr val="tx1"/>
                </a:solidFill>
                <a:effectLst/>
                <a:latin typeface="+mn-lt"/>
                <a:ea typeface="+mn-ea"/>
                <a:cs typeface="+mn-cs"/>
              </a:rPr>
              <a:t>Charles could prepare for the negotiation with Dominique. Summarize the chats.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Charles could explore all of his own limits and options to understand his own position, while at the same time try to understand Dominique’s position. To do this, he could explore his and Dominique’s BATNA, walk-away position, ZOPA, and the potential for value creation through trades.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Let’s imagine Charles has already established his position in these areas. What are some issues Charles might consider as he tries to understand Dominique’s position?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chat in their answers. Select one or two participants to expand on their answers by asking how Charles could gain insight into these issues.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Use the following examples if participants have difficulty responding or do not provide plausible examples:</a:t>
            </a:r>
          </a:p>
          <a:p>
            <a:endParaRPr lang="en-US" sz="900" kern="1200" dirty="0" smtClean="0">
              <a:solidFill>
                <a:schemeClr val="tx1"/>
              </a:solidFill>
              <a:effectLst/>
              <a:latin typeface="+mn-lt"/>
              <a:ea typeface="+mn-ea"/>
              <a:cs typeface="+mn-cs"/>
            </a:endParaRPr>
          </a:p>
          <a:p>
            <a:pPr lvl="1"/>
            <a:r>
              <a:rPr lang="en-US" sz="900" kern="1200" dirty="0" smtClean="0">
                <a:solidFill>
                  <a:schemeClr val="tx1"/>
                </a:solidFill>
                <a:effectLst/>
                <a:latin typeface="+mn-lt"/>
                <a:ea typeface="+mn-ea"/>
                <a:cs typeface="+mn-cs"/>
              </a:rPr>
              <a:t>Charles should try to understand how Dominique feels about:</a:t>
            </a:r>
          </a:p>
          <a:p>
            <a:pPr lvl="1"/>
            <a:endParaRPr lang="en-US" sz="9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Flex time. If Charles needs to be away from the office to care for his daughter, he might consider offering to make up the work at different times in the office or at home, if Dominique is open to that kind of “trade.”</a:t>
            </a:r>
          </a:p>
          <a:p>
            <a:pPr marL="628650" lvl="1" indent="-171450">
              <a:buFont typeface="Arial"/>
              <a:buChar char="•"/>
            </a:pPr>
            <a:r>
              <a:rPr lang="en-US" sz="900" kern="1200" dirty="0" smtClean="0">
                <a:solidFill>
                  <a:schemeClr val="tx1"/>
                </a:solidFill>
                <a:effectLst/>
                <a:latin typeface="+mn-lt"/>
                <a:ea typeface="+mn-ea"/>
                <a:cs typeface="+mn-cs"/>
              </a:rPr>
              <a:t>“Face time.” Charles might propose making up the hours at home on the days he is offsite caring for his daughter. Knowing whether Dominique feels it is important for people to be onsite during all business hours could help him establish his position. For example, if it turns out that Dominique views office face time as critical to performance, Charles might be able to suggest a “trade” of coming in early or staying late at the office instead of proposing a work-from-home arrangement. </a:t>
            </a:r>
          </a:p>
          <a:p>
            <a:pPr marL="628650" lvl="1" indent="-171450">
              <a:buFont typeface="Arial"/>
              <a:buChar char="•"/>
            </a:pPr>
            <a:r>
              <a:rPr lang="en-US" sz="900" kern="1200" dirty="0" smtClean="0">
                <a:solidFill>
                  <a:schemeClr val="tx1"/>
                </a:solidFill>
                <a:effectLst/>
                <a:latin typeface="+mn-lt"/>
                <a:ea typeface="+mn-ea"/>
                <a:cs typeface="+mn-cs"/>
              </a:rPr>
              <a:t>Charles could get insight into these areas before negotiating with Dominique by talking to his new coworkers or exploring alternative working arrangement policies with the HR department. </a:t>
            </a:r>
          </a:p>
          <a:p>
            <a:pPr marL="628650" lvl="1" indent="-171450">
              <a:buFont typeface="Arial"/>
              <a:buChar char="•"/>
            </a:pP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Thinking through these areas prior to a negotiation, as we just did with Charles and Dominique, will help you to have a successful negotiation that leads to mutual agreement.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11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next take a look at the work you did to analyze and improve your BATNA—your best alternative to a negotiated agreement.</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Having a clear understanding of your own BATNA can help you determine whether or not a  negotiation is successful. As part of your pre-work for this session you completed the “Worksheet for Analyzing and Improving Your BATNA” to analyze and explore your BATNA for a particular negotiation you are facing now or found challenging in the past.  Please take out your worksheets so you can reference them during our discussion.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for two or three volunteers to raise their hands and briefly describe the negotiation issue they analyzed. Ask them to answer: </a:t>
            </a:r>
          </a:p>
          <a:p>
            <a:pPr lvl="0"/>
            <a:endParaRPr lang="en-US" sz="9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Was it easy to improve your BATNA?</a:t>
            </a:r>
          </a:p>
          <a:p>
            <a:pPr marL="628650" lvl="1" indent="-171450">
              <a:buFont typeface="Arial"/>
              <a:buChar char="•"/>
            </a:pPr>
            <a:r>
              <a:rPr lang="en-US" sz="900" kern="1200" dirty="0" smtClean="0">
                <a:solidFill>
                  <a:schemeClr val="tx1"/>
                </a:solidFill>
                <a:effectLst/>
                <a:latin typeface="+mn-lt"/>
                <a:ea typeface="+mn-ea"/>
                <a:cs typeface="+mn-cs"/>
              </a:rPr>
              <a:t>What are some examples of how you improved your BATNA?</a:t>
            </a:r>
          </a:p>
          <a:p>
            <a:pPr marL="628650" lvl="1" indent="-171450">
              <a:buFont typeface="Arial"/>
              <a:buChar char="•"/>
            </a:pPr>
            <a:r>
              <a:rPr lang="en-US" sz="900" kern="1200" dirty="0" smtClean="0">
                <a:solidFill>
                  <a:schemeClr val="tx1"/>
                </a:solidFill>
                <a:effectLst/>
                <a:latin typeface="+mn-lt"/>
                <a:ea typeface="+mn-ea"/>
                <a:cs typeface="+mn-cs"/>
              </a:rPr>
              <a:t>What are obstacles to improving your BATNA?</a:t>
            </a:r>
          </a:p>
          <a:p>
            <a:pPr marL="628650" lvl="1" indent="-171450">
              <a:buFont typeface="Arial"/>
              <a:buChar char="•"/>
            </a:pPr>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As volunteers discuss challenges they faced, ask the group to offer suggestions for how to overcome them. For example, the person could expand </a:t>
            </a:r>
            <a:r>
              <a:rPr lang="en-US" dirty="0" smtClean="0"/>
              <a:t>his or her </a:t>
            </a:r>
            <a:r>
              <a:rPr lang="en-US" sz="900" kern="1200" dirty="0" smtClean="0">
                <a:solidFill>
                  <a:schemeClr val="tx1"/>
                </a:solidFill>
                <a:effectLst/>
                <a:latin typeface="+mn-lt"/>
                <a:ea typeface="+mn-ea"/>
                <a:cs typeface="+mn-cs"/>
              </a:rPr>
              <a:t>efforts to find additional clients or vendors, or look more deeply into trying to upgrade agreements with current clients or vendors.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2884923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305019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535333" y="1"/>
            <a:ext cx="1286933" cy="1586829"/>
            <a:chOff x="7535333" y="1"/>
            <a:chExt cx="1286933"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535333" y="664717"/>
              <a:ext cx="1286933" cy="246221"/>
            </a:xfrm>
            <a:prstGeom prst="rect">
              <a:avLst/>
            </a:prstGeom>
            <a:noFill/>
          </p:spPr>
          <p:txBody>
            <a:bodyPr wrap="square" rtlCol="0">
              <a:spAutoFit/>
            </a:bodyPr>
            <a:lstStyle/>
            <a:p>
              <a:pPr algn="ctr"/>
              <a:r>
                <a:rPr lang="en-US" sz="1000" dirty="0" smtClean="0">
                  <a:solidFill>
                    <a:schemeClr val="bg1"/>
                  </a:solidFill>
                </a:rPr>
                <a:t>NEGOTIATING</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a:t>
            </a:r>
            <a:r>
              <a:rPr lang="en-US" sz="800" dirty="0" smtClean="0">
                <a:solidFill>
                  <a:schemeClr val="bg1">
                    <a:lumMod val="65000"/>
                  </a:schemeClr>
                </a:solidFill>
              </a:rPr>
              <a:t>2016 </a:t>
            </a:r>
            <a:r>
              <a:rPr lang="en-US" sz="800" dirty="0">
                <a:solidFill>
                  <a:schemeClr val="bg1">
                    <a:lumMod val="65000"/>
                  </a:schemeClr>
                </a:solidFill>
              </a:rPr>
              <a:t>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880533" y="1"/>
            <a:ext cx="1219200" cy="1586829"/>
            <a:chOff x="7589634" y="1"/>
            <a:chExt cx="1219200"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589634" y="664718"/>
              <a:ext cx="1219200" cy="246221"/>
            </a:xfrm>
            <a:prstGeom prst="rect">
              <a:avLst/>
            </a:prstGeom>
            <a:noFill/>
          </p:spPr>
          <p:txBody>
            <a:bodyPr wrap="square" rtlCol="0">
              <a:spAutoFit/>
            </a:bodyPr>
            <a:lstStyle/>
            <a:p>
              <a:pPr algn="ctr"/>
              <a:r>
                <a:rPr lang="en-US" sz="1000" dirty="0">
                  <a:solidFill>
                    <a:schemeClr val="bg1"/>
                  </a:solidFill>
                </a:rPr>
                <a:t>NEGOTIATING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15534540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552267" y="1"/>
            <a:ext cx="1269999" cy="1586829"/>
            <a:chOff x="7552267" y="1"/>
            <a:chExt cx="1269999"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552267" y="664717"/>
              <a:ext cx="1269999" cy="246221"/>
            </a:xfrm>
            <a:prstGeom prst="rect">
              <a:avLst/>
            </a:prstGeom>
            <a:noFill/>
          </p:spPr>
          <p:txBody>
            <a:bodyPr wrap="square" rtlCol="0">
              <a:spAutoFit/>
            </a:bodyPr>
            <a:lstStyle/>
            <a:p>
              <a:pPr algn="ctr"/>
              <a:r>
                <a:rPr lang="en-US" sz="1000" dirty="0" smtClean="0">
                  <a:solidFill>
                    <a:schemeClr val="bg1"/>
                  </a:solidFill>
                </a:rPr>
                <a:t>NEGOTIATING</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20.jpg"/></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6.emf"/><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2210"/>
          <a:stretch/>
        </p:blipFill>
        <p:spPr>
          <a:xfrm flipH="1">
            <a:off x="0" y="1008291"/>
            <a:ext cx="9144000" cy="4358234"/>
          </a:xfrm>
          <a:prstGeom prst="rect">
            <a:avLst/>
          </a:prstGeom>
        </p:spPr>
      </p:pic>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1" name="Rectangle 10"/>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itle 5"/>
          <p:cNvSpPr>
            <a:spLocks noGrp="1"/>
          </p:cNvSpPr>
          <p:nvPr>
            <p:ph type="ctrTitle"/>
          </p:nvPr>
        </p:nvSpPr>
        <p:spPr>
          <a:xfrm>
            <a:off x="1390315" y="2992649"/>
            <a:ext cx="7299659" cy="1242679"/>
          </a:xfrm>
        </p:spPr>
        <p:txBody>
          <a:bodyPr/>
          <a:lstStyle/>
          <a:p>
            <a:r>
              <a:rPr lang="en-US" dirty="0"/>
              <a:t>Negotiating Café </a:t>
            </a:r>
          </a:p>
        </p:txBody>
      </p:sp>
      <p:pic>
        <p:nvPicPr>
          <p:cNvPr id="13" name="Picture 12"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35426170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3" name="Text Placeholder 2"/>
          <p:cNvSpPr>
            <a:spLocks noGrp="1"/>
          </p:cNvSpPr>
          <p:nvPr>
            <p:ph type="body" idx="1"/>
          </p:nvPr>
        </p:nvSpPr>
        <p:spPr>
          <a:xfrm>
            <a:off x="939624" y="2709863"/>
            <a:ext cx="7242653" cy="2888719"/>
          </a:xfrm>
        </p:spPr>
        <p:txBody>
          <a:bodyPr/>
          <a:lstStyle/>
          <a:p>
            <a:r>
              <a:rPr lang="en-US" dirty="0" smtClean="0"/>
              <a:t>CONDUCT A NEGOTIATION</a:t>
            </a:r>
            <a:endParaRPr lang="en-US" dirty="0"/>
          </a:p>
        </p:txBody>
      </p:sp>
      <p:grpSp>
        <p:nvGrpSpPr>
          <p:cNvPr id="8" name="Group 7"/>
          <p:cNvGrpSpPr/>
          <p:nvPr/>
        </p:nvGrpSpPr>
        <p:grpSpPr>
          <a:xfrm>
            <a:off x="880533" y="0"/>
            <a:ext cx="1212940" cy="2459955"/>
            <a:chOff x="1500293" y="0"/>
            <a:chExt cx="1212940"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00293" y="1537843"/>
              <a:ext cx="1212940" cy="246221"/>
            </a:xfrm>
            <a:prstGeom prst="rect">
              <a:avLst/>
            </a:prstGeom>
            <a:noFill/>
          </p:spPr>
          <p:txBody>
            <a:bodyPr wrap="square" rtlCol="0">
              <a:spAutoFit/>
            </a:bodyPr>
            <a:lstStyle/>
            <a:p>
              <a:pPr algn="ctr"/>
              <a:r>
                <a:rPr lang="en-US" sz="1000" dirty="0" smtClean="0">
                  <a:solidFill>
                    <a:schemeClr val="bg1"/>
                  </a:solidFill>
                </a:rPr>
                <a:t>NEGOTIATING</a:t>
              </a:r>
              <a:endParaRPr lang="en-US" sz="1000" dirty="0">
                <a:solidFill>
                  <a:schemeClr val="bg1"/>
                </a:solidFill>
              </a:endParaRPr>
            </a:p>
          </p:txBody>
        </p:sp>
      </p:grpSp>
    </p:spTree>
    <p:extLst>
      <p:ext uri="{BB962C8B-B14F-4D97-AF65-F5344CB8AC3E}">
        <p14:creationId xmlns:p14="http://schemas.microsoft.com/office/powerpoint/2010/main" val="38497276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069" y="424399"/>
            <a:ext cx="6934198" cy="861291"/>
          </a:xfrm>
        </p:spPr>
        <p:txBody>
          <a:bodyPr>
            <a:noAutofit/>
          </a:bodyPr>
          <a:lstStyle/>
          <a:p>
            <a:r>
              <a:rPr lang="en-US" dirty="0" smtClean="0"/>
              <a:t>Conduct a negotiation</a:t>
            </a:r>
            <a:endParaRPr lang="en-US" dirty="0"/>
          </a:p>
        </p:txBody>
      </p:sp>
      <p:sp>
        <p:nvSpPr>
          <p:cNvPr id="4" name="Content Placeholder 3"/>
          <p:cNvSpPr>
            <a:spLocks noGrp="1"/>
          </p:cNvSpPr>
          <p:nvPr>
            <p:ph type="body" sz="quarter" idx="10"/>
          </p:nvPr>
        </p:nvSpPr>
        <p:spPr>
          <a:xfrm>
            <a:off x="478815" y="1617937"/>
            <a:ext cx="5012011" cy="4747669"/>
          </a:xfrm>
        </p:spPr>
        <p:txBody>
          <a:bodyPr/>
          <a:lstStyle/>
          <a:p>
            <a:r>
              <a:rPr lang="en-US" sz="2000" dirty="0"/>
              <a:t>Charles </a:t>
            </a:r>
            <a:r>
              <a:rPr lang="en-US" sz="2000" dirty="0" smtClean="0"/>
              <a:t>meets </a:t>
            </a:r>
            <a:r>
              <a:rPr lang="en-US" sz="2000" dirty="0"/>
              <a:t>with Dominique to discuss how he can attend to his daughter’s medical needs. </a:t>
            </a:r>
            <a:endParaRPr lang="en-US" sz="2000" dirty="0" smtClean="0"/>
          </a:p>
          <a:p>
            <a:r>
              <a:rPr lang="en-US" sz="2000" dirty="0" smtClean="0"/>
              <a:t>Charles has heard that Dominique </a:t>
            </a:r>
            <a:r>
              <a:rPr lang="en-US" sz="2000" dirty="0"/>
              <a:t>allowed someone to work </a:t>
            </a:r>
            <a:r>
              <a:rPr lang="en-US" sz="2000" dirty="0" smtClean="0"/>
              <a:t>from </a:t>
            </a:r>
            <a:r>
              <a:rPr lang="en-US" sz="2000" dirty="0"/>
              <a:t>home </a:t>
            </a:r>
            <a:r>
              <a:rPr lang="en-US" sz="2000" dirty="0" smtClean="0"/>
              <a:t>once. So he begins </a:t>
            </a:r>
            <a:r>
              <a:rPr lang="en-US" sz="2000" dirty="0"/>
              <a:t>the meeting by outlining a detailed plan for how he could work late at night from home to make up any time away from the office during the day.</a:t>
            </a:r>
          </a:p>
          <a:p>
            <a:r>
              <a:rPr lang="en-US" sz="2000" dirty="0" smtClean="0"/>
              <a:t>However, Dominique seems reluctant to listen to his proposal. She points out that he is fairly new to the department and needs to be there to establish himself with the team.</a:t>
            </a:r>
            <a:endParaRPr lang="en-US" sz="2000" dirty="0"/>
          </a:p>
        </p:txBody>
      </p:sp>
      <p:sp>
        <p:nvSpPr>
          <p:cNvPr id="8" name="Text Placeholder 7"/>
          <p:cNvSpPr>
            <a:spLocks noGrp="1"/>
          </p:cNvSpPr>
          <p:nvPr>
            <p:ph type="body" sz="quarter" idx="11"/>
          </p:nvPr>
        </p:nvSpPr>
        <p:spPr>
          <a:xfrm>
            <a:off x="5805377" y="2387691"/>
            <a:ext cx="2827646" cy="2455242"/>
          </a:xfrm>
        </p:spPr>
        <p:txBody>
          <a:bodyPr/>
          <a:lstStyle/>
          <a:p>
            <a:r>
              <a:rPr lang="en-US" sz="2400" dirty="0" smtClean="0"/>
              <a:t>How can Charles get the negotiation back on track?</a:t>
            </a:r>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5621521" y="1541721"/>
            <a:ext cx="0" cy="482388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629393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135529" y="2719051"/>
            <a:ext cx="6619938" cy="3309216"/>
          </a:xfrm>
        </p:spPr>
        <p:txBody>
          <a:bodyPr/>
          <a:lstStyle/>
          <a:p>
            <a:pPr marL="53975">
              <a:lnSpc>
                <a:spcPct val="110000"/>
              </a:lnSpc>
            </a:pPr>
            <a:r>
              <a:rPr lang="en-US" sz="3200" dirty="0"/>
              <a:t>Think of a negotiation you have experienced </a:t>
            </a:r>
            <a:r>
              <a:rPr lang="en-US" sz="3200" dirty="0" smtClean="0"/>
              <a:t>or observed.</a:t>
            </a:r>
          </a:p>
          <a:p>
            <a:pPr marL="511175" indent="-457200">
              <a:lnSpc>
                <a:spcPct val="110000"/>
              </a:lnSpc>
              <a:buFont typeface="Arial"/>
              <a:buChar char="•"/>
            </a:pPr>
            <a:r>
              <a:rPr lang="en-US" sz="3200" i="1" dirty="0" smtClean="0"/>
              <a:t>What </a:t>
            </a:r>
            <a:r>
              <a:rPr lang="en-US" sz="3200" i="1" dirty="0"/>
              <a:t>practices </a:t>
            </a:r>
            <a:r>
              <a:rPr lang="en-US" sz="3200" i="1" dirty="0" smtClean="0"/>
              <a:t>helped </a:t>
            </a:r>
            <a:r>
              <a:rPr lang="en-US" sz="3200" i="1" dirty="0"/>
              <a:t>produce a favorable outcome? </a:t>
            </a:r>
          </a:p>
        </p:txBody>
      </p:sp>
      <p:sp>
        <p:nvSpPr>
          <p:cNvPr id="4" name="Text Placeholder 3"/>
          <p:cNvSpPr>
            <a:spLocks noGrp="1"/>
          </p:cNvSpPr>
          <p:nvPr>
            <p:ph type="body" sz="quarter" idx="11"/>
          </p:nvPr>
        </p:nvSpPr>
        <p:spPr>
          <a:xfrm>
            <a:off x="932328" y="1577592"/>
            <a:ext cx="6611160" cy="692150"/>
          </a:xfrm>
        </p:spPr>
        <p:txBody>
          <a:bodyPr/>
          <a:lstStyle/>
          <a:p>
            <a:r>
              <a:rPr lang="en-US" dirty="0" smtClean="0"/>
              <a:t>SUCCESSFUL NEGOTIATIONS</a:t>
            </a:r>
            <a:endParaRPr lang="en-US" dirty="0"/>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21554985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5" name="Text Placeholder 4"/>
          <p:cNvSpPr>
            <a:spLocks noGrp="1"/>
          </p:cNvSpPr>
          <p:nvPr>
            <p:ph type="body" idx="1"/>
          </p:nvPr>
        </p:nvSpPr>
        <p:spPr/>
        <p:txBody>
          <a:bodyPr/>
          <a:lstStyle/>
          <a:p>
            <a:r>
              <a:rPr lang="en-US" dirty="0"/>
              <a:t>MANAGE </a:t>
            </a:r>
            <a:r>
              <a:rPr lang="en-US" dirty="0" smtClean="0"/>
              <a:t>EMOTIONS</a:t>
            </a:r>
            <a:endParaRPr lang="en-US" dirty="0"/>
          </a:p>
        </p:txBody>
      </p:sp>
      <p:grpSp>
        <p:nvGrpSpPr>
          <p:cNvPr id="7" name="Group 6"/>
          <p:cNvGrpSpPr/>
          <p:nvPr/>
        </p:nvGrpSpPr>
        <p:grpSpPr>
          <a:xfrm>
            <a:off x="880532" y="0"/>
            <a:ext cx="1229873" cy="2459955"/>
            <a:chOff x="1500292" y="0"/>
            <a:chExt cx="1229873"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00292" y="1537843"/>
              <a:ext cx="1229873" cy="246221"/>
            </a:xfrm>
            <a:prstGeom prst="rect">
              <a:avLst/>
            </a:prstGeom>
            <a:noFill/>
          </p:spPr>
          <p:txBody>
            <a:bodyPr wrap="square" rtlCol="0">
              <a:spAutoFit/>
            </a:bodyPr>
            <a:lstStyle/>
            <a:p>
              <a:pPr algn="ctr"/>
              <a:r>
                <a:rPr lang="en-US" sz="1000" dirty="0">
                  <a:solidFill>
                    <a:schemeClr val="bg1"/>
                  </a:solidFill>
                </a:rPr>
                <a:t>Negotiating</a:t>
              </a:r>
            </a:p>
          </p:txBody>
        </p:sp>
      </p:grpSp>
    </p:spTree>
    <p:extLst>
      <p:ext uri="{BB962C8B-B14F-4D97-AF65-F5344CB8AC3E}">
        <p14:creationId xmlns:p14="http://schemas.microsoft.com/office/powerpoint/2010/main" val="9713430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459607"/>
            <a:ext cx="6934198" cy="861291"/>
          </a:xfrm>
        </p:spPr>
        <p:txBody>
          <a:bodyPr>
            <a:noAutofit/>
          </a:bodyPr>
          <a:lstStyle/>
          <a:p>
            <a:r>
              <a:rPr lang="en-US" dirty="0" smtClean="0"/>
              <a:t>Manage your emotions</a:t>
            </a:r>
            <a:endParaRPr lang="en-US" dirty="0"/>
          </a:p>
        </p:txBody>
      </p:sp>
      <p:sp>
        <p:nvSpPr>
          <p:cNvPr id="4" name="Content Placeholder 3"/>
          <p:cNvSpPr>
            <a:spLocks noGrp="1"/>
          </p:cNvSpPr>
          <p:nvPr>
            <p:ph type="body" sz="quarter" idx="10"/>
          </p:nvPr>
        </p:nvSpPr>
        <p:spPr>
          <a:xfrm>
            <a:off x="401015" y="1637531"/>
            <a:ext cx="5368413" cy="4747664"/>
          </a:xfrm>
        </p:spPr>
        <p:txBody>
          <a:bodyPr/>
          <a:lstStyle/>
          <a:p>
            <a:r>
              <a:rPr lang="en-US" sz="1800" dirty="0"/>
              <a:t>When Shoshanna </a:t>
            </a:r>
            <a:r>
              <a:rPr lang="en-US" sz="1800" dirty="0" smtClean="0"/>
              <a:t>was </a:t>
            </a:r>
            <a:r>
              <a:rPr lang="en-US" sz="1800" dirty="0"/>
              <a:t>asked to negotiate a new IT contract on behalf of her company, she </a:t>
            </a:r>
            <a:r>
              <a:rPr lang="en-US" sz="1800" dirty="0" smtClean="0"/>
              <a:t>saw </a:t>
            </a:r>
            <a:r>
              <a:rPr lang="en-US" sz="1800" dirty="0"/>
              <a:t>it as an opportunity to prove herself to her boss, who </a:t>
            </a:r>
            <a:r>
              <a:rPr lang="en-US" sz="1800" dirty="0" smtClean="0"/>
              <a:t>is </a:t>
            </a:r>
            <a:r>
              <a:rPr lang="en-US" sz="1800" dirty="0"/>
              <a:t>known as a tough negotiator</a:t>
            </a:r>
            <a:r>
              <a:rPr lang="en-US" sz="1800" dirty="0" smtClean="0"/>
              <a:t>.</a:t>
            </a:r>
            <a:endParaRPr lang="en-US" sz="1800" dirty="0"/>
          </a:p>
          <a:p>
            <a:r>
              <a:rPr lang="en-US" sz="1800" dirty="0"/>
              <a:t>Shoshanna </a:t>
            </a:r>
            <a:r>
              <a:rPr lang="en-US" sz="1800" dirty="0" smtClean="0"/>
              <a:t>met </a:t>
            </a:r>
            <a:r>
              <a:rPr lang="en-US" sz="1800" dirty="0"/>
              <a:t>with three vendors who </a:t>
            </a:r>
            <a:r>
              <a:rPr lang="en-US" sz="1800" dirty="0" smtClean="0"/>
              <a:t>had </a:t>
            </a:r>
            <a:r>
              <a:rPr lang="en-US" sz="1800" dirty="0"/>
              <a:t>all proposed contracts that were far above her budget. With her boss’s  guidance to “take a strong position” with vendors, Shoshanna </a:t>
            </a:r>
            <a:r>
              <a:rPr lang="en-US" sz="1800" dirty="0" smtClean="0"/>
              <a:t>presented </a:t>
            </a:r>
            <a:r>
              <a:rPr lang="en-US" sz="1800" dirty="0"/>
              <a:t>her budget </a:t>
            </a:r>
            <a:r>
              <a:rPr lang="en-US" sz="1800" dirty="0" smtClean="0"/>
              <a:t>numbers </a:t>
            </a:r>
            <a:r>
              <a:rPr lang="en-US" sz="1800" dirty="0"/>
              <a:t>as final and was unable to reach agreement.</a:t>
            </a:r>
          </a:p>
          <a:p>
            <a:r>
              <a:rPr lang="en-US" sz="1800" dirty="0"/>
              <a:t>Frustrated, Shoshanna </a:t>
            </a:r>
            <a:r>
              <a:rPr lang="en-US" sz="1800" dirty="0" smtClean="0"/>
              <a:t>meets </a:t>
            </a:r>
            <a:r>
              <a:rPr lang="en-US" sz="1800" dirty="0"/>
              <a:t>with a fourth </a:t>
            </a:r>
            <a:r>
              <a:rPr lang="en-US" sz="1800" dirty="0" smtClean="0"/>
              <a:t>vendor, who presents similarly </a:t>
            </a:r>
            <a:r>
              <a:rPr lang="en-US" sz="1800" dirty="0"/>
              <a:t>high </a:t>
            </a:r>
            <a:r>
              <a:rPr lang="en-US" sz="1800" dirty="0" smtClean="0"/>
              <a:t>prices. She begins </a:t>
            </a:r>
            <a:r>
              <a:rPr lang="en-US" sz="1800" dirty="0"/>
              <a:t>to argue with the vendor about what she </a:t>
            </a:r>
            <a:r>
              <a:rPr lang="en-US" sz="1800" dirty="0" smtClean="0"/>
              <a:t>calls </a:t>
            </a:r>
            <a:r>
              <a:rPr lang="en-US" sz="1800" dirty="0"/>
              <a:t>“insignificant” line </a:t>
            </a:r>
            <a:r>
              <a:rPr lang="en-US" sz="1800" dirty="0" smtClean="0"/>
              <a:t>items, and finally storms out </a:t>
            </a:r>
            <a:r>
              <a:rPr lang="en-US" sz="1800" dirty="0"/>
              <a:t>of the meeting. </a:t>
            </a:r>
          </a:p>
        </p:txBody>
      </p:sp>
      <p:sp>
        <p:nvSpPr>
          <p:cNvPr id="8" name="Text Placeholder 7"/>
          <p:cNvSpPr>
            <a:spLocks noGrp="1"/>
          </p:cNvSpPr>
          <p:nvPr>
            <p:ph type="body" sz="quarter" idx="11"/>
          </p:nvPr>
        </p:nvSpPr>
        <p:spPr>
          <a:xfrm>
            <a:off x="5977467" y="2116774"/>
            <a:ext cx="2726269" cy="2573760"/>
          </a:xfrm>
        </p:spPr>
        <p:txBody>
          <a:bodyPr/>
          <a:lstStyle/>
          <a:p>
            <a:r>
              <a:rPr lang="en-US" sz="2400" dirty="0"/>
              <a:t>If you were Shoshanna, how could you keep your emotions in check? </a:t>
            </a:r>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5803360" y="1521737"/>
            <a:ext cx="28352" cy="465893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24285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12919" cy="2888719"/>
          </a:xfrm>
        </p:spPr>
        <p:txBody>
          <a:bodyPr/>
          <a:lstStyle/>
          <a:p>
            <a:r>
              <a:rPr lang="en-US" dirty="0"/>
              <a:t>APPLY WHAT YOU’VE LEARNED</a:t>
            </a:r>
          </a:p>
        </p:txBody>
      </p:sp>
      <p:grpSp>
        <p:nvGrpSpPr>
          <p:cNvPr id="9" name="Group 8"/>
          <p:cNvGrpSpPr/>
          <p:nvPr/>
        </p:nvGrpSpPr>
        <p:grpSpPr>
          <a:xfrm>
            <a:off x="897467" y="0"/>
            <a:ext cx="1162140" cy="2459955"/>
            <a:chOff x="1517227" y="0"/>
            <a:chExt cx="1162140"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1" name="TextBox 10"/>
            <p:cNvSpPr txBox="1"/>
            <p:nvPr/>
          </p:nvSpPr>
          <p:spPr>
            <a:xfrm>
              <a:off x="1517227" y="1537843"/>
              <a:ext cx="1162140" cy="246221"/>
            </a:xfrm>
            <a:prstGeom prst="rect">
              <a:avLst/>
            </a:prstGeom>
            <a:noFill/>
          </p:spPr>
          <p:txBody>
            <a:bodyPr wrap="square" rtlCol="0">
              <a:spAutoFit/>
            </a:bodyPr>
            <a:lstStyle/>
            <a:p>
              <a:pPr algn="ctr"/>
              <a:r>
                <a:rPr lang="en-US" sz="1000" dirty="0" smtClean="0">
                  <a:solidFill>
                    <a:schemeClr val="bg1"/>
                  </a:solidFill>
                </a:rPr>
                <a:t>NEGOTIATING</a:t>
              </a:r>
              <a:endParaRPr lang="en-US" sz="1000" dirty="0">
                <a:solidFill>
                  <a:schemeClr val="bg1"/>
                </a:solidFill>
              </a:endParaRPr>
            </a:p>
          </p:txBody>
        </p:sp>
      </p:grpSp>
    </p:spTree>
    <p:extLst>
      <p:ext uri="{BB962C8B-B14F-4D97-AF65-F5344CB8AC3E}">
        <p14:creationId xmlns:p14="http://schemas.microsoft.com/office/powerpoint/2010/main" val="20762802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marL="53975" indent="0">
              <a:buNone/>
            </a:pPr>
            <a:r>
              <a:rPr lang="en-US" dirty="0"/>
              <a:t>Help you:</a:t>
            </a:r>
          </a:p>
          <a:p>
            <a:pPr lvl="0"/>
            <a:r>
              <a:rPr lang="en-US" dirty="0" smtClean="0"/>
              <a:t>Prepare to negotiate</a:t>
            </a:r>
            <a:endParaRPr lang="en-US" dirty="0"/>
          </a:p>
          <a:p>
            <a:pPr lvl="0"/>
            <a:r>
              <a:rPr lang="en-US" dirty="0" smtClean="0"/>
              <a:t>Conduct a negotiation</a:t>
            </a:r>
            <a:endParaRPr lang="en-US" dirty="0"/>
          </a:p>
          <a:p>
            <a:pPr lvl="0"/>
            <a:r>
              <a:rPr lang="en-US" dirty="0"/>
              <a:t>Manage emotions</a:t>
            </a:r>
          </a:p>
          <a:p>
            <a:pPr>
              <a:buNone/>
            </a:pPr>
            <a:r>
              <a:rPr lang="en-US" dirty="0"/>
              <a:t> </a:t>
            </a:r>
          </a:p>
        </p:txBody>
      </p:sp>
    </p:spTree>
    <p:extLst>
      <p:ext uri="{BB962C8B-B14F-4D97-AF65-F5344CB8AC3E}">
        <p14:creationId xmlns:p14="http://schemas.microsoft.com/office/powerpoint/2010/main" val="7646996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9671"/>
          <a:stretch/>
        </p:blipFill>
        <p:spPr>
          <a:xfrm>
            <a:off x="564443" y="1421374"/>
            <a:ext cx="2805741" cy="4594842"/>
          </a:xfrm>
          <a:prstGeom prst="rect">
            <a:avLst/>
          </a:prstGeom>
        </p:spPr>
      </p:pic>
      <p:sp>
        <p:nvSpPr>
          <p:cNvPr id="2" name="Title 1"/>
          <p:cNvSpPr>
            <a:spLocks noGrp="1"/>
          </p:cNvSpPr>
          <p:nvPr>
            <p:ph type="title"/>
          </p:nvPr>
        </p:nvSpPr>
        <p:spPr/>
        <p:txBody>
          <a:bodyPr/>
          <a:lstStyle/>
          <a:p>
            <a:r>
              <a:rPr lang="en-US" dirty="0"/>
              <a:t>Apply what you’ve learned</a:t>
            </a:r>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Your next step is to complete the On-the-Job section of the Harvard ManageMentor Negotiating topic.</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lgn="ctr">
              <a:buFont typeface="Arial" panose="020B0604020202020204" pitchFamily="34" charset="0"/>
              <a:buNone/>
            </a:pPr>
            <a:endParaRPr lang="en-US" dirty="0"/>
          </a:p>
        </p:txBody>
      </p:sp>
    </p:spTree>
    <p:extLst>
      <p:ext uri="{BB962C8B-B14F-4D97-AF65-F5344CB8AC3E}">
        <p14:creationId xmlns:p14="http://schemas.microsoft.com/office/powerpoint/2010/main" val="4344648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55822" r="6748"/>
          <a:stretch/>
        </p:blipFill>
        <p:spPr>
          <a:xfrm flipH="1">
            <a:off x="-1" y="1008291"/>
            <a:ext cx="9143999" cy="5564350"/>
          </a:xfrm>
          <a:prstGeom prst="rect">
            <a:avLst/>
          </a:prstGeom>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p:nvPr>
        </p:nvSpPr>
        <p:spPr>
          <a:xfrm>
            <a:off x="635000" y="3556397"/>
            <a:ext cx="7341738" cy="1481667"/>
          </a:xfrm>
        </p:spPr>
        <p:txBody>
          <a:bodyPr>
            <a:normAutofit/>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2648696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nnovationImplementation_Infographic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334" y="2624666"/>
            <a:ext cx="1947333" cy="1669142"/>
          </a:xfrm>
          <a:prstGeom prst="rect">
            <a:avLst/>
          </a:prstGeom>
        </p:spPr>
      </p:pic>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2737669" y="1708004"/>
            <a:ext cx="4916197" cy="424448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800" i="1" dirty="0"/>
              <a:t>Think of a time when you had to negotiate something.</a:t>
            </a:r>
            <a:endParaRPr lang="en-US" sz="2800" dirty="0"/>
          </a:p>
          <a:p>
            <a:pPr marL="53975" indent="0">
              <a:buNone/>
            </a:pPr>
            <a:r>
              <a:rPr lang="en-US" sz="2800" i="1" dirty="0"/>
              <a:t>Chat in: </a:t>
            </a:r>
            <a:endParaRPr lang="en-US" sz="2800" dirty="0"/>
          </a:p>
          <a:p>
            <a:pPr lvl="0"/>
            <a:r>
              <a:rPr lang="en-US" sz="2800" i="1" dirty="0"/>
              <a:t>What was one challenging aspect of the negotiation?</a:t>
            </a:r>
          </a:p>
        </p:txBody>
      </p:sp>
    </p:spTree>
    <p:extLst>
      <p:ext uri="{BB962C8B-B14F-4D97-AF65-F5344CB8AC3E}">
        <p14:creationId xmlns:p14="http://schemas.microsoft.com/office/powerpoint/2010/main" val="28200373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5" name="Picture 4"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36082722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6" name="Content Placeholder 3"/>
          <p:cNvSpPr>
            <a:spLocks noGrp="1"/>
          </p:cNvSpPr>
          <p:nvPr>
            <p:ph sz="quarter" idx="10"/>
          </p:nvPr>
        </p:nvSpPr>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the session.</a:t>
            </a:r>
          </a:p>
          <a:p>
            <a:pPr marL="342900" indent="-342900">
              <a:spcAft>
                <a:spcPts val="1200"/>
              </a:spcAft>
              <a:buFont typeface="Arial"/>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pPr marL="342900" indent="-342900">
              <a:buFont typeface="Arial"/>
              <a:buChar char="•"/>
            </a:pPr>
            <a:r>
              <a:rPr lang="en-US" sz="2400" dirty="0">
                <a:solidFill>
                  <a:prstClr val="black"/>
                </a:solidFill>
              </a:rPr>
              <a:t>Put your phone on mute when not speaking.</a:t>
            </a:r>
          </a:p>
          <a:p>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2" name="Picture 11"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0430627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135529" y="2427734"/>
            <a:ext cx="6619938" cy="3600533"/>
          </a:xfrm>
        </p:spPr>
        <p:txBody>
          <a:bodyPr/>
          <a:lstStyle/>
          <a:p>
            <a:pPr marL="53975">
              <a:lnSpc>
                <a:spcPct val="110000"/>
              </a:lnSpc>
            </a:pPr>
            <a:r>
              <a:rPr lang="en-US" sz="2800" dirty="0"/>
              <a:t>Think of a time when you had to negotiate something.</a:t>
            </a:r>
          </a:p>
          <a:p>
            <a:pPr marL="53975">
              <a:lnSpc>
                <a:spcPct val="110000"/>
              </a:lnSpc>
            </a:pPr>
            <a:r>
              <a:rPr lang="en-US" sz="2800" i="1" dirty="0"/>
              <a:t>Chat in: </a:t>
            </a:r>
          </a:p>
          <a:p>
            <a:pPr marL="457200" lvl="0" indent="-457200">
              <a:lnSpc>
                <a:spcPct val="110000"/>
              </a:lnSpc>
              <a:buFont typeface="Arial"/>
              <a:buChar char="•"/>
            </a:pPr>
            <a:r>
              <a:rPr lang="en-US" sz="2800" i="1" dirty="0"/>
              <a:t>What was one challenging aspect of the negotiation?</a:t>
            </a:r>
          </a:p>
        </p:txBody>
      </p:sp>
      <p:sp>
        <p:nvSpPr>
          <p:cNvPr id="4" name="Text Placeholder 3"/>
          <p:cNvSpPr>
            <a:spLocks noGrp="1"/>
          </p:cNvSpPr>
          <p:nvPr>
            <p:ph type="body" sz="quarter" idx="11"/>
          </p:nvPr>
        </p:nvSpPr>
        <p:spPr>
          <a:xfrm>
            <a:off x="932328" y="1577592"/>
            <a:ext cx="6611160" cy="692150"/>
          </a:xfrm>
        </p:spPr>
        <p:txBody>
          <a:bodyPr/>
          <a:lstStyle/>
          <a:p>
            <a:r>
              <a:rPr lang="en-US" dirty="0"/>
              <a:t>NEGOTIATING CHALLENGES</a:t>
            </a:r>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8518609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dirty="0"/>
              <a:t>Help you:</a:t>
            </a:r>
          </a:p>
          <a:p>
            <a:pPr lvl="0"/>
            <a:r>
              <a:rPr lang="en-US" dirty="0" smtClean="0"/>
              <a:t>Prepare to negotiate</a:t>
            </a:r>
          </a:p>
          <a:p>
            <a:pPr lvl="0"/>
            <a:r>
              <a:rPr lang="en-US" dirty="0" smtClean="0"/>
              <a:t>Conduct a negotiation</a:t>
            </a:r>
          </a:p>
          <a:p>
            <a:pPr lvl="0"/>
            <a:r>
              <a:rPr lang="en-US" dirty="0" smtClean="0"/>
              <a:t>Manage emotions</a:t>
            </a:r>
            <a:endParaRPr lang="en-US" dirty="0"/>
          </a:p>
          <a:p>
            <a:pPr>
              <a:buNone/>
            </a:pPr>
            <a:r>
              <a:rPr lang="en-US" dirty="0"/>
              <a:t> </a:t>
            </a:r>
          </a:p>
        </p:txBody>
      </p:sp>
    </p:spTree>
    <p:extLst>
      <p:ext uri="{BB962C8B-B14F-4D97-AF65-F5344CB8AC3E}">
        <p14:creationId xmlns:p14="http://schemas.microsoft.com/office/powerpoint/2010/main" val="10667753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dirty="0" smtClean="0"/>
              <a:t>PREPARE TO NEGOTIATE</a:t>
            </a:r>
            <a:endParaRPr lang="en-US" dirty="0"/>
          </a:p>
        </p:txBody>
      </p:sp>
      <p:grpSp>
        <p:nvGrpSpPr>
          <p:cNvPr id="8" name="Group 7"/>
          <p:cNvGrpSpPr/>
          <p:nvPr/>
        </p:nvGrpSpPr>
        <p:grpSpPr>
          <a:xfrm>
            <a:off x="897466" y="0"/>
            <a:ext cx="1179073" cy="2459955"/>
            <a:chOff x="1517226" y="0"/>
            <a:chExt cx="1179073"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17226" y="1537843"/>
              <a:ext cx="1179073" cy="246221"/>
            </a:xfrm>
            <a:prstGeom prst="rect">
              <a:avLst/>
            </a:prstGeom>
            <a:noFill/>
          </p:spPr>
          <p:txBody>
            <a:bodyPr wrap="square" rtlCol="0">
              <a:spAutoFit/>
            </a:bodyPr>
            <a:lstStyle/>
            <a:p>
              <a:pPr algn="ctr"/>
              <a:r>
                <a:rPr lang="en-US" sz="1000" dirty="0" smtClean="0">
                  <a:solidFill>
                    <a:schemeClr val="bg1"/>
                  </a:solidFill>
                </a:rPr>
                <a:t>NEGOTIATING</a:t>
              </a:r>
              <a:endParaRPr lang="en-US" sz="1000" dirty="0">
                <a:solidFill>
                  <a:schemeClr val="bg1"/>
                </a:solidFill>
              </a:endParaRPr>
            </a:p>
          </p:txBody>
        </p:sp>
      </p:grpSp>
    </p:spTree>
    <p:extLst>
      <p:ext uri="{BB962C8B-B14F-4D97-AF65-F5344CB8AC3E}">
        <p14:creationId xmlns:p14="http://schemas.microsoft.com/office/powerpoint/2010/main" val="3664209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409471"/>
            <a:ext cx="6934198" cy="861291"/>
          </a:xfrm>
        </p:spPr>
        <p:txBody>
          <a:bodyPr>
            <a:noAutofit/>
          </a:bodyPr>
          <a:lstStyle/>
          <a:p>
            <a:r>
              <a:rPr lang="en-US" dirty="0" smtClean="0"/>
              <a:t>Prepare to negotiate</a:t>
            </a:r>
            <a:endParaRPr lang="en-US" dirty="0"/>
          </a:p>
        </p:txBody>
      </p:sp>
      <p:sp>
        <p:nvSpPr>
          <p:cNvPr id="4" name="Content Placeholder 3"/>
          <p:cNvSpPr>
            <a:spLocks noGrp="1"/>
          </p:cNvSpPr>
          <p:nvPr>
            <p:ph type="body" sz="quarter" idx="10"/>
          </p:nvPr>
        </p:nvSpPr>
        <p:spPr>
          <a:xfrm>
            <a:off x="440266" y="1627853"/>
            <a:ext cx="5374466" cy="5023342"/>
          </a:xfrm>
        </p:spPr>
        <p:txBody>
          <a:bodyPr/>
          <a:lstStyle/>
          <a:p>
            <a:r>
              <a:rPr lang="en-US" sz="2400" dirty="0"/>
              <a:t>Charles was just promoted to a manager role at a software company. Dominique, Charles’ new boss, </a:t>
            </a:r>
            <a:r>
              <a:rPr lang="en-US" sz="2400" dirty="0" smtClean="0"/>
              <a:t>is </a:t>
            </a:r>
            <a:r>
              <a:rPr lang="en-US" sz="2400" dirty="0"/>
              <a:t>thrilled to have Charles join her team. </a:t>
            </a:r>
          </a:p>
          <a:p>
            <a:r>
              <a:rPr lang="en-US" sz="2400" dirty="0" smtClean="0"/>
              <a:t>Recently, Charles’s </a:t>
            </a:r>
            <a:r>
              <a:rPr lang="en-US" sz="2400" dirty="0"/>
              <a:t>daughter </a:t>
            </a:r>
            <a:r>
              <a:rPr lang="en-US" sz="2400" dirty="0" smtClean="0"/>
              <a:t>was diagnosed </a:t>
            </a:r>
            <a:r>
              <a:rPr lang="en-US" sz="2400" dirty="0"/>
              <a:t>with a condition that </a:t>
            </a:r>
            <a:r>
              <a:rPr lang="en-US" sz="2400" dirty="0" smtClean="0"/>
              <a:t>will </a:t>
            </a:r>
            <a:r>
              <a:rPr lang="en-US" sz="2400" dirty="0"/>
              <a:t>require him to be away from the office on a regular basis. </a:t>
            </a:r>
            <a:endParaRPr lang="en-US" sz="2400" dirty="0" smtClean="0"/>
          </a:p>
          <a:p>
            <a:r>
              <a:rPr lang="en-US" sz="2400" dirty="0" smtClean="0"/>
              <a:t>Charles asks </a:t>
            </a:r>
            <a:r>
              <a:rPr lang="en-US" sz="2400" dirty="0"/>
              <a:t>Dominique to meet with him so they </a:t>
            </a:r>
            <a:r>
              <a:rPr lang="en-US" sz="2400" dirty="0" smtClean="0"/>
              <a:t>can </a:t>
            </a:r>
            <a:r>
              <a:rPr lang="en-US" sz="2400" dirty="0"/>
              <a:t>discuss the matter. </a:t>
            </a:r>
          </a:p>
        </p:txBody>
      </p:sp>
      <p:sp>
        <p:nvSpPr>
          <p:cNvPr id="8" name="Text Placeholder 7"/>
          <p:cNvSpPr>
            <a:spLocks noGrp="1"/>
          </p:cNvSpPr>
          <p:nvPr>
            <p:ph type="body" sz="quarter" idx="11"/>
          </p:nvPr>
        </p:nvSpPr>
        <p:spPr>
          <a:xfrm>
            <a:off x="6127848" y="2116773"/>
            <a:ext cx="2410451" cy="2846555"/>
          </a:xfrm>
        </p:spPr>
        <p:txBody>
          <a:bodyPr/>
          <a:lstStyle/>
          <a:p>
            <a:r>
              <a:rPr lang="en-US" sz="2400" dirty="0" smtClean="0"/>
              <a:t>How can Charles prepare for his negotiation with Dominique? </a:t>
            </a:r>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5845944" y="1521737"/>
            <a:ext cx="28352" cy="465893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09071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Analyzing and </a:t>
            </a:r>
            <a:r>
              <a:rPr lang="en-US" dirty="0" smtClean="0"/>
              <a:t>improving </a:t>
            </a:r>
            <a:r>
              <a:rPr lang="en-US" dirty="0"/>
              <a:t>y</a:t>
            </a:r>
            <a:r>
              <a:rPr lang="en-US" dirty="0" smtClean="0"/>
              <a:t>our </a:t>
            </a:r>
            <a:r>
              <a:rPr lang="en-US" dirty="0"/>
              <a:t>BATNA</a:t>
            </a:r>
            <a:endParaRPr lang="en-US" sz="2700" dirty="0"/>
          </a:p>
        </p:txBody>
      </p:sp>
      <p:sp>
        <p:nvSpPr>
          <p:cNvPr id="17" name="Content Placeholder 2"/>
          <p:cNvSpPr txBox="1">
            <a:spLocks/>
          </p:cNvSpPr>
          <p:nvPr/>
        </p:nvSpPr>
        <p:spPr>
          <a:xfrm>
            <a:off x="4348716" y="1953277"/>
            <a:ext cx="4047395" cy="3939523"/>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US" sz="2400" dirty="0"/>
              <a:t>Was it easy to improve your BATNA?</a:t>
            </a:r>
          </a:p>
          <a:p>
            <a:pPr lvl="0"/>
            <a:r>
              <a:rPr lang="en-US" sz="2400" dirty="0"/>
              <a:t>What are some examples of how you improved your BATNA?</a:t>
            </a:r>
          </a:p>
          <a:p>
            <a:pPr lvl="0"/>
            <a:r>
              <a:rPr lang="en-US" sz="2400" dirty="0"/>
              <a:t>What are obstacles to improving your </a:t>
            </a:r>
            <a:r>
              <a:rPr lang="en-US" sz="2400" dirty="0" smtClean="0"/>
              <a:t>BATNA</a:t>
            </a:r>
            <a:r>
              <a:rPr lang="en-US" sz="2400" dirty="0"/>
              <a:t>?</a:t>
            </a:r>
          </a:p>
        </p:txBody>
      </p:sp>
      <p:grpSp>
        <p:nvGrpSpPr>
          <p:cNvPr id="13" name="Group 12"/>
          <p:cNvGrpSpPr/>
          <p:nvPr/>
        </p:nvGrpSpPr>
        <p:grpSpPr>
          <a:xfrm>
            <a:off x="7982922" y="5028055"/>
            <a:ext cx="1161078" cy="838132"/>
            <a:chOff x="7982922" y="4553595"/>
            <a:chExt cx="1161078" cy="838132"/>
          </a:xfrm>
        </p:grpSpPr>
        <p:sp>
          <p:nvSpPr>
            <p:cNvPr id="15" name="Rectangle 1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6" name="Picture 1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grpSp>
        <p:nvGrpSpPr>
          <p:cNvPr id="7" name="Group 6"/>
          <p:cNvGrpSpPr/>
          <p:nvPr/>
        </p:nvGrpSpPr>
        <p:grpSpPr>
          <a:xfrm>
            <a:off x="392030" y="1397000"/>
            <a:ext cx="3753556" cy="4854223"/>
            <a:chOff x="296333" y="1397000"/>
            <a:chExt cx="3753556" cy="4854223"/>
          </a:xfrm>
        </p:grpSpPr>
        <p:sp>
          <p:nvSpPr>
            <p:cNvPr id="4" name="Rectangle 3"/>
            <p:cNvSpPr/>
            <p:nvPr/>
          </p:nvSpPr>
          <p:spPr>
            <a:xfrm>
              <a:off x="296333" y="1397000"/>
              <a:ext cx="3753556" cy="4854222"/>
            </a:xfrm>
            <a:prstGeom prst="rect">
              <a:avLst/>
            </a:prstGeom>
            <a:solidFill>
              <a:schemeClr val="bg1"/>
            </a:solidFill>
            <a:ln>
              <a:noFill/>
            </a:ln>
            <a:effectLst>
              <a:outerShdw blurRad="1651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333" y="1397001"/>
              <a:ext cx="3750990" cy="4854222"/>
            </a:xfrm>
            <a:prstGeom prst="rect">
              <a:avLst/>
            </a:prstGeom>
          </p:spPr>
        </p:pic>
      </p:grpSp>
    </p:spTree>
    <p:extLst>
      <p:ext uri="{BB962C8B-B14F-4D97-AF65-F5344CB8AC3E}">
        <p14:creationId xmlns:p14="http://schemas.microsoft.com/office/powerpoint/2010/main" val="15130655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18091</TotalTime>
  <Words>2987</Words>
  <Application>Microsoft Macintosh PowerPoint</Application>
  <PresentationFormat>On-screen Show (4:3)</PresentationFormat>
  <Paragraphs>279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Negotiating Café </vt:lpstr>
      <vt:lpstr>Welcome</vt:lpstr>
      <vt:lpstr>Introductions</vt:lpstr>
      <vt:lpstr>Participation tips</vt:lpstr>
      <vt:lpstr>PowerPoint Presentation</vt:lpstr>
      <vt:lpstr>Today’s objectives</vt:lpstr>
      <vt:lpstr>PowerPoint Presentation</vt:lpstr>
      <vt:lpstr>Prepare to negotiate</vt:lpstr>
      <vt:lpstr>Analyzing and improving your BATNA</vt:lpstr>
      <vt:lpstr>PowerPoint Presentation</vt:lpstr>
      <vt:lpstr>Conduct a negotiation</vt:lpstr>
      <vt:lpstr>PowerPoint Presentation</vt:lpstr>
      <vt:lpstr>PowerPoint Presentation</vt:lpstr>
      <vt:lpstr>Manage your emotions</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Tara Young</cp:lastModifiedBy>
  <cp:revision>889</cp:revision>
  <cp:lastPrinted>2014-07-10T17:46:00Z</cp:lastPrinted>
  <dcterms:created xsi:type="dcterms:W3CDTF">2014-06-21T12:09:32Z</dcterms:created>
  <dcterms:modified xsi:type="dcterms:W3CDTF">2016-05-30T23:14:27Z</dcterms:modified>
</cp:coreProperties>
</file>