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notesMasterIdLst>
    <p:notesMasterId r:id="rId22"/>
  </p:notesMasterIdLst>
  <p:sldIdLst>
    <p:sldId id="272" r:id="rId2"/>
    <p:sldId id="296" r:id="rId3"/>
    <p:sldId id="274" r:id="rId4"/>
    <p:sldId id="275" r:id="rId5"/>
    <p:sldId id="276" r:id="rId6"/>
    <p:sldId id="277" r:id="rId7"/>
    <p:sldId id="278" r:id="rId8"/>
    <p:sldId id="330" r:id="rId9"/>
    <p:sldId id="331" r:id="rId10"/>
    <p:sldId id="313" r:id="rId11"/>
    <p:sldId id="282" r:id="rId12"/>
    <p:sldId id="329" r:id="rId13"/>
    <p:sldId id="332" r:id="rId14"/>
    <p:sldId id="287" r:id="rId15"/>
    <p:sldId id="318" r:id="rId16"/>
    <p:sldId id="333" r:id="rId17"/>
    <p:sldId id="297" r:id="rId18"/>
    <p:sldId id="293" r:id="rId19"/>
    <p:sldId id="294" r:id="rId20"/>
    <p:sldId id="295" r:id="rId21"/>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2957" userDrawn="1">
          <p15:clr>
            <a:srgbClr val="A4A3A4"/>
          </p15:clr>
        </p15:guide>
        <p15:guide id="2" pos="4473"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leen Jordan" initials="KJ" lastIdx="23"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00"/>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43" autoAdjust="0"/>
    <p:restoredTop sz="86239" autoAdjust="0"/>
  </p:normalViewPr>
  <p:slideViewPr>
    <p:cSldViewPr snapToGrid="0" showGuides="1">
      <p:cViewPr varScale="1">
        <p:scale>
          <a:sx n="78" d="100"/>
          <a:sy n="78" d="100"/>
        </p:scale>
        <p:origin x="1314" y="96"/>
      </p:cViewPr>
      <p:guideLst>
        <p:guide orient="horz"/>
        <p:guide/>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86"/>
    </p:cViewPr>
  </p:sorterViewPr>
  <p:notesViewPr>
    <p:cSldViewPr snapToGrid="0">
      <p:cViewPr varScale="1">
        <p:scale>
          <a:sx n="67" d="100"/>
          <a:sy n="67" d="100"/>
        </p:scale>
        <p:origin x="2778" y="90"/>
      </p:cViewPr>
      <p:guideLst>
        <p:guide orient="horz" pos="2957"/>
        <p:guide pos="4473"/>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942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idx="1"/>
          </p:nvPr>
        </p:nvSpPr>
        <p:spPr>
          <a:xfrm>
            <a:off x="4023092" y="0"/>
            <a:ext cx="3077739" cy="469424"/>
          </a:xfrm>
          <a:prstGeom prst="rect">
            <a:avLst/>
          </a:prstGeom>
        </p:spPr>
        <p:txBody>
          <a:bodyPr vert="horz" lIns="94229" tIns="47114" rIns="94229" bIns="47114" rtlCol="0"/>
          <a:lstStyle>
            <a:lvl1pPr algn="r">
              <a:defRPr sz="1200"/>
            </a:lvl1pPr>
          </a:lstStyle>
          <a:p>
            <a:fld id="{7ED43B05-9673-724C-B555-E3F4B6C0B8D9}" type="datetimeFigureOut">
              <a:rPr lang="en-US" smtClean="0"/>
              <a:pPr/>
              <a:t>12/22/2015</a:t>
            </a:fld>
            <a:endParaRPr lang="en-US" dirty="0"/>
          </a:p>
        </p:txBody>
      </p:sp>
      <p:sp>
        <p:nvSpPr>
          <p:cNvPr id="4" name="Slide Image Placeholder 3"/>
          <p:cNvSpPr>
            <a:spLocks noGrp="1" noRot="1" noChangeAspect="1"/>
          </p:cNvSpPr>
          <p:nvPr>
            <p:ph type="sldImg" idx="2"/>
          </p:nvPr>
        </p:nvSpPr>
        <p:spPr>
          <a:xfrm>
            <a:off x="1579563" y="741363"/>
            <a:ext cx="3943350" cy="2957512"/>
          </a:xfrm>
          <a:prstGeom prst="rect">
            <a:avLst/>
          </a:prstGeom>
          <a:noFill/>
          <a:ln w="12700">
            <a:solidFill>
              <a:prstClr val="black"/>
            </a:solidFill>
          </a:ln>
        </p:spPr>
        <p:txBody>
          <a:bodyPr vert="horz" lIns="94229" tIns="47114" rIns="94229" bIns="47114" rtlCol="0" anchor="ctr"/>
          <a:lstStyle/>
          <a:p>
            <a:endParaRPr lang="en-US" dirty="0"/>
          </a:p>
        </p:txBody>
      </p:sp>
      <p:sp>
        <p:nvSpPr>
          <p:cNvPr id="5" name="Notes Placeholder 4"/>
          <p:cNvSpPr>
            <a:spLocks noGrp="1"/>
          </p:cNvSpPr>
          <p:nvPr>
            <p:ph type="body" sz="quarter" idx="3"/>
          </p:nvPr>
        </p:nvSpPr>
        <p:spPr>
          <a:xfrm>
            <a:off x="710248" y="3895566"/>
            <a:ext cx="5681980" cy="4788774"/>
          </a:xfrm>
          <a:prstGeom prst="rect">
            <a:avLst/>
          </a:prstGeom>
        </p:spPr>
        <p:txBody>
          <a:bodyPr vert="horz" lIns="94229" tIns="47114" rIns="94229" bIns="47114"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917422"/>
            <a:ext cx="3077739" cy="469424"/>
          </a:xfrm>
          <a:prstGeom prst="rect">
            <a:avLst/>
          </a:prstGeom>
        </p:spPr>
        <p:txBody>
          <a:bodyPr vert="horz" lIns="94229" tIns="47114" rIns="94229" bIns="47114"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2" y="8917422"/>
            <a:ext cx="3077739" cy="469424"/>
          </a:xfrm>
          <a:prstGeom prst="rect">
            <a:avLst/>
          </a:prstGeom>
        </p:spPr>
        <p:txBody>
          <a:bodyPr vert="horz" lIns="94229" tIns="47114" rIns="94229" bIns="47114" rtlCol="0" anchor="b"/>
          <a:lstStyle>
            <a:lvl1pPr algn="r">
              <a:defRPr sz="1200"/>
            </a:lvl1pPr>
          </a:lstStyle>
          <a:p>
            <a:fld id="{5462CC30-9124-1748-A6BC-3C0C609A0208}" type="slidenum">
              <a:rPr lang="en-US" smtClean="0"/>
              <a:pPr/>
              <a:t>‹#›</a:t>
            </a:fld>
            <a:endParaRPr lang="en-US" dirty="0"/>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endParaRPr lang="en-US" sz="1000" dirty="0"/>
          </a:p>
          <a:p>
            <a:r>
              <a:rPr lang="en-US" sz="1000" i="1" dirty="0"/>
              <a:t>Instructions</a:t>
            </a:r>
            <a:r>
              <a:rPr lang="en-US" sz="1000" dirty="0"/>
              <a:t>: Proceed to the next slide once the presentation is visible to the participants.</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dirty="0"/>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8 minutes]</a:t>
            </a:r>
          </a:p>
          <a:p>
            <a:pPr fontAlgn="base"/>
            <a:endParaRPr lang="en-US" sz="900" i="1" kern="1200" dirty="0" smtClean="0">
              <a:solidFill>
                <a:schemeClr val="tx1"/>
              </a:solidFill>
              <a:effectLst/>
              <a:latin typeface="+mn-lt"/>
              <a:ea typeface="+mn-ea"/>
              <a:cs typeface="+mn-cs"/>
            </a:endParaRPr>
          </a:p>
          <a:p>
            <a:pPr fontAlgn="base"/>
            <a:r>
              <a:rPr lang="en-US" sz="900" i="1" kern="1200" dirty="0" smtClean="0">
                <a:solidFill>
                  <a:schemeClr val="tx1"/>
                </a:solidFill>
                <a:effectLst/>
                <a:latin typeface="+mn-lt"/>
                <a:ea typeface="+mn-ea"/>
                <a:cs typeface="+mn-cs"/>
              </a:rPr>
              <a:t>Say: </a:t>
            </a:r>
            <a:r>
              <a:rPr lang="en-US" sz="900" kern="1200" dirty="0" smtClean="0">
                <a:solidFill>
                  <a:schemeClr val="tx1"/>
                </a:solidFill>
                <a:effectLst/>
                <a:latin typeface="+mn-lt"/>
                <a:ea typeface="+mn-ea"/>
                <a:cs typeface="+mn-cs"/>
              </a:rPr>
              <a:t>Take a look at this scenario, in which </a:t>
            </a:r>
            <a:r>
              <a:rPr lang="en-US" dirty="0"/>
              <a:t>Érico </a:t>
            </a:r>
            <a:r>
              <a:rPr lang="en-US" sz="900" kern="1200" dirty="0" smtClean="0">
                <a:solidFill>
                  <a:schemeClr val="tx1"/>
                </a:solidFill>
                <a:effectLst/>
                <a:latin typeface="+mn-lt"/>
                <a:ea typeface="+mn-ea"/>
                <a:cs typeface="+mn-cs"/>
              </a:rPr>
              <a:t>has researched some aspects of the Indonesian culture that could help him work with new partners in that region. Chat in your ideas for helping </a:t>
            </a:r>
            <a:r>
              <a:rPr lang="en-US" dirty="0"/>
              <a:t>Érico </a:t>
            </a:r>
            <a:r>
              <a:rPr lang="en-US" sz="900" kern="1200" dirty="0" smtClean="0">
                <a:solidFill>
                  <a:schemeClr val="tx1"/>
                </a:solidFill>
                <a:effectLst/>
                <a:latin typeface="+mn-lt"/>
                <a:ea typeface="+mn-ea"/>
                <a:cs typeface="+mn-cs"/>
              </a:rPr>
              <a:t>get his relationship with his Indonesian collaborators off to a good start. </a:t>
            </a:r>
          </a:p>
          <a:p>
            <a:pPr fontAlgn="base"/>
            <a:r>
              <a:rPr lang="en-US" sz="900" kern="1200" dirty="0" smtClean="0">
                <a:solidFill>
                  <a:schemeClr val="tx1"/>
                </a:solidFill>
                <a:effectLst/>
                <a:latin typeface="+mn-lt"/>
                <a:ea typeface="+mn-ea"/>
                <a:cs typeface="+mn-cs"/>
              </a:rPr>
              <a:t> </a:t>
            </a:r>
          </a:p>
          <a:p>
            <a:pPr fontAlgn="base"/>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Give participants a minute or two to chat in their thoughts. Highlight the following if participants do not mention them: </a:t>
            </a:r>
          </a:p>
          <a:p>
            <a:pPr fontAlgn="base"/>
            <a:r>
              <a:rPr lang="en-US" sz="900" kern="1200" dirty="0" smtClean="0">
                <a:solidFill>
                  <a:schemeClr val="tx1"/>
                </a:solidFill>
                <a:effectLst/>
                <a:latin typeface="+mn-lt"/>
                <a:ea typeface="+mn-ea"/>
                <a:cs typeface="+mn-cs"/>
              </a:rPr>
              <a:t> </a:t>
            </a:r>
          </a:p>
          <a:p>
            <a:pPr marL="171450" lvl="0" indent="-171450" fontAlgn="base">
              <a:buFont typeface="Arial" panose="020B0604020202020204" pitchFamily="34" charset="0"/>
              <a:buChar char="•"/>
            </a:pPr>
            <a:r>
              <a:rPr lang="en-US" sz="900" kern="1200" dirty="0" smtClean="0">
                <a:solidFill>
                  <a:schemeClr val="tx1"/>
                </a:solidFill>
                <a:effectLst/>
                <a:latin typeface="+mn-lt"/>
                <a:ea typeface="+mn-ea"/>
                <a:cs typeface="+mn-cs"/>
              </a:rPr>
              <a:t>If meeting in person, </a:t>
            </a:r>
            <a:r>
              <a:rPr lang="en-US" dirty="0" smtClean="0"/>
              <a:t>Érico should mirror </a:t>
            </a:r>
            <a:r>
              <a:rPr lang="en-US" sz="900" kern="1200" dirty="0" smtClean="0">
                <a:solidFill>
                  <a:schemeClr val="tx1"/>
                </a:solidFill>
                <a:effectLst/>
                <a:latin typeface="+mn-lt"/>
                <a:ea typeface="+mn-ea"/>
                <a:cs typeface="+mn-cs"/>
              </a:rPr>
              <a:t>the body language of his Indonesian collaborators; for instance, by shaking hands when introduced and then slightly bowing.</a:t>
            </a:r>
          </a:p>
          <a:p>
            <a:pPr marL="171450" lvl="0" indent="-171450" fontAlgn="base">
              <a:buFont typeface="Arial" panose="020B0604020202020204" pitchFamily="34" charset="0"/>
              <a:buChar char="•"/>
            </a:pPr>
            <a:r>
              <a:rPr lang="en-US" dirty="0"/>
              <a:t>Érico </a:t>
            </a:r>
            <a:r>
              <a:rPr lang="en-US" sz="900" kern="1200" dirty="0" smtClean="0">
                <a:solidFill>
                  <a:schemeClr val="tx1"/>
                </a:solidFill>
                <a:effectLst/>
                <a:latin typeface="+mn-lt"/>
                <a:ea typeface="+mn-ea"/>
                <a:cs typeface="+mn-cs"/>
              </a:rPr>
              <a:t>should always address an Indonesian collaborator by his or her title to show respect.</a:t>
            </a:r>
          </a:p>
          <a:p>
            <a:pPr marL="171450" lvl="0" indent="-171450" fontAlgn="base">
              <a:buFont typeface="Arial" panose="020B0604020202020204" pitchFamily="34" charset="0"/>
              <a:buChar char="•"/>
            </a:pPr>
            <a:r>
              <a:rPr lang="en-US" dirty="0"/>
              <a:t>Érico </a:t>
            </a:r>
            <a:r>
              <a:rPr lang="en-US" sz="900" kern="1200" dirty="0" smtClean="0">
                <a:solidFill>
                  <a:schemeClr val="tx1"/>
                </a:solidFill>
                <a:effectLst/>
                <a:latin typeface="+mn-lt"/>
                <a:ea typeface="+mn-ea"/>
                <a:cs typeface="+mn-cs"/>
              </a:rPr>
              <a:t>should be patient with lengthy discussions of issues, recognizing that such discussions help build consensus about a desired solution.</a:t>
            </a:r>
          </a:p>
          <a:p>
            <a:pPr marL="171450" lvl="0" indent="-171450" fontAlgn="base">
              <a:buFont typeface="Arial" panose="020B0604020202020204" pitchFamily="34" charset="0"/>
              <a:buChar char="•"/>
            </a:pPr>
            <a:r>
              <a:rPr lang="en-US" dirty="0"/>
              <a:t>Érico </a:t>
            </a:r>
            <a:r>
              <a:rPr lang="en-US" sz="900" kern="1200" dirty="0" smtClean="0">
                <a:solidFill>
                  <a:schemeClr val="tx1"/>
                </a:solidFill>
                <a:effectLst/>
                <a:latin typeface="+mn-lt"/>
                <a:ea typeface="+mn-ea"/>
                <a:cs typeface="+mn-cs"/>
              </a:rPr>
              <a:t>should show respect to the most senior manager involved in a discussion by frequently soliciting his or her ideas.</a:t>
            </a:r>
          </a:p>
          <a:p>
            <a:pPr marL="171450" lvl="0" indent="-171450" fontAlgn="base">
              <a:buFont typeface="Arial" panose="020B0604020202020204" pitchFamily="34" charset="0"/>
              <a:buChar char="•"/>
            </a:pPr>
            <a:r>
              <a:rPr lang="en-US" sz="900" kern="1200" dirty="0" smtClean="0">
                <a:solidFill>
                  <a:schemeClr val="tx1"/>
                </a:solidFill>
                <a:effectLst/>
                <a:latin typeface="+mn-lt"/>
                <a:ea typeface="+mn-ea"/>
                <a:cs typeface="+mn-cs"/>
              </a:rPr>
              <a:t>If </a:t>
            </a:r>
            <a:r>
              <a:rPr lang="en-US" dirty="0"/>
              <a:t>Érico </a:t>
            </a:r>
            <a:r>
              <a:rPr lang="en-US" sz="900" kern="1200" dirty="0" smtClean="0">
                <a:solidFill>
                  <a:schemeClr val="tx1"/>
                </a:solidFill>
                <a:effectLst/>
                <a:latin typeface="+mn-lt"/>
                <a:ea typeface="+mn-ea"/>
                <a:cs typeface="+mn-cs"/>
              </a:rPr>
              <a:t>has concerns about viability of a certain approach, he should refrain from raising his concern in group discussions. Instead he should seek to discuss his concerns with the senior manager who will ultimately make a decision.</a:t>
            </a:r>
          </a:p>
          <a:p>
            <a:pPr marL="171450" lvl="0" indent="-171450" fontAlgn="base">
              <a:buFont typeface="Arial" panose="020B0604020202020204" pitchFamily="34" charset="0"/>
              <a:buChar char="•"/>
            </a:pPr>
            <a:r>
              <a:rPr lang="en-US" dirty="0"/>
              <a:t>Érico </a:t>
            </a:r>
            <a:r>
              <a:rPr lang="en-US" sz="900" kern="1200" dirty="0" smtClean="0">
                <a:solidFill>
                  <a:schemeClr val="tx1"/>
                </a:solidFill>
                <a:effectLst/>
                <a:latin typeface="+mn-lt"/>
                <a:ea typeface="+mn-ea"/>
                <a:cs typeface="+mn-cs"/>
              </a:rPr>
              <a:t>should learn which language versions of “Yes” really mean “No.”  He might also consider using a translator to help him decode the nuances of what is being discussed.</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10</a:t>
            </a:fld>
            <a:endParaRPr lang="en-US" dirty="0"/>
          </a:p>
        </p:txBody>
      </p:sp>
    </p:spTree>
    <p:extLst>
      <p:ext uri="{BB962C8B-B14F-4D97-AF65-F5344CB8AC3E}">
        <p14:creationId xmlns:p14="http://schemas.microsoft.com/office/powerpoint/2010/main" val="41710041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kern="1200" dirty="0" smtClean="0">
                <a:solidFill>
                  <a:schemeClr val="tx1"/>
                </a:solidFill>
                <a:effectLst/>
                <a:latin typeface="+mn-lt"/>
                <a:ea typeface="+mn-ea"/>
                <a:cs typeface="+mn-cs"/>
              </a:rPr>
              <a:t>Facilitator notes:</a:t>
            </a:r>
            <a:endParaRPr lang="en-US" sz="1000" kern="1200" dirty="0" smtClean="0">
              <a:solidFill>
                <a:schemeClr val="tx1"/>
              </a:solidFill>
              <a:effectLst/>
              <a:latin typeface="+mn-lt"/>
              <a:ea typeface="+mn-ea"/>
              <a:cs typeface="+mn-cs"/>
            </a:endParaRPr>
          </a:p>
          <a:p>
            <a:endParaRPr lang="en-US" sz="1000" kern="1200" dirty="0" smtClean="0">
              <a:solidFill>
                <a:schemeClr val="tx1"/>
              </a:solidFill>
              <a:effectLst/>
              <a:latin typeface="+mn-lt"/>
              <a:ea typeface="+mn-ea"/>
              <a:cs typeface="+mn-cs"/>
            </a:endParaRPr>
          </a:p>
          <a:p>
            <a:r>
              <a:rPr lang="en-US" sz="1000" kern="1200" dirty="0" smtClean="0">
                <a:solidFill>
                  <a:schemeClr val="tx1"/>
                </a:solidFill>
                <a:effectLst/>
                <a:latin typeface="+mn-lt"/>
                <a:ea typeface="+mn-ea"/>
                <a:cs typeface="+mn-cs"/>
              </a:rPr>
              <a:t>[Time: 1/2 minute]</a:t>
            </a:r>
          </a:p>
          <a:p>
            <a:endParaRPr lang="en-US" sz="1000" b="1" dirty="0"/>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Boosting your cultural intelligence goes a long way toward helping you work effectively with global collaborators.  But that’s not all you need to do to foster productive global collaboration.  Global partners also need to trust one another. </a:t>
            </a:r>
          </a:p>
          <a:p>
            <a:r>
              <a:rPr lang="en-US" sz="900" kern="1200" dirty="0" smtClean="0">
                <a:solidFill>
                  <a:schemeClr val="tx1"/>
                </a:solidFill>
                <a:effectLst/>
                <a:latin typeface="+mn-lt"/>
                <a:ea typeface="+mn-ea"/>
                <a:cs typeface="+mn-cs"/>
              </a:rPr>
              <a:t> </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11</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5 minutes]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 </a:t>
            </a:r>
            <a:r>
              <a:rPr lang="en-US" sz="900" kern="1200" dirty="0" smtClean="0">
                <a:solidFill>
                  <a:schemeClr val="tx1"/>
                </a:solidFill>
                <a:effectLst/>
                <a:latin typeface="+mn-lt"/>
                <a:ea typeface="+mn-ea"/>
                <a:cs typeface="+mn-cs"/>
              </a:rPr>
              <a:t>Give participants a minute to review the scenario, then ask participants to chat in ideas about steps Candi could have taken to begin to build trust among task force members.  Select one or two ideas, and ask for volunteers to raise hands to share their thoughts about how those practices could help increase trust. Highlight the following ideas if participants do not mention them:</a:t>
            </a:r>
          </a:p>
          <a:p>
            <a:pPr marL="171450" lvl="0" indent="-171450">
              <a:buFont typeface="Arial" panose="020B0604020202020204" pitchFamily="34" charset="0"/>
              <a:buChar char="•"/>
            </a:pPr>
            <a:r>
              <a:rPr lang="en-US" sz="900" kern="1200" dirty="0" smtClean="0">
                <a:solidFill>
                  <a:schemeClr val="tx1"/>
                </a:solidFill>
                <a:effectLst/>
                <a:latin typeface="+mn-lt"/>
                <a:ea typeface="+mn-ea"/>
                <a:cs typeface="+mn-cs"/>
              </a:rPr>
              <a:t>It would have been ideal if Candi had scheduled the first meeting as a face-to-face session. </a:t>
            </a:r>
            <a:r>
              <a:rPr lang="en-US" sz="900" kern="1200" dirty="0" smtClean="0">
                <a:solidFill>
                  <a:srgbClr val="FF0000"/>
                </a:solidFill>
                <a:effectLst/>
                <a:latin typeface="+mn-lt"/>
                <a:ea typeface="+mn-ea"/>
                <a:cs typeface="+mn-cs"/>
              </a:rPr>
              <a:t>That would have made it easier</a:t>
            </a:r>
            <a:r>
              <a:rPr lang="en-US" sz="900" kern="1200" dirty="0" smtClean="0">
                <a:solidFill>
                  <a:schemeClr val="tx1"/>
                </a:solidFill>
                <a:effectLst/>
                <a:latin typeface="+mn-lt"/>
                <a:ea typeface="+mn-ea"/>
                <a:cs typeface="+mn-cs"/>
              </a:rPr>
              <a:t> to get a better sense of each other’s communication styles and learn about their backgrounds, which in turn improves work relationships.</a:t>
            </a:r>
          </a:p>
          <a:p>
            <a:pPr marL="171450" lvl="0" indent="-171450">
              <a:buFont typeface="Arial" panose="020B0604020202020204" pitchFamily="34" charset="0"/>
              <a:buChar char="•"/>
            </a:pPr>
            <a:r>
              <a:rPr lang="en-US" sz="900" kern="1200" dirty="0" smtClean="0">
                <a:solidFill>
                  <a:schemeClr val="tx1"/>
                </a:solidFill>
                <a:effectLst/>
                <a:latin typeface="+mn-lt"/>
                <a:ea typeface="+mn-ea"/>
                <a:cs typeface="+mn-cs"/>
              </a:rPr>
              <a:t>If a face-to-face meeting wasn’t possible, videoconferencing would have been better than a phone conference call. </a:t>
            </a:r>
          </a:p>
          <a:p>
            <a:pPr marL="171450" lvl="0" indent="-171450">
              <a:buFont typeface="Arial" panose="020B0604020202020204" pitchFamily="34" charset="0"/>
              <a:buChar char="•"/>
            </a:pPr>
            <a:r>
              <a:rPr lang="en-US" sz="900" kern="1200" dirty="0" smtClean="0">
                <a:solidFill>
                  <a:schemeClr val="tx1"/>
                </a:solidFill>
                <a:effectLst/>
                <a:latin typeface="+mn-lt"/>
                <a:ea typeface="+mn-ea"/>
                <a:cs typeface="+mn-cs"/>
              </a:rPr>
              <a:t>Candi could have produced a document with members’ photos and a brief paragraph about each person’s background, interests, and skills, along with their contact information. This information would help them get to know others better and make it easier for them to communicate virtually going forward.</a:t>
            </a:r>
          </a:p>
          <a:p>
            <a:pPr marL="171450" lvl="0" indent="-171450">
              <a:buFont typeface="Arial" panose="020B0604020202020204" pitchFamily="34" charset="0"/>
              <a:buChar char="•"/>
            </a:pPr>
            <a:r>
              <a:rPr lang="en-US" sz="900" kern="1200" dirty="0" smtClean="0">
                <a:solidFill>
                  <a:schemeClr val="tx1"/>
                </a:solidFill>
                <a:effectLst/>
                <a:latin typeface="+mn-lt"/>
                <a:ea typeface="+mn-ea"/>
                <a:cs typeface="+mn-cs"/>
              </a:rPr>
              <a:t>Candi </a:t>
            </a:r>
            <a:r>
              <a:rPr lang="en-US" sz="900" kern="1200" dirty="0" smtClean="0">
                <a:solidFill>
                  <a:srgbClr val="FF0000"/>
                </a:solidFill>
                <a:effectLst/>
                <a:latin typeface="+mn-lt"/>
                <a:ea typeface="+mn-ea"/>
                <a:cs typeface="+mn-cs"/>
              </a:rPr>
              <a:t>could have worked </a:t>
            </a:r>
            <a:r>
              <a:rPr lang="en-US" sz="900" kern="1200" dirty="0" smtClean="0">
                <a:solidFill>
                  <a:schemeClr val="tx1"/>
                </a:solidFill>
                <a:effectLst/>
                <a:latin typeface="+mn-lt"/>
                <a:ea typeface="+mn-ea"/>
                <a:cs typeface="+mn-cs"/>
              </a:rPr>
              <a:t>with task force members to clarify goals and their roles on the project. People trust the process and each other better if they understand their shared purpose and are clear about everyone’s roles.  </a:t>
            </a:r>
          </a:p>
          <a:p>
            <a:pPr marL="171450" lvl="0" indent="-171450">
              <a:buFont typeface="Arial" panose="020B0604020202020204" pitchFamily="34" charset="0"/>
              <a:buChar char="•"/>
            </a:pPr>
            <a:r>
              <a:rPr lang="en-US" sz="900" kern="1200" dirty="0" smtClean="0">
                <a:solidFill>
                  <a:schemeClr val="tx1"/>
                </a:solidFill>
                <a:effectLst/>
                <a:latin typeface="+mn-lt"/>
                <a:ea typeface="+mn-ea"/>
                <a:cs typeface="+mn-cs"/>
              </a:rPr>
              <a:t>Candi </a:t>
            </a:r>
            <a:r>
              <a:rPr lang="en-US" sz="900" kern="1200" dirty="0" smtClean="0">
                <a:solidFill>
                  <a:srgbClr val="FF0000"/>
                </a:solidFill>
                <a:effectLst/>
                <a:latin typeface="+mn-lt"/>
                <a:ea typeface="+mn-ea"/>
                <a:cs typeface="+mn-cs"/>
              </a:rPr>
              <a:t>could have addressed certain members’ concerns </a:t>
            </a:r>
            <a:r>
              <a:rPr lang="en-US" sz="900" kern="1200" dirty="0" smtClean="0">
                <a:solidFill>
                  <a:schemeClr val="tx1"/>
                </a:solidFill>
                <a:effectLst/>
                <a:latin typeface="+mn-lt"/>
                <a:ea typeface="+mn-ea"/>
                <a:cs typeface="+mn-cs"/>
              </a:rPr>
              <a:t>about getting credit for work by acknowledging that people in some cultures most value individual recognition while others most value being recognized as part of a team.  Candi </a:t>
            </a:r>
            <a:r>
              <a:rPr lang="en-US" sz="900" kern="1200" dirty="0" smtClean="0">
                <a:solidFill>
                  <a:srgbClr val="FF0000"/>
                </a:solidFill>
                <a:effectLst/>
                <a:latin typeface="+mn-lt"/>
                <a:ea typeface="+mn-ea"/>
                <a:cs typeface="+mn-cs"/>
              </a:rPr>
              <a:t>could have responded </a:t>
            </a:r>
            <a:r>
              <a:rPr lang="en-US" sz="900" kern="1200" dirty="0" smtClean="0">
                <a:solidFill>
                  <a:schemeClr val="tx1"/>
                </a:solidFill>
                <a:effectLst/>
                <a:latin typeface="+mn-lt"/>
                <a:ea typeface="+mn-ea"/>
                <a:cs typeface="+mn-cs"/>
              </a:rPr>
              <a:t>to those diverse motivations by developing a reward system that combines both individual and team-based recognition, then sharing that with the task force.  Recognizing and adapting to cultural difference can help increase trust in a culturally diverse team. </a:t>
            </a:r>
          </a:p>
          <a:p>
            <a:pPr marL="171450" indent="-171450" fontAlgn="base">
              <a:buFont typeface="Arial" panose="020B0604020202020204" pitchFamily="34" charset="0"/>
              <a:buChar char="•"/>
            </a:pPr>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Ask participants to chat in ideas about other practices that could deepen trust as the task force </a:t>
            </a:r>
            <a:r>
              <a:rPr lang="en-US" sz="900" kern="1200" dirty="0" smtClean="0">
                <a:solidFill>
                  <a:srgbClr val="FF0000"/>
                </a:solidFill>
                <a:effectLst/>
                <a:latin typeface="+mn-lt"/>
                <a:ea typeface="+mn-ea"/>
                <a:cs typeface="+mn-cs"/>
              </a:rPr>
              <a:t>continues to work together</a:t>
            </a:r>
            <a:r>
              <a:rPr lang="en-US" sz="900" kern="1200" dirty="0" smtClean="0">
                <a:solidFill>
                  <a:schemeClr val="tx1"/>
                </a:solidFill>
                <a:effectLst/>
                <a:latin typeface="+mn-lt"/>
                <a:ea typeface="+mn-ea"/>
                <a:cs typeface="+mn-cs"/>
              </a:rPr>
              <a:t>. Highlight the following ideas if participants do not mention them:</a:t>
            </a:r>
          </a:p>
          <a:p>
            <a:pPr marL="171450" lvl="0" indent="-171450">
              <a:buFont typeface="Arial" panose="020B0604020202020204" pitchFamily="34" charset="0"/>
              <a:buChar char="•"/>
            </a:pPr>
            <a:r>
              <a:rPr lang="en-US" sz="900" kern="1200" dirty="0" smtClean="0">
                <a:solidFill>
                  <a:schemeClr val="tx1"/>
                </a:solidFill>
                <a:effectLst/>
                <a:latin typeface="+mn-lt"/>
                <a:ea typeface="+mn-ea"/>
                <a:cs typeface="+mn-cs"/>
              </a:rPr>
              <a:t>Take a few minutes at beginning of meetings to share pleasantries. For instance, Candi could ask if people did something fun or interesting the previous weekend. </a:t>
            </a:r>
          </a:p>
          <a:p>
            <a:pPr marL="171450" lvl="0" indent="-171450">
              <a:buFont typeface="Arial" panose="020B0604020202020204" pitchFamily="34" charset="0"/>
              <a:buChar char="•"/>
            </a:pPr>
            <a:r>
              <a:rPr lang="en-US" sz="900" kern="1200" dirty="0" smtClean="0">
                <a:solidFill>
                  <a:schemeClr val="tx1"/>
                </a:solidFill>
                <a:effectLst/>
                <a:latin typeface="+mn-lt"/>
                <a:ea typeface="+mn-ea"/>
                <a:cs typeface="+mn-cs"/>
              </a:rPr>
              <a:t>Candi can set up a way for everyone to document the status of their work; for example, by using a web-based program everyone can use to update progress and issues. Transparency about progress would help members gain confidence in others’ reliability.</a:t>
            </a:r>
          </a:p>
          <a:p>
            <a:pPr marL="171450" lvl="0" indent="-171450" fontAlgn="base">
              <a:buFont typeface="Arial" panose="020B0604020202020204" pitchFamily="34" charset="0"/>
              <a:buChar char="•"/>
            </a:pPr>
            <a:r>
              <a:rPr lang="en-US" sz="900" kern="1200" dirty="0" smtClean="0">
                <a:solidFill>
                  <a:schemeClr val="tx1"/>
                </a:solidFill>
                <a:effectLst/>
                <a:latin typeface="+mn-lt"/>
                <a:ea typeface="+mn-ea"/>
                <a:cs typeface="+mn-cs"/>
              </a:rPr>
              <a:t>Candi should</a:t>
            </a:r>
            <a:r>
              <a:rPr lang="en-US" sz="900" b="1" kern="120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keep collaborators informed about what is going well and what is not from her perspective. Providing team members with frequent feedback builds trust and helps hold everyone accountable for shared goals.</a:t>
            </a:r>
          </a:p>
          <a:p>
            <a:pPr fontAlgn="base"/>
            <a:r>
              <a:rPr lang="en-US" sz="900" kern="1200" dirty="0" smtClean="0">
                <a:solidFill>
                  <a:schemeClr val="tx1"/>
                </a:solidFill>
                <a:effectLst/>
                <a:latin typeface="+mn-lt"/>
                <a:ea typeface="+mn-ea"/>
                <a:cs typeface="+mn-cs"/>
              </a:rPr>
              <a:t> </a:t>
            </a:r>
          </a:p>
          <a:p>
            <a:pPr marL="171450" indent="-171450" fontAlgn="base">
              <a:buFont typeface="Arial" panose="020B0604020202020204" pitchFamily="34" charset="0"/>
              <a:buChar char="•"/>
            </a:pPr>
            <a:endParaRPr lang="en-US" sz="9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462CC30-9124-1748-A6BC-3C0C609A0208}" type="slidenum">
              <a:rPr lang="en-US" smtClean="0"/>
              <a:pPr/>
              <a:t>12</a:t>
            </a:fld>
            <a:endParaRPr lang="en-US" dirty="0"/>
          </a:p>
        </p:txBody>
      </p:sp>
    </p:spTree>
    <p:extLst>
      <p:ext uri="{BB962C8B-B14F-4D97-AF65-F5344CB8AC3E}">
        <p14:creationId xmlns:p14="http://schemas.microsoft.com/office/powerpoint/2010/main" val="27340500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5 minutes]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  </a:t>
            </a:r>
            <a:r>
              <a:rPr lang="en-US" sz="900" kern="1200" dirty="0" smtClean="0">
                <a:solidFill>
                  <a:schemeClr val="tx1"/>
                </a:solidFill>
                <a:effectLst/>
                <a:latin typeface="+mn-lt"/>
                <a:ea typeface="+mn-ea"/>
                <a:cs typeface="+mn-cs"/>
              </a:rPr>
              <a:t>Ask participants to: </a:t>
            </a:r>
          </a:p>
          <a:p>
            <a:pPr marL="171450" lvl="0" indent="-171450">
              <a:buFont typeface="Arial" panose="020B0604020202020204" pitchFamily="34" charset="0"/>
              <a:buChar char="•"/>
            </a:pPr>
            <a:r>
              <a:rPr lang="en-US" sz="900" kern="1200" dirty="0" smtClean="0">
                <a:solidFill>
                  <a:schemeClr val="tx1"/>
                </a:solidFill>
                <a:effectLst/>
                <a:latin typeface="+mn-lt"/>
                <a:ea typeface="+mn-ea"/>
                <a:cs typeface="+mn-cs"/>
              </a:rPr>
              <a:t>Reflect on a global collaboration they either are involved in or have experienced or observed in the past in which </a:t>
            </a:r>
            <a:r>
              <a:rPr lang="en-US" sz="900" kern="1200" dirty="0" smtClean="0">
                <a:solidFill>
                  <a:srgbClr val="FF0000"/>
                </a:solidFill>
                <a:effectLst/>
                <a:latin typeface="+mn-lt"/>
                <a:ea typeface="+mn-ea"/>
                <a:cs typeface="+mn-cs"/>
              </a:rPr>
              <a:t>members </a:t>
            </a:r>
            <a:r>
              <a:rPr lang="en-US" sz="900" kern="1200" dirty="0" smtClean="0">
                <a:solidFill>
                  <a:schemeClr val="tx1"/>
                </a:solidFill>
                <a:effectLst/>
                <a:latin typeface="+mn-lt"/>
                <a:ea typeface="+mn-ea"/>
                <a:cs typeface="+mn-cs"/>
              </a:rPr>
              <a:t>had low levels of trust in one another. Provide examples; for instance, a cross-cultural team in which members misinterpreted others’ behavior or a negotiation with a potential strategic partner failed because of culturally inconsistent negotiation styles.</a:t>
            </a:r>
          </a:p>
          <a:p>
            <a:pPr marL="171450" lvl="0" indent="-171450">
              <a:buFont typeface="Arial" panose="020B0604020202020204" pitchFamily="34" charset="0"/>
              <a:buChar char="•"/>
            </a:pPr>
            <a:r>
              <a:rPr lang="en-US" sz="900" kern="1200" dirty="0" smtClean="0">
                <a:solidFill>
                  <a:schemeClr val="tx1"/>
                </a:solidFill>
                <a:effectLst/>
                <a:latin typeface="+mn-lt"/>
                <a:ea typeface="+mn-ea"/>
                <a:cs typeface="+mn-cs"/>
              </a:rPr>
              <a:t>Analyze reasons for gaps in trust.</a:t>
            </a:r>
          </a:p>
          <a:p>
            <a:pPr marL="171450" lvl="0" indent="-171450">
              <a:buFont typeface="Arial" panose="020B0604020202020204" pitchFamily="34" charset="0"/>
              <a:buChar char="•"/>
            </a:pPr>
            <a:r>
              <a:rPr lang="en-US" sz="900" kern="1200" dirty="0" smtClean="0">
                <a:solidFill>
                  <a:schemeClr val="tx1"/>
                </a:solidFill>
                <a:effectLst/>
                <a:latin typeface="+mn-lt"/>
                <a:ea typeface="+mn-ea"/>
                <a:cs typeface="+mn-cs"/>
              </a:rPr>
              <a:t>Consider approaches to enhance trust in that situation.</a:t>
            </a:r>
            <a:r>
              <a:rPr lang="en-US" sz="900" kern="1200" dirty="0" smtClean="0">
                <a:solidFill>
                  <a:srgbClr val="FF0000"/>
                </a:solidFill>
                <a:effectLst/>
                <a:latin typeface="+mn-lt"/>
                <a:ea typeface="+mn-ea"/>
                <a:cs typeface="+mn-cs"/>
              </a:rPr>
              <a:t> Look for </a:t>
            </a:r>
            <a:r>
              <a:rPr lang="en-US" sz="900" kern="1200" dirty="0" smtClean="0">
                <a:solidFill>
                  <a:schemeClr val="tx1"/>
                </a:solidFill>
                <a:effectLst/>
                <a:latin typeface="+mn-lt"/>
                <a:ea typeface="+mn-ea"/>
                <a:cs typeface="+mn-cs"/>
              </a:rPr>
              <a:t>opportunities to strengthen trust going forward. If participants are reflecting on a past collaboration, they should consider what approaches could have helped</a:t>
            </a:r>
            <a:r>
              <a:rPr lang="en-US" sz="900" kern="1200" dirty="0" smtClean="0">
                <a:solidFill>
                  <a:srgbClr val="FF0000"/>
                </a:solidFill>
                <a:effectLst/>
                <a:latin typeface="+mn-lt"/>
                <a:ea typeface="+mn-ea"/>
                <a:cs typeface="+mn-cs"/>
              </a:rPr>
              <a:t> it</a:t>
            </a:r>
            <a:r>
              <a:rPr lang="en-US" sz="900" kern="1200" dirty="0" smtClean="0">
                <a:solidFill>
                  <a:schemeClr val="tx1"/>
                </a:solidFill>
                <a:effectLst/>
                <a:latin typeface="+mn-lt"/>
                <a:ea typeface="+mn-ea"/>
                <a:cs typeface="+mn-cs"/>
              </a:rPr>
              <a:t> be more successful. </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 </a:t>
            </a:r>
            <a:r>
              <a:rPr lang="en-US" sz="900" kern="1200" dirty="0" smtClean="0">
                <a:solidFill>
                  <a:schemeClr val="tx1"/>
                </a:solidFill>
                <a:effectLst/>
                <a:latin typeface="+mn-lt"/>
                <a:ea typeface="+mn-ea"/>
                <a:cs typeface="+mn-cs"/>
              </a:rPr>
              <a:t>Let’s hear some examples of global collaborations that suffered from low levels of trust. What do you think caused those gaps in trust, and what practices were helpful, or could have been helpful, in building trust?   Raise hands if you’d like to share your thoughts.</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Call on one or two volunteers as time permits. Highlight the following ideas if participants do not mention them: </a:t>
            </a:r>
          </a:p>
          <a:p>
            <a:pPr lvl="0" fontAlgn="base"/>
            <a:endParaRPr lang="en-US" sz="900" kern="1200" dirty="0" smtClean="0">
              <a:solidFill>
                <a:schemeClr val="tx1"/>
              </a:solidFill>
              <a:effectLst/>
              <a:latin typeface="+mn-lt"/>
              <a:ea typeface="+mn-ea"/>
              <a:cs typeface="+mn-cs"/>
            </a:endParaRPr>
          </a:p>
          <a:p>
            <a:pPr marL="171450" lvl="0" indent="-171450" fontAlgn="base">
              <a:buFont typeface="Arial" panose="020B0604020202020204" pitchFamily="34" charset="0"/>
              <a:buChar char="•"/>
            </a:pPr>
            <a:r>
              <a:rPr lang="en-US" sz="900" kern="1200" dirty="0" smtClean="0">
                <a:solidFill>
                  <a:schemeClr val="tx1"/>
                </a:solidFill>
                <a:effectLst/>
                <a:latin typeface="+mn-lt"/>
                <a:ea typeface="+mn-ea"/>
                <a:cs typeface="+mn-cs"/>
              </a:rPr>
              <a:t>Foster rapport among participants; for instance, by holding periodic in-person meetings and encouraging collaborators to share information about their backgrounds.</a:t>
            </a:r>
          </a:p>
          <a:p>
            <a:pPr marL="171450" lvl="0" indent="-171450" fontAlgn="base">
              <a:buFont typeface="Arial" panose="020B0604020202020204" pitchFamily="34" charset="0"/>
              <a:buChar char="•"/>
            </a:pPr>
            <a:r>
              <a:rPr lang="en-US" sz="900" kern="1200" dirty="0" smtClean="0">
                <a:solidFill>
                  <a:schemeClr val="tx1"/>
                </a:solidFill>
                <a:effectLst/>
                <a:latin typeface="+mn-lt"/>
                <a:ea typeface="+mn-ea"/>
                <a:cs typeface="+mn-cs"/>
              </a:rPr>
              <a:t>Establish shared goals and document progress so participants gain confidence in one another’s reliability—a key element of trust. </a:t>
            </a:r>
          </a:p>
          <a:p>
            <a:pPr marL="171450" lvl="0" indent="-171450" fontAlgn="base">
              <a:buFont typeface="Arial" panose="020B0604020202020204" pitchFamily="34" charset="0"/>
              <a:buChar char="•"/>
            </a:pPr>
            <a:r>
              <a:rPr lang="en-US" sz="900" kern="1200" dirty="0" smtClean="0">
                <a:solidFill>
                  <a:schemeClr val="tx1"/>
                </a:solidFill>
                <a:effectLst/>
                <a:latin typeface="+mn-lt"/>
                <a:ea typeface="+mn-ea"/>
                <a:cs typeface="+mn-cs"/>
              </a:rPr>
              <a:t>Help collaborators understand one another’s strengths. By showcasing each collaborator’s achievements and expertise, you’ll help participants gain confidence in one another’s ability to get the job done.</a:t>
            </a:r>
          </a:p>
          <a:p>
            <a:pPr fontAlgn="base"/>
            <a:r>
              <a:rPr lang="en-US" sz="9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13</a:t>
            </a:fld>
            <a:endParaRPr lang="en-US" dirty="0"/>
          </a:p>
        </p:txBody>
      </p:sp>
    </p:spTree>
    <p:extLst>
      <p:ext uri="{BB962C8B-B14F-4D97-AF65-F5344CB8AC3E}">
        <p14:creationId xmlns:p14="http://schemas.microsoft.com/office/powerpoint/2010/main" val="22874484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1 minute]</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So far we’ve discussed how to promote effective global collaborations with the help of cultural intelligence and trust-building strategies. In this section we’ll focus on how to overcome language barriers that can limit the ability of global collaborators to accomplish their common goals</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14</a:t>
            </a:fld>
            <a:endParaRPr lang="en-US" dirty="0"/>
          </a:p>
        </p:txBody>
      </p:sp>
    </p:spTree>
    <p:extLst>
      <p:ext uri="{BB962C8B-B14F-4D97-AF65-F5344CB8AC3E}">
        <p14:creationId xmlns:p14="http://schemas.microsoft.com/office/powerpoint/2010/main" val="31867796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5 minutes]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Language differences can profoundly affect the results of a global collaboration. Let’s use our own experiences to identify the potential impact of language barriers and ways to overcome them. Take a few minutes to think about any experiences you’ve had in a global collaboration, say a cross-country team, in which language differences affected how you worked together.  Perhaps you had trouble understanding others’ speech. Or maybe you weren’t fluent in the </a:t>
            </a:r>
            <a:r>
              <a:rPr lang="en-US" sz="900" kern="1200" dirty="0" smtClean="0">
                <a:solidFill>
                  <a:srgbClr val="FF0000"/>
                </a:solidFill>
                <a:effectLst/>
                <a:latin typeface="+mn-lt"/>
                <a:ea typeface="+mn-ea"/>
                <a:cs typeface="+mn-cs"/>
              </a:rPr>
              <a:t>official</a:t>
            </a:r>
            <a:r>
              <a:rPr lang="en-US" sz="900" kern="1200" dirty="0" smtClean="0">
                <a:solidFill>
                  <a:schemeClr val="tx1"/>
                </a:solidFill>
                <a:effectLst/>
                <a:latin typeface="+mn-lt"/>
                <a:ea typeface="+mn-ea"/>
                <a:cs typeface="+mn-cs"/>
              </a:rPr>
              <a:t> language being spoken in the group, and it seemed hard for others to understand you.</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Now consider how those language barriers affected group collaboration. Chat in some examples of difficulties caused by differences in language fluency.</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Highlight the following potential consequences if participants do not mention them:</a:t>
            </a:r>
          </a:p>
          <a:p>
            <a:pPr marL="171450" lvl="0" indent="-171450">
              <a:buFont typeface="Arial" panose="020B0604020202020204" pitchFamily="34" charset="0"/>
              <a:buChar char="•"/>
            </a:pPr>
            <a:r>
              <a:rPr lang="en-US" sz="900" kern="1200" dirty="0" smtClean="0">
                <a:solidFill>
                  <a:schemeClr val="tx1"/>
                </a:solidFill>
                <a:effectLst/>
                <a:latin typeface="+mn-lt"/>
                <a:ea typeface="+mn-ea"/>
                <a:cs typeface="+mn-cs"/>
              </a:rPr>
              <a:t>People who didn’t speak the language as well tended not to offer their views</a:t>
            </a:r>
          </a:p>
          <a:p>
            <a:pPr marL="171450" lvl="0" indent="-171450">
              <a:buFont typeface="Arial" panose="020B0604020202020204" pitchFamily="34" charset="0"/>
              <a:buChar char="•"/>
            </a:pPr>
            <a:r>
              <a:rPr lang="en-US" sz="900" kern="1200" dirty="0" smtClean="0">
                <a:solidFill>
                  <a:schemeClr val="tx1"/>
                </a:solidFill>
                <a:effectLst/>
                <a:latin typeface="+mn-lt"/>
                <a:ea typeface="+mn-ea"/>
                <a:cs typeface="+mn-cs"/>
              </a:rPr>
              <a:t>Sometimes people would switch back to the language they’re fluent in, causing others to feel excluded</a:t>
            </a:r>
          </a:p>
          <a:p>
            <a:pPr marL="171450" lvl="0" indent="-171450">
              <a:buFont typeface="Arial" panose="020B0604020202020204" pitchFamily="34" charset="0"/>
              <a:buChar char="•"/>
            </a:pPr>
            <a:r>
              <a:rPr lang="en-US" sz="900" kern="1200" dirty="0" smtClean="0">
                <a:solidFill>
                  <a:schemeClr val="tx1"/>
                </a:solidFill>
                <a:effectLst/>
                <a:latin typeface="+mn-lt"/>
                <a:ea typeface="+mn-ea"/>
                <a:cs typeface="+mn-cs"/>
              </a:rPr>
              <a:t>Because someone had trouble expressing ideas in the language we were speaking, that person got the reputation of being less intelligent. Group members stopped asking for that person’s opinions.</a:t>
            </a:r>
          </a:p>
          <a:p>
            <a:pPr marL="171450" lvl="0" indent="-171450">
              <a:buFont typeface="Arial" panose="020B0604020202020204" pitchFamily="34" charset="0"/>
              <a:buChar char="•"/>
            </a:pPr>
            <a:r>
              <a:rPr lang="en-US" sz="900" kern="1200" dirty="0" smtClean="0">
                <a:solidFill>
                  <a:schemeClr val="tx1"/>
                </a:solidFill>
                <a:effectLst/>
                <a:latin typeface="+mn-lt"/>
                <a:ea typeface="+mn-ea"/>
                <a:cs typeface="+mn-cs"/>
              </a:rPr>
              <a:t>Some people were impatient with the time it took for non-fluent people to express their ideas, and tended to talk over those people.</a:t>
            </a:r>
          </a:p>
          <a:p>
            <a:r>
              <a:rPr lang="en-US" sz="900" kern="1200" dirty="0" smtClean="0">
                <a:solidFill>
                  <a:schemeClr val="tx1"/>
                </a:solidFill>
                <a:effectLst/>
                <a:latin typeface="+mn-lt"/>
                <a:ea typeface="+mn-ea"/>
                <a:cs typeface="+mn-cs"/>
              </a:rPr>
              <a:t/>
            </a:r>
            <a:br>
              <a:rPr lang="en-US" sz="900" kern="1200" dirty="0" smtClean="0">
                <a:solidFill>
                  <a:schemeClr val="tx1"/>
                </a:solidFill>
                <a:effectLst/>
                <a:latin typeface="+mn-lt"/>
                <a:ea typeface="+mn-ea"/>
                <a:cs typeface="+mn-cs"/>
              </a:rPr>
            </a:br>
            <a:r>
              <a:rPr lang="en-US" sz="900" kern="1200" dirty="0" smtClean="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5462CC30-9124-1748-A6BC-3C0C609A0208}" type="slidenum">
              <a:rPr lang="en-US" smtClean="0"/>
              <a:pPr/>
              <a:t>15</a:t>
            </a:fld>
            <a:endParaRPr lang="en-US" dirty="0"/>
          </a:p>
        </p:txBody>
      </p:sp>
    </p:spTree>
    <p:extLst>
      <p:ext uri="{BB962C8B-B14F-4D97-AF65-F5344CB8AC3E}">
        <p14:creationId xmlns:p14="http://schemas.microsoft.com/office/powerpoint/2010/main" val="37505705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a:t>
            </a:r>
            <a:r>
              <a:rPr lang="en-US" sz="900" kern="1200" baseline="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5 minutes]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We’ve heard examples of how differences in language fluency can limit the effectiveness of a global collaboration. So what can we do to overcome language barriers and improve communication in groups of people with different levels of fluency? Chat in things you’ve done or seen others do that helped foster inclusive communication.  And if you’ve seen attempts to deal with language issues that haven’t worked, chat them in as well.</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Allow a few minutes for the group to chat in their ideas, then highlight the following if participants do not mention them:</a:t>
            </a:r>
          </a:p>
          <a:p>
            <a:pPr marL="171450" lvl="0" indent="-171450" fontAlgn="base">
              <a:buFont typeface="Arial" panose="020B0604020202020204" pitchFamily="34" charset="0"/>
              <a:buChar char="•"/>
            </a:pPr>
            <a:r>
              <a:rPr lang="en-US" sz="900" kern="1200" dirty="0" smtClean="0">
                <a:solidFill>
                  <a:schemeClr val="tx1"/>
                </a:solidFill>
                <a:effectLst/>
                <a:latin typeface="+mn-lt"/>
                <a:ea typeface="+mn-ea"/>
                <a:cs typeface="+mn-cs"/>
              </a:rPr>
              <a:t>Using basic vocabulary and avoiding colloquial expressions, jargon, and slang. Acronyms and initials can confuse listeners who are not fluent in the dominant language.</a:t>
            </a:r>
          </a:p>
          <a:p>
            <a:pPr marL="171450" lvl="0" indent="-171450" fontAlgn="base">
              <a:buFont typeface="Arial" panose="020B0604020202020204" pitchFamily="34" charset="0"/>
              <a:buChar char="•"/>
            </a:pPr>
            <a:r>
              <a:rPr lang="en-US" sz="900" kern="1200" dirty="0" smtClean="0">
                <a:solidFill>
                  <a:schemeClr val="tx1"/>
                </a:solidFill>
                <a:effectLst/>
                <a:latin typeface="+mn-lt"/>
                <a:ea typeface="+mn-ea"/>
                <a:cs typeface="+mn-cs"/>
              </a:rPr>
              <a:t>Pronouncing words correctly and without exaggeration.</a:t>
            </a:r>
          </a:p>
          <a:p>
            <a:pPr marL="171450" lvl="0" indent="-171450" fontAlgn="base">
              <a:buFont typeface="Arial" panose="020B0604020202020204" pitchFamily="34" charset="0"/>
              <a:buChar char="•"/>
            </a:pPr>
            <a:r>
              <a:rPr lang="en-US" sz="900" kern="1200" dirty="0" smtClean="0">
                <a:solidFill>
                  <a:schemeClr val="tx1"/>
                </a:solidFill>
                <a:effectLst/>
                <a:latin typeface="+mn-lt"/>
                <a:ea typeface="+mn-ea"/>
                <a:cs typeface="+mn-cs"/>
              </a:rPr>
              <a:t>Speaking more slowly than you would if you were addressing fluent speakers. Expect delays, since non-fluent speakers will need time to understand what you’re saying and to decide how to respond.</a:t>
            </a:r>
          </a:p>
          <a:p>
            <a:pPr marL="171450" lvl="0" indent="-171450" fontAlgn="base">
              <a:buFont typeface="Arial" panose="020B0604020202020204" pitchFamily="34" charset="0"/>
              <a:buChar char="•"/>
            </a:pPr>
            <a:r>
              <a:rPr lang="en-US" sz="900" kern="1200" dirty="0" smtClean="0">
                <a:solidFill>
                  <a:schemeClr val="tx1"/>
                </a:solidFill>
                <a:effectLst/>
                <a:latin typeface="+mn-lt"/>
                <a:ea typeface="+mn-ea"/>
                <a:cs typeface="+mn-cs"/>
              </a:rPr>
              <a:t>Checking for comprehension by periodically </a:t>
            </a:r>
            <a:r>
              <a:rPr lang="en-US" sz="900" kern="1200" dirty="0" smtClean="0">
                <a:solidFill>
                  <a:schemeClr val="tx1"/>
                </a:solidFill>
                <a:effectLst/>
                <a:latin typeface="+mn-lt"/>
                <a:ea typeface="+mn-ea"/>
                <a:cs typeface="+mn-cs"/>
              </a:rPr>
              <a:t>asking</a:t>
            </a:r>
            <a:r>
              <a:rPr lang="en-US" sz="900" kern="1200" baseline="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non-fluent </a:t>
            </a:r>
            <a:r>
              <a:rPr lang="en-US" sz="900" kern="1200" dirty="0" smtClean="0">
                <a:solidFill>
                  <a:schemeClr val="tx1"/>
                </a:solidFill>
                <a:effectLst/>
                <a:latin typeface="+mn-lt"/>
                <a:ea typeface="+mn-ea"/>
                <a:cs typeface="+mn-cs"/>
              </a:rPr>
              <a:t>speakers to paraphrase what they heard.</a:t>
            </a:r>
          </a:p>
          <a:p>
            <a:pPr marL="171450" lvl="0" indent="-171450" fontAlgn="base">
              <a:buFont typeface="Arial" panose="020B0604020202020204" pitchFamily="34" charset="0"/>
              <a:buChar char="•"/>
            </a:pPr>
            <a:r>
              <a:rPr lang="en-US" sz="900" kern="1200" dirty="0" smtClean="0">
                <a:solidFill>
                  <a:schemeClr val="tx1"/>
                </a:solidFill>
                <a:effectLst/>
                <a:latin typeface="+mn-lt"/>
                <a:ea typeface="+mn-ea"/>
                <a:cs typeface="+mn-cs"/>
              </a:rPr>
              <a:t>Avoid making jokes that may not be understood by someone from another culture.  </a:t>
            </a:r>
          </a:p>
          <a:p>
            <a:pPr fontAlgn="base"/>
            <a:r>
              <a:rPr lang="en-US" sz="900" kern="1200" dirty="0" smtClean="0">
                <a:solidFill>
                  <a:schemeClr val="tx1"/>
                </a:solidFill>
                <a:effectLst/>
                <a:latin typeface="+mn-lt"/>
                <a:ea typeface="+mn-ea"/>
                <a:cs typeface="+mn-cs"/>
              </a:rPr>
              <a:t> </a:t>
            </a:r>
          </a:p>
          <a:p>
            <a:pPr fontAlgn="base"/>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In addition to things we’ve seen people do to help communication, what additional practices could a team leader use to create a better climate for inclusive communication? Raise hands if you’d like to share your thoughts.  </a:t>
            </a:r>
          </a:p>
          <a:p>
            <a:pPr fontAlgn="base"/>
            <a:r>
              <a:rPr lang="en-US" sz="900" kern="1200" dirty="0" smtClean="0">
                <a:solidFill>
                  <a:schemeClr val="tx1"/>
                </a:solidFill>
                <a:effectLst/>
                <a:latin typeface="+mn-lt"/>
                <a:ea typeface="+mn-ea"/>
                <a:cs typeface="+mn-cs"/>
              </a:rPr>
              <a:t> </a:t>
            </a:r>
          </a:p>
          <a:p>
            <a:pPr fontAlgn="base"/>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Highlight the following ideas if participants do not mention them:</a:t>
            </a:r>
          </a:p>
          <a:p>
            <a:pPr fontAlgn="base"/>
            <a:r>
              <a:rPr lang="en-US" sz="900" kern="1200" dirty="0" smtClean="0">
                <a:solidFill>
                  <a:schemeClr val="tx1"/>
                </a:solidFill>
                <a:effectLst/>
                <a:latin typeface="+mn-lt"/>
                <a:ea typeface="+mn-ea"/>
                <a:cs typeface="+mn-cs"/>
              </a:rPr>
              <a:t> </a:t>
            </a:r>
          </a:p>
          <a:p>
            <a:pPr marL="171450" lvl="0" indent="-171450" fontAlgn="base">
              <a:buFont typeface="Arial" panose="020B0604020202020204" pitchFamily="34" charset="0"/>
              <a:buChar char="•"/>
            </a:pPr>
            <a:r>
              <a:rPr lang="en-US" sz="900" b="1" kern="1200" dirty="0" smtClean="0">
                <a:solidFill>
                  <a:schemeClr val="tx1"/>
                </a:solidFill>
                <a:effectLst/>
                <a:latin typeface="+mn-lt"/>
                <a:ea typeface="+mn-ea"/>
                <a:cs typeface="+mn-cs"/>
              </a:rPr>
              <a:t>Refrain from dominating conversations</a:t>
            </a:r>
            <a:r>
              <a:rPr lang="en-US" sz="900" kern="1200" dirty="0" smtClean="0">
                <a:solidFill>
                  <a:schemeClr val="tx1"/>
                </a:solidFill>
                <a:effectLst/>
                <a:latin typeface="+mn-lt"/>
                <a:ea typeface="+mn-ea"/>
                <a:cs typeface="+mn-cs"/>
              </a:rPr>
              <a:t> if you are a native speaker of the official business language. Remind other native speakers to give those who are less fluent time to speak.</a:t>
            </a:r>
          </a:p>
          <a:p>
            <a:pPr marL="171450" lvl="0" indent="-171450" fontAlgn="base">
              <a:buFont typeface="Arial" panose="020B0604020202020204" pitchFamily="34" charset="0"/>
              <a:buChar char="•"/>
            </a:pPr>
            <a:r>
              <a:rPr lang="en-US" sz="900" b="1" kern="1200" dirty="0" smtClean="0">
                <a:solidFill>
                  <a:schemeClr val="tx1"/>
                </a:solidFill>
                <a:effectLst/>
                <a:latin typeface="+mn-lt"/>
                <a:ea typeface="+mn-ea"/>
                <a:cs typeface="+mn-cs"/>
              </a:rPr>
              <a:t>Encourage non-fluent speakers to contribute.</a:t>
            </a:r>
            <a:r>
              <a:rPr lang="en-US" sz="900" kern="1200" dirty="0" smtClean="0">
                <a:solidFill>
                  <a:schemeClr val="tx1"/>
                </a:solidFill>
                <a:effectLst/>
                <a:latin typeface="+mn-lt"/>
                <a:ea typeface="+mn-ea"/>
                <a:cs typeface="+mn-cs"/>
              </a:rPr>
              <a:t> If they are not participating, make a point of soliciting their feedback.</a:t>
            </a:r>
          </a:p>
          <a:p>
            <a:pPr marL="171450" lvl="0" indent="-171450" fontAlgn="base">
              <a:buFont typeface="Arial" panose="020B0604020202020204" pitchFamily="34" charset="0"/>
              <a:buChar char="•"/>
            </a:pPr>
            <a:r>
              <a:rPr lang="en-US" sz="900" b="1" kern="1200" dirty="0" smtClean="0">
                <a:solidFill>
                  <a:schemeClr val="tx1"/>
                </a:solidFill>
                <a:effectLst/>
                <a:latin typeface="+mn-lt"/>
                <a:ea typeface="+mn-ea"/>
                <a:cs typeface="+mn-cs"/>
              </a:rPr>
              <a:t>Create a glossary</a:t>
            </a:r>
            <a:r>
              <a:rPr lang="en-US" sz="900" kern="1200" dirty="0" smtClean="0">
                <a:solidFill>
                  <a:schemeClr val="tx1"/>
                </a:solidFill>
                <a:effectLst/>
                <a:latin typeface="+mn-lt"/>
                <a:ea typeface="+mn-ea"/>
                <a:cs typeface="+mn-cs"/>
              </a:rPr>
              <a:t> of technical terms, acronyms, and figures of speech used in the official language (such as what is meant by “tabling a motion”). Distribute it to all participants.</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16</a:t>
            </a:fld>
            <a:endParaRPr lang="en-US" dirty="0"/>
          </a:p>
        </p:txBody>
      </p:sp>
    </p:spTree>
    <p:extLst>
      <p:ext uri="{BB962C8B-B14F-4D97-AF65-F5344CB8AC3E}">
        <p14:creationId xmlns:p14="http://schemas.microsoft.com/office/powerpoint/2010/main" val="28186874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defTabSz="471145">
              <a:defRPr/>
            </a:pPr>
            <a:r>
              <a:rPr lang="en-US" sz="1000" dirty="0"/>
              <a:t>[Time: 1/2 minute]</a:t>
            </a:r>
          </a:p>
          <a:p>
            <a:endParaRPr lang="en-US" sz="1000" b="1" dirty="0"/>
          </a:p>
          <a:p>
            <a:r>
              <a:rPr lang="en-US" sz="1000" i="1" dirty="0"/>
              <a:t>Say</a:t>
            </a:r>
            <a:r>
              <a:rPr lang="en-US" sz="1000" dirty="0"/>
              <a:t>: We’re coming to the end of our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17</a:t>
            </a:fld>
            <a:endParaRPr lang="en-US" dirty="0"/>
          </a:p>
        </p:txBody>
      </p:sp>
    </p:spTree>
    <p:extLst>
      <p:ext uri="{BB962C8B-B14F-4D97-AF65-F5344CB8AC3E}">
        <p14:creationId xmlns:p14="http://schemas.microsoft.com/office/powerpoint/2010/main" val="14752622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Today’s session focused on three important elements of Global Collaboration. Specifically, we discussed how to:</a:t>
            </a:r>
          </a:p>
          <a:p>
            <a:pPr lvl="0"/>
            <a:endParaRPr lang="en-US" sz="9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900" kern="1200" dirty="0" smtClean="0">
                <a:solidFill>
                  <a:schemeClr val="tx1"/>
                </a:solidFill>
                <a:effectLst/>
                <a:latin typeface="+mn-lt"/>
                <a:ea typeface="+mn-ea"/>
                <a:cs typeface="+mn-cs"/>
              </a:rPr>
              <a:t>Boost cultural intelligence</a:t>
            </a:r>
          </a:p>
          <a:p>
            <a:pPr marL="171450" lvl="0" indent="-171450">
              <a:buFont typeface="Arial" panose="020B0604020202020204" pitchFamily="34" charset="0"/>
              <a:buChar char="•"/>
            </a:pPr>
            <a:r>
              <a:rPr lang="en-US" sz="900" kern="1200" dirty="0" smtClean="0">
                <a:solidFill>
                  <a:schemeClr val="tx1"/>
                </a:solidFill>
                <a:effectLst/>
                <a:latin typeface="+mn-lt"/>
                <a:ea typeface="+mn-ea"/>
                <a:cs typeface="+mn-cs"/>
              </a:rPr>
              <a:t>Build trust</a:t>
            </a:r>
          </a:p>
          <a:p>
            <a:pPr marL="171450" lvl="0" indent="-171450">
              <a:buFont typeface="Arial" panose="020B0604020202020204" pitchFamily="34" charset="0"/>
              <a:buChar char="•"/>
            </a:pPr>
            <a:r>
              <a:rPr lang="en-US" sz="900" kern="1200" dirty="0" smtClean="0">
                <a:solidFill>
                  <a:schemeClr val="tx1"/>
                </a:solidFill>
                <a:effectLst/>
                <a:latin typeface="+mn-lt"/>
                <a:ea typeface="+mn-ea"/>
                <a:cs typeface="+mn-cs"/>
              </a:rPr>
              <a:t>Overcome language barriers</a:t>
            </a:r>
          </a:p>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dirty="0"/>
          </a:p>
        </p:txBody>
      </p:sp>
    </p:spTree>
    <p:extLst>
      <p:ext uri="{BB962C8B-B14F-4D97-AF65-F5344CB8AC3E}">
        <p14:creationId xmlns:p14="http://schemas.microsoft.com/office/powerpoint/2010/main" val="39342063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50" i="1" dirty="0" smtClean="0">
              <a:solidFill>
                <a:srgbClr val="000000"/>
              </a:solidFill>
            </a:endParaRPr>
          </a:p>
          <a:p>
            <a:r>
              <a:rPr lang="en-US" sz="1050" dirty="0" smtClean="0">
                <a:solidFill>
                  <a:srgbClr val="000000"/>
                </a:solidFill>
              </a:rPr>
              <a:t>[Time 1 minute]</a:t>
            </a:r>
          </a:p>
          <a:p>
            <a:endParaRPr lang="en-US" sz="1050" i="1" dirty="0" smtClean="0">
              <a:solidFill>
                <a:srgbClr val="000000"/>
              </a:solidFill>
            </a:endParaRPr>
          </a:p>
          <a:p>
            <a:r>
              <a:rPr lang="en-US" i="1" kern="1200" dirty="0" smtClean="0">
                <a:solidFill>
                  <a:schemeClr val="tx1"/>
                </a:solidFill>
                <a:effectLst/>
                <a:latin typeface="+mn-lt"/>
                <a:ea typeface="+mn-ea"/>
                <a:cs typeface="+mn-cs"/>
              </a:rPr>
              <a:t>Say</a:t>
            </a:r>
            <a:r>
              <a:rPr lang="en-US" kern="1200" dirty="0" smtClean="0">
                <a:solidFill>
                  <a:schemeClr val="tx1"/>
                </a:solidFill>
                <a:effectLst/>
                <a:latin typeface="+mn-lt"/>
                <a:ea typeface="+mn-ea"/>
                <a:cs typeface="+mn-cs"/>
              </a:rPr>
              <a:t>: The next step for you in your development is to focus on applying and developing a skill that is particularly relevant to you and has a good chance of making an impact in the workplace for you and your team.</a:t>
            </a:r>
          </a:p>
          <a:p>
            <a:endParaRPr lang="en-US" sz="1000" kern="1200" dirty="0" smtClean="0">
              <a:solidFill>
                <a:schemeClr val="tx1"/>
              </a:solidFill>
              <a:effectLst/>
              <a:latin typeface="+mn-lt"/>
              <a:ea typeface="+mn-ea"/>
              <a:cs typeface="+mn-cs"/>
            </a:endParaRPr>
          </a:p>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The next step for you in your development is to focus on applying and developing a skill that is particularly relevant to you and has a good chance of making an impact in the workplace for you and your team.</a:t>
            </a:r>
          </a:p>
          <a:p>
            <a:pPr fontAlgn="base"/>
            <a:r>
              <a:rPr lang="en-US" sz="900" kern="1200" dirty="0" smtClean="0">
                <a:solidFill>
                  <a:schemeClr val="tx1"/>
                </a:solidFill>
                <a:effectLst/>
                <a:latin typeface="+mn-lt"/>
                <a:ea typeface="+mn-ea"/>
                <a:cs typeface="+mn-cs"/>
              </a:rPr>
              <a:t>The On-the-Job section in the Harvard ManageMentor Global Collaboration topic provides an opportunity for you to pick a skill to work on and come up with specific ways to apply and develop the skill in your workplace. For instance, you can pick the skill: </a:t>
            </a:r>
            <a:r>
              <a:rPr lang="en-US" sz="900" b="1" kern="1200" dirty="0" smtClean="0">
                <a:solidFill>
                  <a:schemeClr val="tx1"/>
                </a:solidFill>
                <a:effectLst/>
                <a:latin typeface="+mn-lt"/>
                <a:ea typeface="+mn-ea"/>
                <a:cs typeface="+mn-cs"/>
              </a:rPr>
              <a:t>“Improve my ability to respond appropriately in a different culture.” </a:t>
            </a:r>
            <a:r>
              <a:rPr lang="en-US" sz="900" kern="1200" dirty="0" smtClean="0">
                <a:solidFill>
                  <a:schemeClr val="tx1"/>
                </a:solidFill>
                <a:effectLst/>
                <a:latin typeface="+mn-lt"/>
                <a:ea typeface="+mn-ea"/>
                <a:cs typeface="+mn-cs"/>
              </a:rPr>
              <a:t>Then you’ll identify specific action items that you can do to apply and develop this skill. For example, you could develop an action item of: “I will identify a mentor who can help me adapt my leadership style to work more effectively with team members from this particular culture.”</a:t>
            </a:r>
          </a:p>
          <a:p>
            <a:r>
              <a:rPr lang="en-US" sz="900" kern="1200" dirty="0" smtClean="0">
                <a:solidFill>
                  <a:schemeClr val="tx1"/>
                </a:solidFill>
                <a:effectLst/>
                <a:latin typeface="+mn-lt"/>
                <a:ea typeface="+mn-ea"/>
                <a:cs typeface="+mn-cs"/>
              </a:rPr>
              <a:t> </a:t>
            </a: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In order to complete this learning experience, proceed to the On-the-Job section in the Harvard ManageMentor topic. Remember, the only way to develop a skill is to apply and experiment with the use of that skill in your workplace.</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dirty="0"/>
          </a:p>
        </p:txBody>
      </p:sp>
    </p:spTree>
    <p:extLst>
      <p:ext uri="{BB962C8B-B14F-4D97-AF65-F5344CB8AC3E}">
        <p14:creationId xmlns:p14="http://schemas.microsoft.com/office/powerpoint/2010/main" val="681641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endParaRPr lang="en-US" sz="1000" i="1" dirty="0"/>
          </a:p>
          <a:p>
            <a:r>
              <a:rPr lang="en-US" sz="1000" i="1" dirty="0"/>
              <a:t>Say</a:t>
            </a:r>
            <a:r>
              <a:rPr lang="en-US" sz="1000" dirty="0"/>
              <a:t>: Good morning/afternoon. This is ________ from ________ . We’ll be starting today’s session at ____. As you come online, please take a moment to answer the question on your screen via the chat panel. We’ll give your colleagues a few more moments to join our session and then we’ll get started. Thank you.</a:t>
            </a:r>
          </a:p>
          <a:p>
            <a:endParaRPr lang="en-US" sz="1000" i="1" dirty="0"/>
          </a:p>
          <a:p>
            <a:r>
              <a:rPr lang="en-US" sz="1000" i="1" dirty="0"/>
              <a:t>Instructions:</a:t>
            </a:r>
            <a:r>
              <a:rPr lang="en-US" sz="1000" dirty="0"/>
              <a:t> Consider answering the question yourself in the chat panel first to show an example. </a:t>
            </a:r>
            <a:r>
              <a:rPr lang="en-US" sz="1000" i="1" dirty="0" smtClean="0"/>
              <a:t>Note:</a:t>
            </a:r>
            <a:r>
              <a:rPr lang="en-US" sz="1000" dirty="0" smtClean="0"/>
              <a:t> There </a:t>
            </a:r>
            <a:r>
              <a:rPr lang="en-US" sz="1000" dirty="0"/>
              <a:t>is no need to debrief the question now—it will be discussed several slides later.  However, use this time to make note of the most common and least common responses, so you are prepared to debrief later.</a:t>
            </a:r>
          </a:p>
          <a:p>
            <a:endParaRPr lang="en-US" sz="1000" dirty="0"/>
          </a:p>
          <a:p>
            <a:endParaRPr lang="en-US" sz="1000" dirty="0"/>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dirty="0"/>
          </a:p>
        </p:txBody>
      </p:sp>
    </p:spTree>
    <p:extLst>
      <p:ext uri="{BB962C8B-B14F-4D97-AF65-F5344CB8AC3E}">
        <p14:creationId xmlns:p14="http://schemas.microsoft.com/office/powerpoint/2010/main" val="3333420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t>Facilitator notes:</a:t>
            </a:r>
          </a:p>
          <a:p>
            <a:endParaRPr lang="en-US" sz="1000" b="1" dirty="0"/>
          </a:p>
          <a:p>
            <a:pPr defTabSz="471145">
              <a:defRPr/>
            </a:pPr>
            <a:r>
              <a:rPr lang="en-US" sz="1000" dirty="0"/>
              <a:t>[Time: 1/2 minute]</a:t>
            </a:r>
          </a:p>
          <a:p>
            <a:endParaRPr lang="en-US" sz="1000" b="1" dirty="0"/>
          </a:p>
          <a:p>
            <a:r>
              <a:rPr lang="en-US" sz="1000" i="1" dirty="0"/>
              <a:t>Instructions:</a:t>
            </a:r>
            <a:r>
              <a:rPr lang="en-US" sz="1000" dirty="0"/>
              <a:t> Thank participants for their time and active participation.</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20</a:t>
            </a:fld>
            <a:endParaRPr lang="en-US" dirty="0"/>
          </a:p>
        </p:txBody>
      </p:sp>
    </p:spTree>
    <p:extLst>
      <p:ext uri="{BB962C8B-B14F-4D97-AF65-F5344CB8AC3E}">
        <p14:creationId xmlns:p14="http://schemas.microsoft.com/office/powerpoint/2010/main" val="3495254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1000" dirty="0">
                <a:solidFill>
                  <a:srgbClr val="000000"/>
                </a:solidFill>
              </a:rPr>
              <a:t>[Time: 1 minute]</a:t>
            </a:r>
          </a:p>
          <a:p>
            <a:endParaRPr lang="en-US" sz="1000" b="1" dirty="0">
              <a:solidFill>
                <a:srgbClr val="000000"/>
              </a:solidFill>
            </a:endParaRPr>
          </a:p>
          <a:p>
            <a:r>
              <a:rPr lang="en-US" sz="1000" i="1" dirty="0">
                <a:solidFill>
                  <a:srgbClr val="000000"/>
                </a:solidFill>
              </a:rPr>
              <a:t>Instructions</a:t>
            </a:r>
            <a:r>
              <a:rPr lang="en-US" sz="1000" dirty="0">
                <a:solidFill>
                  <a:srgbClr val="000000"/>
                </a:solidFill>
              </a:rPr>
              <a:t>: Introduce yourself and any co-facilitator or web conferencing producer who might be helping with the session. Acknowledge the relative size of the </a:t>
            </a:r>
            <a:r>
              <a:rPr lang="en-US" sz="1000" dirty="0" smtClean="0">
                <a:solidFill>
                  <a:srgbClr val="000000"/>
                </a:solidFill>
              </a:rPr>
              <a:t>audience </a:t>
            </a:r>
            <a:r>
              <a:rPr lang="en-US" sz="1000" dirty="0">
                <a:solidFill>
                  <a:srgbClr val="000000"/>
                </a:solidFill>
              </a:rPr>
              <a:t>and consider having participants chat in their locations if this information is not readily apparent. The point is to give people a sense of who is participating in the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3</a:t>
            </a:fld>
            <a:endParaRPr lang="en-US" dirty="0"/>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1000" dirty="0">
                <a:solidFill>
                  <a:srgbClr val="000000"/>
                </a:solidFill>
              </a:rPr>
              <a:t>[Time: 1 minute]</a:t>
            </a:r>
          </a:p>
          <a:p>
            <a:endParaRPr lang="en-US" sz="1000" dirty="0">
              <a:solidFill>
                <a:srgbClr val="000000"/>
              </a:solidFill>
            </a:endParaRPr>
          </a:p>
          <a:p>
            <a:r>
              <a:rPr lang="en-US" sz="1000" i="1" dirty="0">
                <a:solidFill>
                  <a:srgbClr val="000000"/>
                </a:solidFill>
              </a:rPr>
              <a:t>Say</a:t>
            </a:r>
            <a:r>
              <a:rPr lang="en-US" sz="1000" dirty="0">
                <a:solidFill>
                  <a:srgbClr val="000000"/>
                </a:solidFill>
              </a:rPr>
              <a:t>: Today’s session has been designed to be an interactive experience. To get the most from the session, here are a few tips about how to participate.</a:t>
            </a:r>
          </a:p>
          <a:p>
            <a:endParaRPr lang="en-US" sz="1000" i="1" dirty="0">
              <a:solidFill>
                <a:srgbClr val="000000"/>
              </a:solidFill>
            </a:endParaRPr>
          </a:p>
          <a:p>
            <a:r>
              <a:rPr lang="en-US" sz="1000" i="1" dirty="0">
                <a:solidFill>
                  <a:srgbClr val="000000"/>
                </a:solidFill>
              </a:rPr>
              <a:t>Instructions</a:t>
            </a:r>
            <a:r>
              <a:rPr lang="en-US" sz="1000" dirty="0">
                <a:solidFill>
                  <a:srgbClr val="000000"/>
                </a:solidFill>
              </a:rPr>
              <a:t>: Highlight any web conferencing features to be used, such as the chat panel and raise hand feature. Note that the raise hand feature may not be necessary if the group is relatively small. With a small group, participants could volunteer by simply unmuting themselves and speaking up. If you do choose to use the raise hand feature, explain, “When I invite you to raise your hand during the session, I mean you can click on the raise hand button if you want to share your thoughts with the group.”</a:t>
            </a:r>
          </a:p>
          <a:p>
            <a:endParaRPr lang="en-US" sz="1000" i="1" dirty="0">
              <a:solidFill>
                <a:srgbClr val="000000"/>
              </a:solidFill>
            </a:endParaRPr>
          </a:p>
          <a:p>
            <a:r>
              <a:rPr lang="en-US" sz="1000" i="1" dirty="0">
                <a:solidFill>
                  <a:srgbClr val="000000"/>
                </a:solidFill>
              </a:rPr>
              <a:t>Say</a:t>
            </a:r>
            <a:r>
              <a:rPr lang="en-US" sz="1000" dirty="0">
                <a:solidFill>
                  <a:srgbClr val="000000"/>
                </a:solidFill>
              </a:rPr>
              <a:t>: It appears we are ready to start.</a:t>
            </a:r>
          </a:p>
          <a:p>
            <a:endParaRPr lang="en-US" sz="1000"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dirty="0"/>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5 minutes]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 </a:t>
            </a:r>
            <a:r>
              <a:rPr lang="en-US" sz="900" kern="1200" dirty="0" smtClean="0">
                <a:solidFill>
                  <a:schemeClr val="tx1"/>
                </a:solidFill>
                <a:effectLst/>
                <a:latin typeface="+mn-lt"/>
                <a:ea typeface="+mn-ea"/>
                <a:cs typeface="+mn-cs"/>
              </a:rPr>
              <a:t>Let’s start by taking a look at the opening question.</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 </a:t>
            </a:r>
            <a:r>
              <a:rPr lang="en-US" sz="900" kern="1200" dirty="0" smtClean="0">
                <a:solidFill>
                  <a:schemeClr val="tx1"/>
                </a:solidFill>
                <a:effectLst/>
                <a:latin typeface="+mn-lt"/>
                <a:ea typeface="+mn-ea"/>
                <a:cs typeface="+mn-cs"/>
              </a:rPr>
              <a:t>Debrief the icebreaker question from the beginning regarding participants’ views about why effective global collaboration is important to your organization. Briefly summarize participants’ responses.  </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Let’s hear from one or two of you about your responses. What role does global collaboration play in our organization’s performance? Raise hands if you’d like to share your thoughts.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Take a few responses, then summarize what people have said. Set context for the session; for example, by pointing out that while in the past knowing how to collaborate globally was crucial only for country managers or employees taking on overseas assignments, today we all are collaborating more and more with people from other countries.</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dirty="0"/>
          </a:p>
        </p:txBody>
      </p:sp>
    </p:spTree>
    <p:extLst>
      <p:ext uri="{BB962C8B-B14F-4D97-AF65-F5344CB8AC3E}">
        <p14:creationId xmlns:p14="http://schemas.microsoft.com/office/powerpoint/2010/main" val="1780168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endParaRPr lang="en-US" sz="1000" dirty="0"/>
          </a:p>
          <a:p>
            <a:r>
              <a:rPr lang="en-US" sz="900" b="1" kern="1200" dirty="0" smtClean="0">
                <a:solidFill>
                  <a:schemeClr val="tx1"/>
                </a:solidFill>
                <a:effectLst/>
                <a:latin typeface="+mn-lt"/>
                <a:ea typeface="+mn-ea"/>
                <a:cs typeface="+mn-cs"/>
              </a:rPr>
              <a:t>Facilitator notes:</a:t>
            </a:r>
          </a:p>
          <a:p>
            <a:endParaRPr lang="en-US" sz="900" b="0" kern="1200" dirty="0" smtClean="0">
              <a:solidFill>
                <a:schemeClr val="tx1"/>
              </a:solidFill>
              <a:effectLst/>
              <a:latin typeface="+mn-lt"/>
              <a:ea typeface="+mn-ea"/>
              <a:cs typeface="+mn-cs"/>
            </a:endParaRPr>
          </a:p>
          <a:p>
            <a:r>
              <a:rPr lang="en-US" sz="900" b="0" kern="1200" dirty="0" smtClean="0">
                <a:solidFill>
                  <a:schemeClr val="tx1"/>
                </a:solidFill>
                <a:effectLst/>
                <a:latin typeface="+mn-lt"/>
                <a:ea typeface="+mn-ea"/>
                <a:cs typeface="+mn-cs"/>
              </a:rPr>
              <a:t>[Time:</a:t>
            </a:r>
            <a:r>
              <a:rPr lang="en-US" sz="900" b="0" kern="1200" baseline="0" dirty="0" smtClean="0">
                <a:solidFill>
                  <a:schemeClr val="tx1"/>
                </a:solidFill>
                <a:effectLst/>
                <a:latin typeface="+mn-lt"/>
                <a:ea typeface="+mn-ea"/>
                <a:cs typeface="+mn-cs"/>
              </a:rPr>
              <a:t> 1 minute]</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Today’s session is focused on three important capabilities needed for effective global collaboration. Specifically, we are going to discuss how to:</a:t>
            </a:r>
          </a:p>
          <a:p>
            <a:pPr marL="171450" lvl="0" indent="-171450">
              <a:buFont typeface="Arial" panose="020B0604020202020204" pitchFamily="34" charset="0"/>
              <a:buChar char="•"/>
            </a:pPr>
            <a:r>
              <a:rPr lang="en-US" sz="900" kern="1200" dirty="0" smtClean="0">
                <a:solidFill>
                  <a:schemeClr val="tx1"/>
                </a:solidFill>
                <a:effectLst/>
                <a:latin typeface="+mn-lt"/>
                <a:ea typeface="+mn-ea"/>
                <a:cs typeface="+mn-cs"/>
              </a:rPr>
              <a:t>Boost cultural intelligence</a:t>
            </a:r>
          </a:p>
          <a:p>
            <a:pPr marL="171450" lvl="0" indent="-171450">
              <a:buFont typeface="Arial" panose="020B0604020202020204" pitchFamily="34" charset="0"/>
              <a:buChar char="•"/>
            </a:pPr>
            <a:r>
              <a:rPr lang="en-US" sz="900" kern="1200" dirty="0" smtClean="0">
                <a:solidFill>
                  <a:schemeClr val="tx1"/>
                </a:solidFill>
                <a:effectLst/>
                <a:latin typeface="+mn-lt"/>
                <a:ea typeface="+mn-ea"/>
                <a:cs typeface="+mn-cs"/>
              </a:rPr>
              <a:t>Build trust</a:t>
            </a:r>
          </a:p>
          <a:p>
            <a:pPr marL="171450" lvl="0" indent="-171450">
              <a:buFont typeface="Arial" panose="020B0604020202020204" pitchFamily="34" charset="0"/>
              <a:buChar char="•"/>
            </a:pPr>
            <a:r>
              <a:rPr lang="en-US" sz="900" kern="1200" dirty="0" smtClean="0">
                <a:solidFill>
                  <a:schemeClr val="tx1"/>
                </a:solidFill>
                <a:effectLst/>
                <a:latin typeface="+mn-lt"/>
                <a:ea typeface="+mn-ea"/>
                <a:cs typeface="+mn-cs"/>
              </a:rPr>
              <a:t>Overcome language barriers</a:t>
            </a:r>
          </a:p>
          <a:p>
            <a:r>
              <a:rPr lang="en-US" sz="900" kern="1200" dirty="0" smtClean="0">
                <a:solidFill>
                  <a:schemeClr val="tx1"/>
                </a:solidFill>
                <a:effectLst/>
                <a:latin typeface="+mn-lt"/>
                <a:ea typeface="+mn-ea"/>
                <a:cs typeface="+mn-cs"/>
              </a:rPr>
              <a:t/>
            </a:r>
            <a:br>
              <a:rPr lang="en-US" sz="900" kern="1200" dirty="0" smtClean="0">
                <a:solidFill>
                  <a:schemeClr val="tx1"/>
                </a:solidFill>
                <a:effectLst/>
                <a:latin typeface="+mn-lt"/>
                <a:ea typeface="+mn-ea"/>
                <a:cs typeface="+mn-cs"/>
              </a:rPr>
            </a:br>
            <a:r>
              <a:rPr lang="en-US" sz="900" kern="1200" dirty="0" smtClean="0">
                <a:solidFill>
                  <a:schemeClr val="tx1"/>
                </a:solidFill>
                <a:effectLst/>
                <a:latin typeface="+mn-lt"/>
                <a:ea typeface="+mn-ea"/>
                <a:cs typeface="+mn-cs"/>
              </a:rPr>
              <a:t> </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dirty="0"/>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1 minute]</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Let’s begin by discussing how to strengthen our cultural intelligence. Understanding and adapting to cultural differences is key to working successfully in a global context; for example, when leading a cross-cultural team or collaborating with outsourcing partners in another country. </a:t>
            </a:r>
          </a:p>
          <a:p>
            <a:r>
              <a:rPr lang="en-US" sz="900" kern="1200" dirty="0" smtClean="0">
                <a:solidFill>
                  <a:schemeClr val="tx1"/>
                </a:solidFill>
                <a:effectLst/>
                <a:latin typeface="+mn-lt"/>
                <a:ea typeface="+mn-ea"/>
                <a:cs typeface="+mn-cs"/>
              </a:rPr>
              <a:t>.</a:t>
            </a:r>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8 minutes]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 </a:t>
            </a:r>
            <a:r>
              <a:rPr lang="en-US" sz="900" kern="1200" dirty="0" smtClean="0">
                <a:solidFill>
                  <a:schemeClr val="tx1"/>
                </a:solidFill>
                <a:effectLst/>
                <a:latin typeface="+mn-lt"/>
                <a:ea typeface="+mn-ea"/>
                <a:cs typeface="+mn-cs"/>
              </a:rPr>
              <a:t>Cultural intelligence includes awareness not just of other cultures but also our own. Developing cultural self-awareness can be challenging because culture is unconscious. For example, we don’t normally think about how we behave or the impact it could have on others who don’t share our cultural values. Part of your pre-work for this session was to complete the “Worksheet for Understanding Another Culture” by answering the questions about your own culture.</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 </a:t>
            </a:r>
            <a:r>
              <a:rPr lang="en-US" sz="900" kern="1200" dirty="0" smtClean="0">
                <a:solidFill>
                  <a:schemeClr val="tx1"/>
                </a:solidFill>
                <a:effectLst/>
                <a:latin typeface="+mn-lt"/>
                <a:ea typeface="+mn-ea"/>
                <a:cs typeface="+mn-cs"/>
              </a:rPr>
              <a:t>Take a look at your responses in the section about </a:t>
            </a:r>
            <a:r>
              <a:rPr lang="en-US" sz="900" i="1" kern="1200" dirty="0" smtClean="0">
                <a:solidFill>
                  <a:schemeClr val="tx1"/>
                </a:solidFill>
                <a:effectLst/>
                <a:latin typeface="+mn-lt"/>
                <a:ea typeface="+mn-ea"/>
                <a:cs typeface="+mn-cs"/>
              </a:rPr>
              <a:t>Subtle differences</a:t>
            </a:r>
            <a:r>
              <a:rPr lang="en-US" sz="900" kern="1200" dirty="0" smtClean="0">
                <a:solidFill>
                  <a:schemeClr val="tx1"/>
                </a:solidFill>
                <a:effectLst/>
                <a:latin typeface="+mn-lt"/>
                <a:ea typeface="+mn-ea"/>
                <a:cs typeface="+mn-cs"/>
              </a:rPr>
              <a:t>, questions 5 through 12.  Chat in a category that you found especially interesting to think about regarding your culture. For instance, you may not have thought before about how your culture sees the relationship between </a:t>
            </a:r>
            <a:r>
              <a:rPr lang="en-US" sz="900" b="1" kern="1200" dirty="0" smtClean="0">
                <a:solidFill>
                  <a:schemeClr val="tx1"/>
                </a:solidFill>
                <a:effectLst/>
                <a:latin typeface="+mn-lt"/>
                <a:ea typeface="+mn-ea"/>
                <a:cs typeface="+mn-cs"/>
              </a:rPr>
              <a:t>individuals </a:t>
            </a:r>
            <a:r>
              <a:rPr lang="en-US" sz="900" kern="1200" dirty="0" smtClean="0">
                <a:solidFill>
                  <a:schemeClr val="tx1"/>
                </a:solidFill>
                <a:effectLst/>
                <a:latin typeface="+mn-lt"/>
                <a:ea typeface="+mn-ea"/>
                <a:cs typeface="+mn-cs"/>
              </a:rPr>
              <a:t>and</a:t>
            </a:r>
            <a:r>
              <a:rPr lang="en-US" sz="900" b="1" kern="1200" dirty="0" smtClean="0">
                <a:solidFill>
                  <a:schemeClr val="tx1"/>
                </a:solidFill>
                <a:effectLst/>
                <a:latin typeface="+mn-lt"/>
                <a:ea typeface="+mn-ea"/>
                <a:cs typeface="+mn-cs"/>
              </a:rPr>
              <a:t> society. </a:t>
            </a:r>
            <a:endParaRPr lang="en-US" sz="900" kern="1200" dirty="0" smtClean="0">
              <a:solidFill>
                <a:schemeClr val="tx1"/>
              </a:solidFill>
              <a:effectLst/>
              <a:latin typeface="+mn-lt"/>
              <a:ea typeface="+mn-ea"/>
              <a:cs typeface="+mn-cs"/>
            </a:endParaRP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Give participants one minute to review the worksheet and chat in their responses. Make note of the most common categories and choose one or two to focus on in a discussion about how that aspect of culture could affect a global collaboration.</a:t>
            </a:r>
            <a:r>
              <a:rPr lang="en-US" sz="900" kern="1200" baseline="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For example: </a:t>
            </a:r>
          </a:p>
          <a:p>
            <a:endParaRPr lang="en-US" sz="900" i="1" kern="1200" dirty="0" smtClean="0">
              <a:solidFill>
                <a:schemeClr val="tx1"/>
              </a:solidFill>
              <a:effectLst/>
              <a:latin typeface="+mn-lt"/>
              <a:ea typeface="+mn-ea"/>
              <a:cs typeface="+mn-cs"/>
            </a:endParaRPr>
          </a:p>
          <a:p>
            <a:pPr lvl="1"/>
            <a:r>
              <a:rPr lang="en-US" sz="900" i="1" kern="1200" dirty="0" smtClean="0">
                <a:solidFill>
                  <a:schemeClr val="tx1"/>
                </a:solidFill>
                <a:effectLst/>
                <a:latin typeface="+mn-lt"/>
                <a:ea typeface="+mn-ea"/>
                <a:cs typeface="+mn-cs"/>
              </a:rPr>
              <a:t>Say: </a:t>
            </a:r>
            <a:r>
              <a:rPr lang="en-US" sz="900" kern="1200" dirty="0" smtClean="0">
                <a:solidFill>
                  <a:schemeClr val="tx1"/>
                </a:solidFill>
                <a:effectLst/>
                <a:latin typeface="+mn-lt"/>
                <a:ea typeface="+mn-ea"/>
                <a:cs typeface="+mn-cs"/>
              </a:rPr>
              <a:t>I see that many in the group said attitudes regarding </a:t>
            </a:r>
            <a:r>
              <a:rPr lang="en-US" sz="900" b="1" kern="1200" dirty="0" smtClean="0">
                <a:solidFill>
                  <a:schemeClr val="tx1"/>
                </a:solidFill>
                <a:effectLst/>
                <a:latin typeface="+mn-lt"/>
                <a:ea typeface="+mn-ea"/>
                <a:cs typeface="+mn-cs"/>
              </a:rPr>
              <a:t>authority </a:t>
            </a:r>
            <a:r>
              <a:rPr lang="en-US" sz="900" kern="1200" dirty="0" smtClean="0">
                <a:solidFill>
                  <a:schemeClr val="tx1"/>
                </a:solidFill>
                <a:effectLst/>
                <a:latin typeface="+mn-lt"/>
                <a:ea typeface="+mn-ea"/>
                <a:cs typeface="+mn-cs"/>
              </a:rPr>
              <a:t>were particularly interesting to consider. How do you think your culture’s attitudes on authority could influence the way you participate in a global collaboration? For instance, if you manage a cross-cultural team, your attitudes about authority could affect your leadership style or the expectations you have about how team members should interact with you. Raise hands if you’d like to share your thoughts.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 </a:t>
            </a:r>
            <a:r>
              <a:rPr lang="en-US" sz="900" kern="1200" dirty="0" smtClean="0">
                <a:solidFill>
                  <a:schemeClr val="tx1"/>
                </a:solidFill>
                <a:effectLst/>
                <a:latin typeface="+mn-lt"/>
                <a:ea typeface="+mn-ea"/>
                <a:cs typeface="+mn-cs"/>
              </a:rPr>
              <a:t>Encourage the group to spend time after the session considering how other aspects of their culture might influence their participation in a global collaboration.</a:t>
            </a:r>
          </a:p>
          <a:p>
            <a:r>
              <a:rPr lang="en-US" sz="900" kern="1200" dirty="0" smtClean="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8</a:t>
            </a:fld>
            <a:endParaRPr lang="en-US" dirty="0"/>
          </a:p>
        </p:txBody>
      </p:sp>
    </p:spTree>
    <p:extLst>
      <p:ext uri="{BB962C8B-B14F-4D97-AF65-F5344CB8AC3E}">
        <p14:creationId xmlns:p14="http://schemas.microsoft.com/office/powerpoint/2010/main" val="7955377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8 minutes]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 </a:t>
            </a:r>
            <a:r>
              <a:rPr lang="en-US" sz="900" kern="1200" dirty="0" smtClean="0">
                <a:solidFill>
                  <a:schemeClr val="tx1"/>
                </a:solidFill>
                <a:effectLst/>
                <a:latin typeface="+mn-lt"/>
                <a:ea typeface="+mn-ea"/>
                <a:cs typeface="+mn-cs"/>
              </a:rPr>
              <a:t>Now that we’ve discussed how to become more culturally self-aware, let’s focus on how to better understand other cultures. Take a minute now to chat in the name of a culture you want to know more about—and why.  </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 </a:t>
            </a:r>
            <a:r>
              <a:rPr lang="en-US" sz="900" kern="1200" dirty="0" smtClean="0">
                <a:solidFill>
                  <a:schemeClr val="tx1"/>
                </a:solidFill>
                <a:effectLst/>
                <a:latin typeface="+mn-lt"/>
                <a:ea typeface="+mn-ea"/>
                <a:cs typeface="+mn-cs"/>
              </a:rPr>
              <a:t>Identify the most commonly mentioned cultures and choose one to discuss. You may be able to prepare for this discussion in advance by considering your organization’s current and anticipated involvement in other countries.</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Then brainstorm activities that could help participants learn more about that culture.</a:t>
            </a:r>
            <a:r>
              <a:rPr lang="en-US" sz="900" kern="1200" baseline="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For example:</a:t>
            </a:r>
          </a:p>
          <a:p>
            <a:endParaRPr lang="en-US" sz="900" i="1" kern="1200" dirty="0" smtClean="0">
              <a:solidFill>
                <a:schemeClr val="tx1"/>
              </a:solidFill>
              <a:effectLst/>
              <a:latin typeface="+mn-lt"/>
              <a:ea typeface="+mn-ea"/>
              <a:cs typeface="+mn-cs"/>
            </a:endParaRPr>
          </a:p>
          <a:p>
            <a:pPr lvl="1"/>
            <a:r>
              <a:rPr lang="en-US" sz="900" i="1" kern="1200" dirty="0" smtClean="0">
                <a:solidFill>
                  <a:schemeClr val="tx1"/>
                </a:solidFill>
                <a:effectLst/>
                <a:latin typeface="+mn-lt"/>
                <a:ea typeface="+mn-ea"/>
                <a:cs typeface="+mn-cs"/>
              </a:rPr>
              <a:t>Say: </a:t>
            </a:r>
            <a:r>
              <a:rPr lang="en-US" sz="900" kern="1200" dirty="0" smtClean="0">
                <a:solidFill>
                  <a:schemeClr val="tx1"/>
                </a:solidFill>
                <a:effectLst/>
                <a:latin typeface="+mn-lt"/>
                <a:ea typeface="+mn-ea"/>
                <a:cs typeface="+mn-cs"/>
              </a:rPr>
              <a:t>It looks like many in the group are interested in learning more about the culture of China.  Let’s brainstorm some things you could do to become more knowledgeable about the beliefs and customs of Chinese people.</a:t>
            </a:r>
          </a:p>
          <a:p>
            <a:endParaRPr lang="en-US" sz="900" i="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 </a:t>
            </a:r>
            <a:r>
              <a:rPr lang="en-US" sz="900" kern="1200" dirty="0" smtClean="0">
                <a:solidFill>
                  <a:schemeClr val="tx1"/>
                </a:solidFill>
                <a:effectLst/>
                <a:latin typeface="+mn-lt"/>
                <a:ea typeface="+mn-ea"/>
                <a:cs typeface="+mn-cs"/>
              </a:rPr>
              <a:t>Ask the group to chat in their ideas. Highlight the ideas below if participants do not mention them, tailoring your suggestions to the culture as much as possible: </a:t>
            </a:r>
          </a:p>
          <a:p>
            <a:pPr marL="171450" lvl="0" indent="-171450">
              <a:buFont typeface="Arial" panose="020B0604020202020204" pitchFamily="34" charset="0"/>
              <a:buChar char="•"/>
            </a:pPr>
            <a:r>
              <a:rPr lang="en-US" sz="900" b="1" kern="1200" dirty="0" smtClean="0">
                <a:solidFill>
                  <a:schemeClr val="tx1"/>
                </a:solidFill>
                <a:effectLst/>
                <a:latin typeface="+mn-lt"/>
                <a:ea typeface="+mn-ea"/>
                <a:cs typeface="+mn-cs"/>
              </a:rPr>
              <a:t>Observe</a:t>
            </a:r>
            <a:r>
              <a:rPr lang="en-US" sz="900" kern="1200" dirty="0" smtClean="0">
                <a:solidFill>
                  <a:schemeClr val="tx1"/>
                </a:solidFill>
                <a:effectLst/>
                <a:latin typeface="+mn-lt"/>
                <a:ea typeface="+mn-ea"/>
                <a:cs typeface="+mn-cs"/>
              </a:rPr>
              <a:t>.  If you are able to interact in person with collaborators from China, pay close attention to how they communicate, including their body language.  </a:t>
            </a:r>
          </a:p>
          <a:p>
            <a:pPr marL="171450" lvl="0" indent="-171450">
              <a:buFont typeface="Arial" panose="020B0604020202020204" pitchFamily="34" charset="0"/>
              <a:buChar char="•"/>
            </a:pPr>
            <a:r>
              <a:rPr lang="en-US" sz="900" b="1" kern="1200" dirty="0" smtClean="0">
                <a:solidFill>
                  <a:schemeClr val="tx1"/>
                </a:solidFill>
                <a:effectLst/>
                <a:latin typeface="+mn-lt"/>
                <a:ea typeface="+mn-ea"/>
                <a:cs typeface="+mn-cs"/>
              </a:rPr>
              <a:t>Network with people in your community</a:t>
            </a:r>
            <a:r>
              <a:rPr lang="en-US" sz="900" kern="1200" dirty="0" smtClean="0">
                <a:solidFill>
                  <a:schemeClr val="tx1"/>
                </a:solidFill>
                <a:effectLst/>
                <a:latin typeface="+mn-lt"/>
                <a:ea typeface="+mn-ea"/>
                <a:cs typeface="+mn-cs"/>
              </a:rPr>
              <a:t> who come from a Chinese background.  </a:t>
            </a:r>
          </a:p>
          <a:p>
            <a:pPr marL="171450" lvl="0" indent="-171450">
              <a:buFont typeface="Arial" panose="020B0604020202020204" pitchFamily="34" charset="0"/>
              <a:buChar char="•"/>
            </a:pPr>
            <a:r>
              <a:rPr lang="en-US" sz="900" b="1" kern="1200" dirty="0" smtClean="0">
                <a:solidFill>
                  <a:schemeClr val="tx1"/>
                </a:solidFill>
                <a:effectLst/>
                <a:latin typeface="+mn-lt"/>
                <a:ea typeface="+mn-ea"/>
                <a:cs typeface="+mn-cs"/>
              </a:rPr>
              <a:t>Look through your local calendar of events for festivals and other activities</a:t>
            </a:r>
            <a:r>
              <a:rPr lang="en-US" sz="900" kern="1200" dirty="0" smtClean="0">
                <a:solidFill>
                  <a:schemeClr val="tx1"/>
                </a:solidFill>
                <a:effectLst/>
                <a:latin typeface="+mn-lt"/>
                <a:ea typeface="+mn-ea"/>
                <a:cs typeface="+mn-cs"/>
              </a:rPr>
              <a:t> that highlight Chinese culture.  For instance, you could visit museum exhibits of Chinese art.</a:t>
            </a:r>
          </a:p>
          <a:p>
            <a:pPr marL="171450" lvl="0" indent="-171450">
              <a:buFont typeface="Arial" panose="020B0604020202020204" pitchFamily="34" charset="0"/>
              <a:buChar char="•"/>
            </a:pPr>
            <a:r>
              <a:rPr lang="en-US" sz="900" b="1" kern="1200" dirty="0" smtClean="0">
                <a:solidFill>
                  <a:schemeClr val="tx1"/>
                </a:solidFill>
                <a:effectLst/>
                <a:latin typeface="+mn-lt"/>
                <a:ea typeface="+mn-ea"/>
                <a:cs typeface="+mn-cs"/>
              </a:rPr>
              <a:t>Read a novel or nonfiction book </a:t>
            </a:r>
            <a:r>
              <a:rPr lang="en-US" sz="900" kern="1200" dirty="0" smtClean="0">
                <a:solidFill>
                  <a:schemeClr val="tx1"/>
                </a:solidFill>
                <a:effectLst/>
                <a:latin typeface="+mn-lt"/>
                <a:ea typeface="+mn-ea"/>
                <a:cs typeface="+mn-cs"/>
              </a:rPr>
              <a:t>set in China. Travel books can be a valuable source of information about Chinese culture even if you don’t plan to visit.</a:t>
            </a:r>
          </a:p>
          <a:p>
            <a:pPr marL="171450" lvl="0" indent="-171450">
              <a:buFont typeface="Arial" panose="020B0604020202020204" pitchFamily="34" charset="0"/>
              <a:buChar char="•"/>
            </a:pPr>
            <a:r>
              <a:rPr lang="en-US" sz="900" b="1" kern="1200" dirty="0" smtClean="0">
                <a:solidFill>
                  <a:schemeClr val="tx1"/>
                </a:solidFill>
                <a:effectLst/>
                <a:latin typeface="+mn-lt"/>
                <a:ea typeface="+mn-ea"/>
                <a:cs typeface="+mn-cs"/>
              </a:rPr>
              <a:t>Take a course in one of the languages spoken,</a:t>
            </a:r>
            <a:r>
              <a:rPr lang="en-US" sz="900" kern="1200" dirty="0" smtClean="0">
                <a:solidFill>
                  <a:schemeClr val="tx1"/>
                </a:solidFill>
                <a:effectLst/>
                <a:latin typeface="+mn-lt"/>
                <a:ea typeface="+mn-ea"/>
                <a:cs typeface="+mn-cs"/>
              </a:rPr>
              <a:t> such as Mandarin or Cantonese, depending on where your Chinese collaborators work. The better you speak their language, the better you’ll understand their local culture.</a:t>
            </a:r>
          </a:p>
          <a:p>
            <a:pPr marL="171450" lvl="0" indent="-171450">
              <a:buFont typeface="Arial" panose="020B0604020202020204" pitchFamily="34" charset="0"/>
              <a:buChar char="•"/>
            </a:pPr>
            <a:r>
              <a:rPr lang="en-US" sz="900" b="1" kern="1200" dirty="0" smtClean="0">
                <a:solidFill>
                  <a:schemeClr val="tx1"/>
                </a:solidFill>
                <a:effectLst/>
                <a:latin typeface="+mn-lt"/>
                <a:ea typeface="+mn-ea"/>
                <a:cs typeface="+mn-cs"/>
              </a:rPr>
              <a:t>Watch documentaries </a:t>
            </a:r>
            <a:r>
              <a:rPr lang="en-US" sz="900" kern="1200" dirty="0" smtClean="0">
                <a:solidFill>
                  <a:schemeClr val="tx1"/>
                </a:solidFill>
                <a:effectLst/>
                <a:latin typeface="+mn-lt"/>
                <a:ea typeface="+mn-ea"/>
                <a:cs typeface="+mn-cs"/>
              </a:rPr>
              <a:t>about China, as well as movies and TV series produced in China to get a sense of </a:t>
            </a:r>
            <a:r>
              <a:rPr lang="en-US" dirty="0" smtClean="0"/>
              <a:t>people’s</a:t>
            </a:r>
            <a:r>
              <a:rPr lang="en-US" sz="900" kern="1200" dirty="0" smtClean="0">
                <a:solidFill>
                  <a:schemeClr val="tx1"/>
                </a:solidFill>
                <a:effectLst/>
                <a:latin typeface="+mn-lt"/>
                <a:ea typeface="+mn-ea"/>
                <a:cs typeface="+mn-cs"/>
              </a:rPr>
              <a:t> values and beliefs.  </a:t>
            </a:r>
          </a:p>
          <a:p>
            <a:pPr marL="171450" lvl="0" indent="-171450">
              <a:buFont typeface="Arial" panose="020B0604020202020204" pitchFamily="34" charset="0"/>
              <a:buChar char="•"/>
            </a:pPr>
            <a:r>
              <a:rPr lang="en-US" sz="900" b="1" kern="1200" dirty="0" smtClean="0">
                <a:solidFill>
                  <a:schemeClr val="tx1"/>
                </a:solidFill>
                <a:effectLst/>
                <a:latin typeface="+mn-lt"/>
                <a:ea typeface="+mn-ea"/>
                <a:cs typeface="+mn-cs"/>
              </a:rPr>
              <a:t>Find a mentor </a:t>
            </a:r>
            <a:r>
              <a:rPr lang="en-US" sz="900" kern="1200" dirty="0" smtClean="0">
                <a:solidFill>
                  <a:schemeClr val="tx1"/>
                </a:solidFill>
                <a:effectLst/>
                <a:latin typeface="+mn-lt"/>
                <a:ea typeface="+mn-ea"/>
                <a:cs typeface="+mn-cs"/>
              </a:rPr>
              <a:t>who’s familiar with China and can help you become more familiar with it. Tap into your existing social network, alumni groups, and professional associations. </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Encourage the group to be specific about their suggestions. For example, if someone mentions watching a documentary, follow up by asking participants to raise hands if they have a recommendation for a particular documentary. </a:t>
            </a:r>
          </a:p>
          <a:p>
            <a:r>
              <a:rPr lang="en-US" sz="9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9</a:t>
            </a:fld>
            <a:endParaRPr lang="en-US" dirty="0"/>
          </a:p>
        </p:txBody>
      </p:sp>
    </p:spTree>
    <p:extLst>
      <p:ext uri="{BB962C8B-B14F-4D97-AF65-F5344CB8AC3E}">
        <p14:creationId xmlns:p14="http://schemas.microsoft.com/office/powerpoint/2010/main" val="35743655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2015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smtClean="0"/>
              <a:t>Presentation Title</a:t>
            </a:r>
            <a:endParaRPr lang="en-US" dirty="0"/>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Content Placeholder 3"/>
          <p:cNvSpPr>
            <a:spLocks noGrp="1"/>
          </p:cNvSpPr>
          <p:nvPr>
            <p:ph sz="quarter" idx="10"/>
          </p:nvPr>
        </p:nvSpPr>
        <p:spPr>
          <a:xfrm>
            <a:off x="444499" y="1831975"/>
            <a:ext cx="8233833" cy="422169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52392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smtClean="0"/>
              <a:t>Bullet</a:t>
            </a:r>
          </a:p>
          <a:p>
            <a:pPr lvl="1"/>
            <a:r>
              <a:rPr lang="en-US" dirty="0" smtClean="0"/>
              <a:t>Sub bullet</a:t>
            </a:r>
          </a:p>
          <a:p>
            <a:pPr lvl="0"/>
            <a:r>
              <a:rPr lang="en-US" dirty="0" smtClean="0"/>
              <a:t>Bullet</a:t>
            </a:r>
          </a:p>
          <a:p>
            <a:pPr lvl="0"/>
            <a:r>
              <a:rPr lang="en-US" dirty="0" smtClean="0"/>
              <a:t>Bullet</a:t>
            </a:r>
          </a:p>
          <a:p>
            <a:pPr lvl="0"/>
            <a:endParaRPr lang="en-US" dirty="0" smtClean="0"/>
          </a:p>
        </p:txBody>
      </p:sp>
    </p:spTree>
    <p:extLst>
      <p:ext uri="{BB962C8B-B14F-4D97-AF65-F5344CB8AC3E}">
        <p14:creationId xmlns:p14="http://schemas.microsoft.com/office/powerpoint/2010/main" val="2620628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79326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cenario">
    <p:spTree>
      <p:nvGrpSpPr>
        <p:cNvPr id="1" name=""/>
        <p:cNvGrpSpPr/>
        <p:nvPr/>
      </p:nvGrpSpPr>
      <p:grpSpPr>
        <a:xfrm>
          <a:off x="0" y="0"/>
          <a:ext cx="0" cy="0"/>
          <a:chOff x="0" y="0"/>
          <a:chExt cx="0" cy="0"/>
        </a:xfrm>
      </p:grpSpPr>
      <p:sp>
        <p:nvSpPr>
          <p:cNvPr id="4" name="Rectangle 3"/>
          <p:cNvSpPr/>
          <p:nvPr/>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smtClean="0"/>
              <a:t>Click to edit master title style</a:t>
            </a:r>
            <a:endParaRPr lang="en-US" dirty="0"/>
          </a:p>
        </p:txBody>
      </p:sp>
      <p:sp>
        <p:nvSpPr>
          <p:cNvPr id="5" name="TextBox 4"/>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2015 Harvard Business School Publishing. All rights reserved. Harvard Business Publishing is an affiliate of Harvard Business School.</a:t>
            </a:r>
          </a:p>
        </p:txBody>
      </p:sp>
      <p:pic>
        <p:nvPicPr>
          <p:cNvPr id="7" name="Picture 6" descr="HMM-logo_horizontal_color.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4" name="Group 13"/>
          <p:cNvGrpSpPr/>
          <p:nvPr/>
        </p:nvGrpSpPr>
        <p:grpSpPr>
          <a:xfrm>
            <a:off x="7632039" y="1"/>
            <a:ext cx="1110074" cy="1586829"/>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7643746" y="664718"/>
              <a:ext cx="1098177" cy="400110"/>
            </a:xfrm>
            <a:prstGeom prst="rect">
              <a:avLst/>
            </a:prstGeom>
            <a:noFill/>
          </p:spPr>
          <p:txBody>
            <a:bodyPr wrap="square" rtlCol="0">
              <a:spAutoFit/>
            </a:bodyPr>
            <a:lstStyle/>
            <a:p>
              <a:pPr algn="ctr"/>
              <a:r>
                <a:rPr lang="en-US" sz="1000" dirty="0" smtClean="0">
                  <a:solidFill>
                    <a:schemeClr val="bg1"/>
                  </a:solidFill>
                </a:rPr>
                <a:t>GLOBAL</a:t>
              </a:r>
            </a:p>
            <a:p>
              <a:pPr algn="ctr"/>
              <a:r>
                <a:rPr lang="en-US" sz="1000" dirty="0" smtClean="0">
                  <a:solidFill>
                    <a:schemeClr val="bg1"/>
                  </a:solidFill>
                </a:rPr>
                <a:t>COLLABORATION</a:t>
              </a:r>
              <a:endParaRPr lang="en-US" sz="1000" dirty="0">
                <a:solidFill>
                  <a:schemeClr val="bg1"/>
                </a:solidFill>
              </a:endParaRPr>
            </a:p>
          </p:txBody>
        </p:sp>
      </p:grpSp>
      <p:sp>
        <p:nvSpPr>
          <p:cNvPr id="20" name="Text Placeholder 19"/>
          <p:cNvSpPr>
            <a:spLocks noGrp="1"/>
          </p:cNvSpPr>
          <p:nvPr>
            <p:ph type="body" sz="quarter" idx="11"/>
          </p:nvPr>
        </p:nvSpPr>
        <p:spPr>
          <a:xfrm>
            <a:off x="5762625" y="2036319"/>
            <a:ext cx="2968625" cy="3758056"/>
          </a:xfrm>
        </p:spPr>
        <p:txBody>
          <a:bodyPr anchor="ctr"/>
          <a:lstStyle>
            <a:lvl1pPr marL="53975" indent="0">
              <a:buNone/>
              <a:defRPr sz="3200" i="1">
                <a:solidFill>
                  <a:schemeClr val="bg2"/>
                </a:solidFill>
              </a:defRPr>
            </a:lvl1pPr>
          </a:lstStyle>
          <a:p>
            <a:pPr lvl="0"/>
            <a:r>
              <a:rPr lang="en-US" dirty="0" smtClean="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big question">
    <p:spTree>
      <p:nvGrpSpPr>
        <p:cNvPr id="1" name=""/>
        <p:cNvGrpSpPr/>
        <p:nvPr/>
      </p:nvGrpSpPr>
      <p:grpSpPr>
        <a:xfrm>
          <a:off x="0" y="0"/>
          <a:ext cx="0" cy="0"/>
          <a:chOff x="0" y="0"/>
          <a:chExt cx="0" cy="0"/>
        </a:xfrm>
      </p:grpSpPr>
      <p:sp>
        <p:nvSpPr>
          <p:cNvPr id="8" name="Rectangle 7"/>
          <p:cNvSpPr/>
          <p:nvPr/>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4" name="TextBox 13"/>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p:nvSpPr>
        <p:spPr>
          <a:xfrm>
            <a:off x="2511001" y="6545867"/>
            <a:ext cx="6175799" cy="123111"/>
          </a:xfrm>
          <a:prstGeom prst="rect">
            <a:avLst/>
          </a:prstGeom>
          <a:noFill/>
        </p:spPr>
        <p:txBody>
          <a:bodyPr wrap="square" lIns="0" tIns="0" rIns="0" bIns="0" rtlCol="0">
            <a:spAutoFit/>
          </a:bodyPr>
          <a:lstStyle/>
          <a:p>
            <a:pPr algn="r"/>
            <a:r>
              <a:rPr lang="en-US" sz="800" dirty="0" smtClean="0">
                <a:solidFill>
                  <a:schemeClr val="bg1">
                    <a:lumMod val="65000"/>
                  </a:schemeClr>
                </a:solidFill>
              </a:rPr>
              <a:t>© Copyright 2015 Harvard Business School Publishing. All rights reserved. Harvard Business Publishing is an affiliate of Harvard Business School.</a:t>
            </a:r>
          </a:p>
        </p:txBody>
      </p:sp>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smtClean="0"/>
              <a:t>CLICK TO EDIT MASTER TEXT STYLES</a:t>
            </a:r>
          </a:p>
        </p:txBody>
      </p:sp>
      <p:grpSp>
        <p:nvGrpSpPr>
          <p:cNvPr id="21" name="Group 20"/>
          <p:cNvGrpSpPr/>
          <p:nvPr/>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23" name="TextBox 22"/>
            <p:cNvSpPr txBox="1"/>
            <p:nvPr/>
          </p:nvSpPr>
          <p:spPr>
            <a:xfrm>
              <a:off x="7643746" y="664718"/>
              <a:ext cx="1098177" cy="400110"/>
            </a:xfrm>
            <a:prstGeom prst="rect">
              <a:avLst/>
            </a:prstGeom>
            <a:noFill/>
          </p:spPr>
          <p:txBody>
            <a:bodyPr wrap="square" rtlCol="0">
              <a:spAutoFit/>
            </a:bodyPr>
            <a:lstStyle/>
            <a:p>
              <a:pPr algn="ctr"/>
              <a:r>
                <a:rPr lang="en-US" sz="1000" dirty="0" smtClean="0">
                  <a:solidFill>
                    <a:schemeClr val="bg1"/>
                  </a:solidFill>
                </a:rPr>
                <a:t>GLOBAL</a:t>
              </a:r>
            </a:p>
            <a:p>
              <a:pPr algn="ctr"/>
              <a:r>
                <a:rPr lang="en-US" sz="1000" dirty="0" smtClean="0">
                  <a:solidFill>
                    <a:schemeClr val="bg1"/>
                  </a:solidFill>
                </a:rPr>
                <a:t>COLLABORATION</a:t>
              </a:r>
              <a:endParaRPr lang="en-US" sz="1000" dirty="0">
                <a:solidFill>
                  <a:schemeClr val="bg1"/>
                </a:solidFill>
              </a:endParaRPr>
            </a:p>
          </p:txBody>
        </p:sp>
      </p:grpSp>
    </p:spTree>
    <p:extLst>
      <p:ext uri="{BB962C8B-B14F-4D97-AF65-F5344CB8AC3E}">
        <p14:creationId xmlns:p14="http://schemas.microsoft.com/office/powerpoint/2010/main" val="875335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Rectangle 8"/>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extBox 13"/>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2015 Harvard Business School Publishing. All rights reserved. Harvard Business Publishing is an affiliate of Harvard Business School.</a:t>
            </a:r>
          </a:p>
        </p:txBody>
      </p:sp>
      <p:pic>
        <p:nvPicPr>
          <p:cNvPr id="16" name="Picture 15" descr="HMM-logo_horizontal_color.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dirty="0"/>
          </a:p>
        </p:txBody>
      </p:sp>
    </p:spTree>
    <p:extLst>
      <p:ext uri="{BB962C8B-B14F-4D97-AF65-F5344CB8AC3E}">
        <p14:creationId xmlns:p14="http://schemas.microsoft.com/office/powerpoint/2010/main" val="2265311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2015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71600" y="3471333"/>
            <a:ext cx="66051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smtClean="0"/>
              <a:t>Text</a:t>
            </a:r>
            <a:endParaRPr lang="en-US" dirty="0"/>
          </a:p>
        </p:txBody>
      </p:sp>
    </p:spTree>
    <p:extLst>
      <p:ext uri="{BB962C8B-B14F-4D97-AF65-F5344CB8AC3E}">
        <p14:creationId xmlns:p14="http://schemas.microsoft.com/office/powerpoint/2010/main" val="3472511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smtClean="0"/>
              <a:t>Click to edit Master title style</a:t>
            </a:r>
            <a:endParaRPr lang="en-US" dirty="0"/>
          </a:p>
        </p:txBody>
      </p:sp>
      <p:sp>
        <p:nvSpPr>
          <p:cNvPr id="5" name="TextBox 4"/>
          <p:cNvSpPr txBox="1"/>
          <p:nvPr/>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2015 Harvard Business School Publishing. All rights reserved. Harvard Business Publishing is an affiliate of Harvard Business School.</a:t>
            </a:r>
          </a:p>
        </p:txBody>
      </p:sp>
      <p:pic>
        <p:nvPicPr>
          <p:cNvPr id="13" name="Picture 12" descr="HMM-logo_horizontal_color.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5" name="TextBox 14"/>
            <p:cNvSpPr txBox="1"/>
            <p:nvPr/>
          </p:nvSpPr>
          <p:spPr>
            <a:xfrm>
              <a:off x="7643746" y="664718"/>
              <a:ext cx="1098177" cy="400110"/>
            </a:xfrm>
            <a:prstGeom prst="rect">
              <a:avLst/>
            </a:prstGeom>
            <a:noFill/>
          </p:spPr>
          <p:txBody>
            <a:bodyPr wrap="square" rtlCol="0">
              <a:spAutoFit/>
            </a:bodyPr>
            <a:lstStyle/>
            <a:p>
              <a:pPr algn="ctr"/>
              <a:r>
                <a:rPr lang="en-US" sz="1000" dirty="0" smtClean="0">
                  <a:solidFill>
                    <a:schemeClr val="bg1"/>
                  </a:solidFill>
                </a:rPr>
                <a:t>GLOBAL</a:t>
              </a:r>
            </a:p>
            <a:p>
              <a:pPr algn="ctr"/>
              <a:r>
                <a:rPr lang="en-US" sz="1000" dirty="0" smtClean="0">
                  <a:solidFill>
                    <a:schemeClr val="bg1"/>
                  </a:solidFill>
                </a:rPr>
                <a:t>COLLABORATION</a:t>
              </a:r>
              <a:endParaRPr lang="en-US" sz="1000" dirty="0">
                <a:solidFill>
                  <a:schemeClr val="bg1"/>
                </a:solidFill>
              </a:endParaRP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Lst>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gif"/><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0.xml"/><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opic_landing_page_image_1400.jpg"/>
          <p:cNvPicPr>
            <a:picLocks noChangeAspect="1"/>
          </p:cNvPicPr>
          <p:nvPr/>
        </p:nvPicPr>
        <p:blipFill rotWithShape="1">
          <a:blip r:embed="rId3">
            <a:extLst>
              <a:ext uri="{28A0092B-C50C-407E-A947-70E740481C1C}">
                <a14:useLocalDpi xmlns:a14="http://schemas.microsoft.com/office/drawing/2010/main" val="0"/>
              </a:ext>
            </a:extLst>
          </a:blip>
          <a:srcRect r="23471"/>
          <a:stretch/>
        </p:blipFill>
        <p:spPr>
          <a:xfrm>
            <a:off x="-1" y="998220"/>
            <a:ext cx="9144001" cy="4361180"/>
          </a:xfrm>
          <a:prstGeom prst="rect">
            <a:avLst/>
          </a:prstGeom>
        </p:spPr>
      </p:pic>
      <p:sp>
        <p:nvSpPr>
          <p:cNvPr id="9" name="Rectangle 8"/>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cover_arrow.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325" y="3503600"/>
            <a:ext cx="518125" cy="292589"/>
          </a:xfrm>
          <a:prstGeom prst="rect">
            <a:avLst/>
          </a:prstGeom>
        </p:spPr>
      </p:pic>
      <p:sp>
        <p:nvSpPr>
          <p:cNvPr id="6" name="Title 5"/>
          <p:cNvSpPr>
            <a:spLocks noGrp="1"/>
          </p:cNvSpPr>
          <p:nvPr>
            <p:ph type="ctrTitle"/>
          </p:nvPr>
        </p:nvSpPr>
        <p:spPr>
          <a:xfrm>
            <a:off x="1390315" y="2986049"/>
            <a:ext cx="7299659" cy="1242679"/>
          </a:xfrm>
        </p:spPr>
        <p:txBody>
          <a:bodyPr/>
          <a:lstStyle/>
          <a:p>
            <a:r>
              <a:rPr lang="en-US" dirty="0" smtClean="0"/>
              <a:t>Global Collaboration Café</a:t>
            </a:r>
            <a:endParaRPr lang="en-US" dirty="0"/>
          </a:p>
        </p:txBody>
      </p:sp>
      <p:grpSp>
        <p:nvGrpSpPr>
          <p:cNvPr id="11" name="Group 10"/>
          <p:cNvGrpSpPr/>
          <p:nvPr/>
        </p:nvGrpSpPr>
        <p:grpSpPr>
          <a:xfrm>
            <a:off x="630081" y="-5584"/>
            <a:ext cx="2825156" cy="1823903"/>
            <a:chOff x="630081" y="-5584"/>
            <a:chExt cx="2825156" cy="1823903"/>
          </a:xfrm>
        </p:grpSpPr>
        <p:sp>
          <p:nvSpPr>
            <p:cNvPr id="12" name="Freeform 11"/>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3" name="Picture 12" descr="HMM-logo_stacked_wh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pic>
        <p:nvPicPr>
          <p:cNvPr id="14" name="Picture 13" descr="TECOM_Investments_logo_prlarge.gif"/>
          <p:cNvPicPr>
            <a:picLocks noChangeAspect="1"/>
          </p:cNvPicPr>
          <p:nvPr/>
        </p:nvPicPr>
        <p:blipFill rotWithShape="1">
          <a:blip r:embed="rId6">
            <a:extLst>
              <a:ext uri="{28A0092B-C50C-407E-A947-70E740481C1C}">
                <a14:useLocalDpi xmlns:a14="http://schemas.microsoft.com/office/drawing/2010/main" val="0"/>
              </a:ext>
            </a:extLst>
          </a:blip>
          <a:srcRect t="9524" b="24339"/>
          <a:stretch/>
        </p:blipFill>
        <p:spPr>
          <a:xfrm>
            <a:off x="7385201" y="5563810"/>
            <a:ext cx="1304774" cy="722466"/>
          </a:xfrm>
          <a:prstGeom prst="rect">
            <a:avLst/>
          </a:prstGeom>
        </p:spPr>
      </p:pic>
      <p:sp>
        <p:nvSpPr>
          <p:cNvPr id="15" name="Rectangle 14"/>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Insert client logo here</a:t>
            </a:r>
            <a:endParaRPr lang="en-US" dirty="0"/>
          </a:p>
        </p:txBody>
      </p:sp>
    </p:spTree>
    <p:extLst>
      <p:ext uri="{BB962C8B-B14F-4D97-AF65-F5344CB8AC3E}">
        <p14:creationId xmlns:p14="http://schemas.microsoft.com/office/powerpoint/2010/main" val="9048920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4501" y="271676"/>
            <a:ext cx="5565646" cy="861291"/>
          </a:xfrm>
        </p:spPr>
        <p:txBody>
          <a:bodyPr>
            <a:noAutofit/>
          </a:bodyPr>
          <a:lstStyle/>
          <a:p>
            <a:pPr>
              <a:lnSpc>
                <a:spcPct val="90000"/>
              </a:lnSpc>
            </a:pPr>
            <a:r>
              <a:rPr lang="en-US" sz="2800" dirty="0" smtClean="0">
                <a:solidFill>
                  <a:schemeClr val="tx1"/>
                </a:solidFill>
              </a:rPr>
              <a:t>APPLY YOUR CULTURAL KNOWLEDGE</a:t>
            </a:r>
            <a:endParaRPr lang="en-US" sz="2800" dirty="0">
              <a:solidFill>
                <a:schemeClr val="tx1"/>
              </a:solidFill>
            </a:endParaRPr>
          </a:p>
        </p:txBody>
      </p:sp>
      <p:sp>
        <p:nvSpPr>
          <p:cNvPr id="8" name="Text Placeholder 7"/>
          <p:cNvSpPr>
            <a:spLocks noGrp="1"/>
          </p:cNvSpPr>
          <p:nvPr>
            <p:ph type="body" sz="quarter" idx="10"/>
          </p:nvPr>
        </p:nvSpPr>
        <p:spPr>
          <a:xfrm>
            <a:off x="444501" y="1342560"/>
            <a:ext cx="4330180" cy="3438996"/>
          </a:xfrm>
        </p:spPr>
        <p:txBody>
          <a:bodyPr/>
          <a:lstStyle/>
          <a:p>
            <a:r>
              <a:rPr lang="en-US" sz="1800" dirty="0" smtClean="0"/>
              <a:t>Érico </a:t>
            </a:r>
            <a:r>
              <a:rPr lang="en-US" sz="1800" dirty="0"/>
              <a:t>is an operations manager at a Brazilian computer manufacturer. He will be the primary contact for their new components supplier in Indonesia. In researching the Indonesian culture, </a:t>
            </a:r>
            <a:r>
              <a:rPr lang="en-US" sz="1800" dirty="0" smtClean="0"/>
              <a:t>Érico </a:t>
            </a:r>
            <a:r>
              <a:rPr lang="en-US" sz="1800" dirty="0"/>
              <a:t>learns that:</a:t>
            </a:r>
          </a:p>
          <a:p>
            <a:pPr marL="396875" lvl="0" indent="-342900">
              <a:buFont typeface="Arial" panose="020B0604020202020204" pitchFamily="34" charset="0"/>
              <a:buChar char="•"/>
            </a:pPr>
            <a:r>
              <a:rPr lang="en-US" sz="1600" dirty="0"/>
              <a:t>Greetings are formal and people may bow after shaking someone’s hand</a:t>
            </a:r>
          </a:p>
          <a:p>
            <a:pPr marL="396875" lvl="0" indent="-342900">
              <a:buFont typeface="Arial" panose="020B0604020202020204" pitchFamily="34" charset="0"/>
              <a:buChar char="•"/>
            </a:pPr>
            <a:r>
              <a:rPr lang="en-US" sz="1600" dirty="0"/>
              <a:t>Respect is shown to those with status and age</a:t>
            </a:r>
          </a:p>
          <a:p>
            <a:pPr marL="396875" lvl="0" indent="-342900">
              <a:buFont typeface="Arial" panose="020B0604020202020204" pitchFamily="34" charset="0"/>
              <a:buChar char="•"/>
            </a:pPr>
            <a:r>
              <a:rPr lang="en-US" sz="1600" dirty="0"/>
              <a:t>It is important to use titles to show respect </a:t>
            </a:r>
          </a:p>
          <a:p>
            <a:pPr marL="396875" lvl="0" indent="-342900">
              <a:buFont typeface="Arial" panose="020B0604020202020204" pitchFamily="34" charset="0"/>
              <a:buChar char="•"/>
            </a:pPr>
            <a:r>
              <a:rPr lang="en-US" sz="1600" dirty="0"/>
              <a:t>Group harmony is important</a:t>
            </a:r>
          </a:p>
          <a:p>
            <a:pPr marL="396875" lvl="0" indent="-342900">
              <a:buFont typeface="Arial" panose="020B0604020202020204" pitchFamily="34" charset="0"/>
              <a:buChar char="•"/>
            </a:pPr>
            <a:r>
              <a:rPr lang="en-US" sz="1600" dirty="0"/>
              <a:t>Consensus is valued </a:t>
            </a:r>
          </a:p>
          <a:p>
            <a:pPr marL="396875" lvl="0" indent="-342900">
              <a:buFont typeface="Arial" panose="020B0604020202020204" pitchFamily="34" charset="0"/>
              <a:buChar char="•"/>
            </a:pPr>
            <a:r>
              <a:rPr lang="en-US" sz="1600" dirty="0"/>
              <a:t>Senior managers make final decisions</a:t>
            </a:r>
          </a:p>
          <a:p>
            <a:pPr marL="396875" lvl="0" indent="-342900">
              <a:buFont typeface="Arial" panose="020B0604020202020204" pitchFamily="34" charset="0"/>
              <a:buChar char="•"/>
            </a:pPr>
            <a:r>
              <a:rPr lang="en-US" sz="1600" dirty="0"/>
              <a:t>Negative feedback is only given in private</a:t>
            </a:r>
          </a:p>
          <a:p>
            <a:pPr marL="396875" lvl="0" indent="-342900">
              <a:buFont typeface="Arial" panose="020B0604020202020204" pitchFamily="34" charset="0"/>
              <a:buChar char="•"/>
            </a:pPr>
            <a:r>
              <a:rPr lang="en-US" sz="1600" dirty="0"/>
              <a:t>The language has several ways of saying “Yes” when the actual meaning is “No”</a:t>
            </a:r>
          </a:p>
          <a:p>
            <a:r>
              <a:rPr lang="en-US" sz="2000" dirty="0"/>
              <a:t>  </a:t>
            </a:r>
          </a:p>
        </p:txBody>
      </p:sp>
      <p:sp>
        <p:nvSpPr>
          <p:cNvPr id="3" name="Text Placeholder 2"/>
          <p:cNvSpPr>
            <a:spLocks noGrp="1"/>
          </p:cNvSpPr>
          <p:nvPr>
            <p:ph type="body" sz="quarter" idx="11"/>
          </p:nvPr>
        </p:nvSpPr>
        <p:spPr>
          <a:xfrm>
            <a:off x="5229225" y="1873250"/>
            <a:ext cx="3444875" cy="3301999"/>
          </a:xfrm>
        </p:spPr>
        <p:txBody>
          <a:bodyPr anchor="t"/>
          <a:lstStyle/>
          <a:p>
            <a:endParaRPr lang="en-US" sz="2400" dirty="0"/>
          </a:p>
          <a:p>
            <a:r>
              <a:rPr lang="en-US" sz="2400" dirty="0"/>
              <a:t>What should </a:t>
            </a:r>
            <a:r>
              <a:rPr lang="en-US" sz="2400" dirty="0" smtClean="0">
                <a:solidFill>
                  <a:srgbClr val="660000"/>
                </a:solidFill>
              </a:rPr>
              <a:t>Érico</a:t>
            </a:r>
            <a:r>
              <a:rPr lang="en-US" sz="2400" dirty="0" smtClean="0"/>
              <a:t> </a:t>
            </a:r>
            <a:r>
              <a:rPr lang="en-US" sz="2400" dirty="0"/>
              <a:t>do or say to ensure a successful collaboration with his Indonesian partners?</a:t>
            </a:r>
          </a:p>
        </p:txBody>
      </p:sp>
      <p:grpSp>
        <p:nvGrpSpPr>
          <p:cNvPr id="6" name="Group 5"/>
          <p:cNvGrpSpPr/>
          <p:nvPr/>
        </p:nvGrpSpPr>
        <p:grpSpPr>
          <a:xfrm>
            <a:off x="7437121" y="4742528"/>
            <a:ext cx="1706879" cy="831272"/>
            <a:chOff x="7437121" y="4665042"/>
            <a:chExt cx="1706879" cy="831272"/>
          </a:xfrm>
        </p:grpSpPr>
        <p:sp>
          <p:nvSpPr>
            <p:cNvPr id="17" name="Rectangle 1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SCENARIO</a:t>
              </a:r>
              <a:endParaRPr lang="en-US" sz="1200" dirty="0"/>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5" name="Straight Connector 4"/>
          <p:cNvCxnSpPr/>
          <p:nvPr/>
        </p:nvCxnSpPr>
        <p:spPr>
          <a:xfrm>
            <a:off x="5032375" y="2009775"/>
            <a:ext cx="0" cy="3495675"/>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31269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0"/>
            <a:ext cx="9144000" cy="2082801"/>
            <a:chOff x="0" y="0"/>
            <a:chExt cx="9144000" cy="2082801"/>
          </a:xfrm>
        </p:grpSpPr>
        <p:pic>
          <p:nvPicPr>
            <p:cNvPr id="13" name="Picture 12" descr="GlobalCollaboration_LesssonImage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2082800"/>
            </a:xfrm>
            <a:prstGeom prst="rect">
              <a:avLst/>
            </a:prstGeom>
          </p:spPr>
        </p:pic>
        <p:pic>
          <p:nvPicPr>
            <p:cNvPr id="3" name="Picture 2" descr="GlobalCollaboration_LesssonImage2.jpg"/>
            <p:cNvPicPr>
              <a:picLocks noChangeAspect="1"/>
            </p:cNvPicPr>
            <p:nvPr/>
          </p:nvPicPr>
          <p:blipFill rotWithShape="1">
            <a:blip r:embed="rId3">
              <a:extLst>
                <a:ext uri="{28A0092B-C50C-407E-A947-70E740481C1C}">
                  <a14:useLocalDpi xmlns:a14="http://schemas.microsoft.com/office/drawing/2010/main" val="0"/>
                </a:ext>
              </a:extLst>
            </a:blip>
            <a:srcRect r="4167"/>
            <a:stretch/>
          </p:blipFill>
          <p:spPr>
            <a:xfrm>
              <a:off x="381000" y="0"/>
              <a:ext cx="8763000" cy="2082800"/>
            </a:xfrm>
            <a:prstGeom prst="rect">
              <a:avLst/>
            </a:prstGeom>
          </p:spPr>
        </p:pic>
        <p:pic>
          <p:nvPicPr>
            <p:cNvPr id="10" name="Picture 9" descr="GlobalCollaboration_LesssonImage2.jpg"/>
            <p:cNvPicPr>
              <a:picLocks noChangeAspect="1"/>
            </p:cNvPicPr>
            <p:nvPr/>
          </p:nvPicPr>
          <p:blipFill rotWithShape="1">
            <a:blip r:embed="rId3">
              <a:extLst>
                <a:ext uri="{28A0092B-C50C-407E-A947-70E740481C1C}">
                  <a14:useLocalDpi xmlns:a14="http://schemas.microsoft.com/office/drawing/2010/main" val="0"/>
                </a:ext>
              </a:extLst>
            </a:blip>
            <a:srcRect l="6388" r="59445"/>
            <a:stretch/>
          </p:blipFill>
          <p:spPr>
            <a:xfrm>
              <a:off x="1955800" y="0"/>
              <a:ext cx="3124200" cy="2082801"/>
            </a:xfrm>
            <a:prstGeom prst="rect">
              <a:avLst/>
            </a:prstGeom>
          </p:spPr>
        </p:pic>
      </p:grpSp>
      <p:sp>
        <p:nvSpPr>
          <p:cNvPr id="8" name="Text Placeholder 7"/>
          <p:cNvSpPr>
            <a:spLocks noGrp="1"/>
          </p:cNvSpPr>
          <p:nvPr>
            <p:ph type="body" idx="1"/>
          </p:nvPr>
        </p:nvSpPr>
        <p:spPr>
          <a:xfrm>
            <a:off x="939625" y="2709863"/>
            <a:ext cx="7850414" cy="2888719"/>
          </a:xfrm>
        </p:spPr>
        <p:txBody>
          <a:bodyPr/>
          <a:lstStyle/>
          <a:p>
            <a:r>
              <a:rPr lang="en-US" b="1" dirty="0"/>
              <a:t>BUILD TRUST</a:t>
            </a:r>
            <a:endParaRPr lang="en-US" dirty="0"/>
          </a:p>
        </p:txBody>
      </p:sp>
      <p:grpSp>
        <p:nvGrpSpPr>
          <p:cNvPr id="9" name="Group 8"/>
          <p:cNvGrpSpPr/>
          <p:nvPr/>
        </p:nvGrpSpPr>
        <p:grpSpPr>
          <a:xfrm>
            <a:off x="932789" y="0"/>
            <a:ext cx="1110074" cy="2459955"/>
            <a:chOff x="1552549" y="0"/>
            <a:chExt cx="1110074" cy="2459955"/>
          </a:xfrm>
        </p:grpSpPr>
        <p:grpSp>
          <p:nvGrpSpPr>
            <p:cNvPr id="16" name="Group 15"/>
            <p:cNvGrpSpPr/>
            <p:nvPr/>
          </p:nvGrpSpPr>
          <p:grpSpPr>
            <a:xfrm>
              <a:off x="1552549" y="0"/>
              <a:ext cx="1110074" cy="2459955"/>
              <a:chOff x="1560742" y="0"/>
              <a:chExt cx="1110074" cy="2459955"/>
            </a:xfrm>
            <a:effectLst>
              <a:glow rad="25400">
                <a:schemeClr val="tx1">
                  <a:alpha val="20000"/>
                </a:schemeClr>
              </a:glow>
            </a:effectLst>
          </p:grpSpPr>
          <p:sp>
            <p:nvSpPr>
              <p:cNvPr id="18" name="Rectangle 17"/>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Chevron 18"/>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7" name="TextBox 16"/>
            <p:cNvSpPr txBox="1"/>
            <p:nvPr/>
          </p:nvSpPr>
          <p:spPr>
            <a:xfrm>
              <a:off x="1564256" y="1537843"/>
              <a:ext cx="1098177" cy="400110"/>
            </a:xfrm>
            <a:prstGeom prst="rect">
              <a:avLst/>
            </a:prstGeom>
            <a:noFill/>
          </p:spPr>
          <p:txBody>
            <a:bodyPr wrap="square" rtlCol="0">
              <a:spAutoFit/>
            </a:bodyPr>
            <a:lstStyle/>
            <a:p>
              <a:pPr algn="ctr"/>
              <a:r>
                <a:rPr lang="en-US" sz="1000" dirty="0" smtClean="0">
                  <a:solidFill>
                    <a:schemeClr val="bg1"/>
                  </a:solidFill>
                </a:rPr>
                <a:t>Global Collaboration</a:t>
              </a:r>
              <a:endParaRPr lang="en-US" sz="1000" dirty="0">
                <a:solidFill>
                  <a:schemeClr val="bg1"/>
                </a:solidFill>
              </a:endParaRPr>
            </a:p>
          </p:txBody>
        </p:sp>
      </p:grpSp>
    </p:spTree>
    <p:extLst>
      <p:ext uri="{BB962C8B-B14F-4D97-AF65-F5344CB8AC3E}">
        <p14:creationId xmlns:p14="http://schemas.microsoft.com/office/powerpoint/2010/main" val="11329742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Foster trust in a </a:t>
            </a:r>
            <a:r>
              <a:rPr lang="en-US" dirty="0" smtClean="0"/>
              <a:t>virtual </a:t>
            </a:r>
            <a:r>
              <a:rPr lang="en-US" dirty="0"/>
              <a:t>team</a:t>
            </a:r>
          </a:p>
        </p:txBody>
      </p:sp>
      <p:sp>
        <p:nvSpPr>
          <p:cNvPr id="5" name="Text Placeholder 4"/>
          <p:cNvSpPr>
            <a:spLocks noGrp="1"/>
          </p:cNvSpPr>
          <p:nvPr>
            <p:ph type="body" sz="quarter" idx="10"/>
          </p:nvPr>
        </p:nvSpPr>
        <p:spPr/>
        <p:txBody>
          <a:bodyPr/>
          <a:lstStyle/>
          <a:p>
            <a:r>
              <a:rPr lang="en-US" sz="2000" dirty="0"/>
              <a:t>Candi </a:t>
            </a:r>
            <a:r>
              <a:rPr lang="en-US" sz="2000" dirty="0" smtClean="0"/>
              <a:t>was</a:t>
            </a:r>
            <a:r>
              <a:rPr lang="en-US" sz="2000" dirty="0" smtClean="0">
                <a:solidFill>
                  <a:srgbClr val="FF0000"/>
                </a:solidFill>
              </a:rPr>
              <a:t> </a:t>
            </a:r>
            <a:r>
              <a:rPr lang="en-US" sz="2000" dirty="0" smtClean="0"/>
              <a:t>asked </a:t>
            </a:r>
            <a:r>
              <a:rPr lang="en-US" sz="2000" dirty="0"/>
              <a:t>to lead a new task force of consultants located in Asia, Australia, the UK, and the US, none of whom have </a:t>
            </a:r>
            <a:r>
              <a:rPr lang="en-US" sz="2000" dirty="0" smtClean="0"/>
              <a:t>worked </a:t>
            </a:r>
            <a:r>
              <a:rPr lang="en-US" sz="2000" dirty="0"/>
              <a:t>together before. During their first conference call, </a:t>
            </a:r>
            <a:r>
              <a:rPr lang="en-US" sz="2000" dirty="0">
                <a:solidFill>
                  <a:srgbClr val="000000"/>
                </a:solidFill>
              </a:rPr>
              <a:t>Candi </a:t>
            </a:r>
            <a:r>
              <a:rPr lang="en-US" sz="2000" dirty="0" smtClean="0">
                <a:solidFill>
                  <a:srgbClr val="000000"/>
                </a:solidFill>
              </a:rPr>
              <a:t>sensed </a:t>
            </a:r>
            <a:r>
              <a:rPr lang="en-US" sz="2000" dirty="0">
                <a:solidFill>
                  <a:srgbClr val="000000"/>
                </a:solidFill>
              </a:rPr>
              <a:t>a lack of enthusiasm for the project </a:t>
            </a:r>
            <a:r>
              <a:rPr lang="en-US" sz="2000" dirty="0" smtClean="0">
                <a:solidFill>
                  <a:srgbClr val="000000"/>
                </a:solidFill>
              </a:rPr>
              <a:t>and was surprised </a:t>
            </a:r>
            <a:r>
              <a:rPr lang="en-US" sz="2000" dirty="0">
                <a:solidFill>
                  <a:srgbClr val="000000"/>
                </a:solidFill>
              </a:rPr>
              <a:t>that some members </a:t>
            </a:r>
            <a:r>
              <a:rPr lang="en-US" sz="2000" dirty="0" smtClean="0">
                <a:solidFill>
                  <a:srgbClr val="000000"/>
                </a:solidFill>
              </a:rPr>
              <a:t>seemed </a:t>
            </a:r>
            <a:r>
              <a:rPr lang="en-US" sz="2000" dirty="0">
                <a:solidFill>
                  <a:srgbClr val="000000"/>
                </a:solidFill>
              </a:rPr>
              <a:t>primarily </a:t>
            </a:r>
            <a:r>
              <a:rPr lang="en-US" sz="2000" dirty="0"/>
              <a:t>concerned about getting proper credit for their individual contributions. </a:t>
            </a:r>
          </a:p>
        </p:txBody>
      </p:sp>
      <p:sp>
        <p:nvSpPr>
          <p:cNvPr id="6" name="Text Placeholder 5"/>
          <p:cNvSpPr>
            <a:spLocks noGrp="1"/>
          </p:cNvSpPr>
          <p:nvPr>
            <p:ph type="body" sz="quarter" idx="11"/>
          </p:nvPr>
        </p:nvSpPr>
        <p:spPr/>
        <p:txBody>
          <a:bodyPr/>
          <a:lstStyle/>
          <a:p>
            <a:r>
              <a:rPr lang="en-US" dirty="0"/>
              <a:t>What steps could Candi</a:t>
            </a:r>
            <a:r>
              <a:rPr lang="en-US" dirty="0">
                <a:solidFill>
                  <a:srgbClr val="FF0000"/>
                </a:solidFill>
              </a:rPr>
              <a:t> </a:t>
            </a:r>
            <a:r>
              <a:rPr lang="en-US" dirty="0" smtClean="0">
                <a:solidFill>
                  <a:srgbClr val="660000"/>
                </a:solidFill>
              </a:rPr>
              <a:t>have taken</a:t>
            </a:r>
            <a:r>
              <a:rPr lang="en-US" dirty="0" smtClean="0">
                <a:solidFill>
                  <a:srgbClr val="FF0000"/>
                </a:solidFill>
              </a:rPr>
              <a:t> </a:t>
            </a:r>
            <a:r>
              <a:rPr lang="en-US" dirty="0" smtClean="0"/>
              <a:t>to </a:t>
            </a:r>
            <a:r>
              <a:rPr lang="en-US" dirty="0"/>
              <a:t>build trust </a:t>
            </a:r>
            <a:r>
              <a:rPr lang="en-US" dirty="0" smtClean="0">
                <a:solidFill>
                  <a:srgbClr val="660000"/>
                </a:solidFill>
              </a:rPr>
              <a:t>withi</a:t>
            </a:r>
            <a:r>
              <a:rPr lang="en-US" dirty="0" smtClean="0"/>
              <a:t>n </a:t>
            </a:r>
            <a:r>
              <a:rPr lang="en-US" dirty="0"/>
              <a:t>the task force?</a:t>
            </a:r>
          </a:p>
          <a:p>
            <a:r>
              <a:rPr lang="en-US" dirty="0"/>
              <a:t> </a:t>
            </a:r>
          </a:p>
        </p:txBody>
      </p:sp>
    </p:spTree>
    <p:extLst>
      <p:ext uri="{BB962C8B-B14F-4D97-AF65-F5344CB8AC3E}">
        <p14:creationId xmlns:p14="http://schemas.microsoft.com/office/powerpoint/2010/main" val="36496192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p:txBody>
          <a:bodyPr/>
          <a:lstStyle/>
          <a:p>
            <a:r>
              <a:rPr lang="en-US" sz="3600" dirty="0" smtClean="0"/>
              <a:t>Consider a recent global collaboration.</a:t>
            </a:r>
          </a:p>
          <a:p>
            <a:r>
              <a:rPr lang="en-US" sz="3600" dirty="0" smtClean="0"/>
              <a:t>What practices would enhance trust?</a:t>
            </a:r>
          </a:p>
          <a:p>
            <a:endParaRPr lang="en-US" sz="4400" dirty="0"/>
          </a:p>
        </p:txBody>
      </p:sp>
      <p:sp>
        <p:nvSpPr>
          <p:cNvPr id="5" name="Text Placeholder 4"/>
          <p:cNvSpPr>
            <a:spLocks noGrp="1"/>
          </p:cNvSpPr>
          <p:nvPr>
            <p:ph type="body" sz="quarter" idx="11"/>
          </p:nvPr>
        </p:nvSpPr>
        <p:spPr/>
        <p:txBody>
          <a:bodyPr/>
          <a:lstStyle/>
          <a:p>
            <a:r>
              <a:rPr lang="en-US" dirty="0" smtClean="0"/>
              <a:t>BUILD TRUST AMONG YOUR COLLABORATORS</a:t>
            </a:r>
            <a:endParaRPr lang="en-US" dirty="0"/>
          </a:p>
        </p:txBody>
      </p:sp>
    </p:spTree>
    <p:extLst>
      <p:ext uri="{BB962C8B-B14F-4D97-AF65-F5344CB8AC3E}">
        <p14:creationId xmlns:p14="http://schemas.microsoft.com/office/powerpoint/2010/main" val="35367595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lobalCollaboration_LesssonImage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59" y="-12958"/>
            <a:ext cx="9144000" cy="2082800"/>
          </a:xfrm>
          <a:prstGeom prst="rect">
            <a:avLst/>
          </a:prstGeom>
        </p:spPr>
      </p:pic>
      <p:sp>
        <p:nvSpPr>
          <p:cNvPr id="7" name="Text Placeholder 6"/>
          <p:cNvSpPr>
            <a:spLocks noGrp="1"/>
          </p:cNvSpPr>
          <p:nvPr>
            <p:ph type="body" idx="1"/>
          </p:nvPr>
        </p:nvSpPr>
        <p:spPr/>
        <p:txBody>
          <a:bodyPr/>
          <a:lstStyle/>
          <a:p>
            <a:r>
              <a:rPr lang="en-US" b="1" dirty="0"/>
              <a:t>OVERCOME LANGUAGE BARRIERS</a:t>
            </a:r>
            <a:endParaRPr lang="en-US" dirty="0"/>
          </a:p>
        </p:txBody>
      </p:sp>
      <p:grpSp>
        <p:nvGrpSpPr>
          <p:cNvPr id="10" name="Group 9"/>
          <p:cNvGrpSpPr/>
          <p:nvPr/>
        </p:nvGrpSpPr>
        <p:grpSpPr>
          <a:xfrm>
            <a:off x="932789" y="0"/>
            <a:ext cx="1110074" cy="2459955"/>
            <a:chOff x="1552549" y="0"/>
            <a:chExt cx="1110074" cy="2459955"/>
          </a:xfrm>
        </p:grpSpPr>
        <p:grpSp>
          <p:nvGrpSpPr>
            <p:cNvPr id="12" name="Group 11"/>
            <p:cNvGrpSpPr/>
            <p:nvPr/>
          </p:nvGrpSpPr>
          <p:grpSpPr>
            <a:xfrm>
              <a:off x="1552549" y="0"/>
              <a:ext cx="1110074" cy="2459955"/>
              <a:chOff x="1560742" y="0"/>
              <a:chExt cx="1110074" cy="2459955"/>
            </a:xfrm>
            <a:effectLst>
              <a:glow rad="25400">
                <a:schemeClr val="tx1">
                  <a:alpha val="20000"/>
                </a:schemeClr>
              </a:glow>
            </a:effectLst>
          </p:grpSpPr>
          <p:sp>
            <p:nvSpPr>
              <p:cNvPr id="14" name="Rectangle 13"/>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Chevron 14"/>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3" name="TextBox 12"/>
            <p:cNvSpPr txBox="1"/>
            <p:nvPr/>
          </p:nvSpPr>
          <p:spPr>
            <a:xfrm>
              <a:off x="1564256" y="1537843"/>
              <a:ext cx="1098177" cy="400110"/>
            </a:xfrm>
            <a:prstGeom prst="rect">
              <a:avLst/>
            </a:prstGeom>
            <a:noFill/>
          </p:spPr>
          <p:txBody>
            <a:bodyPr wrap="square" rtlCol="0">
              <a:spAutoFit/>
            </a:bodyPr>
            <a:lstStyle/>
            <a:p>
              <a:pPr algn="ctr"/>
              <a:r>
                <a:rPr lang="en-US" sz="1000" dirty="0" smtClean="0">
                  <a:solidFill>
                    <a:schemeClr val="bg1"/>
                  </a:solidFill>
                </a:rPr>
                <a:t>Global Collaboration</a:t>
              </a:r>
              <a:endParaRPr lang="en-US" sz="1000" dirty="0">
                <a:solidFill>
                  <a:schemeClr val="bg1"/>
                </a:solidFill>
              </a:endParaRPr>
            </a:p>
          </p:txBody>
        </p:sp>
      </p:grpSp>
    </p:spTree>
    <p:extLst>
      <p:ext uri="{BB962C8B-B14F-4D97-AF65-F5344CB8AC3E}">
        <p14:creationId xmlns:p14="http://schemas.microsoft.com/office/powerpoint/2010/main" val="19357708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932328" y="2634248"/>
            <a:ext cx="7883867" cy="2724150"/>
          </a:xfrm>
        </p:spPr>
        <p:txBody>
          <a:bodyPr/>
          <a:lstStyle/>
          <a:p>
            <a:r>
              <a:rPr lang="en-US" sz="3200" dirty="0"/>
              <a:t>Have you ever had difficulty understanding someone because of how they spoke?</a:t>
            </a:r>
          </a:p>
          <a:p>
            <a:r>
              <a:rPr lang="en-US" sz="3200" dirty="0" smtClean="0"/>
              <a:t>Have </a:t>
            </a:r>
            <a:r>
              <a:rPr lang="en-US" sz="3200" dirty="0"/>
              <a:t>you experienced being misunderstood because of how you spoke</a:t>
            </a:r>
            <a:r>
              <a:rPr lang="en-US" sz="2800" dirty="0"/>
              <a:t>?</a:t>
            </a:r>
          </a:p>
          <a:p>
            <a:endParaRPr lang="en-US" dirty="0"/>
          </a:p>
        </p:txBody>
      </p:sp>
      <p:sp>
        <p:nvSpPr>
          <p:cNvPr id="5" name="Text Placeholder 4"/>
          <p:cNvSpPr>
            <a:spLocks noGrp="1"/>
          </p:cNvSpPr>
          <p:nvPr>
            <p:ph type="body" sz="quarter" idx="11"/>
          </p:nvPr>
        </p:nvSpPr>
        <p:spPr/>
        <p:txBody>
          <a:bodyPr/>
          <a:lstStyle/>
          <a:p>
            <a:r>
              <a:rPr lang="en-US" dirty="0" smtClean="0"/>
              <a:t>NAVIGATE LANGUAGE BARRIERS</a:t>
            </a:r>
            <a:endParaRPr lang="en-US" dirty="0"/>
          </a:p>
        </p:txBody>
      </p:sp>
    </p:spTree>
    <p:extLst>
      <p:ext uri="{BB962C8B-B14F-4D97-AF65-F5344CB8AC3E}">
        <p14:creationId xmlns:p14="http://schemas.microsoft.com/office/powerpoint/2010/main" val="34704438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 </a:t>
            </a:r>
            <a:br>
              <a:rPr lang="en-US" dirty="0"/>
            </a:br>
            <a:r>
              <a:rPr lang="en-US" dirty="0"/>
              <a:t>Foster inclusive communication</a:t>
            </a:r>
            <a:br>
              <a:rPr lang="en-US" dirty="0"/>
            </a:br>
            <a:endParaRPr lang="en-US" dirty="0"/>
          </a:p>
        </p:txBody>
      </p:sp>
      <p:graphicFrame>
        <p:nvGraphicFramePr>
          <p:cNvPr id="6" name="Content Placeholder 5"/>
          <p:cNvGraphicFramePr>
            <a:graphicFrameLocks noGrp="1"/>
          </p:cNvGraphicFramePr>
          <p:nvPr>
            <p:ph sz="quarter" idx="10"/>
            <p:extLst>
              <p:ext uri="{D42A27DB-BD31-4B8C-83A1-F6EECF244321}">
                <p14:modId xmlns:p14="http://schemas.microsoft.com/office/powerpoint/2010/main" val="2254155450"/>
              </p:ext>
            </p:extLst>
          </p:nvPr>
        </p:nvGraphicFramePr>
        <p:xfrm>
          <a:off x="444500" y="1831975"/>
          <a:ext cx="8234364" cy="2752216"/>
        </p:xfrm>
        <a:graphic>
          <a:graphicData uri="http://schemas.openxmlformats.org/drawingml/2006/table">
            <a:tbl>
              <a:tblPr firstRow="1" bandRow="1">
                <a:tableStyleId>{5C22544A-7EE6-4342-B048-85BDC9FD1C3A}</a:tableStyleId>
              </a:tblPr>
              <a:tblGrid>
                <a:gridCol w="4117182">
                  <a:extLst>
                    <a:ext uri="{9D8B030D-6E8A-4147-A177-3AD203B41FA5}">
                      <a16:colId xmlns:a16="http://schemas.microsoft.com/office/drawing/2014/main" val="20000"/>
                    </a:ext>
                  </a:extLst>
                </a:gridCol>
                <a:gridCol w="4117182">
                  <a:extLst>
                    <a:ext uri="{9D8B030D-6E8A-4147-A177-3AD203B41FA5}">
                      <a16:colId xmlns:a16="http://schemas.microsoft.com/office/drawing/2014/main" val="20001"/>
                    </a:ext>
                  </a:extLst>
                </a:gridCol>
              </a:tblGrid>
              <a:tr h="688054">
                <a:tc>
                  <a:txBody>
                    <a:bodyPr/>
                    <a:lstStyle/>
                    <a:p>
                      <a:r>
                        <a:rPr lang="en-US" sz="2800" dirty="0" smtClean="0"/>
                        <a:t>What has worked?</a:t>
                      </a:r>
                      <a:endParaRPr lang="en-US" sz="2800" dirty="0"/>
                    </a:p>
                  </a:txBody>
                  <a:tcPr>
                    <a:solidFill>
                      <a:schemeClr val="accent2"/>
                    </a:solidFill>
                  </a:tcPr>
                </a:tc>
                <a:tc>
                  <a:txBody>
                    <a:bodyPr/>
                    <a:lstStyle/>
                    <a:p>
                      <a:r>
                        <a:rPr lang="en-US" sz="2800" dirty="0" smtClean="0"/>
                        <a:t>What hasn’t worked?</a:t>
                      </a:r>
                      <a:endParaRPr lang="en-US" sz="2800" dirty="0"/>
                    </a:p>
                  </a:txBody>
                  <a:tcPr>
                    <a:solidFill>
                      <a:srgbClr val="063A73"/>
                    </a:solidFill>
                  </a:tcPr>
                </a:tc>
                <a:extLst>
                  <a:ext uri="{0D108BD9-81ED-4DB2-BD59-A6C34878D82A}">
                    <a16:rowId xmlns:a16="http://schemas.microsoft.com/office/drawing/2014/main" val="10000"/>
                  </a:ext>
                </a:extLst>
              </a:tr>
              <a:tr h="688054">
                <a:tc>
                  <a:txBody>
                    <a:bodyPr/>
                    <a:lstStyle/>
                    <a:p>
                      <a:r>
                        <a:rPr lang="en-US" dirty="0" smtClean="0"/>
                        <a:t>…</a:t>
                      </a:r>
                      <a:endParaRPr lang="en-US" dirty="0"/>
                    </a:p>
                  </a:txBody>
                  <a:tcPr>
                    <a:solidFill>
                      <a:schemeClr val="accent5"/>
                    </a:solidFill>
                  </a:tcPr>
                </a:tc>
                <a:tc>
                  <a:txBody>
                    <a:bodyPr/>
                    <a:lstStyle/>
                    <a:p>
                      <a:r>
                        <a:rPr lang="en-US" dirty="0" smtClean="0"/>
                        <a:t>…</a:t>
                      </a:r>
                      <a:endParaRPr lang="en-US" dirty="0"/>
                    </a:p>
                  </a:txBody>
                  <a:tcPr>
                    <a:solidFill>
                      <a:srgbClr val="DFE0E1"/>
                    </a:solidFill>
                  </a:tcPr>
                </a:tc>
                <a:extLst>
                  <a:ext uri="{0D108BD9-81ED-4DB2-BD59-A6C34878D82A}">
                    <a16:rowId xmlns:a16="http://schemas.microsoft.com/office/drawing/2014/main" val="10001"/>
                  </a:ext>
                </a:extLst>
              </a:tr>
              <a:tr h="688054">
                <a:tc>
                  <a:txBody>
                    <a:bodyPr/>
                    <a:lstStyle/>
                    <a:p>
                      <a:r>
                        <a:rPr lang="en-US" dirty="0" smtClean="0"/>
                        <a:t>…</a:t>
                      </a:r>
                      <a:endParaRPr lang="en-US" dirty="0"/>
                    </a:p>
                  </a:txBody>
                  <a:tcPr>
                    <a:solidFill>
                      <a:schemeClr val="bg1">
                        <a:lumMod val="75000"/>
                      </a:schemeClr>
                    </a:solidFill>
                  </a:tcPr>
                </a:tc>
                <a:tc>
                  <a:txBody>
                    <a:bodyPr/>
                    <a:lstStyle/>
                    <a:p>
                      <a:r>
                        <a:rPr lang="en-US" dirty="0" smtClean="0"/>
                        <a:t>…</a:t>
                      </a:r>
                      <a:endParaRPr lang="en-US" dirty="0"/>
                    </a:p>
                  </a:txBody>
                  <a:tcPr>
                    <a:solidFill>
                      <a:srgbClr val="BFBFBF"/>
                    </a:solidFill>
                  </a:tcPr>
                </a:tc>
                <a:extLst>
                  <a:ext uri="{0D108BD9-81ED-4DB2-BD59-A6C34878D82A}">
                    <a16:rowId xmlns:a16="http://schemas.microsoft.com/office/drawing/2014/main" val="10002"/>
                  </a:ext>
                </a:extLst>
              </a:tr>
              <a:tr h="688054">
                <a:tc>
                  <a:txBody>
                    <a:bodyPr/>
                    <a:lstStyle/>
                    <a:p>
                      <a:r>
                        <a:rPr lang="en-US" dirty="0" smtClean="0"/>
                        <a:t>…</a:t>
                      </a:r>
                      <a:endParaRPr lang="en-US" dirty="0"/>
                    </a:p>
                  </a:txBody>
                  <a:tcPr>
                    <a:solidFill>
                      <a:srgbClr val="DFE0E1"/>
                    </a:solidFill>
                  </a:tcPr>
                </a:tc>
                <a:tc>
                  <a:txBody>
                    <a:bodyPr/>
                    <a:lstStyle/>
                    <a:p>
                      <a:r>
                        <a:rPr lang="en-US" dirty="0" smtClean="0"/>
                        <a:t>…</a:t>
                      </a:r>
                      <a:endParaRPr lang="en-US" dirty="0"/>
                    </a:p>
                  </a:txBody>
                  <a:tcPr>
                    <a:solidFill>
                      <a:srgbClr val="DFE0E1"/>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9137377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4" descr="171571498.jpg"/>
          <p:cNvPicPr>
            <a:picLocks noChangeAspect="1"/>
          </p:cNvPicPr>
          <p:nvPr/>
        </p:nvPicPr>
        <p:blipFill rotWithShape="1">
          <a:blip r:embed="rId3">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7" name="Text Placeholder 6"/>
          <p:cNvSpPr>
            <a:spLocks noGrp="1"/>
          </p:cNvSpPr>
          <p:nvPr>
            <p:ph type="body" idx="1"/>
          </p:nvPr>
        </p:nvSpPr>
        <p:spPr>
          <a:xfrm>
            <a:off x="939625" y="2709863"/>
            <a:ext cx="6904493" cy="2888719"/>
          </a:xfrm>
        </p:spPr>
        <p:txBody>
          <a:bodyPr/>
          <a:lstStyle/>
          <a:p>
            <a:pPr>
              <a:lnSpc>
                <a:spcPct val="100000"/>
              </a:lnSpc>
            </a:pPr>
            <a:r>
              <a:rPr lang="en-US" dirty="0" smtClean="0"/>
              <a:t>APPLY WHAT YOU’VE LEARNED</a:t>
            </a:r>
            <a:endParaRPr lang="en-US" dirty="0"/>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smtClean="0">
                  <a:solidFill>
                    <a:schemeClr val="bg1"/>
                  </a:solidFill>
                </a:rPr>
                <a:t>TEAM MANAGEMENT</a:t>
              </a:r>
              <a:endParaRPr lang="en-US" sz="1000" dirty="0">
                <a:solidFill>
                  <a:schemeClr val="bg1"/>
                </a:solidFill>
              </a:endParaRPr>
            </a:p>
          </p:txBody>
        </p:sp>
      </p:grpSp>
    </p:spTree>
    <p:extLst>
      <p:ext uri="{BB962C8B-B14F-4D97-AF65-F5344CB8AC3E}">
        <p14:creationId xmlns:p14="http://schemas.microsoft.com/office/powerpoint/2010/main" val="11178088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8" name="Content Placeholder 2"/>
          <p:cNvSpPr txBox="1">
            <a:spLocks/>
          </p:cNvSpPr>
          <p:nvPr/>
        </p:nvSpPr>
        <p:spPr>
          <a:xfrm>
            <a:off x="444499" y="1658186"/>
            <a:ext cx="8233833" cy="2782358"/>
          </a:xfrm>
          <a:prstGeom prst="rect">
            <a:avLst/>
          </a:prstGeom>
        </p:spPr>
        <p:txBody>
          <a:bodyPr vert="horz" lIns="0" tIns="0" rIns="0" bIns="0" rtlCol="0">
            <a:noAutofit/>
          </a:bodyPr>
          <a:lstStyle>
            <a:lvl1pPr marL="0" indent="0" algn="l" defTabSz="914400" rtl="0" eaLnBrk="1" latinLnBrk="0" hangingPunct="1">
              <a:lnSpc>
                <a:spcPct val="110000"/>
              </a:lnSpc>
              <a:spcBef>
                <a:spcPts val="0"/>
              </a:spcBef>
              <a:spcAft>
                <a:spcPts val="600"/>
              </a:spcAft>
              <a:buFont typeface="Arial" panose="020B0604020202020204" pitchFamily="34" charset="0"/>
              <a:buNone/>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Font typeface="Arial"/>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smtClean="0">
                <a:solidFill>
                  <a:srgbClr val="000000"/>
                </a:solidFill>
              </a:rPr>
              <a:t>Help you:</a:t>
            </a:r>
          </a:p>
          <a:p>
            <a:pPr marL="457200" lvl="0" indent="-457200">
              <a:buFont typeface="Arial" panose="020B0604020202020204" pitchFamily="34" charset="0"/>
              <a:buChar char="•"/>
            </a:pPr>
            <a:r>
              <a:rPr lang="en-US" sz="2800" dirty="0"/>
              <a:t>Boost cultural intelligence</a:t>
            </a:r>
          </a:p>
          <a:p>
            <a:pPr marL="457200" lvl="0" indent="-457200">
              <a:buFont typeface="Arial" panose="020B0604020202020204" pitchFamily="34" charset="0"/>
              <a:buChar char="•"/>
            </a:pPr>
            <a:r>
              <a:rPr lang="en-US" sz="2800" dirty="0"/>
              <a:t>Build trust</a:t>
            </a:r>
          </a:p>
          <a:p>
            <a:pPr marL="457200" lvl="0" indent="-457200">
              <a:buFont typeface="Arial" panose="020B0604020202020204" pitchFamily="34" charset="0"/>
              <a:buChar char="•"/>
            </a:pPr>
            <a:r>
              <a:rPr lang="en-US" sz="2800" dirty="0"/>
              <a:t>Overcome language barriers</a:t>
            </a:r>
          </a:p>
        </p:txBody>
      </p:sp>
    </p:spTree>
    <p:extLst>
      <p:ext uri="{BB962C8B-B14F-4D97-AF65-F5344CB8AC3E}">
        <p14:creationId xmlns:p14="http://schemas.microsoft.com/office/powerpoint/2010/main" val="33353019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 what you’ve learned</a:t>
            </a:r>
            <a:endParaRPr lang="en-US" dirty="0"/>
          </a:p>
        </p:txBody>
      </p:sp>
      <p:sp>
        <p:nvSpPr>
          <p:cNvPr id="3" name="Content Placeholder 2"/>
          <p:cNvSpPr>
            <a:spLocks noGrp="1"/>
          </p:cNvSpPr>
          <p:nvPr>
            <p:ph type="body" sz="quarter" idx="13"/>
          </p:nvPr>
        </p:nvSpPr>
        <p:spPr>
          <a:xfrm>
            <a:off x="3907519" y="2458298"/>
            <a:ext cx="4774520" cy="2818354"/>
          </a:xfrm>
        </p:spPr>
        <p:txBody>
          <a:bodyPr>
            <a:normAutofit/>
          </a:bodyPr>
          <a:lstStyle/>
          <a:p>
            <a:pPr marL="0" indent="0">
              <a:buNone/>
            </a:pPr>
            <a:r>
              <a:rPr lang="en-US" sz="2800" dirty="0"/>
              <a:t>Your next step is to complete the On-the-Job section of the Harvard ManageMentor </a:t>
            </a:r>
            <a:r>
              <a:rPr lang="en-US" sz="2800" dirty="0" smtClean="0"/>
              <a:t>Global Collaboration topic.</a:t>
            </a:r>
          </a:p>
          <a:p>
            <a:pPr marL="0" indent="0">
              <a:buNone/>
            </a:pPr>
            <a:endParaRPr lang="en-US" sz="2800" dirty="0"/>
          </a:p>
          <a:p>
            <a:pPr marL="0" indent="0" algn="ctr">
              <a:buNone/>
            </a:pPr>
            <a:endParaRPr lang="en-US" sz="2800" dirty="0"/>
          </a:p>
        </p:txBody>
      </p:sp>
      <p:pic>
        <p:nvPicPr>
          <p:cNvPr id="5" name="Picture 4" descr="GlobalCollaboration_MenuDropdow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424" y="1536700"/>
            <a:ext cx="2799332" cy="4762500"/>
          </a:xfrm>
          <a:prstGeom prst="rect">
            <a:avLst/>
          </a:prstGeom>
        </p:spPr>
      </p:pic>
    </p:spTree>
    <p:extLst>
      <p:ext uri="{BB962C8B-B14F-4D97-AF65-F5344CB8AC3E}">
        <p14:creationId xmlns:p14="http://schemas.microsoft.com/office/powerpoint/2010/main" val="23631092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a:t>
            </a:r>
            <a:endParaRPr lang="en-US" dirty="0"/>
          </a:p>
        </p:txBody>
      </p:sp>
      <p:sp>
        <p:nvSpPr>
          <p:cNvPr id="5" name="Content Placeholder 4"/>
          <p:cNvSpPr>
            <a:spLocks noGrp="1"/>
          </p:cNvSpPr>
          <p:nvPr>
            <p:ph sz="quarter" idx="10"/>
          </p:nvPr>
        </p:nvSpPr>
        <p:spPr/>
        <p:txBody>
          <a:bodyPr/>
          <a:lstStyle/>
          <a:p>
            <a:pPr marL="53975" indent="0">
              <a:buNone/>
            </a:pPr>
            <a:r>
              <a:rPr lang="en-US" i="1" dirty="0" smtClean="0">
                <a:solidFill>
                  <a:schemeClr val="accent1"/>
                </a:solidFill>
              </a:rPr>
              <a:t>Why is effective global collaboration important to our organization? </a:t>
            </a:r>
          </a:p>
          <a:p>
            <a:pPr marL="53975" indent="0">
              <a:buNone/>
            </a:pPr>
            <a:r>
              <a:rPr lang="en-US" sz="1800" dirty="0" smtClean="0"/>
              <a:t>(please chat in your response)</a:t>
            </a:r>
          </a:p>
          <a:p>
            <a:pPr marL="285750" lvl="1" indent="0">
              <a:buNone/>
            </a:pPr>
            <a:endParaRPr lang="en-US" dirty="0" smtClean="0"/>
          </a:p>
          <a:p>
            <a:pPr marL="53975" indent="0">
              <a:buNone/>
            </a:pPr>
            <a:endParaRPr lang="en-US" dirty="0"/>
          </a:p>
        </p:txBody>
      </p:sp>
      <p:grpSp>
        <p:nvGrpSpPr>
          <p:cNvPr id="8" name="Group 7"/>
          <p:cNvGrpSpPr/>
          <p:nvPr/>
        </p:nvGrpSpPr>
        <p:grpSpPr>
          <a:xfrm>
            <a:off x="7563253" y="4665042"/>
            <a:ext cx="1580747" cy="844729"/>
            <a:chOff x="7563253" y="4665042"/>
            <a:chExt cx="1580747" cy="844729"/>
          </a:xfrm>
        </p:grpSpPr>
        <p:sp>
          <p:nvSpPr>
            <p:cNvPr id="9" name="Rectangle 8"/>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0" name="Picture 9"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608006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topic_landing_page_image_1400.jpg"/>
          <p:cNvPicPr>
            <a:picLocks noChangeAspect="1"/>
          </p:cNvPicPr>
          <p:nvPr/>
        </p:nvPicPr>
        <p:blipFill rotWithShape="1">
          <a:blip r:embed="rId3">
            <a:extLst>
              <a:ext uri="{28A0092B-C50C-407E-A947-70E740481C1C}">
                <a14:useLocalDpi xmlns:a14="http://schemas.microsoft.com/office/drawing/2010/main" val="0"/>
              </a:ext>
            </a:extLst>
          </a:blip>
          <a:srcRect r="39816"/>
          <a:stretch/>
        </p:blipFill>
        <p:spPr>
          <a:xfrm>
            <a:off x="-1" y="998219"/>
            <a:ext cx="9144001" cy="5545549"/>
          </a:xfrm>
          <a:prstGeom prst="rect">
            <a:avLst/>
          </a:prstGeom>
        </p:spPr>
      </p:pic>
      <p:sp>
        <p:nvSpPr>
          <p:cNvPr id="11" name="Rectangle 10"/>
          <p:cNvSpPr/>
          <p:nvPr/>
        </p:nvSpPr>
        <p:spPr>
          <a:xfrm>
            <a:off x="0" y="3622563"/>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1371600" y="3525123"/>
            <a:ext cx="6605138" cy="1481667"/>
          </a:xfrm>
        </p:spPr>
        <p:txBody>
          <a:bodyPr>
            <a:normAutofit/>
          </a:bodyPr>
          <a:lstStyle/>
          <a:p>
            <a:r>
              <a:rPr lang="en-US" dirty="0" smtClean="0"/>
              <a:t>Thank you</a:t>
            </a:r>
            <a:endParaRPr lang="en-US" dirty="0"/>
          </a:p>
        </p:txBody>
      </p:sp>
      <p:grpSp>
        <p:nvGrpSpPr>
          <p:cNvPr id="8" name="Group 7"/>
          <p:cNvGrpSpPr/>
          <p:nvPr/>
        </p:nvGrpSpPr>
        <p:grpSpPr>
          <a:xfrm>
            <a:off x="630081" y="-5584"/>
            <a:ext cx="2825156" cy="1823903"/>
            <a:chOff x="630081" y="-5584"/>
            <a:chExt cx="2825156" cy="1823903"/>
          </a:xfrm>
        </p:grpSpPr>
        <p:sp>
          <p:nvSpPr>
            <p:cNvPr id="9" name="Freeform 8"/>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595843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Introductions</a:t>
            </a:r>
            <a:endParaRPr lang="en-US" dirty="0"/>
          </a:p>
        </p:txBody>
      </p:sp>
      <p:pic>
        <p:nvPicPr>
          <p:cNvPr id="4" name="Picture 3"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val="0"/>
              </a:ext>
            </a:extLst>
          </a:blip>
          <a:srcRect l="23606" t="8869" r="43991" b="51227"/>
          <a:stretch/>
        </p:blipFill>
        <p:spPr>
          <a:xfrm>
            <a:off x="4956230" y="2161117"/>
            <a:ext cx="2734491" cy="2596461"/>
          </a:xfrm>
          <a:prstGeom prst="rect">
            <a:avLst/>
          </a:prstGeom>
        </p:spPr>
      </p:pic>
      <p:pic>
        <p:nvPicPr>
          <p:cNvPr id="5" name="Picture 4" descr="Corbis-42-58749705.jpg"/>
          <p:cNvPicPr>
            <a:picLocks noChangeAspect="1"/>
          </p:cNvPicPr>
          <p:nvPr/>
        </p:nvPicPr>
        <p:blipFill rotWithShape="1">
          <a:blip r:embed="rId4" cstate="print">
            <a:extLst>
              <a:ext uri="{28A0092B-C50C-407E-A947-70E740481C1C}">
                <a14:useLocalDpi xmlns:a14="http://schemas.microsoft.com/office/drawing/2010/main" val="0"/>
              </a:ext>
            </a:extLst>
          </a:blip>
          <a:srcRect l="13810" t="4757" r="36843" b="24824"/>
          <a:stretch/>
        </p:blipFill>
        <p:spPr>
          <a:xfrm>
            <a:off x="1459512" y="2156183"/>
            <a:ext cx="2738710" cy="2601395"/>
          </a:xfrm>
          <a:prstGeom prst="rect">
            <a:avLst/>
          </a:prstGeom>
        </p:spPr>
      </p:pic>
      <p:sp>
        <p:nvSpPr>
          <p:cNvPr id="6" name="TextBox 5"/>
          <p:cNvSpPr txBox="1"/>
          <p:nvPr/>
        </p:nvSpPr>
        <p:spPr>
          <a:xfrm>
            <a:off x="1460250" y="4899521"/>
            <a:ext cx="2734237" cy="769441"/>
          </a:xfrm>
          <a:prstGeom prst="rect">
            <a:avLst/>
          </a:prstGeom>
          <a:noFill/>
        </p:spPr>
        <p:txBody>
          <a:bodyPr wrap="square" rtlCol="0">
            <a:spAutoFit/>
          </a:bodyPr>
          <a:lstStyle/>
          <a:p>
            <a:pPr algn="ctr"/>
            <a:r>
              <a:rPr lang="en-US" sz="2400" b="1" dirty="0" smtClean="0"/>
              <a:t>NAME</a:t>
            </a:r>
          </a:p>
          <a:p>
            <a:pPr algn="ctr"/>
            <a:r>
              <a:rPr lang="en-US" sz="2000" dirty="0"/>
              <a:t>T</a:t>
            </a:r>
            <a:r>
              <a:rPr lang="en-US" sz="2000" dirty="0" smtClean="0"/>
              <a:t>itle</a:t>
            </a:r>
            <a:endParaRPr lang="en-US" sz="2000" dirty="0"/>
          </a:p>
        </p:txBody>
      </p:sp>
      <p:sp>
        <p:nvSpPr>
          <p:cNvPr id="7" name="TextBox 6"/>
          <p:cNvSpPr txBox="1"/>
          <p:nvPr/>
        </p:nvSpPr>
        <p:spPr>
          <a:xfrm>
            <a:off x="4956485" y="4899521"/>
            <a:ext cx="2734237" cy="769441"/>
          </a:xfrm>
          <a:prstGeom prst="rect">
            <a:avLst/>
          </a:prstGeom>
          <a:noFill/>
        </p:spPr>
        <p:txBody>
          <a:bodyPr wrap="square" rtlCol="0">
            <a:spAutoFit/>
          </a:bodyPr>
          <a:lstStyle/>
          <a:p>
            <a:pPr algn="ctr"/>
            <a:r>
              <a:rPr lang="en-US" sz="2400" b="1" dirty="0" smtClean="0">
                <a:solidFill>
                  <a:srgbClr val="000000"/>
                </a:solidFill>
              </a:rPr>
              <a:t>NAME</a:t>
            </a:r>
          </a:p>
          <a:p>
            <a:pPr algn="ctr"/>
            <a:r>
              <a:rPr lang="en-US" sz="2000" dirty="0">
                <a:solidFill>
                  <a:srgbClr val="000000"/>
                </a:solidFill>
              </a:rPr>
              <a:t>T</a:t>
            </a:r>
            <a:r>
              <a:rPr lang="en-US" sz="2000" dirty="0" smtClean="0">
                <a:solidFill>
                  <a:srgbClr val="000000"/>
                </a:solidFill>
              </a:rPr>
              <a:t>itle</a:t>
            </a:r>
            <a:endParaRPr lang="en-US" sz="2000" dirty="0">
              <a:solidFill>
                <a:srgbClr val="000000"/>
              </a:solidFill>
            </a:endParaRPr>
          </a:p>
        </p:txBody>
      </p:sp>
    </p:spTree>
    <p:extLst>
      <p:ext uri="{BB962C8B-B14F-4D97-AF65-F5344CB8AC3E}">
        <p14:creationId xmlns:p14="http://schemas.microsoft.com/office/powerpoint/2010/main" val="4000642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4" name="Content Placeholder 3"/>
          <p:cNvSpPr>
            <a:spLocks noGrp="1"/>
          </p:cNvSpPr>
          <p:nvPr>
            <p:ph sz="quarter" idx="10"/>
          </p:nvPr>
        </p:nvSpPr>
        <p:spPr>
          <a:xfrm>
            <a:off x="444499" y="1831975"/>
            <a:ext cx="5806591" cy="4221692"/>
          </a:xfrm>
        </p:spPr>
        <p:txBody>
          <a:bodyPr/>
          <a:lstStyle/>
          <a:p>
            <a:r>
              <a:rPr lang="en-US" sz="2400" dirty="0">
                <a:solidFill>
                  <a:prstClr val="black"/>
                </a:solidFill>
              </a:rPr>
              <a:t>Limit electronic interruptions.</a:t>
            </a:r>
          </a:p>
          <a:p>
            <a:r>
              <a:rPr lang="en-US" sz="2400" dirty="0">
                <a:solidFill>
                  <a:prstClr val="black"/>
                </a:solidFill>
              </a:rPr>
              <a:t>Take part in the discussion. </a:t>
            </a:r>
          </a:p>
          <a:p>
            <a:r>
              <a:rPr lang="en-US" sz="2400" dirty="0">
                <a:solidFill>
                  <a:prstClr val="black"/>
                </a:solidFill>
              </a:rPr>
              <a:t>Listen carefully to what is being said.</a:t>
            </a:r>
          </a:p>
          <a:p>
            <a:r>
              <a:rPr lang="en-US" sz="2400" dirty="0">
                <a:solidFill>
                  <a:prstClr val="black"/>
                </a:solidFill>
              </a:rPr>
              <a:t>The </a:t>
            </a:r>
            <a:r>
              <a:rPr lang="en-US" sz="2400" b="1" dirty="0" smtClean="0">
                <a:solidFill>
                  <a:schemeClr val="accent1"/>
                </a:solidFill>
              </a:rPr>
              <a:t>CHAT PANEL </a:t>
            </a:r>
            <a:r>
              <a:rPr lang="en-US" sz="2400" dirty="0" smtClean="0">
                <a:solidFill>
                  <a:prstClr val="black"/>
                </a:solidFill>
              </a:rPr>
              <a:t>is </a:t>
            </a:r>
            <a:r>
              <a:rPr lang="en-US" sz="2400" dirty="0">
                <a:solidFill>
                  <a:prstClr val="black"/>
                </a:solidFill>
              </a:rPr>
              <a:t>enabled for </a:t>
            </a:r>
            <a:br>
              <a:rPr lang="en-US" sz="2400" dirty="0">
                <a:solidFill>
                  <a:prstClr val="black"/>
                </a:solidFill>
              </a:rPr>
            </a:br>
            <a:r>
              <a:rPr lang="en-US" sz="2400" dirty="0">
                <a:solidFill>
                  <a:prstClr val="black"/>
                </a:solidFill>
              </a:rPr>
              <a:t>the session.</a:t>
            </a:r>
          </a:p>
          <a:p>
            <a:r>
              <a:rPr lang="en-US" sz="2400" dirty="0">
                <a:solidFill>
                  <a:prstClr val="black"/>
                </a:solidFill>
              </a:rPr>
              <a:t>Use the </a:t>
            </a:r>
            <a:r>
              <a:rPr lang="en-US" sz="2400" b="1" dirty="0" smtClean="0">
                <a:solidFill>
                  <a:schemeClr val="accent1"/>
                </a:solidFill>
              </a:rPr>
              <a:t>RAISE HAND </a:t>
            </a:r>
            <a:r>
              <a:rPr lang="en-US" sz="2400" dirty="0" smtClean="0">
                <a:solidFill>
                  <a:prstClr val="black"/>
                </a:solidFill>
              </a:rPr>
              <a:t>feature </a:t>
            </a:r>
            <a:r>
              <a:rPr lang="en-US" sz="2400" dirty="0">
                <a:solidFill>
                  <a:prstClr val="black"/>
                </a:solidFill>
              </a:rPr>
              <a:t>to volunteer </a:t>
            </a:r>
            <a:r>
              <a:rPr lang="en-US" sz="2400" dirty="0" smtClean="0">
                <a:solidFill>
                  <a:prstClr val="black"/>
                </a:solidFill>
              </a:rPr>
              <a:t/>
            </a:r>
            <a:br>
              <a:rPr lang="en-US" sz="2400" dirty="0" smtClean="0">
                <a:solidFill>
                  <a:prstClr val="black"/>
                </a:solidFill>
              </a:rPr>
            </a:br>
            <a:r>
              <a:rPr lang="en-US" sz="2400" dirty="0" smtClean="0">
                <a:solidFill>
                  <a:prstClr val="black"/>
                </a:solidFill>
              </a:rPr>
              <a:t>to </a:t>
            </a:r>
            <a:r>
              <a:rPr lang="en-US" sz="2400" dirty="0">
                <a:solidFill>
                  <a:prstClr val="black"/>
                </a:solidFill>
              </a:rPr>
              <a:t>speak.</a:t>
            </a:r>
          </a:p>
          <a:p>
            <a:r>
              <a:rPr lang="en-US" sz="2400" dirty="0">
                <a:solidFill>
                  <a:prstClr val="black"/>
                </a:solidFill>
              </a:rPr>
              <a:t>Put your phone on mute when </a:t>
            </a:r>
            <a:r>
              <a:rPr lang="en-US" sz="2400" dirty="0" smtClean="0">
                <a:solidFill>
                  <a:prstClr val="black"/>
                </a:solidFill>
              </a:rPr>
              <a:t>not </a:t>
            </a:r>
            <a:r>
              <a:rPr lang="en-US" sz="2400" dirty="0">
                <a:solidFill>
                  <a:prstClr val="black"/>
                </a:solidFill>
              </a:rPr>
              <a:t>speaking.</a:t>
            </a:r>
          </a:p>
          <a:p>
            <a:endParaRPr lang="en-US" sz="2400" dirty="0"/>
          </a:p>
        </p:txBody>
      </p:sp>
      <p:grpSp>
        <p:nvGrpSpPr>
          <p:cNvPr id="9" name="Group 8"/>
          <p:cNvGrpSpPr/>
          <p:nvPr/>
        </p:nvGrpSpPr>
        <p:grpSpPr>
          <a:xfrm>
            <a:off x="7563253" y="3156902"/>
            <a:ext cx="1580747" cy="844729"/>
            <a:chOff x="7563253" y="4665042"/>
            <a:chExt cx="1580747" cy="844729"/>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2" name="Picture 11"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3" name="Group 12"/>
          <p:cNvGrpSpPr/>
          <p:nvPr/>
        </p:nvGrpSpPr>
        <p:grpSpPr>
          <a:xfrm>
            <a:off x="7982922" y="4333788"/>
            <a:ext cx="1161078" cy="838132"/>
            <a:chOff x="7982922" y="4553595"/>
            <a:chExt cx="1161078" cy="838132"/>
          </a:xfrm>
        </p:grpSpPr>
        <p:sp>
          <p:nvSpPr>
            <p:cNvPr id="14" name="Rectangle 1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15" name="Picture 14"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8808551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Global collaboration challenges</a:t>
            </a:r>
            <a:endParaRPr lang="en-US" dirty="0"/>
          </a:p>
        </p:txBody>
      </p:sp>
      <p:sp>
        <p:nvSpPr>
          <p:cNvPr id="3" name="Content Placeholder 2"/>
          <p:cNvSpPr>
            <a:spLocks noGrp="1"/>
          </p:cNvSpPr>
          <p:nvPr>
            <p:ph sz="quarter" idx="10"/>
          </p:nvPr>
        </p:nvSpPr>
        <p:spPr/>
        <p:txBody>
          <a:bodyPr/>
          <a:lstStyle/>
          <a:p>
            <a:pPr marL="53975" indent="0">
              <a:buNone/>
            </a:pPr>
            <a:r>
              <a:rPr lang="en-US" i="1" dirty="0" smtClean="0">
                <a:solidFill>
                  <a:schemeClr val="accent1"/>
                </a:solidFill>
              </a:rPr>
              <a:t>Why is effective global collaboration important to our organization?  </a:t>
            </a:r>
            <a:endParaRPr lang="en-US" sz="2800" dirty="0" smtClean="0"/>
          </a:p>
          <a:p>
            <a:endParaRPr lang="en-US" dirty="0"/>
          </a:p>
        </p:txBody>
      </p:sp>
      <p:grpSp>
        <p:nvGrpSpPr>
          <p:cNvPr id="5" name="Group 4"/>
          <p:cNvGrpSpPr/>
          <p:nvPr/>
        </p:nvGrpSpPr>
        <p:grpSpPr>
          <a:xfrm>
            <a:off x="8054840" y="4662556"/>
            <a:ext cx="1089160" cy="838132"/>
            <a:chOff x="8054840" y="4553595"/>
            <a:chExt cx="1089160" cy="838132"/>
          </a:xfrm>
        </p:grpSpPr>
        <p:sp>
          <p:nvSpPr>
            <p:cNvPr id="4" name="Rectangle 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6" name="Picture 5" descr="icon_raise ha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54840" y="4553595"/>
              <a:ext cx="444978" cy="835096"/>
            </a:xfrm>
            <a:prstGeom prst="rect">
              <a:avLst/>
            </a:prstGeom>
          </p:spPr>
        </p:pic>
      </p:grpSp>
    </p:spTree>
    <p:extLst>
      <p:ext uri="{BB962C8B-B14F-4D97-AF65-F5344CB8AC3E}">
        <p14:creationId xmlns:p14="http://schemas.microsoft.com/office/powerpoint/2010/main" val="1838698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sz="quarter" idx="10"/>
          </p:nvPr>
        </p:nvSpPr>
        <p:spPr>
          <a:xfrm>
            <a:off x="444499" y="1658186"/>
            <a:ext cx="8233833" cy="2782358"/>
          </a:xfrm>
        </p:spPr>
        <p:txBody>
          <a:bodyPr/>
          <a:lstStyle/>
          <a:p>
            <a:pPr>
              <a:buNone/>
            </a:pPr>
            <a:r>
              <a:rPr lang="en-US" sz="2800" dirty="0" smtClean="0"/>
              <a:t>Help you:</a:t>
            </a:r>
          </a:p>
          <a:p>
            <a:pPr lvl="0"/>
            <a:r>
              <a:rPr lang="en-US" sz="2800" dirty="0" smtClean="0"/>
              <a:t>Boost </a:t>
            </a:r>
            <a:r>
              <a:rPr lang="en-US" sz="2800" dirty="0"/>
              <a:t>cultural intelligence</a:t>
            </a:r>
          </a:p>
          <a:p>
            <a:pPr lvl="0"/>
            <a:r>
              <a:rPr lang="en-US" sz="2800" dirty="0"/>
              <a:t>Build trust</a:t>
            </a:r>
          </a:p>
          <a:p>
            <a:pPr lvl="0"/>
            <a:r>
              <a:rPr lang="en-US" sz="2800" dirty="0"/>
              <a:t>Overcome language barriers</a:t>
            </a:r>
          </a:p>
        </p:txBody>
      </p:sp>
    </p:spTree>
    <p:extLst>
      <p:ext uri="{BB962C8B-B14F-4D97-AF65-F5344CB8AC3E}">
        <p14:creationId xmlns:p14="http://schemas.microsoft.com/office/powerpoint/2010/main" val="3062861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lobalCollaboration_LesssonImage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2082800"/>
          </a:xfrm>
          <a:prstGeom prst="rect">
            <a:avLst/>
          </a:prstGeom>
        </p:spPr>
      </p:pic>
      <p:sp>
        <p:nvSpPr>
          <p:cNvPr id="10" name="Text Placeholder 9"/>
          <p:cNvSpPr>
            <a:spLocks noGrp="1"/>
          </p:cNvSpPr>
          <p:nvPr>
            <p:ph type="body" idx="1"/>
          </p:nvPr>
        </p:nvSpPr>
        <p:spPr>
          <a:xfrm>
            <a:off x="939625" y="2709863"/>
            <a:ext cx="7832900" cy="2888719"/>
          </a:xfrm>
        </p:spPr>
        <p:txBody>
          <a:bodyPr/>
          <a:lstStyle/>
          <a:p>
            <a:r>
              <a:rPr lang="en-US" b="1" dirty="0"/>
              <a:t>BOOST CULTURAL INTELLIGENCE</a:t>
            </a:r>
            <a:endParaRPr lang="en-US" dirty="0"/>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smtClean="0">
                  <a:solidFill>
                    <a:schemeClr val="bg1"/>
                  </a:solidFill>
                </a:rPr>
                <a:t>Global Collaboration</a:t>
              </a:r>
              <a:endParaRPr lang="en-US" sz="1000" dirty="0">
                <a:solidFill>
                  <a:schemeClr val="bg1"/>
                </a:solidFill>
              </a:endParaRPr>
            </a:p>
          </p:txBody>
        </p:sp>
      </p:grpSp>
    </p:spTree>
    <p:extLst>
      <p:ext uri="{BB962C8B-B14F-4D97-AF65-F5344CB8AC3E}">
        <p14:creationId xmlns:p14="http://schemas.microsoft.com/office/powerpoint/2010/main" val="35591731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
            </a:r>
            <a:br>
              <a:rPr lang="en-US" dirty="0"/>
            </a:br>
            <a:r>
              <a:rPr lang="en-US" dirty="0"/>
              <a:t>Understand your own culture</a:t>
            </a:r>
            <a:br>
              <a:rPr lang="en-US" dirty="0"/>
            </a:br>
            <a:endParaRPr lang="en-US" dirty="0"/>
          </a:p>
        </p:txBody>
      </p:sp>
      <p:pic>
        <p:nvPicPr>
          <p:cNvPr id="5" name="Picture 4"/>
          <p:cNvPicPr>
            <a:picLocks noChangeAspect="1"/>
          </p:cNvPicPr>
          <p:nvPr/>
        </p:nvPicPr>
        <p:blipFill>
          <a:blip r:embed="rId3"/>
          <a:stretch>
            <a:fillRect/>
          </a:stretch>
        </p:blipFill>
        <p:spPr>
          <a:xfrm>
            <a:off x="2790381" y="1539240"/>
            <a:ext cx="3565520" cy="4572000"/>
          </a:xfrm>
          <a:prstGeom prst="rect">
            <a:avLst/>
          </a:prstGeom>
        </p:spPr>
      </p:pic>
    </p:spTree>
    <p:extLst>
      <p:ext uri="{BB962C8B-B14F-4D97-AF65-F5344CB8AC3E}">
        <p14:creationId xmlns:p14="http://schemas.microsoft.com/office/powerpoint/2010/main" val="28744945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smtClean="0"/>
              <a:t/>
            </a:r>
            <a:br>
              <a:rPr lang="en-US" b="1" dirty="0" smtClean="0"/>
            </a:br>
            <a:r>
              <a:rPr lang="en-US" dirty="0" smtClean="0"/>
              <a:t>Understand </a:t>
            </a:r>
            <a:r>
              <a:rPr lang="en-US" dirty="0"/>
              <a:t>other cultures</a:t>
            </a:r>
            <a:br>
              <a:rPr lang="en-US" dirty="0"/>
            </a:br>
            <a:endParaRPr lang="en-US" dirty="0"/>
          </a:p>
        </p:txBody>
      </p:sp>
      <p:pic>
        <p:nvPicPr>
          <p:cNvPr id="4" name="Picture 3"/>
          <p:cNvPicPr>
            <a:picLocks noChangeAspect="1"/>
          </p:cNvPicPr>
          <p:nvPr/>
        </p:nvPicPr>
        <p:blipFill>
          <a:blip r:embed="rId3"/>
          <a:stretch>
            <a:fillRect/>
          </a:stretch>
        </p:blipFill>
        <p:spPr>
          <a:xfrm>
            <a:off x="2958653" y="1636776"/>
            <a:ext cx="3223260" cy="4297680"/>
          </a:xfrm>
          <a:prstGeom prst="rect">
            <a:avLst/>
          </a:prstGeom>
        </p:spPr>
      </p:pic>
    </p:spTree>
    <p:extLst>
      <p:ext uri="{BB962C8B-B14F-4D97-AF65-F5344CB8AC3E}">
        <p14:creationId xmlns:p14="http://schemas.microsoft.com/office/powerpoint/2010/main" val="3132034209"/>
      </p:ext>
    </p:extLst>
  </p:cSld>
  <p:clrMapOvr>
    <a:masterClrMapping/>
  </p:clrMapOvr>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4711</TotalTime>
  <Words>2562</Words>
  <Application>Microsoft Office PowerPoint</Application>
  <PresentationFormat>On-screen Show (4:3)</PresentationFormat>
  <Paragraphs>305</Paragraphs>
  <Slides>20</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Lucida Grande</vt:lpstr>
      <vt:lpstr>Wingdings</vt:lpstr>
      <vt:lpstr>Office Theme</vt:lpstr>
      <vt:lpstr>Global Collaboration Café</vt:lpstr>
      <vt:lpstr>Welcome</vt:lpstr>
      <vt:lpstr>Introductions</vt:lpstr>
      <vt:lpstr>Participation tips</vt:lpstr>
      <vt:lpstr>Global collaboration challenges</vt:lpstr>
      <vt:lpstr>Today’s objectives</vt:lpstr>
      <vt:lpstr>PowerPoint Presentation</vt:lpstr>
      <vt:lpstr> Understand your own culture </vt:lpstr>
      <vt:lpstr> Understand other cultures </vt:lpstr>
      <vt:lpstr>APPLY YOUR CULTURAL KNOWLEDGE</vt:lpstr>
      <vt:lpstr>PowerPoint Presentation</vt:lpstr>
      <vt:lpstr>Foster trust in a virtual team</vt:lpstr>
      <vt:lpstr>PowerPoint Presentation</vt:lpstr>
      <vt:lpstr>PowerPoint Presentation</vt:lpstr>
      <vt:lpstr>PowerPoint Presentation</vt:lpstr>
      <vt:lpstr>  Foster inclusive communication </vt:lpstr>
      <vt:lpstr>PowerPoint Presentation</vt:lpstr>
      <vt:lpstr>Today’s objectives</vt:lpstr>
      <vt:lpstr>Apply what you’ve learned</vt:lpstr>
      <vt:lpstr>Thank you</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 Frenkle</dc:creator>
  <cp:lastModifiedBy>Kathleen Jordan</cp:lastModifiedBy>
  <cp:revision>506</cp:revision>
  <cp:lastPrinted>2015-10-13T15:13:17Z</cp:lastPrinted>
  <dcterms:created xsi:type="dcterms:W3CDTF">2014-06-21T12:09:32Z</dcterms:created>
  <dcterms:modified xsi:type="dcterms:W3CDTF">2015-12-22T15:56:22Z</dcterms:modified>
</cp:coreProperties>
</file>