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368" r:id="rId1"/>
    <p:sldMasterId id="2147484193" r:id="rId2"/>
  </p:sldMasterIdLst>
  <p:notesMasterIdLst>
    <p:notesMasterId r:id="rId25"/>
  </p:notesMasterIdLst>
  <p:handoutMasterIdLst>
    <p:handoutMasterId r:id="rId26"/>
  </p:handoutMasterIdLst>
  <p:sldIdLst>
    <p:sldId id="4585" r:id="rId3"/>
    <p:sldId id="4591" r:id="rId4"/>
    <p:sldId id="4565" r:id="rId5"/>
    <p:sldId id="4583" r:id="rId6"/>
    <p:sldId id="4564" r:id="rId7"/>
    <p:sldId id="4568" r:id="rId8"/>
    <p:sldId id="4569" r:id="rId9"/>
    <p:sldId id="4590" r:id="rId10"/>
    <p:sldId id="4596" r:id="rId11"/>
    <p:sldId id="4588" r:id="rId12"/>
    <p:sldId id="4597" r:id="rId13"/>
    <p:sldId id="4598" r:id="rId14"/>
    <p:sldId id="4594" r:id="rId15"/>
    <p:sldId id="4599" r:id="rId16"/>
    <p:sldId id="4600" r:id="rId17"/>
    <p:sldId id="4601" r:id="rId18"/>
    <p:sldId id="4602" r:id="rId19"/>
    <p:sldId id="4587" r:id="rId20"/>
    <p:sldId id="4603" r:id="rId21"/>
    <p:sldId id="4604" r:id="rId22"/>
    <p:sldId id="4595" r:id="rId23"/>
    <p:sldId id="4582" r:id="rId24"/>
  </p:sldIdLst>
  <p:sldSz cx="12192000" cy="6858000"/>
  <p:notesSz cx="7010400" cy="92964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F17835B-E1A3-DBD5-3745-DF1AC2692CB7}" name="Mastrone, Gail" initials="MG" userId="S::gail.mastrone@harvardbusiness.org::a2c6d77e-a403-49bb-9c95-b9533880a4de" providerId="AD"/>
  <p188:author id="{5EE84B70-B302-16FE-7546-CA059CCB62AE}" name="Megquier, Donna" initials="MD" userId="S::dmegquier@harvardbusiness.org::8059372a-d01a-40a2-ad3f-0d33722062c0" providerId="AD"/>
  <p188:author id="{9F3549CC-941A-A904-3858-91D86F2F62F8}" name="Petrillo, Kristin" initials="PK" userId="S::kpetrillo@harvardbusiness.org::28abcf79-03ed-4989-a3c0-efd2da02ecfb" providerId="AD"/>
  <p188:author id="{30259AE6-5831-E4D4-09C5-7697DBC20F90}" name="Alena Hadley" initials="AH" userId="d247dbe858bd45bd"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etrillo, Kristin" initials="PK" lastIdx="35" clrIdx="0">
    <p:extLst>
      <p:ext uri="{19B8F6BF-5375-455C-9EA6-DF929625EA0E}">
        <p15:presenceInfo xmlns:p15="http://schemas.microsoft.com/office/powerpoint/2012/main" userId="28abcf79-03ed-4989-a3c0-efd2da02ecfb" providerId="Windows Live"/>
      </p:ext>
    </p:extLst>
  </p:cmAuthor>
  <p:cmAuthor id="2" name="Sprague, Jennifer" initials="SJ" lastIdx="6" clrIdx="1">
    <p:extLst>
      <p:ext uri="{19B8F6BF-5375-455C-9EA6-DF929625EA0E}">
        <p15:presenceInfo xmlns:p15="http://schemas.microsoft.com/office/powerpoint/2012/main" userId="S-1-5-21-112727276-1184242162-1814174597-17335" providerId="AD"/>
      </p:ext>
    </p:extLst>
  </p:cmAuthor>
  <p:cmAuthor id="3" name="Petrillo, Kristin" initials="PK [2]" lastIdx="78" clrIdx="2">
    <p:extLst>
      <p:ext uri="{19B8F6BF-5375-455C-9EA6-DF929625EA0E}">
        <p15:presenceInfo xmlns:p15="http://schemas.microsoft.com/office/powerpoint/2012/main" userId="S::kpetrillo@harvardbusiness.org::28abcf79-03ed-4989-a3c0-efd2da02ecfb" providerId="AD"/>
      </p:ext>
    </p:extLst>
  </p:cmAuthor>
  <p:cmAuthor id="4" name="Mastrone, Gail" initials="MG" lastIdx="51" clrIdx="3">
    <p:extLst>
      <p:ext uri="{19B8F6BF-5375-455C-9EA6-DF929625EA0E}">
        <p15:presenceInfo xmlns:p15="http://schemas.microsoft.com/office/powerpoint/2012/main" userId="S::gail.mastrone@harvardbusiness.org::0c1591f2-93b2-46f9-a987-ffd017f159c1" providerId="AD"/>
      </p:ext>
    </p:extLst>
  </p:cmAuthor>
  <p:cmAuthor id="5" name="Miller, Janice" initials="JM" lastIdx="25" clrIdx="4">
    <p:extLst>
      <p:ext uri="{19B8F6BF-5375-455C-9EA6-DF929625EA0E}">
        <p15:presenceInfo xmlns:p15="http://schemas.microsoft.com/office/powerpoint/2012/main" userId="Miller, Janic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B4CD"/>
    <a:srgbClr val="2556A5"/>
    <a:srgbClr val="710000"/>
    <a:srgbClr val="FFFFFF"/>
    <a:srgbClr val="C9F0FF"/>
    <a:srgbClr val="56B2F3"/>
    <a:srgbClr val="565F61"/>
    <a:srgbClr val="505D61"/>
    <a:srgbClr val="7CAC40"/>
    <a:srgbClr val="005B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472A8C-8870-4722-90CB-EDDB20751F31}" v="69" dt="2022-05-23T16:33:26.404"/>
  </p1510:revLst>
</p1510:revInfo>
</file>

<file path=ppt/tableStyles.xml><?xml version="1.0" encoding="utf-8"?>
<a:tblStyleLst xmlns:a="http://schemas.openxmlformats.org/drawingml/2006/main" def="{5C22544A-7EE6-4342-B048-85BDC9FD1C3A}">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57"/>
    <p:restoredTop sz="75034" autoAdjust="0"/>
  </p:normalViewPr>
  <p:slideViewPr>
    <p:cSldViewPr snapToGrid="0" snapToObjects="1" showGuides="1">
      <p:cViewPr varScale="1">
        <p:scale>
          <a:sx n="94" d="100"/>
          <a:sy n="94" d="100"/>
        </p:scale>
        <p:origin x="1896" y="192"/>
      </p:cViewPr>
      <p:guideLst/>
    </p:cSldViewPr>
  </p:slideViewPr>
  <p:outlineViewPr>
    <p:cViewPr>
      <p:scale>
        <a:sx n="33" d="100"/>
        <a:sy n="33" d="100"/>
      </p:scale>
      <p:origin x="0" y="-22424"/>
    </p:cViewPr>
  </p:outlineViewPr>
  <p:notesTextViewPr>
    <p:cViewPr>
      <p:scale>
        <a:sx n="75" d="100"/>
        <a:sy n="75" d="100"/>
      </p:scale>
      <p:origin x="0" y="0"/>
    </p:cViewPr>
  </p:notesTextViewPr>
  <p:sorterViewPr>
    <p:cViewPr varScale="1">
      <p:scale>
        <a:sx n="135" d="100"/>
        <a:sy n="135" d="100"/>
      </p:scale>
      <p:origin x="0" y="0"/>
    </p:cViewPr>
  </p:sorterViewPr>
  <p:notesViewPr>
    <p:cSldViewPr snapToGrid="0" snapToObjects="1">
      <p:cViewPr>
        <p:scale>
          <a:sx n="150" d="100"/>
          <a:sy n="150" d="100"/>
        </p:scale>
        <p:origin x="4056" y="16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8/10/relationships/authors" Targe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a McLellan" userId="ikeBns6cMqfzi9reifmgMuIe6JcEHfwCzkMZ/XFrz1E=" providerId="None" clId="Web-{FE472A8C-8870-4722-90CB-EDDB20751F31}"/>
    <pc:docChg chg="modSld">
      <pc:chgData name="Lisa McLellan" userId="ikeBns6cMqfzi9reifmgMuIe6JcEHfwCzkMZ/XFrz1E=" providerId="None" clId="Web-{FE472A8C-8870-4722-90CB-EDDB20751F31}" dt="2022-05-23T14:03:58.659" v="6"/>
      <pc:docMkLst>
        <pc:docMk/>
      </pc:docMkLst>
      <pc:sldChg chg="modNotes">
        <pc:chgData name="Lisa McLellan" userId="ikeBns6cMqfzi9reifmgMuIe6JcEHfwCzkMZ/XFrz1E=" providerId="None" clId="Web-{FE472A8C-8870-4722-90CB-EDDB20751F31}" dt="2022-05-23T14:03:58.659" v="6"/>
        <pc:sldMkLst>
          <pc:docMk/>
          <pc:sldMk cId="2961520422" sldId="4591"/>
        </pc:sldMkLst>
      </pc:sldChg>
    </pc:docChg>
  </pc:docChgLst>
  <pc:docChgLst>
    <pc:chgData name="Lisa McLellan" clId="Web-{FE472A8C-8870-4722-90CB-EDDB20751F31}"/>
    <pc:docChg chg="modSld">
      <pc:chgData name="Lisa McLellan" userId="" providerId="" clId="Web-{FE472A8C-8870-4722-90CB-EDDB20751F31}" dt="2022-05-23T16:33:26.404" v="233"/>
      <pc:docMkLst>
        <pc:docMk/>
      </pc:docMkLst>
      <pc:sldChg chg="delCm modNotes">
        <pc:chgData name="Lisa McLellan" userId="" providerId="" clId="Web-{FE472A8C-8870-4722-90CB-EDDB20751F31}" dt="2022-05-23T15:18:48.195" v="113"/>
        <pc:sldMkLst>
          <pc:docMk/>
          <pc:sldMk cId="1524763768" sldId="4564"/>
        </pc:sldMkLst>
      </pc:sldChg>
      <pc:sldChg chg="delCm modNotes">
        <pc:chgData name="Lisa McLellan" userId="" providerId="" clId="Web-{FE472A8C-8870-4722-90CB-EDDB20751F31}" dt="2022-05-23T15:18:29.835" v="109"/>
        <pc:sldMkLst>
          <pc:docMk/>
          <pc:sldMk cId="4114800692" sldId="4565"/>
        </pc:sldMkLst>
      </pc:sldChg>
      <pc:sldChg chg="delCm modNotes">
        <pc:chgData name="Lisa McLellan" userId="" providerId="" clId="Web-{FE472A8C-8870-4722-90CB-EDDB20751F31}" dt="2022-05-23T15:18:55.007" v="115"/>
        <pc:sldMkLst>
          <pc:docMk/>
          <pc:sldMk cId="730965923" sldId="4568"/>
        </pc:sldMkLst>
      </pc:sldChg>
      <pc:sldChg chg="delCm modNotes">
        <pc:chgData name="Lisa McLellan" userId="" providerId="" clId="Web-{FE472A8C-8870-4722-90CB-EDDB20751F31}" dt="2022-05-23T16:33:26.404" v="233"/>
        <pc:sldMkLst>
          <pc:docMk/>
          <pc:sldMk cId="2013156300" sldId="4582"/>
        </pc:sldMkLst>
      </pc:sldChg>
      <pc:sldChg chg="delCm modNotes">
        <pc:chgData name="Lisa McLellan" userId="" providerId="" clId="Web-{FE472A8C-8870-4722-90CB-EDDB20751F31}" dt="2022-05-23T15:18:43.491" v="112"/>
        <pc:sldMkLst>
          <pc:docMk/>
          <pc:sldMk cId="2585563518" sldId="4583"/>
        </pc:sldMkLst>
      </pc:sldChg>
      <pc:sldChg chg="delCm modNotes">
        <pc:chgData name="Lisa McLellan" userId="" providerId="" clId="Web-{FE472A8C-8870-4722-90CB-EDDB20751F31}" dt="2022-05-23T15:18:07.959" v="105"/>
        <pc:sldMkLst>
          <pc:docMk/>
          <pc:sldMk cId="2749093387" sldId="4585"/>
        </pc:sldMkLst>
      </pc:sldChg>
      <pc:sldChg chg="delCm modNotes">
        <pc:chgData name="Lisa McLellan" userId="" providerId="" clId="Web-{FE472A8C-8870-4722-90CB-EDDB20751F31}" dt="2022-05-23T16:31:50.152" v="214"/>
        <pc:sldMkLst>
          <pc:docMk/>
          <pc:sldMk cId="1223232052" sldId="4587"/>
        </pc:sldMkLst>
      </pc:sldChg>
      <pc:sldChg chg="delCm modNotes">
        <pc:chgData name="Lisa McLellan" userId="" providerId="" clId="Web-{FE472A8C-8870-4722-90CB-EDDB20751F31}" dt="2022-05-23T15:19:55.728" v="128"/>
        <pc:sldMkLst>
          <pc:docMk/>
          <pc:sldMk cId="2372352193" sldId="4588"/>
        </pc:sldMkLst>
      </pc:sldChg>
      <pc:sldChg chg="delCm modNotes">
        <pc:chgData name="Lisa McLellan" userId="" providerId="" clId="Web-{FE472A8C-8870-4722-90CB-EDDB20751F31}" dt="2022-05-23T15:19:17.852" v="118"/>
        <pc:sldMkLst>
          <pc:docMk/>
          <pc:sldMk cId="992363662" sldId="4590"/>
        </pc:sldMkLst>
      </pc:sldChg>
      <pc:sldChg chg="delCm">
        <pc:chgData name="Lisa McLellan" userId="" providerId="" clId="Web-{FE472A8C-8870-4722-90CB-EDDB20751F31}" dt="2022-05-23T15:18:26.334" v="108"/>
        <pc:sldMkLst>
          <pc:docMk/>
          <pc:sldMk cId="2961520422" sldId="4591"/>
        </pc:sldMkLst>
      </pc:sldChg>
      <pc:sldChg chg="delCm modNotes">
        <pc:chgData name="Lisa McLellan" userId="" providerId="" clId="Web-{FE472A8C-8870-4722-90CB-EDDB20751F31}" dt="2022-05-23T15:20:40.636" v="137"/>
        <pc:sldMkLst>
          <pc:docMk/>
          <pc:sldMk cId="642528406" sldId="4594"/>
        </pc:sldMkLst>
      </pc:sldChg>
      <pc:sldChg chg="delCm modNotes">
        <pc:chgData name="Lisa McLellan" userId="" providerId="" clId="Web-{FE472A8C-8870-4722-90CB-EDDB20751F31}" dt="2022-05-23T16:33:11.904" v="230"/>
        <pc:sldMkLst>
          <pc:docMk/>
          <pc:sldMk cId="1088868134" sldId="4595"/>
        </pc:sldMkLst>
      </pc:sldChg>
      <pc:sldChg chg="modSp delCm modNotes">
        <pc:chgData name="Lisa McLellan" userId="" providerId="" clId="Web-{FE472A8C-8870-4722-90CB-EDDB20751F31}" dt="2022-05-23T15:19:34.243" v="124"/>
        <pc:sldMkLst>
          <pc:docMk/>
          <pc:sldMk cId="2931820544" sldId="4596"/>
        </pc:sldMkLst>
        <pc:spChg chg="mod">
          <ac:chgData name="Lisa McLellan" userId="" providerId="" clId="Web-{FE472A8C-8870-4722-90CB-EDDB20751F31}" dt="2022-05-23T15:06:45.546" v="45" actId="20577"/>
          <ac:spMkLst>
            <pc:docMk/>
            <pc:sldMk cId="2931820544" sldId="4596"/>
            <ac:spMk id="2" creationId="{FFBCC8D1-9FA6-4D4C-919C-0F55D2070E70}"/>
          </ac:spMkLst>
        </pc:spChg>
      </pc:sldChg>
      <pc:sldChg chg="delCm modNotes">
        <pc:chgData name="Lisa McLellan" userId="" providerId="" clId="Web-{FE472A8C-8870-4722-90CB-EDDB20751F31}" dt="2022-05-23T15:20:05.400" v="129"/>
        <pc:sldMkLst>
          <pc:docMk/>
          <pc:sldMk cId="1699780445" sldId="4597"/>
        </pc:sldMkLst>
      </pc:sldChg>
      <pc:sldChg chg="delCm modNotes">
        <pc:chgData name="Lisa McLellan" userId="" providerId="" clId="Web-{FE472A8C-8870-4722-90CB-EDDB20751F31}" dt="2022-05-23T15:20:31.323" v="134"/>
        <pc:sldMkLst>
          <pc:docMk/>
          <pc:sldMk cId="394157278" sldId="4598"/>
        </pc:sldMkLst>
      </pc:sldChg>
      <pc:sldChg chg="delCm modNotes">
        <pc:chgData name="Lisa McLellan" userId="" providerId="" clId="Web-{FE472A8C-8870-4722-90CB-EDDB20751F31}" dt="2022-05-23T16:24:51.689" v="149"/>
        <pc:sldMkLst>
          <pc:docMk/>
          <pc:sldMk cId="3273161826" sldId="4599"/>
        </pc:sldMkLst>
      </pc:sldChg>
      <pc:sldChg chg="delCm modNotes">
        <pc:chgData name="Lisa McLellan" userId="" providerId="" clId="Web-{FE472A8C-8870-4722-90CB-EDDB20751F31}" dt="2022-05-23T16:25:05.955" v="152"/>
        <pc:sldMkLst>
          <pc:docMk/>
          <pc:sldMk cId="1581932265" sldId="4600"/>
        </pc:sldMkLst>
      </pc:sldChg>
      <pc:sldChg chg="delCm modNotes">
        <pc:chgData name="Lisa McLellan" userId="" providerId="" clId="Web-{FE472A8C-8870-4722-90CB-EDDB20751F31}" dt="2022-05-23T16:25:35.190" v="155"/>
        <pc:sldMkLst>
          <pc:docMk/>
          <pc:sldMk cId="4163429201" sldId="4601"/>
        </pc:sldMkLst>
      </pc:sldChg>
      <pc:sldChg chg="delCm modNotes">
        <pc:chgData name="Lisa McLellan" userId="" providerId="" clId="Web-{FE472A8C-8870-4722-90CB-EDDB20751F31}" dt="2022-05-23T16:30:51.729" v="200"/>
        <pc:sldMkLst>
          <pc:docMk/>
          <pc:sldMk cId="1774305264" sldId="4602"/>
        </pc:sldMkLst>
      </pc:sldChg>
      <pc:sldChg chg="delCm modNotes">
        <pc:chgData name="Lisa McLellan" userId="" providerId="" clId="Web-{FE472A8C-8870-4722-90CB-EDDB20751F31}" dt="2022-05-23T16:32:06.090" v="217"/>
        <pc:sldMkLst>
          <pc:docMk/>
          <pc:sldMk cId="177849388" sldId="4603"/>
        </pc:sldMkLst>
      </pc:sldChg>
      <pc:sldChg chg="delCm modNotes">
        <pc:chgData name="Lisa McLellan" userId="" providerId="" clId="Web-{FE472A8C-8870-4722-90CB-EDDB20751F31}" dt="2022-05-23T16:32:53.732" v="224"/>
        <pc:sldMkLst>
          <pc:docMk/>
          <pc:sldMk cId="3415736455" sldId="46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C8E76E5-B4DE-DD46-A52D-4D93C3C6B7E9}"/>
              </a:ext>
            </a:extLst>
          </p:cNvPr>
          <p:cNvSpPr>
            <a:spLocks noGrp="1"/>
          </p:cNvSpPr>
          <p:nvPr>
            <p:ph type="hdr" sz="quarter"/>
          </p:nvPr>
        </p:nvSpPr>
        <p:spPr>
          <a:xfrm>
            <a:off x="0" y="2"/>
            <a:ext cx="3037840" cy="466434"/>
          </a:xfrm>
          <a:prstGeom prst="rect">
            <a:avLst/>
          </a:prstGeom>
        </p:spPr>
        <p:txBody>
          <a:bodyPr vert="horz" lIns="93177" tIns="46589" rIns="93177" bIns="46589" rtlCol="0"/>
          <a:lstStyle>
            <a:lvl1pPr algn="l">
              <a:defRPr sz="1200"/>
            </a:lvl1pPr>
          </a:lstStyle>
          <a:p>
            <a:endParaRPr lang="en-US"/>
          </a:p>
        </p:txBody>
      </p:sp>
      <p:sp>
        <p:nvSpPr>
          <p:cNvPr id="4" name="Footer Placeholder 3">
            <a:extLst>
              <a:ext uri="{FF2B5EF4-FFF2-40B4-BE49-F238E27FC236}">
                <a16:creationId xmlns:a16="http://schemas.microsoft.com/office/drawing/2014/main" id="{29C61CD4-CD8D-E944-A577-80F2F8A7FE84}"/>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E94A4E2-4117-AF4E-AE94-1617947F3622}"/>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BE44DBB-A95C-9E4F-A5A4-B5F8C5A1AE24}" type="slidenum">
              <a:rPr lang="en-US" smtClean="0"/>
              <a:t>‹#›</a:t>
            </a:fld>
            <a:endParaRPr lang="en-US"/>
          </a:p>
        </p:txBody>
      </p:sp>
    </p:spTree>
    <p:extLst>
      <p:ext uri="{BB962C8B-B14F-4D97-AF65-F5344CB8AC3E}">
        <p14:creationId xmlns:p14="http://schemas.microsoft.com/office/powerpoint/2010/main" val="633279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84632" y="465138"/>
            <a:ext cx="4641850" cy="2611437"/>
          </a:xfrm>
          <a:prstGeom prst="rect">
            <a:avLst/>
          </a:prstGeom>
          <a:noFill/>
          <a:ln w="3175">
            <a:solidFill>
              <a:schemeClr val="tx1"/>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484633" y="3439668"/>
            <a:ext cx="6054390" cy="4800565"/>
          </a:xfrm>
          <a:prstGeom prst="rect">
            <a:avLst/>
          </a:prstGeom>
        </p:spPr>
        <p:txBody>
          <a:bodyPr vert="horz" lIns="0" tIns="0" rIns="0" bIns="0" rtlCol="0"/>
          <a:lstStyle/>
          <a:p>
            <a:pPr marL="0" lvl="0" algn="l" defTabSz="931774" rtl="0" eaLnBrk="1" latinLnBrk="0" hangingPunct="1">
              <a:lnSpc>
                <a:spcPct val="90000"/>
              </a:lnSpc>
              <a:spcAft>
                <a:spcPts val="510"/>
              </a:spcAft>
            </a:pPr>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889DAC30-0850-1646-A381-293D24DC8962}"/>
              </a:ext>
            </a:extLst>
          </p:cNvPr>
          <p:cNvCxnSpPr>
            <a:cxnSpLocks/>
          </p:cNvCxnSpPr>
          <p:nvPr/>
        </p:nvCxnSpPr>
        <p:spPr>
          <a:xfrm>
            <a:off x="465330" y="8549476"/>
            <a:ext cx="6076886" cy="0"/>
          </a:xfrm>
          <a:prstGeom prst="line">
            <a:avLst/>
          </a:prstGeom>
          <a:ln w="381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6">
            <a:extLst>
              <a:ext uri="{FF2B5EF4-FFF2-40B4-BE49-F238E27FC236}">
                <a16:creationId xmlns:a16="http://schemas.microsoft.com/office/drawing/2014/main" id="{596AFDB4-26A3-DE41-846E-B4DE26A43826}"/>
              </a:ext>
            </a:extLst>
          </p:cNvPr>
          <p:cNvSpPr txBox="1">
            <a:spLocks/>
          </p:cNvSpPr>
          <p:nvPr/>
        </p:nvSpPr>
        <p:spPr>
          <a:xfrm>
            <a:off x="924560" y="8708065"/>
            <a:ext cx="2169513" cy="297712"/>
          </a:xfrm>
          <a:prstGeom prst="rect">
            <a:avLst/>
          </a:prstGeom>
        </p:spPr>
        <p:txBody>
          <a:bodyPr vert="horz" lIns="0" tIns="0" rIns="0" bIns="0" rtlCol="0" anchor="b" anchorCtr="0"/>
          <a:lstStyle>
            <a:defPPr>
              <a:defRPr lang="en-US"/>
            </a:defPPr>
            <a:lvl1pPr marL="0" algn="r" defTabSz="457200" rtl="0" eaLnBrk="1" latinLnBrk="0" hangingPunct="1">
              <a:defRPr sz="900" kern="1200">
                <a:solidFill>
                  <a:schemeClr val="tx1"/>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lnSpc>
                <a:spcPct val="90000"/>
              </a:lnSpc>
            </a:pPr>
            <a:r>
              <a:rPr lang="de-DE" sz="600" spc="-31" baseline="0" dirty="0">
                <a:solidFill>
                  <a:schemeClr val="tx1">
                    <a:lumMod val="50000"/>
                    <a:lumOff val="50000"/>
                  </a:schemeClr>
                </a:solidFill>
                <a:latin typeface="Arial" charset="0"/>
                <a:ea typeface="Arial" charset="0"/>
                <a:cs typeface="Arial" charset="0"/>
              </a:rPr>
              <a:t>© </a:t>
            </a:r>
            <a:fld id="{32C8D72F-B267-1342-A488-52BA5A04029C}" type="datetimeyyyy">
              <a:rPr lang="en-US" sz="600" spc="-31" baseline="0" smtClean="0">
                <a:solidFill>
                  <a:schemeClr val="tx1">
                    <a:lumMod val="50000"/>
                    <a:lumOff val="50000"/>
                  </a:schemeClr>
                </a:solidFill>
                <a:latin typeface="Arial" charset="0"/>
                <a:ea typeface="Arial" charset="0"/>
                <a:cs typeface="Arial" charset="0"/>
              </a:rPr>
              <a:t>2022</a:t>
            </a:fld>
            <a:r>
              <a:rPr lang="en-US" sz="600" spc="-31" baseline="0" dirty="0">
                <a:solidFill>
                  <a:schemeClr val="tx1">
                    <a:lumMod val="50000"/>
                    <a:lumOff val="50000"/>
                  </a:schemeClr>
                </a:solidFill>
                <a:latin typeface="Arial" charset="0"/>
                <a:ea typeface="Arial" charset="0"/>
                <a:cs typeface="Arial" charset="0"/>
              </a:rPr>
              <a:t> </a:t>
            </a:r>
            <a:r>
              <a:rPr lang="de-DE" sz="600" spc="-31" baseline="0" dirty="0">
                <a:solidFill>
                  <a:schemeClr val="tx1">
                    <a:lumMod val="50000"/>
                    <a:lumOff val="50000"/>
                  </a:schemeClr>
                </a:solidFill>
                <a:latin typeface="Arial" charset="0"/>
                <a:ea typeface="Arial" charset="0"/>
                <a:cs typeface="Arial" charset="0"/>
              </a:rPr>
              <a:t>Harvard Business School Publishing.  </a:t>
            </a:r>
            <a:br>
              <a:rPr lang="de-DE" sz="600" spc="-31" baseline="0" dirty="0">
                <a:solidFill>
                  <a:schemeClr val="tx1">
                    <a:lumMod val="50000"/>
                    <a:lumOff val="50000"/>
                  </a:schemeClr>
                </a:solidFill>
                <a:latin typeface="Arial" charset="0"/>
                <a:ea typeface="Arial" charset="0"/>
                <a:cs typeface="Arial" charset="0"/>
              </a:rPr>
            </a:br>
            <a:r>
              <a:rPr lang="de-DE" sz="600" spc="-31" baseline="0" dirty="0">
                <a:solidFill>
                  <a:schemeClr val="tx1">
                    <a:lumMod val="50000"/>
                    <a:lumOff val="50000"/>
                  </a:schemeClr>
                </a:solidFill>
                <a:latin typeface="Arial" charset="0"/>
                <a:ea typeface="Arial" charset="0"/>
                <a:cs typeface="Arial" charset="0"/>
              </a:rPr>
              <a:t>Harvard Business Publishing is an affiliate of Harvard Business School. </a:t>
            </a:r>
            <a:endParaRPr lang="en-US" sz="800" spc="-31" baseline="0" dirty="0">
              <a:solidFill>
                <a:schemeClr val="tx1">
                  <a:lumMod val="50000"/>
                  <a:lumOff val="50000"/>
                </a:schemeClr>
              </a:solidFill>
              <a:latin typeface="Arial" charset="0"/>
              <a:ea typeface="Arial" charset="0"/>
              <a:cs typeface="Arial" charset="0"/>
            </a:endParaRPr>
          </a:p>
        </p:txBody>
      </p:sp>
      <p:sp>
        <p:nvSpPr>
          <p:cNvPr id="11" name="Slide Number Placeholder 6">
            <a:extLst>
              <a:ext uri="{FF2B5EF4-FFF2-40B4-BE49-F238E27FC236}">
                <a16:creationId xmlns:a16="http://schemas.microsoft.com/office/drawing/2014/main" id="{4C3E2AD9-E2CD-8540-B303-D6D80A662960}"/>
              </a:ext>
            </a:extLst>
          </p:cNvPr>
          <p:cNvSpPr txBox="1">
            <a:spLocks/>
          </p:cNvSpPr>
          <p:nvPr/>
        </p:nvSpPr>
        <p:spPr>
          <a:xfrm>
            <a:off x="475488" y="8576340"/>
            <a:ext cx="449072" cy="429225"/>
          </a:xfrm>
          <a:prstGeom prst="rect">
            <a:avLst/>
          </a:prstGeom>
        </p:spPr>
        <p:txBody>
          <a:bodyPr vert="horz" lIns="0" tIns="0" rIns="0" bIns="0" rtlCol="0" anchor="b"/>
          <a:lstStyle>
            <a:defPPr>
              <a:defRPr lang="en-US"/>
            </a:defPPr>
            <a:lvl1pPr marL="0" algn="l" defTabSz="1097280" rtl="0" eaLnBrk="1" latinLnBrk="0" hangingPunct="1">
              <a:defRPr sz="800" kern="1200">
                <a:solidFill>
                  <a:schemeClr val="tx1"/>
                </a:solidFill>
                <a:latin typeface="Arial" panose="020B0604020202020204" pitchFamily="34" charset="0"/>
                <a:ea typeface="+mn-ea"/>
                <a:cs typeface="Arial" panose="020B0604020202020204" pitchFamily="34" charset="0"/>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fld id="{1B9E9002-1042-C74A-AFFB-320A75D83032}" type="slidenum">
              <a:rPr lang="en-US" sz="600" baseline="0" smtClean="0">
                <a:solidFill>
                  <a:schemeClr val="tx1">
                    <a:lumMod val="50000"/>
                    <a:lumOff val="50000"/>
                  </a:schemeClr>
                </a:solidFill>
              </a:rPr>
              <a:pPr/>
              <a:t>‹#›</a:t>
            </a:fld>
            <a:endParaRPr lang="en-US" sz="600" baseline="0" dirty="0">
              <a:solidFill>
                <a:schemeClr val="tx1">
                  <a:lumMod val="50000"/>
                  <a:lumOff val="50000"/>
                </a:schemeClr>
              </a:solidFill>
            </a:endParaRPr>
          </a:p>
        </p:txBody>
      </p:sp>
      <p:pic>
        <p:nvPicPr>
          <p:cNvPr id="9" name="Graphic 8">
            <a:extLst>
              <a:ext uri="{FF2B5EF4-FFF2-40B4-BE49-F238E27FC236}">
                <a16:creationId xmlns:a16="http://schemas.microsoft.com/office/drawing/2014/main" id="{54188C0A-96E7-A24D-806E-B498D578766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48704" y="8790952"/>
            <a:ext cx="1088136" cy="256032"/>
          </a:xfrm>
          <a:prstGeom prst="rect">
            <a:avLst/>
          </a:prstGeom>
        </p:spPr>
      </p:pic>
    </p:spTree>
    <p:extLst>
      <p:ext uri="{BB962C8B-B14F-4D97-AF65-F5344CB8AC3E}">
        <p14:creationId xmlns:p14="http://schemas.microsoft.com/office/powerpoint/2010/main" val="732746825"/>
      </p:ext>
    </p:extLst>
  </p:cSld>
  <p:clrMap bg1="lt1" tx1="dk1" bg2="lt2" tx2="dk2" accent1="accent1" accent2="accent2" accent3="accent3" accent4="accent4" accent5="accent5" accent6="accent6" hlink="hlink" folHlink="folHlink"/>
  <p:notesStyle>
    <a:lvl1pPr marL="0" algn="l" defTabSz="914363" rtl="0" eaLnBrk="1" latinLnBrk="0" hangingPunct="1">
      <a:spcBef>
        <a:spcPts val="0"/>
      </a:spcBef>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1pPr>
    <a:lvl2pPr marL="5291" indent="0" algn="l" defTabSz="761970" rtl="0" eaLnBrk="1" latinLnBrk="0" hangingPunct="1">
      <a:lnSpc>
        <a:spcPct val="90000"/>
      </a:lnSpc>
      <a:spcBef>
        <a:spcPts val="0"/>
      </a:spcBef>
      <a:spcAft>
        <a:spcPts val="417"/>
      </a:spcAft>
      <a:tabLst/>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2pPr>
    <a:lvl3pPr marL="5291" indent="0" algn="l" defTabSz="761970" rtl="0" eaLnBrk="1" latinLnBrk="0" hangingPunct="1">
      <a:lnSpc>
        <a:spcPct val="90000"/>
      </a:lnSpc>
      <a:spcBef>
        <a:spcPts val="0"/>
      </a:spcBef>
      <a:spcAft>
        <a:spcPts val="417"/>
      </a:spcAft>
      <a:tabLst/>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3pPr>
    <a:lvl4pPr marL="148161" indent="-142869" algn="l" defTabSz="761970" rtl="0" eaLnBrk="1" latinLnBrk="0" hangingPunct="1">
      <a:lnSpc>
        <a:spcPct val="90000"/>
      </a:lnSpc>
      <a:spcBef>
        <a:spcPts val="0"/>
      </a:spcBef>
      <a:spcAft>
        <a:spcPts val="417"/>
      </a:spcAft>
      <a:buFont typeface="Arial" panose="020B0604020202020204" pitchFamily="34" charset="0"/>
      <a:buChar char="•"/>
      <a:tabLst/>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4pPr>
    <a:lvl5pPr marL="285739" indent="-132286" algn="l" defTabSz="761970" rtl="0" eaLnBrk="1" latinLnBrk="0" hangingPunct="1">
      <a:lnSpc>
        <a:spcPct val="90000"/>
      </a:lnSpc>
      <a:spcBef>
        <a:spcPts val="0"/>
      </a:spcBef>
      <a:spcAft>
        <a:spcPts val="417"/>
      </a:spcAft>
      <a:buFont typeface="Arial" panose="020B0604020202020204" pitchFamily="34" charset="0"/>
      <a:buChar char="•"/>
      <a:tabLst/>
      <a:defRPr lang="en-US" sz="900" b="0" kern="1200" baseline="0" dirty="0">
        <a:solidFill>
          <a:schemeClr val="tx1">
            <a:lumMod val="75000"/>
            <a:lumOff val="25000"/>
          </a:schemeClr>
        </a:solidFill>
        <a:latin typeface="Arial" panose="020B0604020202020204" pitchFamily="34" charset="0"/>
        <a:ea typeface="+mn-ea"/>
        <a:cs typeface="Arial" panose="020B0604020202020204" pitchFamily="34" charset="0"/>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 </a:t>
            </a:r>
            <a:r>
              <a:rPr lang="en-US" sz="1800" b="0" i="0" dirty="0">
                <a:solidFill>
                  <a:srgbClr val="000000"/>
                </a:solidFill>
                <a:effectLst/>
                <a:latin typeface="Calibri"/>
                <a:cs typeface="Calibri"/>
              </a:rPr>
              <a:t>Proceed to the next slide once the presentation is visible to the participants. </a:t>
            </a:r>
            <a:endParaRPr lang="en-US" b="0" i="0" dirty="0">
              <a:solidFill>
                <a:srgbClr val="000000"/>
              </a:solidFill>
              <a:effectLst/>
              <a:latin typeface="Calibri"/>
              <a:cs typeface="Calibri"/>
            </a:endParaRPr>
          </a:p>
          <a:p>
            <a:endParaRPr lang="en-US" dirty="0"/>
          </a:p>
        </p:txBody>
      </p:sp>
    </p:spTree>
    <p:extLst>
      <p:ext uri="{BB962C8B-B14F-4D97-AF65-F5344CB8AC3E}">
        <p14:creationId xmlns:p14="http://schemas.microsoft.com/office/powerpoint/2010/main" val="303089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Facilitator notes: </a:t>
            </a:r>
            <a:endParaRPr lang="en-US" b="1"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6 minutes]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 </a:t>
            </a:r>
            <a:r>
              <a:rPr lang="en-US" sz="1800" b="0" i="0" dirty="0">
                <a:solidFill>
                  <a:srgbClr val="000000"/>
                </a:solidFill>
                <a:effectLst/>
                <a:latin typeface="Calibri"/>
                <a:cs typeface="Calibri"/>
              </a:rPr>
              <a:t>To generate all the benefits that come from having a sense of purpose at work, your team members need to understand what your organization’s purpose is and how the team helps the organization fulfill that purpose. They </a:t>
            </a:r>
            <a:r>
              <a:rPr lang="en-US" sz="1800" b="0" i="1" dirty="0">
                <a:solidFill>
                  <a:srgbClr val="000000"/>
                </a:solidFill>
                <a:effectLst/>
                <a:latin typeface="Calibri"/>
                <a:cs typeface="Calibri"/>
              </a:rPr>
              <a:t>also </a:t>
            </a:r>
            <a:r>
              <a:rPr lang="en-US" sz="1800" b="0" i="0" dirty="0">
                <a:solidFill>
                  <a:srgbClr val="000000"/>
                </a:solidFill>
                <a:effectLst/>
                <a:latin typeface="Calibri"/>
                <a:cs typeface="Calibri"/>
              </a:rPr>
              <a:t>want to know that the organization aligns with their own personal sense of purpose.  </a:t>
            </a:r>
            <a:endParaRPr lang="en-US" b="0"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To help them understand these things, you need to make your organization’s purpose relevant to your team. Ongoing conversation about purpose is key to doing this.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Ask:</a:t>
            </a:r>
            <a:r>
              <a:rPr lang="en-US" sz="1800" b="0" i="0" dirty="0">
                <a:solidFill>
                  <a:srgbClr val="000000"/>
                </a:solidFill>
                <a:effectLst/>
                <a:latin typeface="Calibri"/>
                <a:cs typeface="Calibri"/>
              </a:rPr>
              <a:t> Who would like to offer ideas for how you can regularly prompt your team members to talk about purpose—your organization’s purpose, the team’s purpose, and their own purpose?  </a:t>
            </a:r>
            <a:endParaRPr lang="en-US" b="0"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 </a:t>
            </a:r>
            <a:r>
              <a:rPr lang="en-US" sz="1800" b="0" i="0" dirty="0">
                <a:solidFill>
                  <a:srgbClr val="000000"/>
                </a:solidFill>
                <a:effectLst/>
                <a:latin typeface="Calibri"/>
                <a:cs typeface="Calibri"/>
              </a:rPr>
              <a:t>Invite participants to chat in their responses. Document their responses in the space provided on this slide. Consider adding the following tips, drawn from Lesson 1 of the course, if you don’t see these in the responses you receive: </a:t>
            </a:r>
            <a:endParaRPr lang="en-US" b="0"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Lead discussions about the positive impact your organization has</a:t>
            </a:r>
            <a:r>
              <a:rPr lang="en-US" sz="1800" b="0" i="0" dirty="0">
                <a:solidFill>
                  <a:srgbClr val="000000"/>
                </a:solidFill>
                <a:effectLst/>
                <a:latin typeface="Calibri" panose="020F0502020204030204" pitchFamily="34" charset="0"/>
              </a:rPr>
              <a:t> on its customers and the world.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Share your personal sense of purpose</a:t>
            </a:r>
            <a:r>
              <a:rPr lang="en-US" sz="1800" b="0" i="0" dirty="0">
                <a:solidFill>
                  <a:srgbClr val="000000"/>
                </a:solidFill>
                <a:effectLst/>
                <a:latin typeface="Calibri" panose="020F0502020204030204" pitchFamily="34" charset="0"/>
              </a:rPr>
              <a:t> and how your work helps you to fulfill it.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Help team members</a:t>
            </a:r>
            <a:r>
              <a:rPr lang="en-US" sz="1800" b="0" i="0" dirty="0">
                <a:solidFill>
                  <a:srgbClr val="000000"/>
                </a:solidFill>
                <a:effectLst/>
                <a:latin typeface="Calibri" panose="020F0502020204030204" pitchFamily="34" charset="0"/>
              </a:rPr>
              <a:t> </a:t>
            </a:r>
            <a:r>
              <a:rPr lang="en-US" sz="1800" b="1" i="0" dirty="0">
                <a:solidFill>
                  <a:srgbClr val="000000"/>
                </a:solidFill>
                <a:effectLst/>
                <a:latin typeface="Calibri" panose="020F0502020204030204" pitchFamily="34" charset="0"/>
              </a:rPr>
              <a:t>see how their work contributes </a:t>
            </a:r>
            <a:r>
              <a:rPr lang="en-US" sz="1800" b="0" i="0" dirty="0">
                <a:solidFill>
                  <a:srgbClr val="000000"/>
                </a:solidFill>
                <a:effectLst/>
                <a:latin typeface="Calibri" panose="020F0502020204030204" pitchFamily="34" charset="0"/>
              </a:rPr>
              <a:t>to fulfilling their own purpose while also supporting the organization’s purpose.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Connect your team members’ dreams to your organization’s purpose</a:t>
            </a:r>
            <a:r>
              <a:rPr lang="en-US" sz="1800" b="0" i="0" dirty="0">
                <a:solidFill>
                  <a:srgbClr val="000000"/>
                </a:solidFill>
                <a:effectLst/>
                <a:latin typeface="Calibri" panose="020F0502020204030204" pitchFamily="34" charset="0"/>
              </a:rPr>
              <a:t> by discussing skills they could develop that would (1) gain them the resources needed to realize their dreams and (2) further support the organization’s purpose.  </a:t>
            </a: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endParaRPr lang="en-US" dirty="0"/>
          </a:p>
        </p:txBody>
      </p:sp>
    </p:spTree>
    <p:extLst>
      <p:ext uri="{BB962C8B-B14F-4D97-AF65-F5344CB8AC3E}">
        <p14:creationId xmlns:p14="http://schemas.microsoft.com/office/powerpoint/2010/main" val="1338999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 </a:t>
            </a:r>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1/2 minute]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 </a:t>
            </a:r>
            <a:r>
              <a:rPr lang="en-US" sz="1800" b="0" i="0" dirty="0">
                <a:solidFill>
                  <a:srgbClr val="000000"/>
                </a:solidFill>
                <a:effectLst/>
                <a:latin typeface="Calibri"/>
                <a:cs typeface="Calibri"/>
              </a:rPr>
              <a:t>In addition to aligning purpose to daily work, helping your team members make learning a priority benefits your team members </a:t>
            </a:r>
            <a:r>
              <a:rPr lang="en-US" sz="1800" b="0" i="1" dirty="0">
                <a:solidFill>
                  <a:srgbClr val="000000"/>
                </a:solidFill>
                <a:effectLst/>
                <a:latin typeface="Calibri"/>
                <a:cs typeface="Calibri"/>
              </a:rPr>
              <a:t>and</a:t>
            </a:r>
            <a:r>
              <a:rPr lang="en-US" sz="1800" b="0" i="0" dirty="0">
                <a:solidFill>
                  <a:srgbClr val="000000"/>
                </a:solidFill>
                <a:effectLst/>
                <a:latin typeface="Calibri"/>
                <a:cs typeface="Calibri"/>
              </a:rPr>
              <a:t> your organization. A culture of learning is vital for cultivating talent in your team and keeping the best employees. Often, emphasizing that your organization promotes ongoing learning can also help you attract the most promising candidates for open roles on your team.  </a:t>
            </a:r>
            <a:endParaRPr lang="en-US" sz="4400" b="0"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So, let’s take a closer look at this topic.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endParaRPr lang="en-US" dirty="0"/>
          </a:p>
        </p:txBody>
      </p:sp>
    </p:spTree>
    <p:extLst>
      <p:ext uri="{BB962C8B-B14F-4D97-AF65-F5344CB8AC3E}">
        <p14:creationId xmlns:p14="http://schemas.microsoft.com/office/powerpoint/2010/main" val="570975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Facilitator notes: </a:t>
            </a:r>
          </a:p>
          <a:p>
            <a:pPr algn="l" rtl="0" fontAlgn="base"/>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4 minutes] </a:t>
            </a:r>
          </a:p>
          <a:p>
            <a:pPr algn="l" rtl="0" fontAlgn="base"/>
            <a:endParaRPr lang="en-US" sz="4400" b="0" i="1" dirty="0">
              <a:solidFill>
                <a:srgbClr val="000000"/>
              </a:solidFill>
              <a:effectLst/>
              <a:latin typeface="Segoe UI" panose="020B0502040204020203" pitchFamily="34" charset="0"/>
              <a:cs typeface="Segoe UI"/>
            </a:endParaRPr>
          </a:p>
          <a:p>
            <a:pPr fontAlgn="base"/>
            <a:r>
              <a:rPr lang="en-US" sz="1800" b="0" i="1" dirty="0">
                <a:solidFill>
                  <a:srgbClr val="000000"/>
                </a:solidFill>
                <a:effectLst/>
                <a:latin typeface="Calibri"/>
                <a:cs typeface="Calibri"/>
              </a:rPr>
              <a:t>Say: </a:t>
            </a:r>
            <a:r>
              <a:rPr lang="en-US" sz="1800" b="0" i="0">
                <a:solidFill>
                  <a:srgbClr val="000000"/>
                </a:solidFill>
                <a:effectLst/>
                <a:latin typeface="Calibri"/>
                <a:cs typeface="Calibri"/>
              </a:rPr>
              <a:t>Providing your team members with opportunities for ongoing learning</a:t>
            </a:r>
            <a:r>
              <a:rPr lang="en-US" sz="1800">
                <a:solidFill>
                  <a:srgbClr val="000000"/>
                </a:solidFill>
                <a:latin typeface="Calibri"/>
                <a:cs typeface="Calibri"/>
              </a:rPr>
              <a:t> that is</a:t>
            </a:r>
            <a:r>
              <a:rPr lang="en-US" sz="1800" b="0" i="0">
                <a:solidFill>
                  <a:srgbClr val="000000"/>
                </a:solidFill>
                <a:effectLst/>
                <a:latin typeface="Calibri"/>
                <a:cs typeface="Calibri"/>
              </a:rPr>
              <a:t> tailored to their individual situations benefits them in several ways. For example, you help people:  </a:t>
            </a:r>
          </a:p>
          <a:p>
            <a:pPr algn="l" rtl="0" fontAlgn="base"/>
            <a:endParaRPr lang="en-US" sz="44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Feel secure in their jobs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Deliver even more value in their current role, and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Prepare to excel in future roles they may want to take on—whether it’s through being promoted in your team or moving to a new role elsewhere in the organization.  </a:t>
            </a: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You also generate important advantages for your organization. For instance, you help your organization keep up with the pace of change and stay competitive as its industry or sector evolves.  </a:t>
            </a:r>
          </a:p>
          <a:p>
            <a:pPr algn="l" rtl="0" fontAlgn="base"/>
            <a:endParaRPr lang="en-US" sz="4400" b="0" i="0" dirty="0">
              <a:solidFill>
                <a:srgbClr val="000000"/>
              </a:solidFill>
              <a:effectLst/>
              <a:latin typeface="Segoe UI" panose="020B0502040204020203" pitchFamily="34" charset="0"/>
            </a:endParaRPr>
          </a:p>
          <a:p>
            <a:pPr fontAlgn="base"/>
            <a:r>
              <a:rPr lang="en-US" sz="1800" i="1">
                <a:solidFill>
                  <a:srgbClr val="000000"/>
                </a:solidFill>
                <a:latin typeface="Calibri"/>
                <a:cs typeface="Calibri"/>
              </a:rPr>
              <a:t>Ask: </a:t>
            </a:r>
            <a:r>
              <a:rPr lang="en-US" sz="1800">
                <a:solidFill>
                  <a:srgbClr val="000000"/>
                </a:solidFill>
                <a:latin typeface="Calibri"/>
                <a:cs typeface="Calibri"/>
              </a:rPr>
              <a:t>Who</a:t>
            </a:r>
            <a:r>
              <a:rPr lang="en-US" sz="1800" b="0" i="0">
                <a:solidFill>
                  <a:srgbClr val="000000"/>
                </a:solidFill>
                <a:effectLst/>
                <a:latin typeface="Calibri"/>
                <a:cs typeface="Calibri"/>
              </a:rPr>
              <a:t> would like to name some skills that </a:t>
            </a:r>
            <a:r>
              <a:rPr lang="en-US" sz="1800" b="0" i="1" dirty="0">
                <a:solidFill>
                  <a:srgbClr val="000000"/>
                </a:solidFill>
                <a:effectLst/>
                <a:latin typeface="Calibri"/>
                <a:cs typeface="Calibri"/>
              </a:rPr>
              <a:t>your organization</a:t>
            </a:r>
            <a:r>
              <a:rPr lang="en-US" sz="1800" b="0" i="0" dirty="0">
                <a:solidFill>
                  <a:srgbClr val="000000"/>
                </a:solidFill>
                <a:effectLst/>
                <a:latin typeface="Calibri"/>
                <a:cs typeface="Calibri"/>
              </a:rPr>
              <a:t> will need to keep up with changes happening in its industry or sector? Why will these skills be important? What are some skills </a:t>
            </a:r>
            <a:r>
              <a:rPr lang="en-US" sz="1800" b="0" i="1" dirty="0">
                <a:solidFill>
                  <a:srgbClr val="000000"/>
                </a:solidFill>
                <a:effectLst/>
                <a:latin typeface="Calibri"/>
                <a:cs typeface="Calibri"/>
              </a:rPr>
              <a:t>your team</a:t>
            </a:r>
            <a:r>
              <a:rPr lang="en-US" sz="1800" b="0" i="0" dirty="0">
                <a:solidFill>
                  <a:srgbClr val="000000"/>
                </a:solidFill>
                <a:effectLst/>
                <a:latin typeface="Calibri"/>
                <a:cs typeface="Calibri"/>
              </a:rPr>
              <a:t> will need to help your organization stay competitive? </a:t>
            </a:r>
            <a:endParaRPr lang="en-US" sz="4400" b="0" i="0" dirty="0">
              <a:solidFill>
                <a:srgbClr val="000000"/>
              </a:solidFill>
              <a:effectLst/>
              <a:latin typeface="Calibri"/>
              <a:cs typeface="Calibri"/>
            </a:endParaRPr>
          </a:p>
          <a:p>
            <a:pPr algn="l" rtl="0" fontAlgn="base"/>
            <a:endParaRPr lang="en-US" sz="1800" b="0" i="1" dirty="0">
              <a:solidFill>
                <a:srgbClr val="000000"/>
              </a:solidFill>
              <a:effectLst/>
              <a:latin typeface="Calibri" panose="020F0502020204030204" pitchFamily="34" charset="0"/>
            </a:endParaRPr>
          </a:p>
          <a:p>
            <a:pPr algn="l" rtl="0" fontAlgn="base"/>
            <a:r>
              <a:rPr lang="en-US" sz="1800" b="0" i="1" dirty="0">
                <a:solidFill>
                  <a:srgbClr val="000000"/>
                </a:solidFill>
                <a:effectLst/>
                <a:latin typeface="Calibri"/>
                <a:cs typeface="Calibri"/>
              </a:rPr>
              <a:t>Instructions: </a:t>
            </a:r>
            <a:r>
              <a:rPr lang="en-US" sz="1800" b="0" i="0" dirty="0">
                <a:solidFill>
                  <a:srgbClr val="000000"/>
                </a:solidFill>
                <a:effectLst/>
                <a:latin typeface="Calibri"/>
                <a:cs typeface="Calibri"/>
              </a:rPr>
              <a:t>Invite participants to chat in or raise their hand to share comments. Ask 2-3 people to elaborate on responses they gave that strike you as especially interesting or pertinent. </a:t>
            </a:r>
            <a:endParaRPr lang="en-US" sz="4400" b="0" i="0" dirty="0">
              <a:solidFill>
                <a:srgbClr val="000000"/>
              </a:solidFill>
              <a:effectLst/>
              <a:latin typeface="Calibri"/>
              <a:cs typeface="Calibri"/>
            </a:endParaRPr>
          </a:p>
        </p:txBody>
      </p:sp>
    </p:spTree>
    <p:extLst>
      <p:ext uri="{BB962C8B-B14F-4D97-AF65-F5344CB8AC3E}">
        <p14:creationId xmlns:p14="http://schemas.microsoft.com/office/powerpoint/2010/main" val="3031853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a:t>
            </a: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4 minutes] </a:t>
            </a:r>
            <a:endParaRPr lang="en-US" b="0" i="0" dirty="0">
              <a:solidFill>
                <a:srgbClr val="000000"/>
              </a:solidFill>
              <a:effectLst/>
              <a:latin typeface="Segoe UI" panose="020B0502040204020203" pitchFamily="34" charset="0"/>
            </a:endParaRPr>
          </a:p>
          <a:p>
            <a:pPr algn="l" rtl="0" fontAlgn="base"/>
            <a:endParaRPr lang="en-US" sz="1800" b="0" i="1" dirty="0">
              <a:solidFill>
                <a:srgbClr val="000000"/>
              </a:solidFill>
              <a:effectLst/>
              <a:latin typeface="Calibri" panose="020F0502020204030204" pitchFamily="34" charset="0"/>
            </a:endParaRPr>
          </a:p>
          <a:p>
            <a:pPr algn="l" rtl="0" fontAlgn="base"/>
            <a:r>
              <a:rPr lang="en-US" sz="1800" b="0" i="1" dirty="0">
                <a:solidFill>
                  <a:srgbClr val="000000"/>
                </a:solidFill>
                <a:effectLst/>
                <a:latin typeface="Calibri"/>
                <a:cs typeface="Calibri"/>
              </a:rPr>
              <a:t>Say: </a:t>
            </a:r>
            <a:r>
              <a:rPr lang="en-US" sz="1800" b="0" i="0" dirty="0">
                <a:solidFill>
                  <a:srgbClr val="000000"/>
                </a:solidFill>
                <a:effectLst/>
                <a:latin typeface="Calibri"/>
                <a:cs typeface="Calibri"/>
              </a:rPr>
              <a:t>Learning opportunities can fall into a number of different categories, but two important ones are upskilling and reskilling.  </a:t>
            </a:r>
          </a:p>
          <a:p>
            <a:pPr algn="l" rtl="0" fontAlgn="base"/>
            <a:endParaRPr lang="en-US"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0" i="1" dirty="0">
                <a:solidFill>
                  <a:srgbClr val="000000"/>
                </a:solidFill>
                <a:effectLst/>
                <a:latin typeface="Calibri" panose="020F0502020204030204" pitchFamily="34" charset="0"/>
              </a:rPr>
              <a:t>Upskilling</a:t>
            </a:r>
            <a:r>
              <a:rPr lang="en-US" sz="1800" b="0" i="0" dirty="0">
                <a:solidFill>
                  <a:srgbClr val="000000"/>
                </a:solidFill>
                <a:effectLst/>
                <a:latin typeface="Calibri" panose="020F0502020204030204" pitchFamily="34" charset="0"/>
              </a:rPr>
              <a:t> means enabling your team members to learn additional skills within their same role.  </a:t>
            </a:r>
          </a:p>
          <a:p>
            <a:pPr algn="l" rtl="0" fontAlgn="base">
              <a:buFont typeface="Arial" panose="020B0604020202020204" pitchFamily="34" charset="0"/>
              <a:buChar char="•"/>
            </a:pPr>
            <a:r>
              <a:rPr lang="en-US" sz="1800" b="0" i="1" dirty="0">
                <a:solidFill>
                  <a:srgbClr val="000000"/>
                </a:solidFill>
                <a:effectLst/>
                <a:latin typeface="Calibri" panose="020F0502020204030204" pitchFamily="34" charset="0"/>
              </a:rPr>
              <a:t>Reskilling</a:t>
            </a:r>
            <a:r>
              <a:rPr lang="en-US" sz="1800" b="0" i="0" dirty="0">
                <a:solidFill>
                  <a:srgbClr val="000000"/>
                </a:solidFill>
                <a:effectLst/>
                <a:latin typeface="Calibri" panose="020F0502020204030204" pitchFamily="34" charset="0"/>
              </a:rPr>
              <a:t> means supporting them in gaining the skills they’ll need to do a different job.  </a:t>
            </a: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Ask: </a:t>
            </a:r>
            <a:r>
              <a:rPr lang="en-US" sz="1800" b="0" i="0" dirty="0">
                <a:solidFill>
                  <a:srgbClr val="000000"/>
                </a:solidFill>
                <a:effectLst/>
                <a:latin typeface="Calibri"/>
                <a:cs typeface="Calibri"/>
              </a:rPr>
              <a:t>We just talked a bit about skills that </a:t>
            </a:r>
            <a:r>
              <a:rPr lang="en-US" sz="1800" b="0" i="1" dirty="0">
                <a:solidFill>
                  <a:srgbClr val="000000"/>
                </a:solidFill>
                <a:effectLst/>
                <a:latin typeface="Calibri"/>
                <a:cs typeface="Calibri"/>
              </a:rPr>
              <a:t>your organization</a:t>
            </a:r>
            <a:r>
              <a:rPr lang="en-US" sz="1800" b="0" i="0" dirty="0">
                <a:solidFill>
                  <a:srgbClr val="000000"/>
                </a:solidFill>
                <a:effectLst/>
                <a:latin typeface="Calibri"/>
                <a:cs typeface="Calibri"/>
              </a:rPr>
              <a:t> will need in order to keep up with changes happening in its industry or sector, and skills </a:t>
            </a:r>
            <a:r>
              <a:rPr lang="en-US" sz="1800" b="0" i="1" dirty="0">
                <a:solidFill>
                  <a:srgbClr val="000000"/>
                </a:solidFill>
                <a:effectLst/>
                <a:latin typeface="Calibri"/>
                <a:cs typeface="Calibri"/>
              </a:rPr>
              <a:t>your team</a:t>
            </a:r>
            <a:r>
              <a:rPr lang="en-US" sz="1800" b="0" i="0" dirty="0">
                <a:solidFill>
                  <a:srgbClr val="000000"/>
                </a:solidFill>
                <a:effectLst/>
                <a:latin typeface="Calibri"/>
                <a:cs typeface="Calibri"/>
              </a:rPr>
              <a:t> will need to help the organization stay competitive. What are some upskilling and reskilling opportunities that you think might be especially valuable for members of your team? </a:t>
            </a:r>
            <a:endParaRPr lang="en-US" b="0" i="0" dirty="0">
              <a:solidFill>
                <a:srgbClr val="000000"/>
              </a:solidFill>
              <a:effectLst/>
              <a:latin typeface="Calibri"/>
              <a:cs typeface="Calibri"/>
            </a:endParaRPr>
          </a:p>
          <a:p>
            <a:pPr algn="l" rtl="0" fontAlgn="base"/>
            <a:endParaRPr lang="en-US" sz="1800" b="0" i="1" dirty="0">
              <a:solidFill>
                <a:srgbClr val="000000"/>
              </a:solidFill>
              <a:effectLst/>
              <a:latin typeface="Calibri" panose="020F0502020204030204" pitchFamily="34" charset="0"/>
            </a:endParaRPr>
          </a:p>
          <a:p>
            <a:pPr algn="l" rtl="0" fontAlgn="base"/>
            <a:r>
              <a:rPr lang="en-US" sz="1800" b="0" i="1" dirty="0">
                <a:solidFill>
                  <a:srgbClr val="000000"/>
                </a:solidFill>
                <a:effectLst/>
                <a:latin typeface="Calibri"/>
                <a:cs typeface="Calibri"/>
              </a:rPr>
              <a:t>Instructions: </a:t>
            </a:r>
            <a:r>
              <a:rPr lang="en-US" sz="1800" b="0" i="0" dirty="0">
                <a:solidFill>
                  <a:srgbClr val="000000"/>
                </a:solidFill>
                <a:effectLst/>
                <a:latin typeface="Calibri"/>
                <a:cs typeface="Calibri"/>
              </a:rPr>
              <a:t>Invite participants to chat in or raise their hand to offer responses. Invite 2-3 people to elaborate on examples that strike you as particularly interesting. </a:t>
            </a:r>
            <a:endParaRPr lang="en-US" b="0" i="0" dirty="0">
              <a:solidFill>
                <a:srgbClr val="000000"/>
              </a:solidFill>
              <a:effectLst/>
              <a:latin typeface="Calibri"/>
              <a:cs typeface="Calibri"/>
            </a:endParaRPr>
          </a:p>
          <a:p>
            <a:endParaRPr lang="en-US" dirty="0"/>
          </a:p>
        </p:txBody>
      </p:sp>
    </p:spTree>
    <p:extLst>
      <p:ext uri="{BB962C8B-B14F-4D97-AF65-F5344CB8AC3E}">
        <p14:creationId xmlns:p14="http://schemas.microsoft.com/office/powerpoint/2010/main" val="2676413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a:t>
            </a:r>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6 minutes]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 </a:t>
            </a:r>
            <a:endParaRPr lang="en-US" sz="4400" b="0" i="1">
              <a:solidFill>
                <a:srgbClr val="000000"/>
              </a:solidFill>
              <a:effectLst/>
              <a:latin typeface="Calibri"/>
              <a:cs typeface="Calibri"/>
            </a:endParaRPr>
          </a:p>
          <a:p>
            <a:pPr algn="l" rtl="0" fontAlgn="base"/>
            <a:r>
              <a:rPr lang="en-US" sz="1800" b="0" i="1" dirty="0">
                <a:solidFill>
                  <a:srgbClr val="000000"/>
                </a:solidFill>
                <a:effectLst/>
                <a:latin typeface="Calibri"/>
                <a:cs typeface="Calibri"/>
              </a:rPr>
              <a:t>Say: </a:t>
            </a:r>
            <a:r>
              <a:rPr lang="en-US" sz="1800" b="0" i="0" dirty="0">
                <a:solidFill>
                  <a:srgbClr val="000000"/>
                </a:solidFill>
                <a:effectLst/>
                <a:latin typeface="Calibri"/>
                <a:cs typeface="Calibri"/>
              </a:rPr>
              <a:t>Ongoing learning, including upskilling and reskilling, doesn’t just happen. You, as the manager, need to actively enable it by encouraging your team members to make learning a priority. Offering them individualized learning opportunities can help. </a:t>
            </a:r>
            <a:endParaRPr lang="en-US" sz="4400" b="0"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fontAlgn="base"/>
            <a:r>
              <a:rPr lang="en-US" sz="1800" b="0" i="1" dirty="0">
                <a:solidFill>
                  <a:srgbClr val="000000"/>
                </a:solidFill>
                <a:effectLst/>
                <a:latin typeface="Calibri"/>
                <a:cs typeface="Calibri"/>
              </a:rPr>
              <a:t>Ask: </a:t>
            </a:r>
            <a:r>
              <a:rPr lang="en-US" sz="1800" b="0" i="0" dirty="0">
                <a:solidFill>
                  <a:srgbClr val="000000"/>
                </a:solidFill>
                <a:effectLst/>
                <a:latin typeface="Calibri"/>
                <a:cs typeface="Calibri"/>
              </a:rPr>
              <a:t>With that in mind, who would like to offer ideas for how to provide team members individualized learning opportunities? These could be strategies you’ve already used with members of your team or are considering using</a:t>
            </a:r>
            <a:r>
              <a:rPr lang="en-US" sz="1800" dirty="0">
                <a:solidFill>
                  <a:srgbClr val="000000"/>
                </a:solidFill>
                <a:latin typeface="Calibri"/>
                <a:cs typeface="Calibri"/>
              </a:rPr>
              <a:t>. Or</a:t>
            </a:r>
            <a:r>
              <a:rPr lang="en-US" sz="1800" b="0" i="0" dirty="0">
                <a:solidFill>
                  <a:srgbClr val="000000"/>
                </a:solidFill>
                <a:effectLst/>
                <a:latin typeface="Calibri"/>
                <a:cs typeface="Calibri"/>
              </a:rPr>
              <a:t> </a:t>
            </a:r>
            <a:r>
              <a:rPr lang="en-US" sz="1800" dirty="0">
                <a:solidFill>
                  <a:srgbClr val="000000"/>
                </a:solidFill>
                <a:latin typeface="Calibri"/>
                <a:cs typeface="Calibri"/>
              </a:rPr>
              <a:t>they could be learning</a:t>
            </a:r>
            <a:r>
              <a:rPr lang="en-US" sz="1800" b="0" i="0" dirty="0">
                <a:solidFill>
                  <a:srgbClr val="000000"/>
                </a:solidFill>
                <a:effectLst/>
                <a:latin typeface="Calibri"/>
                <a:cs typeface="Calibri"/>
              </a:rPr>
              <a:t> opportunities you yourself have been given. </a:t>
            </a:r>
            <a:endParaRPr lang="en-US" sz="4400" b="0"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a:t>
            </a:r>
            <a:r>
              <a:rPr lang="en-US" sz="1800" b="0" i="0" dirty="0">
                <a:solidFill>
                  <a:srgbClr val="000000"/>
                </a:solidFill>
                <a:effectLst/>
                <a:latin typeface="Calibri"/>
                <a:cs typeface="Calibri"/>
              </a:rPr>
              <a:t> Invite participants to chat in or raise their hand to offer comments. Document responses in the space provided on this slide and thank everyone for their input. Consider adding any of the following strategies (drawn from Lesson 4 of this course) if you don’t see them in the responses: </a:t>
            </a:r>
            <a:endParaRPr lang="en-US" sz="4400" b="0"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On-the-job practice </a:t>
            </a:r>
            <a:r>
              <a:rPr lang="en-US" sz="1800" b="0" i="0" dirty="0">
                <a:solidFill>
                  <a:srgbClr val="000000"/>
                </a:solidFill>
                <a:effectLst/>
                <a:latin typeface="Calibri" panose="020F0502020204030204" pitchFamily="34" charset="0"/>
              </a:rPr>
              <a:t>to build desired new skills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Relevant in-person or virtual</a:t>
            </a:r>
            <a:r>
              <a:rPr lang="en-US" sz="1800" b="0" i="0" dirty="0">
                <a:solidFill>
                  <a:srgbClr val="000000"/>
                </a:solidFill>
                <a:effectLst/>
                <a:latin typeface="Calibri" panose="020F0502020204030204" pitchFamily="34" charset="0"/>
              </a:rPr>
              <a:t> </a:t>
            </a:r>
            <a:r>
              <a:rPr lang="en-US" sz="1800" b="1" i="0" dirty="0">
                <a:solidFill>
                  <a:srgbClr val="000000"/>
                </a:solidFill>
                <a:effectLst/>
                <a:latin typeface="Calibri" panose="020F0502020204030204" pitchFamily="34" charset="0"/>
              </a:rPr>
              <a:t>conferences</a:t>
            </a:r>
            <a:r>
              <a:rPr lang="en-US" sz="1800" b="0" i="0" dirty="0">
                <a:solidFill>
                  <a:srgbClr val="000000"/>
                </a:solidFill>
                <a:effectLst/>
                <a:latin typeface="Calibri" panose="020F0502020204030204" pitchFamily="34" charset="0"/>
              </a:rPr>
              <a:t> </a:t>
            </a:r>
            <a:r>
              <a:rPr lang="en-US" sz="1800" b="1" i="0" dirty="0">
                <a:solidFill>
                  <a:srgbClr val="000000"/>
                </a:solidFill>
                <a:effectLst/>
                <a:latin typeface="Calibri" panose="020F0502020204030204" pitchFamily="34" charset="0"/>
              </a:rPr>
              <a:t>and courses, </a:t>
            </a:r>
            <a:r>
              <a:rPr lang="en-US" sz="1800" b="0" i="0" dirty="0">
                <a:solidFill>
                  <a:srgbClr val="000000"/>
                </a:solidFill>
                <a:effectLst/>
                <a:latin typeface="Calibri" panose="020F0502020204030204" pitchFamily="34" charset="0"/>
              </a:rPr>
              <a:t>especially ones that cover skills and knowledge that are essential for your team’s and organization’s future success</a:t>
            </a:r>
            <a:r>
              <a:rPr lang="en-US" sz="1800" b="1" i="0" dirty="0">
                <a:solidFill>
                  <a:srgbClr val="000000"/>
                </a:solidFill>
                <a:effectLst/>
                <a:latin typeface="Calibri" panose="020F0502020204030204" pitchFamily="34" charset="0"/>
              </a:rPr>
              <a:t> </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800" b="1" i="0" dirty="0">
                <a:solidFill>
                  <a:srgbClr val="000000"/>
                </a:solidFill>
                <a:effectLst/>
                <a:latin typeface="Calibri"/>
                <a:cs typeface="Calibri"/>
              </a:rPr>
              <a:t>Formal company-sponsored programs,</a:t>
            </a:r>
            <a:r>
              <a:rPr lang="en-US" sz="1800" b="0" i="0" dirty="0">
                <a:solidFill>
                  <a:srgbClr val="000000"/>
                </a:solidFill>
                <a:effectLst/>
                <a:latin typeface="Calibri"/>
                <a:cs typeface="Calibri"/>
              </a:rPr>
              <a:t> including ones that aren’t directly applicable to the person’s current responsibilities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“Tours of duty” </a:t>
            </a:r>
            <a:r>
              <a:rPr lang="en-US" sz="1800" b="0" i="0" dirty="0">
                <a:solidFill>
                  <a:srgbClr val="000000"/>
                </a:solidFill>
                <a:effectLst/>
                <a:latin typeface="Calibri" panose="020F0502020204030204" pitchFamily="34" charset="0"/>
              </a:rPr>
              <a:t>in which a team member rotates through several functional areas in the organization to see how other functions operate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Lateral transitions </a:t>
            </a:r>
            <a:r>
              <a:rPr lang="en-US" sz="1800" b="0" i="0" dirty="0">
                <a:solidFill>
                  <a:srgbClr val="000000"/>
                </a:solidFill>
                <a:effectLst/>
                <a:latin typeface="Calibri" panose="020F0502020204030204" pitchFamily="34" charset="0"/>
              </a:rPr>
              <a:t>to another department that you could coordinate, where the person will have a chance to learn new skills and gain opportunities for promotion  </a:t>
            </a: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endParaRPr lang="en-US" dirty="0"/>
          </a:p>
        </p:txBody>
      </p:sp>
    </p:spTree>
    <p:extLst>
      <p:ext uri="{BB962C8B-B14F-4D97-AF65-F5344CB8AC3E}">
        <p14:creationId xmlns:p14="http://schemas.microsoft.com/office/powerpoint/2010/main" val="490933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 </a:t>
            </a:r>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1/2 minute]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 </a:t>
            </a:r>
            <a:r>
              <a:rPr lang="en-US" sz="1800" b="0" i="0" dirty="0">
                <a:solidFill>
                  <a:srgbClr val="000000"/>
                </a:solidFill>
                <a:effectLst/>
                <a:latin typeface="Calibri"/>
                <a:cs typeface="Calibri"/>
              </a:rPr>
              <a:t>Attracting and cultivating team members isn’t limited to just individuals who are currently on your team. You can keep the relationship going </a:t>
            </a:r>
            <a:r>
              <a:rPr lang="en-US" sz="1800" b="0" i="1" dirty="0">
                <a:solidFill>
                  <a:srgbClr val="000000"/>
                </a:solidFill>
                <a:effectLst/>
                <a:latin typeface="Calibri"/>
                <a:cs typeface="Calibri"/>
              </a:rPr>
              <a:t>after</a:t>
            </a:r>
            <a:r>
              <a:rPr lang="en-US" sz="1800" b="0" i="0" dirty="0">
                <a:solidFill>
                  <a:srgbClr val="000000"/>
                </a:solidFill>
                <a:effectLst/>
                <a:latin typeface="Calibri"/>
                <a:cs typeface="Calibri"/>
              </a:rPr>
              <a:t> someone has left your team—even if they leave to work for another organization. And by maintaining that relationship, you can generate enormous value for your organization. Let’s dig into this topic now. </a:t>
            </a:r>
            <a:endParaRPr lang="en-US" sz="44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3906331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Facilitator notes: </a:t>
            </a:r>
            <a:endParaRPr lang="en-US" sz="4400" b="1" i="0" dirty="0">
              <a:solidFill>
                <a:srgbClr val="000000"/>
              </a:solidFill>
              <a:effectLst/>
              <a:latin typeface="Calibri"/>
              <a:cs typeface="Calibri"/>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4 minutes]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panose="020F0502020204030204" pitchFamily="34" charset="0"/>
              </a:rPr>
              <a:t>Say: </a:t>
            </a:r>
            <a:r>
              <a:rPr lang="en-US" sz="1800" b="0" i="0" dirty="0">
                <a:solidFill>
                  <a:srgbClr val="000000"/>
                </a:solidFill>
                <a:effectLst/>
                <a:latin typeface="Calibri" panose="020F0502020204030204" pitchFamily="34" charset="0"/>
              </a:rPr>
              <a:t>When team members feel supported and positive as they transition away from your team, and when you maintain relationships with them afterwards, they can become ambassadors who help to create important value for you, your team, and your organization.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For instance: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Former team members might connect you with great candidates for open roles on your team and help attract them by praising your leadership style and your organization’s culture.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They may also spread positive word of mouth about your organization’s products or services—helping the company bring in new customers.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And some of them might even rejoin your team or take a job in another part of your organization, bringing new expertise and needing shorter training time to settle into the organization.  </a:t>
            </a:r>
          </a:p>
          <a:p>
            <a:pPr algn="l" rtl="0" fontAlgn="base"/>
            <a:r>
              <a:rPr lang="en-US" sz="1800" b="0" i="1" dirty="0">
                <a:solidFill>
                  <a:srgbClr val="000000"/>
                </a:solidFill>
                <a:effectLst/>
                <a:latin typeface="Calibri"/>
                <a:cs typeface="Calibri"/>
              </a:rPr>
              <a:t> </a:t>
            </a:r>
            <a:endParaRPr lang="en-US" sz="4400" b="0" i="1">
              <a:solidFill>
                <a:srgbClr val="000000"/>
              </a:solidFill>
              <a:effectLst/>
              <a:latin typeface="Calibri"/>
              <a:cs typeface="Calibri"/>
            </a:endParaRPr>
          </a:p>
          <a:p>
            <a:pPr algn="l" rtl="0" fontAlgn="base"/>
            <a:r>
              <a:rPr lang="en-US" sz="1800" b="0" i="1" dirty="0">
                <a:solidFill>
                  <a:srgbClr val="000000"/>
                </a:solidFill>
                <a:effectLst/>
                <a:latin typeface="Calibri"/>
                <a:cs typeface="Calibri"/>
              </a:rPr>
              <a:t>Ask: </a:t>
            </a:r>
            <a:r>
              <a:rPr lang="en-US" sz="1800" b="0" i="0" dirty="0">
                <a:solidFill>
                  <a:srgbClr val="000000"/>
                </a:solidFill>
                <a:effectLst/>
                <a:latin typeface="Calibri"/>
                <a:cs typeface="Calibri"/>
              </a:rPr>
              <a:t>Have any of you ever had an experience where a former team member was helpful to you, your team, or your organization in these kinds of ways? If so, who’d like to tell us about your experience? </a:t>
            </a:r>
            <a:endParaRPr lang="en-US" sz="4400" b="0" i="0" dirty="0">
              <a:solidFill>
                <a:srgbClr val="000000"/>
              </a:solidFill>
              <a:effectLst/>
              <a:latin typeface="Calibri"/>
              <a:cs typeface="Calibri"/>
            </a:endParaRPr>
          </a:p>
          <a:p>
            <a:pPr algn="l" rtl="0" fontAlgn="base"/>
            <a:endParaRPr lang="en-US" sz="1800" b="0" i="1" dirty="0">
              <a:solidFill>
                <a:srgbClr val="000000"/>
              </a:solidFill>
              <a:effectLst/>
              <a:latin typeface="Calibri" panose="020F0502020204030204" pitchFamily="34" charset="0"/>
            </a:endParaRPr>
          </a:p>
          <a:p>
            <a:pPr algn="l" rtl="0" fontAlgn="base"/>
            <a:r>
              <a:rPr lang="en-US" sz="1800" b="0" i="1" dirty="0">
                <a:solidFill>
                  <a:srgbClr val="000000"/>
                </a:solidFill>
                <a:effectLst/>
                <a:latin typeface="Calibri"/>
                <a:cs typeface="Calibri"/>
              </a:rPr>
              <a:t>Instructions:</a:t>
            </a:r>
            <a:r>
              <a:rPr lang="en-US" sz="1800" b="0" i="0" dirty="0">
                <a:solidFill>
                  <a:srgbClr val="000000"/>
                </a:solidFill>
                <a:effectLst/>
                <a:latin typeface="Calibri"/>
                <a:cs typeface="Calibri"/>
              </a:rPr>
              <a:t> Invite participants to chat in or raise their hand to offer comments. Note any common themes you see in the stories that people share. </a:t>
            </a:r>
            <a:endParaRPr lang="en-US" sz="4400" b="0" i="0" dirty="0">
              <a:solidFill>
                <a:srgbClr val="000000"/>
              </a:solidFill>
              <a:effectLst/>
              <a:latin typeface="Calibri"/>
              <a:cs typeface="Calibri"/>
            </a:endParaRPr>
          </a:p>
        </p:txBody>
      </p:sp>
    </p:spTree>
    <p:extLst>
      <p:ext uri="{BB962C8B-B14F-4D97-AF65-F5344CB8AC3E}">
        <p14:creationId xmlns:p14="http://schemas.microsoft.com/office/powerpoint/2010/main" val="4730956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Facilitator notes: </a:t>
            </a:r>
            <a:endParaRPr lang="en-US" sz="4400" b="1" i="0">
              <a:solidFill>
                <a:srgbClr val="000000"/>
              </a:solidFill>
              <a:effectLst/>
              <a:latin typeface="Calibri"/>
              <a:cs typeface="Calibri"/>
            </a:endParaRPr>
          </a:p>
          <a:p>
            <a:pPr algn="l" rtl="0" fontAlgn="base"/>
            <a:r>
              <a:rPr lang="en-US" sz="1800" b="1" i="0" dirty="0">
                <a:solidFill>
                  <a:srgbClr val="000000"/>
                </a:solidFill>
                <a:effectLst/>
                <a:latin typeface="Times New Roman"/>
                <a:cs typeface="Times New Roman"/>
              </a:rPr>
              <a:t> </a:t>
            </a:r>
            <a:endParaRPr lang="en-US" sz="4400" b="1" i="0" dirty="0">
              <a:solidFill>
                <a:srgbClr val="000000"/>
              </a:solidFill>
              <a:effectLst/>
              <a:latin typeface="Times New Roman"/>
              <a:cs typeface="Times New Roman"/>
            </a:endParaRPr>
          </a:p>
          <a:p>
            <a:pPr algn="l" rtl="0" fontAlgn="base"/>
            <a:r>
              <a:rPr lang="en-US" sz="1800" b="0" i="0" dirty="0">
                <a:solidFill>
                  <a:srgbClr val="000000"/>
                </a:solidFill>
                <a:effectLst/>
                <a:latin typeface="Calibri" panose="020F0502020204030204" pitchFamily="34" charset="0"/>
              </a:rPr>
              <a:t>[Time: 5 minutes]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panose="020F0502020204030204" pitchFamily="34" charset="0"/>
              </a:rPr>
              <a:t>Say: </a:t>
            </a:r>
            <a:r>
              <a:rPr lang="en-US" sz="1800" b="0" i="0" dirty="0">
                <a:solidFill>
                  <a:srgbClr val="000000"/>
                </a:solidFill>
                <a:effectLst/>
                <a:latin typeface="Calibri" panose="020F0502020204030204" pitchFamily="34" charset="0"/>
              </a:rPr>
              <a:t>Given the great benefits that can come from staying in touch with people who have moved on from your team, it’s worth taking some time to think through how you can maintain relationships with former team members. Of course, if your organization has a formal or informal network of former employees, you’ll want to encourage outgoing team members to join the network.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But as a manager, you should also proactively work to maintain these relationships.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fontAlgn="base"/>
            <a:r>
              <a:rPr lang="en-US" sz="1800" b="0" i="1" dirty="0">
                <a:solidFill>
                  <a:srgbClr val="000000"/>
                </a:solidFill>
                <a:effectLst/>
                <a:latin typeface="Calibri"/>
                <a:cs typeface="Calibri"/>
              </a:rPr>
              <a:t>Ask</a:t>
            </a:r>
            <a:r>
              <a:rPr lang="en-US" sz="1800" b="0" i="1">
                <a:solidFill>
                  <a:srgbClr val="000000"/>
                </a:solidFill>
                <a:effectLst/>
                <a:latin typeface="Calibri"/>
                <a:cs typeface="Calibri"/>
              </a:rPr>
              <a:t>: </a:t>
            </a:r>
            <a:r>
              <a:rPr lang="en-US" sz="1800" b="0" i="0">
                <a:solidFill>
                  <a:srgbClr val="000000"/>
                </a:solidFill>
                <a:effectLst/>
                <a:latin typeface="Calibri"/>
                <a:cs typeface="Calibri"/>
              </a:rPr>
              <a:t>Who’d like to share their thoughts about strategies for doing this? These might be strategies </a:t>
            </a:r>
            <a:r>
              <a:rPr lang="en-US" sz="1800">
                <a:solidFill>
                  <a:srgbClr val="000000"/>
                </a:solidFill>
                <a:latin typeface="Calibri"/>
                <a:cs typeface="Calibri"/>
              </a:rPr>
              <a:t>you'd like to use or have already used in the past. Or</a:t>
            </a:r>
            <a:r>
              <a:rPr lang="en-US" sz="1800" b="0" i="0">
                <a:solidFill>
                  <a:srgbClr val="000000"/>
                </a:solidFill>
                <a:effectLst/>
                <a:latin typeface="Calibri"/>
                <a:cs typeface="Calibri"/>
              </a:rPr>
              <a:t> they may be ideas you gained from your own experiences with moving on from a team and having your previous manager or colleagues stay in touch with you. </a:t>
            </a:r>
            <a:endParaRPr lang="en-US" sz="4400" b="0" i="0">
              <a:solidFill>
                <a:srgbClr val="000000"/>
              </a:solidFill>
              <a:effectLst/>
              <a:latin typeface="Segoe UI"/>
              <a:cs typeface="Segoe UI"/>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a:t>
            </a:r>
            <a:r>
              <a:rPr lang="en-US" sz="1800" b="0" i="0" dirty="0">
                <a:solidFill>
                  <a:srgbClr val="000000"/>
                </a:solidFill>
                <a:effectLst/>
                <a:latin typeface="Calibri"/>
                <a:cs typeface="Calibri"/>
              </a:rPr>
              <a:t> Invite participants to chat in or raise their hand to offer comments. Document their responses in the space provided on this slide. Consider adding the following strategies (drawn from Lesson 5 of this course) if you don’t see these in the responses: </a:t>
            </a:r>
            <a:endParaRPr lang="en-US" sz="4400" b="0"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Periodically check in with former team members, asking how they’re doing in their new role. </a:t>
            </a:r>
          </a:p>
          <a:p>
            <a:pPr algn="l" rtl="0" fontAlgn="base">
              <a:buFont typeface="Arial" panose="020B0604020202020204" pitchFamily="34" charset="0"/>
              <a:buChar char="•"/>
            </a:pPr>
            <a:r>
              <a:rPr lang="en-US" sz="1800" b="0" i="0">
                <a:solidFill>
                  <a:srgbClr val="000000"/>
                </a:solidFill>
                <a:effectLst/>
                <a:latin typeface="Calibri"/>
                <a:cs typeface="Calibri"/>
              </a:rPr>
              <a:t>Show that you think of them as members of your organization’s extended community by sharing news about your team or your organization that you think they’d find interesting. </a:t>
            </a:r>
          </a:p>
          <a:p>
            <a:pPr algn="l" rtl="0" fontAlgn="base">
              <a:buFont typeface="Arial" panose="020B0604020202020204" pitchFamily="34" charset="0"/>
              <a:buChar char="•"/>
            </a:pPr>
            <a:r>
              <a:rPr lang="en-US" sz="1800" b="0" i="0">
                <a:solidFill>
                  <a:srgbClr val="000000"/>
                </a:solidFill>
                <a:effectLst/>
                <a:latin typeface="Calibri"/>
                <a:cs typeface="Calibri"/>
              </a:rPr>
              <a:t>Consider including them in social events that you think they would enjoy</a:t>
            </a:r>
            <a:r>
              <a:rPr lang="en-US" sz="1800">
                <a:solidFill>
                  <a:srgbClr val="000000"/>
                </a:solidFill>
                <a:latin typeface="Calibri"/>
                <a:cs typeface="Calibri"/>
              </a:rPr>
              <a:t>.</a:t>
            </a:r>
            <a:r>
              <a:rPr lang="en-US" sz="1800" b="0" i="0">
                <a:solidFill>
                  <a:srgbClr val="000000"/>
                </a:solidFill>
                <a:effectLst/>
                <a:latin typeface="Calibri"/>
                <a:cs typeface="Calibri"/>
              </a:rPr>
              <a:t> </a:t>
            </a: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25231187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Facilitator notes: </a:t>
            </a:r>
            <a:endParaRPr lang="en-US" b="1" i="0" dirty="0">
              <a:solidFill>
                <a:srgbClr val="000000"/>
              </a:solidFill>
              <a:effectLst/>
              <a:latin typeface="Calibri"/>
              <a:cs typeface="Calibri"/>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4 minutes]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panose="020F0502020204030204" pitchFamily="34" charset="0"/>
              </a:rPr>
              <a:t>Say: </a:t>
            </a:r>
            <a:r>
              <a:rPr lang="en-US" sz="1800" b="0" i="0" dirty="0">
                <a:solidFill>
                  <a:srgbClr val="000000"/>
                </a:solidFill>
                <a:effectLst/>
                <a:latin typeface="Calibri" panose="020F0502020204030204" pitchFamily="34" charset="0"/>
              </a:rPr>
              <a:t>Another benefit of staying in touch with former team members is that they can sometimes help initiate new business alliances between you and their new employer. Samara’s story is a great example.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 </a:t>
            </a:r>
            <a:r>
              <a:rPr lang="en-US" sz="1800" b="0" i="0" dirty="0">
                <a:solidFill>
                  <a:srgbClr val="000000"/>
                </a:solidFill>
                <a:effectLst/>
                <a:latin typeface="Calibri"/>
                <a:cs typeface="Calibri"/>
              </a:rPr>
              <a:t>Read or paraphrase the story on the slide. </a:t>
            </a:r>
            <a:endParaRPr lang="en-US" b="0" i="0" dirty="0">
              <a:solidFill>
                <a:srgbClr val="000000"/>
              </a:solidFill>
              <a:effectLst/>
              <a:latin typeface="Calibri"/>
              <a:cs typeface="Calibri"/>
            </a:endParaRPr>
          </a:p>
          <a:p>
            <a:pPr algn="l" rtl="0" fontAlgn="base"/>
            <a:endParaRPr lang="en-US" sz="1800" b="0" i="1" dirty="0">
              <a:solidFill>
                <a:srgbClr val="000000"/>
              </a:solidFill>
              <a:effectLst/>
              <a:latin typeface="Calibri" panose="020F0502020204030204" pitchFamily="34" charset="0"/>
            </a:endParaRPr>
          </a:p>
          <a:p>
            <a:pPr algn="l" rtl="0" fontAlgn="base"/>
            <a:r>
              <a:rPr lang="en-US" sz="1800" b="0" i="1" dirty="0">
                <a:solidFill>
                  <a:srgbClr val="000000"/>
                </a:solidFill>
                <a:effectLst/>
                <a:latin typeface="Calibri"/>
                <a:cs typeface="Calibri"/>
              </a:rPr>
              <a:t>Ask:</a:t>
            </a:r>
            <a:r>
              <a:rPr lang="en-US" sz="1800" b="0" i="0" dirty="0">
                <a:solidFill>
                  <a:srgbClr val="000000"/>
                </a:solidFill>
                <a:effectLst/>
                <a:latin typeface="Calibri"/>
                <a:cs typeface="Calibri"/>
              </a:rPr>
              <a:t> Do any of you know former team members who might be in a position to initiate a new business alliance between your team and their new employer? If so, how might that alliance work? Who’d like to share their thoughts on this?  </a:t>
            </a:r>
            <a:endParaRPr lang="en-US" b="0" i="0" dirty="0">
              <a:solidFill>
                <a:srgbClr val="000000"/>
              </a:solidFill>
              <a:effectLst/>
              <a:latin typeface="Calibri"/>
              <a:cs typeface="Calibri"/>
            </a:endParaRPr>
          </a:p>
          <a:p>
            <a:pPr algn="l" rtl="0" fontAlgn="base"/>
            <a:endParaRPr lang="en-US" sz="1800" b="0" i="1" dirty="0">
              <a:solidFill>
                <a:srgbClr val="000000"/>
              </a:solidFill>
              <a:effectLst/>
              <a:latin typeface="Calibri" panose="020F0502020204030204" pitchFamily="34" charset="0"/>
            </a:endParaRPr>
          </a:p>
          <a:p>
            <a:pPr algn="l" rtl="0" fontAlgn="base"/>
            <a:r>
              <a:rPr lang="en-US" sz="1800" b="0" i="1" dirty="0">
                <a:solidFill>
                  <a:srgbClr val="000000"/>
                </a:solidFill>
                <a:effectLst/>
                <a:latin typeface="Calibri"/>
                <a:cs typeface="Calibri"/>
              </a:rPr>
              <a:t>Instructions: </a:t>
            </a:r>
            <a:r>
              <a:rPr lang="en-US" sz="1800" b="0" i="0" dirty="0">
                <a:solidFill>
                  <a:srgbClr val="000000"/>
                </a:solidFill>
                <a:effectLst/>
                <a:latin typeface="Calibri"/>
                <a:cs typeface="Calibri"/>
              </a:rPr>
              <a:t>Invite participants to chat in or raise their hand to offer comments. Note any common themes and thank them for their contributions. </a:t>
            </a:r>
            <a:endParaRPr lang="en-US" b="0" i="0" dirty="0">
              <a:solidFill>
                <a:srgbClr val="000000"/>
              </a:solidFill>
              <a:effectLst/>
              <a:latin typeface="Calibri"/>
              <a:cs typeface="Calibri"/>
            </a:endParaRPr>
          </a:p>
          <a:p>
            <a:endParaRPr lang="en-US" dirty="0"/>
          </a:p>
        </p:txBody>
      </p:sp>
    </p:spTree>
    <p:extLst>
      <p:ext uri="{BB962C8B-B14F-4D97-AF65-F5344CB8AC3E}">
        <p14:creationId xmlns:p14="http://schemas.microsoft.com/office/powerpoint/2010/main" val="13230179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 </a:t>
            </a:r>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1/2 minute]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a:t>
            </a:r>
            <a:r>
              <a:rPr lang="en-US" sz="1800" b="0" i="0" dirty="0">
                <a:solidFill>
                  <a:srgbClr val="000000"/>
                </a:solidFill>
                <a:effectLst/>
                <a:latin typeface="Calibri"/>
                <a:cs typeface="Calibri"/>
              </a:rPr>
              <a:t> We’re coming to the end of our session today. </a:t>
            </a:r>
            <a:endParaRPr lang="en-US" sz="44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874031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Facilitator notes: </a:t>
            </a:r>
            <a:endParaRPr lang="en-US" b="1" i="0">
              <a:solidFill>
                <a:srgbClr val="000000"/>
              </a:solidFill>
              <a:effectLst/>
              <a:latin typeface="Calibri"/>
              <a:cs typeface="Calibri"/>
            </a:endParaRPr>
          </a:p>
          <a:p>
            <a:pPr algn="l" rtl="0" fontAlgn="base"/>
            <a:r>
              <a:rPr lang="en-US" sz="1800" b="1" i="0" dirty="0">
                <a:solidFill>
                  <a:srgbClr val="000000"/>
                </a:solidFill>
                <a:effectLst/>
                <a:latin typeface="Times New Roman"/>
                <a:cs typeface="Times New Roman"/>
              </a:rPr>
              <a:t> </a:t>
            </a:r>
            <a:endParaRPr lang="en-US" b="1" i="0" dirty="0">
              <a:solidFill>
                <a:srgbClr val="000000"/>
              </a:solidFill>
              <a:effectLst/>
              <a:latin typeface="Times New Roman"/>
              <a:cs typeface="Times New Roman"/>
            </a:endParaRPr>
          </a:p>
          <a:p>
            <a:pPr algn="l" rtl="0" fontAlgn="base"/>
            <a:r>
              <a:rPr lang="en-US" sz="1800" b="0" i="0" dirty="0">
                <a:solidFill>
                  <a:srgbClr val="000000"/>
                </a:solidFill>
                <a:effectLst/>
                <a:latin typeface="Calibri" panose="020F0502020204030204" pitchFamily="34" charset="0"/>
              </a:rPr>
              <a:t>[Time: 2 min]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 </a:t>
            </a:r>
            <a:r>
              <a:rPr lang="en-US" sz="1800" b="0" i="0" dirty="0">
                <a:solidFill>
                  <a:srgbClr val="000000"/>
                </a:solidFill>
                <a:effectLst/>
                <a:latin typeface="Calibri"/>
                <a:cs typeface="Calibri"/>
              </a:rPr>
              <a:t>Good morning/afternoon. This is ________ from ________. We’ll be starting today’s session at ___. As you come online, please take a minute to answer the question on your screen via the chat panel. We’ll give your colleagues a few more moments to join our session, and then we’ll get started. Thank you. </a:t>
            </a:r>
            <a:endParaRPr lang="en-US" b="0" i="0" dirty="0">
              <a:solidFill>
                <a:srgbClr val="000000"/>
              </a:solidFill>
              <a:effectLst/>
              <a:latin typeface="Calibri"/>
              <a:cs typeface="Calibri"/>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a:t>
            </a:r>
            <a:r>
              <a:rPr lang="en-US" sz="1800" b="0" i="0" dirty="0">
                <a:solidFill>
                  <a:srgbClr val="000000"/>
                </a:solidFill>
                <a:effectLst/>
                <a:latin typeface="Calibri"/>
                <a:cs typeface="Calibri"/>
              </a:rPr>
              <a:t> Consider answering the question</a:t>
            </a:r>
            <a:r>
              <a:rPr lang="en-US" sz="1800" b="0" i="0" dirty="0">
                <a:solidFill>
                  <a:srgbClr val="FF0000"/>
                </a:solidFill>
                <a:effectLst/>
                <a:latin typeface="Calibri"/>
                <a:cs typeface="Calibri"/>
              </a:rPr>
              <a:t> </a:t>
            </a:r>
            <a:r>
              <a:rPr lang="en-US" sz="1800" b="0" i="0">
                <a:solidFill>
                  <a:srgbClr val="000000"/>
                </a:solidFill>
                <a:effectLst/>
                <a:latin typeface="Calibri"/>
                <a:cs typeface="Calibri"/>
              </a:rPr>
              <a:t>yourself in the chat panel first to show an example. </a:t>
            </a:r>
            <a:r>
              <a:rPr lang="en-US" sz="1800" b="0" i="1" dirty="0">
                <a:solidFill>
                  <a:srgbClr val="000000"/>
                </a:solidFill>
                <a:effectLst/>
                <a:latin typeface="Calibri"/>
                <a:cs typeface="Calibri"/>
              </a:rPr>
              <a:t>Note: </a:t>
            </a:r>
            <a:r>
              <a:rPr lang="en-US" sz="1800" b="0" i="0" dirty="0">
                <a:solidFill>
                  <a:srgbClr val="000000"/>
                </a:solidFill>
                <a:effectLst/>
                <a:latin typeface="Calibri"/>
                <a:cs typeface="Calibri"/>
              </a:rPr>
              <a:t>There is no need to debrief the question now; it will be discussed later. Make note of the responses so you can explore more deeply why participants responded the way they did. </a:t>
            </a:r>
            <a:endParaRPr lang="en-US" b="0" i="0" dirty="0">
              <a:solidFill>
                <a:srgbClr val="000000"/>
              </a:solidFill>
              <a:effectLst/>
              <a:latin typeface="Calibri"/>
              <a:cs typeface="Calibri"/>
            </a:endParaRPr>
          </a:p>
          <a:p>
            <a:endParaRPr lang="en-US" dirty="0"/>
          </a:p>
        </p:txBody>
      </p:sp>
    </p:spTree>
    <p:extLst>
      <p:ext uri="{BB962C8B-B14F-4D97-AF65-F5344CB8AC3E}">
        <p14:creationId xmlns:p14="http://schemas.microsoft.com/office/powerpoint/2010/main" val="27059307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Facilitator notes: </a:t>
            </a:r>
            <a:endParaRPr lang="en-US" sz="4400" b="1"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3 minutes]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Times New Roman"/>
                <a:cs typeface="Times New Roman"/>
              </a:rPr>
              <a:t> </a:t>
            </a:r>
            <a:endParaRPr lang="en-US" sz="4400" b="0" i="1">
              <a:solidFill>
                <a:srgbClr val="000000"/>
              </a:solidFill>
              <a:effectLst/>
              <a:latin typeface="Times New Roman"/>
              <a:cs typeface="Times New Roman"/>
            </a:endParaRPr>
          </a:p>
          <a:p>
            <a:pPr algn="l" rtl="0" fontAlgn="base"/>
            <a:r>
              <a:rPr lang="en-US" sz="1800" b="0" i="1" dirty="0">
                <a:solidFill>
                  <a:srgbClr val="000000"/>
                </a:solidFill>
                <a:effectLst/>
                <a:latin typeface="Calibri"/>
                <a:cs typeface="Calibri"/>
              </a:rPr>
              <a:t>Say:</a:t>
            </a:r>
            <a:r>
              <a:rPr lang="en-US" sz="1800" b="0" i="0" dirty="0">
                <a:solidFill>
                  <a:srgbClr val="000000"/>
                </a:solidFill>
                <a:effectLst/>
                <a:latin typeface="Calibri"/>
                <a:cs typeface="Calibri"/>
              </a:rPr>
              <a:t> Today’s session focused on three important elements of attracting and cultivating talent. Specifically, we discussed how to: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sz="44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Align purpose to daily work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Help your team members make learning a priority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Stay in touch with former team members  </a:t>
            </a: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What is one insight that you’ll take away from today’s session and apply in your team? Raise your hand or chat in. </a:t>
            </a:r>
            <a:endParaRPr lang="en-US" sz="44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sz="4400"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panose="020F0502020204030204" pitchFamily="34" charset="0"/>
              </a:rPr>
              <a:t>Instructions: </a:t>
            </a:r>
            <a:r>
              <a:rPr lang="en-US" sz="1800" b="0" i="0" dirty="0">
                <a:solidFill>
                  <a:srgbClr val="000000"/>
                </a:solidFill>
                <a:effectLst/>
                <a:latin typeface="Calibri" panose="020F0502020204030204" pitchFamily="34" charset="0"/>
              </a:rPr>
              <a:t>Ask two or three participants to share a key takeaway. </a:t>
            </a:r>
            <a:endParaRPr lang="en-US" sz="44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14134726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1 minute] </a:t>
            </a:r>
            <a:endParaRPr lang="en-US" b="0" i="0" dirty="0">
              <a:solidFill>
                <a:srgbClr val="000000"/>
              </a:solidFill>
              <a:effectLst/>
              <a:latin typeface="Segoe UI" panose="020B0502040204020203" pitchFamily="34" charset="0"/>
            </a:endParaRPr>
          </a:p>
          <a:p>
            <a:pPr algn="l" rtl="0" fontAlgn="base"/>
            <a:r>
              <a:rPr lang="en-US" sz="1800" b="1" i="0" dirty="0">
                <a:solidFill>
                  <a:srgbClr val="000000"/>
                </a:solidFill>
                <a:effectLst/>
                <a:latin typeface="Calibri" panose="020F0502020204030204" pitchFamily="34" charset="0"/>
              </a:rPr>
              <a:t>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 </a:t>
            </a:r>
            <a:r>
              <a:rPr lang="en-US" sz="1800" b="0" i="0" dirty="0">
                <a:solidFill>
                  <a:srgbClr val="000000"/>
                </a:solidFill>
                <a:effectLst/>
                <a:latin typeface="Calibri"/>
                <a:cs typeface="Calibri"/>
              </a:rPr>
              <a:t>The next step for you in your development is to focus on applying and developing a skill that is particularly relevant to you and has a good chance of making an impact in the workplace for you and your team.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The On-the-Job section in the Harvard </a:t>
            </a:r>
            <a:r>
              <a:rPr lang="en-US" sz="1800" b="0" i="0" dirty="0" err="1">
                <a:solidFill>
                  <a:srgbClr val="000000"/>
                </a:solidFill>
                <a:effectLst/>
                <a:latin typeface="Calibri" panose="020F0502020204030204" pitchFamily="34" charset="0"/>
              </a:rPr>
              <a:t>ManageMentor</a:t>
            </a:r>
            <a:r>
              <a:rPr lang="en-US" sz="1800" b="0" i="0" dirty="0">
                <a:solidFill>
                  <a:srgbClr val="000000"/>
                </a:solidFill>
                <a:effectLst/>
                <a:latin typeface="Calibri" panose="020F0502020204030204" pitchFamily="34" charset="0"/>
              </a:rPr>
              <a:t> Attracting and Cultivating Talent course provides an opportunity for you to pick a skill to work on and come up with specific ways to apply and develop the skill.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a:t>
            </a:r>
            <a:r>
              <a:rPr lang="en-US" sz="1800" b="0" i="0" dirty="0">
                <a:solidFill>
                  <a:srgbClr val="000000"/>
                </a:solidFill>
                <a:effectLst/>
                <a:latin typeface="Calibri"/>
                <a:cs typeface="Calibri"/>
              </a:rPr>
              <a:t> In order to complete this learning experience, proceed to the On-the-Job section in the Harvard </a:t>
            </a:r>
            <a:r>
              <a:rPr lang="en-US" sz="1800" b="0" i="0" dirty="0" err="1">
                <a:solidFill>
                  <a:srgbClr val="000000"/>
                </a:solidFill>
                <a:effectLst/>
                <a:latin typeface="Calibri"/>
                <a:cs typeface="Calibri"/>
              </a:rPr>
              <a:t>ManageMentor</a:t>
            </a:r>
            <a:r>
              <a:rPr lang="en-US" sz="1800" b="0" i="0" dirty="0">
                <a:solidFill>
                  <a:srgbClr val="000000"/>
                </a:solidFill>
                <a:effectLst/>
                <a:latin typeface="Calibri"/>
                <a:cs typeface="Calibri"/>
              </a:rPr>
              <a:t> course. Remember: The only way to develop a skill is to apply and experiment with the use of that skill in your workplace. </a:t>
            </a:r>
            <a:endParaRPr lang="en-US" b="0" i="0" dirty="0">
              <a:solidFill>
                <a:srgbClr val="000000"/>
              </a:solidFill>
              <a:effectLst/>
              <a:latin typeface="Calibri"/>
              <a:cs typeface="Calibri"/>
            </a:endParaRPr>
          </a:p>
          <a:p>
            <a:endParaRPr lang="en-US" dirty="0"/>
          </a:p>
        </p:txBody>
      </p:sp>
    </p:spTree>
    <p:extLst>
      <p:ext uri="{BB962C8B-B14F-4D97-AF65-F5344CB8AC3E}">
        <p14:creationId xmlns:p14="http://schemas.microsoft.com/office/powerpoint/2010/main" val="2966871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½ minute]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a:t>
            </a:r>
            <a:r>
              <a:rPr lang="en-US" sz="1800" b="0" i="0" dirty="0">
                <a:solidFill>
                  <a:srgbClr val="000000"/>
                </a:solidFill>
                <a:effectLst/>
                <a:latin typeface="Calibri"/>
                <a:cs typeface="Calibri"/>
              </a:rPr>
              <a:t> Thank participants for their time and active participation. </a:t>
            </a:r>
            <a:endParaRPr lang="en-US" b="0" i="0" dirty="0">
              <a:solidFill>
                <a:srgbClr val="000000"/>
              </a:solidFill>
              <a:effectLst/>
              <a:latin typeface="Calibri"/>
              <a:cs typeface="Calibri"/>
            </a:endParaRPr>
          </a:p>
          <a:p>
            <a:endParaRPr lang="en-US" dirty="0"/>
          </a:p>
        </p:txBody>
      </p:sp>
    </p:spTree>
    <p:extLst>
      <p:ext uri="{BB962C8B-B14F-4D97-AF65-F5344CB8AC3E}">
        <p14:creationId xmlns:p14="http://schemas.microsoft.com/office/powerpoint/2010/main" val="52585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1 minute]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a:t>
            </a:r>
            <a:r>
              <a:rPr lang="en-US" sz="1800" b="0" i="0" dirty="0">
                <a:solidFill>
                  <a:srgbClr val="000000"/>
                </a:solidFill>
                <a:effectLst/>
                <a:latin typeface="Calibri"/>
                <a:cs typeface="Calibri"/>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 </a:t>
            </a:r>
            <a:endParaRPr lang="en-US" b="0" i="0" dirty="0">
              <a:solidFill>
                <a:srgbClr val="000000"/>
              </a:solidFill>
              <a:effectLst/>
              <a:latin typeface="Calibri"/>
              <a:cs typeface="Calibri"/>
            </a:endParaRPr>
          </a:p>
          <a:p>
            <a:endParaRPr lang="en-US" dirty="0"/>
          </a:p>
        </p:txBody>
      </p:sp>
    </p:spTree>
    <p:extLst>
      <p:ext uri="{BB962C8B-B14F-4D97-AF65-F5344CB8AC3E}">
        <p14:creationId xmlns:p14="http://schemas.microsoft.com/office/powerpoint/2010/main" val="285522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1 minute]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 </a:t>
            </a:r>
            <a:r>
              <a:rPr lang="en-US" sz="1800" b="0" i="0" dirty="0">
                <a:solidFill>
                  <a:srgbClr val="000000"/>
                </a:solidFill>
                <a:effectLst/>
                <a:latin typeface="Calibri"/>
                <a:cs typeface="Calibri"/>
              </a:rPr>
              <a:t>Today’s session has been designed to be an interactive experience. To get the most from the session, here are a few tips about how to participate. </a:t>
            </a:r>
            <a:endParaRPr lang="en-US" b="0" i="0" dirty="0">
              <a:solidFill>
                <a:srgbClr val="000000"/>
              </a:solidFill>
              <a:effectLst/>
              <a:latin typeface="Calibri"/>
              <a:cs typeface="Calibri"/>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a:t>
            </a:r>
            <a:r>
              <a:rPr lang="en-US" sz="1800" b="0" i="0" dirty="0">
                <a:solidFill>
                  <a:srgbClr val="000000"/>
                </a:solidFill>
                <a:effectLst/>
                <a:latin typeface="Calibri"/>
                <a:cs typeface="Calibri"/>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 </a:t>
            </a:r>
            <a:endParaRPr lang="en-US" b="0" i="0" dirty="0">
              <a:solidFill>
                <a:srgbClr val="000000"/>
              </a:solidFill>
              <a:effectLst/>
              <a:latin typeface="Calibri"/>
              <a:cs typeface="Calibri"/>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 </a:t>
            </a:r>
            <a:r>
              <a:rPr lang="en-US" sz="1800" b="0" i="0" dirty="0">
                <a:solidFill>
                  <a:srgbClr val="000000"/>
                </a:solidFill>
                <a:effectLst/>
                <a:latin typeface="Calibri"/>
                <a:cs typeface="Calibri"/>
              </a:rPr>
              <a:t>It appears we are ready to start. </a:t>
            </a:r>
            <a:endParaRPr lang="en-US" b="0" i="0" dirty="0">
              <a:solidFill>
                <a:srgbClr val="000000"/>
              </a:solidFill>
              <a:effectLst/>
              <a:latin typeface="Calibri"/>
              <a:cs typeface="Calibri"/>
            </a:endParaRPr>
          </a:p>
          <a:p>
            <a:endParaRPr lang="en-US" dirty="0"/>
          </a:p>
        </p:txBody>
      </p:sp>
    </p:spTree>
    <p:extLst>
      <p:ext uri="{BB962C8B-B14F-4D97-AF65-F5344CB8AC3E}">
        <p14:creationId xmlns:p14="http://schemas.microsoft.com/office/powerpoint/2010/main" val="3994525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Facilitator notes: </a:t>
            </a:r>
            <a:endParaRPr lang="en-US" b="1" i="0" dirty="0">
              <a:solidFill>
                <a:srgbClr val="000000"/>
              </a:solidFill>
              <a:effectLst/>
              <a:latin typeface="Calibri"/>
              <a:cs typeface="Calibri"/>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5 minutes]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panose="020F0502020204030204" pitchFamily="34" charset="0"/>
              </a:rPr>
              <a:t>Instructions:</a:t>
            </a:r>
            <a:r>
              <a:rPr lang="en-US" sz="1800" b="0" i="0" dirty="0">
                <a:solidFill>
                  <a:srgbClr val="000000"/>
                </a:solidFill>
                <a:effectLst/>
                <a:latin typeface="Calibri" panose="020F0502020204030204" pitchFamily="34" charset="0"/>
              </a:rPr>
              <a:t> Debrief the icebreaker question. Call on 2-3 people to elaborate on their responses. Summarize what you hear from the group and thank people for sharing. </a:t>
            </a:r>
            <a:endParaRPr lang="en-US" b="0" i="0" dirty="0">
              <a:solidFill>
                <a:srgbClr val="000000"/>
              </a:solidFill>
              <a:effectLst/>
              <a:latin typeface="Segoe UI" panose="020B0502040204020203" pitchFamily="34" charset="0"/>
            </a:endParaRPr>
          </a:p>
          <a:p>
            <a:endParaRPr lang="en-US" dirty="0"/>
          </a:p>
        </p:txBody>
      </p:sp>
    </p:spTree>
    <p:extLst>
      <p:ext uri="{BB962C8B-B14F-4D97-AF65-F5344CB8AC3E}">
        <p14:creationId xmlns:p14="http://schemas.microsoft.com/office/powerpoint/2010/main" val="216881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 </a:t>
            </a:r>
            <a:endParaRPr lang="en-US" b="1" i="0">
              <a:solidFill>
                <a:srgbClr val="000000"/>
              </a:solidFill>
              <a:effectLst/>
              <a:latin typeface="Calibri"/>
              <a:cs typeface="Calibri"/>
            </a:endParaRPr>
          </a:p>
          <a:p>
            <a:pPr algn="l" rtl="0" fontAlgn="base"/>
            <a:r>
              <a:rPr lang="en-US" sz="1800" b="1" i="0" dirty="0">
                <a:solidFill>
                  <a:srgbClr val="000000"/>
                </a:solidFill>
                <a:effectLst/>
                <a:latin typeface="Calibri"/>
                <a:cs typeface="Calibri"/>
              </a:rPr>
              <a:t>Facilitator notes: </a:t>
            </a:r>
            <a:endParaRPr lang="en-US" b="1" i="0" dirty="0">
              <a:solidFill>
                <a:srgbClr val="000000"/>
              </a:solidFill>
              <a:effectLst/>
              <a:latin typeface="Calibri"/>
              <a:cs typeface="Calibri"/>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1 minute]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panose="020F0502020204030204" pitchFamily="34" charset="0"/>
              </a:rPr>
              <a:t>Say:</a:t>
            </a:r>
            <a:r>
              <a:rPr lang="en-US" sz="1800" b="0" i="0" dirty="0">
                <a:solidFill>
                  <a:srgbClr val="000000"/>
                </a:solidFill>
                <a:effectLst/>
                <a:latin typeface="Calibri" panose="020F0502020204030204" pitchFamily="34" charset="0"/>
              </a:rPr>
              <a:t> Today’s session is focused on three important elements of attracting and cultivating talent in your team: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Aligning purpose to daily work </a:t>
            </a:r>
            <a:endParaRPr lang="en-US" sz="1800" b="0" i="0" dirty="0">
              <a:solidFill>
                <a:srgbClr val="000000"/>
              </a:solidFill>
              <a:effectLst/>
              <a:latin typeface="Times New Roman" panose="02020603050405020304" pitchFamily="18" charset="0"/>
            </a:endParaRPr>
          </a:p>
          <a:p>
            <a:pPr algn="l" rtl="0" fontAlgn="base">
              <a:buFont typeface="Arial" panose="020B0604020202020204" pitchFamily="34" charset="0"/>
              <a:buChar char="•"/>
            </a:pPr>
            <a:r>
              <a:rPr lang="en-US" sz="1800" b="0" i="0">
                <a:solidFill>
                  <a:srgbClr val="000000"/>
                </a:solidFill>
                <a:effectLst/>
                <a:latin typeface="Calibri"/>
                <a:cs typeface="Calibri"/>
              </a:rPr>
              <a:t>Helping your team members make learning a priority, and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Staying in touch with former team members  </a:t>
            </a:r>
            <a:endParaRPr lang="en-US" sz="1800" b="0" i="0" dirty="0">
              <a:solidFill>
                <a:srgbClr val="000000"/>
              </a:solidFill>
              <a:effectLst/>
              <a:latin typeface="Times New Roman" panose="02020603050405020304" pitchFamily="18"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There’s a lot to cover, so let’s jump in. </a:t>
            </a:r>
            <a:endParaRPr lang="en-US" b="0" i="0" dirty="0">
              <a:solidFill>
                <a:srgbClr val="000000"/>
              </a:solidFill>
              <a:effectLst/>
              <a:latin typeface="Segoe UI" panose="020B0502040204020203" pitchFamily="34" charset="0"/>
            </a:endParaRPr>
          </a:p>
          <a:p>
            <a:endParaRPr lang="en-US" dirty="0"/>
          </a:p>
        </p:txBody>
      </p:sp>
    </p:spTree>
    <p:extLst>
      <p:ext uri="{BB962C8B-B14F-4D97-AF65-F5344CB8AC3E}">
        <p14:creationId xmlns:p14="http://schemas.microsoft.com/office/powerpoint/2010/main" val="3672271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1/2 minute]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panose="020F0502020204030204" pitchFamily="34" charset="0"/>
              </a:rPr>
              <a:t>Say: </a:t>
            </a:r>
            <a:r>
              <a:rPr lang="en-US" sz="1800" b="0" i="0" dirty="0">
                <a:solidFill>
                  <a:srgbClr val="000000"/>
                </a:solidFill>
                <a:effectLst/>
                <a:latin typeface="Calibri" panose="020F0502020204030204" pitchFamily="34" charset="0"/>
              </a:rPr>
              <a:t>Let’s start by talking about why aligning purpose to daily work is so important for attracting and cultivating the best talent, and how you might go about creating that alignment.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endParaRPr lang="en-US" dirty="0"/>
          </a:p>
        </p:txBody>
      </p:sp>
    </p:spTree>
    <p:extLst>
      <p:ext uri="{BB962C8B-B14F-4D97-AF65-F5344CB8AC3E}">
        <p14:creationId xmlns:p14="http://schemas.microsoft.com/office/powerpoint/2010/main" val="1085447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a:cs typeface="Calibri"/>
              </a:rPr>
              <a:t>Facilitator notes: </a:t>
            </a:r>
          </a:p>
          <a:p>
            <a:pPr algn="l" rtl="0" fontAlgn="base"/>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4 minutes] </a:t>
            </a:r>
            <a:endParaRPr lang="en-US" b="0" i="0" dirty="0">
              <a:solidFill>
                <a:srgbClr val="000000"/>
              </a:solidFill>
              <a:effectLst/>
              <a:latin typeface="Segoe UI" panose="020B0502040204020203" pitchFamily="34" charset="0"/>
            </a:endParaRPr>
          </a:p>
          <a:p>
            <a:pPr algn="l" rtl="0" fontAlgn="base"/>
            <a:endParaRPr lang="en-US" sz="1800" b="0" i="1" dirty="0">
              <a:solidFill>
                <a:srgbClr val="000000"/>
              </a:solidFill>
              <a:effectLst/>
              <a:latin typeface="Calibri" panose="020F0502020204030204" pitchFamily="34" charset="0"/>
            </a:endParaRPr>
          </a:p>
          <a:p>
            <a:pPr algn="l" rtl="0" fontAlgn="base"/>
            <a:r>
              <a:rPr lang="en-US" sz="1800" b="0" i="1" dirty="0">
                <a:solidFill>
                  <a:srgbClr val="000000"/>
                </a:solidFill>
                <a:effectLst/>
                <a:latin typeface="Calibri"/>
                <a:cs typeface="Calibri"/>
              </a:rPr>
              <a:t>Say:</a:t>
            </a:r>
            <a:r>
              <a:rPr lang="en-US" sz="1800" b="0" i="0">
                <a:solidFill>
                  <a:srgbClr val="000000"/>
                </a:solidFill>
                <a:effectLst/>
                <a:latin typeface="Calibri"/>
                <a:cs typeface="Calibri"/>
              </a:rPr>
              <a:t> Many of us today want to feel that we’re part of something bigger than ourselves, and we want to make a positive difference in our communities and in the world. We can think of this as our sense of personal purpose. When your team members feel that their personal purpose aligns with the organization’s purpose through the work they do every day, lots of good things happen. For example, having this sense of purpose: </a:t>
            </a:r>
          </a:p>
          <a:p>
            <a:pPr algn="l" rtl="0" fontAlgn="base"/>
            <a:endParaRPr lang="en-US"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Brings meaning to your team members’ daily work </a:t>
            </a:r>
            <a:endParaRPr lang="en-US" sz="1800" b="0" i="0" dirty="0">
              <a:solidFill>
                <a:srgbClr val="000000"/>
              </a:solidFill>
              <a:effectLst/>
              <a:latin typeface="Times New Roman" panose="02020603050405020304" pitchFamily="18"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Motivates them to give their best on the job, and </a:t>
            </a:r>
            <a:endParaRPr lang="en-US" sz="1800" b="0" i="0" dirty="0">
              <a:solidFill>
                <a:srgbClr val="000000"/>
              </a:solidFill>
              <a:effectLst/>
              <a:latin typeface="Times New Roman" panose="02020603050405020304" pitchFamily="18"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Leads to higher productivity </a:t>
            </a:r>
            <a:endParaRPr lang="en-US" sz="1800" b="0" i="0" dirty="0">
              <a:solidFill>
                <a:srgbClr val="000000"/>
              </a:solidFill>
              <a:effectLst/>
              <a:latin typeface="Times New Roman" panose="02020603050405020304" pitchFamily="18"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endParaRPr lang="en-US" dirty="0"/>
          </a:p>
        </p:txBody>
      </p:sp>
    </p:spTree>
    <p:extLst>
      <p:ext uri="{BB962C8B-B14F-4D97-AF65-F5344CB8AC3E}">
        <p14:creationId xmlns:p14="http://schemas.microsoft.com/office/powerpoint/2010/main" val="3183647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465138"/>
            <a:ext cx="4641850" cy="2611437"/>
          </a:xfrm>
        </p:spPr>
      </p:sp>
      <p:sp>
        <p:nvSpPr>
          <p:cNvPr id="3" name="Notes Placeholder 2"/>
          <p:cNvSpPr>
            <a:spLocks noGrp="1"/>
          </p:cNvSpPr>
          <p:nvPr>
            <p:ph type="body" idx="1"/>
          </p:nvPr>
        </p:nvSpPr>
        <p:spPr/>
        <p:txBody>
          <a:bodyPr/>
          <a:lstStyle/>
          <a:p>
            <a:pPr algn="l" rtl="0" fontAlgn="base"/>
            <a:r>
              <a:rPr lang="en-US" sz="1800" b="1" i="0" dirty="0">
                <a:solidFill>
                  <a:srgbClr val="000000"/>
                </a:solidFill>
                <a:effectLst/>
                <a:latin typeface="Calibri" panose="020F0502020204030204" pitchFamily="34" charset="0"/>
              </a:rPr>
              <a:t>Facilitator notes:</a:t>
            </a:r>
            <a:r>
              <a:rPr lang="en-US" sz="1800" i="0" dirty="0">
                <a:solidFill>
                  <a:srgbClr val="000000"/>
                </a:solidFill>
                <a:effectLst/>
                <a:latin typeface="Calibri" panose="020F0502020204030204" pitchFamily="34" charset="0"/>
              </a:rPr>
              <a:t> </a:t>
            </a:r>
            <a:endParaRPr lang="en-US"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4 minutes]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Say</a:t>
            </a:r>
            <a:r>
              <a:rPr lang="en-US" sz="1800" b="0" i="1" dirty="0">
                <a:solidFill>
                  <a:srgbClr val="000000"/>
                </a:solidFill>
                <a:effectLst/>
                <a:latin typeface="Times New Roman"/>
                <a:cs typeface="Times New Roman"/>
              </a:rPr>
              <a:t>: </a:t>
            </a:r>
            <a:r>
              <a:rPr lang="en-US" sz="1800" b="0" i="0" dirty="0">
                <a:solidFill>
                  <a:srgbClr val="000000"/>
                </a:solidFill>
                <a:effectLst/>
                <a:latin typeface="Calibri"/>
                <a:cs typeface="Calibri"/>
              </a:rPr>
              <a:t>Take a moment to reflect on what your organization’s purpose is, and how your team’s work fits into that purpose</a:t>
            </a:r>
            <a:r>
              <a:rPr lang="en-US" sz="1800" b="0" i="0" dirty="0">
                <a:solidFill>
                  <a:srgbClr val="000000"/>
                </a:solidFill>
                <a:effectLst/>
                <a:latin typeface="Times New Roman"/>
                <a:cs typeface="Times New Roman"/>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Ask: </a:t>
            </a:r>
            <a:r>
              <a:rPr lang="en-US" sz="1800" b="0" i="0" dirty="0">
                <a:solidFill>
                  <a:srgbClr val="000000"/>
                </a:solidFill>
                <a:effectLst/>
                <a:latin typeface="Calibri"/>
                <a:cs typeface="Calibri"/>
              </a:rPr>
              <a:t>Who would like to share their thoughts about this?  </a:t>
            </a:r>
            <a:endParaRPr lang="en-US" b="0" i="0" dirty="0">
              <a:solidFill>
                <a:srgbClr val="000000"/>
              </a:solidFill>
              <a:effectLst/>
              <a:latin typeface="Calibri"/>
              <a:cs typeface="Calibri"/>
            </a:endParaRPr>
          </a:p>
          <a:p>
            <a:pPr algn="l"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Calibri"/>
                <a:cs typeface="Calibri"/>
              </a:rPr>
              <a:t>Instructions: </a:t>
            </a:r>
            <a:r>
              <a:rPr lang="en-US" sz="1800" b="0" i="0" dirty="0">
                <a:solidFill>
                  <a:srgbClr val="000000"/>
                </a:solidFill>
                <a:effectLst/>
                <a:latin typeface="Calibri"/>
                <a:cs typeface="Calibri"/>
              </a:rPr>
              <a:t>Ask participants to chat in their thoughts or raise their hand to share thoughts. Thank them for their contributions. If there seems to be some confusion about what the organization’s purpose is, ask participants to share ideas for how they might gain more clarity about it. </a:t>
            </a:r>
            <a:endParaRPr lang="en-US" b="0" i="0" dirty="0">
              <a:solidFill>
                <a:srgbClr val="000000"/>
              </a:solidFill>
              <a:effectLst/>
              <a:latin typeface="Calibri"/>
              <a:cs typeface="Calibri"/>
            </a:endParaRPr>
          </a:p>
          <a:p>
            <a:endParaRPr lang="en-US" dirty="0"/>
          </a:p>
        </p:txBody>
      </p:sp>
    </p:spTree>
    <p:extLst>
      <p:ext uri="{BB962C8B-B14F-4D97-AF65-F5344CB8AC3E}">
        <p14:creationId xmlns:p14="http://schemas.microsoft.com/office/powerpoint/2010/main" val="24621037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MM CAFE_TITLE COVER">
    <p:bg>
      <p:bgPr>
        <a:solidFill>
          <a:schemeClr val="bg1"/>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33C899F4-495F-D64F-AC34-0718C8A85242}"/>
              </a:ext>
            </a:extLst>
          </p:cNvPr>
          <p:cNvSpPr>
            <a:spLocks noGrp="1"/>
          </p:cNvSpPr>
          <p:nvPr>
            <p:ph type="body" sz="quarter" idx="20"/>
          </p:nvPr>
        </p:nvSpPr>
        <p:spPr>
          <a:xfrm>
            <a:off x="533400" y="2685121"/>
            <a:ext cx="5130801" cy="1257300"/>
          </a:xfrm>
          <a:prstGeom prst="rect">
            <a:avLst/>
          </a:prstGeom>
        </p:spPr>
        <p:txBody>
          <a:bodyPr lIns="0" tIns="0" rIns="0" bIns="0"/>
          <a:lstStyle>
            <a:lvl1pPr marL="9260" indent="0" algn="l">
              <a:spcBef>
                <a:spcPts val="0"/>
              </a:spcBef>
              <a:buNone/>
              <a:tabLst/>
              <a:defRPr sz="4000" b="1" spc="-100" baseline="0">
                <a:solidFill>
                  <a:schemeClr val="tx1"/>
                </a:solidFill>
                <a:latin typeface="Arial" panose="020B0604020202020204" pitchFamily="34" charset="0"/>
                <a:cs typeface="Arial" panose="020B0604020202020204" pitchFamily="34" charset="0"/>
              </a:defRPr>
            </a:lvl1pPr>
            <a:lvl2pPr marL="9260" indent="0" algn="l">
              <a:spcBef>
                <a:spcPts val="833"/>
              </a:spcBef>
              <a:buNone/>
              <a:tabLst/>
              <a:defRPr sz="3000" b="0" spc="-83" baseline="0">
                <a:solidFill>
                  <a:schemeClr val="tx1"/>
                </a:solidFill>
                <a:latin typeface="Arial" panose="020B0604020202020204" pitchFamily="34" charset="0"/>
                <a:cs typeface="Arial" panose="020B0604020202020204" pitchFamily="34" charset="0"/>
              </a:defRPr>
            </a:lvl2pPr>
            <a:lvl3pPr marL="9260" indent="0" algn="l">
              <a:spcBef>
                <a:spcPts val="2083"/>
              </a:spcBef>
              <a:buNone/>
              <a:tabLst/>
              <a:defRPr sz="1333" b="1" cap="all" spc="-42" baseline="0">
                <a:solidFill>
                  <a:schemeClr val="tx1"/>
                </a:solidFill>
                <a:latin typeface="Arial" panose="020B0604020202020204" pitchFamily="34" charset="0"/>
                <a:cs typeface="Arial" panose="020B0604020202020204" pitchFamily="34" charset="0"/>
              </a:defRPr>
            </a:lvl3pPr>
            <a:lvl4pPr marL="9260" indent="0" algn="l">
              <a:buNone/>
              <a:tabLst/>
              <a:defRPr b="0" spc="-83" baseline="0">
                <a:solidFill>
                  <a:schemeClr val="tx1"/>
                </a:solidFill>
                <a:latin typeface="Arial" panose="020B0604020202020204" pitchFamily="34" charset="0"/>
                <a:cs typeface="Arial" panose="020B0604020202020204" pitchFamily="34" charset="0"/>
              </a:defRPr>
            </a:lvl4pPr>
            <a:lvl5pPr marL="9260" indent="0" algn="l">
              <a:buNone/>
              <a:tabLst/>
              <a:defRPr b="0" spc="-83" baseline="0">
                <a:solidFill>
                  <a:schemeClr val="tx1"/>
                </a:solidFill>
                <a:latin typeface="Arial" panose="020B0604020202020204" pitchFamily="34" charset="0"/>
                <a:cs typeface="Arial" panose="020B0604020202020204" pitchFamily="34" charset="0"/>
              </a:defRPr>
            </a:lvl5pPr>
          </a:lstStyle>
          <a:p>
            <a:pPr lvl="0"/>
            <a:r>
              <a:rPr lang="en-US"/>
              <a:t>Click to edit Master text styles</a:t>
            </a:r>
          </a:p>
        </p:txBody>
      </p:sp>
      <p:pic>
        <p:nvPicPr>
          <p:cNvPr id="12" name="Graphic 11">
            <a:extLst>
              <a:ext uri="{FF2B5EF4-FFF2-40B4-BE49-F238E27FC236}">
                <a16:creationId xmlns:a16="http://schemas.microsoft.com/office/drawing/2014/main" id="{D80C9EE6-F2BC-CF44-9F5E-66603E60316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49841" y="785977"/>
            <a:ext cx="2943167" cy="202977"/>
          </a:xfrm>
          <a:prstGeom prst="rect">
            <a:avLst/>
          </a:prstGeom>
        </p:spPr>
      </p:pic>
      <p:grpSp>
        <p:nvGrpSpPr>
          <p:cNvPr id="2" name="Group 1">
            <a:extLst>
              <a:ext uri="{FF2B5EF4-FFF2-40B4-BE49-F238E27FC236}">
                <a16:creationId xmlns:a16="http://schemas.microsoft.com/office/drawing/2014/main" id="{8E806BDC-1E82-B146-866A-8060B004BF96}"/>
              </a:ext>
            </a:extLst>
          </p:cNvPr>
          <p:cNvGrpSpPr/>
          <p:nvPr userDrawn="1"/>
        </p:nvGrpSpPr>
        <p:grpSpPr>
          <a:xfrm>
            <a:off x="533400" y="637830"/>
            <a:ext cx="11125200" cy="5467047"/>
            <a:chOff x="533400" y="637830"/>
            <a:chExt cx="5435600" cy="5467047"/>
          </a:xfrm>
        </p:grpSpPr>
        <p:cxnSp>
          <p:nvCxnSpPr>
            <p:cNvPr id="14" name="Straight Connector 13">
              <a:extLst>
                <a:ext uri="{FF2B5EF4-FFF2-40B4-BE49-F238E27FC236}">
                  <a16:creationId xmlns:a16="http://schemas.microsoft.com/office/drawing/2014/main" id="{B221B14C-1E51-ED4A-8160-4BC9F6102A3D}"/>
                </a:ext>
              </a:extLst>
            </p:cNvPr>
            <p:cNvCxnSpPr>
              <a:cxnSpLocks/>
            </p:cNvCxnSpPr>
            <p:nvPr userDrawn="1"/>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864E2390-6B71-7349-A5F1-97E60EF9469E}"/>
                </a:ext>
              </a:extLst>
            </p:cNvPr>
            <p:cNvCxnSpPr>
              <a:cxnSpLocks/>
            </p:cNvCxnSpPr>
            <p:nvPr userDrawn="1"/>
          </p:nvCxnSpPr>
          <p:spPr>
            <a:xfrm>
              <a:off x="543566" y="6104877"/>
              <a:ext cx="5425434"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cxnSp>
        <p:nvCxnSpPr>
          <p:cNvPr id="16" name="Straight Connector 15">
            <a:extLst>
              <a:ext uri="{FF2B5EF4-FFF2-40B4-BE49-F238E27FC236}">
                <a16:creationId xmlns:a16="http://schemas.microsoft.com/office/drawing/2014/main" id="{DCA1FC1A-7C6E-DF45-B77D-EBA136E50A38}"/>
              </a:ext>
            </a:extLst>
          </p:cNvPr>
          <p:cNvCxnSpPr>
            <a:cxnSpLocks/>
          </p:cNvCxnSpPr>
          <p:nvPr userDrawn="1"/>
        </p:nvCxnSpPr>
        <p:spPr>
          <a:xfrm>
            <a:off x="543803" y="1119414"/>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Picture Placeholder 3">
            <a:extLst>
              <a:ext uri="{FF2B5EF4-FFF2-40B4-BE49-F238E27FC236}">
                <a16:creationId xmlns:a16="http://schemas.microsoft.com/office/drawing/2014/main" id="{E82370C3-F232-764C-86AA-9F6B8B675368}"/>
              </a:ext>
            </a:extLst>
          </p:cNvPr>
          <p:cNvSpPr>
            <a:spLocks noGrp="1"/>
          </p:cNvSpPr>
          <p:nvPr>
            <p:ph type="pic" sz="quarter" idx="28"/>
          </p:nvPr>
        </p:nvSpPr>
        <p:spPr>
          <a:xfrm>
            <a:off x="5700306" y="1379095"/>
            <a:ext cx="5958294" cy="4489554"/>
          </a:xfrm>
          <a:prstGeom prst="rect">
            <a:avLst/>
          </a:prstGeom>
          <a:noFill/>
        </p:spPr>
        <p:txBody>
          <a:bodyPr anchor="ctr"/>
          <a:lstStyle>
            <a:lvl1pPr marL="0" indent="0" algn="ctr">
              <a:buNone/>
              <a:defRPr sz="1200"/>
            </a:lvl1pPr>
          </a:lstStyle>
          <a:p>
            <a:r>
              <a:rPr lang="en-US"/>
              <a:t>Click icon to add picture</a:t>
            </a:r>
            <a:endParaRPr lang="en-US" dirty="0"/>
          </a:p>
        </p:txBody>
      </p:sp>
    </p:spTree>
    <p:extLst>
      <p:ext uri="{BB962C8B-B14F-4D97-AF65-F5344CB8AC3E}">
        <p14:creationId xmlns:p14="http://schemas.microsoft.com/office/powerpoint/2010/main" val="1992957458"/>
      </p:ext>
    </p:extLst>
  </p:cSld>
  <p:clrMapOvr>
    <a:masterClrMapping/>
  </p:clrMapOvr>
  <p:extLst>
    <p:ext uri="{DCECCB84-F9BA-43D5-87BE-67443E8EF086}">
      <p15:sldGuideLst xmlns:p15="http://schemas.microsoft.com/office/powerpoint/2012/main">
        <p15:guide id="1" orient="horz" pos="576">
          <p15:clr>
            <a:srgbClr val="FBAE40"/>
          </p15:clr>
        </p15:guide>
        <p15:guide id="3" pos="52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MM_3 COLUMN_BULLETS">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533400" y="2247900"/>
            <a:ext cx="354330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11" name="Text Placeholder 9">
            <a:extLst>
              <a:ext uri="{FF2B5EF4-FFF2-40B4-BE49-F238E27FC236}">
                <a16:creationId xmlns:a16="http://schemas.microsoft.com/office/drawing/2014/main" id="{F0193BC6-AD26-E040-91B2-958EAF6BC9FC}"/>
              </a:ext>
            </a:extLst>
          </p:cNvPr>
          <p:cNvSpPr>
            <a:spLocks noGrp="1"/>
          </p:cNvSpPr>
          <p:nvPr>
            <p:ph type="body" sz="quarter" idx="30"/>
          </p:nvPr>
        </p:nvSpPr>
        <p:spPr>
          <a:xfrm>
            <a:off x="43417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14EF34CB-FF71-AC43-AA62-86C501065BE8}"/>
              </a:ext>
            </a:extLst>
          </p:cNvPr>
          <p:cNvSpPr>
            <a:spLocks noGrp="1"/>
          </p:cNvSpPr>
          <p:nvPr>
            <p:ph type="body" sz="quarter" idx="31"/>
          </p:nvPr>
        </p:nvSpPr>
        <p:spPr>
          <a:xfrm>
            <a:off x="81136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12" name="Text Placeholder 6">
            <a:extLst>
              <a:ext uri="{FF2B5EF4-FFF2-40B4-BE49-F238E27FC236}">
                <a16:creationId xmlns:a16="http://schemas.microsoft.com/office/drawing/2014/main" id="{53BB4C6B-9D3F-9447-91B8-482EA0139A69}"/>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Tree>
    <p:extLst>
      <p:ext uri="{BB962C8B-B14F-4D97-AF65-F5344CB8AC3E}">
        <p14:creationId xmlns:p14="http://schemas.microsoft.com/office/powerpoint/2010/main" val="44410362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MM_HEADLINE ONLY">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7DA9EDD-44FD-4E40-B850-36829108E61A}"/>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5" name="Text Placeholder 6">
            <a:extLst>
              <a:ext uri="{FF2B5EF4-FFF2-40B4-BE49-F238E27FC236}">
                <a16:creationId xmlns:a16="http://schemas.microsoft.com/office/drawing/2014/main" id="{F8687DF0-CB09-1541-BAF5-D59221A23143}"/>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
        <p:nvSpPr>
          <p:cNvPr id="7" name="Content Placeholder 5">
            <a:extLst>
              <a:ext uri="{FF2B5EF4-FFF2-40B4-BE49-F238E27FC236}">
                <a16:creationId xmlns:a16="http://schemas.microsoft.com/office/drawing/2014/main" id="{1107D659-38AD-A140-B16F-74A229E4AC9F}"/>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141001729"/>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MM_3 COL NUMBERED BOX">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4D24D1-52FF-CF43-91AF-90A633E224F5}"/>
              </a:ext>
            </a:extLst>
          </p:cNvPr>
          <p:cNvSpPr/>
          <p:nvPr userDrawn="1"/>
        </p:nvSpPr>
        <p:spPr>
          <a:xfrm>
            <a:off x="545274" y="2247899"/>
            <a:ext cx="3531426"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F0C736C-2482-DB44-86E8-7DA557EDEFBC}"/>
              </a:ext>
            </a:extLst>
          </p:cNvPr>
          <p:cNvSpPr/>
          <p:nvPr userDrawn="1"/>
        </p:nvSpPr>
        <p:spPr>
          <a:xfrm>
            <a:off x="4305300" y="2247899"/>
            <a:ext cx="3581400"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013B65D5-F1D7-3242-9D85-5D5B3AC2D098}"/>
              </a:ext>
            </a:extLst>
          </p:cNvPr>
          <p:cNvSpPr/>
          <p:nvPr userDrawn="1"/>
        </p:nvSpPr>
        <p:spPr>
          <a:xfrm>
            <a:off x="8115300" y="2247899"/>
            <a:ext cx="3539559" cy="3543301"/>
          </a:xfrm>
          <a:prstGeom prst="rect">
            <a:avLst/>
          </a:prstGeom>
          <a:solidFill>
            <a:schemeClr val="bg1"/>
          </a:solidFill>
          <a:ln>
            <a:solidFill>
              <a:schemeClr val="bg2">
                <a:lumMod val="90000"/>
              </a:schemeClr>
            </a:solidFill>
          </a:ln>
          <a:effectLst>
            <a:outerShdw blurRad="136661"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695446" y="3118155"/>
            <a:ext cx="304317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6" name="Text Placeholder 9">
            <a:extLst>
              <a:ext uri="{FF2B5EF4-FFF2-40B4-BE49-F238E27FC236}">
                <a16:creationId xmlns:a16="http://schemas.microsoft.com/office/drawing/2014/main" id="{56CB346A-376C-954C-A91F-0100F074A5C4}"/>
              </a:ext>
            </a:extLst>
          </p:cNvPr>
          <p:cNvSpPr>
            <a:spLocks noGrp="1"/>
          </p:cNvSpPr>
          <p:nvPr>
            <p:ph type="body" sz="quarter" idx="32"/>
          </p:nvPr>
        </p:nvSpPr>
        <p:spPr>
          <a:xfrm>
            <a:off x="4495800" y="3118155"/>
            <a:ext cx="3099121"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7" name="Text Placeholder 9">
            <a:extLst>
              <a:ext uri="{FF2B5EF4-FFF2-40B4-BE49-F238E27FC236}">
                <a16:creationId xmlns:a16="http://schemas.microsoft.com/office/drawing/2014/main" id="{0CF2261F-68F5-C340-A4ED-F19D6A80E9F8}"/>
              </a:ext>
            </a:extLst>
          </p:cNvPr>
          <p:cNvSpPr>
            <a:spLocks noGrp="1"/>
          </p:cNvSpPr>
          <p:nvPr>
            <p:ph type="body" sz="quarter" idx="33"/>
          </p:nvPr>
        </p:nvSpPr>
        <p:spPr>
          <a:xfrm>
            <a:off x="8298787" y="3118155"/>
            <a:ext cx="3197767" cy="2368245"/>
          </a:xfrm>
          <a:prstGeom prst="rect">
            <a:avLst/>
          </a:prstGeom>
        </p:spPr>
        <p:txBody>
          <a:bodyPr lIns="0" tIns="0" rIns="0" bIns="0"/>
          <a:lstStyle>
            <a:lvl1pPr marL="0" indent="0">
              <a:buNone/>
              <a:defRPr lang="en-US" sz="28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
        <p:nvSpPr>
          <p:cNvPr id="19" name="TextBox 18">
            <a:extLst>
              <a:ext uri="{FF2B5EF4-FFF2-40B4-BE49-F238E27FC236}">
                <a16:creationId xmlns:a16="http://schemas.microsoft.com/office/drawing/2014/main" id="{A07D81B3-E8F5-CF4D-A11F-E7B1F93D4E61}"/>
              </a:ext>
            </a:extLst>
          </p:cNvPr>
          <p:cNvSpPr txBox="1"/>
          <p:nvPr userDrawn="1"/>
        </p:nvSpPr>
        <p:spPr>
          <a:xfrm>
            <a:off x="548640" y="2286000"/>
            <a:ext cx="470000" cy="707886"/>
          </a:xfrm>
          <a:prstGeom prst="rect">
            <a:avLst/>
          </a:prstGeom>
          <a:noFill/>
        </p:spPr>
        <p:txBody>
          <a:bodyPr wrap="none" rtlCol="0">
            <a:spAutoFit/>
          </a:bodyPr>
          <a:lstStyle/>
          <a:p>
            <a:r>
              <a:rPr lang="en-US" sz="4000" dirty="0">
                <a:solidFill>
                  <a:schemeClr val="accent2"/>
                </a:solidFill>
              </a:rPr>
              <a:t>1</a:t>
            </a:r>
          </a:p>
        </p:txBody>
      </p:sp>
      <p:sp>
        <p:nvSpPr>
          <p:cNvPr id="22" name="TextBox 21">
            <a:extLst>
              <a:ext uri="{FF2B5EF4-FFF2-40B4-BE49-F238E27FC236}">
                <a16:creationId xmlns:a16="http://schemas.microsoft.com/office/drawing/2014/main" id="{20A38100-6DCF-754A-8A18-4494F38D9D84}"/>
              </a:ext>
            </a:extLst>
          </p:cNvPr>
          <p:cNvSpPr txBox="1"/>
          <p:nvPr userDrawn="1"/>
        </p:nvSpPr>
        <p:spPr>
          <a:xfrm>
            <a:off x="4419600" y="2286000"/>
            <a:ext cx="470000" cy="707886"/>
          </a:xfrm>
          <a:prstGeom prst="rect">
            <a:avLst/>
          </a:prstGeom>
          <a:noFill/>
        </p:spPr>
        <p:txBody>
          <a:bodyPr wrap="none" rtlCol="0">
            <a:spAutoFit/>
          </a:bodyPr>
          <a:lstStyle/>
          <a:p>
            <a:r>
              <a:rPr lang="en-US" sz="4000" dirty="0">
                <a:solidFill>
                  <a:schemeClr val="accent2"/>
                </a:solidFill>
              </a:rPr>
              <a:t>2</a:t>
            </a:r>
          </a:p>
        </p:txBody>
      </p:sp>
      <p:sp>
        <p:nvSpPr>
          <p:cNvPr id="24" name="TextBox 23">
            <a:extLst>
              <a:ext uri="{FF2B5EF4-FFF2-40B4-BE49-F238E27FC236}">
                <a16:creationId xmlns:a16="http://schemas.microsoft.com/office/drawing/2014/main" id="{4DC4C75E-71E3-AE41-A309-69BB02CE1759}"/>
              </a:ext>
            </a:extLst>
          </p:cNvPr>
          <p:cNvSpPr txBox="1"/>
          <p:nvPr userDrawn="1"/>
        </p:nvSpPr>
        <p:spPr>
          <a:xfrm>
            <a:off x="8229600" y="2286000"/>
            <a:ext cx="470000" cy="707886"/>
          </a:xfrm>
          <a:prstGeom prst="rect">
            <a:avLst/>
          </a:prstGeom>
          <a:noFill/>
        </p:spPr>
        <p:txBody>
          <a:bodyPr wrap="none" rtlCol="0">
            <a:spAutoFit/>
          </a:bodyPr>
          <a:lstStyle/>
          <a:p>
            <a:r>
              <a:rPr lang="en-US" sz="4000" dirty="0">
                <a:solidFill>
                  <a:schemeClr val="accent2"/>
                </a:solidFill>
              </a:rPr>
              <a:t>3</a:t>
            </a:r>
          </a:p>
        </p:txBody>
      </p:sp>
    </p:spTree>
    <p:extLst>
      <p:ext uri="{BB962C8B-B14F-4D97-AF65-F5344CB8AC3E}">
        <p14:creationId xmlns:p14="http://schemas.microsoft.com/office/powerpoint/2010/main" val="213326907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HMM_NUMBERED LIST">
    <p:bg>
      <p:bgPr>
        <a:solidFill>
          <a:schemeClr val="bg1"/>
        </a:solidFill>
        <a:effectLst/>
      </p:bgPr>
    </p:bg>
    <p:spTree>
      <p:nvGrpSpPr>
        <p:cNvPr id="1" name=""/>
        <p:cNvGrpSpPr/>
        <p:nvPr/>
      </p:nvGrpSpPr>
      <p:grpSpPr>
        <a:xfrm>
          <a:off x="0" y="0"/>
          <a:ext cx="0" cy="0"/>
          <a:chOff x="0" y="0"/>
          <a:chExt cx="0" cy="0"/>
        </a:xfrm>
      </p:grpSpPr>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533400" y="2247900"/>
            <a:ext cx="5435600" cy="3543300"/>
          </a:xfrm>
          <a:prstGeom prst="rect">
            <a:avLst/>
          </a:prstGeom>
        </p:spPr>
        <p:txBody>
          <a:bodyPr lIns="0" tIns="0" rIns="0" bIns="0"/>
          <a:lstStyle>
            <a:lvl1pPr marL="349250" indent="-349250">
              <a:spcBef>
                <a:spcPts val="1500"/>
              </a:spcBef>
              <a:buClr>
                <a:schemeClr val="accent2"/>
              </a:buClr>
              <a:buFont typeface="+mj-lt"/>
              <a:buAutoNum type="arabicPeriod"/>
              <a:tabLst/>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Tree>
    <p:extLst>
      <p:ext uri="{BB962C8B-B14F-4D97-AF65-F5344CB8AC3E}">
        <p14:creationId xmlns:p14="http://schemas.microsoft.com/office/powerpoint/2010/main" val="907212724"/>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MM_4 COLUMN NUMBERED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4D24D1-52FF-CF43-91AF-90A633E224F5}"/>
              </a:ext>
            </a:extLst>
          </p:cNvPr>
          <p:cNvSpPr/>
          <p:nvPr userDrawn="1"/>
        </p:nvSpPr>
        <p:spPr>
          <a:xfrm>
            <a:off x="545274"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241718E2-21DB-8643-BE59-A2124EAD9215}"/>
              </a:ext>
            </a:extLst>
          </p:cNvPr>
          <p:cNvSpPr/>
          <p:nvPr userDrawn="1"/>
        </p:nvSpPr>
        <p:spPr>
          <a:xfrm>
            <a:off x="3393249"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3A8DE8CC-82F2-A84F-B149-1622B5A4BE33}"/>
              </a:ext>
            </a:extLst>
          </p:cNvPr>
          <p:cNvSpPr/>
          <p:nvPr userDrawn="1"/>
        </p:nvSpPr>
        <p:spPr>
          <a:xfrm>
            <a:off x="6241224"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8961762-0727-3845-8FB5-FACEB262A025}"/>
              </a:ext>
            </a:extLst>
          </p:cNvPr>
          <p:cNvSpPr/>
          <p:nvPr userDrawn="1"/>
        </p:nvSpPr>
        <p:spPr>
          <a:xfrm>
            <a:off x="9089200" y="2247900"/>
            <a:ext cx="2574477"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5">
            <a:extLst>
              <a:ext uri="{FF2B5EF4-FFF2-40B4-BE49-F238E27FC236}">
                <a16:creationId xmlns:a16="http://schemas.microsoft.com/office/drawing/2014/main" id="{676F920D-F3F1-A343-BC0D-3CA3B5CA6E31}"/>
              </a:ext>
            </a:extLst>
          </p:cNvPr>
          <p:cNvSpPr>
            <a:spLocks noGrp="1"/>
          </p:cNvSpPr>
          <p:nvPr>
            <p:ph sz="quarter" idx="28"/>
          </p:nvPr>
        </p:nvSpPr>
        <p:spPr>
          <a:xfrm>
            <a:off x="521525" y="860498"/>
            <a:ext cx="11125200" cy="1027937"/>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8" name="Straight Connector 17">
            <a:extLst>
              <a:ext uri="{FF2B5EF4-FFF2-40B4-BE49-F238E27FC236}">
                <a16:creationId xmlns:a16="http://schemas.microsoft.com/office/drawing/2014/main" id="{32253FCB-9825-1D4B-9611-4DE38938F1E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26378781-89B0-7B4A-85CB-9016DD0C4BCA}"/>
              </a:ext>
            </a:extLst>
          </p:cNvPr>
          <p:cNvSpPr>
            <a:spLocks noGrp="1"/>
          </p:cNvSpPr>
          <p:nvPr>
            <p:ph type="body" sz="quarter" idx="31"/>
          </p:nvPr>
        </p:nvSpPr>
        <p:spPr>
          <a:xfrm>
            <a:off x="695447"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4" name="Text Placeholder 9">
            <a:extLst>
              <a:ext uri="{FF2B5EF4-FFF2-40B4-BE49-F238E27FC236}">
                <a16:creationId xmlns:a16="http://schemas.microsoft.com/office/drawing/2014/main" id="{05061768-F2CA-DF4E-B364-031AF460041D}"/>
              </a:ext>
            </a:extLst>
          </p:cNvPr>
          <p:cNvSpPr>
            <a:spLocks noGrp="1"/>
          </p:cNvSpPr>
          <p:nvPr>
            <p:ph type="body" sz="quarter" idx="32"/>
          </p:nvPr>
        </p:nvSpPr>
        <p:spPr>
          <a:xfrm>
            <a:off x="3556323"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5" name="Text Placeholder 9">
            <a:extLst>
              <a:ext uri="{FF2B5EF4-FFF2-40B4-BE49-F238E27FC236}">
                <a16:creationId xmlns:a16="http://schemas.microsoft.com/office/drawing/2014/main" id="{88D3DB3A-2ED0-3D4D-8EB5-3372E27C4773}"/>
              </a:ext>
            </a:extLst>
          </p:cNvPr>
          <p:cNvSpPr>
            <a:spLocks noGrp="1"/>
          </p:cNvSpPr>
          <p:nvPr>
            <p:ph type="body" sz="quarter" idx="33"/>
          </p:nvPr>
        </p:nvSpPr>
        <p:spPr>
          <a:xfrm>
            <a:off x="6405624"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29" name="Text Placeholder 9">
            <a:extLst>
              <a:ext uri="{FF2B5EF4-FFF2-40B4-BE49-F238E27FC236}">
                <a16:creationId xmlns:a16="http://schemas.microsoft.com/office/drawing/2014/main" id="{527EA71C-B6EC-5147-A479-1A231805D0F4}"/>
              </a:ext>
            </a:extLst>
          </p:cNvPr>
          <p:cNvSpPr>
            <a:spLocks noGrp="1"/>
          </p:cNvSpPr>
          <p:nvPr>
            <p:ph type="body" sz="quarter" idx="34"/>
          </p:nvPr>
        </p:nvSpPr>
        <p:spPr>
          <a:xfrm>
            <a:off x="9254925" y="3066534"/>
            <a:ext cx="2244524" cy="2631689"/>
          </a:xfrm>
          <a:prstGeom prst="rect">
            <a:avLst/>
          </a:prstGeom>
        </p:spPr>
        <p:txBody>
          <a:bodyPr lIns="0" tIns="0" rIns="0" bIns="0"/>
          <a:lstStyle>
            <a:lvl1pPr marL="0" indent="0">
              <a:buNone/>
              <a:defRPr lang="en-US" sz="2400" b="0"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p:txBody>
      </p:sp>
      <p:sp>
        <p:nvSpPr>
          <p:cNvPr id="19" name="Text Placeholder 6">
            <a:extLst>
              <a:ext uri="{FF2B5EF4-FFF2-40B4-BE49-F238E27FC236}">
                <a16:creationId xmlns:a16="http://schemas.microsoft.com/office/drawing/2014/main" id="{993AA895-A731-AA46-BB06-42DCF5C6D3C6}"/>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
        <p:nvSpPr>
          <p:cNvPr id="27" name="TextBox 26">
            <a:extLst>
              <a:ext uri="{FF2B5EF4-FFF2-40B4-BE49-F238E27FC236}">
                <a16:creationId xmlns:a16="http://schemas.microsoft.com/office/drawing/2014/main" id="{C66349FD-8119-F947-B190-B9ADA3E34E0D}"/>
              </a:ext>
            </a:extLst>
          </p:cNvPr>
          <p:cNvSpPr txBox="1"/>
          <p:nvPr userDrawn="1"/>
        </p:nvSpPr>
        <p:spPr>
          <a:xfrm>
            <a:off x="548640" y="2244820"/>
            <a:ext cx="470000" cy="707886"/>
          </a:xfrm>
          <a:prstGeom prst="rect">
            <a:avLst/>
          </a:prstGeom>
          <a:noFill/>
        </p:spPr>
        <p:txBody>
          <a:bodyPr wrap="none" rtlCol="0">
            <a:spAutoFit/>
          </a:bodyPr>
          <a:lstStyle/>
          <a:p>
            <a:r>
              <a:rPr lang="en-US" sz="4000" dirty="0">
                <a:solidFill>
                  <a:schemeClr val="accent2"/>
                </a:solidFill>
              </a:rPr>
              <a:t>1</a:t>
            </a:r>
          </a:p>
        </p:txBody>
      </p:sp>
      <p:sp>
        <p:nvSpPr>
          <p:cNvPr id="28" name="TextBox 27">
            <a:extLst>
              <a:ext uri="{FF2B5EF4-FFF2-40B4-BE49-F238E27FC236}">
                <a16:creationId xmlns:a16="http://schemas.microsoft.com/office/drawing/2014/main" id="{3D9F632C-A694-0F4A-BD66-6CD5415CCA01}"/>
              </a:ext>
            </a:extLst>
          </p:cNvPr>
          <p:cNvSpPr txBox="1"/>
          <p:nvPr userDrawn="1"/>
        </p:nvSpPr>
        <p:spPr>
          <a:xfrm>
            <a:off x="3465306" y="2244820"/>
            <a:ext cx="470000" cy="707886"/>
          </a:xfrm>
          <a:prstGeom prst="rect">
            <a:avLst/>
          </a:prstGeom>
          <a:noFill/>
        </p:spPr>
        <p:txBody>
          <a:bodyPr wrap="none" rtlCol="0">
            <a:spAutoFit/>
          </a:bodyPr>
          <a:lstStyle/>
          <a:p>
            <a:r>
              <a:rPr lang="en-US" sz="4000" dirty="0">
                <a:solidFill>
                  <a:schemeClr val="accent2"/>
                </a:solidFill>
              </a:rPr>
              <a:t>2</a:t>
            </a:r>
          </a:p>
        </p:txBody>
      </p:sp>
      <p:sp>
        <p:nvSpPr>
          <p:cNvPr id="30" name="TextBox 29">
            <a:extLst>
              <a:ext uri="{FF2B5EF4-FFF2-40B4-BE49-F238E27FC236}">
                <a16:creationId xmlns:a16="http://schemas.microsoft.com/office/drawing/2014/main" id="{A700F94A-2033-3549-AC50-00C5A328EF2F}"/>
              </a:ext>
            </a:extLst>
          </p:cNvPr>
          <p:cNvSpPr txBox="1"/>
          <p:nvPr userDrawn="1"/>
        </p:nvSpPr>
        <p:spPr>
          <a:xfrm>
            <a:off x="6313281" y="2244820"/>
            <a:ext cx="470000" cy="707886"/>
          </a:xfrm>
          <a:prstGeom prst="rect">
            <a:avLst/>
          </a:prstGeom>
          <a:noFill/>
        </p:spPr>
        <p:txBody>
          <a:bodyPr wrap="none" rtlCol="0">
            <a:spAutoFit/>
          </a:bodyPr>
          <a:lstStyle/>
          <a:p>
            <a:r>
              <a:rPr lang="en-US" sz="4000" dirty="0">
                <a:solidFill>
                  <a:schemeClr val="accent2"/>
                </a:solidFill>
              </a:rPr>
              <a:t>3</a:t>
            </a:r>
          </a:p>
        </p:txBody>
      </p:sp>
      <p:sp>
        <p:nvSpPr>
          <p:cNvPr id="31" name="TextBox 30">
            <a:extLst>
              <a:ext uri="{FF2B5EF4-FFF2-40B4-BE49-F238E27FC236}">
                <a16:creationId xmlns:a16="http://schemas.microsoft.com/office/drawing/2014/main" id="{F23B4D64-3277-4743-8EB5-2AA1345A43A5}"/>
              </a:ext>
            </a:extLst>
          </p:cNvPr>
          <p:cNvSpPr txBox="1"/>
          <p:nvPr userDrawn="1"/>
        </p:nvSpPr>
        <p:spPr>
          <a:xfrm>
            <a:off x="9170772" y="2244820"/>
            <a:ext cx="470000" cy="707886"/>
          </a:xfrm>
          <a:prstGeom prst="rect">
            <a:avLst/>
          </a:prstGeom>
          <a:noFill/>
        </p:spPr>
        <p:txBody>
          <a:bodyPr wrap="none" rtlCol="0">
            <a:spAutoFit/>
          </a:bodyPr>
          <a:lstStyle/>
          <a:p>
            <a:r>
              <a:rPr lang="en-US" sz="4000" dirty="0">
                <a:solidFill>
                  <a:schemeClr val="accent2"/>
                </a:solidFill>
              </a:rPr>
              <a:t>4</a:t>
            </a:r>
          </a:p>
        </p:txBody>
      </p:sp>
    </p:spTree>
    <p:extLst>
      <p:ext uri="{BB962C8B-B14F-4D97-AF65-F5344CB8AC3E}">
        <p14:creationId xmlns:p14="http://schemas.microsoft.com/office/powerpoint/2010/main" val="140033560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MM_5 COLUMN_NUMBERED_BOX">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91873C6-29CC-B943-9055-F1E73BD5697F}"/>
              </a:ext>
            </a:extLst>
          </p:cNvPr>
          <p:cNvSpPr/>
          <p:nvPr userDrawn="1"/>
        </p:nvSpPr>
        <p:spPr>
          <a:xfrm>
            <a:off x="533400"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8AA91A09-A89C-6143-85CF-DD54B91ABFF4}"/>
              </a:ext>
            </a:extLst>
          </p:cNvPr>
          <p:cNvSpPr/>
          <p:nvPr userDrawn="1"/>
        </p:nvSpPr>
        <p:spPr>
          <a:xfrm>
            <a:off x="2803151"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1EB238B2-2733-BB41-811B-569478AD15D2}"/>
              </a:ext>
            </a:extLst>
          </p:cNvPr>
          <p:cNvSpPr/>
          <p:nvPr userDrawn="1"/>
        </p:nvSpPr>
        <p:spPr>
          <a:xfrm>
            <a:off x="5072902"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6E05F32D-5529-484E-8046-1B0CE8E1B63A}"/>
              </a:ext>
            </a:extLst>
          </p:cNvPr>
          <p:cNvSpPr/>
          <p:nvPr userDrawn="1"/>
        </p:nvSpPr>
        <p:spPr>
          <a:xfrm>
            <a:off x="7342653"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E1FB0C06-BFD8-6B44-8515-CFB87358FBA1}"/>
              </a:ext>
            </a:extLst>
          </p:cNvPr>
          <p:cNvSpPr/>
          <p:nvPr userDrawn="1"/>
        </p:nvSpPr>
        <p:spPr>
          <a:xfrm>
            <a:off x="9612406" y="2247900"/>
            <a:ext cx="2057400" cy="3543300"/>
          </a:xfrm>
          <a:prstGeom prst="rect">
            <a:avLst/>
          </a:prstGeom>
          <a:solidFill>
            <a:schemeClr val="bg1"/>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Content Placeholder 5">
            <a:extLst>
              <a:ext uri="{FF2B5EF4-FFF2-40B4-BE49-F238E27FC236}">
                <a16:creationId xmlns:a16="http://schemas.microsoft.com/office/drawing/2014/main" id="{9C205D95-6168-D54A-B0CE-303599D941BC}"/>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32" name="Straight Connector 31">
            <a:extLst>
              <a:ext uri="{FF2B5EF4-FFF2-40B4-BE49-F238E27FC236}">
                <a16:creationId xmlns:a16="http://schemas.microsoft.com/office/drawing/2014/main" id="{865FFAFE-81FC-214A-898F-D15E08EB8FE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33" name="Text Placeholder 9">
            <a:extLst>
              <a:ext uri="{FF2B5EF4-FFF2-40B4-BE49-F238E27FC236}">
                <a16:creationId xmlns:a16="http://schemas.microsoft.com/office/drawing/2014/main" id="{EBBBCA11-D8A8-3C4C-B807-D77294848E7A}"/>
              </a:ext>
            </a:extLst>
          </p:cNvPr>
          <p:cNvSpPr>
            <a:spLocks noGrp="1"/>
          </p:cNvSpPr>
          <p:nvPr>
            <p:ph type="body" sz="quarter" idx="31"/>
          </p:nvPr>
        </p:nvSpPr>
        <p:spPr>
          <a:xfrm>
            <a:off x="695447"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34" name="Text Placeholder 9">
            <a:extLst>
              <a:ext uri="{FF2B5EF4-FFF2-40B4-BE49-F238E27FC236}">
                <a16:creationId xmlns:a16="http://schemas.microsoft.com/office/drawing/2014/main" id="{63A8C5CD-BE84-D94A-81CD-273244E67A7F}"/>
              </a:ext>
            </a:extLst>
          </p:cNvPr>
          <p:cNvSpPr>
            <a:spLocks noGrp="1"/>
          </p:cNvSpPr>
          <p:nvPr>
            <p:ph type="body" sz="quarter" idx="32"/>
          </p:nvPr>
        </p:nvSpPr>
        <p:spPr>
          <a:xfrm>
            <a:off x="2977589"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35" name="Text Placeholder 9">
            <a:extLst>
              <a:ext uri="{FF2B5EF4-FFF2-40B4-BE49-F238E27FC236}">
                <a16:creationId xmlns:a16="http://schemas.microsoft.com/office/drawing/2014/main" id="{22396DCC-BC6B-2D4D-8C1C-027D387ABCFA}"/>
              </a:ext>
            </a:extLst>
          </p:cNvPr>
          <p:cNvSpPr>
            <a:spLocks noGrp="1"/>
          </p:cNvSpPr>
          <p:nvPr>
            <p:ph type="body" sz="quarter" idx="33"/>
          </p:nvPr>
        </p:nvSpPr>
        <p:spPr>
          <a:xfrm>
            <a:off x="5259730"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36" name="Text Placeholder 9">
            <a:extLst>
              <a:ext uri="{FF2B5EF4-FFF2-40B4-BE49-F238E27FC236}">
                <a16:creationId xmlns:a16="http://schemas.microsoft.com/office/drawing/2014/main" id="{A420631E-EB61-4B4B-A068-4E94FFB93F4D}"/>
              </a:ext>
            </a:extLst>
          </p:cNvPr>
          <p:cNvSpPr>
            <a:spLocks noGrp="1"/>
          </p:cNvSpPr>
          <p:nvPr>
            <p:ph type="body" sz="quarter" idx="34"/>
          </p:nvPr>
        </p:nvSpPr>
        <p:spPr>
          <a:xfrm>
            <a:off x="7507148"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37" name="Text Placeholder 9">
            <a:extLst>
              <a:ext uri="{FF2B5EF4-FFF2-40B4-BE49-F238E27FC236}">
                <a16:creationId xmlns:a16="http://schemas.microsoft.com/office/drawing/2014/main" id="{0DAFA872-12FD-DB43-A39E-AA93A1F1B661}"/>
              </a:ext>
            </a:extLst>
          </p:cNvPr>
          <p:cNvSpPr>
            <a:spLocks noGrp="1"/>
          </p:cNvSpPr>
          <p:nvPr>
            <p:ph type="body" sz="quarter" idx="35"/>
          </p:nvPr>
        </p:nvSpPr>
        <p:spPr>
          <a:xfrm>
            <a:off x="9789290" y="3048000"/>
            <a:ext cx="1723662" cy="2550409"/>
          </a:xfrm>
          <a:prstGeom prst="rect">
            <a:avLst/>
          </a:prstGeom>
        </p:spPr>
        <p:txBody>
          <a:bodyPr lIns="0" tIns="0" rIns="0" bIns="0"/>
          <a:lstStyle>
            <a:lvl1pPr marL="0" indent="0">
              <a:buNone/>
              <a:defRPr lang="en-US" sz="2000" b="0" kern="1200" spc="-67" dirty="0" smtClean="0">
                <a:solidFill>
                  <a:schemeClr val="tx1"/>
                </a:solidFill>
                <a:latin typeface="+mn-lt"/>
                <a:ea typeface="+mn-ea"/>
                <a:cs typeface="+mn-cs"/>
              </a:defRPr>
            </a:lvl1pPr>
            <a:lvl2pPr marL="0" indent="0">
              <a:buNone/>
              <a:tabLst/>
              <a:defRPr sz="1600" b="0" spc="-30" baseline="0"/>
            </a:lvl2pPr>
            <a:lvl3pPr marL="230188" indent="-219075">
              <a:tabLst/>
              <a:defRPr sz="1600" b="0" spc="-30" baseline="0"/>
            </a:lvl3pPr>
            <a:lvl4pPr marL="693738" indent="-227013">
              <a:tabLst/>
              <a:defRPr sz="1400" spc="-30" baseline="0"/>
            </a:lvl4pPr>
          </a:lstStyle>
          <a:p>
            <a:pPr lvl="0"/>
            <a:r>
              <a:rPr lang="en-US" dirty="0"/>
              <a:t>Click to edit Master text styles</a:t>
            </a:r>
          </a:p>
        </p:txBody>
      </p:sp>
      <p:sp>
        <p:nvSpPr>
          <p:cNvPr id="22" name="Text Placeholder 6">
            <a:extLst>
              <a:ext uri="{FF2B5EF4-FFF2-40B4-BE49-F238E27FC236}">
                <a16:creationId xmlns:a16="http://schemas.microsoft.com/office/drawing/2014/main" id="{9BA8FE47-F496-D24C-89CA-CDA609A83454}"/>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
        <p:nvSpPr>
          <p:cNvPr id="24" name="TextBox 23">
            <a:extLst>
              <a:ext uri="{FF2B5EF4-FFF2-40B4-BE49-F238E27FC236}">
                <a16:creationId xmlns:a16="http://schemas.microsoft.com/office/drawing/2014/main" id="{A7ED1FAB-72A5-EF40-A6F5-0CA42A3261CB}"/>
              </a:ext>
            </a:extLst>
          </p:cNvPr>
          <p:cNvSpPr txBox="1"/>
          <p:nvPr userDrawn="1"/>
        </p:nvSpPr>
        <p:spPr>
          <a:xfrm>
            <a:off x="548640" y="2244820"/>
            <a:ext cx="470000" cy="707886"/>
          </a:xfrm>
          <a:prstGeom prst="rect">
            <a:avLst/>
          </a:prstGeom>
          <a:noFill/>
        </p:spPr>
        <p:txBody>
          <a:bodyPr wrap="none" rtlCol="0">
            <a:spAutoFit/>
          </a:bodyPr>
          <a:lstStyle/>
          <a:p>
            <a:r>
              <a:rPr lang="en-US" sz="4000" dirty="0">
                <a:solidFill>
                  <a:schemeClr val="accent2"/>
                </a:solidFill>
              </a:rPr>
              <a:t>1</a:t>
            </a:r>
          </a:p>
        </p:txBody>
      </p:sp>
      <p:sp>
        <p:nvSpPr>
          <p:cNvPr id="26" name="TextBox 25">
            <a:extLst>
              <a:ext uri="{FF2B5EF4-FFF2-40B4-BE49-F238E27FC236}">
                <a16:creationId xmlns:a16="http://schemas.microsoft.com/office/drawing/2014/main" id="{49872C0C-D96D-F843-B059-867C53788F68}"/>
              </a:ext>
            </a:extLst>
          </p:cNvPr>
          <p:cNvSpPr txBox="1"/>
          <p:nvPr userDrawn="1"/>
        </p:nvSpPr>
        <p:spPr>
          <a:xfrm>
            <a:off x="2900317" y="2244820"/>
            <a:ext cx="470000" cy="707886"/>
          </a:xfrm>
          <a:prstGeom prst="rect">
            <a:avLst/>
          </a:prstGeom>
          <a:noFill/>
        </p:spPr>
        <p:txBody>
          <a:bodyPr wrap="none" rtlCol="0">
            <a:spAutoFit/>
          </a:bodyPr>
          <a:lstStyle/>
          <a:p>
            <a:r>
              <a:rPr lang="en-US" sz="4000" dirty="0">
                <a:solidFill>
                  <a:schemeClr val="accent2"/>
                </a:solidFill>
              </a:rPr>
              <a:t>2</a:t>
            </a:r>
          </a:p>
        </p:txBody>
      </p:sp>
      <p:sp>
        <p:nvSpPr>
          <p:cNvPr id="28" name="TextBox 27">
            <a:extLst>
              <a:ext uri="{FF2B5EF4-FFF2-40B4-BE49-F238E27FC236}">
                <a16:creationId xmlns:a16="http://schemas.microsoft.com/office/drawing/2014/main" id="{C9A94E6A-ACA2-434B-9C11-DFA9C9A13742}"/>
              </a:ext>
            </a:extLst>
          </p:cNvPr>
          <p:cNvSpPr txBox="1"/>
          <p:nvPr userDrawn="1"/>
        </p:nvSpPr>
        <p:spPr>
          <a:xfrm>
            <a:off x="5175787" y="2244820"/>
            <a:ext cx="470000" cy="707886"/>
          </a:xfrm>
          <a:prstGeom prst="rect">
            <a:avLst/>
          </a:prstGeom>
          <a:noFill/>
        </p:spPr>
        <p:txBody>
          <a:bodyPr wrap="none" rtlCol="0">
            <a:spAutoFit/>
          </a:bodyPr>
          <a:lstStyle/>
          <a:p>
            <a:r>
              <a:rPr lang="en-US" sz="4000" dirty="0">
                <a:solidFill>
                  <a:schemeClr val="accent2"/>
                </a:solidFill>
              </a:rPr>
              <a:t>3</a:t>
            </a:r>
          </a:p>
        </p:txBody>
      </p:sp>
      <p:sp>
        <p:nvSpPr>
          <p:cNvPr id="30" name="TextBox 29">
            <a:extLst>
              <a:ext uri="{FF2B5EF4-FFF2-40B4-BE49-F238E27FC236}">
                <a16:creationId xmlns:a16="http://schemas.microsoft.com/office/drawing/2014/main" id="{7CA1D432-D6D9-774B-AEC2-F7DDC29A22BC}"/>
              </a:ext>
            </a:extLst>
          </p:cNvPr>
          <p:cNvSpPr txBox="1"/>
          <p:nvPr userDrawn="1"/>
        </p:nvSpPr>
        <p:spPr>
          <a:xfrm flipH="1">
            <a:off x="7435378" y="2244820"/>
            <a:ext cx="1725234" cy="707886"/>
          </a:xfrm>
          <a:prstGeom prst="rect">
            <a:avLst/>
          </a:prstGeom>
          <a:noFill/>
        </p:spPr>
        <p:txBody>
          <a:bodyPr wrap="square" rtlCol="0">
            <a:spAutoFit/>
          </a:bodyPr>
          <a:lstStyle/>
          <a:p>
            <a:r>
              <a:rPr lang="en-US" sz="4000" dirty="0">
                <a:solidFill>
                  <a:schemeClr val="accent2"/>
                </a:solidFill>
              </a:rPr>
              <a:t>4</a:t>
            </a:r>
          </a:p>
        </p:txBody>
      </p:sp>
      <p:sp>
        <p:nvSpPr>
          <p:cNvPr id="38" name="TextBox 37">
            <a:extLst>
              <a:ext uri="{FF2B5EF4-FFF2-40B4-BE49-F238E27FC236}">
                <a16:creationId xmlns:a16="http://schemas.microsoft.com/office/drawing/2014/main" id="{A2BE7FFC-A0C1-294C-80AD-F09315E855B6}"/>
              </a:ext>
            </a:extLst>
          </p:cNvPr>
          <p:cNvSpPr txBox="1"/>
          <p:nvPr userDrawn="1"/>
        </p:nvSpPr>
        <p:spPr>
          <a:xfrm flipH="1">
            <a:off x="9705129" y="2244820"/>
            <a:ext cx="1725234" cy="707886"/>
          </a:xfrm>
          <a:prstGeom prst="rect">
            <a:avLst/>
          </a:prstGeom>
          <a:noFill/>
        </p:spPr>
        <p:txBody>
          <a:bodyPr wrap="square" rtlCol="0">
            <a:spAutoFit/>
          </a:bodyPr>
          <a:lstStyle/>
          <a:p>
            <a:r>
              <a:rPr lang="en-US" sz="4000" dirty="0">
                <a:solidFill>
                  <a:schemeClr val="accent2"/>
                </a:solidFill>
              </a:rPr>
              <a:t>5</a:t>
            </a:r>
          </a:p>
        </p:txBody>
      </p:sp>
    </p:spTree>
    <p:extLst>
      <p:ext uri="{BB962C8B-B14F-4D97-AF65-F5344CB8AC3E}">
        <p14:creationId xmlns:p14="http://schemas.microsoft.com/office/powerpoint/2010/main" val="1191963814"/>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MM_3 COLUMN_LABELS">
    <p:spTree>
      <p:nvGrpSpPr>
        <p:cNvPr id="1" name=""/>
        <p:cNvGrpSpPr/>
        <p:nvPr/>
      </p:nvGrpSpPr>
      <p:grpSpPr>
        <a:xfrm>
          <a:off x="0" y="0"/>
          <a:ext cx="0" cy="0"/>
          <a:chOff x="0" y="0"/>
          <a:chExt cx="0" cy="0"/>
        </a:xfrm>
      </p:grpSpPr>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4" name="Text Placeholder 6">
            <a:extLst>
              <a:ext uri="{FF2B5EF4-FFF2-40B4-BE49-F238E27FC236}">
                <a16:creationId xmlns:a16="http://schemas.microsoft.com/office/drawing/2014/main" id="{74213DB8-B794-4D46-98EC-497C4554C4C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
        <p:nvSpPr>
          <p:cNvPr id="25" name="Text Placeholder 9">
            <a:extLst>
              <a:ext uri="{FF2B5EF4-FFF2-40B4-BE49-F238E27FC236}">
                <a16:creationId xmlns:a16="http://schemas.microsoft.com/office/drawing/2014/main" id="{091634B1-D7A9-6D4D-AFA6-210CEA7991EE}"/>
              </a:ext>
            </a:extLst>
          </p:cNvPr>
          <p:cNvSpPr>
            <a:spLocks noGrp="1"/>
          </p:cNvSpPr>
          <p:nvPr>
            <p:ph type="body" sz="quarter" idx="31"/>
          </p:nvPr>
        </p:nvSpPr>
        <p:spPr>
          <a:xfrm>
            <a:off x="695446" y="3427841"/>
            <a:ext cx="3043177" cy="680864"/>
          </a:xfrm>
          <a:prstGeom prst="rect">
            <a:avLst/>
          </a:prstGeom>
          <a:solidFill>
            <a:schemeClr val="bg1"/>
          </a:solidFill>
        </p:spPr>
        <p:txBody>
          <a:bodyPr lIns="0" tIns="91440" rIns="0" bIns="0" anchor="b"/>
          <a:lstStyle>
            <a:lvl1pPr marL="0" indent="0" algn="ctr">
              <a:buNone/>
              <a:defRPr lang="en-US" sz="2000" b="1"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28" name="Text Placeholder 9">
            <a:extLst>
              <a:ext uri="{FF2B5EF4-FFF2-40B4-BE49-F238E27FC236}">
                <a16:creationId xmlns:a16="http://schemas.microsoft.com/office/drawing/2014/main" id="{553EA2AE-CF9C-8342-9BA0-90A0875BAF95}"/>
              </a:ext>
            </a:extLst>
          </p:cNvPr>
          <p:cNvSpPr>
            <a:spLocks noGrp="1"/>
          </p:cNvSpPr>
          <p:nvPr>
            <p:ph type="body" sz="quarter" idx="32"/>
          </p:nvPr>
        </p:nvSpPr>
        <p:spPr>
          <a:xfrm>
            <a:off x="4551744" y="3427841"/>
            <a:ext cx="3043177" cy="680864"/>
          </a:xfrm>
          <a:prstGeom prst="rect">
            <a:avLst/>
          </a:prstGeom>
          <a:solidFill>
            <a:schemeClr val="bg1"/>
          </a:solidFill>
        </p:spPr>
        <p:txBody>
          <a:bodyPr lIns="0" tIns="91440" rIns="0" bIns="0" anchor="b"/>
          <a:lstStyle>
            <a:lvl1pPr marL="0" indent="0" algn="ctr">
              <a:buNone/>
              <a:defRPr lang="en-US" sz="2000" b="1"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29" name="Text Placeholder 9">
            <a:extLst>
              <a:ext uri="{FF2B5EF4-FFF2-40B4-BE49-F238E27FC236}">
                <a16:creationId xmlns:a16="http://schemas.microsoft.com/office/drawing/2014/main" id="{8DE19497-149E-8242-92DD-ACA2C2A4E075}"/>
              </a:ext>
            </a:extLst>
          </p:cNvPr>
          <p:cNvSpPr>
            <a:spLocks noGrp="1"/>
          </p:cNvSpPr>
          <p:nvPr>
            <p:ph type="body" sz="quarter" idx="33"/>
          </p:nvPr>
        </p:nvSpPr>
        <p:spPr>
          <a:xfrm>
            <a:off x="8454342" y="3427841"/>
            <a:ext cx="3043177" cy="680864"/>
          </a:xfrm>
          <a:prstGeom prst="rect">
            <a:avLst/>
          </a:prstGeom>
          <a:solidFill>
            <a:schemeClr val="bg1"/>
          </a:solidFill>
        </p:spPr>
        <p:txBody>
          <a:bodyPr lIns="0" tIns="91440" rIns="0" bIns="0" anchor="b"/>
          <a:lstStyle>
            <a:lvl1pPr marL="0" indent="0" algn="ctr">
              <a:buNone/>
              <a:defRPr lang="en-US" sz="2000" b="1"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8" name="Text Placeholder 9">
            <a:extLst>
              <a:ext uri="{FF2B5EF4-FFF2-40B4-BE49-F238E27FC236}">
                <a16:creationId xmlns:a16="http://schemas.microsoft.com/office/drawing/2014/main" id="{712940E8-D7AA-744E-91C6-0046E5B1ADC0}"/>
              </a:ext>
            </a:extLst>
          </p:cNvPr>
          <p:cNvSpPr>
            <a:spLocks noGrp="1"/>
          </p:cNvSpPr>
          <p:nvPr>
            <p:ph type="body" sz="quarter" idx="34"/>
          </p:nvPr>
        </p:nvSpPr>
        <p:spPr>
          <a:xfrm>
            <a:off x="689350" y="4128517"/>
            <a:ext cx="3043177" cy="1589531"/>
          </a:xfrm>
          <a:prstGeom prst="rect">
            <a:avLst/>
          </a:prstGeom>
          <a:solidFill>
            <a:schemeClr val="bg1"/>
          </a:solidFill>
        </p:spPr>
        <p:txBody>
          <a:bodyPr lIns="0" tIns="91440" rIns="0" bIns="0"/>
          <a:lstStyle>
            <a:lvl1pPr marL="0" indent="0" algn="ctr">
              <a:buNone/>
              <a:defRPr lang="en-US" sz="1800" b="0"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9" name="Text Placeholder 9">
            <a:extLst>
              <a:ext uri="{FF2B5EF4-FFF2-40B4-BE49-F238E27FC236}">
                <a16:creationId xmlns:a16="http://schemas.microsoft.com/office/drawing/2014/main" id="{61CB30CB-0BA7-3147-A980-25712A36A877}"/>
              </a:ext>
            </a:extLst>
          </p:cNvPr>
          <p:cNvSpPr>
            <a:spLocks noGrp="1"/>
          </p:cNvSpPr>
          <p:nvPr>
            <p:ph type="body" sz="quarter" idx="35"/>
          </p:nvPr>
        </p:nvSpPr>
        <p:spPr>
          <a:xfrm>
            <a:off x="4545648" y="4128517"/>
            <a:ext cx="3043177" cy="1589531"/>
          </a:xfrm>
          <a:prstGeom prst="rect">
            <a:avLst/>
          </a:prstGeom>
          <a:solidFill>
            <a:schemeClr val="bg1"/>
          </a:solidFill>
        </p:spPr>
        <p:txBody>
          <a:bodyPr lIns="0" tIns="91440" rIns="0" bIns="0"/>
          <a:lstStyle>
            <a:lvl1pPr marL="0" indent="0" algn="ctr">
              <a:buNone/>
              <a:defRPr lang="en-US" sz="1800" b="0"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
        <p:nvSpPr>
          <p:cNvPr id="10" name="Text Placeholder 9">
            <a:extLst>
              <a:ext uri="{FF2B5EF4-FFF2-40B4-BE49-F238E27FC236}">
                <a16:creationId xmlns:a16="http://schemas.microsoft.com/office/drawing/2014/main" id="{2842D6F8-88F1-9441-BA89-83591E55F76C}"/>
              </a:ext>
            </a:extLst>
          </p:cNvPr>
          <p:cNvSpPr>
            <a:spLocks noGrp="1"/>
          </p:cNvSpPr>
          <p:nvPr>
            <p:ph type="body" sz="quarter" idx="36"/>
          </p:nvPr>
        </p:nvSpPr>
        <p:spPr>
          <a:xfrm>
            <a:off x="8448246" y="4128517"/>
            <a:ext cx="3043177" cy="1589531"/>
          </a:xfrm>
          <a:prstGeom prst="rect">
            <a:avLst/>
          </a:prstGeom>
          <a:solidFill>
            <a:schemeClr val="bg1"/>
          </a:solidFill>
        </p:spPr>
        <p:txBody>
          <a:bodyPr lIns="0" tIns="91440" rIns="0" bIns="0"/>
          <a:lstStyle>
            <a:lvl1pPr marL="0" indent="0" algn="ctr">
              <a:buNone/>
              <a:defRPr lang="en-US" sz="1800" b="0" kern="1200" spc="-67" dirty="0" smtClean="0">
                <a:solidFill>
                  <a:schemeClr val="tx1"/>
                </a:solidFill>
                <a:latin typeface="+mn-lt"/>
                <a:ea typeface="+mn-ea"/>
                <a:cs typeface="+mn-cs"/>
              </a:defRPr>
            </a:lvl1pPr>
            <a:lvl2pPr marL="0" indent="0" algn="ctr">
              <a:buNone/>
              <a:tabLst/>
              <a:defRPr sz="20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p:txBody>
      </p:sp>
    </p:spTree>
    <p:extLst>
      <p:ext uri="{BB962C8B-B14F-4D97-AF65-F5344CB8AC3E}">
        <p14:creationId xmlns:p14="http://schemas.microsoft.com/office/powerpoint/2010/main" val="415386246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MM_BULLETS_LAPTOP">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3E7235B-A197-8246-B28F-5179DBB97D44}"/>
              </a:ext>
            </a:extLst>
          </p:cNvPr>
          <p:cNvSpPr/>
          <p:nvPr userDrawn="1"/>
        </p:nvSpPr>
        <p:spPr>
          <a:xfrm>
            <a:off x="533399" y="2212258"/>
            <a:ext cx="11113325" cy="3578941"/>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779206" y="2466476"/>
            <a:ext cx="3771900" cy="2005973"/>
          </a:xfrm>
          <a:prstGeom prst="rect">
            <a:avLst/>
          </a:prstGeom>
        </p:spPr>
        <p:txBody>
          <a:bodyPr lIns="0" tIns="0" rIns="0" bIns="0"/>
          <a:lstStyle>
            <a:lvl1pPr marL="0" indent="0">
              <a:buNone/>
              <a:defRPr sz="2000" spc="-30" baseline="0"/>
            </a:lvl1pPr>
            <a:lvl2pPr marL="300546" indent="-342900">
              <a:tabLst/>
              <a:defRPr lang="en-US" sz="1800" kern="1200" spc="-30" baseline="0" dirty="0">
                <a:solidFill>
                  <a:schemeClr val="tx1"/>
                </a:solidFill>
                <a:latin typeface="+mn-lt"/>
                <a:ea typeface="+mn-ea"/>
                <a:cs typeface="+mn-cs"/>
              </a:defRPr>
            </a:lvl2pPr>
            <a:lvl3pPr marL="488950" indent="-285750">
              <a:tabLst/>
              <a:defRPr lang="en-US" sz="16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3797027"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pic>
        <p:nvPicPr>
          <p:cNvPr id="9" name="Picture 8" descr="A picture containing text, monitor, screenshot, computer&#10;&#10;Description automatically generated">
            <a:extLst>
              <a:ext uri="{FF2B5EF4-FFF2-40B4-BE49-F238E27FC236}">
                <a16:creationId xmlns:a16="http://schemas.microsoft.com/office/drawing/2014/main" id="{FA558574-93C5-F04F-BFD5-7B67BA8E2AE9}"/>
              </a:ext>
            </a:extLst>
          </p:cNvPr>
          <p:cNvPicPr>
            <a:picLocks noChangeAspect="1"/>
          </p:cNvPicPr>
          <p:nvPr userDrawn="1"/>
        </p:nvPicPr>
        <p:blipFill rotWithShape="1">
          <a:blip r:embed="rId2"/>
          <a:srcRect r="2452"/>
          <a:stretch/>
        </p:blipFill>
        <p:spPr>
          <a:xfrm>
            <a:off x="4318552" y="1386348"/>
            <a:ext cx="7522911" cy="4404853"/>
          </a:xfrm>
          <a:prstGeom prst="rect">
            <a:avLst/>
          </a:prstGeom>
        </p:spPr>
      </p:pic>
      <p:sp>
        <p:nvSpPr>
          <p:cNvPr id="10" name="Text Placeholder 6">
            <a:extLst>
              <a:ext uri="{FF2B5EF4-FFF2-40B4-BE49-F238E27FC236}">
                <a16:creationId xmlns:a16="http://schemas.microsoft.com/office/drawing/2014/main" id="{32BBAF2E-279D-5D46-AB66-1F2FB16EC44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pic>
        <p:nvPicPr>
          <p:cNvPr id="13" name="Picture Placeholder 12">
            <a:extLst>
              <a:ext uri="{FF2B5EF4-FFF2-40B4-BE49-F238E27FC236}">
                <a16:creationId xmlns:a16="http://schemas.microsoft.com/office/drawing/2014/main" id="{17E98CDF-1547-3D47-8F33-02EF2E2BADF9}"/>
              </a:ext>
            </a:extLst>
          </p:cNvPr>
          <p:cNvPicPr>
            <a:picLocks noChangeAspect="1"/>
          </p:cNvPicPr>
          <p:nvPr userDrawn="1"/>
        </p:nvPicPr>
        <p:blipFill>
          <a:blip r:embed="rId3"/>
          <a:srcRect l="22" r="22"/>
          <a:stretch/>
        </p:blipFill>
        <p:spPr>
          <a:xfrm>
            <a:off x="5282932" y="1698123"/>
            <a:ext cx="5783855" cy="3601464"/>
          </a:xfrm>
          <a:prstGeom prst="rect">
            <a:avLst/>
          </a:prstGeom>
        </p:spPr>
      </p:pic>
      <p:sp>
        <p:nvSpPr>
          <p:cNvPr id="14" name="Arc 13">
            <a:extLst>
              <a:ext uri="{FF2B5EF4-FFF2-40B4-BE49-F238E27FC236}">
                <a16:creationId xmlns:a16="http://schemas.microsoft.com/office/drawing/2014/main" id="{6BBBED39-D9A7-3E4F-9923-4A26E30712F2}"/>
              </a:ext>
            </a:extLst>
          </p:cNvPr>
          <p:cNvSpPr/>
          <p:nvPr userDrawn="1"/>
        </p:nvSpPr>
        <p:spPr>
          <a:xfrm rot="3078003" flipV="1">
            <a:off x="3805636" y="1146198"/>
            <a:ext cx="2842542" cy="2842542"/>
          </a:xfrm>
          <a:prstGeom prst="arc">
            <a:avLst/>
          </a:prstGeom>
          <a:ln w="19050">
            <a:solidFill>
              <a:schemeClr val="accent4"/>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4244292793"/>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MM_SECTION BREAK">
    <p:bg>
      <p:bgPr>
        <a:solidFill>
          <a:schemeClr val="accent1"/>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a16="http://schemas.microsoft.com/office/drawing/2014/main" id="{8F560E54-33E2-9746-A8CC-E00D13AFCDF8}"/>
              </a:ext>
            </a:extLst>
          </p:cNvPr>
          <p:cNvSpPr>
            <a:spLocks noGrp="1"/>
          </p:cNvSpPr>
          <p:nvPr>
            <p:ph type="body" sz="quarter" idx="17" hasCustomPrompt="1"/>
          </p:nvPr>
        </p:nvSpPr>
        <p:spPr>
          <a:xfrm>
            <a:off x="533400" y="1181100"/>
            <a:ext cx="9220200" cy="3619500"/>
          </a:xfrm>
          <a:prstGeom prst="rect">
            <a:avLst/>
          </a:prstGeom>
          <a:ln>
            <a:noFill/>
          </a:ln>
        </p:spPr>
        <p:txBody>
          <a:bodyPr lIns="0"/>
          <a:lstStyle>
            <a:lvl1pPr marL="0" indent="0">
              <a:lnSpc>
                <a:spcPct val="80000"/>
              </a:lnSpc>
              <a:buFontTx/>
              <a:buNone/>
              <a:defRPr lang="en-US" sz="6000" b="1" kern="1200" spc="-150" baseline="0" dirty="0" smtClean="0">
                <a:solidFill>
                  <a:schemeClr val="accent2">
                    <a:lumMod val="40000"/>
                    <a:lumOff val="60000"/>
                  </a:schemeClr>
                </a:solidFill>
                <a:latin typeface="Arial" panose="020B0604020202020204" pitchFamily="34" charset="0"/>
                <a:ea typeface="+mj-ea"/>
                <a:cs typeface="Arial" panose="020B0604020202020204" pitchFamily="34" charset="0"/>
              </a:defRPr>
            </a:lvl1pPr>
            <a:lvl2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1"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cxnSp>
        <p:nvCxnSpPr>
          <p:cNvPr id="6" name="Straight Connector 5">
            <a:extLst>
              <a:ext uri="{FF2B5EF4-FFF2-40B4-BE49-F238E27FC236}">
                <a16:creationId xmlns:a16="http://schemas.microsoft.com/office/drawing/2014/main" id="{C48C884A-4FFE-3E43-8C59-8B2C29492741}"/>
              </a:ext>
            </a:extLst>
          </p:cNvPr>
          <p:cNvCxnSpPr>
            <a:cxnSpLocks/>
          </p:cNvCxnSpPr>
          <p:nvPr userDrawn="1"/>
        </p:nvCxnSpPr>
        <p:spPr>
          <a:xfrm>
            <a:off x="533400" y="637830"/>
            <a:ext cx="11125200" cy="0"/>
          </a:xfrm>
          <a:prstGeom prst="line">
            <a:avLst/>
          </a:prstGeom>
          <a:ln w="952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7" name="Text Placeholder 6">
            <a:extLst>
              <a:ext uri="{FF2B5EF4-FFF2-40B4-BE49-F238E27FC236}">
                <a16:creationId xmlns:a16="http://schemas.microsoft.com/office/drawing/2014/main" id="{66584975-F61F-004A-8C6B-68E2BFE02FA9}"/>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Tree>
    <p:extLst>
      <p:ext uri="{BB962C8B-B14F-4D97-AF65-F5344CB8AC3E}">
        <p14:creationId xmlns:p14="http://schemas.microsoft.com/office/powerpoint/2010/main" val="3788628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L_TITLE_END">
    <p:bg>
      <p:bgPr>
        <a:solidFill>
          <a:schemeClr val="bg1"/>
        </a:solidFill>
        <a:effectLst/>
      </p:bgPr>
    </p:bg>
    <p:spTree>
      <p:nvGrpSpPr>
        <p:cNvPr id="1" name=""/>
        <p:cNvGrpSpPr/>
        <p:nvPr/>
      </p:nvGrpSpPr>
      <p:grpSpPr>
        <a:xfrm>
          <a:off x="0" y="0"/>
          <a:ext cx="0" cy="0"/>
          <a:chOff x="0" y="0"/>
          <a:chExt cx="0" cy="0"/>
        </a:xfrm>
      </p:grpSpPr>
      <p:sp>
        <p:nvSpPr>
          <p:cNvPr id="10" name="Text Placeholder 5">
            <a:extLst>
              <a:ext uri="{FF2B5EF4-FFF2-40B4-BE49-F238E27FC236}">
                <a16:creationId xmlns:a16="http://schemas.microsoft.com/office/drawing/2014/main" id="{20955193-F439-B149-9E31-2313F374E838}"/>
              </a:ext>
            </a:extLst>
          </p:cNvPr>
          <p:cNvSpPr>
            <a:spLocks noGrp="1"/>
          </p:cNvSpPr>
          <p:nvPr>
            <p:ph type="body" sz="quarter" idx="20" hasCustomPrompt="1"/>
          </p:nvPr>
        </p:nvSpPr>
        <p:spPr>
          <a:xfrm>
            <a:off x="533400" y="2685121"/>
            <a:ext cx="5130801" cy="1257300"/>
          </a:xfrm>
          <a:prstGeom prst="rect">
            <a:avLst/>
          </a:prstGeom>
        </p:spPr>
        <p:txBody>
          <a:bodyPr lIns="0" tIns="0" rIns="0" bIns="0"/>
          <a:lstStyle>
            <a:lvl1pPr marL="9260" indent="0" algn="l">
              <a:spcBef>
                <a:spcPts val="0"/>
              </a:spcBef>
              <a:buNone/>
              <a:tabLst/>
              <a:defRPr sz="6000" b="1" spc="-100" baseline="0">
                <a:solidFill>
                  <a:schemeClr val="tx1"/>
                </a:solidFill>
                <a:latin typeface="Arial" panose="020B0604020202020204" pitchFamily="34" charset="0"/>
                <a:cs typeface="Arial" panose="020B0604020202020204" pitchFamily="34" charset="0"/>
              </a:defRPr>
            </a:lvl1pPr>
            <a:lvl2pPr marL="9260" indent="0" algn="l">
              <a:spcBef>
                <a:spcPts val="833"/>
              </a:spcBef>
              <a:buNone/>
              <a:tabLst/>
              <a:defRPr sz="3000" b="0" spc="-83" baseline="0">
                <a:solidFill>
                  <a:schemeClr val="tx1"/>
                </a:solidFill>
                <a:latin typeface="Arial" panose="020B0604020202020204" pitchFamily="34" charset="0"/>
                <a:cs typeface="Arial" panose="020B0604020202020204" pitchFamily="34" charset="0"/>
              </a:defRPr>
            </a:lvl2pPr>
            <a:lvl3pPr marL="9260" indent="0" algn="l">
              <a:spcBef>
                <a:spcPts val="2083"/>
              </a:spcBef>
              <a:buNone/>
              <a:tabLst/>
              <a:defRPr sz="1333" b="1" cap="all" spc="-42" baseline="0">
                <a:solidFill>
                  <a:schemeClr val="tx1"/>
                </a:solidFill>
                <a:latin typeface="Arial" panose="020B0604020202020204" pitchFamily="34" charset="0"/>
                <a:cs typeface="Arial" panose="020B0604020202020204" pitchFamily="34" charset="0"/>
              </a:defRPr>
            </a:lvl3pPr>
            <a:lvl4pPr marL="9260" indent="0" algn="l">
              <a:buNone/>
              <a:tabLst/>
              <a:defRPr b="0" spc="-83" baseline="0">
                <a:solidFill>
                  <a:schemeClr val="tx1"/>
                </a:solidFill>
                <a:latin typeface="Arial" panose="020B0604020202020204" pitchFamily="34" charset="0"/>
                <a:cs typeface="Arial" panose="020B0604020202020204" pitchFamily="34" charset="0"/>
              </a:defRPr>
            </a:lvl4pPr>
            <a:lvl5pPr marL="9260" indent="0" algn="l">
              <a:buNone/>
              <a:tabLst/>
              <a:defRPr b="0" spc="-83" baseline="0">
                <a:solidFill>
                  <a:schemeClr val="tx1"/>
                </a:solidFill>
                <a:latin typeface="Arial" panose="020B0604020202020204" pitchFamily="34" charset="0"/>
                <a:cs typeface="Arial" panose="020B0604020202020204" pitchFamily="34" charset="0"/>
              </a:defRPr>
            </a:lvl5pPr>
          </a:lstStyle>
          <a:p>
            <a:pPr lvl="0"/>
            <a:r>
              <a:rPr lang="en-US" dirty="0"/>
              <a:t>Thank you!</a:t>
            </a:r>
          </a:p>
        </p:txBody>
      </p:sp>
      <p:grpSp>
        <p:nvGrpSpPr>
          <p:cNvPr id="12" name="Group 11">
            <a:extLst>
              <a:ext uri="{FF2B5EF4-FFF2-40B4-BE49-F238E27FC236}">
                <a16:creationId xmlns:a16="http://schemas.microsoft.com/office/drawing/2014/main" id="{19F39B7F-795E-5449-AC8D-F17D06273DB5}"/>
              </a:ext>
            </a:extLst>
          </p:cNvPr>
          <p:cNvGrpSpPr/>
          <p:nvPr userDrawn="1"/>
        </p:nvGrpSpPr>
        <p:grpSpPr>
          <a:xfrm>
            <a:off x="533400" y="637830"/>
            <a:ext cx="11125200" cy="5467047"/>
            <a:chOff x="533400" y="637830"/>
            <a:chExt cx="5435600" cy="5467047"/>
          </a:xfrm>
        </p:grpSpPr>
        <p:cxnSp>
          <p:nvCxnSpPr>
            <p:cNvPr id="13" name="Straight Connector 12">
              <a:extLst>
                <a:ext uri="{FF2B5EF4-FFF2-40B4-BE49-F238E27FC236}">
                  <a16:creationId xmlns:a16="http://schemas.microsoft.com/office/drawing/2014/main" id="{AA780690-4485-5642-AB7F-14CFE71BC267}"/>
                </a:ext>
              </a:extLst>
            </p:cNvPr>
            <p:cNvCxnSpPr>
              <a:cxnSpLocks/>
            </p:cNvCxnSpPr>
            <p:nvPr userDrawn="1"/>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8D04F797-8025-6043-9DB7-7D98ECBF21B4}"/>
                </a:ext>
              </a:extLst>
            </p:cNvPr>
            <p:cNvCxnSpPr>
              <a:cxnSpLocks/>
            </p:cNvCxnSpPr>
            <p:nvPr userDrawn="1"/>
          </p:nvCxnSpPr>
          <p:spPr>
            <a:xfrm>
              <a:off x="543566" y="6104877"/>
              <a:ext cx="5425434"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grpSp>
      <p:pic>
        <p:nvPicPr>
          <p:cNvPr id="19" name="Graphic 18">
            <a:extLst>
              <a:ext uri="{FF2B5EF4-FFF2-40B4-BE49-F238E27FC236}">
                <a16:creationId xmlns:a16="http://schemas.microsoft.com/office/drawing/2014/main" id="{C291FBD7-CBAC-B449-AAA1-757D3B2F4A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49841" y="785977"/>
            <a:ext cx="2943167" cy="202977"/>
          </a:xfrm>
          <a:prstGeom prst="rect">
            <a:avLst/>
          </a:prstGeom>
        </p:spPr>
      </p:pic>
      <p:cxnSp>
        <p:nvCxnSpPr>
          <p:cNvPr id="20" name="Straight Connector 19">
            <a:extLst>
              <a:ext uri="{FF2B5EF4-FFF2-40B4-BE49-F238E27FC236}">
                <a16:creationId xmlns:a16="http://schemas.microsoft.com/office/drawing/2014/main" id="{FC3B75D4-F45E-4D44-A147-5D906ED22BA5}"/>
              </a:ext>
            </a:extLst>
          </p:cNvPr>
          <p:cNvCxnSpPr>
            <a:cxnSpLocks/>
          </p:cNvCxnSpPr>
          <p:nvPr userDrawn="1"/>
        </p:nvCxnSpPr>
        <p:spPr>
          <a:xfrm>
            <a:off x="543803" y="1119414"/>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1" name="Picture Placeholder 3">
            <a:extLst>
              <a:ext uri="{FF2B5EF4-FFF2-40B4-BE49-F238E27FC236}">
                <a16:creationId xmlns:a16="http://schemas.microsoft.com/office/drawing/2014/main" id="{30DCF597-0A99-0941-9416-28A8599CE8F9}"/>
              </a:ext>
            </a:extLst>
          </p:cNvPr>
          <p:cNvSpPr>
            <a:spLocks noGrp="1"/>
          </p:cNvSpPr>
          <p:nvPr>
            <p:ph type="pic" sz="quarter" idx="28"/>
          </p:nvPr>
        </p:nvSpPr>
        <p:spPr>
          <a:xfrm>
            <a:off x="5700306" y="1379095"/>
            <a:ext cx="5958294" cy="4489554"/>
          </a:xfrm>
          <a:prstGeom prst="rect">
            <a:avLst/>
          </a:prstGeom>
          <a:noFill/>
        </p:spPr>
        <p:txBody>
          <a:bodyPr anchor="ctr"/>
          <a:lstStyle>
            <a:lvl1pPr marL="0" indent="0" algn="ctr">
              <a:buNone/>
              <a:defRPr sz="1200"/>
            </a:lvl1pPr>
          </a:lstStyle>
          <a:p>
            <a:r>
              <a:rPr lang="en-US"/>
              <a:t>Click icon to add picture</a:t>
            </a:r>
            <a:endParaRPr lang="en-US" dirty="0"/>
          </a:p>
        </p:txBody>
      </p:sp>
    </p:spTree>
    <p:extLst>
      <p:ext uri="{BB962C8B-B14F-4D97-AF65-F5344CB8AC3E}">
        <p14:creationId xmlns:p14="http://schemas.microsoft.com/office/powerpoint/2010/main" val="653917139"/>
      </p:ext>
    </p:extLst>
  </p:cSld>
  <p:clrMapOvr>
    <a:masterClrMapping/>
  </p:clrMapOvr>
  <p:extLst>
    <p:ext uri="{DCECCB84-F9BA-43D5-87BE-67443E8EF086}">
      <p15:sldGuideLst xmlns:p15="http://schemas.microsoft.com/office/powerpoint/2012/main">
        <p15:guide id="1" orient="horz" pos="528">
          <p15:clr>
            <a:srgbClr val="FBAE40"/>
          </p15:clr>
        </p15:guide>
        <p15:guide id="2" orient="horz" pos="3705">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MM_COLOR FIELD_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6F2DA6-91C4-CF4C-AA7A-F2D405F72B4C}"/>
              </a:ext>
            </a:extLst>
          </p:cNvPr>
          <p:cNvSpPr/>
          <p:nvPr userDrawn="1"/>
        </p:nvSpPr>
        <p:spPr>
          <a:xfrm>
            <a:off x="533399" y="860498"/>
            <a:ext cx="11113325" cy="493070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762000" y="1134800"/>
            <a:ext cx="8991600" cy="4216962"/>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Tree>
    <p:extLst>
      <p:ext uri="{BB962C8B-B14F-4D97-AF65-F5344CB8AC3E}">
        <p14:creationId xmlns:p14="http://schemas.microsoft.com/office/powerpoint/2010/main" val="169156187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MM_COLOR FIELD_TEXT_LR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6F2DA6-91C4-CF4C-AA7A-F2D405F72B4C}"/>
              </a:ext>
            </a:extLst>
          </p:cNvPr>
          <p:cNvSpPr/>
          <p:nvPr userDrawn="1"/>
        </p:nvSpPr>
        <p:spPr>
          <a:xfrm>
            <a:off x="533399" y="860498"/>
            <a:ext cx="11113325" cy="493070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762000" y="1134800"/>
            <a:ext cx="8991600" cy="4216962"/>
          </a:xfrm>
          <a:prstGeom prst="rect">
            <a:avLst/>
          </a:prstGeom>
        </p:spPr>
        <p:txBody>
          <a:bodyPr lIns="0" tIns="0" rIns="0" bIns="0"/>
          <a:lstStyle>
            <a:lvl1pPr marL="0" indent="0">
              <a:buNone/>
              <a:tabLst/>
              <a:defRPr sz="4200" b="1" spc="-130" baseline="0">
                <a:solidFill>
                  <a:schemeClr val="tx1"/>
                </a:solidFill>
              </a:defRPr>
            </a:lvl1pPr>
            <a:lvl2pPr marL="0" indent="0">
              <a:spcBef>
                <a:spcPts val="400"/>
              </a:spcBef>
              <a:buNone/>
              <a:tabLst/>
              <a:defRPr sz="42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Tree>
    <p:extLst>
      <p:ext uri="{BB962C8B-B14F-4D97-AF65-F5344CB8AC3E}">
        <p14:creationId xmlns:p14="http://schemas.microsoft.com/office/powerpoint/2010/main" val="305170379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MM_HOST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58B6313-BAAC-5B4D-AB49-033632570BF8}"/>
              </a:ext>
            </a:extLst>
          </p:cNvPr>
          <p:cNvSpPr/>
          <p:nvPr userDrawn="1"/>
        </p:nvSpPr>
        <p:spPr>
          <a:xfrm>
            <a:off x="669646" y="2364539"/>
            <a:ext cx="1878012" cy="2405063"/>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2806384" y="2257044"/>
            <a:ext cx="2760325" cy="26670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0" indent="0">
              <a:buNone/>
              <a:tabLst/>
              <a:defRPr sz="2000" spc="-30" baseline="0"/>
            </a:lvl2pPr>
            <a:lvl3pPr marL="117475" indent="85725">
              <a:buNone/>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lvl="1"/>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D34DEAF7-F266-DD48-B705-2AF3A2EFA13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
        <p:nvSpPr>
          <p:cNvPr id="3" name="Picture Placeholder 2">
            <a:extLst>
              <a:ext uri="{FF2B5EF4-FFF2-40B4-BE49-F238E27FC236}">
                <a16:creationId xmlns:a16="http://schemas.microsoft.com/office/drawing/2014/main" id="{7E519D73-F798-1442-AB57-F1FFDEC2072A}"/>
              </a:ext>
            </a:extLst>
          </p:cNvPr>
          <p:cNvSpPr>
            <a:spLocks noGrp="1"/>
          </p:cNvSpPr>
          <p:nvPr>
            <p:ph type="pic" sz="quarter" idx="31"/>
          </p:nvPr>
        </p:nvSpPr>
        <p:spPr>
          <a:xfrm>
            <a:off x="522288" y="2257045"/>
            <a:ext cx="1878011" cy="2355922"/>
          </a:xfrm>
          <a:prstGeom prst="rect">
            <a:avLst/>
          </a:prstGeom>
          <a:solidFill>
            <a:schemeClr val="bg2">
              <a:lumMod val="90000"/>
            </a:schemeClr>
          </a:solidFill>
        </p:spPr>
        <p:txBody>
          <a:bodyPr anchor="ctr"/>
          <a:lstStyle>
            <a:lvl1pPr marL="0" indent="0" algn="ctr">
              <a:buNone/>
              <a:defRPr sz="1200"/>
            </a:lvl1pPr>
          </a:lstStyle>
          <a:p>
            <a:endParaRPr lang="en-US" dirty="0"/>
          </a:p>
        </p:txBody>
      </p:sp>
      <p:sp>
        <p:nvSpPr>
          <p:cNvPr id="13" name="Text Placeholder 9">
            <a:extLst>
              <a:ext uri="{FF2B5EF4-FFF2-40B4-BE49-F238E27FC236}">
                <a16:creationId xmlns:a16="http://schemas.microsoft.com/office/drawing/2014/main" id="{D95CA2B2-DE55-944C-8C27-EFA8682526EE}"/>
              </a:ext>
            </a:extLst>
          </p:cNvPr>
          <p:cNvSpPr>
            <a:spLocks noGrp="1"/>
          </p:cNvSpPr>
          <p:nvPr>
            <p:ph type="body" sz="quarter" idx="33"/>
          </p:nvPr>
        </p:nvSpPr>
        <p:spPr>
          <a:xfrm>
            <a:off x="8526517" y="2257044"/>
            <a:ext cx="2763197" cy="26670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0" indent="0">
              <a:buNone/>
              <a:tabLst/>
              <a:defRPr sz="2000" spc="-30" baseline="0"/>
            </a:lvl2pPr>
            <a:lvl3pPr marL="117475" indent="85725">
              <a:buNone/>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lvl="1"/>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15" name="Rectangle 14">
            <a:extLst>
              <a:ext uri="{FF2B5EF4-FFF2-40B4-BE49-F238E27FC236}">
                <a16:creationId xmlns:a16="http://schemas.microsoft.com/office/drawing/2014/main" id="{B824FB15-96C2-4D48-9CBE-E131086436A5}"/>
              </a:ext>
            </a:extLst>
          </p:cNvPr>
          <p:cNvSpPr/>
          <p:nvPr userDrawn="1"/>
        </p:nvSpPr>
        <p:spPr>
          <a:xfrm>
            <a:off x="6384647" y="2364539"/>
            <a:ext cx="1878012" cy="2405063"/>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2">
            <a:extLst>
              <a:ext uri="{FF2B5EF4-FFF2-40B4-BE49-F238E27FC236}">
                <a16:creationId xmlns:a16="http://schemas.microsoft.com/office/drawing/2014/main" id="{81AAEB8E-FBAF-4446-8F64-E03D028C331B}"/>
              </a:ext>
            </a:extLst>
          </p:cNvPr>
          <p:cNvSpPr>
            <a:spLocks noGrp="1"/>
          </p:cNvSpPr>
          <p:nvPr>
            <p:ph type="pic" sz="quarter" idx="34"/>
          </p:nvPr>
        </p:nvSpPr>
        <p:spPr>
          <a:xfrm>
            <a:off x="6237289" y="2257045"/>
            <a:ext cx="1878011" cy="2355922"/>
          </a:xfrm>
          <a:prstGeom prst="rect">
            <a:avLst/>
          </a:prstGeom>
          <a:solidFill>
            <a:schemeClr val="bg2">
              <a:lumMod val="90000"/>
            </a:schemeClr>
          </a:solidFill>
        </p:spPr>
        <p:txBody>
          <a:bodyPr anchor="ctr"/>
          <a:lstStyle>
            <a:lvl1pPr marL="0" indent="0" algn="ctr">
              <a:buNone/>
              <a:defRPr sz="1200"/>
            </a:lvl1pPr>
          </a:lstStyle>
          <a:p>
            <a:endParaRPr lang="en-US" dirty="0"/>
          </a:p>
        </p:txBody>
      </p:sp>
    </p:spTree>
    <p:extLst>
      <p:ext uri="{BB962C8B-B14F-4D97-AF65-F5344CB8AC3E}">
        <p14:creationId xmlns:p14="http://schemas.microsoft.com/office/powerpoint/2010/main" val="174116354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MM_STANDARD TEXT_BULLETS">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533400" y="2247900"/>
            <a:ext cx="9220200" cy="3124200"/>
          </a:xfrm>
          <a:prstGeom prst="rect">
            <a:avLst/>
          </a:prstGeom>
        </p:spPr>
        <p:txBody>
          <a:bodyPr lIns="0" tIns="0" rIns="0" bIns="0"/>
          <a:lstStyle>
            <a:lvl1pPr marL="0" indent="0">
              <a:buNone/>
              <a:defRPr sz="2400" b="1" spc="-30" baseline="0"/>
            </a:lvl1pPr>
            <a:lvl2pPr marL="230188" indent="-271463">
              <a:spcBef>
                <a:spcPts val="1000"/>
              </a:spcBef>
              <a:tabLst/>
              <a:defRPr lang="en-US" sz="2400" kern="1200" spc="-30" baseline="0" dirty="0">
                <a:solidFill>
                  <a:schemeClr val="tx1"/>
                </a:solidFill>
                <a:latin typeface="+mn-lt"/>
                <a:ea typeface="+mn-ea"/>
                <a:cs typeface="+mn-cs"/>
              </a:defRPr>
            </a:lvl2pPr>
            <a:lvl3pPr marL="488950" indent="-285750">
              <a:spcBef>
                <a:spcPts val="1000"/>
              </a:spcBef>
              <a:tabLst/>
              <a:defRPr lang="en-US" sz="24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Tree>
    <p:extLst>
      <p:ext uri="{BB962C8B-B14F-4D97-AF65-F5344CB8AC3E}">
        <p14:creationId xmlns:p14="http://schemas.microsoft.com/office/powerpoint/2010/main" val="3789828151"/>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MM_TWO COL_TEXT FILL I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6F2DA6-91C4-CF4C-AA7A-F2D405F72B4C}"/>
              </a:ext>
            </a:extLst>
          </p:cNvPr>
          <p:cNvSpPr/>
          <p:nvPr userDrawn="1"/>
        </p:nvSpPr>
        <p:spPr>
          <a:xfrm>
            <a:off x="525904" y="1996068"/>
            <a:ext cx="11113325" cy="37951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6D9B940F-DFE0-274B-9DE7-EDE3D978DED1}"/>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
        <p:nvSpPr>
          <p:cNvPr id="7" name="Text Placeholder 6">
            <a:extLst>
              <a:ext uri="{FF2B5EF4-FFF2-40B4-BE49-F238E27FC236}">
                <a16:creationId xmlns:a16="http://schemas.microsoft.com/office/drawing/2014/main" id="{52BBFF29-E1C9-5C4A-A844-AE9A253CBB6A}"/>
              </a:ext>
            </a:extLst>
          </p:cNvPr>
          <p:cNvSpPr>
            <a:spLocks noGrp="1"/>
          </p:cNvSpPr>
          <p:nvPr>
            <p:ph type="body" sz="quarter" idx="29"/>
          </p:nvPr>
        </p:nvSpPr>
        <p:spPr>
          <a:xfrm>
            <a:off x="776870" y="2575933"/>
            <a:ext cx="5243654" cy="2999678"/>
          </a:xfrm>
          <a:prstGeom prst="rect">
            <a:avLst/>
          </a:prstGeom>
          <a:solidFill>
            <a:schemeClr val="bg1"/>
          </a:solidFill>
        </p:spPr>
        <p:txBody>
          <a:bodyPr lIns="91440" tIns="91440" rIns="91440" bIns="91440"/>
          <a:lstStyle>
            <a:lvl1pPr marL="0" indent="0">
              <a:buNone/>
              <a:defRPr sz="1800" spc="-30" baseline="0"/>
            </a:lvl1pPr>
            <a:lvl2pPr marL="300546" indent="-342900">
              <a:spcBef>
                <a:spcPts val="1000"/>
              </a:spcBef>
              <a:tabLst/>
              <a:defRPr lang="en-US" sz="1800" kern="1200" spc="-30" baseline="0" dirty="0">
                <a:solidFill>
                  <a:schemeClr val="tx1"/>
                </a:solidFill>
                <a:latin typeface="+mn-lt"/>
                <a:ea typeface="+mn-ea"/>
                <a:cs typeface="+mn-cs"/>
              </a:defRPr>
            </a:lvl2pPr>
            <a:lvl3pPr marL="488950" indent="-285750">
              <a:spcBef>
                <a:spcPts val="1000"/>
              </a:spcBef>
              <a:tabLst/>
              <a:defRPr lang="en-US" sz="18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10" name="Content Placeholder 5">
            <a:extLst>
              <a:ext uri="{FF2B5EF4-FFF2-40B4-BE49-F238E27FC236}">
                <a16:creationId xmlns:a16="http://schemas.microsoft.com/office/drawing/2014/main" id="{0272888A-D93B-024A-AB67-3E7230182FD2}"/>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sp>
        <p:nvSpPr>
          <p:cNvPr id="4" name="Text Placeholder 3">
            <a:extLst>
              <a:ext uri="{FF2B5EF4-FFF2-40B4-BE49-F238E27FC236}">
                <a16:creationId xmlns:a16="http://schemas.microsoft.com/office/drawing/2014/main" id="{F07EF46D-0D06-2341-A419-113891E48BC1}"/>
              </a:ext>
            </a:extLst>
          </p:cNvPr>
          <p:cNvSpPr>
            <a:spLocks noGrp="1"/>
          </p:cNvSpPr>
          <p:nvPr>
            <p:ph type="body" sz="quarter" idx="30"/>
          </p:nvPr>
        </p:nvSpPr>
        <p:spPr>
          <a:xfrm>
            <a:off x="541780" y="1995488"/>
            <a:ext cx="11121200" cy="423862"/>
          </a:xfrm>
          <a:prstGeom prst="rect">
            <a:avLst/>
          </a:prstGeom>
          <a:solidFill>
            <a:schemeClr val="accent1"/>
          </a:solidFill>
        </p:spPr>
        <p:txBody>
          <a:bodyPr anchor="ctr"/>
          <a:lstStyle>
            <a:lvl1pPr marL="66675" indent="0">
              <a:buNone/>
              <a:tabLst/>
              <a:defRPr sz="2000" b="1" spc="-40" baseline="0">
                <a:solidFill>
                  <a:schemeClr val="bg1"/>
                </a:solidFill>
              </a:defRPr>
            </a:lvl1pPr>
          </a:lstStyle>
          <a:p>
            <a:pPr lvl="0"/>
            <a:r>
              <a:rPr lang="en-US" dirty="0"/>
              <a:t>Click to edit Master text styles</a:t>
            </a:r>
          </a:p>
        </p:txBody>
      </p:sp>
      <p:sp>
        <p:nvSpPr>
          <p:cNvPr id="12" name="Text Placeholder 6">
            <a:extLst>
              <a:ext uri="{FF2B5EF4-FFF2-40B4-BE49-F238E27FC236}">
                <a16:creationId xmlns:a16="http://schemas.microsoft.com/office/drawing/2014/main" id="{E45C20CD-46F5-1349-B339-CF193A5B5085}"/>
              </a:ext>
            </a:extLst>
          </p:cNvPr>
          <p:cNvSpPr>
            <a:spLocks noGrp="1"/>
          </p:cNvSpPr>
          <p:nvPr>
            <p:ph type="body" sz="quarter" idx="31"/>
          </p:nvPr>
        </p:nvSpPr>
        <p:spPr>
          <a:xfrm>
            <a:off x="6171477" y="2575933"/>
            <a:ext cx="5243654" cy="2999678"/>
          </a:xfrm>
          <a:prstGeom prst="rect">
            <a:avLst/>
          </a:prstGeom>
          <a:solidFill>
            <a:schemeClr val="bg1"/>
          </a:solidFill>
        </p:spPr>
        <p:txBody>
          <a:bodyPr lIns="91440" tIns="91440" rIns="91440" bIns="91440"/>
          <a:lstStyle>
            <a:lvl1pPr marL="0" indent="0">
              <a:buNone/>
              <a:defRPr sz="1800" spc="-30" baseline="0"/>
            </a:lvl1pPr>
            <a:lvl2pPr marL="300546" indent="-342900">
              <a:spcBef>
                <a:spcPts val="1000"/>
              </a:spcBef>
              <a:tabLst/>
              <a:defRPr lang="en-US" sz="1800" kern="1200" spc="-30" baseline="0" dirty="0">
                <a:solidFill>
                  <a:schemeClr val="tx1"/>
                </a:solidFill>
                <a:latin typeface="+mn-lt"/>
                <a:ea typeface="+mn-ea"/>
                <a:cs typeface="+mn-cs"/>
              </a:defRPr>
            </a:lvl2pPr>
            <a:lvl3pPr marL="488950" indent="-285750">
              <a:spcBef>
                <a:spcPts val="1000"/>
              </a:spcBef>
              <a:tabLst/>
              <a:defRPr lang="en-US" sz="18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Tree>
    <p:extLst>
      <p:ext uri="{BB962C8B-B14F-4D97-AF65-F5344CB8AC3E}">
        <p14:creationId xmlns:p14="http://schemas.microsoft.com/office/powerpoint/2010/main" val="277250991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MM_QUOTE_SCENARIO">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182C16C-4626-5847-8464-E03ED5B421F1}"/>
              </a:ext>
            </a:extLst>
          </p:cNvPr>
          <p:cNvSpPr/>
          <p:nvPr userDrawn="1"/>
        </p:nvSpPr>
        <p:spPr>
          <a:xfrm>
            <a:off x="533399" y="1689904"/>
            <a:ext cx="11113325" cy="4101295"/>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D34DEAF7-F266-DD48-B705-2AF3A2EFA13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
        <p:nvSpPr>
          <p:cNvPr id="16" name="Content Placeholder 5">
            <a:extLst>
              <a:ext uri="{FF2B5EF4-FFF2-40B4-BE49-F238E27FC236}">
                <a16:creationId xmlns:a16="http://schemas.microsoft.com/office/drawing/2014/main" id="{71AD8F1D-C5DD-8C4F-9492-DA6FF0373C35}"/>
              </a:ext>
            </a:extLst>
          </p:cNvPr>
          <p:cNvSpPr>
            <a:spLocks noGrp="1"/>
          </p:cNvSpPr>
          <p:nvPr>
            <p:ph sz="quarter" idx="28"/>
          </p:nvPr>
        </p:nvSpPr>
        <p:spPr>
          <a:xfrm>
            <a:off x="521525" y="860499"/>
            <a:ext cx="11125200" cy="860514"/>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p:txBody>
      </p:sp>
      <p:cxnSp>
        <p:nvCxnSpPr>
          <p:cNvPr id="20" name="Straight Connector 19">
            <a:extLst>
              <a:ext uri="{FF2B5EF4-FFF2-40B4-BE49-F238E27FC236}">
                <a16:creationId xmlns:a16="http://schemas.microsoft.com/office/drawing/2014/main" id="{BD03BC27-55BF-2B4F-BDD3-11CED4D0F1DC}"/>
              </a:ext>
            </a:extLst>
          </p:cNvPr>
          <p:cNvCxnSpPr>
            <a:cxnSpLocks/>
          </p:cNvCxnSpPr>
          <p:nvPr userDrawn="1"/>
        </p:nvCxnSpPr>
        <p:spPr>
          <a:xfrm>
            <a:off x="8128857" y="2152891"/>
            <a:ext cx="0" cy="337980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575C8E9C-4929-4A46-816D-E1A314221AE1}"/>
              </a:ext>
            </a:extLst>
          </p:cNvPr>
          <p:cNvSpPr>
            <a:spLocks noGrp="1"/>
          </p:cNvSpPr>
          <p:nvPr>
            <p:ph type="body" sz="quarter" idx="33"/>
          </p:nvPr>
        </p:nvSpPr>
        <p:spPr>
          <a:xfrm>
            <a:off x="8378220" y="2036540"/>
            <a:ext cx="2862804" cy="3462052"/>
          </a:xfrm>
          <a:prstGeom prst="rect">
            <a:avLst/>
          </a:prstGeom>
          <a:noFill/>
        </p:spPr>
        <p:txBody>
          <a:bodyPr lIns="0" tIns="91440" rIns="0" bIns="0"/>
          <a:lstStyle>
            <a:lvl1pPr marL="0" indent="0" algn="l">
              <a:buNone/>
              <a:defRPr lang="en-US" sz="1600" b="1" kern="1200" spc="-40" baseline="0" dirty="0" smtClean="0">
                <a:solidFill>
                  <a:schemeClr val="tx1"/>
                </a:solidFill>
                <a:latin typeface="+mn-lt"/>
                <a:ea typeface="+mn-ea"/>
                <a:cs typeface="+mn-cs"/>
              </a:defRPr>
            </a:lvl1pPr>
            <a:lvl2pPr marL="0" indent="0" algn="l">
              <a:spcBef>
                <a:spcPts val="1500"/>
              </a:spcBef>
              <a:spcAft>
                <a:spcPts val="1500"/>
              </a:spcAft>
              <a:buNone/>
              <a:tabLst/>
              <a:defRPr sz="16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p:txBody>
      </p:sp>
      <p:sp>
        <p:nvSpPr>
          <p:cNvPr id="12" name="Content Placeholder 2">
            <a:extLst>
              <a:ext uri="{FF2B5EF4-FFF2-40B4-BE49-F238E27FC236}">
                <a16:creationId xmlns:a16="http://schemas.microsoft.com/office/drawing/2014/main" id="{5F1C9D71-74AB-A54D-972C-DF17B63CA200}"/>
              </a:ext>
            </a:extLst>
          </p:cNvPr>
          <p:cNvSpPr>
            <a:spLocks noGrp="1"/>
          </p:cNvSpPr>
          <p:nvPr>
            <p:ph sz="quarter" idx="34"/>
          </p:nvPr>
        </p:nvSpPr>
        <p:spPr>
          <a:xfrm>
            <a:off x="769620" y="2024442"/>
            <a:ext cx="6679692" cy="3522917"/>
          </a:xfrm>
          <a:prstGeom prst="rect">
            <a:avLst/>
          </a:prstGeom>
        </p:spPr>
        <p:txBody>
          <a:bodyPr lIns="0" tIns="0" rIns="0" bIns="0"/>
          <a:lstStyle>
            <a:lvl1pPr marL="0" indent="0">
              <a:buNone/>
              <a:defRPr sz="3600" spc="-40" baseline="0"/>
            </a:lvl1pPr>
            <a:lvl2pPr marL="0" indent="0">
              <a:spcBef>
                <a:spcPts val="1500"/>
              </a:spcBef>
              <a:buNone/>
              <a:tabLst/>
              <a:defRPr sz="2400" b="1" spc="-40" baseline="0"/>
            </a:lvl2pPr>
            <a:lvl3pPr marL="11112" indent="0">
              <a:spcBef>
                <a:spcPts val="1500"/>
              </a:spcBef>
              <a:buNone/>
              <a:tabLst/>
              <a:defRPr sz="2000" spc="-40" baseline="0"/>
            </a:lvl3pPr>
            <a:lvl4pPr marL="0" indent="0">
              <a:lnSpc>
                <a:spcPct val="100000"/>
              </a:lnSpc>
              <a:spcBef>
                <a:spcPts val="800"/>
              </a:spcBef>
              <a:buNone/>
              <a:tabLst/>
              <a:defRPr sz="1600" spc="-40" baseline="0"/>
            </a:lvl4pPr>
            <a:lvl5pPr>
              <a:defRPr spc="-4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32033374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MM_POLL_SCENARIO">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182C16C-4626-5847-8464-E03ED5B421F1}"/>
              </a:ext>
            </a:extLst>
          </p:cNvPr>
          <p:cNvSpPr/>
          <p:nvPr userDrawn="1"/>
        </p:nvSpPr>
        <p:spPr>
          <a:xfrm>
            <a:off x="533399" y="1689904"/>
            <a:ext cx="11113325" cy="4101295"/>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D34DEAF7-F266-DD48-B705-2AF3A2EFA13F}"/>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Attracting and Cultivating Talent</a:t>
            </a:r>
          </a:p>
        </p:txBody>
      </p:sp>
      <p:sp>
        <p:nvSpPr>
          <p:cNvPr id="16" name="Content Placeholder 5">
            <a:extLst>
              <a:ext uri="{FF2B5EF4-FFF2-40B4-BE49-F238E27FC236}">
                <a16:creationId xmlns:a16="http://schemas.microsoft.com/office/drawing/2014/main" id="{71AD8F1D-C5DD-8C4F-9492-DA6FF0373C35}"/>
              </a:ext>
            </a:extLst>
          </p:cNvPr>
          <p:cNvSpPr>
            <a:spLocks noGrp="1"/>
          </p:cNvSpPr>
          <p:nvPr>
            <p:ph sz="quarter" idx="28"/>
          </p:nvPr>
        </p:nvSpPr>
        <p:spPr>
          <a:xfrm>
            <a:off x="521525" y="860499"/>
            <a:ext cx="11125200" cy="860514"/>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p:txBody>
      </p:sp>
      <p:cxnSp>
        <p:nvCxnSpPr>
          <p:cNvPr id="20" name="Straight Connector 19">
            <a:extLst>
              <a:ext uri="{FF2B5EF4-FFF2-40B4-BE49-F238E27FC236}">
                <a16:creationId xmlns:a16="http://schemas.microsoft.com/office/drawing/2014/main" id="{BD03BC27-55BF-2B4F-BDD3-11CED4D0F1DC}"/>
              </a:ext>
            </a:extLst>
          </p:cNvPr>
          <p:cNvCxnSpPr>
            <a:cxnSpLocks/>
          </p:cNvCxnSpPr>
          <p:nvPr userDrawn="1"/>
        </p:nvCxnSpPr>
        <p:spPr>
          <a:xfrm>
            <a:off x="4076700" y="2152891"/>
            <a:ext cx="0" cy="3345701"/>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 Placeholder 9">
            <a:extLst>
              <a:ext uri="{FF2B5EF4-FFF2-40B4-BE49-F238E27FC236}">
                <a16:creationId xmlns:a16="http://schemas.microsoft.com/office/drawing/2014/main" id="{23441728-EEE8-A540-8D5F-A1E5362B407D}"/>
              </a:ext>
            </a:extLst>
          </p:cNvPr>
          <p:cNvSpPr>
            <a:spLocks noGrp="1"/>
          </p:cNvSpPr>
          <p:nvPr>
            <p:ph type="body" sz="quarter" idx="32"/>
          </p:nvPr>
        </p:nvSpPr>
        <p:spPr>
          <a:xfrm>
            <a:off x="770412" y="2036540"/>
            <a:ext cx="2862804" cy="3462052"/>
          </a:xfrm>
          <a:prstGeom prst="rect">
            <a:avLst/>
          </a:prstGeom>
          <a:noFill/>
        </p:spPr>
        <p:txBody>
          <a:bodyPr lIns="0" tIns="91440" rIns="0" bIns="0"/>
          <a:lstStyle>
            <a:lvl1pPr marL="0" indent="0" algn="l">
              <a:buNone/>
              <a:defRPr lang="en-US" sz="1600" b="1" kern="1200" spc="-40" baseline="0" dirty="0" smtClean="0">
                <a:solidFill>
                  <a:schemeClr val="tx1"/>
                </a:solidFill>
                <a:latin typeface="+mn-lt"/>
                <a:ea typeface="+mn-ea"/>
                <a:cs typeface="+mn-cs"/>
              </a:defRPr>
            </a:lvl1pPr>
            <a:lvl2pPr marL="0" indent="0" algn="l">
              <a:spcBef>
                <a:spcPts val="1500"/>
              </a:spcBef>
              <a:spcAft>
                <a:spcPts val="1500"/>
              </a:spcAft>
              <a:buNone/>
              <a:tabLst/>
              <a:defRPr sz="1600" spc="-30" baseline="0"/>
            </a:lvl2pPr>
            <a:lvl3pPr marL="230188" indent="-219075" algn="ctr">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p:txBody>
      </p:sp>
      <p:sp>
        <p:nvSpPr>
          <p:cNvPr id="3" name="Content Placeholder 2">
            <a:extLst>
              <a:ext uri="{FF2B5EF4-FFF2-40B4-BE49-F238E27FC236}">
                <a16:creationId xmlns:a16="http://schemas.microsoft.com/office/drawing/2014/main" id="{E0DC3992-A2C5-D942-AB58-7AF1CC1C0955}"/>
              </a:ext>
            </a:extLst>
          </p:cNvPr>
          <p:cNvSpPr>
            <a:spLocks noGrp="1"/>
          </p:cNvSpPr>
          <p:nvPr>
            <p:ph sz="quarter" idx="33"/>
          </p:nvPr>
        </p:nvSpPr>
        <p:spPr>
          <a:xfrm>
            <a:off x="4305300" y="2024443"/>
            <a:ext cx="7021068" cy="3498534"/>
          </a:xfrm>
          <a:prstGeom prst="rect">
            <a:avLst/>
          </a:prstGeom>
        </p:spPr>
        <p:txBody>
          <a:bodyPr lIns="0" tIns="0" rIns="0" bIns="0"/>
          <a:lstStyle>
            <a:lvl1pPr marL="0" indent="0">
              <a:buNone/>
              <a:defRPr sz="3600" spc="-40" baseline="0"/>
            </a:lvl1pPr>
            <a:lvl2pPr marL="0" indent="0">
              <a:spcBef>
                <a:spcPts val="1500"/>
              </a:spcBef>
              <a:buNone/>
              <a:tabLst/>
              <a:defRPr sz="2400" b="1" spc="-40" baseline="0"/>
            </a:lvl2pPr>
            <a:lvl3pPr marL="11112" indent="0">
              <a:spcBef>
                <a:spcPts val="1500"/>
              </a:spcBef>
              <a:buNone/>
              <a:tabLst/>
              <a:defRPr sz="2000" spc="-40" baseline="0"/>
            </a:lvl3pPr>
            <a:lvl4pPr marL="0" indent="0">
              <a:spcBef>
                <a:spcPts val="800"/>
              </a:spcBef>
              <a:buNone/>
              <a:tabLst/>
              <a:defRPr sz="1600" spc="-40" baseline="0"/>
            </a:lvl4pPr>
            <a:lvl5pPr>
              <a:defRPr spc="-4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70644802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image" Target="../media/image1.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theme" Target="../theme/theme2.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image" Target="../media/image2.svg"/><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A28E9-A41E-E748-82F6-9935CE03D156}"/>
              </a:ext>
            </a:extLst>
          </p:cNvPr>
          <p:cNvSpPr/>
          <p:nvPr userDrawn="1"/>
        </p:nvSpPr>
        <p:spPr>
          <a:xfrm>
            <a:off x="7455162" y="6414736"/>
            <a:ext cx="4209678" cy="179536"/>
          </a:xfrm>
          <a:prstGeom prst="rect">
            <a:avLst/>
          </a:prstGeom>
        </p:spPr>
        <p:txBody>
          <a:bodyPr wrap="square" lIns="0" tIns="0" rIns="0" bIns="0">
            <a:spAutoFit/>
          </a:bodyPr>
          <a:lstStyle/>
          <a:p>
            <a:pPr algn="r">
              <a:lnSpc>
                <a:spcPts val="725"/>
              </a:lnSpc>
            </a:pPr>
            <a:r>
              <a:rPr lang="en-US" sz="600" i="0" spc="0" dirty="0">
                <a:solidFill>
                  <a:schemeClr val="tx2"/>
                </a:solidFill>
                <a:latin typeface="Arial" panose="020B0604020202020204" pitchFamily="34" charset="0"/>
                <a:cs typeface="Arial" panose="020B0604020202020204" pitchFamily="34" charset="0"/>
              </a:rPr>
              <a:t>© </a:t>
            </a:r>
            <a:fld id="{0050A832-B8B1-EC47-A12A-95EBB8F28320}" type="datetimeyyyy">
              <a:rPr lang="en-US" sz="600" i="0" spc="0" smtClean="0">
                <a:solidFill>
                  <a:schemeClr val="tx2"/>
                </a:solidFill>
                <a:latin typeface="Arial" panose="020B0604020202020204" pitchFamily="34" charset="0"/>
                <a:cs typeface="Arial" panose="020B0604020202020204" pitchFamily="34" charset="0"/>
              </a:rPr>
              <a:pPr algn="r">
                <a:lnSpc>
                  <a:spcPts val="725"/>
                </a:lnSpc>
              </a:pPr>
              <a:t>2022</a:t>
            </a:fld>
            <a:r>
              <a:rPr lang="en-US" sz="600" i="0" spc="0" dirty="0">
                <a:solidFill>
                  <a:schemeClr val="tx2"/>
                </a:solidFill>
                <a:latin typeface="Arial" panose="020B0604020202020204" pitchFamily="34" charset="0"/>
                <a:cs typeface="Arial" panose="020B0604020202020204" pitchFamily="34" charset="0"/>
              </a:rPr>
              <a:t> Harvard Business School Publishing. All rights reserved. </a:t>
            </a:r>
            <a:br>
              <a:rPr lang="en-US" sz="600" i="0" spc="0" dirty="0">
                <a:solidFill>
                  <a:schemeClr val="tx2"/>
                </a:solidFill>
                <a:latin typeface="Arial" panose="020B0604020202020204" pitchFamily="34" charset="0"/>
                <a:cs typeface="Arial" panose="020B0604020202020204" pitchFamily="34" charset="0"/>
              </a:rPr>
            </a:br>
            <a:r>
              <a:rPr lang="en-US" sz="600" i="0" spc="0" dirty="0">
                <a:solidFill>
                  <a:schemeClr val="tx2"/>
                </a:solidFill>
                <a:latin typeface="Arial" panose="020B0604020202020204" pitchFamily="34" charset="0"/>
                <a:cs typeface="Arial" panose="020B0604020202020204" pitchFamily="34" charset="0"/>
              </a:rPr>
              <a:t>Harvard Business Publishing is an affiliate of Harvard Business School.</a:t>
            </a:r>
          </a:p>
        </p:txBody>
      </p:sp>
    </p:spTree>
    <p:extLst>
      <p:ext uri="{BB962C8B-B14F-4D97-AF65-F5344CB8AC3E}">
        <p14:creationId xmlns:p14="http://schemas.microsoft.com/office/powerpoint/2010/main" val="3406412634"/>
      </p:ext>
    </p:extLst>
  </p:cSld>
  <p:clrMap bg1="lt1" tx1="dk1" bg2="lt2" tx2="dk2" accent1="accent1" accent2="accent2" accent3="accent3" accent4="accent4" accent5="accent5" accent6="accent6" hlink="hlink" folHlink="folHlink"/>
  <p:sldLayoutIdLst>
    <p:sldLayoutId id="2147484369" r:id="rId1"/>
    <p:sldLayoutId id="2147484370" r:id="rId2"/>
  </p:sldLayoutIdLst>
  <p:hf hdr="0" ftr="0" dt="0"/>
  <p:txStyles>
    <p:titleStyle>
      <a:lvl1pPr algn="l" defTabSz="761970" rtl="0" eaLnBrk="1" latinLnBrk="0" hangingPunct="1">
        <a:lnSpc>
          <a:spcPct val="80000"/>
        </a:lnSpc>
        <a:spcBef>
          <a:spcPct val="0"/>
        </a:spcBef>
        <a:buNone/>
        <a:defRPr lang="en-US" sz="4666" b="1" kern="1200" spc="-125" dirty="0">
          <a:solidFill>
            <a:schemeClr val="bg1"/>
          </a:solidFill>
          <a:latin typeface="Arial" panose="020B0604020202020204" pitchFamily="34" charset="0"/>
          <a:ea typeface="+mj-ea"/>
          <a:cs typeface="Arial" panose="020B0604020202020204" pitchFamily="34" charset="0"/>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368">
          <p15:clr>
            <a:srgbClr val="F26B43"/>
          </p15:clr>
        </p15:guide>
        <p15:guide id="3" pos="336">
          <p15:clr>
            <a:srgbClr val="F26B43"/>
          </p15:clr>
        </p15:guide>
        <p15:guide id="4" orient="horz" pos="336">
          <p15:clr>
            <a:srgbClr val="F26B43"/>
          </p15:clr>
        </p15:guide>
        <p15:guide id="7" pos="7344">
          <p15:clr>
            <a:srgbClr val="F26B43"/>
          </p15:clr>
        </p15:guide>
        <p15:guide id="10" pos="1512">
          <p15:clr>
            <a:srgbClr val="F26B43"/>
          </p15:clr>
        </p15:guide>
        <p15:guide id="11" pos="2568">
          <p15:clr>
            <a:srgbClr val="F26B43"/>
          </p15:clr>
        </p15:guide>
        <p15:guide id="12" pos="2712">
          <p15:clr>
            <a:srgbClr val="F26B43"/>
          </p15:clr>
        </p15:guide>
        <p15:guide id="15" pos="3760">
          <p15:clr>
            <a:srgbClr val="F26B43"/>
          </p15:clr>
        </p15:guide>
        <p15:guide id="16" pos="3920">
          <p15:clr>
            <a:srgbClr val="F26B43"/>
          </p15:clr>
        </p15:guide>
        <p15:guide id="19" pos="4944">
          <p15:clr>
            <a:srgbClr val="F26B43"/>
          </p15:clr>
        </p15:guide>
        <p15:guide id="20" pos="5112">
          <p15:clr>
            <a:srgbClr val="F26B43"/>
          </p15:clr>
        </p15:guide>
        <p15:guide id="21" pos="6144">
          <p15:clr>
            <a:srgbClr val="F26B43"/>
          </p15:clr>
        </p15:guide>
        <p15:guide id="22" pos="6312">
          <p15:clr>
            <a:srgbClr val="F26B43"/>
          </p15:clr>
        </p15:guide>
        <p15:guide id="23" orient="horz" pos="2544">
          <p15:clr>
            <a:srgbClr val="F26B43"/>
          </p15:clr>
        </p15:guide>
        <p15:guide id="24" orient="horz" pos="3096">
          <p15:clr>
            <a:srgbClr val="F26B43"/>
          </p15:clr>
        </p15:guide>
        <p15:guide id="25" orient="horz" pos="1032">
          <p15:clr>
            <a:srgbClr val="F26B43"/>
          </p15:clr>
        </p15:guide>
        <p15:guide id="29" orient="horz" pos="3648">
          <p15:clr>
            <a:srgbClr val="F26B43"/>
          </p15:clr>
        </p15:guide>
        <p15:guide id="30" orient="horz" pos="1968">
          <p15:clr>
            <a:srgbClr val="F26B43"/>
          </p15:clr>
        </p15:guide>
        <p15:guide id="31" orient="horz" pos="744">
          <p15:clr>
            <a:srgbClr val="F26B43"/>
          </p15:clr>
        </p15:guide>
        <p15:guide id="32" orient="horz" pos="1416">
          <p15:clr>
            <a:srgbClr val="F26B43"/>
          </p15:clr>
        </p15:guide>
        <p15:guide id="34" orient="horz" pos="400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E40AA2-7D72-CF4B-AE3E-57D788FEEEBF}"/>
              </a:ext>
            </a:extLst>
          </p:cNvPr>
          <p:cNvSpPr/>
          <p:nvPr userDrawn="1"/>
        </p:nvSpPr>
        <p:spPr>
          <a:xfrm>
            <a:off x="0" y="6096000"/>
            <a:ext cx="12192000" cy="7730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8" name="Slide Number Placeholder 1">
            <a:extLst>
              <a:ext uri="{FF2B5EF4-FFF2-40B4-BE49-F238E27FC236}">
                <a16:creationId xmlns:a16="http://schemas.microsoft.com/office/drawing/2014/main" id="{8459648F-0F94-704B-95DA-6BFCB0B5F930}"/>
              </a:ext>
            </a:extLst>
          </p:cNvPr>
          <p:cNvSpPr txBox="1">
            <a:spLocks/>
          </p:cNvSpPr>
          <p:nvPr userDrawn="1"/>
        </p:nvSpPr>
        <p:spPr>
          <a:xfrm>
            <a:off x="11740117" y="6384567"/>
            <a:ext cx="507999" cy="172731"/>
          </a:xfrm>
          <a:prstGeom prst="rect">
            <a:avLst/>
          </a:prstGeom>
        </p:spPr>
        <p:txBody>
          <a:bodyPr vert="horz" lIns="0" tIns="0" rIns="0" bIns="0" rtlCol="0" anchor="b"/>
          <a:lstStyle>
            <a:defPPr>
              <a:defRPr lang="en-US"/>
            </a:defPPr>
            <a:lvl1pPr marL="0" algn="l" defTabSz="1097280" rtl="0" eaLnBrk="1" latinLnBrk="0" hangingPunct="1">
              <a:defRPr sz="100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algn="l"/>
            <a:fld id="{7B43C20D-A13F-464B-BAE7-EE671D41C53E}" type="slidenum">
              <a:rPr lang="en-US" sz="900" smtClean="0">
                <a:solidFill>
                  <a:schemeClr val="tx1"/>
                </a:solidFill>
              </a:rPr>
              <a:pPr algn="l"/>
              <a:t>‹#›</a:t>
            </a:fld>
            <a:endParaRPr lang="en-US" sz="900" dirty="0">
              <a:solidFill>
                <a:schemeClr val="tx1"/>
              </a:solidFill>
            </a:endParaRPr>
          </a:p>
        </p:txBody>
      </p:sp>
      <p:sp>
        <p:nvSpPr>
          <p:cNvPr id="10" name="Rectangle 9">
            <a:extLst>
              <a:ext uri="{FF2B5EF4-FFF2-40B4-BE49-F238E27FC236}">
                <a16:creationId xmlns:a16="http://schemas.microsoft.com/office/drawing/2014/main" id="{E06789A3-A4BB-234D-9DA8-0427A28EE154}"/>
              </a:ext>
            </a:extLst>
          </p:cNvPr>
          <p:cNvSpPr/>
          <p:nvPr userDrawn="1"/>
        </p:nvSpPr>
        <p:spPr>
          <a:xfrm>
            <a:off x="7299044" y="6414736"/>
            <a:ext cx="4209678" cy="179536"/>
          </a:xfrm>
          <a:prstGeom prst="rect">
            <a:avLst/>
          </a:prstGeom>
        </p:spPr>
        <p:txBody>
          <a:bodyPr wrap="square" lIns="0" tIns="0" rIns="0" bIns="0">
            <a:spAutoFit/>
          </a:bodyPr>
          <a:lstStyle/>
          <a:p>
            <a:pPr algn="r">
              <a:lnSpc>
                <a:spcPts val="725"/>
              </a:lnSpc>
            </a:pPr>
            <a:r>
              <a:rPr lang="en-US" sz="600" i="0" spc="0" dirty="0">
                <a:solidFill>
                  <a:schemeClr val="tx2"/>
                </a:solidFill>
                <a:latin typeface="Arial" panose="020B0604020202020204" pitchFamily="34" charset="0"/>
                <a:cs typeface="Arial" panose="020B0604020202020204" pitchFamily="34" charset="0"/>
              </a:rPr>
              <a:t>© </a:t>
            </a:r>
            <a:fld id="{0050A832-B8B1-EC47-A12A-95EBB8F28320}" type="datetimeyyyy">
              <a:rPr lang="en-US" sz="600" i="0" spc="0" smtClean="0">
                <a:solidFill>
                  <a:schemeClr val="tx2"/>
                </a:solidFill>
                <a:latin typeface="Arial" panose="020B0604020202020204" pitchFamily="34" charset="0"/>
                <a:cs typeface="Arial" panose="020B0604020202020204" pitchFamily="34" charset="0"/>
              </a:rPr>
              <a:pPr algn="r">
                <a:lnSpc>
                  <a:spcPts val="725"/>
                </a:lnSpc>
              </a:pPr>
              <a:t>2022</a:t>
            </a:fld>
            <a:r>
              <a:rPr lang="en-US" sz="600" i="0" spc="0" dirty="0">
                <a:solidFill>
                  <a:schemeClr val="tx2"/>
                </a:solidFill>
                <a:latin typeface="Arial" panose="020B0604020202020204" pitchFamily="34" charset="0"/>
                <a:cs typeface="Arial" panose="020B0604020202020204" pitchFamily="34" charset="0"/>
              </a:rPr>
              <a:t> Harvard Business School Publishing. All rights reserved. </a:t>
            </a:r>
            <a:br>
              <a:rPr lang="en-US" sz="600" i="0" spc="0" dirty="0">
                <a:solidFill>
                  <a:schemeClr val="tx2"/>
                </a:solidFill>
                <a:latin typeface="Arial" panose="020B0604020202020204" pitchFamily="34" charset="0"/>
                <a:cs typeface="Arial" panose="020B0604020202020204" pitchFamily="34" charset="0"/>
              </a:rPr>
            </a:br>
            <a:r>
              <a:rPr lang="en-US" sz="600" i="0" spc="0" dirty="0">
                <a:solidFill>
                  <a:schemeClr val="tx2"/>
                </a:solidFill>
                <a:latin typeface="Arial" panose="020B0604020202020204" pitchFamily="34" charset="0"/>
                <a:cs typeface="Arial" panose="020B0604020202020204" pitchFamily="34" charset="0"/>
              </a:rPr>
              <a:t>Harvard Business Publishing is an affiliate of Harvard Business School.</a:t>
            </a:r>
          </a:p>
        </p:txBody>
      </p:sp>
      <p:cxnSp>
        <p:nvCxnSpPr>
          <p:cNvPr id="13" name="Straight Connector 12">
            <a:extLst>
              <a:ext uri="{FF2B5EF4-FFF2-40B4-BE49-F238E27FC236}">
                <a16:creationId xmlns:a16="http://schemas.microsoft.com/office/drawing/2014/main" id="{07C9C19F-62C4-3045-9FC6-1F5FD0190B99}"/>
              </a:ext>
            </a:extLst>
          </p:cNvPr>
          <p:cNvCxnSpPr>
            <a:cxnSpLocks/>
          </p:cNvCxnSpPr>
          <p:nvPr userDrawn="1"/>
        </p:nvCxnSpPr>
        <p:spPr>
          <a:xfrm>
            <a:off x="11624098" y="6361683"/>
            <a:ext cx="0" cy="269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50C0A382-FDDE-B649-9BDB-3475E6D60039}"/>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532819" y="6430109"/>
            <a:ext cx="2603272" cy="179536"/>
          </a:xfrm>
          <a:prstGeom prst="rect">
            <a:avLst/>
          </a:prstGeom>
        </p:spPr>
      </p:pic>
    </p:spTree>
    <p:extLst>
      <p:ext uri="{BB962C8B-B14F-4D97-AF65-F5344CB8AC3E}">
        <p14:creationId xmlns:p14="http://schemas.microsoft.com/office/powerpoint/2010/main" val="1808574233"/>
      </p:ext>
    </p:extLst>
  </p:cSld>
  <p:clrMap bg1="lt1" tx1="dk1" bg2="lt2" tx2="dk2" accent1="accent1" accent2="accent2" accent3="accent3" accent4="accent4" accent5="accent5" accent6="accent6" hlink="hlink" folHlink="folHlink"/>
  <p:sldLayoutIdLst>
    <p:sldLayoutId id="2147484366" r:id="rId1"/>
    <p:sldLayoutId id="2147484373" r:id="rId2"/>
    <p:sldLayoutId id="2147484364" r:id="rId3"/>
    <p:sldLayoutId id="2147484232" r:id="rId4"/>
    <p:sldLayoutId id="2147484367" r:id="rId5"/>
    <p:sldLayoutId id="2147484233" r:id="rId6"/>
    <p:sldLayoutId id="2147484371" r:id="rId7"/>
    <p:sldLayoutId id="2147484308" r:id="rId8"/>
    <p:sldLayoutId id="2147484269" r:id="rId9"/>
    <p:sldLayoutId id="2147484254" r:id="rId10"/>
    <p:sldLayoutId id="2147484372" r:id="rId11"/>
    <p:sldLayoutId id="2147484255" r:id="rId12"/>
    <p:sldLayoutId id="2147484256" r:id="rId13"/>
    <p:sldLayoutId id="2147484365" r:id="rId14"/>
    <p:sldLayoutId id="2147484374" r:id="rId15"/>
    <p:sldLayoutId id="2147484307" r:id="rId16"/>
  </p:sldLayoutIdLst>
  <p:hf hdr="0" ftr="0" dt="0"/>
  <p:txStyles>
    <p:titleStyle>
      <a:lvl1pPr algn="l" defTabSz="91436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3" indent="-228591" algn="l" defTabSz="91436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4" indent="-228591" algn="l" defTabSz="91436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6"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8"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68" userDrawn="1">
          <p15:clr>
            <a:srgbClr val="F26B43"/>
          </p15:clr>
        </p15:guide>
        <p15:guide id="3" pos="1368">
          <p15:clr>
            <a:srgbClr val="F26B43"/>
          </p15:clr>
        </p15:guide>
        <p15:guide id="4" pos="4968">
          <p15:clr>
            <a:srgbClr val="F26B43"/>
          </p15:clr>
        </p15:guide>
        <p15:guide id="6" pos="7344">
          <p15:clr>
            <a:srgbClr val="F26B43"/>
          </p15:clr>
        </p15:guide>
        <p15:guide id="7" pos="336">
          <p15:clr>
            <a:srgbClr val="F26B43"/>
          </p15:clr>
        </p15:guide>
        <p15:guide id="8" pos="1512">
          <p15:clr>
            <a:srgbClr val="F26B43"/>
          </p15:clr>
        </p15:guide>
        <p15:guide id="9" orient="horz" pos="1032" userDrawn="1">
          <p15:clr>
            <a:srgbClr val="F26B43"/>
          </p15:clr>
        </p15:guide>
        <p15:guide id="10" orient="horz" pos="3096" userDrawn="1">
          <p15:clr>
            <a:srgbClr val="F26B43"/>
          </p15:clr>
        </p15:guide>
        <p15:guide id="12" orient="horz" pos="1416" userDrawn="1">
          <p15:clr>
            <a:srgbClr val="F26B43"/>
          </p15:clr>
        </p15:guide>
        <p15:guide id="14" orient="horz" pos="2520" userDrawn="1">
          <p15:clr>
            <a:srgbClr val="F26B43"/>
          </p15:clr>
        </p15:guide>
        <p15:guide id="16" pos="2568">
          <p15:clr>
            <a:srgbClr val="F26B43"/>
          </p15:clr>
        </p15:guide>
        <p15:guide id="17" pos="2712">
          <p15:clr>
            <a:srgbClr val="F26B43"/>
          </p15:clr>
        </p15:guide>
        <p15:guide id="18" pos="3760">
          <p15:clr>
            <a:srgbClr val="F26B43"/>
          </p15:clr>
        </p15:guide>
        <p15:guide id="19" pos="3920">
          <p15:clr>
            <a:srgbClr val="F26B43"/>
          </p15:clr>
        </p15:guide>
        <p15:guide id="20" pos="5112">
          <p15:clr>
            <a:srgbClr val="F26B43"/>
          </p15:clr>
        </p15:guide>
        <p15:guide id="21" pos="6144">
          <p15:clr>
            <a:srgbClr val="F26B43"/>
          </p15:clr>
        </p15:guide>
        <p15:guide id="22" pos="6312">
          <p15:clr>
            <a:srgbClr val="F26B43"/>
          </p15:clr>
        </p15:guide>
        <p15:guide id="23" orient="horz" pos="336">
          <p15:clr>
            <a:srgbClr val="F26B43"/>
          </p15:clr>
        </p15:guide>
        <p15:guide id="24" orient="horz" pos="3648" userDrawn="1">
          <p15:clr>
            <a:srgbClr val="F26B43"/>
          </p15:clr>
        </p15:guide>
        <p15:guide id="26" orient="horz" pos="408" userDrawn="1">
          <p15:clr>
            <a:srgbClr val="F26B43"/>
          </p15:clr>
        </p15:guide>
        <p15:guide id="27" orient="horz" pos="744" userDrawn="1">
          <p15:clr>
            <a:srgbClr val="F26B43"/>
          </p15:clr>
        </p15:guide>
        <p15:guide id="28" orient="horz" pos="3840" userDrawn="1">
          <p15:clr>
            <a:srgbClr val="F26B43"/>
          </p15:clr>
        </p15:guide>
        <p15:guide id="29" pos="4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9.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 Id="rId14" Type="http://schemas.openxmlformats.org/officeDocument/2006/relationships/image" Target="../media/image21.sv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A72317D-8ED5-C748-94B5-77B01FDB3E5A}"/>
              </a:ext>
            </a:extLst>
          </p:cNvPr>
          <p:cNvSpPr/>
          <p:nvPr/>
        </p:nvSpPr>
        <p:spPr>
          <a:xfrm>
            <a:off x="533400" y="5000718"/>
            <a:ext cx="1686780" cy="86285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Place client logo here</a:t>
            </a:r>
          </a:p>
        </p:txBody>
      </p:sp>
      <p:sp>
        <p:nvSpPr>
          <p:cNvPr id="4" name="Text Placeholder 3">
            <a:extLst>
              <a:ext uri="{FF2B5EF4-FFF2-40B4-BE49-F238E27FC236}">
                <a16:creationId xmlns:a16="http://schemas.microsoft.com/office/drawing/2014/main" id="{7D5D98AC-981D-A74F-BBD6-F6AC9D5C72C1}"/>
              </a:ext>
            </a:extLst>
          </p:cNvPr>
          <p:cNvSpPr>
            <a:spLocks noGrp="1"/>
          </p:cNvSpPr>
          <p:nvPr>
            <p:ph type="body" sz="quarter" idx="20"/>
          </p:nvPr>
        </p:nvSpPr>
        <p:spPr/>
        <p:txBody>
          <a:bodyPr/>
          <a:lstStyle/>
          <a:p>
            <a:r>
              <a:rPr lang="en-US" dirty="0"/>
              <a:t>Attracting and Cultivating Talent</a:t>
            </a:r>
          </a:p>
          <a:p>
            <a:r>
              <a:rPr lang="en-US" dirty="0"/>
              <a:t>Café</a:t>
            </a:r>
          </a:p>
        </p:txBody>
      </p:sp>
      <p:pic>
        <p:nvPicPr>
          <p:cNvPr id="3" name="Picture Placeholder 2">
            <a:extLst>
              <a:ext uri="{FF2B5EF4-FFF2-40B4-BE49-F238E27FC236}">
                <a16:creationId xmlns:a16="http://schemas.microsoft.com/office/drawing/2014/main" id="{B5178CFA-D4EE-1BFB-648A-40B92B708D94}"/>
              </a:ext>
            </a:extLst>
          </p:cNvPr>
          <p:cNvPicPr>
            <a:picLocks noGrp="1" noChangeAspect="1"/>
          </p:cNvPicPr>
          <p:nvPr>
            <p:ph type="pic" sz="quarter" idx="28"/>
          </p:nvPr>
        </p:nvPicPr>
        <p:blipFill>
          <a:blip r:embed="rId3"/>
          <a:srcRect l="5764" r="5764"/>
          <a:stretch>
            <a:fillRect/>
          </a:stretch>
        </p:blipFill>
        <p:spPr/>
      </p:pic>
    </p:spTree>
    <p:extLst>
      <p:ext uri="{BB962C8B-B14F-4D97-AF65-F5344CB8AC3E}">
        <p14:creationId xmlns:p14="http://schemas.microsoft.com/office/powerpoint/2010/main" val="2749093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B36D64-412E-3142-AC90-8AD2ABB1E2CF}"/>
              </a:ext>
            </a:extLst>
          </p:cNvPr>
          <p:cNvSpPr>
            <a:spLocks noGrp="1"/>
          </p:cNvSpPr>
          <p:nvPr>
            <p:ph type="body" sz="quarter" idx="27"/>
          </p:nvPr>
        </p:nvSpPr>
        <p:spPr/>
        <p:txBody>
          <a:bodyPr/>
          <a:lstStyle/>
          <a:p>
            <a:r>
              <a:rPr lang="en-US" dirty="0"/>
              <a:t>Attracting and Cultivating Talent</a:t>
            </a:r>
          </a:p>
          <a:p>
            <a:endParaRPr lang="en-US" dirty="0"/>
          </a:p>
        </p:txBody>
      </p:sp>
      <p:sp>
        <p:nvSpPr>
          <p:cNvPr id="8" name="Text Placeholder 7">
            <a:extLst>
              <a:ext uri="{FF2B5EF4-FFF2-40B4-BE49-F238E27FC236}">
                <a16:creationId xmlns:a16="http://schemas.microsoft.com/office/drawing/2014/main" id="{10CB8880-7CFB-8F41-B1F5-429925B1CD11}"/>
              </a:ext>
            </a:extLst>
          </p:cNvPr>
          <p:cNvSpPr>
            <a:spLocks noGrp="1"/>
          </p:cNvSpPr>
          <p:nvPr>
            <p:ph type="body" sz="quarter" idx="29"/>
          </p:nvPr>
        </p:nvSpPr>
        <p:spPr>
          <a:xfrm>
            <a:off x="776870" y="2575933"/>
            <a:ext cx="10653130" cy="2999678"/>
          </a:xfrm>
        </p:spPr>
        <p:txBody>
          <a:bodyPr/>
          <a:lstStyle/>
          <a:p>
            <a:endParaRPr lang="en-US" dirty="0"/>
          </a:p>
        </p:txBody>
      </p:sp>
      <p:sp>
        <p:nvSpPr>
          <p:cNvPr id="4" name="Content Placeholder 3">
            <a:extLst>
              <a:ext uri="{FF2B5EF4-FFF2-40B4-BE49-F238E27FC236}">
                <a16:creationId xmlns:a16="http://schemas.microsoft.com/office/drawing/2014/main" id="{9F7EE0CC-BFF7-AE40-AE99-5E432F0D530F}"/>
              </a:ext>
            </a:extLst>
          </p:cNvPr>
          <p:cNvSpPr>
            <a:spLocks noGrp="1"/>
          </p:cNvSpPr>
          <p:nvPr>
            <p:ph sz="quarter" idx="28"/>
          </p:nvPr>
        </p:nvSpPr>
        <p:spPr/>
        <p:txBody>
          <a:bodyPr/>
          <a:lstStyle/>
          <a:p>
            <a:r>
              <a:rPr lang="en-US" dirty="0"/>
              <a:t>Make your organization’s purpose relevant</a:t>
            </a:r>
          </a:p>
          <a:p>
            <a:r>
              <a:rPr lang="en-US" sz="1800" b="0" i="0" dirty="0">
                <a:solidFill>
                  <a:srgbClr val="000000"/>
                </a:solidFill>
                <a:effectLst/>
                <a:latin typeface="Calibri" panose="020F0502020204030204" pitchFamily="34" charset="0"/>
              </a:rPr>
              <a:t>How might you encourage ongoing talk about purpose within your team—including what team members see as their personal purpose, and how the team’s work fits with your organization’s purpose? </a:t>
            </a:r>
            <a:endParaRPr lang="en-US" sz="1800" dirty="0"/>
          </a:p>
          <a:p>
            <a:endParaRPr lang="en-US" dirty="0"/>
          </a:p>
        </p:txBody>
      </p:sp>
      <p:sp>
        <p:nvSpPr>
          <p:cNvPr id="9" name="Text Placeholder 8">
            <a:extLst>
              <a:ext uri="{FF2B5EF4-FFF2-40B4-BE49-F238E27FC236}">
                <a16:creationId xmlns:a16="http://schemas.microsoft.com/office/drawing/2014/main" id="{EE3E59A4-9A59-2740-B5A0-718DFA8F1067}"/>
              </a:ext>
            </a:extLst>
          </p:cNvPr>
          <p:cNvSpPr>
            <a:spLocks noGrp="1"/>
          </p:cNvSpPr>
          <p:nvPr>
            <p:ph type="body" sz="quarter" idx="30"/>
          </p:nvPr>
        </p:nvSpPr>
        <p:spPr/>
        <p:txBody>
          <a:bodyPr/>
          <a:lstStyle/>
          <a:p>
            <a:endParaRPr lang="en-US" dirty="0"/>
          </a:p>
        </p:txBody>
      </p:sp>
    </p:spTree>
    <p:extLst>
      <p:ext uri="{BB962C8B-B14F-4D97-AF65-F5344CB8AC3E}">
        <p14:creationId xmlns:p14="http://schemas.microsoft.com/office/powerpoint/2010/main" val="2372352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AA5292-8A28-034C-BE90-8C6A542217E3}"/>
              </a:ext>
            </a:extLst>
          </p:cNvPr>
          <p:cNvSpPr>
            <a:spLocks noGrp="1"/>
          </p:cNvSpPr>
          <p:nvPr>
            <p:ph type="body" sz="quarter" idx="17"/>
          </p:nvPr>
        </p:nvSpPr>
        <p:spPr/>
        <p:txBody>
          <a:bodyPr/>
          <a:lstStyle/>
          <a:p>
            <a:r>
              <a:rPr lang="en-US" dirty="0"/>
              <a:t>Help team members make learning a priority</a:t>
            </a:r>
          </a:p>
        </p:txBody>
      </p:sp>
      <p:sp>
        <p:nvSpPr>
          <p:cNvPr id="3" name="Text Placeholder 2">
            <a:extLst>
              <a:ext uri="{FF2B5EF4-FFF2-40B4-BE49-F238E27FC236}">
                <a16:creationId xmlns:a16="http://schemas.microsoft.com/office/drawing/2014/main" id="{F8041C65-8F4F-4D4D-AA73-DDE981700C57}"/>
              </a:ext>
            </a:extLst>
          </p:cNvPr>
          <p:cNvSpPr>
            <a:spLocks noGrp="1"/>
          </p:cNvSpPr>
          <p:nvPr>
            <p:ph type="body" sz="quarter" idx="27"/>
          </p:nvPr>
        </p:nvSpPr>
        <p:spPr/>
        <p:txBody>
          <a:bodyPr/>
          <a:lstStyle/>
          <a:p>
            <a:r>
              <a:rPr lang="en-US" dirty="0"/>
              <a:t>Attracting and Cultivating Talent</a:t>
            </a:r>
          </a:p>
          <a:p>
            <a:endParaRPr lang="en-US" dirty="0"/>
          </a:p>
        </p:txBody>
      </p:sp>
    </p:spTree>
    <p:extLst>
      <p:ext uri="{BB962C8B-B14F-4D97-AF65-F5344CB8AC3E}">
        <p14:creationId xmlns:p14="http://schemas.microsoft.com/office/powerpoint/2010/main" val="1699780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BCC8D1-9FA6-4D4C-919C-0F55D2070E70}"/>
              </a:ext>
            </a:extLst>
          </p:cNvPr>
          <p:cNvSpPr>
            <a:spLocks noGrp="1"/>
          </p:cNvSpPr>
          <p:nvPr>
            <p:ph type="body" sz="quarter" idx="29"/>
          </p:nvPr>
        </p:nvSpPr>
        <p:spPr>
          <a:xfrm>
            <a:off x="533400" y="2247899"/>
            <a:ext cx="6044821" cy="3975479"/>
          </a:xfrm>
        </p:spPr>
        <p:txBody>
          <a:bodyPr/>
          <a:lstStyle/>
          <a:p>
            <a:r>
              <a:rPr lang="en-US" dirty="0"/>
              <a:t>Your team members win:</a:t>
            </a:r>
          </a:p>
          <a:p>
            <a:pPr algn="l" rtl="0" fontAlgn="base"/>
            <a:r>
              <a:rPr lang="en-US" b="0" i="0" dirty="0">
                <a:solidFill>
                  <a:srgbClr val="000000"/>
                </a:solidFill>
                <a:effectLst/>
              </a:rPr>
              <a:t>“I feel secure in my job.” </a:t>
            </a:r>
          </a:p>
          <a:p>
            <a:pPr algn="l" rtl="0" fontAlgn="base"/>
            <a:r>
              <a:rPr lang="en-US" b="0" i="0" dirty="0">
                <a:solidFill>
                  <a:srgbClr val="000000"/>
                </a:solidFill>
                <a:effectLst/>
              </a:rPr>
              <a:t>“I can prepare for future opportunities.” </a:t>
            </a:r>
          </a:p>
          <a:p>
            <a:pPr algn="l" rtl="0" fontAlgn="base">
              <a:buFont typeface="Arial" panose="020B0604020202020204" pitchFamily="34" charset="0"/>
              <a:buChar char="•"/>
            </a:pPr>
            <a:endParaRPr lang="en-US" b="0" i="0" dirty="0">
              <a:solidFill>
                <a:srgbClr val="000000"/>
              </a:solidFill>
              <a:effectLst/>
            </a:endParaRPr>
          </a:p>
          <a:p>
            <a:r>
              <a:rPr lang="en-US" dirty="0"/>
              <a:t>Your organization wins:</a:t>
            </a:r>
          </a:p>
          <a:p>
            <a:pPr marL="342900" indent="-342900" algn="l" rtl="0" fontAlgn="base">
              <a:buFont typeface="Arial" panose="020B0604020202020204" pitchFamily="34" charset="0"/>
              <a:buChar char="•"/>
            </a:pPr>
            <a:r>
              <a:rPr lang="en-US" b="0" i="0" dirty="0">
                <a:solidFill>
                  <a:srgbClr val="000000"/>
                </a:solidFill>
                <a:effectLst/>
              </a:rPr>
              <a:t>We can keep pace with change. </a:t>
            </a:r>
          </a:p>
          <a:p>
            <a:pPr marL="342900" indent="-342900" algn="l" rtl="0" fontAlgn="base">
              <a:buFont typeface="Arial" panose="020B0604020202020204" pitchFamily="34" charset="0"/>
              <a:buChar char="•"/>
            </a:pPr>
            <a:r>
              <a:rPr lang="en-US" b="0" i="0" dirty="0">
                <a:solidFill>
                  <a:srgbClr val="000000"/>
                </a:solidFill>
                <a:effectLst/>
              </a:rPr>
              <a:t>We can stay competitive as our industry/sector evolves.  </a:t>
            </a:r>
          </a:p>
          <a:p>
            <a:endParaRPr lang="en-US" dirty="0"/>
          </a:p>
          <a:p>
            <a:endParaRPr lang="en-US" dirty="0"/>
          </a:p>
        </p:txBody>
      </p:sp>
      <p:sp>
        <p:nvSpPr>
          <p:cNvPr id="3" name="Content Placeholder 2">
            <a:extLst>
              <a:ext uri="{FF2B5EF4-FFF2-40B4-BE49-F238E27FC236}">
                <a16:creationId xmlns:a16="http://schemas.microsoft.com/office/drawing/2014/main" id="{0BBAF98D-04DE-C34A-8DB3-0A1BC10BA95A}"/>
              </a:ext>
            </a:extLst>
          </p:cNvPr>
          <p:cNvSpPr>
            <a:spLocks noGrp="1"/>
          </p:cNvSpPr>
          <p:nvPr>
            <p:ph sz="quarter" idx="28"/>
          </p:nvPr>
        </p:nvSpPr>
        <p:spPr/>
        <p:txBody>
          <a:bodyPr/>
          <a:lstStyle/>
          <a:p>
            <a:r>
              <a:rPr lang="en-US" dirty="0"/>
              <a:t>Benefits of ongoing learning</a:t>
            </a:r>
          </a:p>
        </p:txBody>
      </p:sp>
      <p:sp>
        <p:nvSpPr>
          <p:cNvPr id="5" name="Text Placeholder 4">
            <a:extLst>
              <a:ext uri="{FF2B5EF4-FFF2-40B4-BE49-F238E27FC236}">
                <a16:creationId xmlns:a16="http://schemas.microsoft.com/office/drawing/2014/main" id="{4DB8ADA9-2E53-C152-DA25-EE890B3A2576}"/>
              </a:ext>
            </a:extLst>
          </p:cNvPr>
          <p:cNvSpPr>
            <a:spLocks noGrp="1"/>
          </p:cNvSpPr>
          <p:nvPr>
            <p:ph type="body" sz="quarter" idx="27"/>
          </p:nvPr>
        </p:nvSpPr>
        <p:spPr/>
        <p:txBody>
          <a:bodyPr/>
          <a:lstStyle/>
          <a:p>
            <a:r>
              <a:rPr lang="en-US" dirty="0"/>
              <a:t>Attracting and Cultivating Talent</a:t>
            </a:r>
          </a:p>
          <a:p>
            <a:endParaRPr lang="en-US" dirty="0"/>
          </a:p>
        </p:txBody>
      </p:sp>
      <p:pic>
        <p:nvPicPr>
          <p:cNvPr id="6" name="Picture 5">
            <a:extLst>
              <a:ext uri="{FF2B5EF4-FFF2-40B4-BE49-F238E27FC236}">
                <a16:creationId xmlns:a16="http://schemas.microsoft.com/office/drawing/2014/main" id="{BDD70306-A439-45D3-BC01-CB44A7E7C947}"/>
              </a:ext>
            </a:extLst>
          </p:cNvPr>
          <p:cNvPicPr>
            <a:picLocks noChangeAspect="1"/>
          </p:cNvPicPr>
          <p:nvPr/>
        </p:nvPicPr>
        <p:blipFill>
          <a:blip r:embed="rId3"/>
          <a:stretch>
            <a:fillRect/>
          </a:stretch>
        </p:blipFill>
        <p:spPr>
          <a:xfrm>
            <a:off x="7777859" y="2247900"/>
            <a:ext cx="2935633" cy="2596544"/>
          </a:xfrm>
          <a:prstGeom prst="rect">
            <a:avLst/>
          </a:prstGeom>
        </p:spPr>
      </p:pic>
    </p:spTree>
    <p:extLst>
      <p:ext uri="{BB962C8B-B14F-4D97-AF65-F5344CB8AC3E}">
        <p14:creationId xmlns:p14="http://schemas.microsoft.com/office/powerpoint/2010/main" val="394157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F365E13-781A-684F-9A19-7E4BB677E4D9}"/>
              </a:ext>
            </a:extLst>
          </p:cNvPr>
          <p:cNvSpPr>
            <a:spLocks noGrp="1"/>
          </p:cNvSpPr>
          <p:nvPr>
            <p:ph type="body" sz="quarter" idx="27"/>
          </p:nvPr>
        </p:nvSpPr>
        <p:spPr/>
        <p:txBody>
          <a:bodyPr/>
          <a:lstStyle/>
          <a:p>
            <a:r>
              <a:rPr lang="en-US" dirty="0"/>
              <a:t>Attracting and Cultivating Talent</a:t>
            </a:r>
          </a:p>
          <a:p>
            <a:endParaRPr lang="en-US" dirty="0"/>
          </a:p>
        </p:txBody>
      </p:sp>
      <p:sp>
        <p:nvSpPr>
          <p:cNvPr id="3" name="Text Placeholder 2">
            <a:extLst>
              <a:ext uri="{FF2B5EF4-FFF2-40B4-BE49-F238E27FC236}">
                <a16:creationId xmlns:a16="http://schemas.microsoft.com/office/drawing/2014/main" id="{1DEB3181-DD6A-A745-8F87-C16DF6B61677}"/>
              </a:ext>
            </a:extLst>
          </p:cNvPr>
          <p:cNvSpPr>
            <a:spLocks noGrp="1"/>
          </p:cNvSpPr>
          <p:nvPr>
            <p:ph type="body" sz="quarter" idx="29"/>
          </p:nvPr>
        </p:nvSpPr>
        <p:spPr/>
        <p:txBody>
          <a:bodyPr/>
          <a:lstStyle/>
          <a:p>
            <a:r>
              <a:rPr lang="en-US" sz="2800" b="1" dirty="0"/>
              <a:t>Upskilling:</a:t>
            </a:r>
          </a:p>
          <a:p>
            <a:r>
              <a:rPr lang="en-US" sz="2400" dirty="0"/>
              <a:t>Learning additional skills within the </a:t>
            </a:r>
            <a:r>
              <a:rPr lang="en-US" sz="2400" i="1" dirty="0"/>
              <a:t>same job</a:t>
            </a:r>
            <a:endParaRPr lang="en-US" sz="2400" dirty="0"/>
          </a:p>
          <a:p>
            <a:endParaRPr lang="en-US" b="1" dirty="0"/>
          </a:p>
        </p:txBody>
      </p:sp>
      <p:sp>
        <p:nvSpPr>
          <p:cNvPr id="4" name="Content Placeholder 3">
            <a:extLst>
              <a:ext uri="{FF2B5EF4-FFF2-40B4-BE49-F238E27FC236}">
                <a16:creationId xmlns:a16="http://schemas.microsoft.com/office/drawing/2014/main" id="{CC0B1838-FFF4-9F42-B97A-1C484C497F5C}"/>
              </a:ext>
            </a:extLst>
          </p:cNvPr>
          <p:cNvSpPr>
            <a:spLocks noGrp="1"/>
          </p:cNvSpPr>
          <p:nvPr>
            <p:ph sz="quarter" idx="28"/>
          </p:nvPr>
        </p:nvSpPr>
        <p:spPr/>
        <p:txBody>
          <a:bodyPr/>
          <a:lstStyle/>
          <a:p>
            <a:r>
              <a:rPr lang="en-US" dirty="0"/>
              <a:t>Two types of ongoing learning</a:t>
            </a:r>
          </a:p>
          <a:p>
            <a:pPr lvl="1"/>
            <a:endParaRPr lang="en-US" dirty="0"/>
          </a:p>
          <a:p>
            <a:endParaRPr lang="en-US" dirty="0"/>
          </a:p>
        </p:txBody>
      </p:sp>
      <p:sp>
        <p:nvSpPr>
          <p:cNvPr id="5" name="Text Placeholder 4">
            <a:extLst>
              <a:ext uri="{FF2B5EF4-FFF2-40B4-BE49-F238E27FC236}">
                <a16:creationId xmlns:a16="http://schemas.microsoft.com/office/drawing/2014/main" id="{E043ED4E-41AF-C44E-97AD-0A90B55C4F65}"/>
              </a:ext>
            </a:extLst>
          </p:cNvPr>
          <p:cNvSpPr>
            <a:spLocks noGrp="1"/>
          </p:cNvSpPr>
          <p:nvPr>
            <p:ph type="body" sz="quarter" idx="30"/>
          </p:nvPr>
        </p:nvSpPr>
        <p:spPr/>
        <p:txBody>
          <a:bodyPr/>
          <a:lstStyle/>
          <a:p>
            <a:endParaRPr lang="en-US"/>
          </a:p>
        </p:txBody>
      </p:sp>
      <p:sp>
        <p:nvSpPr>
          <p:cNvPr id="6" name="Text Placeholder 5">
            <a:extLst>
              <a:ext uri="{FF2B5EF4-FFF2-40B4-BE49-F238E27FC236}">
                <a16:creationId xmlns:a16="http://schemas.microsoft.com/office/drawing/2014/main" id="{5DE89E56-B815-1842-9C3B-51E3B79A0D2D}"/>
              </a:ext>
            </a:extLst>
          </p:cNvPr>
          <p:cNvSpPr>
            <a:spLocks noGrp="1"/>
          </p:cNvSpPr>
          <p:nvPr>
            <p:ph type="body" sz="quarter" idx="31"/>
          </p:nvPr>
        </p:nvSpPr>
        <p:spPr/>
        <p:txBody>
          <a:bodyPr/>
          <a:lstStyle/>
          <a:p>
            <a:r>
              <a:rPr lang="en-US" sz="2800" b="1" dirty="0"/>
              <a:t>Reskilling:</a:t>
            </a:r>
          </a:p>
          <a:p>
            <a:r>
              <a:rPr lang="en-US" sz="2400" dirty="0"/>
              <a:t>Gaining the skills needed to do a </a:t>
            </a:r>
            <a:r>
              <a:rPr lang="en-US" sz="2400" i="1" dirty="0"/>
              <a:t>different job</a:t>
            </a:r>
            <a:endParaRPr lang="en-US" sz="2400" dirty="0"/>
          </a:p>
        </p:txBody>
      </p:sp>
    </p:spTree>
    <p:extLst>
      <p:ext uri="{BB962C8B-B14F-4D97-AF65-F5344CB8AC3E}">
        <p14:creationId xmlns:p14="http://schemas.microsoft.com/office/powerpoint/2010/main" val="642528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B36D64-412E-3142-AC90-8AD2ABB1E2CF}"/>
              </a:ext>
            </a:extLst>
          </p:cNvPr>
          <p:cNvSpPr>
            <a:spLocks noGrp="1"/>
          </p:cNvSpPr>
          <p:nvPr>
            <p:ph type="body" sz="quarter" idx="27"/>
          </p:nvPr>
        </p:nvSpPr>
        <p:spPr/>
        <p:txBody>
          <a:bodyPr/>
          <a:lstStyle/>
          <a:p>
            <a:r>
              <a:rPr lang="en-US" dirty="0"/>
              <a:t>Attracting and Cultivating Talent</a:t>
            </a:r>
          </a:p>
          <a:p>
            <a:endParaRPr lang="en-US" dirty="0"/>
          </a:p>
        </p:txBody>
      </p:sp>
      <p:sp>
        <p:nvSpPr>
          <p:cNvPr id="8" name="Text Placeholder 7">
            <a:extLst>
              <a:ext uri="{FF2B5EF4-FFF2-40B4-BE49-F238E27FC236}">
                <a16:creationId xmlns:a16="http://schemas.microsoft.com/office/drawing/2014/main" id="{10CB8880-7CFB-8F41-B1F5-429925B1CD11}"/>
              </a:ext>
            </a:extLst>
          </p:cNvPr>
          <p:cNvSpPr>
            <a:spLocks noGrp="1"/>
          </p:cNvSpPr>
          <p:nvPr>
            <p:ph type="body" sz="quarter" idx="29"/>
          </p:nvPr>
        </p:nvSpPr>
        <p:spPr>
          <a:xfrm>
            <a:off x="776870" y="2575933"/>
            <a:ext cx="10653130" cy="2999678"/>
          </a:xfrm>
        </p:spPr>
        <p:txBody>
          <a:bodyPr/>
          <a:lstStyle/>
          <a:p>
            <a:endParaRPr lang="en-US" dirty="0"/>
          </a:p>
        </p:txBody>
      </p:sp>
      <p:sp>
        <p:nvSpPr>
          <p:cNvPr id="4" name="Content Placeholder 3">
            <a:extLst>
              <a:ext uri="{FF2B5EF4-FFF2-40B4-BE49-F238E27FC236}">
                <a16:creationId xmlns:a16="http://schemas.microsoft.com/office/drawing/2014/main" id="{9F7EE0CC-BFF7-AE40-AE99-5E432F0D530F}"/>
              </a:ext>
            </a:extLst>
          </p:cNvPr>
          <p:cNvSpPr>
            <a:spLocks noGrp="1"/>
          </p:cNvSpPr>
          <p:nvPr>
            <p:ph sz="quarter" idx="28"/>
          </p:nvPr>
        </p:nvSpPr>
        <p:spPr/>
        <p:txBody>
          <a:bodyPr/>
          <a:lstStyle/>
          <a:p>
            <a:r>
              <a:rPr lang="en-US" dirty="0"/>
              <a:t>Ongoing learning strategies</a:t>
            </a:r>
          </a:p>
          <a:p>
            <a:r>
              <a:rPr lang="en-US" sz="2000" b="0" i="0" dirty="0">
                <a:solidFill>
                  <a:srgbClr val="000000"/>
                </a:solidFill>
                <a:effectLst/>
                <a:latin typeface="Calibri" panose="020F0502020204030204" pitchFamily="34" charset="0"/>
              </a:rPr>
              <a:t>How could you encourage your team members to make learning a priority? </a:t>
            </a:r>
            <a:endParaRPr lang="en-US" sz="2000" dirty="0"/>
          </a:p>
          <a:p>
            <a:endParaRPr lang="en-US" dirty="0"/>
          </a:p>
        </p:txBody>
      </p:sp>
      <p:sp>
        <p:nvSpPr>
          <p:cNvPr id="9" name="Text Placeholder 8">
            <a:extLst>
              <a:ext uri="{FF2B5EF4-FFF2-40B4-BE49-F238E27FC236}">
                <a16:creationId xmlns:a16="http://schemas.microsoft.com/office/drawing/2014/main" id="{EE3E59A4-9A59-2740-B5A0-718DFA8F1067}"/>
              </a:ext>
            </a:extLst>
          </p:cNvPr>
          <p:cNvSpPr>
            <a:spLocks noGrp="1"/>
          </p:cNvSpPr>
          <p:nvPr>
            <p:ph type="body" sz="quarter" idx="30"/>
          </p:nvPr>
        </p:nvSpPr>
        <p:spPr/>
        <p:txBody>
          <a:bodyPr/>
          <a:lstStyle/>
          <a:p>
            <a:endParaRPr lang="en-US" dirty="0"/>
          </a:p>
        </p:txBody>
      </p:sp>
    </p:spTree>
    <p:extLst>
      <p:ext uri="{BB962C8B-B14F-4D97-AF65-F5344CB8AC3E}">
        <p14:creationId xmlns:p14="http://schemas.microsoft.com/office/powerpoint/2010/main" val="32731618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AA5292-8A28-034C-BE90-8C6A542217E3}"/>
              </a:ext>
            </a:extLst>
          </p:cNvPr>
          <p:cNvSpPr>
            <a:spLocks noGrp="1"/>
          </p:cNvSpPr>
          <p:nvPr>
            <p:ph type="body" sz="quarter" idx="17"/>
          </p:nvPr>
        </p:nvSpPr>
        <p:spPr/>
        <p:txBody>
          <a:bodyPr/>
          <a:lstStyle/>
          <a:p>
            <a:r>
              <a:rPr lang="en-US" dirty="0"/>
              <a:t>Stay in touch with former team members</a:t>
            </a:r>
          </a:p>
        </p:txBody>
      </p:sp>
      <p:sp>
        <p:nvSpPr>
          <p:cNvPr id="3" name="Text Placeholder 2">
            <a:extLst>
              <a:ext uri="{FF2B5EF4-FFF2-40B4-BE49-F238E27FC236}">
                <a16:creationId xmlns:a16="http://schemas.microsoft.com/office/drawing/2014/main" id="{F8041C65-8F4F-4D4D-AA73-DDE981700C57}"/>
              </a:ext>
            </a:extLst>
          </p:cNvPr>
          <p:cNvSpPr>
            <a:spLocks noGrp="1"/>
          </p:cNvSpPr>
          <p:nvPr>
            <p:ph type="body" sz="quarter" idx="27"/>
          </p:nvPr>
        </p:nvSpPr>
        <p:spPr/>
        <p:txBody>
          <a:bodyPr/>
          <a:lstStyle/>
          <a:p>
            <a:r>
              <a:rPr lang="en-US" dirty="0"/>
              <a:t>Attracting and Cultivating Talent</a:t>
            </a:r>
          </a:p>
          <a:p>
            <a:endParaRPr lang="en-US" dirty="0"/>
          </a:p>
        </p:txBody>
      </p:sp>
    </p:spTree>
    <p:extLst>
      <p:ext uri="{BB962C8B-B14F-4D97-AF65-F5344CB8AC3E}">
        <p14:creationId xmlns:p14="http://schemas.microsoft.com/office/powerpoint/2010/main" val="1581932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BCC8D1-9FA6-4D4C-919C-0F55D2070E70}"/>
              </a:ext>
            </a:extLst>
          </p:cNvPr>
          <p:cNvSpPr>
            <a:spLocks noGrp="1"/>
          </p:cNvSpPr>
          <p:nvPr>
            <p:ph type="body" sz="quarter" idx="29"/>
          </p:nvPr>
        </p:nvSpPr>
        <p:spPr>
          <a:xfrm>
            <a:off x="533400" y="2247900"/>
            <a:ext cx="5562600" cy="3124200"/>
          </a:xfrm>
        </p:spPr>
        <p:txBody>
          <a:bodyPr/>
          <a:lstStyle/>
          <a:p>
            <a:r>
              <a:rPr lang="en-US" dirty="0"/>
              <a:t>Former team members might:</a:t>
            </a:r>
          </a:p>
          <a:p>
            <a:pPr algn="l" rtl="0" fontAlgn="base">
              <a:buFont typeface="Arial" panose="020B0604020202020204" pitchFamily="34" charset="0"/>
              <a:buChar char="•"/>
            </a:pPr>
            <a:r>
              <a:rPr lang="en-US" b="0" i="0" dirty="0">
                <a:solidFill>
                  <a:srgbClr val="000000"/>
                </a:solidFill>
                <a:effectLst/>
              </a:rPr>
              <a:t> Refer talent</a:t>
            </a:r>
          </a:p>
          <a:p>
            <a:pPr algn="l" rtl="0" fontAlgn="base">
              <a:buFont typeface="Arial" panose="020B0604020202020204" pitchFamily="34" charset="0"/>
              <a:buChar char="•"/>
            </a:pPr>
            <a:r>
              <a:rPr lang="en-US" b="0" dirty="0">
                <a:solidFill>
                  <a:srgbClr val="000000"/>
                </a:solidFill>
              </a:rPr>
              <a:t> Win new customers</a:t>
            </a:r>
          </a:p>
          <a:p>
            <a:pPr algn="l" rtl="0" fontAlgn="base">
              <a:buFont typeface="Arial" panose="020B0604020202020204" pitchFamily="34" charset="0"/>
              <a:buChar char="•"/>
            </a:pPr>
            <a:r>
              <a:rPr lang="en-US" b="0" dirty="0">
                <a:solidFill>
                  <a:srgbClr val="000000"/>
                </a:solidFill>
              </a:rPr>
              <a:t> Initiate business partnerships</a:t>
            </a:r>
          </a:p>
          <a:p>
            <a:pPr algn="l" rtl="0" fontAlgn="base">
              <a:buFont typeface="Arial" panose="020B0604020202020204" pitchFamily="34" charset="0"/>
              <a:buChar char="•"/>
            </a:pPr>
            <a:r>
              <a:rPr lang="en-US" b="0" dirty="0">
                <a:solidFill>
                  <a:srgbClr val="000000"/>
                </a:solidFill>
              </a:rPr>
              <a:t> Come back to your organization</a:t>
            </a:r>
            <a:endParaRPr lang="en-US" dirty="0"/>
          </a:p>
        </p:txBody>
      </p:sp>
      <p:sp>
        <p:nvSpPr>
          <p:cNvPr id="3" name="Content Placeholder 2">
            <a:extLst>
              <a:ext uri="{FF2B5EF4-FFF2-40B4-BE49-F238E27FC236}">
                <a16:creationId xmlns:a16="http://schemas.microsoft.com/office/drawing/2014/main" id="{0BBAF98D-04DE-C34A-8DB3-0A1BC10BA95A}"/>
              </a:ext>
            </a:extLst>
          </p:cNvPr>
          <p:cNvSpPr>
            <a:spLocks noGrp="1"/>
          </p:cNvSpPr>
          <p:nvPr>
            <p:ph sz="quarter" idx="28"/>
          </p:nvPr>
        </p:nvSpPr>
        <p:spPr/>
        <p:txBody>
          <a:bodyPr/>
          <a:lstStyle/>
          <a:p>
            <a:r>
              <a:rPr lang="en-US" dirty="0"/>
              <a:t>Benefits of keeping in touch</a:t>
            </a:r>
          </a:p>
        </p:txBody>
      </p:sp>
      <p:sp>
        <p:nvSpPr>
          <p:cNvPr id="5" name="Text Placeholder 4">
            <a:extLst>
              <a:ext uri="{FF2B5EF4-FFF2-40B4-BE49-F238E27FC236}">
                <a16:creationId xmlns:a16="http://schemas.microsoft.com/office/drawing/2014/main" id="{9C9F95BB-1732-F8CC-972E-45540128D140}"/>
              </a:ext>
            </a:extLst>
          </p:cNvPr>
          <p:cNvSpPr>
            <a:spLocks noGrp="1"/>
          </p:cNvSpPr>
          <p:nvPr>
            <p:ph type="body" sz="quarter" idx="27"/>
          </p:nvPr>
        </p:nvSpPr>
        <p:spPr/>
        <p:txBody>
          <a:bodyPr/>
          <a:lstStyle/>
          <a:p>
            <a:r>
              <a:rPr lang="en-US" dirty="0"/>
              <a:t>Attracting and Cultivating Talent</a:t>
            </a:r>
          </a:p>
          <a:p>
            <a:endParaRPr lang="en-US" dirty="0"/>
          </a:p>
        </p:txBody>
      </p:sp>
      <p:pic>
        <p:nvPicPr>
          <p:cNvPr id="7" name="Picture 6">
            <a:extLst>
              <a:ext uri="{FF2B5EF4-FFF2-40B4-BE49-F238E27FC236}">
                <a16:creationId xmlns:a16="http://schemas.microsoft.com/office/drawing/2014/main" id="{B64A69FF-F569-4233-A010-577E41B55C95}"/>
              </a:ext>
            </a:extLst>
          </p:cNvPr>
          <p:cNvPicPr>
            <a:picLocks noChangeAspect="1"/>
          </p:cNvPicPr>
          <p:nvPr/>
        </p:nvPicPr>
        <p:blipFill>
          <a:blip r:embed="rId3"/>
          <a:stretch>
            <a:fillRect/>
          </a:stretch>
        </p:blipFill>
        <p:spPr>
          <a:xfrm>
            <a:off x="7438029" y="1776431"/>
            <a:ext cx="2887764" cy="3024893"/>
          </a:xfrm>
          <a:prstGeom prst="rect">
            <a:avLst/>
          </a:prstGeom>
        </p:spPr>
      </p:pic>
    </p:spTree>
    <p:extLst>
      <p:ext uri="{BB962C8B-B14F-4D97-AF65-F5344CB8AC3E}">
        <p14:creationId xmlns:p14="http://schemas.microsoft.com/office/powerpoint/2010/main" val="4163429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B36D64-412E-3142-AC90-8AD2ABB1E2CF}"/>
              </a:ext>
            </a:extLst>
          </p:cNvPr>
          <p:cNvSpPr>
            <a:spLocks noGrp="1"/>
          </p:cNvSpPr>
          <p:nvPr>
            <p:ph type="body" sz="quarter" idx="27"/>
          </p:nvPr>
        </p:nvSpPr>
        <p:spPr/>
        <p:txBody>
          <a:bodyPr/>
          <a:lstStyle/>
          <a:p>
            <a:r>
              <a:rPr lang="en-US" dirty="0"/>
              <a:t>Attracting and Cultivating Talent</a:t>
            </a:r>
          </a:p>
          <a:p>
            <a:endParaRPr lang="en-US" dirty="0"/>
          </a:p>
        </p:txBody>
      </p:sp>
      <p:sp>
        <p:nvSpPr>
          <p:cNvPr id="8" name="Text Placeholder 7">
            <a:extLst>
              <a:ext uri="{FF2B5EF4-FFF2-40B4-BE49-F238E27FC236}">
                <a16:creationId xmlns:a16="http://schemas.microsoft.com/office/drawing/2014/main" id="{10CB8880-7CFB-8F41-B1F5-429925B1CD11}"/>
              </a:ext>
            </a:extLst>
          </p:cNvPr>
          <p:cNvSpPr>
            <a:spLocks noGrp="1"/>
          </p:cNvSpPr>
          <p:nvPr>
            <p:ph type="body" sz="quarter" idx="29"/>
          </p:nvPr>
        </p:nvSpPr>
        <p:spPr>
          <a:xfrm>
            <a:off x="776870" y="2575933"/>
            <a:ext cx="10653130" cy="2999678"/>
          </a:xfrm>
        </p:spPr>
        <p:txBody>
          <a:bodyPr/>
          <a:lstStyle/>
          <a:p>
            <a:endParaRPr lang="en-US" dirty="0"/>
          </a:p>
        </p:txBody>
      </p:sp>
      <p:sp>
        <p:nvSpPr>
          <p:cNvPr id="4" name="Content Placeholder 3">
            <a:extLst>
              <a:ext uri="{FF2B5EF4-FFF2-40B4-BE49-F238E27FC236}">
                <a16:creationId xmlns:a16="http://schemas.microsoft.com/office/drawing/2014/main" id="{9F7EE0CC-BFF7-AE40-AE99-5E432F0D530F}"/>
              </a:ext>
            </a:extLst>
          </p:cNvPr>
          <p:cNvSpPr>
            <a:spLocks noGrp="1"/>
          </p:cNvSpPr>
          <p:nvPr>
            <p:ph sz="quarter" idx="28"/>
          </p:nvPr>
        </p:nvSpPr>
        <p:spPr/>
        <p:txBody>
          <a:bodyPr/>
          <a:lstStyle/>
          <a:p>
            <a:r>
              <a:rPr lang="en-US" dirty="0"/>
              <a:t>Strategies for staying in touch</a:t>
            </a:r>
          </a:p>
          <a:p>
            <a:r>
              <a:rPr lang="en-US" sz="2000" b="0" i="0" dirty="0">
                <a:solidFill>
                  <a:srgbClr val="000000"/>
                </a:solidFill>
                <a:effectLst/>
              </a:rPr>
              <a:t>How could you cultivate ongoing relationships with former team members? </a:t>
            </a:r>
            <a:endParaRPr lang="en-US" sz="2000" dirty="0"/>
          </a:p>
          <a:p>
            <a:endParaRPr lang="en-US" dirty="0"/>
          </a:p>
        </p:txBody>
      </p:sp>
      <p:sp>
        <p:nvSpPr>
          <p:cNvPr id="9" name="Text Placeholder 8">
            <a:extLst>
              <a:ext uri="{FF2B5EF4-FFF2-40B4-BE49-F238E27FC236}">
                <a16:creationId xmlns:a16="http://schemas.microsoft.com/office/drawing/2014/main" id="{EE3E59A4-9A59-2740-B5A0-718DFA8F1067}"/>
              </a:ext>
            </a:extLst>
          </p:cNvPr>
          <p:cNvSpPr>
            <a:spLocks noGrp="1"/>
          </p:cNvSpPr>
          <p:nvPr>
            <p:ph type="body" sz="quarter" idx="30"/>
          </p:nvPr>
        </p:nvSpPr>
        <p:spPr/>
        <p:txBody>
          <a:bodyPr/>
          <a:lstStyle/>
          <a:p>
            <a:endParaRPr lang="en-US" dirty="0"/>
          </a:p>
        </p:txBody>
      </p:sp>
    </p:spTree>
    <p:extLst>
      <p:ext uri="{BB962C8B-B14F-4D97-AF65-F5344CB8AC3E}">
        <p14:creationId xmlns:p14="http://schemas.microsoft.com/office/powerpoint/2010/main" val="17743052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727C31E-EE62-1D47-84E3-30EFEBE5AB1F}"/>
              </a:ext>
            </a:extLst>
          </p:cNvPr>
          <p:cNvSpPr>
            <a:spLocks noGrp="1"/>
          </p:cNvSpPr>
          <p:nvPr>
            <p:ph type="body" sz="quarter" idx="27"/>
          </p:nvPr>
        </p:nvSpPr>
        <p:spPr/>
        <p:txBody>
          <a:bodyPr/>
          <a:lstStyle/>
          <a:p>
            <a:r>
              <a:rPr lang="en-US" dirty="0"/>
              <a:t>Attracting and Cultivating Talent</a:t>
            </a:r>
          </a:p>
          <a:p>
            <a:endParaRPr lang="en-US" dirty="0"/>
          </a:p>
        </p:txBody>
      </p:sp>
      <p:sp>
        <p:nvSpPr>
          <p:cNvPr id="2" name="Content Placeholder 1">
            <a:extLst>
              <a:ext uri="{FF2B5EF4-FFF2-40B4-BE49-F238E27FC236}">
                <a16:creationId xmlns:a16="http://schemas.microsoft.com/office/drawing/2014/main" id="{5BD38E3A-E8BD-294B-973F-E0768DA3CFA1}"/>
              </a:ext>
            </a:extLst>
          </p:cNvPr>
          <p:cNvSpPr>
            <a:spLocks noGrp="1"/>
          </p:cNvSpPr>
          <p:nvPr>
            <p:ph sz="quarter" idx="28"/>
          </p:nvPr>
        </p:nvSpPr>
        <p:spPr/>
        <p:txBody>
          <a:bodyPr/>
          <a:lstStyle/>
          <a:p>
            <a:r>
              <a:rPr lang="en-US" dirty="0"/>
              <a:t>New business alliance</a:t>
            </a:r>
          </a:p>
        </p:txBody>
      </p:sp>
      <p:sp>
        <p:nvSpPr>
          <p:cNvPr id="7" name="Text Placeholder 6">
            <a:extLst>
              <a:ext uri="{FF2B5EF4-FFF2-40B4-BE49-F238E27FC236}">
                <a16:creationId xmlns:a16="http://schemas.microsoft.com/office/drawing/2014/main" id="{E75C001E-75FE-3B4A-80C7-9C57FC9C5F56}"/>
              </a:ext>
            </a:extLst>
          </p:cNvPr>
          <p:cNvSpPr>
            <a:spLocks noGrp="1"/>
          </p:cNvSpPr>
          <p:nvPr>
            <p:ph type="body" sz="quarter" idx="32"/>
          </p:nvPr>
        </p:nvSpPr>
        <p:spPr/>
        <p:txBody>
          <a:bodyPr/>
          <a:lstStyle/>
          <a:p>
            <a:r>
              <a:rPr lang="en-US" sz="2800" dirty="0"/>
              <a:t>Samara’s story</a:t>
            </a:r>
          </a:p>
        </p:txBody>
      </p:sp>
      <p:sp>
        <p:nvSpPr>
          <p:cNvPr id="6" name="Text Placeholder 5">
            <a:extLst>
              <a:ext uri="{FF2B5EF4-FFF2-40B4-BE49-F238E27FC236}">
                <a16:creationId xmlns:a16="http://schemas.microsoft.com/office/drawing/2014/main" id="{DBB3886F-E85D-6A44-B92A-8FDCCF0460CE}"/>
              </a:ext>
            </a:extLst>
          </p:cNvPr>
          <p:cNvSpPr>
            <a:spLocks noGrp="1"/>
          </p:cNvSpPr>
          <p:nvPr>
            <p:ph type="body" sz="quarter" idx="33"/>
          </p:nvPr>
        </p:nvSpPr>
        <p:spPr>
          <a:xfrm>
            <a:off x="4305300" y="2133625"/>
            <a:ext cx="7021068" cy="3498534"/>
          </a:xfrm>
        </p:spPr>
        <p:txBody>
          <a:bodyPr/>
          <a:lstStyle/>
          <a:p>
            <a:pPr algn="l" rtl="0" fontAlgn="base"/>
            <a:r>
              <a:rPr lang="en-US" sz="2200" b="0" i="0" dirty="0">
                <a:solidFill>
                  <a:srgbClr val="000000"/>
                </a:solidFill>
                <a:effectLst/>
              </a:rPr>
              <a:t>Samara worked in a graphic design team for a consumer products company. She left the company when her partner got a job in a new location, and she got a job at a pharmaceuticals company after they moved.  </a:t>
            </a:r>
          </a:p>
          <a:p>
            <a:pPr algn="l" rtl="0" fontAlgn="base"/>
            <a:r>
              <a:rPr lang="en-US" sz="2200" b="0" i="0" dirty="0">
                <a:solidFill>
                  <a:srgbClr val="000000"/>
                </a:solidFill>
                <a:effectLst/>
              </a:rPr>
              <a:t>Her former boss, Ian, stayed in touch with her. He wanted to expand his team’s network of freelance designers. So, after Samara had been at her new job for a while, Ian asked her if she could recommend some designers. She connected him with several freelancers her company regularly used, and one became an excellent new resource for Ian’s team. </a:t>
            </a:r>
          </a:p>
          <a:p>
            <a:pPr lvl="1"/>
            <a:endParaRPr lang="en-US" sz="2200" dirty="0"/>
          </a:p>
        </p:txBody>
      </p:sp>
      <p:pic>
        <p:nvPicPr>
          <p:cNvPr id="8" name="Graphic 7">
            <a:extLst>
              <a:ext uri="{FF2B5EF4-FFF2-40B4-BE49-F238E27FC236}">
                <a16:creationId xmlns:a16="http://schemas.microsoft.com/office/drawing/2014/main" id="{71997890-5259-EA1E-CF14-34910FD9F5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spTree>
    <p:extLst>
      <p:ext uri="{BB962C8B-B14F-4D97-AF65-F5344CB8AC3E}">
        <p14:creationId xmlns:p14="http://schemas.microsoft.com/office/powerpoint/2010/main" val="1223232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AA5292-8A28-034C-BE90-8C6A542217E3}"/>
              </a:ext>
            </a:extLst>
          </p:cNvPr>
          <p:cNvSpPr>
            <a:spLocks noGrp="1"/>
          </p:cNvSpPr>
          <p:nvPr>
            <p:ph type="body" sz="quarter" idx="17"/>
          </p:nvPr>
        </p:nvSpPr>
        <p:spPr/>
        <p:txBody>
          <a:bodyPr/>
          <a:lstStyle/>
          <a:p>
            <a:r>
              <a:rPr lang="en-US" dirty="0"/>
              <a:t>Apply what you’ve learned</a:t>
            </a:r>
          </a:p>
        </p:txBody>
      </p:sp>
      <p:sp>
        <p:nvSpPr>
          <p:cNvPr id="3" name="Text Placeholder 2">
            <a:extLst>
              <a:ext uri="{FF2B5EF4-FFF2-40B4-BE49-F238E27FC236}">
                <a16:creationId xmlns:a16="http://schemas.microsoft.com/office/drawing/2014/main" id="{F8041C65-8F4F-4D4D-AA73-DDE981700C57}"/>
              </a:ext>
            </a:extLst>
          </p:cNvPr>
          <p:cNvSpPr>
            <a:spLocks noGrp="1"/>
          </p:cNvSpPr>
          <p:nvPr>
            <p:ph type="body" sz="quarter" idx="27"/>
          </p:nvPr>
        </p:nvSpPr>
        <p:spPr/>
        <p:txBody>
          <a:bodyPr/>
          <a:lstStyle/>
          <a:p>
            <a:r>
              <a:rPr lang="en-US" dirty="0"/>
              <a:t>Attracting and Cultivating Talent</a:t>
            </a:r>
          </a:p>
          <a:p>
            <a:endParaRPr lang="en-US" dirty="0"/>
          </a:p>
        </p:txBody>
      </p:sp>
    </p:spTree>
    <p:extLst>
      <p:ext uri="{BB962C8B-B14F-4D97-AF65-F5344CB8AC3E}">
        <p14:creationId xmlns:p14="http://schemas.microsoft.com/office/powerpoint/2010/main" val="177849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2795D4-B7E1-854C-AF98-320880BCDA06}"/>
              </a:ext>
            </a:extLst>
          </p:cNvPr>
          <p:cNvSpPr>
            <a:spLocks noGrp="1"/>
          </p:cNvSpPr>
          <p:nvPr>
            <p:ph sz="quarter" idx="28"/>
          </p:nvPr>
        </p:nvSpPr>
        <p:spPr/>
        <p:txBody>
          <a:bodyPr/>
          <a:lstStyle/>
          <a:p>
            <a:r>
              <a:rPr lang="en-US" sz="4200" dirty="0"/>
              <a:t>Welcome</a:t>
            </a:r>
          </a:p>
          <a:p>
            <a:pPr lvl="1"/>
            <a:r>
              <a:rPr lang="en-US" dirty="0"/>
              <a:t>Think about your current role. What drew you to it initially, and what’s keeping you there?</a:t>
            </a:r>
          </a:p>
          <a:p>
            <a:pPr lvl="1"/>
            <a:endParaRPr lang="en-US" dirty="0"/>
          </a:p>
          <a:p>
            <a:pPr algn="l" rtl="0" fontAlgn="base"/>
            <a:r>
              <a:rPr lang="en-US" sz="2400" b="0" i="0" dirty="0">
                <a:solidFill>
                  <a:srgbClr val="000000"/>
                </a:solidFill>
                <a:effectLst/>
                <a:latin typeface="+mj-lt"/>
              </a:rPr>
              <a:t>(Please chat in your response) </a:t>
            </a:r>
          </a:p>
          <a:p>
            <a:pPr lvl="1"/>
            <a:endParaRPr lang="en-US" dirty="0"/>
          </a:p>
        </p:txBody>
      </p:sp>
      <p:sp>
        <p:nvSpPr>
          <p:cNvPr id="3" name="Text Placeholder 2">
            <a:extLst>
              <a:ext uri="{FF2B5EF4-FFF2-40B4-BE49-F238E27FC236}">
                <a16:creationId xmlns:a16="http://schemas.microsoft.com/office/drawing/2014/main" id="{C69123EB-BA1D-EF47-8035-32944BF50D00}"/>
              </a:ext>
            </a:extLst>
          </p:cNvPr>
          <p:cNvSpPr>
            <a:spLocks noGrp="1"/>
          </p:cNvSpPr>
          <p:nvPr>
            <p:ph type="body" sz="quarter" idx="27"/>
          </p:nvPr>
        </p:nvSpPr>
        <p:spPr/>
        <p:txBody>
          <a:bodyPr/>
          <a:lstStyle/>
          <a:p>
            <a:pPr lvl="0"/>
            <a:r>
              <a:rPr lang="en-US" dirty="0"/>
              <a:t>Attracting and Cultivating Talent</a:t>
            </a:r>
          </a:p>
        </p:txBody>
      </p:sp>
      <p:pic>
        <p:nvPicPr>
          <p:cNvPr id="4" name="Graphic 3">
            <a:extLst>
              <a:ext uri="{FF2B5EF4-FFF2-40B4-BE49-F238E27FC236}">
                <a16:creationId xmlns:a16="http://schemas.microsoft.com/office/drawing/2014/main" id="{7BAB44FC-E503-FAFE-5B51-2995047FAE1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spTree>
    <p:extLst>
      <p:ext uri="{BB962C8B-B14F-4D97-AF65-F5344CB8AC3E}">
        <p14:creationId xmlns:p14="http://schemas.microsoft.com/office/powerpoint/2010/main" val="2961520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41AE12-5C21-3948-9B18-9B894BEED0CB}"/>
              </a:ext>
            </a:extLst>
          </p:cNvPr>
          <p:cNvSpPr>
            <a:spLocks noGrp="1"/>
          </p:cNvSpPr>
          <p:nvPr>
            <p:ph sz="quarter" idx="28"/>
          </p:nvPr>
        </p:nvSpPr>
        <p:spPr/>
        <p:txBody>
          <a:bodyPr lIns="0" tIns="0" rIns="0" bIns="0" anchor="t"/>
          <a:lstStyle/>
          <a:p>
            <a:r>
              <a:rPr lang="en-US" dirty="0"/>
              <a:t>Today’s objectives</a:t>
            </a:r>
          </a:p>
          <a:p>
            <a:r>
              <a:rPr lang="en-US" sz="2800" b="0" dirty="0">
                <a:ea typeface="+mn-lt"/>
                <a:cs typeface="+mn-lt"/>
              </a:rPr>
              <a:t>What will you take away from today’s session and apply in your role?</a:t>
            </a:r>
            <a:endParaRPr lang="en-US" sz="2800" dirty="0"/>
          </a:p>
        </p:txBody>
      </p:sp>
      <p:sp>
        <p:nvSpPr>
          <p:cNvPr id="2" name="Text Placeholder 1">
            <a:extLst>
              <a:ext uri="{FF2B5EF4-FFF2-40B4-BE49-F238E27FC236}">
                <a16:creationId xmlns:a16="http://schemas.microsoft.com/office/drawing/2014/main" id="{C176E70C-E09E-C54B-91BE-79D696D9D1CA}"/>
              </a:ext>
            </a:extLst>
          </p:cNvPr>
          <p:cNvSpPr>
            <a:spLocks noGrp="1"/>
          </p:cNvSpPr>
          <p:nvPr>
            <p:ph type="body" sz="quarter" idx="31"/>
          </p:nvPr>
        </p:nvSpPr>
        <p:spPr/>
        <p:txBody>
          <a:bodyPr/>
          <a:lstStyle/>
          <a:p>
            <a:r>
              <a:rPr lang="en-US" dirty="0"/>
              <a:t>Align purpose to daily work	</a:t>
            </a:r>
          </a:p>
        </p:txBody>
      </p:sp>
      <p:sp>
        <p:nvSpPr>
          <p:cNvPr id="5" name="Text Placeholder 4">
            <a:extLst>
              <a:ext uri="{FF2B5EF4-FFF2-40B4-BE49-F238E27FC236}">
                <a16:creationId xmlns:a16="http://schemas.microsoft.com/office/drawing/2014/main" id="{A84DC0B7-E596-CA47-88E3-2B965966200F}"/>
              </a:ext>
            </a:extLst>
          </p:cNvPr>
          <p:cNvSpPr>
            <a:spLocks noGrp="1"/>
          </p:cNvSpPr>
          <p:nvPr>
            <p:ph type="body" sz="quarter" idx="32"/>
          </p:nvPr>
        </p:nvSpPr>
        <p:spPr/>
        <p:txBody>
          <a:bodyPr/>
          <a:lstStyle/>
          <a:p>
            <a:r>
              <a:rPr lang="en-US" dirty="0"/>
              <a:t>Help your team members make learning a priority</a:t>
            </a:r>
          </a:p>
        </p:txBody>
      </p:sp>
      <p:sp>
        <p:nvSpPr>
          <p:cNvPr id="6" name="Text Placeholder 5">
            <a:extLst>
              <a:ext uri="{FF2B5EF4-FFF2-40B4-BE49-F238E27FC236}">
                <a16:creationId xmlns:a16="http://schemas.microsoft.com/office/drawing/2014/main" id="{B998DA93-2DD3-C543-8C95-C6544B887A7A}"/>
              </a:ext>
            </a:extLst>
          </p:cNvPr>
          <p:cNvSpPr>
            <a:spLocks noGrp="1"/>
          </p:cNvSpPr>
          <p:nvPr>
            <p:ph type="body" sz="quarter" idx="33"/>
          </p:nvPr>
        </p:nvSpPr>
        <p:spPr/>
        <p:txBody>
          <a:bodyPr/>
          <a:lstStyle/>
          <a:p>
            <a:r>
              <a:rPr lang="en-US" dirty="0"/>
              <a:t>Stay in touch with former team members</a:t>
            </a:r>
          </a:p>
        </p:txBody>
      </p:sp>
      <p:sp>
        <p:nvSpPr>
          <p:cNvPr id="4" name="Text Placeholder 3">
            <a:extLst>
              <a:ext uri="{FF2B5EF4-FFF2-40B4-BE49-F238E27FC236}">
                <a16:creationId xmlns:a16="http://schemas.microsoft.com/office/drawing/2014/main" id="{83E0E616-5170-6E4E-8BD7-19C76DE79667}"/>
              </a:ext>
            </a:extLst>
          </p:cNvPr>
          <p:cNvSpPr>
            <a:spLocks noGrp="1"/>
          </p:cNvSpPr>
          <p:nvPr>
            <p:ph type="body" sz="quarter" idx="27"/>
          </p:nvPr>
        </p:nvSpPr>
        <p:spPr/>
        <p:txBody>
          <a:bodyPr/>
          <a:lstStyle/>
          <a:p>
            <a:r>
              <a:rPr lang="en-US" dirty="0"/>
              <a:t>Attracting and Cultivating Talent</a:t>
            </a:r>
          </a:p>
          <a:p>
            <a:endParaRPr lang="en-US" dirty="0"/>
          </a:p>
        </p:txBody>
      </p:sp>
    </p:spTree>
    <p:extLst>
      <p:ext uri="{BB962C8B-B14F-4D97-AF65-F5344CB8AC3E}">
        <p14:creationId xmlns:p14="http://schemas.microsoft.com/office/powerpoint/2010/main" val="3415736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BE13317-7117-AD49-831D-DD2294EFCFEB}"/>
              </a:ext>
            </a:extLst>
          </p:cNvPr>
          <p:cNvSpPr>
            <a:spLocks noGrp="1"/>
          </p:cNvSpPr>
          <p:nvPr>
            <p:ph type="body" sz="quarter" idx="29"/>
          </p:nvPr>
        </p:nvSpPr>
        <p:spPr/>
        <p:txBody>
          <a:bodyPr/>
          <a:lstStyle/>
          <a:p>
            <a:r>
              <a:rPr lang="en-US" dirty="0"/>
              <a:t>Your next step is to complete </a:t>
            </a:r>
            <a:br>
              <a:rPr lang="en-US" dirty="0"/>
            </a:br>
            <a:r>
              <a:rPr lang="en-US" dirty="0"/>
              <a:t>the </a:t>
            </a:r>
            <a:r>
              <a:rPr lang="en-US" b="1" dirty="0"/>
              <a:t>On-the-Job</a:t>
            </a:r>
            <a:r>
              <a:rPr lang="en-US" dirty="0"/>
              <a:t> section of the </a:t>
            </a:r>
            <a:br>
              <a:rPr lang="en-US" dirty="0"/>
            </a:br>
            <a:r>
              <a:rPr lang="en-US" i="1" dirty="0"/>
              <a:t>Harvard ManageMentor </a:t>
            </a:r>
            <a:br>
              <a:rPr lang="en-US" dirty="0"/>
            </a:br>
            <a:r>
              <a:rPr lang="en-US" dirty="0"/>
              <a:t>Attracting and Cultivating Talent course.</a:t>
            </a:r>
          </a:p>
          <a:p>
            <a:endParaRPr lang="en-US" dirty="0"/>
          </a:p>
        </p:txBody>
      </p:sp>
      <p:sp>
        <p:nvSpPr>
          <p:cNvPr id="3" name="Content Placeholder 2">
            <a:extLst>
              <a:ext uri="{FF2B5EF4-FFF2-40B4-BE49-F238E27FC236}">
                <a16:creationId xmlns:a16="http://schemas.microsoft.com/office/drawing/2014/main" id="{7BAD72F4-294C-9945-9ABE-931A97025FFF}"/>
              </a:ext>
            </a:extLst>
          </p:cNvPr>
          <p:cNvSpPr>
            <a:spLocks noGrp="1"/>
          </p:cNvSpPr>
          <p:nvPr>
            <p:ph sz="quarter" idx="28"/>
          </p:nvPr>
        </p:nvSpPr>
        <p:spPr/>
        <p:txBody>
          <a:bodyPr/>
          <a:lstStyle/>
          <a:p>
            <a:r>
              <a:rPr lang="en-US" dirty="0"/>
              <a:t>Apply what you’ve learned</a:t>
            </a:r>
          </a:p>
        </p:txBody>
      </p:sp>
      <p:sp>
        <p:nvSpPr>
          <p:cNvPr id="4" name="Text Placeholder 3">
            <a:extLst>
              <a:ext uri="{FF2B5EF4-FFF2-40B4-BE49-F238E27FC236}">
                <a16:creationId xmlns:a16="http://schemas.microsoft.com/office/drawing/2014/main" id="{3E9320C3-33F0-3340-903D-64D4899589AD}"/>
              </a:ext>
            </a:extLst>
          </p:cNvPr>
          <p:cNvSpPr>
            <a:spLocks noGrp="1"/>
          </p:cNvSpPr>
          <p:nvPr>
            <p:ph type="body" sz="quarter" idx="27"/>
          </p:nvPr>
        </p:nvSpPr>
        <p:spPr/>
        <p:txBody>
          <a:bodyPr/>
          <a:lstStyle/>
          <a:p>
            <a:r>
              <a:rPr lang="en-US" dirty="0"/>
              <a:t>Attracting and Cultivating Talent</a:t>
            </a:r>
          </a:p>
          <a:p>
            <a:endParaRPr lang="en-US" dirty="0"/>
          </a:p>
        </p:txBody>
      </p:sp>
    </p:spTree>
    <p:extLst>
      <p:ext uri="{BB962C8B-B14F-4D97-AF65-F5344CB8AC3E}">
        <p14:creationId xmlns:p14="http://schemas.microsoft.com/office/powerpoint/2010/main" val="10888681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5A625B-8BB8-B04B-8732-5DB0AD02AF3B}"/>
              </a:ext>
            </a:extLst>
          </p:cNvPr>
          <p:cNvSpPr>
            <a:spLocks noGrp="1"/>
          </p:cNvSpPr>
          <p:nvPr>
            <p:ph type="body" sz="quarter" idx="20"/>
          </p:nvPr>
        </p:nvSpPr>
        <p:spPr/>
        <p:txBody>
          <a:bodyPr/>
          <a:lstStyle/>
          <a:p>
            <a:r>
              <a:rPr lang="en-US" dirty="0"/>
              <a:t>Thank you!</a:t>
            </a:r>
          </a:p>
        </p:txBody>
      </p:sp>
      <p:pic>
        <p:nvPicPr>
          <p:cNvPr id="4" name="Picture Placeholder 3">
            <a:extLst>
              <a:ext uri="{FF2B5EF4-FFF2-40B4-BE49-F238E27FC236}">
                <a16:creationId xmlns:a16="http://schemas.microsoft.com/office/drawing/2014/main" id="{99D8A4D1-546B-1979-9174-DE9D22ACE896}"/>
              </a:ext>
            </a:extLst>
          </p:cNvPr>
          <p:cNvPicPr>
            <a:picLocks noGrp="1" noChangeAspect="1"/>
          </p:cNvPicPr>
          <p:nvPr>
            <p:ph type="pic" sz="quarter" idx="28"/>
          </p:nvPr>
        </p:nvPicPr>
        <p:blipFill>
          <a:blip r:embed="rId3"/>
          <a:srcRect l="5764" r="5764"/>
          <a:stretch>
            <a:fillRect/>
          </a:stretch>
        </p:blipFill>
        <p:spPr/>
      </p:pic>
    </p:spTree>
    <p:extLst>
      <p:ext uri="{BB962C8B-B14F-4D97-AF65-F5344CB8AC3E}">
        <p14:creationId xmlns:p14="http://schemas.microsoft.com/office/powerpoint/2010/main" val="2013156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8DCDF055-4D5C-1A40-8189-BB2621ED23C5}"/>
              </a:ext>
            </a:extLst>
          </p:cNvPr>
          <p:cNvSpPr>
            <a:spLocks noGrp="1"/>
          </p:cNvSpPr>
          <p:nvPr>
            <p:ph type="body" sz="quarter" idx="29"/>
          </p:nvPr>
        </p:nvSpPr>
        <p:spPr/>
        <p:txBody>
          <a:bodyPr/>
          <a:lstStyle/>
          <a:p>
            <a:r>
              <a:rPr lang="en-US" dirty="0"/>
              <a:t>Name Name</a:t>
            </a:r>
          </a:p>
          <a:p>
            <a:pPr lvl="1"/>
            <a:r>
              <a:rPr lang="en-US" dirty="0"/>
              <a:t>Title</a:t>
            </a:r>
          </a:p>
          <a:p>
            <a:pPr lvl="1"/>
            <a:r>
              <a:rPr lang="en-US" dirty="0"/>
              <a:t>Company</a:t>
            </a:r>
          </a:p>
        </p:txBody>
      </p:sp>
      <p:sp>
        <p:nvSpPr>
          <p:cNvPr id="11" name="Content Placeholder 10">
            <a:extLst>
              <a:ext uri="{FF2B5EF4-FFF2-40B4-BE49-F238E27FC236}">
                <a16:creationId xmlns:a16="http://schemas.microsoft.com/office/drawing/2014/main" id="{7BE51FB9-E6F1-4F40-BFD9-ED4135BD4B39}"/>
              </a:ext>
            </a:extLst>
          </p:cNvPr>
          <p:cNvSpPr>
            <a:spLocks noGrp="1"/>
          </p:cNvSpPr>
          <p:nvPr>
            <p:ph sz="quarter" idx="28"/>
          </p:nvPr>
        </p:nvSpPr>
        <p:spPr/>
        <p:txBody>
          <a:bodyPr/>
          <a:lstStyle/>
          <a:p>
            <a:r>
              <a:rPr lang="en-US" dirty="0"/>
              <a:t>Introductions</a:t>
            </a:r>
          </a:p>
        </p:txBody>
      </p:sp>
      <p:sp>
        <p:nvSpPr>
          <p:cNvPr id="17" name="Text Placeholder 16">
            <a:extLst>
              <a:ext uri="{FF2B5EF4-FFF2-40B4-BE49-F238E27FC236}">
                <a16:creationId xmlns:a16="http://schemas.microsoft.com/office/drawing/2014/main" id="{7525DA29-83F0-274D-9C44-3C0AD863DD27}"/>
              </a:ext>
            </a:extLst>
          </p:cNvPr>
          <p:cNvSpPr>
            <a:spLocks noGrp="1"/>
          </p:cNvSpPr>
          <p:nvPr>
            <p:ph type="body" sz="quarter" idx="27"/>
          </p:nvPr>
        </p:nvSpPr>
        <p:spPr/>
        <p:txBody>
          <a:bodyPr/>
          <a:lstStyle/>
          <a:p>
            <a:pPr lvl="0"/>
            <a:r>
              <a:rPr lang="en-US" dirty="0"/>
              <a:t>Attracting and Cultivating Talent</a:t>
            </a:r>
          </a:p>
        </p:txBody>
      </p:sp>
      <p:sp>
        <p:nvSpPr>
          <p:cNvPr id="21" name="Text Placeholder 20">
            <a:extLst>
              <a:ext uri="{FF2B5EF4-FFF2-40B4-BE49-F238E27FC236}">
                <a16:creationId xmlns:a16="http://schemas.microsoft.com/office/drawing/2014/main" id="{DDD93830-95C0-234D-8E75-08B9101BE979}"/>
              </a:ext>
            </a:extLst>
          </p:cNvPr>
          <p:cNvSpPr>
            <a:spLocks noGrp="1"/>
          </p:cNvSpPr>
          <p:nvPr>
            <p:ph type="body" sz="quarter" idx="33"/>
          </p:nvPr>
        </p:nvSpPr>
        <p:spPr/>
        <p:txBody>
          <a:bodyPr/>
          <a:lstStyle/>
          <a:p>
            <a:r>
              <a:rPr lang="en-US" dirty="0"/>
              <a:t>Name Name</a:t>
            </a:r>
          </a:p>
          <a:p>
            <a:pPr lvl="1"/>
            <a:r>
              <a:rPr lang="en-US" dirty="0"/>
              <a:t>Title</a:t>
            </a:r>
          </a:p>
          <a:p>
            <a:pPr lvl="1"/>
            <a:r>
              <a:rPr lang="en-US" dirty="0"/>
              <a:t>Company</a:t>
            </a:r>
          </a:p>
          <a:p>
            <a:endParaRPr lang="en-US" dirty="0"/>
          </a:p>
        </p:txBody>
      </p:sp>
      <p:sp>
        <p:nvSpPr>
          <p:cNvPr id="3" name="Picture Placeholder 2">
            <a:extLst>
              <a:ext uri="{FF2B5EF4-FFF2-40B4-BE49-F238E27FC236}">
                <a16:creationId xmlns:a16="http://schemas.microsoft.com/office/drawing/2014/main" id="{787A5F32-87DF-1A4A-A449-0FD9171C2AF6}"/>
              </a:ext>
            </a:extLst>
          </p:cNvPr>
          <p:cNvSpPr>
            <a:spLocks noGrp="1"/>
          </p:cNvSpPr>
          <p:nvPr>
            <p:ph type="pic" sz="quarter" idx="34"/>
          </p:nvPr>
        </p:nvSpPr>
        <p:spPr/>
      </p:sp>
      <p:sp>
        <p:nvSpPr>
          <p:cNvPr id="5" name="Picture Placeholder 4">
            <a:extLst>
              <a:ext uri="{FF2B5EF4-FFF2-40B4-BE49-F238E27FC236}">
                <a16:creationId xmlns:a16="http://schemas.microsoft.com/office/drawing/2014/main" id="{AA127474-4B9A-744F-9AFB-242863C5A8DB}"/>
              </a:ext>
            </a:extLst>
          </p:cNvPr>
          <p:cNvSpPr>
            <a:spLocks noGrp="1"/>
          </p:cNvSpPr>
          <p:nvPr>
            <p:ph type="pic" sz="quarter" idx="31"/>
          </p:nvPr>
        </p:nvSpPr>
        <p:spPr/>
      </p:sp>
    </p:spTree>
    <p:extLst>
      <p:ext uri="{BB962C8B-B14F-4D97-AF65-F5344CB8AC3E}">
        <p14:creationId xmlns:p14="http://schemas.microsoft.com/office/powerpoint/2010/main" val="4114800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67057BF-7E1A-B24D-99EF-ED3E0C65BE33}"/>
              </a:ext>
            </a:extLst>
          </p:cNvPr>
          <p:cNvSpPr>
            <a:spLocks noGrp="1"/>
          </p:cNvSpPr>
          <p:nvPr>
            <p:ph type="body" sz="quarter" idx="27"/>
          </p:nvPr>
        </p:nvSpPr>
        <p:spPr/>
        <p:txBody>
          <a:bodyPr/>
          <a:lstStyle/>
          <a:p>
            <a:pPr lvl="0"/>
            <a:r>
              <a:rPr lang="en-US" dirty="0"/>
              <a:t>Attracting and Cultivating Talent</a:t>
            </a:r>
          </a:p>
        </p:txBody>
      </p:sp>
      <p:sp>
        <p:nvSpPr>
          <p:cNvPr id="3" name="Content Placeholder 2">
            <a:extLst>
              <a:ext uri="{FF2B5EF4-FFF2-40B4-BE49-F238E27FC236}">
                <a16:creationId xmlns:a16="http://schemas.microsoft.com/office/drawing/2014/main" id="{A14CA347-DD89-1F46-A5CA-7094A80E4D12}"/>
              </a:ext>
            </a:extLst>
          </p:cNvPr>
          <p:cNvSpPr>
            <a:spLocks noGrp="1"/>
          </p:cNvSpPr>
          <p:nvPr>
            <p:ph sz="quarter" idx="28"/>
          </p:nvPr>
        </p:nvSpPr>
        <p:spPr/>
        <p:txBody>
          <a:bodyPr/>
          <a:lstStyle/>
          <a:p>
            <a:r>
              <a:rPr lang="en-US" dirty="0"/>
              <a:t>Participation tips</a:t>
            </a:r>
          </a:p>
        </p:txBody>
      </p:sp>
      <p:grpSp>
        <p:nvGrpSpPr>
          <p:cNvPr id="25" name="Group 24">
            <a:extLst>
              <a:ext uri="{FF2B5EF4-FFF2-40B4-BE49-F238E27FC236}">
                <a16:creationId xmlns:a16="http://schemas.microsoft.com/office/drawing/2014/main" id="{6437D0AD-D241-6E4E-BE32-83B301F83FD5}"/>
              </a:ext>
            </a:extLst>
          </p:cNvPr>
          <p:cNvGrpSpPr/>
          <p:nvPr/>
        </p:nvGrpSpPr>
        <p:grpSpPr>
          <a:xfrm>
            <a:off x="4293202" y="3478869"/>
            <a:ext cx="3581845" cy="1008422"/>
            <a:chOff x="4304854" y="3484491"/>
            <a:chExt cx="3581845" cy="1008422"/>
          </a:xfrm>
        </p:grpSpPr>
        <p:sp>
          <p:nvSpPr>
            <p:cNvPr id="8" name="Rectangle 7">
              <a:extLst>
                <a:ext uri="{FF2B5EF4-FFF2-40B4-BE49-F238E27FC236}">
                  <a16:creationId xmlns:a16="http://schemas.microsoft.com/office/drawing/2014/main" id="{FC8BC7B7-900F-3B46-B04D-CC4F92F40B6D}"/>
                </a:ext>
              </a:extLst>
            </p:cNvPr>
            <p:cNvSpPr/>
            <p:nvPr/>
          </p:nvSpPr>
          <p:spPr>
            <a:xfrm>
              <a:off x="4304854" y="3484491"/>
              <a:ext cx="358184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Use </a:t>
              </a:r>
              <a:r>
                <a:rPr lang="en-US" b="1" dirty="0">
                  <a:solidFill>
                    <a:schemeClr val="accent1"/>
                  </a:solidFill>
                </a:rPr>
                <a:t>raise hand </a:t>
              </a:r>
              <a:r>
                <a:rPr lang="en-US" dirty="0">
                  <a:solidFill>
                    <a:sysClr val="windowText" lastClr="000000"/>
                  </a:solidFill>
                </a:rPr>
                <a:t>to volunteer to speak.</a:t>
              </a:r>
            </a:p>
          </p:txBody>
        </p:sp>
        <p:pic>
          <p:nvPicPr>
            <p:cNvPr id="12" name="Graphic 11">
              <a:extLst>
                <a:ext uri="{FF2B5EF4-FFF2-40B4-BE49-F238E27FC236}">
                  <a16:creationId xmlns:a16="http://schemas.microsoft.com/office/drawing/2014/main" id="{5D4C2EB5-E02A-B040-8E43-08641905AE6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07473" y="3778390"/>
              <a:ext cx="420624" cy="420624"/>
            </a:xfrm>
            <a:prstGeom prst="rect">
              <a:avLst/>
            </a:prstGeom>
          </p:spPr>
        </p:pic>
      </p:grpSp>
      <p:grpSp>
        <p:nvGrpSpPr>
          <p:cNvPr id="26" name="Group 25">
            <a:extLst>
              <a:ext uri="{FF2B5EF4-FFF2-40B4-BE49-F238E27FC236}">
                <a16:creationId xmlns:a16="http://schemas.microsoft.com/office/drawing/2014/main" id="{55E1A818-AA57-494E-BAEC-947FAD130BC5}"/>
              </a:ext>
            </a:extLst>
          </p:cNvPr>
          <p:cNvGrpSpPr/>
          <p:nvPr/>
        </p:nvGrpSpPr>
        <p:grpSpPr>
          <a:xfrm>
            <a:off x="8100060" y="3478869"/>
            <a:ext cx="3546665" cy="1008422"/>
            <a:chOff x="8115299" y="3484491"/>
            <a:chExt cx="3546665" cy="1008422"/>
          </a:xfrm>
        </p:grpSpPr>
        <p:sp>
          <p:nvSpPr>
            <p:cNvPr id="10" name="Rectangle 9">
              <a:extLst>
                <a:ext uri="{FF2B5EF4-FFF2-40B4-BE49-F238E27FC236}">
                  <a16:creationId xmlns:a16="http://schemas.microsoft.com/office/drawing/2014/main" id="{29578522-DB23-9442-856A-516007216FB7}"/>
                </a:ext>
              </a:extLst>
            </p:cNvPr>
            <p:cNvSpPr/>
            <p:nvPr/>
          </p:nvSpPr>
          <p:spPr>
            <a:xfrm>
              <a:off x="8115299" y="3484491"/>
              <a:ext cx="354666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Mute yourself when </a:t>
              </a:r>
              <a:br>
                <a:rPr lang="en-US" dirty="0">
                  <a:solidFill>
                    <a:sysClr val="windowText" lastClr="000000"/>
                  </a:solidFill>
                </a:rPr>
              </a:br>
              <a:r>
                <a:rPr lang="en-US" dirty="0">
                  <a:solidFill>
                    <a:sysClr val="windowText" lastClr="000000"/>
                  </a:solidFill>
                </a:rPr>
                <a:t>not speaking.</a:t>
              </a:r>
            </a:p>
          </p:txBody>
        </p:sp>
        <p:pic>
          <p:nvPicPr>
            <p:cNvPr id="14" name="Graphic 13">
              <a:extLst>
                <a:ext uri="{FF2B5EF4-FFF2-40B4-BE49-F238E27FC236}">
                  <a16:creationId xmlns:a16="http://schemas.microsoft.com/office/drawing/2014/main" id="{E0BCDF09-7A13-D54F-A783-7D447FF0B42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29003" y="3813138"/>
              <a:ext cx="438912" cy="351129"/>
            </a:xfrm>
            <a:prstGeom prst="rect">
              <a:avLst/>
            </a:prstGeom>
          </p:spPr>
        </p:pic>
      </p:grpSp>
      <p:grpSp>
        <p:nvGrpSpPr>
          <p:cNvPr id="21" name="Group 20">
            <a:extLst>
              <a:ext uri="{FF2B5EF4-FFF2-40B4-BE49-F238E27FC236}">
                <a16:creationId xmlns:a16="http://schemas.microsoft.com/office/drawing/2014/main" id="{A16BC181-139E-014C-9649-541F03E3CC0F}"/>
              </a:ext>
            </a:extLst>
          </p:cNvPr>
          <p:cNvGrpSpPr/>
          <p:nvPr/>
        </p:nvGrpSpPr>
        <p:grpSpPr>
          <a:xfrm>
            <a:off x="543593" y="2248569"/>
            <a:ext cx="3555175" cy="1008422"/>
            <a:chOff x="521524" y="2267233"/>
            <a:chExt cx="3555175" cy="1008422"/>
          </a:xfrm>
        </p:grpSpPr>
        <p:sp>
          <p:nvSpPr>
            <p:cNvPr id="4" name="Rectangle 3">
              <a:extLst>
                <a:ext uri="{FF2B5EF4-FFF2-40B4-BE49-F238E27FC236}">
                  <a16:creationId xmlns:a16="http://schemas.microsoft.com/office/drawing/2014/main" id="{D28C6D91-DEA7-EB45-B2AD-D8767AE4F481}"/>
                </a:ext>
              </a:extLst>
            </p:cNvPr>
            <p:cNvSpPr/>
            <p:nvPr/>
          </p:nvSpPr>
          <p:spPr>
            <a:xfrm>
              <a:off x="521524" y="2267233"/>
              <a:ext cx="355517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Limit electronic interruptions.</a:t>
              </a:r>
            </a:p>
          </p:txBody>
        </p:sp>
        <p:pic>
          <p:nvPicPr>
            <p:cNvPr id="16" name="Graphic 15">
              <a:extLst>
                <a:ext uri="{FF2B5EF4-FFF2-40B4-BE49-F238E27FC236}">
                  <a16:creationId xmlns:a16="http://schemas.microsoft.com/office/drawing/2014/main" id="{C12877B2-D83A-BA4B-893D-0BC9AA75A4E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0922" y="2561895"/>
              <a:ext cx="419099" cy="419099"/>
            </a:xfrm>
            <a:prstGeom prst="rect">
              <a:avLst/>
            </a:prstGeom>
          </p:spPr>
        </p:pic>
      </p:grpSp>
      <p:grpSp>
        <p:nvGrpSpPr>
          <p:cNvPr id="22" name="Group 21">
            <a:extLst>
              <a:ext uri="{FF2B5EF4-FFF2-40B4-BE49-F238E27FC236}">
                <a16:creationId xmlns:a16="http://schemas.microsoft.com/office/drawing/2014/main" id="{EE6DCEDA-351D-9D41-91F8-6222C6220166}"/>
              </a:ext>
            </a:extLst>
          </p:cNvPr>
          <p:cNvGrpSpPr/>
          <p:nvPr/>
        </p:nvGrpSpPr>
        <p:grpSpPr>
          <a:xfrm>
            <a:off x="4305300" y="2248569"/>
            <a:ext cx="3581845" cy="1008422"/>
            <a:chOff x="4304854" y="2267233"/>
            <a:chExt cx="3581845" cy="1008422"/>
          </a:xfrm>
        </p:grpSpPr>
        <p:sp>
          <p:nvSpPr>
            <p:cNvPr id="7" name="Rectangle 6">
              <a:extLst>
                <a:ext uri="{FF2B5EF4-FFF2-40B4-BE49-F238E27FC236}">
                  <a16:creationId xmlns:a16="http://schemas.microsoft.com/office/drawing/2014/main" id="{88CD7A5A-7166-804E-A7A9-B8AA8CB875D1}"/>
                </a:ext>
              </a:extLst>
            </p:cNvPr>
            <p:cNvSpPr/>
            <p:nvPr/>
          </p:nvSpPr>
          <p:spPr>
            <a:xfrm>
              <a:off x="4304854" y="2267233"/>
              <a:ext cx="358184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Take part in the discussion. </a:t>
              </a:r>
            </a:p>
          </p:txBody>
        </p:sp>
        <p:pic>
          <p:nvPicPr>
            <p:cNvPr id="18" name="Graphic 17">
              <a:extLst>
                <a:ext uri="{FF2B5EF4-FFF2-40B4-BE49-F238E27FC236}">
                  <a16:creationId xmlns:a16="http://schemas.microsoft.com/office/drawing/2014/main" id="{7216E9B2-3026-4A4E-9689-2EFDC8D8C47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507475" y="2588564"/>
              <a:ext cx="457200" cy="365760"/>
            </a:xfrm>
            <a:prstGeom prst="rect">
              <a:avLst/>
            </a:prstGeom>
          </p:spPr>
        </p:pic>
      </p:grpSp>
      <p:grpSp>
        <p:nvGrpSpPr>
          <p:cNvPr id="23" name="Group 22">
            <a:extLst>
              <a:ext uri="{FF2B5EF4-FFF2-40B4-BE49-F238E27FC236}">
                <a16:creationId xmlns:a16="http://schemas.microsoft.com/office/drawing/2014/main" id="{AF6704B7-4A4D-2E4A-B3C0-3761A9C389CE}"/>
              </a:ext>
            </a:extLst>
          </p:cNvPr>
          <p:cNvGrpSpPr/>
          <p:nvPr/>
        </p:nvGrpSpPr>
        <p:grpSpPr>
          <a:xfrm>
            <a:off x="8101742" y="2248569"/>
            <a:ext cx="3546665" cy="1008422"/>
            <a:chOff x="8115299" y="2267233"/>
            <a:chExt cx="3546665" cy="1008422"/>
          </a:xfrm>
        </p:grpSpPr>
        <p:sp>
          <p:nvSpPr>
            <p:cNvPr id="9" name="Rectangle 8">
              <a:extLst>
                <a:ext uri="{FF2B5EF4-FFF2-40B4-BE49-F238E27FC236}">
                  <a16:creationId xmlns:a16="http://schemas.microsoft.com/office/drawing/2014/main" id="{42C0CE26-FDE5-564A-BFFE-FAA8ED26464B}"/>
                </a:ext>
              </a:extLst>
            </p:cNvPr>
            <p:cNvSpPr/>
            <p:nvPr/>
          </p:nvSpPr>
          <p:spPr>
            <a:xfrm>
              <a:off x="8115299" y="2267233"/>
              <a:ext cx="354666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Listen carefully to </a:t>
              </a:r>
              <a:br>
                <a:rPr lang="en-US" dirty="0">
                  <a:solidFill>
                    <a:sysClr val="windowText" lastClr="000000"/>
                  </a:solidFill>
                </a:rPr>
              </a:br>
              <a:r>
                <a:rPr lang="en-US" dirty="0">
                  <a:solidFill>
                    <a:sysClr val="windowText" lastClr="000000"/>
                  </a:solidFill>
                </a:rPr>
                <a:t>what is being said.</a:t>
              </a:r>
            </a:p>
          </p:txBody>
        </p:sp>
        <p:pic>
          <p:nvPicPr>
            <p:cNvPr id="20" name="Graphic 19">
              <a:extLst>
                <a:ext uri="{FF2B5EF4-FFF2-40B4-BE49-F238E27FC236}">
                  <a16:creationId xmlns:a16="http://schemas.microsoft.com/office/drawing/2014/main" id="{8BD96762-AA3F-794B-A5C3-78C7BC2C6CE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391832" y="2564180"/>
              <a:ext cx="310896" cy="414528"/>
            </a:xfrm>
            <a:prstGeom prst="rect">
              <a:avLst/>
            </a:prstGeom>
          </p:spPr>
        </p:pic>
      </p:grpSp>
      <p:grpSp>
        <p:nvGrpSpPr>
          <p:cNvPr id="17" name="Group 16">
            <a:extLst>
              <a:ext uri="{FF2B5EF4-FFF2-40B4-BE49-F238E27FC236}">
                <a16:creationId xmlns:a16="http://schemas.microsoft.com/office/drawing/2014/main" id="{3C83591D-9F90-5640-A469-F108650B4065}"/>
              </a:ext>
            </a:extLst>
          </p:cNvPr>
          <p:cNvGrpSpPr/>
          <p:nvPr/>
        </p:nvGrpSpPr>
        <p:grpSpPr>
          <a:xfrm>
            <a:off x="535875" y="3478869"/>
            <a:ext cx="3555175" cy="1008422"/>
            <a:chOff x="535875" y="3478869"/>
            <a:chExt cx="3555175" cy="1008422"/>
          </a:xfrm>
        </p:grpSpPr>
        <p:sp>
          <p:nvSpPr>
            <p:cNvPr id="6" name="Rectangle 5">
              <a:extLst>
                <a:ext uri="{FF2B5EF4-FFF2-40B4-BE49-F238E27FC236}">
                  <a16:creationId xmlns:a16="http://schemas.microsoft.com/office/drawing/2014/main" id="{AC4F865F-AA60-6740-879A-C5989CAB98E2}"/>
                </a:ext>
              </a:extLst>
            </p:cNvPr>
            <p:cNvSpPr/>
            <p:nvPr/>
          </p:nvSpPr>
          <p:spPr>
            <a:xfrm>
              <a:off x="535875" y="3478869"/>
              <a:ext cx="3555175" cy="1008422"/>
            </a:xfrm>
            <a:prstGeom prst="rect">
              <a:avLst/>
            </a:prstGeom>
            <a:solidFill>
              <a:schemeClr val="bg1">
                <a:alpha val="0"/>
              </a:schemeClr>
            </a:solidFill>
            <a:ln>
              <a:solidFill>
                <a:schemeClr val="bg2">
                  <a:lumMod val="90000"/>
                </a:schemeClr>
              </a:solid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marL="692150"/>
              <a:r>
                <a:rPr lang="en-US" dirty="0">
                  <a:solidFill>
                    <a:sysClr val="windowText" lastClr="000000"/>
                  </a:solidFill>
                </a:rPr>
                <a:t>The </a:t>
              </a:r>
              <a:r>
                <a:rPr lang="en-US" b="1" dirty="0">
                  <a:solidFill>
                    <a:schemeClr val="accent4"/>
                  </a:solidFill>
                </a:rPr>
                <a:t>chat panel </a:t>
              </a:r>
              <a:r>
                <a:rPr lang="en-US" dirty="0">
                  <a:solidFill>
                    <a:sysClr val="windowText" lastClr="000000"/>
                  </a:solidFill>
                </a:rPr>
                <a:t>is enabled for the session.</a:t>
              </a:r>
            </a:p>
          </p:txBody>
        </p:sp>
        <p:pic>
          <p:nvPicPr>
            <p:cNvPr id="15" name="Graphic 14">
              <a:extLst>
                <a:ext uri="{FF2B5EF4-FFF2-40B4-BE49-F238E27FC236}">
                  <a16:creationId xmlns:a16="http://schemas.microsoft.com/office/drawing/2014/main" id="{2B9B994A-1A39-AF42-964C-0A2013A75CE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75504" y="3768524"/>
              <a:ext cx="420624" cy="420624"/>
            </a:xfrm>
            <a:prstGeom prst="rect">
              <a:avLst/>
            </a:prstGeom>
          </p:spPr>
        </p:pic>
      </p:grpSp>
    </p:spTree>
    <p:extLst>
      <p:ext uri="{BB962C8B-B14F-4D97-AF65-F5344CB8AC3E}">
        <p14:creationId xmlns:p14="http://schemas.microsoft.com/office/powerpoint/2010/main" val="2585563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9C7BF63-0FCA-C54F-BFD0-1992FEF9C7C4}"/>
              </a:ext>
            </a:extLst>
          </p:cNvPr>
          <p:cNvSpPr>
            <a:spLocks noGrp="1"/>
          </p:cNvSpPr>
          <p:nvPr>
            <p:ph sz="quarter" idx="28"/>
          </p:nvPr>
        </p:nvSpPr>
        <p:spPr/>
        <p:txBody>
          <a:bodyPr/>
          <a:lstStyle/>
          <a:p>
            <a:r>
              <a:rPr lang="en-US" dirty="0"/>
              <a:t>Setting the context</a:t>
            </a:r>
          </a:p>
          <a:p>
            <a:pPr lvl="1"/>
            <a:r>
              <a:rPr lang="en-US" dirty="0"/>
              <a:t>Think about your current role. What drew you to it initially, and what’s keeping you there?</a:t>
            </a:r>
          </a:p>
        </p:txBody>
      </p:sp>
      <p:sp>
        <p:nvSpPr>
          <p:cNvPr id="2" name="Text Placeholder 1">
            <a:extLst>
              <a:ext uri="{FF2B5EF4-FFF2-40B4-BE49-F238E27FC236}">
                <a16:creationId xmlns:a16="http://schemas.microsoft.com/office/drawing/2014/main" id="{563708B2-999A-8E25-ADE1-8717359AC18A}"/>
              </a:ext>
            </a:extLst>
          </p:cNvPr>
          <p:cNvSpPr>
            <a:spLocks noGrp="1"/>
          </p:cNvSpPr>
          <p:nvPr>
            <p:ph type="body" sz="quarter" idx="27"/>
          </p:nvPr>
        </p:nvSpPr>
        <p:spPr/>
        <p:txBody>
          <a:bodyPr/>
          <a:lstStyle/>
          <a:p>
            <a:r>
              <a:rPr lang="en-US" dirty="0"/>
              <a:t>Attracting and Cultivating Talent</a:t>
            </a:r>
          </a:p>
          <a:p>
            <a:endParaRPr lang="en-US" dirty="0"/>
          </a:p>
        </p:txBody>
      </p:sp>
      <p:pic>
        <p:nvPicPr>
          <p:cNvPr id="4" name="Graphic 3">
            <a:extLst>
              <a:ext uri="{FF2B5EF4-FFF2-40B4-BE49-F238E27FC236}">
                <a16:creationId xmlns:a16="http://schemas.microsoft.com/office/drawing/2014/main" id="{74CB2FB1-027D-E61D-CE10-DB8D08FFF9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99347" y="965997"/>
            <a:ext cx="673949" cy="539159"/>
          </a:xfrm>
          <a:prstGeom prst="rect">
            <a:avLst/>
          </a:prstGeom>
        </p:spPr>
      </p:pic>
    </p:spTree>
    <p:extLst>
      <p:ext uri="{BB962C8B-B14F-4D97-AF65-F5344CB8AC3E}">
        <p14:creationId xmlns:p14="http://schemas.microsoft.com/office/powerpoint/2010/main" val="1524763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41AE12-5C21-3948-9B18-9B894BEED0CB}"/>
              </a:ext>
            </a:extLst>
          </p:cNvPr>
          <p:cNvSpPr>
            <a:spLocks noGrp="1"/>
          </p:cNvSpPr>
          <p:nvPr>
            <p:ph sz="quarter" idx="28"/>
          </p:nvPr>
        </p:nvSpPr>
        <p:spPr/>
        <p:txBody>
          <a:bodyPr/>
          <a:lstStyle/>
          <a:p>
            <a:r>
              <a:rPr lang="en-US" dirty="0"/>
              <a:t>Today’s objectives</a:t>
            </a:r>
          </a:p>
          <a:p>
            <a:r>
              <a:rPr lang="en-US" sz="2800" b="0" i="0" dirty="0">
                <a:solidFill>
                  <a:srgbClr val="000000"/>
                </a:solidFill>
                <a:effectLst/>
              </a:rPr>
              <a:t>Discover more about how to: </a:t>
            </a:r>
            <a:endParaRPr lang="en-US" sz="2800" dirty="0"/>
          </a:p>
        </p:txBody>
      </p:sp>
      <p:sp>
        <p:nvSpPr>
          <p:cNvPr id="2" name="Text Placeholder 1">
            <a:extLst>
              <a:ext uri="{FF2B5EF4-FFF2-40B4-BE49-F238E27FC236}">
                <a16:creationId xmlns:a16="http://schemas.microsoft.com/office/drawing/2014/main" id="{C176E70C-E09E-C54B-91BE-79D696D9D1CA}"/>
              </a:ext>
            </a:extLst>
          </p:cNvPr>
          <p:cNvSpPr>
            <a:spLocks noGrp="1"/>
          </p:cNvSpPr>
          <p:nvPr>
            <p:ph type="body" sz="quarter" idx="31"/>
          </p:nvPr>
        </p:nvSpPr>
        <p:spPr/>
        <p:txBody>
          <a:bodyPr/>
          <a:lstStyle/>
          <a:p>
            <a:r>
              <a:rPr lang="en-US" dirty="0"/>
              <a:t>Align purpose to daily work	</a:t>
            </a:r>
          </a:p>
        </p:txBody>
      </p:sp>
      <p:sp>
        <p:nvSpPr>
          <p:cNvPr id="5" name="Text Placeholder 4">
            <a:extLst>
              <a:ext uri="{FF2B5EF4-FFF2-40B4-BE49-F238E27FC236}">
                <a16:creationId xmlns:a16="http://schemas.microsoft.com/office/drawing/2014/main" id="{A84DC0B7-E596-CA47-88E3-2B965966200F}"/>
              </a:ext>
            </a:extLst>
          </p:cNvPr>
          <p:cNvSpPr>
            <a:spLocks noGrp="1"/>
          </p:cNvSpPr>
          <p:nvPr>
            <p:ph type="body" sz="quarter" idx="32"/>
          </p:nvPr>
        </p:nvSpPr>
        <p:spPr/>
        <p:txBody>
          <a:bodyPr/>
          <a:lstStyle/>
          <a:p>
            <a:r>
              <a:rPr lang="en-US" dirty="0"/>
              <a:t>Help your team members make learning a priority</a:t>
            </a:r>
          </a:p>
        </p:txBody>
      </p:sp>
      <p:sp>
        <p:nvSpPr>
          <p:cNvPr id="6" name="Text Placeholder 5">
            <a:extLst>
              <a:ext uri="{FF2B5EF4-FFF2-40B4-BE49-F238E27FC236}">
                <a16:creationId xmlns:a16="http://schemas.microsoft.com/office/drawing/2014/main" id="{B998DA93-2DD3-C543-8C95-C6544B887A7A}"/>
              </a:ext>
            </a:extLst>
          </p:cNvPr>
          <p:cNvSpPr>
            <a:spLocks noGrp="1"/>
          </p:cNvSpPr>
          <p:nvPr>
            <p:ph type="body" sz="quarter" idx="33"/>
          </p:nvPr>
        </p:nvSpPr>
        <p:spPr/>
        <p:txBody>
          <a:bodyPr/>
          <a:lstStyle/>
          <a:p>
            <a:r>
              <a:rPr lang="en-US" dirty="0"/>
              <a:t>Stay in touch with former team members</a:t>
            </a:r>
          </a:p>
        </p:txBody>
      </p:sp>
      <p:sp>
        <p:nvSpPr>
          <p:cNvPr id="4" name="Text Placeholder 3">
            <a:extLst>
              <a:ext uri="{FF2B5EF4-FFF2-40B4-BE49-F238E27FC236}">
                <a16:creationId xmlns:a16="http://schemas.microsoft.com/office/drawing/2014/main" id="{83E0E616-5170-6E4E-8BD7-19C76DE79667}"/>
              </a:ext>
            </a:extLst>
          </p:cNvPr>
          <p:cNvSpPr>
            <a:spLocks noGrp="1"/>
          </p:cNvSpPr>
          <p:nvPr>
            <p:ph type="body" sz="quarter" idx="27"/>
          </p:nvPr>
        </p:nvSpPr>
        <p:spPr/>
        <p:txBody>
          <a:bodyPr/>
          <a:lstStyle/>
          <a:p>
            <a:r>
              <a:rPr lang="en-US" dirty="0"/>
              <a:t>Attracting and Cultivating Talent</a:t>
            </a:r>
          </a:p>
          <a:p>
            <a:endParaRPr lang="en-US" dirty="0"/>
          </a:p>
        </p:txBody>
      </p:sp>
    </p:spTree>
    <p:extLst>
      <p:ext uri="{BB962C8B-B14F-4D97-AF65-F5344CB8AC3E}">
        <p14:creationId xmlns:p14="http://schemas.microsoft.com/office/powerpoint/2010/main" val="730965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AA5292-8A28-034C-BE90-8C6A542217E3}"/>
              </a:ext>
            </a:extLst>
          </p:cNvPr>
          <p:cNvSpPr>
            <a:spLocks noGrp="1"/>
          </p:cNvSpPr>
          <p:nvPr>
            <p:ph type="body" sz="quarter" idx="17"/>
          </p:nvPr>
        </p:nvSpPr>
        <p:spPr/>
        <p:txBody>
          <a:bodyPr/>
          <a:lstStyle/>
          <a:p>
            <a:r>
              <a:rPr lang="en-US" dirty="0"/>
              <a:t>Align purpose to daily work</a:t>
            </a:r>
          </a:p>
        </p:txBody>
      </p:sp>
      <p:sp>
        <p:nvSpPr>
          <p:cNvPr id="3" name="Text Placeholder 2">
            <a:extLst>
              <a:ext uri="{FF2B5EF4-FFF2-40B4-BE49-F238E27FC236}">
                <a16:creationId xmlns:a16="http://schemas.microsoft.com/office/drawing/2014/main" id="{F8041C65-8F4F-4D4D-AA73-DDE981700C57}"/>
              </a:ext>
            </a:extLst>
          </p:cNvPr>
          <p:cNvSpPr>
            <a:spLocks noGrp="1"/>
          </p:cNvSpPr>
          <p:nvPr>
            <p:ph type="body" sz="quarter" idx="27"/>
          </p:nvPr>
        </p:nvSpPr>
        <p:spPr/>
        <p:txBody>
          <a:bodyPr/>
          <a:lstStyle/>
          <a:p>
            <a:r>
              <a:rPr lang="en-US" dirty="0"/>
              <a:t>Attracting and Cultivating Talent</a:t>
            </a:r>
          </a:p>
          <a:p>
            <a:endParaRPr lang="en-US" dirty="0"/>
          </a:p>
        </p:txBody>
      </p:sp>
    </p:spTree>
    <p:extLst>
      <p:ext uri="{BB962C8B-B14F-4D97-AF65-F5344CB8AC3E}">
        <p14:creationId xmlns:p14="http://schemas.microsoft.com/office/powerpoint/2010/main" val="2056494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BCC8D1-9FA6-4D4C-919C-0F55D2070E70}"/>
              </a:ext>
            </a:extLst>
          </p:cNvPr>
          <p:cNvSpPr>
            <a:spLocks noGrp="1"/>
          </p:cNvSpPr>
          <p:nvPr>
            <p:ph type="body" sz="quarter" idx="29"/>
          </p:nvPr>
        </p:nvSpPr>
        <p:spPr>
          <a:xfrm>
            <a:off x="533400" y="2247900"/>
            <a:ext cx="7464188" cy="3124200"/>
          </a:xfrm>
        </p:spPr>
        <p:txBody>
          <a:bodyPr/>
          <a:lstStyle/>
          <a:p>
            <a:r>
              <a:rPr lang="en-US" dirty="0"/>
              <a:t>Benefits of having a sense a purpose at work:</a:t>
            </a:r>
          </a:p>
          <a:p>
            <a:pPr lvl="1"/>
            <a:r>
              <a:rPr lang="en-US" dirty="0"/>
              <a:t>Meaning</a:t>
            </a:r>
          </a:p>
          <a:p>
            <a:pPr lvl="1"/>
            <a:r>
              <a:rPr lang="en-US" dirty="0"/>
              <a:t>Motivation</a:t>
            </a:r>
          </a:p>
          <a:p>
            <a:pPr lvl="1"/>
            <a:r>
              <a:rPr lang="en-US" dirty="0"/>
              <a:t>Enhanced productivity</a:t>
            </a:r>
          </a:p>
          <a:p>
            <a:endParaRPr lang="en-US" dirty="0"/>
          </a:p>
        </p:txBody>
      </p:sp>
      <p:sp>
        <p:nvSpPr>
          <p:cNvPr id="3" name="Content Placeholder 2">
            <a:extLst>
              <a:ext uri="{FF2B5EF4-FFF2-40B4-BE49-F238E27FC236}">
                <a16:creationId xmlns:a16="http://schemas.microsoft.com/office/drawing/2014/main" id="{0BBAF98D-04DE-C34A-8DB3-0A1BC10BA95A}"/>
              </a:ext>
            </a:extLst>
          </p:cNvPr>
          <p:cNvSpPr>
            <a:spLocks noGrp="1"/>
          </p:cNvSpPr>
          <p:nvPr>
            <p:ph sz="quarter" idx="28"/>
          </p:nvPr>
        </p:nvSpPr>
        <p:spPr/>
        <p:txBody>
          <a:bodyPr/>
          <a:lstStyle/>
          <a:p>
            <a:r>
              <a:rPr lang="en-US" dirty="0"/>
              <a:t>Why purpose matters</a:t>
            </a:r>
          </a:p>
        </p:txBody>
      </p:sp>
      <p:sp>
        <p:nvSpPr>
          <p:cNvPr id="5" name="Text Placeholder 4">
            <a:extLst>
              <a:ext uri="{FF2B5EF4-FFF2-40B4-BE49-F238E27FC236}">
                <a16:creationId xmlns:a16="http://schemas.microsoft.com/office/drawing/2014/main" id="{A76C94F5-8EF2-8582-7B98-E156AF0FD028}"/>
              </a:ext>
            </a:extLst>
          </p:cNvPr>
          <p:cNvSpPr>
            <a:spLocks noGrp="1"/>
          </p:cNvSpPr>
          <p:nvPr>
            <p:ph type="body" sz="quarter" idx="27"/>
          </p:nvPr>
        </p:nvSpPr>
        <p:spPr/>
        <p:txBody>
          <a:bodyPr/>
          <a:lstStyle/>
          <a:p>
            <a:r>
              <a:rPr lang="en-US" dirty="0"/>
              <a:t>Attracting and Cultivating Talent</a:t>
            </a:r>
          </a:p>
          <a:p>
            <a:endParaRPr lang="en-US" dirty="0"/>
          </a:p>
        </p:txBody>
      </p:sp>
    </p:spTree>
    <p:extLst>
      <p:ext uri="{BB962C8B-B14F-4D97-AF65-F5344CB8AC3E}">
        <p14:creationId xmlns:p14="http://schemas.microsoft.com/office/powerpoint/2010/main" val="992363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BCC8D1-9FA6-4D4C-919C-0F55D2070E70}"/>
              </a:ext>
            </a:extLst>
          </p:cNvPr>
          <p:cNvSpPr>
            <a:spLocks noGrp="1"/>
          </p:cNvSpPr>
          <p:nvPr>
            <p:ph type="body" sz="quarter" idx="29"/>
          </p:nvPr>
        </p:nvSpPr>
        <p:spPr>
          <a:xfrm>
            <a:off x="533400" y="2247900"/>
            <a:ext cx="5562600" cy="3124200"/>
          </a:xfrm>
        </p:spPr>
        <p:txBody>
          <a:bodyPr lIns="0" tIns="0" rIns="0" bIns="0" anchor="t"/>
          <a:lstStyle/>
          <a:p>
            <a:pPr marL="0" lvl="1" indent="0">
              <a:buNone/>
            </a:pPr>
            <a:r>
              <a:rPr lang="en-US" dirty="0"/>
              <a:t>What is </a:t>
            </a:r>
            <a:r>
              <a:rPr lang="en-US" i="1" dirty="0"/>
              <a:t>your organization’s</a:t>
            </a:r>
            <a:r>
              <a:rPr lang="en-US" dirty="0"/>
              <a:t> purpose?</a:t>
            </a:r>
          </a:p>
          <a:p>
            <a:pPr marL="0" lvl="1" indent="0">
              <a:buNone/>
            </a:pPr>
            <a:endParaRPr lang="en-US" dirty="0"/>
          </a:p>
          <a:p>
            <a:pPr marL="0" lvl="1" indent="0">
              <a:buNone/>
            </a:pPr>
            <a:r>
              <a:rPr lang="en-US" dirty="0"/>
              <a:t>How does </a:t>
            </a:r>
            <a:r>
              <a:rPr lang="en-US" i="1" dirty="0"/>
              <a:t>your team</a:t>
            </a:r>
            <a:r>
              <a:rPr lang="en-US" dirty="0"/>
              <a:t> help the organization fulfill that purpose?</a:t>
            </a:r>
          </a:p>
          <a:p>
            <a:pPr algn="l" rtl="0" fontAlgn="base"/>
            <a:endParaRPr lang="en-US" b="0" i="0" dirty="0">
              <a:solidFill>
                <a:srgbClr val="000000"/>
              </a:solidFill>
              <a:effectLst/>
              <a:latin typeface="Calibri" panose="020F0502020204030204" pitchFamily="34" charset="0"/>
            </a:endParaRPr>
          </a:p>
          <a:p>
            <a:pPr algn="l" rtl="0" fontAlgn="base"/>
            <a:endParaRPr lang="en-US" b="0" i="0" dirty="0">
              <a:solidFill>
                <a:srgbClr val="000000"/>
              </a:solidFill>
              <a:effectLst/>
              <a:latin typeface="Segoe UI" panose="020B0502040204020203" pitchFamily="34" charset="0"/>
            </a:endParaRPr>
          </a:p>
          <a:p>
            <a:endParaRPr lang="en-US" dirty="0"/>
          </a:p>
        </p:txBody>
      </p:sp>
      <p:sp>
        <p:nvSpPr>
          <p:cNvPr id="3" name="Content Placeholder 2">
            <a:extLst>
              <a:ext uri="{FF2B5EF4-FFF2-40B4-BE49-F238E27FC236}">
                <a16:creationId xmlns:a16="http://schemas.microsoft.com/office/drawing/2014/main" id="{0BBAF98D-04DE-C34A-8DB3-0A1BC10BA95A}"/>
              </a:ext>
            </a:extLst>
          </p:cNvPr>
          <p:cNvSpPr>
            <a:spLocks noGrp="1"/>
          </p:cNvSpPr>
          <p:nvPr>
            <p:ph sz="quarter" idx="28"/>
          </p:nvPr>
        </p:nvSpPr>
        <p:spPr/>
        <p:txBody>
          <a:bodyPr/>
          <a:lstStyle/>
          <a:p>
            <a:r>
              <a:rPr lang="en-US" dirty="0"/>
              <a:t>Your organization’s purpose</a:t>
            </a:r>
          </a:p>
        </p:txBody>
      </p:sp>
      <p:sp>
        <p:nvSpPr>
          <p:cNvPr id="5" name="Text Placeholder 4">
            <a:extLst>
              <a:ext uri="{FF2B5EF4-FFF2-40B4-BE49-F238E27FC236}">
                <a16:creationId xmlns:a16="http://schemas.microsoft.com/office/drawing/2014/main" id="{1899B4F9-3A63-5824-AA77-860474113917}"/>
              </a:ext>
            </a:extLst>
          </p:cNvPr>
          <p:cNvSpPr>
            <a:spLocks noGrp="1"/>
          </p:cNvSpPr>
          <p:nvPr>
            <p:ph type="body" sz="quarter" idx="27"/>
          </p:nvPr>
        </p:nvSpPr>
        <p:spPr/>
        <p:txBody>
          <a:bodyPr/>
          <a:lstStyle/>
          <a:p>
            <a:r>
              <a:rPr lang="en-US" dirty="0"/>
              <a:t>Attracting and Cultivating Talent</a:t>
            </a:r>
          </a:p>
          <a:p>
            <a:endParaRPr lang="en-US" dirty="0"/>
          </a:p>
        </p:txBody>
      </p:sp>
      <p:pic>
        <p:nvPicPr>
          <p:cNvPr id="6" name="Picture 5">
            <a:extLst>
              <a:ext uri="{FF2B5EF4-FFF2-40B4-BE49-F238E27FC236}">
                <a16:creationId xmlns:a16="http://schemas.microsoft.com/office/drawing/2014/main" id="{EB51DCC2-5189-4A33-9CE4-3FF074759457}"/>
              </a:ext>
            </a:extLst>
          </p:cNvPr>
          <p:cNvPicPr>
            <a:picLocks noChangeAspect="1"/>
          </p:cNvPicPr>
          <p:nvPr/>
        </p:nvPicPr>
        <p:blipFill>
          <a:blip r:embed="rId3"/>
          <a:stretch>
            <a:fillRect/>
          </a:stretch>
        </p:blipFill>
        <p:spPr>
          <a:xfrm>
            <a:off x="7628699" y="1936509"/>
            <a:ext cx="2620770" cy="2485852"/>
          </a:xfrm>
          <a:prstGeom prst="rect">
            <a:avLst/>
          </a:prstGeom>
        </p:spPr>
      </p:pic>
    </p:spTree>
    <p:extLst>
      <p:ext uri="{BB962C8B-B14F-4D97-AF65-F5344CB8AC3E}">
        <p14:creationId xmlns:p14="http://schemas.microsoft.com/office/powerpoint/2010/main" val="2931820544"/>
      </p:ext>
    </p:extLst>
  </p:cSld>
  <p:clrMapOvr>
    <a:masterClrMapping/>
  </p:clrMapOvr>
</p:sld>
</file>

<file path=ppt/theme/theme1.xml><?xml version="1.0" encoding="utf-8"?>
<a:theme xmlns:a="http://schemas.openxmlformats.org/drawingml/2006/main" name="HMM CAFE COVER">
  <a:themeElements>
    <a:clrScheme name="HMM v1">
      <a:dk1>
        <a:srgbClr val="000000"/>
      </a:dk1>
      <a:lt1>
        <a:srgbClr val="FFFFFF"/>
      </a:lt1>
      <a:dk2>
        <a:srgbClr val="636C71"/>
      </a:dk2>
      <a:lt2>
        <a:srgbClr val="ECF0F3"/>
      </a:lt2>
      <a:accent1>
        <a:srgbClr val="2556A5"/>
      </a:accent1>
      <a:accent2>
        <a:srgbClr val="00AEEF"/>
      </a:accent2>
      <a:accent3>
        <a:srgbClr val="34B14F"/>
      </a:accent3>
      <a:accent4>
        <a:srgbClr val="EF5601"/>
      </a:accent4>
      <a:accent5>
        <a:srgbClr val="FEF4EC"/>
      </a:accent5>
      <a:accent6>
        <a:srgbClr val="C0E6F4"/>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56CE3DA-E30E-5D40-AD23-92C29976A6C4}" vid="{3E87F45E-724B-6B41-A383-E6A699C4602C}"/>
    </a:ext>
  </a:extLst>
</a:theme>
</file>

<file path=ppt/theme/theme2.xml><?xml version="1.0" encoding="utf-8"?>
<a:theme xmlns:a="http://schemas.openxmlformats.org/drawingml/2006/main" name="HMM_CAFE">
  <a:themeElements>
    <a:clrScheme name="HMM 2022 1">
      <a:dk1>
        <a:srgbClr val="000000"/>
      </a:dk1>
      <a:lt1>
        <a:srgbClr val="FFFFFF"/>
      </a:lt1>
      <a:dk2>
        <a:srgbClr val="636C71"/>
      </a:dk2>
      <a:lt2>
        <a:srgbClr val="ECF0F3"/>
      </a:lt2>
      <a:accent1>
        <a:srgbClr val="2556A5"/>
      </a:accent1>
      <a:accent2>
        <a:srgbClr val="00B3CD"/>
      </a:accent2>
      <a:accent3>
        <a:srgbClr val="34B14F"/>
      </a:accent3>
      <a:accent4>
        <a:srgbClr val="EF5601"/>
      </a:accent4>
      <a:accent5>
        <a:srgbClr val="FEF4EC"/>
      </a:accent5>
      <a:accent6>
        <a:srgbClr val="C0E6F4"/>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56CE3DA-E30E-5D40-AD23-92C29976A6C4}" vid="{422C4B54-A2F2-1440-8E42-6EA447FDA8C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CRE2636_HMM_Cafe_TMPLT_rev1</Template>
  <TotalTime>477</TotalTime>
  <Words>3333</Words>
  <Application>Microsoft Macintosh PowerPoint</Application>
  <PresentationFormat>Widescreen</PresentationFormat>
  <Paragraphs>307</Paragraphs>
  <Slides>22</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Calibri</vt:lpstr>
      <vt:lpstr>Segoe UI</vt:lpstr>
      <vt:lpstr>Times New Roman</vt:lpstr>
      <vt:lpstr>HMM CAFE COVER</vt:lpstr>
      <vt:lpstr>HMM_CAFE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Lisa McLellan</dc:creator>
  <cp:keywords/>
  <dc:description/>
  <cp:lastModifiedBy>Megquier, Donna</cp:lastModifiedBy>
  <cp:revision>162</cp:revision>
  <cp:lastPrinted>2018-11-26T19:25:35Z</cp:lastPrinted>
  <dcterms:created xsi:type="dcterms:W3CDTF">2022-05-10T14:42:55Z</dcterms:created>
  <dcterms:modified xsi:type="dcterms:W3CDTF">2022-06-10T04:25:17Z</dcterms:modified>
  <cp:category/>
</cp:coreProperties>
</file>