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300" r:id="rId2"/>
    <p:sldId id="301" r:id="rId3"/>
    <p:sldId id="302" r:id="rId4"/>
    <p:sldId id="303" r:id="rId5"/>
    <p:sldId id="324" r:id="rId6"/>
    <p:sldId id="305" r:id="rId7"/>
    <p:sldId id="306" r:id="rId8"/>
    <p:sldId id="341" r:id="rId9"/>
    <p:sldId id="343" r:id="rId10"/>
    <p:sldId id="311" r:id="rId11"/>
    <p:sldId id="350" r:id="rId12"/>
    <p:sldId id="355" r:id="rId13"/>
    <p:sldId id="315" r:id="rId14"/>
    <p:sldId id="356" r:id="rId15"/>
    <p:sldId id="357" r:id="rId16"/>
    <p:sldId id="319" r:id="rId17"/>
    <p:sldId id="347" r:id="rId18"/>
    <p:sldId id="354" r:id="rId19"/>
    <p:sldId id="321" r:id="rId20"/>
    <p:sldId id="322"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15:guide id="1" orient="horz" pos="2880">
          <p15:clr>
            <a:srgbClr val="A4A3A4"/>
          </p15:clr>
        </p15:guide>
        <p15:guide id="2" pos="431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FF"/>
    <a:srgbClr val="FFFFFE"/>
    <a:srgbClr val="96AD7F"/>
    <a:srgbClr val="A3BA88"/>
    <a:srgbClr val="83A634"/>
    <a:srgbClr val="B1C658"/>
    <a:srgbClr val="9EB6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592" autoAdjust="0"/>
    <p:restoredTop sz="72093" autoAdjust="0"/>
  </p:normalViewPr>
  <p:slideViewPr>
    <p:cSldViewPr snapToGrid="0" showGuides="1">
      <p:cViewPr varScale="1">
        <p:scale>
          <a:sx n="78" d="100"/>
          <a:sy n="78" d="100"/>
        </p:scale>
        <p:origin x="2888" y="176"/>
      </p:cViewPr>
      <p:guideLst>
        <p:guide orient="horz"/>
        <p:guide/>
      </p:guideLst>
    </p:cSldViewPr>
  </p:slideViewPr>
  <p:outlineViewPr>
    <p:cViewPr>
      <p:scale>
        <a:sx n="33" d="100"/>
        <a:sy n="33" d="100"/>
      </p:scale>
      <p:origin x="0" y="0"/>
    </p:cViewPr>
  </p:outlineViewPr>
  <p:notesTextViewPr>
    <p:cViewPr>
      <p:scale>
        <a:sx n="95" d="100"/>
        <a:sy n="95" d="100"/>
      </p:scale>
      <p:origin x="0" y="0"/>
    </p:cViewPr>
  </p:notesTextViewPr>
  <p:sorterViewPr>
    <p:cViewPr>
      <p:scale>
        <a:sx n="66" d="100"/>
        <a:sy n="66" d="100"/>
      </p:scale>
      <p:origin x="0" y="224"/>
    </p:cViewPr>
  </p:sorterViewPr>
  <p:notesViewPr>
    <p:cSldViewPr snapToGrid="0">
      <p:cViewPr>
        <p:scale>
          <a:sx n="110" d="100"/>
          <a:sy n="110" d="100"/>
        </p:scale>
        <p:origin x="3392" y="-568"/>
      </p:cViewPr>
      <p:guideLst>
        <p:guide orient="horz" pos="2880"/>
        <p:guide pos="431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D43B05-9673-724C-B555-E3F4B6C0B8D9}" type="datetimeFigureOut">
              <a:rPr lang="en-US" smtClean="0"/>
              <a:pPr/>
              <a:t>5/9/19</a:t>
            </a:fld>
            <a:endParaRPr lang="en-US" dirty="0"/>
          </a:p>
        </p:txBody>
      </p:sp>
      <p:sp>
        <p:nvSpPr>
          <p:cNvPr id="4" name="Slide Image Placeholder 3"/>
          <p:cNvSpPr>
            <a:spLocks noGrp="1" noRot="1" noChangeAspect="1"/>
          </p:cNvSpPr>
          <p:nvPr>
            <p:ph type="sldImg" idx="2"/>
          </p:nvPr>
        </p:nvSpPr>
        <p:spPr>
          <a:xfrm>
            <a:off x="1508125" y="721519"/>
            <a:ext cx="3841750" cy="2881312"/>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3794125"/>
            <a:ext cx="5486400" cy="4664075"/>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62CC30-9124-1748-A6BC-3C0C609A0208}" type="slidenum">
              <a:rPr lang="en-US" smtClean="0"/>
              <a:pPr/>
              <a:t>‹#›</a:t>
            </a:fld>
            <a:endParaRPr lang="en-US" dirty="0"/>
          </a:p>
        </p:txBody>
      </p:sp>
    </p:spTree>
    <p:extLst>
      <p:ext uri="{BB962C8B-B14F-4D97-AF65-F5344CB8AC3E}">
        <p14:creationId xmlns:p14="http://schemas.microsoft.com/office/powerpoint/2010/main" val="2594787059"/>
      </p:ext>
    </p:extLst>
  </p:cSld>
  <p:clrMap bg1="lt1" tx1="dk1" bg2="lt2" tx2="dk2" accent1="accent1" accent2="accent2" accent3="accent3" accent4="accent4" accent5="accent5" accent6="accent6" hlink="hlink" folHlink="folHlink"/>
  <p:notesStyle>
    <a:lvl1pPr marL="0" algn="l" defTabSz="457200" rtl="0" eaLnBrk="1" latinLnBrk="0" hangingPunct="1">
      <a:defRPr sz="900" kern="1200">
        <a:solidFill>
          <a:schemeClr val="tx1"/>
        </a:solidFill>
        <a:latin typeface="+mn-lt"/>
        <a:ea typeface="+mn-ea"/>
        <a:cs typeface="+mn-cs"/>
      </a:defRPr>
    </a:lvl1pPr>
    <a:lvl2pPr marL="457200" algn="l" defTabSz="457200" rtl="0" eaLnBrk="1" latinLnBrk="0" hangingPunct="1">
      <a:defRPr sz="900" kern="1200">
        <a:solidFill>
          <a:schemeClr val="tx1"/>
        </a:solidFill>
        <a:latin typeface="+mn-lt"/>
        <a:ea typeface="+mn-ea"/>
        <a:cs typeface="+mn-cs"/>
      </a:defRPr>
    </a:lvl2pPr>
    <a:lvl3pPr marL="914400" algn="l" defTabSz="457200" rtl="0" eaLnBrk="1" latinLnBrk="0" hangingPunct="1">
      <a:defRPr sz="900" kern="1200">
        <a:solidFill>
          <a:schemeClr val="tx1"/>
        </a:solidFill>
        <a:latin typeface="+mn-lt"/>
        <a:ea typeface="+mn-ea"/>
        <a:cs typeface="+mn-cs"/>
      </a:defRPr>
    </a:lvl3pPr>
    <a:lvl4pPr marL="1371600" algn="l" defTabSz="457200" rtl="0" eaLnBrk="1" latinLnBrk="0" hangingPunct="1">
      <a:defRPr sz="900" kern="1200">
        <a:solidFill>
          <a:schemeClr val="tx1"/>
        </a:solidFill>
        <a:latin typeface="+mn-lt"/>
        <a:ea typeface="+mn-ea"/>
        <a:cs typeface="+mn-cs"/>
      </a:defRPr>
    </a:lvl4pPr>
    <a:lvl5pPr marL="1828800" algn="l" defTabSz="457200" rtl="0" eaLnBrk="1" latinLnBrk="0" hangingPunct="1">
      <a:defRPr sz="9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kern="1200" dirty="0">
                <a:solidFill>
                  <a:schemeClr val="tx1"/>
                </a:solidFill>
                <a:effectLst/>
                <a:latin typeface="+mn-lt"/>
                <a:ea typeface="+mn-ea"/>
                <a:cs typeface="+mn-cs"/>
              </a:rPr>
              <a:t>Facilitator notes:</a:t>
            </a:r>
          </a:p>
          <a:p>
            <a:endParaRPr lang="en-US" sz="1000" b="0" kern="1200" dirty="0">
              <a:solidFill>
                <a:schemeClr val="tx1"/>
              </a:solidFill>
              <a:effectLst/>
              <a:latin typeface="+mn-lt"/>
              <a:ea typeface="+mn-ea"/>
              <a:cs typeface="+mn-cs"/>
            </a:endParaRPr>
          </a:p>
          <a:p>
            <a:r>
              <a:rPr lang="en-US" sz="1000" b="0" i="1" kern="1200" dirty="0">
                <a:solidFill>
                  <a:schemeClr val="tx1"/>
                </a:solidFill>
                <a:effectLst/>
                <a:latin typeface="+mn-lt"/>
                <a:ea typeface="+mn-ea"/>
                <a:cs typeface="+mn-cs"/>
              </a:rPr>
              <a:t>Instructions</a:t>
            </a:r>
            <a:r>
              <a:rPr lang="en-US" sz="1000" b="0" kern="1200" dirty="0">
                <a:solidFill>
                  <a:schemeClr val="tx1"/>
                </a:solidFill>
                <a:effectLst/>
                <a:latin typeface="+mn-lt"/>
                <a:ea typeface="+mn-ea"/>
                <a:cs typeface="+mn-cs"/>
              </a:rPr>
              <a:t>:</a:t>
            </a:r>
            <a:r>
              <a:rPr lang="en-US" sz="1000" b="0" kern="1200" baseline="0" dirty="0">
                <a:solidFill>
                  <a:schemeClr val="tx1"/>
                </a:solidFill>
                <a:effectLst/>
                <a:latin typeface="+mn-lt"/>
                <a:ea typeface="+mn-ea"/>
                <a:cs typeface="+mn-cs"/>
              </a:rPr>
              <a:t> Proceed to the next slide once the presentation is visible to the participants.</a:t>
            </a:r>
            <a:endParaRPr lang="en-US" sz="1000" b="0" kern="1200" dirty="0">
              <a:solidFill>
                <a:schemeClr val="tx1"/>
              </a:solidFill>
              <a:effectLst/>
              <a:latin typeface="+mn-lt"/>
              <a:ea typeface="+mn-ea"/>
              <a:cs typeface="+mn-cs"/>
            </a:endParaRP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a:t>
            </a:fld>
            <a:endParaRPr lang="en-US" dirty="0"/>
          </a:p>
        </p:txBody>
      </p:sp>
    </p:spTree>
    <p:extLst>
      <p:ext uri="{BB962C8B-B14F-4D97-AF65-F5344CB8AC3E}">
        <p14:creationId xmlns:p14="http://schemas.microsoft.com/office/powerpoint/2010/main" val="2621659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kern="1200" dirty="0">
                <a:solidFill>
                  <a:schemeClr val="tx1"/>
                </a:solidFill>
                <a:effectLst/>
                <a:latin typeface="+mn-lt"/>
                <a:ea typeface="+mn-ea"/>
                <a:cs typeface="+mn-cs"/>
              </a:rPr>
              <a:t>Facilitator Notes:</a:t>
            </a:r>
          </a:p>
          <a:p>
            <a:endParaRPr lang="en-US" sz="1000" kern="1200" dirty="0">
              <a:solidFill>
                <a:schemeClr val="tx1"/>
              </a:solidFill>
              <a:effectLst/>
              <a:latin typeface="+mn-lt"/>
              <a:ea typeface="+mn-ea"/>
              <a:cs typeface="+mn-cs"/>
            </a:endParaRPr>
          </a:p>
          <a:p>
            <a:r>
              <a:rPr lang="en-US" sz="1000" kern="1200" dirty="0">
                <a:solidFill>
                  <a:schemeClr val="tx1"/>
                </a:solidFill>
                <a:effectLst/>
                <a:latin typeface="+mn-lt"/>
                <a:ea typeface="+mn-ea"/>
                <a:cs typeface="+mn-cs"/>
              </a:rPr>
              <a:t>[Time: 1 minute]</a:t>
            </a:r>
          </a:p>
          <a:p>
            <a:endParaRPr lang="en-US" sz="1000" kern="1200" dirty="0">
              <a:solidFill>
                <a:schemeClr val="tx1"/>
              </a:solidFill>
              <a:effectLst/>
              <a:latin typeface="+mn-lt"/>
              <a:ea typeface="+mn-ea"/>
              <a:cs typeface="+mn-cs"/>
            </a:endParaRPr>
          </a:p>
          <a:p>
            <a:r>
              <a:rPr lang="en-US" sz="1000" i="1" kern="1200" dirty="0">
                <a:solidFill>
                  <a:schemeClr val="tx1"/>
                </a:solidFill>
                <a:effectLst/>
                <a:latin typeface="+mn-lt"/>
                <a:ea typeface="+mn-ea"/>
                <a:cs typeface="+mn-cs"/>
              </a:rPr>
              <a:t>Say:</a:t>
            </a:r>
            <a:r>
              <a:rPr lang="en-US" sz="1000" kern="1200" dirty="0">
                <a:solidFill>
                  <a:schemeClr val="tx1"/>
                </a:solidFill>
                <a:effectLst/>
                <a:latin typeface="+mn-lt"/>
                <a:ea typeface="+mn-ea"/>
                <a:cs typeface="+mn-cs"/>
              </a:rPr>
              <a:t> Another way to expand your options is to define—and redefine—the problem you’re trying to solve. By approaching the challenge in different ways, you may find even more innovative solutions. </a:t>
            </a:r>
          </a:p>
          <a:p>
            <a:endParaRPr lang="en-US" sz="1000" kern="1200" dirty="0">
              <a:solidFill>
                <a:schemeClr val="tx1"/>
              </a:solidFill>
              <a:effectLst/>
              <a:latin typeface="+mn-lt"/>
              <a:ea typeface="+mn-ea"/>
              <a:cs typeface="+mn-cs"/>
            </a:endParaRPr>
          </a:p>
          <a:p>
            <a:r>
              <a:rPr lang="en-US" sz="1000" kern="1200" dirty="0">
                <a:solidFill>
                  <a:schemeClr val="tx1"/>
                </a:solidFill>
                <a:effectLst/>
                <a:latin typeface="+mn-lt"/>
                <a:ea typeface="+mn-ea"/>
                <a:cs typeface="+mn-cs"/>
              </a:rPr>
              <a:t>Let’s explore this process now first by considering a scenario and then by using that “great idea” we asked you to think about at the start of our session today.</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10</a:t>
            </a:fld>
            <a:endParaRPr lang="en-US" dirty="0"/>
          </a:p>
        </p:txBody>
      </p:sp>
    </p:spTree>
    <p:extLst>
      <p:ext uri="{BB962C8B-B14F-4D97-AF65-F5344CB8AC3E}">
        <p14:creationId xmlns:p14="http://schemas.microsoft.com/office/powerpoint/2010/main" val="25845497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kern="1200" dirty="0">
                <a:solidFill>
                  <a:schemeClr val="tx1"/>
                </a:solidFill>
                <a:effectLst/>
                <a:latin typeface="+mn-lt"/>
                <a:ea typeface="+mn-ea"/>
                <a:cs typeface="+mn-cs"/>
              </a:rPr>
              <a:t>Facilitator notes:</a:t>
            </a:r>
            <a:br>
              <a:rPr lang="en-US" sz="1000" b="1" kern="1200" dirty="0">
                <a:solidFill>
                  <a:schemeClr val="tx1"/>
                </a:solidFill>
                <a:effectLst/>
                <a:latin typeface="+mn-lt"/>
                <a:ea typeface="+mn-ea"/>
                <a:cs typeface="+mn-cs"/>
              </a:rPr>
            </a:br>
            <a:endParaRPr lang="en-US" sz="1000" kern="1200" dirty="0">
              <a:solidFill>
                <a:schemeClr val="tx1"/>
              </a:solidFill>
              <a:effectLst/>
              <a:latin typeface="+mn-lt"/>
              <a:ea typeface="+mn-ea"/>
              <a:cs typeface="+mn-cs"/>
            </a:endParaRPr>
          </a:p>
          <a:p>
            <a:r>
              <a:rPr lang="en-US" sz="1000" kern="1200" dirty="0">
                <a:solidFill>
                  <a:schemeClr val="tx1"/>
                </a:solidFill>
                <a:effectLst/>
                <a:latin typeface="+mn-lt"/>
                <a:ea typeface="+mn-ea"/>
                <a:cs typeface="+mn-cs"/>
              </a:rPr>
              <a:t>[Time: 6 minutes]</a:t>
            </a:r>
            <a:br>
              <a:rPr lang="en-US" sz="1000" kern="1200" dirty="0">
                <a:solidFill>
                  <a:schemeClr val="tx1"/>
                </a:solidFill>
                <a:effectLst/>
                <a:latin typeface="+mn-lt"/>
                <a:ea typeface="+mn-ea"/>
                <a:cs typeface="+mn-cs"/>
              </a:rPr>
            </a:br>
            <a:endParaRPr lang="en-US" sz="1000" kern="1200" dirty="0">
              <a:solidFill>
                <a:schemeClr val="tx1"/>
              </a:solidFill>
              <a:effectLst/>
              <a:latin typeface="+mn-lt"/>
              <a:ea typeface="+mn-ea"/>
              <a:cs typeface="+mn-cs"/>
            </a:endParaRPr>
          </a:p>
          <a:p>
            <a:r>
              <a:rPr lang="en-US" sz="1000" i="1" kern="1200" dirty="0">
                <a:solidFill>
                  <a:schemeClr val="tx1"/>
                </a:solidFill>
                <a:effectLst/>
                <a:latin typeface="+mn-lt"/>
                <a:ea typeface="+mn-ea"/>
                <a:cs typeface="+mn-cs"/>
              </a:rPr>
              <a:t>Say: </a:t>
            </a:r>
            <a:r>
              <a:rPr lang="en-US" sz="1000" kern="1200" dirty="0">
                <a:solidFill>
                  <a:schemeClr val="tx1"/>
                </a:solidFill>
                <a:effectLst/>
                <a:latin typeface="+mn-lt"/>
                <a:ea typeface="+mn-ea"/>
                <a:cs typeface="+mn-cs"/>
              </a:rPr>
              <a:t>First, let’s take a look at a scenario of another innovator trying to implement an innovation to solve a customer problem.</a:t>
            </a:r>
          </a:p>
          <a:p>
            <a:endParaRPr lang="en-US" sz="1000" kern="1200" dirty="0">
              <a:solidFill>
                <a:schemeClr val="tx1"/>
              </a:solidFill>
              <a:effectLst/>
              <a:latin typeface="+mn-lt"/>
              <a:ea typeface="+mn-ea"/>
              <a:cs typeface="+mn-cs"/>
            </a:endParaRPr>
          </a:p>
          <a:p>
            <a:r>
              <a:rPr lang="en-US" sz="1000" i="1" kern="1200" dirty="0">
                <a:solidFill>
                  <a:schemeClr val="tx1"/>
                </a:solidFill>
                <a:effectLst/>
                <a:latin typeface="+mn-lt"/>
                <a:ea typeface="+mn-ea"/>
                <a:cs typeface="+mn-cs"/>
              </a:rPr>
              <a:t>Instructions: </a:t>
            </a:r>
            <a:r>
              <a:rPr lang="en-US" sz="1000" kern="1200" dirty="0">
                <a:solidFill>
                  <a:schemeClr val="tx1"/>
                </a:solidFill>
                <a:effectLst/>
                <a:latin typeface="+mn-lt"/>
                <a:ea typeface="+mn-ea"/>
                <a:cs typeface="+mn-cs"/>
              </a:rPr>
              <a:t>Give participants one minute to review the scenario, and then ask them to chat in ideas about how Declan could redefine his problem statement. </a:t>
            </a:r>
            <a:r>
              <a:rPr lang="en-US" sz="1000" dirty="0"/>
              <a:t>After summarizing responses, ask if there are other potential solutions Declan could consider to create value for his customers, and invite participants to chat in or raise their hands to share other ideas.</a:t>
            </a:r>
          </a:p>
          <a:p>
            <a:endParaRPr lang="en-US" sz="1000" kern="1200" dirty="0">
              <a:solidFill>
                <a:schemeClr val="tx1"/>
              </a:solidFill>
              <a:effectLst/>
              <a:latin typeface="+mn-lt"/>
              <a:ea typeface="+mn-ea"/>
              <a:cs typeface="+mn-cs"/>
            </a:endParaRPr>
          </a:p>
          <a:p>
            <a:r>
              <a:rPr lang="en-US" sz="900" i="1" kern="1200" dirty="0">
                <a:solidFill>
                  <a:schemeClr val="tx1"/>
                </a:solidFill>
                <a:effectLst/>
                <a:latin typeface="+mn-lt"/>
                <a:ea typeface="+mn-ea"/>
                <a:cs typeface="+mn-cs"/>
              </a:rPr>
              <a:t>If you need to provide examples of redefining this problem, say: </a:t>
            </a:r>
            <a:r>
              <a:rPr lang="en-US" sz="900" i="0" kern="1200" dirty="0">
                <a:solidFill>
                  <a:schemeClr val="tx1"/>
                </a:solidFill>
                <a:effectLst/>
                <a:latin typeface="+mn-lt"/>
                <a:ea typeface="+mn-ea"/>
                <a:cs typeface="+mn-cs"/>
              </a:rPr>
              <a:t>Declan originally defines the problem from an end user perspective as: </a:t>
            </a:r>
            <a:r>
              <a:rPr lang="en-US" sz="900" i="1" kern="1200" dirty="0">
                <a:solidFill>
                  <a:schemeClr val="tx1"/>
                </a:solidFill>
                <a:effectLst/>
                <a:latin typeface="+mn-lt"/>
                <a:ea typeface="+mn-ea"/>
                <a:cs typeface="+mn-cs"/>
              </a:rPr>
              <a:t>"Large plastic containers are bad for the environment." </a:t>
            </a:r>
            <a:endParaRPr lang="en-US" sz="900" kern="1200" dirty="0">
              <a:solidFill>
                <a:schemeClr val="tx1"/>
              </a:solidFill>
              <a:effectLst/>
              <a:latin typeface="+mn-lt"/>
              <a:ea typeface="+mn-ea"/>
              <a:cs typeface="+mn-cs"/>
            </a:endParaRPr>
          </a:p>
          <a:p>
            <a:endParaRPr lang="en-US" dirty="0">
              <a:effectLst/>
            </a:endParaRPr>
          </a:p>
          <a:p>
            <a:r>
              <a:rPr lang="en-US" i="1" dirty="0">
                <a:effectLst/>
              </a:rPr>
              <a:t>Possible ways to redefine the problem: </a:t>
            </a:r>
          </a:p>
          <a:p>
            <a:r>
              <a:rPr lang="en-US" dirty="0">
                <a:effectLst/>
              </a:rPr>
              <a:t>"How can we get clean, safe drinking water without contributing to landfills?" </a:t>
            </a:r>
          </a:p>
          <a:p>
            <a:r>
              <a:rPr lang="en-US" dirty="0">
                <a:effectLst/>
              </a:rPr>
              <a:t>"How can we get clean, safe drinking water in the office without the hassle of running out?"</a:t>
            </a:r>
          </a:p>
          <a:p>
            <a:r>
              <a:rPr lang="en-US" sz="900" dirty="0">
                <a:effectLst/>
              </a:rPr>
              <a:t>"How can I get access to spring water throughout the day without leaving my desk?" </a:t>
            </a:r>
            <a:endParaRPr lang="en-US" dirty="0">
              <a:effectLst/>
            </a:endParaRPr>
          </a:p>
          <a:p>
            <a:endParaRPr lang="en-US" sz="900" kern="1200" dirty="0">
              <a:solidFill>
                <a:schemeClr val="tx1"/>
              </a:solidFill>
              <a:effectLst/>
              <a:latin typeface="+mn-lt"/>
              <a:ea typeface="+mn-ea"/>
              <a:cs typeface="+mn-cs"/>
            </a:endParaRPr>
          </a:p>
          <a:p>
            <a:r>
              <a:rPr lang="en-US" sz="1100" i="1" kern="1200" dirty="0">
                <a:solidFill>
                  <a:schemeClr val="tx1"/>
                </a:solidFill>
                <a:effectLst/>
                <a:latin typeface="+mn-lt"/>
                <a:ea typeface="+mn-ea"/>
                <a:cs typeface="+mn-cs"/>
              </a:rPr>
              <a:t>Alternative </a:t>
            </a:r>
            <a:r>
              <a:rPr lang="en-US" i="1" dirty="0">
                <a:effectLst/>
              </a:rPr>
              <a:t>solutions for each problem</a:t>
            </a:r>
            <a:r>
              <a:rPr lang="en-US" sz="1100" i="1" kern="1200" dirty="0">
                <a:solidFill>
                  <a:schemeClr val="tx1"/>
                </a:solidFill>
                <a:effectLst/>
                <a:latin typeface="+mn-lt"/>
                <a:ea typeface="+mn-ea"/>
                <a:cs typeface="+mn-cs"/>
              </a:rPr>
              <a:t>:</a:t>
            </a:r>
            <a:endParaRPr lang="en-US" dirty="0">
              <a:effectLst/>
            </a:endParaRPr>
          </a:p>
          <a:p>
            <a:r>
              <a:rPr lang="en-US" dirty="0">
                <a:effectLst/>
              </a:rPr>
              <a:t>"How can we get clean, safe drinking water without contributing to landfills?" </a:t>
            </a:r>
          </a:p>
          <a:p>
            <a:pPr lvl="1"/>
            <a:r>
              <a:rPr lang="en-US" i="1" dirty="0">
                <a:effectLst/>
              </a:rPr>
              <a:t>Water in a box (personal or office size)—less space in the office and cheaper and easier to recycle.</a:t>
            </a:r>
          </a:p>
          <a:p>
            <a:r>
              <a:rPr lang="en-US" sz="900" dirty="0">
                <a:effectLst/>
              </a:rPr>
              <a:t>"How can we get clean, safe drinking water in the office without the hassle of running out?"</a:t>
            </a:r>
            <a:endParaRPr lang="en-US" dirty="0">
              <a:effectLst/>
            </a:endParaRPr>
          </a:p>
          <a:p>
            <a:pPr lvl="1"/>
            <a:r>
              <a:rPr lang="en-US" i="1" dirty="0">
                <a:effectLst/>
              </a:rPr>
              <a:t>Smart sensor solutions that automatically detect and signal when you are running low.</a:t>
            </a:r>
          </a:p>
          <a:p>
            <a:r>
              <a:rPr lang="en-US" sz="900" dirty="0">
                <a:effectLst/>
              </a:rPr>
              <a:t>"How can I get access to spring water throughout the day without leaving my desk?" </a:t>
            </a:r>
            <a:endParaRPr lang="en-US" dirty="0">
              <a:effectLst/>
            </a:endParaRPr>
          </a:p>
          <a:p>
            <a:pPr lvl="1"/>
            <a:r>
              <a:rPr lang="en-US" i="1" dirty="0">
                <a:effectLst/>
              </a:rPr>
              <a:t>Personal water bottles with built-in filters. </a:t>
            </a:r>
          </a:p>
          <a:p>
            <a:endParaRPr lang="en-US" sz="1000" kern="1200" dirty="0">
              <a:solidFill>
                <a:schemeClr val="tx1"/>
              </a:solidFill>
              <a:effectLst/>
              <a:latin typeface="+mn-lt"/>
              <a:ea typeface="+mn-ea"/>
              <a:cs typeface="+mn-cs"/>
            </a:endParaRPr>
          </a:p>
          <a:p>
            <a:endParaRPr lang="en-US" sz="10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11</a:t>
            </a:fld>
            <a:endParaRPr lang="en-US" dirty="0"/>
          </a:p>
        </p:txBody>
      </p:sp>
    </p:spTree>
    <p:extLst>
      <p:ext uri="{BB962C8B-B14F-4D97-AF65-F5344CB8AC3E}">
        <p14:creationId xmlns:p14="http://schemas.microsoft.com/office/powerpoint/2010/main" val="5578350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kern="1200" dirty="0">
                <a:solidFill>
                  <a:schemeClr val="tx1"/>
                </a:solidFill>
                <a:effectLst/>
                <a:latin typeface="+mn-lt"/>
                <a:ea typeface="+mn-ea"/>
                <a:cs typeface="+mn-cs"/>
              </a:rPr>
              <a:t>Facilitator notes:</a:t>
            </a:r>
          </a:p>
          <a:p>
            <a:endParaRPr lang="en-US" sz="1000" kern="1200" dirty="0">
              <a:solidFill>
                <a:schemeClr val="tx1"/>
              </a:solidFill>
              <a:effectLst/>
              <a:latin typeface="+mn-lt"/>
              <a:ea typeface="+mn-ea"/>
              <a:cs typeface="+mn-cs"/>
            </a:endParaRPr>
          </a:p>
          <a:p>
            <a:r>
              <a:rPr lang="en-US" sz="1000" kern="1200" dirty="0">
                <a:solidFill>
                  <a:schemeClr val="tx1"/>
                </a:solidFill>
                <a:effectLst/>
                <a:latin typeface="+mn-lt"/>
                <a:ea typeface="+mn-ea"/>
                <a:cs typeface="+mn-cs"/>
              </a:rPr>
              <a:t>[Time: 8 minutes]</a:t>
            </a:r>
          </a:p>
          <a:p>
            <a:endParaRPr lang="en-US" sz="1000" kern="1200" dirty="0">
              <a:solidFill>
                <a:schemeClr val="tx1"/>
              </a:solidFill>
              <a:effectLst/>
              <a:latin typeface="+mn-lt"/>
              <a:ea typeface="+mn-ea"/>
              <a:cs typeface="+mn-cs"/>
            </a:endParaRPr>
          </a:p>
          <a:p>
            <a:r>
              <a:rPr lang="en-US" sz="1000" i="1" dirty="0"/>
              <a:t>Say: </a:t>
            </a:r>
            <a:r>
              <a:rPr lang="en-US" sz="1000" dirty="0"/>
              <a:t>We did a great job of helping to redefine Declan’s problem and to imagine alternative solutions. This is an important part of implementing innovation. Let’s try it on our own ideas.</a:t>
            </a:r>
          </a:p>
          <a:p>
            <a:endParaRPr lang="en-US" sz="1000" kern="1200" dirty="0">
              <a:solidFill>
                <a:schemeClr val="tx1"/>
              </a:solidFill>
              <a:effectLst/>
              <a:latin typeface="+mn-lt"/>
              <a:ea typeface="+mn-ea"/>
              <a:cs typeface="+mn-cs"/>
            </a:endParaRPr>
          </a:p>
          <a:p>
            <a:r>
              <a:rPr lang="en-US" sz="1000" dirty="0"/>
              <a:t>Take two minutes to multiply your problems. First, think about the problem you are trying to solve. Off the top of your head, what are three ways you might redefine that problem? </a:t>
            </a:r>
          </a:p>
          <a:p>
            <a:endParaRPr lang="en-US" sz="1000" dirty="0"/>
          </a:p>
          <a:p>
            <a:r>
              <a:rPr lang="en-US" sz="1000" i="1" dirty="0"/>
              <a:t>After two minutes, ask</a:t>
            </a:r>
            <a:r>
              <a:rPr lang="en-US" sz="1000" dirty="0"/>
              <a:t>: Does everyone have at least one way to redefine their problem? Raise your hand if you need more time.</a:t>
            </a:r>
          </a:p>
          <a:p>
            <a:endParaRPr lang="en-US" sz="1000" kern="1200" dirty="0">
              <a:solidFill>
                <a:schemeClr val="tx1"/>
              </a:solidFill>
              <a:effectLst/>
              <a:latin typeface="+mn-lt"/>
              <a:ea typeface="+mn-ea"/>
              <a:cs typeface="+mn-cs"/>
            </a:endParaRPr>
          </a:p>
          <a:p>
            <a:r>
              <a:rPr lang="en-US" sz="1000" i="1" dirty="0"/>
              <a:t>Say: </a:t>
            </a:r>
            <a:r>
              <a:rPr lang="en-US" sz="1000" dirty="0"/>
              <a:t>Now, having at least one new way to redefine the problem you’re trying to solve for your customer or yourself, chat in as many new ideas as you can think of to solve it. They can be completely new ideas or they can build on your original one.</a:t>
            </a:r>
          </a:p>
          <a:p>
            <a:endParaRPr lang="en-US" sz="1000" kern="1200" dirty="0">
              <a:solidFill>
                <a:schemeClr val="tx1"/>
              </a:solidFill>
              <a:effectLst/>
              <a:latin typeface="+mn-lt"/>
              <a:ea typeface="+mn-ea"/>
              <a:cs typeface="+mn-cs"/>
            </a:endParaRPr>
          </a:p>
          <a:p>
            <a:r>
              <a:rPr lang="en-US" sz="1000" i="1" dirty="0"/>
              <a:t>Instructions: </a:t>
            </a:r>
            <a:r>
              <a:rPr lang="en-US" sz="1000" dirty="0"/>
              <a:t>Summarize the chats and call on 1-2 people to illuminate responses.</a:t>
            </a:r>
            <a:endParaRPr lang="en-US" sz="10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12</a:t>
            </a:fld>
            <a:endParaRPr lang="en-US" dirty="0"/>
          </a:p>
        </p:txBody>
      </p:sp>
    </p:spTree>
    <p:extLst>
      <p:ext uri="{BB962C8B-B14F-4D97-AF65-F5344CB8AC3E}">
        <p14:creationId xmlns:p14="http://schemas.microsoft.com/office/powerpoint/2010/main" val="39424369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kern="1200" dirty="0">
                <a:solidFill>
                  <a:schemeClr val="tx1"/>
                </a:solidFill>
                <a:effectLst/>
                <a:latin typeface="+mn-lt"/>
                <a:ea typeface="+mn-ea"/>
                <a:cs typeface="+mn-cs"/>
              </a:rPr>
              <a:t>Facilitator Notes:</a:t>
            </a:r>
          </a:p>
          <a:p>
            <a:endParaRPr lang="en-US" sz="1000" kern="1200" dirty="0">
              <a:solidFill>
                <a:schemeClr val="tx1"/>
              </a:solidFill>
              <a:effectLst/>
              <a:latin typeface="+mn-lt"/>
              <a:ea typeface="+mn-ea"/>
              <a:cs typeface="+mn-cs"/>
            </a:endParaRPr>
          </a:p>
          <a:p>
            <a:r>
              <a:rPr lang="en-US" sz="1000" dirty="0"/>
              <a:t>[Time: 1 minute]</a:t>
            </a:r>
          </a:p>
          <a:p>
            <a:endParaRPr lang="en-US" sz="1000" kern="1200" dirty="0">
              <a:solidFill>
                <a:schemeClr val="tx1"/>
              </a:solidFill>
              <a:effectLst/>
              <a:latin typeface="+mn-lt"/>
              <a:ea typeface="+mn-ea"/>
              <a:cs typeface="+mn-cs"/>
            </a:endParaRPr>
          </a:p>
          <a:p>
            <a:r>
              <a:rPr lang="en-US" sz="1000" i="1" dirty="0"/>
              <a:t>Say:</a:t>
            </a:r>
            <a:r>
              <a:rPr lang="en-US" sz="1000" dirty="0"/>
              <a:t> You </a:t>
            </a:r>
            <a:r>
              <a:rPr lang="en-US" sz="1000" kern="1200" dirty="0">
                <a:solidFill>
                  <a:schemeClr val="tx1"/>
                </a:solidFill>
                <a:effectLst/>
                <a:latin typeface="+mn-lt"/>
                <a:ea typeface="+mn-ea"/>
                <a:cs typeface="+mn-cs"/>
              </a:rPr>
              <a:t>all have important problems to solve, and I can see from the energy we’ve generated that there are several potential solutions we’re starting to get pretty excited about. Congratulations! Our next step is to find out if we can really implement these ideas in the way we intend and solve the problems we’re trying to address. The best way to prove </a:t>
            </a:r>
            <a:r>
              <a:rPr lang="en-US" sz="1000" dirty="0"/>
              <a:t>a concept </a:t>
            </a:r>
            <a:r>
              <a:rPr lang="en-US" sz="1000" kern="1200" dirty="0">
                <a:solidFill>
                  <a:schemeClr val="tx1"/>
                </a:solidFill>
                <a:effectLst/>
                <a:latin typeface="+mn-lt"/>
                <a:ea typeface="+mn-ea"/>
                <a:cs typeface="+mn-cs"/>
              </a:rPr>
              <a:t>is to test it.</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13</a:t>
            </a:fld>
            <a:endParaRPr lang="en-US" dirty="0"/>
          </a:p>
        </p:txBody>
      </p:sp>
    </p:spTree>
    <p:extLst>
      <p:ext uri="{BB962C8B-B14F-4D97-AF65-F5344CB8AC3E}">
        <p14:creationId xmlns:p14="http://schemas.microsoft.com/office/powerpoint/2010/main" val="31867796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kern="1200" dirty="0">
                <a:solidFill>
                  <a:schemeClr val="tx1"/>
                </a:solidFill>
                <a:effectLst/>
                <a:latin typeface="+mn-lt"/>
                <a:ea typeface="+mn-ea"/>
                <a:cs typeface="+mn-cs"/>
              </a:rPr>
              <a:t>Facilitator notes:</a:t>
            </a:r>
          </a:p>
          <a:p>
            <a:endParaRPr lang="en-US" sz="1000" kern="1200" dirty="0">
              <a:solidFill>
                <a:schemeClr val="tx1"/>
              </a:solidFill>
              <a:effectLst/>
              <a:latin typeface="+mn-lt"/>
              <a:ea typeface="+mn-ea"/>
              <a:cs typeface="+mn-cs"/>
            </a:endParaRPr>
          </a:p>
          <a:p>
            <a:r>
              <a:rPr lang="en-US" sz="1000" dirty="0"/>
              <a:t>[Time: 7 minutes]</a:t>
            </a:r>
          </a:p>
          <a:p>
            <a:endParaRPr lang="en-US" sz="1000" kern="1200" dirty="0">
              <a:solidFill>
                <a:schemeClr val="tx1"/>
              </a:solidFill>
              <a:effectLst/>
              <a:latin typeface="+mn-lt"/>
              <a:ea typeface="+mn-ea"/>
              <a:cs typeface="+mn-cs"/>
            </a:endParaRPr>
          </a:p>
          <a:p>
            <a:r>
              <a:rPr lang="en-US" sz="1000" i="1" kern="1200" dirty="0">
                <a:solidFill>
                  <a:schemeClr val="tx1"/>
                </a:solidFill>
                <a:effectLst/>
                <a:latin typeface="+mn-lt"/>
                <a:ea typeface="+mn-ea"/>
                <a:cs typeface="+mn-cs"/>
              </a:rPr>
              <a:t>Say: </a:t>
            </a:r>
            <a:r>
              <a:rPr lang="en-US" sz="1000" kern="1200" dirty="0">
                <a:solidFill>
                  <a:schemeClr val="tx1"/>
                </a:solidFill>
                <a:effectLst/>
                <a:latin typeface="+mn-lt"/>
                <a:ea typeface="+mn-ea"/>
                <a:cs typeface="+mn-cs"/>
              </a:rPr>
              <a:t>Testing doesn’t have to be a long drawn-out process. Small, inexpensive experiments can help you figure out whether an innovation can be successful. By stating—and then testing—one or more hypotheses about your project, you can make sure you’re on the right track. This process starts with deciding what we want to learn through our experiment. </a:t>
            </a:r>
          </a:p>
          <a:p>
            <a:endParaRPr lang="en-US" sz="1000" kern="1200" dirty="0">
              <a:solidFill>
                <a:schemeClr val="tx1"/>
              </a:solidFill>
              <a:effectLst/>
              <a:latin typeface="+mn-lt"/>
              <a:ea typeface="+mn-ea"/>
              <a:cs typeface="+mn-cs"/>
            </a:endParaRPr>
          </a:p>
          <a:p>
            <a:r>
              <a:rPr lang="en-US" sz="1000" kern="1200" dirty="0">
                <a:solidFill>
                  <a:schemeClr val="tx1"/>
                </a:solidFill>
                <a:effectLst/>
                <a:latin typeface="+mn-lt"/>
                <a:ea typeface="+mn-ea"/>
                <a:cs typeface="+mn-cs"/>
              </a:rPr>
              <a:t>Let’s consider this first using the example of Declan and the problem he is trying to solve for his customers with his water filter solution.</a:t>
            </a:r>
          </a:p>
          <a:p>
            <a:pPr marL="171450" indent="-171450">
              <a:buFont typeface="Arial" panose="020B0604020202020204" pitchFamily="34" charset="0"/>
              <a:buChar char="•"/>
            </a:pPr>
            <a:r>
              <a:rPr lang="en-US" sz="1000" i="1" kern="1200" dirty="0">
                <a:solidFill>
                  <a:schemeClr val="tx1"/>
                </a:solidFill>
                <a:effectLst/>
                <a:latin typeface="+mn-lt"/>
                <a:ea typeface="+mn-ea"/>
                <a:cs typeface="+mn-cs"/>
              </a:rPr>
              <a:t>What’s his core hypothesis? </a:t>
            </a:r>
            <a:r>
              <a:rPr lang="en-US" sz="1000" kern="1200" dirty="0">
                <a:solidFill>
                  <a:schemeClr val="tx1"/>
                </a:solidFill>
                <a:effectLst/>
                <a:latin typeface="+mn-lt"/>
                <a:ea typeface="+mn-ea"/>
                <a:cs typeface="+mn-cs"/>
              </a:rPr>
              <a:t>(e.g., Declan believes that filling his clients’ needs for drinking water by attaching filters to existing faucets rather than through the free-standing plastic jug system will reduce waste and cost and improve convenience while enabling customers to enjoy the benefits of purified water.)</a:t>
            </a:r>
          </a:p>
          <a:p>
            <a:pPr marL="171450" indent="-171450">
              <a:buFont typeface="Arial" panose="020B0604020202020204" pitchFamily="34" charset="0"/>
              <a:buChar char="•"/>
            </a:pPr>
            <a:r>
              <a:rPr lang="en-US" sz="1000" i="1" kern="1200" dirty="0">
                <a:solidFill>
                  <a:schemeClr val="tx1"/>
                </a:solidFill>
                <a:effectLst/>
                <a:latin typeface="+mn-lt"/>
                <a:ea typeface="+mn-ea"/>
                <a:cs typeface="+mn-cs"/>
              </a:rPr>
              <a:t>What are some of his related assumptions? </a:t>
            </a:r>
            <a:r>
              <a:rPr lang="en-US" sz="1000" kern="1200" dirty="0">
                <a:solidFill>
                  <a:schemeClr val="tx1"/>
                </a:solidFill>
                <a:effectLst/>
                <a:latin typeface="+mn-lt"/>
                <a:ea typeface="+mn-ea"/>
                <a:cs typeface="+mn-cs"/>
              </a:rPr>
              <a:t>(e.g., that customers are worried about the environment, that offices have accessible faucets for the clip-on solution, etc.)</a:t>
            </a:r>
          </a:p>
          <a:p>
            <a:pPr marL="171450" indent="-171450">
              <a:buFont typeface="Arial" panose="020B0604020202020204" pitchFamily="34" charset="0"/>
              <a:buChar char="•"/>
            </a:pPr>
            <a:r>
              <a:rPr lang="en-US" sz="1000" i="1" kern="1200" dirty="0">
                <a:solidFill>
                  <a:schemeClr val="tx1"/>
                </a:solidFill>
                <a:effectLst/>
                <a:latin typeface="+mn-lt"/>
                <a:ea typeface="+mn-ea"/>
                <a:cs typeface="+mn-cs"/>
              </a:rPr>
              <a:t>What are some of the key success criteria and metrics he’d like to achieve? </a:t>
            </a:r>
            <a:r>
              <a:rPr lang="en-US" sz="1000" kern="1200" dirty="0">
                <a:solidFill>
                  <a:schemeClr val="tx1"/>
                </a:solidFill>
                <a:effectLst/>
                <a:latin typeface="+mn-lt"/>
                <a:ea typeface="+mn-ea"/>
                <a:cs typeface="+mn-cs"/>
              </a:rPr>
              <a:t>(e.g., qualitative evidence of an increase in customer satisfaction, etc.)</a:t>
            </a:r>
          </a:p>
          <a:p>
            <a:endParaRPr lang="en-US" sz="1000" kern="1200" dirty="0">
              <a:solidFill>
                <a:schemeClr val="tx1"/>
              </a:solidFill>
              <a:effectLst/>
              <a:latin typeface="+mn-lt"/>
              <a:ea typeface="+mn-ea"/>
              <a:cs typeface="+mn-cs"/>
            </a:endParaRPr>
          </a:p>
          <a:p>
            <a:r>
              <a:rPr lang="en-US" sz="1000" kern="1200" dirty="0">
                <a:solidFill>
                  <a:schemeClr val="tx1"/>
                </a:solidFill>
                <a:effectLst/>
                <a:latin typeface="+mn-lt"/>
                <a:ea typeface="+mn-ea"/>
                <a:cs typeface="+mn-cs"/>
              </a:rPr>
              <a:t>Let’s do the same with our ideas. Take two minutes to consider the same three questions for your “great idea.” And then let’s get a volunteer to share your thinking with us.</a:t>
            </a:r>
          </a:p>
          <a:p>
            <a:endParaRPr lang="en-US" sz="1000" kern="1200" dirty="0">
              <a:solidFill>
                <a:schemeClr val="tx1"/>
              </a:solidFill>
              <a:effectLst/>
              <a:latin typeface="+mn-lt"/>
              <a:ea typeface="+mn-ea"/>
              <a:cs typeface="+mn-cs"/>
            </a:endParaRPr>
          </a:p>
          <a:p>
            <a:r>
              <a:rPr lang="en-US" sz="1000" i="1" dirty="0"/>
              <a:t>Instructions:</a:t>
            </a:r>
            <a:r>
              <a:rPr lang="en-US" sz="1000" dirty="0"/>
              <a:t> Choose one volunteer and ask them to share their hypothesis, assumptions, and one key success factor. Experienced facilitators may wish to annotate the responses on the slide or a whiteboard.</a:t>
            </a:r>
          </a:p>
          <a:p>
            <a:endParaRPr lang="en-US" sz="1000" i="1" dirty="0"/>
          </a:p>
          <a:p>
            <a:r>
              <a:rPr lang="en-US" sz="1000" i="1" dirty="0"/>
              <a:t>Say: </a:t>
            </a:r>
            <a:r>
              <a:rPr lang="en-US" sz="1000" dirty="0"/>
              <a:t>Thank you for helping us to explore the process of testing our ideas. Now that we are clear on what we want to learn, let’s think about the best way to gather the information we need.</a:t>
            </a:r>
            <a:endParaRPr lang="en-US" sz="10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14</a:t>
            </a:fld>
            <a:endParaRPr lang="en-US" dirty="0"/>
          </a:p>
        </p:txBody>
      </p:sp>
    </p:spTree>
    <p:extLst>
      <p:ext uri="{BB962C8B-B14F-4D97-AF65-F5344CB8AC3E}">
        <p14:creationId xmlns:p14="http://schemas.microsoft.com/office/powerpoint/2010/main" val="28270424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85800" y="3794125"/>
            <a:ext cx="5486400" cy="5268595"/>
          </a:xfrm>
        </p:spPr>
        <p:txBody>
          <a:bodyPr/>
          <a:lstStyle/>
          <a:p>
            <a:r>
              <a:rPr lang="en-US" sz="1000" b="1" dirty="0"/>
              <a:t>Facilitator notes:</a:t>
            </a:r>
          </a:p>
          <a:p>
            <a:endParaRPr lang="en-US" sz="1000" dirty="0"/>
          </a:p>
          <a:p>
            <a:r>
              <a:rPr lang="en-US" sz="1000" dirty="0"/>
              <a:t>[Time: 5 minutes]</a:t>
            </a:r>
          </a:p>
          <a:p>
            <a:endParaRPr lang="en-US" sz="1000" dirty="0"/>
          </a:p>
          <a:p>
            <a:r>
              <a:rPr lang="en-US" sz="1000" i="1" dirty="0"/>
              <a:t>Say</a:t>
            </a:r>
            <a:r>
              <a:rPr lang="en-US" sz="1000" dirty="0"/>
              <a:t>: Experiments come in all shapes and sizes. The goal is simply to design something you can implement quickly that will give you valuable information to refine your idea before you invest significant resources. </a:t>
            </a:r>
          </a:p>
          <a:p>
            <a:endParaRPr lang="en-US" sz="1000" dirty="0"/>
          </a:p>
          <a:p>
            <a:r>
              <a:rPr lang="en-US" sz="1000" dirty="0"/>
              <a:t>Expert innovators suggest using quick, easy tactics for testing your innovation. Here are some formats you should consider:</a:t>
            </a:r>
          </a:p>
          <a:p>
            <a:pPr marL="171450" indent="-171450">
              <a:buFont typeface="Arial" panose="020B0604020202020204" pitchFamily="34" charset="0"/>
              <a:buChar char="•"/>
            </a:pPr>
            <a:endParaRPr lang="en-US" sz="1000" dirty="0"/>
          </a:p>
          <a:p>
            <a:pPr marL="171450" indent="-171450">
              <a:buFont typeface="Arial" panose="020B0604020202020204" pitchFamily="34" charset="0"/>
              <a:buChar char="•"/>
            </a:pPr>
            <a:r>
              <a:rPr lang="en-US" sz="1000" b="1" dirty="0"/>
              <a:t>A sketch or diagram </a:t>
            </a:r>
            <a:r>
              <a:rPr lang="en-US" sz="1000" dirty="0"/>
              <a:t>requires little effort and cost. It simply shows how a system, process, or structure works.</a:t>
            </a:r>
          </a:p>
          <a:p>
            <a:pPr marL="171450" indent="-171450">
              <a:buFont typeface="Arial" panose="020B0604020202020204" pitchFamily="34" charset="0"/>
              <a:buChar char="•"/>
            </a:pPr>
            <a:r>
              <a:rPr lang="en-US" sz="1000" b="1" dirty="0"/>
              <a:t>A storyboard </a:t>
            </a:r>
            <a:r>
              <a:rPr lang="en-US" sz="1000" dirty="0"/>
              <a:t>depicts an experience of using a product or process and helps you see the users’ world from their perspective.</a:t>
            </a:r>
          </a:p>
          <a:p>
            <a:pPr marL="171450" indent="-171450">
              <a:buFont typeface="Arial" panose="020B0604020202020204" pitchFamily="34" charset="0"/>
              <a:buChar char="•"/>
            </a:pPr>
            <a:r>
              <a:rPr lang="en-US" sz="1000" b="1" dirty="0"/>
              <a:t>Role-playing</a:t>
            </a:r>
            <a:r>
              <a:rPr lang="en-US" sz="1000" dirty="0"/>
              <a:t> lets you simulate scenes and situations you want to improve to understand users’ emotions as they experience a new product, service, or process.</a:t>
            </a:r>
          </a:p>
          <a:p>
            <a:pPr marL="171450" indent="-171450">
              <a:buFont typeface="Arial" panose="020B0604020202020204" pitchFamily="34" charset="0"/>
              <a:buChar char="•"/>
            </a:pPr>
            <a:r>
              <a:rPr lang="en-US" sz="1000" b="1" dirty="0"/>
              <a:t>Piloting</a:t>
            </a:r>
            <a:r>
              <a:rPr lang="en-US" sz="1000" dirty="0"/>
              <a:t> lets you test your assumptions around how you think people will interact with your innovation by observing someone using your new idea in the form of a prototype or test.</a:t>
            </a:r>
          </a:p>
          <a:p>
            <a:endParaRPr lang="en-US" sz="1000" dirty="0"/>
          </a:p>
          <a:p>
            <a:r>
              <a:rPr lang="en-US" sz="1000" dirty="0"/>
              <a:t>Consider the four kinds of experiments featured in the “Pick a Format for Your Experiment” handout we asked you to review before today’s session. They are also pictured on this slide. Which one might you use to test the viability of implementing your idea? Chat in one or more of the four or raise your hand if you have another kind of experiment in mind that you’d like to share with the group.</a:t>
            </a:r>
          </a:p>
          <a:p>
            <a:endParaRPr lang="en-US" sz="1000" dirty="0"/>
          </a:p>
          <a:p>
            <a:r>
              <a:rPr lang="en-US" sz="1000" i="1" dirty="0"/>
              <a:t>After reviewing responses, say</a:t>
            </a:r>
            <a:r>
              <a:rPr lang="en-US" sz="1000" dirty="0"/>
              <a:t>: Who is ready to try out one of these experiments? Remember, you don’t have to have a solution 100% ready to run an experiment. It’s common to run a series of experiments, starting with low-risk, low-cost efforts and increasing risk and costs with each iteration. And your idea doesn’t have to be perfect even once you release it. Hands-on customer experience testing is a continuing form of experimentation, in which you use the customer’s direct feedback to drive improvements. “Test and learn” is a continuous part of the innovation process.</a:t>
            </a:r>
          </a:p>
        </p:txBody>
      </p:sp>
      <p:sp>
        <p:nvSpPr>
          <p:cNvPr id="4" name="Slide Number Placeholder 3"/>
          <p:cNvSpPr>
            <a:spLocks noGrp="1"/>
          </p:cNvSpPr>
          <p:nvPr>
            <p:ph type="sldNum" sz="quarter" idx="5"/>
          </p:nvPr>
        </p:nvSpPr>
        <p:spPr/>
        <p:txBody>
          <a:bodyPr/>
          <a:lstStyle/>
          <a:p>
            <a:fld id="{5462CC30-9124-1748-A6BC-3C0C609A0208}" type="slidenum">
              <a:rPr lang="en-US" smtClean="0"/>
              <a:pPr/>
              <a:t>15</a:t>
            </a:fld>
            <a:endParaRPr lang="en-US" dirty="0"/>
          </a:p>
        </p:txBody>
      </p:sp>
    </p:spTree>
    <p:extLst>
      <p:ext uri="{BB962C8B-B14F-4D97-AF65-F5344CB8AC3E}">
        <p14:creationId xmlns:p14="http://schemas.microsoft.com/office/powerpoint/2010/main" val="23812050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a:t>Facilitator notes:</a:t>
            </a:r>
          </a:p>
          <a:p>
            <a:endParaRPr lang="en-US" sz="10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rPr>
              <a:t>[Time: 1/2 minute]</a:t>
            </a:r>
          </a:p>
          <a:p>
            <a:endParaRPr lang="en-US" sz="1000" b="1" dirty="0"/>
          </a:p>
          <a:p>
            <a:r>
              <a:rPr lang="en-US" sz="1000" i="1" kern="1200" dirty="0">
                <a:solidFill>
                  <a:schemeClr val="tx1"/>
                </a:solidFill>
                <a:effectLst/>
              </a:rPr>
              <a:t>Say</a:t>
            </a:r>
            <a:r>
              <a:rPr lang="en-US" sz="1000" kern="1200" dirty="0">
                <a:solidFill>
                  <a:schemeClr val="tx1"/>
                </a:solidFill>
                <a:effectLst/>
              </a:rPr>
              <a:t>: We’re coming to the end of our session today.</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16</a:t>
            </a:fld>
            <a:endParaRPr lang="en-US" dirty="0"/>
          </a:p>
        </p:txBody>
      </p:sp>
    </p:spTree>
    <p:extLst>
      <p:ext uri="{BB962C8B-B14F-4D97-AF65-F5344CB8AC3E}">
        <p14:creationId xmlns:p14="http://schemas.microsoft.com/office/powerpoint/2010/main" val="14752622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kern="1200" dirty="0">
                <a:solidFill>
                  <a:schemeClr val="tx1"/>
                </a:solidFill>
                <a:effectLst/>
                <a:latin typeface="+mn-lt"/>
                <a:ea typeface="+mn-ea"/>
                <a:cs typeface="+mn-cs"/>
              </a:rPr>
              <a:t>Facilitator notes:</a:t>
            </a:r>
          </a:p>
          <a:p>
            <a:endParaRPr lang="en-US" sz="1000" kern="1200" dirty="0">
              <a:solidFill>
                <a:schemeClr val="tx1"/>
              </a:solidFill>
              <a:effectLst/>
              <a:latin typeface="+mn-lt"/>
              <a:ea typeface="+mn-ea"/>
              <a:cs typeface="+mn-cs"/>
            </a:endParaRPr>
          </a:p>
          <a:p>
            <a:r>
              <a:rPr lang="en-US" sz="1000" kern="1200" dirty="0">
                <a:solidFill>
                  <a:schemeClr val="tx1"/>
                </a:solidFill>
                <a:effectLst/>
                <a:latin typeface="+mn-lt"/>
                <a:ea typeface="+mn-ea"/>
                <a:cs typeface="+mn-cs"/>
              </a:rPr>
              <a:t>[1 minute]</a:t>
            </a:r>
          </a:p>
          <a:p>
            <a:endParaRPr lang="en-US" sz="1000" kern="1200" dirty="0">
              <a:solidFill>
                <a:schemeClr val="tx1"/>
              </a:solidFill>
              <a:effectLst/>
              <a:latin typeface="+mn-lt"/>
              <a:ea typeface="+mn-ea"/>
              <a:cs typeface="+mn-cs"/>
            </a:endParaRPr>
          </a:p>
          <a:p>
            <a:r>
              <a:rPr lang="en-US" sz="1000" i="1" kern="1200" dirty="0">
                <a:solidFill>
                  <a:schemeClr val="tx1"/>
                </a:solidFill>
                <a:effectLst/>
                <a:latin typeface="+mn-lt"/>
                <a:ea typeface="+mn-ea"/>
                <a:cs typeface="+mn-cs"/>
              </a:rPr>
              <a:t>Say:</a:t>
            </a:r>
            <a:r>
              <a:rPr lang="en-US" sz="1000" kern="1200" dirty="0">
                <a:solidFill>
                  <a:schemeClr val="tx1"/>
                </a:solidFill>
                <a:effectLst/>
                <a:latin typeface="+mn-lt"/>
                <a:ea typeface="+mn-ea"/>
                <a:cs typeface="+mn-cs"/>
              </a:rPr>
              <a:t> Today’s session focused on three important elements of innovation implementation. Specifically, we discussed how to:</a:t>
            </a:r>
          </a:p>
          <a:p>
            <a:pPr lvl="0"/>
            <a:endParaRPr lang="en-US" sz="10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000" dirty="0"/>
              <a:t>Identify an opportunity</a:t>
            </a:r>
          </a:p>
          <a:p>
            <a:pPr marL="171450" lvl="0" indent="-171450">
              <a:buFont typeface="Arial" panose="020B0604020202020204" pitchFamily="34" charset="0"/>
              <a:buChar char="•"/>
            </a:pPr>
            <a:r>
              <a:rPr lang="en-US" sz="1000" dirty="0"/>
              <a:t>Define and redefine the problem</a:t>
            </a:r>
          </a:p>
          <a:p>
            <a:pPr marL="171450" lvl="0" indent="-171450">
              <a:buFont typeface="Arial" panose="020B0604020202020204" pitchFamily="34" charset="0"/>
              <a:buChar char="•"/>
            </a:pPr>
            <a:r>
              <a:rPr lang="en-US" sz="1000" dirty="0"/>
              <a:t>Take it to the test</a:t>
            </a:r>
          </a:p>
          <a:p>
            <a:r>
              <a:rPr lang="en-US" sz="1000" kern="1200" dirty="0">
                <a:solidFill>
                  <a:schemeClr val="tx1"/>
                </a:solidFill>
                <a:effectLst/>
                <a:latin typeface="+mn-lt"/>
                <a:ea typeface="+mn-ea"/>
                <a:cs typeface="+mn-cs"/>
              </a:rPr>
              <a:t> </a:t>
            </a:r>
          </a:p>
          <a:p>
            <a:r>
              <a:rPr lang="en-US" sz="1000" i="1" kern="1200" dirty="0">
                <a:solidFill>
                  <a:schemeClr val="tx1"/>
                </a:solidFill>
                <a:effectLst/>
                <a:latin typeface="+mn-lt"/>
                <a:ea typeface="+mn-ea"/>
                <a:cs typeface="+mn-cs"/>
              </a:rPr>
              <a:t> </a:t>
            </a:r>
            <a:endParaRPr lang="en-US" sz="10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17</a:t>
            </a:fld>
            <a:endParaRPr lang="en-US" dirty="0"/>
          </a:p>
        </p:txBody>
      </p:sp>
    </p:spTree>
    <p:extLst>
      <p:ext uri="{BB962C8B-B14F-4D97-AF65-F5344CB8AC3E}">
        <p14:creationId xmlns:p14="http://schemas.microsoft.com/office/powerpoint/2010/main" val="39342063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b="1" kern="1200" dirty="0">
                <a:solidFill>
                  <a:schemeClr val="tx1"/>
                </a:solidFill>
                <a:effectLst/>
                <a:latin typeface="+mn-lt"/>
                <a:ea typeface="+mn-ea"/>
                <a:cs typeface="+mn-cs"/>
              </a:rPr>
              <a:t>Facilitator notes:</a:t>
            </a:r>
            <a:endParaRPr lang="en-US" sz="1000" kern="1200" dirty="0">
              <a:solidFill>
                <a:schemeClr val="tx1"/>
              </a:solidFill>
              <a:effectLst/>
              <a:latin typeface="+mn-lt"/>
              <a:ea typeface="+mn-ea"/>
              <a:cs typeface="+mn-cs"/>
            </a:endParaRPr>
          </a:p>
          <a:p>
            <a:endParaRPr lang="en-US" sz="1000" kern="1200" dirty="0">
              <a:solidFill>
                <a:schemeClr val="tx1"/>
              </a:solidFill>
              <a:effectLst/>
              <a:latin typeface="+mn-lt"/>
              <a:ea typeface="+mn-ea"/>
              <a:cs typeface="+mn-cs"/>
            </a:endParaRPr>
          </a:p>
          <a:p>
            <a:r>
              <a:rPr lang="en-US" sz="1000" kern="1200" dirty="0">
                <a:solidFill>
                  <a:schemeClr val="tx1"/>
                </a:solidFill>
                <a:effectLst/>
                <a:latin typeface="+mn-lt"/>
                <a:ea typeface="+mn-ea"/>
                <a:cs typeface="+mn-cs"/>
              </a:rPr>
              <a:t>[Time: 3 minutes]</a:t>
            </a:r>
          </a:p>
          <a:p>
            <a:endParaRPr lang="en-US" sz="1000" i="1" kern="1200" dirty="0">
              <a:solidFill>
                <a:schemeClr val="tx1"/>
              </a:solidFill>
              <a:effectLst/>
              <a:latin typeface="+mn-lt"/>
              <a:ea typeface="+mn-ea"/>
              <a:cs typeface="+mn-cs"/>
            </a:endParaRPr>
          </a:p>
          <a:p>
            <a:r>
              <a:rPr lang="en-US" sz="1000" i="1" kern="1200" dirty="0">
                <a:solidFill>
                  <a:schemeClr val="tx1"/>
                </a:solidFill>
                <a:effectLst/>
                <a:latin typeface="+mn-lt"/>
                <a:ea typeface="+mn-ea"/>
                <a:cs typeface="+mn-cs"/>
              </a:rPr>
              <a:t>Say: </a:t>
            </a:r>
            <a:r>
              <a:rPr lang="en-US" sz="1000" kern="1200" dirty="0">
                <a:solidFill>
                  <a:schemeClr val="tx1"/>
                </a:solidFill>
                <a:effectLst/>
                <a:latin typeface="+mn-lt"/>
                <a:ea typeface="+mn-ea"/>
                <a:cs typeface="+mn-cs"/>
              </a:rPr>
              <a:t>We’ve done some great work today and used some practical tools and strategies to stretch our thinking about the innovations we’d like to implement. </a:t>
            </a:r>
            <a:r>
              <a:rPr lang="en-US" sz="1000" dirty="0"/>
              <a:t>To wrap-up today, l</a:t>
            </a:r>
            <a:r>
              <a:rPr lang="en-US" sz="1000" kern="1200" dirty="0">
                <a:solidFill>
                  <a:schemeClr val="tx1"/>
                </a:solidFill>
                <a:effectLst/>
                <a:latin typeface="+mn-lt"/>
                <a:ea typeface="+mn-ea"/>
                <a:cs typeface="+mn-cs"/>
              </a:rPr>
              <a:t>et’s come back to where we started. Now that you’ve </a:t>
            </a:r>
            <a:r>
              <a:rPr lang="en-US" sz="1000" dirty="0"/>
              <a:t>extended </a:t>
            </a:r>
            <a:r>
              <a:rPr lang="en-US" sz="1000" kern="1200" dirty="0">
                <a:solidFill>
                  <a:schemeClr val="tx1"/>
                </a:solidFill>
                <a:effectLst/>
                <a:latin typeface="+mn-lt"/>
                <a:ea typeface="+mn-ea"/>
                <a:cs typeface="+mn-cs"/>
              </a:rPr>
              <a:t>your thinking about your idea for solving a problem for your end user and the experiments you could run to test it, how excited are you to keep working on it? Are you closer to a 10? Chat in your level of excitement from 1-10 now.</a:t>
            </a:r>
          </a:p>
          <a:p>
            <a:endParaRPr lang="en-US" sz="1000" dirty="0"/>
          </a:p>
          <a:p>
            <a:r>
              <a:rPr lang="en-US" sz="1000" i="1" kern="1200" dirty="0">
                <a:solidFill>
                  <a:schemeClr val="tx1"/>
                </a:solidFill>
                <a:effectLst/>
                <a:latin typeface="+mn-lt"/>
                <a:ea typeface="+mn-ea"/>
                <a:cs typeface="+mn-cs"/>
              </a:rPr>
              <a:t>Ask: </a:t>
            </a:r>
            <a:r>
              <a:rPr lang="en-US" sz="1000" kern="1200" dirty="0">
                <a:solidFill>
                  <a:schemeClr val="tx1"/>
                </a:solidFill>
                <a:effectLst/>
                <a:latin typeface="+mn-lt"/>
                <a:ea typeface="+mn-ea"/>
                <a:cs typeface="+mn-cs"/>
              </a:rPr>
              <a:t>As we all work to implement our innovations, what one thing will you do next to move your idea or ideas forward? </a:t>
            </a:r>
            <a:r>
              <a:rPr lang="en-US" sz="1000" dirty="0"/>
              <a:t>Raise your hand or chat it!</a:t>
            </a:r>
          </a:p>
          <a:p>
            <a:endParaRPr lang="en-US" sz="1000" kern="1200" dirty="0">
              <a:solidFill>
                <a:schemeClr val="tx1"/>
              </a:solidFill>
              <a:effectLst/>
              <a:latin typeface="+mn-lt"/>
              <a:ea typeface="+mn-ea"/>
              <a:cs typeface="+mn-cs"/>
            </a:endParaRPr>
          </a:p>
          <a:p>
            <a:r>
              <a:rPr lang="en-US" sz="1000" i="1" dirty="0"/>
              <a:t>Instructions: </a:t>
            </a:r>
            <a:r>
              <a:rPr lang="en-US" sz="1000" dirty="0"/>
              <a:t>Call on 1-2 people to share their thoughts, as time permits.</a:t>
            </a:r>
            <a:endParaRPr lang="en-US" sz="1000" kern="1200" dirty="0">
              <a:solidFill>
                <a:schemeClr val="tx1"/>
              </a:solidFill>
              <a:effectLst/>
              <a:latin typeface="+mn-lt"/>
              <a:ea typeface="+mn-ea"/>
              <a:cs typeface="+mn-cs"/>
            </a:endParaRP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18</a:t>
            </a:fld>
            <a:endParaRPr lang="en-US" dirty="0"/>
          </a:p>
        </p:txBody>
      </p:sp>
    </p:spTree>
    <p:extLst>
      <p:ext uri="{BB962C8B-B14F-4D97-AF65-F5344CB8AC3E}">
        <p14:creationId xmlns:p14="http://schemas.microsoft.com/office/powerpoint/2010/main" val="17801687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kern="1200" dirty="0">
                <a:solidFill>
                  <a:schemeClr val="tx1"/>
                </a:solidFill>
                <a:effectLst/>
                <a:latin typeface="+mn-lt"/>
                <a:ea typeface="+mn-ea"/>
                <a:cs typeface="+mn-cs"/>
              </a:rPr>
              <a:t>Facilitator notes:</a:t>
            </a:r>
          </a:p>
          <a:p>
            <a:endParaRPr lang="en-US" sz="1000" kern="1200" dirty="0">
              <a:solidFill>
                <a:schemeClr val="tx1"/>
              </a:solidFill>
              <a:effectLst/>
              <a:latin typeface="+mn-lt"/>
              <a:ea typeface="+mn-ea"/>
              <a:cs typeface="+mn-cs"/>
            </a:endParaRPr>
          </a:p>
          <a:p>
            <a:r>
              <a:rPr lang="en-US" sz="1000" kern="1200" dirty="0">
                <a:solidFill>
                  <a:schemeClr val="tx1"/>
                </a:solidFill>
                <a:effectLst/>
                <a:latin typeface="+mn-lt"/>
                <a:ea typeface="+mn-ea"/>
                <a:cs typeface="+mn-cs"/>
              </a:rPr>
              <a:t>[Time: 1 minute]</a:t>
            </a:r>
          </a:p>
          <a:p>
            <a:endParaRPr lang="en-US" sz="1000" kern="1200" dirty="0">
              <a:solidFill>
                <a:schemeClr val="tx1"/>
              </a:solidFill>
              <a:effectLst/>
              <a:latin typeface="+mn-lt"/>
              <a:ea typeface="+mn-ea"/>
              <a:cs typeface="+mn-cs"/>
            </a:endParaRPr>
          </a:p>
          <a:p>
            <a:r>
              <a:rPr lang="en-US" sz="1000" i="1" kern="1200" dirty="0">
                <a:solidFill>
                  <a:schemeClr val="tx1"/>
                </a:solidFill>
                <a:effectLst/>
                <a:latin typeface="+mn-lt"/>
                <a:ea typeface="+mn-ea"/>
                <a:cs typeface="+mn-cs"/>
              </a:rPr>
              <a:t>Say</a:t>
            </a:r>
            <a:r>
              <a:rPr lang="en-US" sz="1000" kern="1200" dirty="0">
                <a:solidFill>
                  <a:schemeClr val="tx1"/>
                </a:solidFill>
                <a:effectLst/>
                <a:latin typeface="+mn-lt"/>
                <a:ea typeface="+mn-ea"/>
                <a:cs typeface="+mn-cs"/>
              </a:rPr>
              <a:t>: The next step for you in your development is to focus on applying and developing a skill that is particularly relevant to you and has a good chance of making an impact in the workplace for you and your team.</a:t>
            </a:r>
          </a:p>
          <a:p>
            <a:endParaRPr lang="en-US" sz="1000" kern="1200" dirty="0">
              <a:solidFill>
                <a:schemeClr val="tx1"/>
              </a:solidFill>
              <a:effectLst/>
              <a:latin typeface="+mn-lt"/>
              <a:ea typeface="+mn-ea"/>
              <a:cs typeface="+mn-cs"/>
            </a:endParaRPr>
          </a:p>
          <a:p>
            <a:r>
              <a:rPr lang="en-US" sz="1000" kern="1200" dirty="0">
                <a:solidFill>
                  <a:schemeClr val="tx1"/>
                </a:solidFill>
                <a:effectLst/>
                <a:latin typeface="+mn-lt"/>
                <a:ea typeface="+mn-ea"/>
                <a:cs typeface="+mn-cs"/>
              </a:rPr>
              <a:t>The On-the-Job section in the Harvard ManageMentor Innovation Implementation topic provides an opportunity for you to pick a skill to work on and come up with specific ways to apply and develop the skill in your workplace. </a:t>
            </a:r>
          </a:p>
          <a:p>
            <a:endParaRPr lang="en-US" sz="1000" kern="1200" dirty="0">
              <a:solidFill>
                <a:schemeClr val="tx1"/>
              </a:solidFill>
              <a:effectLst/>
              <a:latin typeface="+mn-lt"/>
              <a:ea typeface="+mn-ea"/>
              <a:cs typeface="+mn-cs"/>
            </a:endParaRPr>
          </a:p>
          <a:p>
            <a:r>
              <a:rPr lang="en-US" sz="1000" kern="1200" dirty="0">
                <a:solidFill>
                  <a:schemeClr val="tx1"/>
                </a:solidFill>
                <a:effectLst/>
                <a:latin typeface="+mn-lt"/>
                <a:ea typeface="+mn-ea"/>
                <a:cs typeface="+mn-cs"/>
              </a:rPr>
              <a:t>In order to complete this learning experience, proceed to the On-the-Job section in the Harvard ManageMentor topic. Remember, the only way to develop a skill is to apply and experiment with the use of that skill in your workplace.</a:t>
            </a:r>
          </a:p>
          <a:p>
            <a:r>
              <a:rPr lang="en-US" sz="100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19</a:t>
            </a:fld>
            <a:endParaRPr lang="en-US" dirty="0"/>
          </a:p>
        </p:txBody>
      </p:sp>
    </p:spTree>
    <p:extLst>
      <p:ext uri="{BB962C8B-B14F-4D97-AF65-F5344CB8AC3E}">
        <p14:creationId xmlns:p14="http://schemas.microsoft.com/office/powerpoint/2010/main" val="681641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kern="1200" dirty="0">
                <a:solidFill>
                  <a:schemeClr val="tx1"/>
                </a:solidFill>
                <a:effectLst/>
                <a:latin typeface="+mn-lt"/>
                <a:ea typeface="+mn-ea"/>
                <a:cs typeface="+mn-cs"/>
              </a:rPr>
              <a:t>Facilitator notes:</a:t>
            </a:r>
          </a:p>
          <a:p>
            <a:endParaRPr lang="en-US" sz="1000" kern="1200" dirty="0">
              <a:solidFill>
                <a:schemeClr val="tx1"/>
              </a:solidFill>
              <a:effectLst/>
              <a:latin typeface="+mn-lt"/>
              <a:ea typeface="+mn-ea"/>
              <a:cs typeface="+mn-cs"/>
            </a:endParaRPr>
          </a:p>
          <a:p>
            <a:r>
              <a:rPr lang="en-US" sz="1000" kern="1200" dirty="0">
                <a:solidFill>
                  <a:schemeClr val="tx1"/>
                </a:solidFill>
                <a:effectLst/>
                <a:latin typeface="+mn-lt"/>
                <a:ea typeface="+mn-ea"/>
                <a:cs typeface="+mn-cs"/>
              </a:rPr>
              <a:t>[Time: 1 minute]</a:t>
            </a:r>
          </a:p>
          <a:p>
            <a:endParaRPr lang="en-US" sz="1000" kern="1200" dirty="0">
              <a:solidFill>
                <a:schemeClr val="tx1"/>
              </a:solidFill>
              <a:effectLst/>
              <a:latin typeface="+mn-lt"/>
              <a:ea typeface="+mn-ea"/>
              <a:cs typeface="+mn-cs"/>
            </a:endParaRPr>
          </a:p>
          <a:p>
            <a:r>
              <a:rPr lang="en-US" sz="1000" i="1" kern="1200" dirty="0">
                <a:solidFill>
                  <a:schemeClr val="tx1"/>
                </a:solidFill>
                <a:effectLst/>
                <a:latin typeface="+mn-lt"/>
                <a:ea typeface="+mn-ea"/>
                <a:cs typeface="+mn-cs"/>
              </a:rPr>
              <a:t>Say</a:t>
            </a:r>
            <a:r>
              <a:rPr lang="en-US" sz="1000" kern="1200" dirty="0">
                <a:solidFill>
                  <a:schemeClr val="tx1"/>
                </a:solidFill>
                <a:effectLst/>
                <a:latin typeface="+mn-lt"/>
                <a:ea typeface="+mn-ea"/>
                <a:cs typeface="+mn-cs"/>
              </a:rPr>
              <a:t>: Good morning/afternoon. This is ________ from ________. We’ll be starting today’s session at ___. As you come online, please take a moment to answer the question on your screen via the chat panel. Please describe </a:t>
            </a:r>
            <a:r>
              <a:rPr lang="en-US" sz="1000" dirty="0"/>
              <a:t>the innovation you’d like to implement</a:t>
            </a:r>
            <a:r>
              <a:rPr lang="en-US" sz="1000" kern="1200" dirty="0">
                <a:solidFill>
                  <a:schemeClr val="tx1"/>
                </a:solidFill>
                <a:effectLst/>
                <a:latin typeface="+mn-lt"/>
                <a:ea typeface="+mn-ea"/>
                <a:cs typeface="+mn-cs"/>
              </a:rPr>
              <a:t> in a single sentence that summarizes what it is and who it’s for—you or your customer or end user. We’ll give your colleagues a few more moments to join our session, and then we’ll get started. Thank you.</a:t>
            </a:r>
          </a:p>
          <a:p>
            <a:endParaRPr lang="en-US" sz="1000" i="1" kern="1200" dirty="0">
              <a:solidFill>
                <a:schemeClr val="tx1"/>
              </a:solidFill>
              <a:effectLst/>
              <a:latin typeface="+mn-lt"/>
              <a:ea typeface="+mn-ea"/>
              <a:cs typeface="+mn-cs"/>
            </a:endParaRPr>
          </a:p>
          <a:p>
            <a:r>
              <a:rPr lang="en-US" sz="1000" i="1" kern="1200" dirty="0">
                <a:solidFill>
                  <a:schemeClr val="tx1"/>
                </a:solidFill>
                <a:effectLst/>
                <a:latin typeface="+mn-lt"/>
                <a:ea typeface="+mn-ea"/>
                <a:cs typeface="+mn-cs"/>
              </a:rPr>
              <a:t>Instructions:</a:t>
            </a:r>
            <a:r>
              <a:rPr lang="en-US" sz="1000" kern="1200" dirty="0">
                <a:solidFill>
                  <a:schemeClr val="tx1"/>
                </a:solidFill>
                <a:effectLst/>
                <a:latin typeface="+mn-lt"/>
                <a:ea typeface="+mn-ea"/>
                <a:cs typeface="+mn-cs"/>
              </a:rPr>
              <a:t> Consider answering the question in the chat panel first to show an example. Note: There is no need to debrief the question now—it will be discussed several slides later. </a:t>
            </a:r>
            <a:r>
              <a:rPr lang="en-US" sz="1000" dirty="0"/>
              <a:t>U</a:t>
            </a:r>
            <a:r>
              <a:rPr lang="en-US" sz="1000" kern="1200" dirty="0">
                <a:solidFill>
                  <a:schemeClr val="tx1"/>
                </a:solidFill>
                <a:effectLst/>
                <a:latin typeface="+mn-lt"/>
                <a:ea typeface="+mn-ea"/>
                <a:cs typeface="+mn-cs"/>
              </a:rPr>
              <a:t>se this time to make note of the most common responses so you are prepared to debrief later.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2</a:t>
            </a:fld>
            <a:endParaRPr lang="en-US" dirty="0"/>
          </a:p>
        </p:txBody>
      </p:sp>
    </p:spTree>
    <p:extLst>
      <p:ext uri="{BB962C8B-B14F-4D97-AF65-F5344CB8AC3E}">
        <p14:creationId xmlns:p14="http://schemas.microsoft.com/office/powerpoint/2010/main" val="33334200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a:t>Facilitator notes:</a:t>
            </a:r>
          </a:p>
          <a:p>
            <a:endParaRPr lang="en-US"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latin typeface="+mn-lt"/>
                <a:ea typeface="+mn-ea"/>
                <a:cs typeface="+mn-cs"/>
              </a:rPr>
              <a:t>[Time: 1/2 minute]</a:t>
            </a:r>
          </a:p>
          <a:p>
            <a:endParaRPr lang="en-US" sz="1000" b="1" dirty="0"/>
          </a:p>
          <a:p>
            <a:r>
              <a:rPr lang="en-US" sz="1000" i="1" kern="1200" dirty="0">
                <a:solidFill>
                  <a:schemeClr val="tx1"/>
                </a:solidFill>
                <a:effectLst/>
                <a:latin typeface="+mn-lt"/>
                <a:ea typeface="+mn-ea"/>
                <a:cs typeface="+mn-cs"/>
              </a:rPr>
              <a:t>Instructions:</a:t>
            </a:r>
            <a:r>
              <a:rPr lang="en-US" sz="1000" kern="1200" dirty="0">
                <a:solidFill>
                  <a:schemeClr val="tx1"/>
                </a:solidFill>
                <a:effectLst/>
                <a:latin typeface="+mn-lt"/>
                <a:ea typeface="+mn-ea"/>
                <a:cs typeface="+mn-cs"/>
              </a:rPr>
              <a:t> Thank participants for their time and active participation.</a:t>
            </a:r>
          </a:p>
        </p:txBody>
      </p:sp>
      <p:sp>
        <p:nvSpPr>
          <p:cNvPr id="4" name="Slide Number Placeholder 3"/>
          <p:cNvSpPr>
            <a:spLocks noGrp="1"/>
          </p:cNvSpPr>
          <p:nvPr>
            <p:ph type="sldNum" sz="quarter" idx="10"/>
          </p:nvPr>
        </p:nvSpPr>
        <p:spPr/>
        <p:txBody>
          <a:bodyPr/>
          <a:lstStyle/>
          <a:p>
            <a:fld id="{0F6FD2F7-CDEE-424D-9014-E9AF9FE6567C}" type="slidenum">
              <a:rPr lang="en-US" smtClean="0"/>
              <a:pPr/>
              <a:t>20</a:t>
            </a:fld>
            <a:endParaRPr lang="en-US" dirty="0"/>
          </a:p>
        </p:txBody>
      </p:sp>
    </p:spTree>
    <p:extLst>
      <p:ext uri="{BB962C8B-B14F-4D97-AF65-F5344CB8AC3E}">
        <p14:creationId xmlns:p14="http://schemas.microsoft.com/office/powerpoint/2010/main" val="3495254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kern="1200" dirty="0">
                <a:solidFill>
                  <a:schemeClr val="tx1"/>
                </a:solidFill>
                <a:effectLst/>
                <a:latin typeface="+mn-lt"/>
                <a:ea typeface="+mn-ea"/>
                <a:cs typeface="+mn-cs"/>
              </a:rPr>
              <a:t>Facilitator notes:</a:t>
            </a:r>
          </a:p>
          <a:p>
            <a:endParaRPr lang="en-US" sz="1000" kern="1200" dirty="0">
              <a:solidFill>
                <a:schemeClr val="tx1"/>
              </a:solidFill>
              <a:effectLst/>
              <a:latin typeface="+mn-lt"/>
              <a:ea typeface="+mn-ea"/>
              <a:cs typeface="+mn-cs"/>
            </a:endParaRPr>
          </a:p>
          <a:p>
            <a:r>
              <a:rPr lang="en-US" sz="1000" kern="1200" dirty="0">
                <a:solidFill>
                  <a:schemeClr val="tx1"/>
                </a:solidFill>
                <a:effectLst/>
                <a:latin typeface="+mn-lt"/>
                <a:ea typeface="+mn-ea"/>
                <a:cs typeface="+mn-cs"/>
              </a:rPr>
              <a:t>[Time: 1 minute]</a:t>
            </a:r>
          </a:p>
          <a:p>
            <a:endParaRPr lang="en-US" sz="1000" kern="1200" dirty="0">
              <a:solidFill>
                <a:schemeClr val="tx1"/>
              </a:solidFill>
              <a:effectLst/>
              <a:latin typeface="+mn-lt"/>
              <a:ea typeface="+mn-ea"/>
              <a:cs typeface="+mn-cs"/>
            </a:endParaRPr>
          </a:p>
          <a:p>
            <a:r>
              <a:rPr lang="en-US" sz="1000" i="1" kern="1200" dirty="0">
                <a:solidFill>
                  <a:schemeClr val="tx1"/>
                </a:solidFill>
                <a:effectLst/>
                <a:latin typeface="+mn-lt"/>
                <a:ea typeface="+mn-ea"/>
                <a:cs typeface="+mn-cs"/>
              </a:rPr>
              <a:t>Instructions</a:t>
            </a:r>
            <a:r>
              <a:rPr lang="en-US" sz="1000" kern="1200" dirty="0">
                <a:solidFill>
                  <a:schemeClr val="tx1"/>
                </a:solidFill>
                <a:effectLst/>
                <a:latin typeface="+mn-lt"/>
                <a:ea typeface="+mn-ea"/>
                <a:cs typeface="+mn-cs"/>
              </a:rPr>
              <a:t>: Introduce yourself and any co-facilitator or web conferencing producer who might be helping with the session. Acknowledge the relative size of the audience and consider having participants chat in their locations if this information is not readily apparent. The point is to give people a sense of who is participating in the session today.</a:t>
            </a:r>
          </a:p>
          <a:p>
            <a:br>
              <a:rPr lang="en-US" sz="1000" kern="1200" dirty="0">
                <a:solidFill>
                  <a:schemeClr val="tx1"/>
                </a:solidFill>
                <a:effectLst/>
                <a:latin typeface="+mn-lt"/>
                <a:ea typeface="+mn-ea"/>
                <a:cs typeface="+mn-cs"/>
              </a:rPr>
            </a:br>
            <a:r>
              <a:rPr lang="en-US" sz="100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3</a:t>
            </a:fld>
            <a:endParaRPr lang="en-US" dirty="0"/>
          </a:p>
        </p:txBody>
      </p:sp>
    </p:spTree>
    <p:extLst>
      <p:ext uri="{BB962C8B-B14F-4D97-AF65-F5344CB8AC3E}">
        <p14:creationId xmlns:p14="http://schemas.microsoft.com/office/powerpoint/2010/main" val="2443023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kern="1200" dirty="0">
                <a:solidFill>
                  <a:schemeClr val="tx1"/>
                </a:solidFill>
                <a:effectLst/>
                <a:latin typeface="+mn-lt"/>
                <a:ea typeface="+mn-ea"/>
                <a:cs typeface="+mn-cs"/>
              </a:rPr>
              <a:t>Facilitator notes:</a:t>
            </a:r>
          </a:p>
          <a:p>
            <a:endParaRPr lang="en-US" sz="1000" kern="1200" dirty="0">
              <a:solidFill>
                <a:schemeClr val="tx1"/>
              </a:solidFill>
              <a:effectLst/>
              <a:latin typeface="+mn-lt"/>
              <a:ea typeface="+mn-ea"/>
              <a:cs typeface="+mn-cs"/>
            </a:endParaRPr>
          </a:p>
          <a:p>
            <a:r>
              <a:rPr lang="en-US" sz="1000" kern="1200" dirty="0">
                <a:solidFill>
                  <a:schemeClr val="tx1"/>
                </a:solidFill>
                <a:effectLst/>
                <a:latin typeface="+mn-lt"/>
                <a:ea typeface="+mn-ea"/>
                <a:cs typeface="+mn-cs"/>
              </a:rPr>
              <a:t>[Time: 1 minute]</a:t>
            </a:r>
          </a:p>
          <a:p>
            <a:endParaRPr lang="en-US" sz="1000" kern="1200" dirty="0">
              <a:solidFill>
                <a:schemeClr val="tx1"/>
              </a:solidFill>
              <a:effectLst/>
              <a:latin typeface="+mn-lt"/>
              <a:ea typeface="+mn-ea"/>
              <a:cs typeface="+mn-cs"/>
            </a:endParaRPr>
          </a:p>
          <a:p>
            <a:r>
              <a:rPr lang="en-US" sz="1000" i="1" kern="1200" dirty="0">
                <a:solidFill>
                  <a:schemeClr val="tx1"/>
                </a:solidFill>
                <a:effectLst/>
                <a:latin typeface="+mn-lt"/>
                <a:ea typeface="+mn-ea"/>
                <a:cs typeface="+mn-cs"/>
              </a:rPr>
              <a:t>Say</a:t>
            </a:r>
            <a:r>
              <a:rPr lang="en-US" sz="1000" kern="1200" dirty="0">
                <a:solidFill>
                  <a:schemeClr val="tx1"/>
                </a:solidFill>
                <a:effectLst/>
                <a:latin typeface="+mn-lt"/>
                <a:ea typeface="+mn-ea"/>
                <a:cs typeface="+mn-cs"/>
              </a:rPr>
              <a:t>: Today’s session has been designed to be an interactive experience. To get the most from the session, here are a few tips about how to participate.</a:t>
            </a:r>
          </a:p>
          <a:p>
            <a:endParaRPr lang="en-US" sz="1000" kern="1200" dirty="0">
              <a:solidFill>
                <a:schemeClr val="tx1"/>
              </a:solidFill>
              <a:effectLst/>
              <a:latin typeface="+mn-lt"/>
              <a:ea typeface="+mn-ea"/>
              <a:cs typeface="+mn-cs"/>
            </a:endParaRPr>
          </a:p>
          <a:p>
            <a:r>
              <a:rPr lang="en-US" sz="1000" i="1" kern="1200" dirty="0">
                <a:solidFill>
                  <a:schemeClr val="tx1"/>
                </a:solidFill>
                <a:effectLst/>
                <a:latin typeface="+mn-lt"/>
                <a:ea typeface="+mn-ea"/>
                <a:cs typeface="+mn-cs"/>
              </a:rPr>
              <a:t>Instructions</a:t>
            </a:r>
            <a:r>
              <a:rPr lang="en-US" sz="1000" kern="1200" dirty="0">
                <a:solidFill>
                  <a:schemeClr val="tx1"/>
                </a:solidFill>
                <a:effectLst/>
                <a:latin typeface="+mn-lt"/>
                <a:ea typeface="+mn-ea"/>
                <a:cs typeface="+mn-cs"/>
              </a:rPr>
              <a:t>: Highlight any web conferencing features to be used, such as the chat panel and raise hand feature. Note that the raise hand feature may not be necessary if the group is relatively small. With a small group, participants could volunteer by just unmuting themselves and speaking up. If you do choose to use the raise hand feature, explain, “When I invite you to raise your hand during the session, I mean you can click on the raise hand button if you want to share your thoughts with the group.”</a:t>
            </a:r>
          </a:p>
          <a:p>
            <a:endParaRPr lang="en-US" sz="1000" kern="1200" dirty="0">
              <a:solidFill>
                <a:schemeClr val="tx1"/>
              </a:solidFill>
              <a:effectLst/>
              <a:latin typeface="+mn-lt"/>
              <a:ea typeface="+mn-ea"/>
              <a:cs typeface="+mn-cs"/>
            </a:endParaRPr>
          </a:p>
          <a:p>
            <a:r>
              <a:rPr lang="en-US" sz="1000" i="1" kern="1200" dirty="0">
                <a:solidFill>
                  <a:schemeClr val="tx1"/>
                </a:solidFill>
                <a:effectLst/>
                <a:latin typeface="+mn-lt"/>
                <a:ea typeface="+mn-ea"/>
                <a:cs typeface="+mn-cs"/>
              </a:rPr>
              <a:t>Say</a:t>
            </a:r>
            <a:r>
              <a:rPr lang="en-US" sz="1000" kern="1200" dirty="0">
                <a:solidFill>
                  <a:schemeClr val="tx1"/>
                </a:solidFill>
                <a:effectLst/>
                <a:latin typeface="+mn-lt"/>
                <a:ea typeface="+mn-ea"/>
                <a:cs typeface="+mn-cs"/>
              </a:rPr>
              <a:t>: It appears we are ready to start.</a:t>
            </a: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4</a:t>
            </a:fld>
            <a:endParaRPr lang="en-US" dirty="0"/>
          </a:p>
        </p:txBody>
      </p:sp>
    </p:spTree>
    <p:extLst>
      <p:ext uri="{BB962C8B-B14F-4D97-AF65-F5344CB8AC3E}">
        <p14:creationId xmlns:p14="http://schemas.microsoft.com/office/powerpoint/2010/main" val="388614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98600" y="722313"/>
            <a:ext cx="3838575" cy="2879725"/>
          </a:xfrm>
        </p:spPr>
      </p:sp>
      <p:sp>
        <p:nvSpPr>
          <p:cNvPr id="3" name="Notes Placeholder 2"/>
          <p:cNvSpPr>
            <a:spLocks noGrp="1"/>
          </p:cNvSpPr>
          <p:nvPr>
            <p:ph type="body" idx="1"/>
          </p:nvPr>
        </p:nvSpPr>
        <p:spPr>
          <a:xfrm>
            <a:off x="685800" y="3794125"/>
            <a:ext cx="5486400" cy="5227212"/>
          </a:xfrm>
        </p:spPr>
        <p:txBody>
          <a:bodyPr/>
          <a:lstStyle/>
          <a:p>
            <a:r>
              <a:rPr lang="en-US" sz="1000" b="1" kern="1200" dirty="0">
                <a:solidFill>
                  <a:schemeClr val="tx1"/>
                </a:solidFill>
                <a:effectLst/>
                <a:latin typeface="+mn-lt"/>
                <a:ea typeface="+mn-ea"/>
                <a:cs typeface="+mn-cs"/>
              </a:rPr>
              <a:t>Facilitator notes:</a:t>
            </a:r>
          </a:p>
          <a:p>
            <a:endParaRPr lang="en-US" sz="1000" kern="1200" dirty="0">
              <a:solidFill>
                <a:schemeClr val="tx1"/>
              </a:solidFill>
              <a:effectLst/>
              <a:latin typeface="+mn-lt"/>
              <a:ea typeface="+mn-ea"/>
              <a:cs typeface="+mn-cs"/>
            </a:endParaRPr>
          </a:p>
          <a:p>
            <a:r>
              <a:rPr lang="en-US" sz="1000" kern="1200" dirty="0">
                <a:solidFill>
                  <a:schemeClr val="tx1"/>
                </a:solidFill>
                <a:effectLst/>
                <a:latin typeface="+mn-lt"/>
                <a:ea typeface="+mn-ea"/>
                <a:cs typeface="+mn-cs"/>
              </a:rPr>
              <a:t>[Time: 6 minutes]</a:t>
            </a:r>
          </a:p>
          <a:p>
            <a:endParaRPr lang="en-US" sz="1000" kern="1200" dirty="0">
              <a:solidFill>
                <a:schemeClr val="tx1"/>
              </a:solidFill>
              <a:effectLst/>
              <a:latin typeface="+mn-lt"/>
              <a:ea typeface="+mn-ea"/>
              <a:cs typeface="+mn-cs"/>
            </a:endParaRPr>
          </a:p>
          <a:p>
            <a:r>
              <a:rPr lang="en-US" sz="1000" i="1" kern="1200" dirty="0">
                <a:solidFill>
                  <a:schemeClr val="tx1"/>
                </a:solidFill>
                <a:effectLst/>
                <a:latin typeface="+mn-lt"/>
                <a:ea typeface="+mn-ea"/>
                <a:cs typeface="+mn-cs"/>
              </a:rPr>
              <a:t>Say: </a:t>
            </a:r>
            <a:r>
              <a:rPr lang="en-US" sz="1000" kern="1200" dirty="0">
                <a:solidFill>
                  <a:schemeClr val="tx1"/>
                </a:solidFill>
                <a:effectLst/>
                <a:latin typeface="+mn-lt"/>
                <a:ea typeface="+mn-ea"/>
                <a:cs typeface="+mn-cs"/>
              </a:rPr>
              <a:t>Let’s begin by taking a look at the opening question</a:t>
            </a:r>
            <a:r>
              <a:rPr lang="en-US" sz="1000" dirty="0"/>
              <a:t>. If you haven’t already had the chance to do so, take a second to describe in a sentence an innovative idea you’ve been thinking about implementing to solve a problem you or your customer or end user face. Remember, a ”great idea” doesn’t mean it has to be disruptive or cost a lot of money; any idea that is a new way to solve a problem or respond to a challenge can be a “great idea.”</a:t>
            </a:r>
            <a:endParaRPr lang="en-US" sz="1000" kern="1200" dirty="0">
              <a:solidFill>
                <a:schemeClr val="tx1"/>
              </a:solidFill>
              <a:effectLst/>
              <a:latin typeface="+mn-lt"/>
              <a:ea typeface="+mn-ea"/>
              <a:cs typeface="+mn-cs"/>
            </a:endParaRPr>
          </a:p>
          <a:p>
            <a:endParaRPr lang="en-US" sz="1000" kern="1200" dirty="0">
              <a:solidFill>
                <a:schemeClr val="tx1"/>
              </a:solidFill>
              <a:effectLst/>
              <a:latin typeface="+mn-lt"/>
              <a:ea typeface="+mn-ea"/>
              <a:cs typeface="+mn-cs"/>
            </a:endParaRPr>
          </a:p>
          <a:p>
            <a:r>
              <a:rPr lang="en-US" sz="1000" i="1" kern="1200" dirty="0">
                <a:solidFill>
                  <a:schemeClr val="tx1"/>
                </a:solidFill>
                <a:effectLst/>
                <a:latin typeface="+mn-lt"/>
                <a:ea typeface="+mn-ea"/>
                <a:cs typeface="+mn-cs"/>
              </a:rPr>
              <a:t>Instructions: </a:t>
            </a:r>
            <a:r>
              <a:rPr lang="en-US" sz="1000" kern="1200" dirty="0">
                <a:solidFill>
                  <a:schemeClr val="tx1"/>
                </a:solidFill>
                <a:effectLst/>
                <a:latin typeface="+mn-lt"/>
                <a:ea typeface="+mn-ea"/>
                <a:cs typeface="+mn-cs"/>
              </a:rPr>
              <a:t>Debrief the icebreaker question. Briefly summarize the responses you see in the chat panel; call on 1-2 participants to add context to some of the ideas. </a:t>
            </a:r>
          </a:p>
          <a:p>
            <a:endParaRPr lang="en-US" sz="1000" dirty="0"/>
          </a:p>
          <a:p>
            <a:r>
              <a:rPr lang="en-US" sz="1000" i="1" kern="1200" dirty="0">
                <a:solidFill>
                  <a:schemeClr val="tx1"/>
                </a:solidFill>
                <a:effectLst/>
                <a:latin typeface="+mn-lt"/>
                <a:ea typeface="+mn-ea"/>
                <a:cs typeface="+mn-cs"/>
              </a:rPr>
              <a:t>Say: </a:t>
            </a:r>
            <a:r>
              <a:rPr lang="en-US" sz="1000" kern="1200" dirty="0">
                <a:solidFill>
                  <a:schemeClr val="tx1"/>
                </a:solidFill>
                <a:effectLst/>
                <a:latin typeface="+mn-lt"/>
                <a:ea typeface="+mn-ea"/>
                <a:cs typeface="+mn-cs"/>
              </a:rPr>
              <a:t>Sounds like you have some amazing ideas to improve things for your end users and your teams!</a:t>
            </a:r>
            <a:endParaRPr lang="en-US" sz="1000" i="1" kern="1200" dirty="0">
              <a:solidFill>
                <a:schemeClr val="tx1"/>
              </a:solidFill>
              <a:effectLst/>
              <a:latin typeface="+mn-lt"/>
              <a:ea typeface="+mn-ea"/>
              <a:cs typeface="+mn-cs"/>
            </a:endParaRPr>
          </a:p>
          <a:p>
            <a:endParaRPr lang="en-US" sz="1000" kern="1200" dirty="0">
              <a:solidFill>
                <a:schemeClr val="tx1"/>
              </a:solidFill>
              <a:effectLst/>
              <a:latin typeface="+mn-lt"/>
              <a:ea typeface="+mn-ea"/>
              <a:cs typeface="+mn-cs"/>
            </a:endParaRPr>
          </a:p>
          <a:p>
            <a:r>
              <a:rPr lang="en-US" sz="1000" i="1" dirty="0"/>
              <a:t>Ask follow-up question: </a:t>
            </a:r>
            <a:r>
              <a:rPr lang="en-US" sz="1000" dirty="0"/>
              <a:t>So let’s do a quick temperature check on how we feel about our ability to implement these ideas so far. On a scale of 1 to 10, where 1 is low and 10 is high, how excited are you about implementing this idea? Because if we are not excited about implementing our ideas, no one else will be! Go ahead and chat in your number, whatever it is, from 1 to 10.</a:t>
            </a:r>
          </a:p>
          <a:p>
            <a:endParaRPr lang="en-US" sz="1000" dirty="0"/>
          </a:p>
          <a:p>
            <a:r>
              <a:rPr lang="en-US" sz="1000" i="1" dirty="0"/>
              <a:t>Ask</a:t>
            </a:r>
            <a:r>
              <a:rPr lang="en-US" sz="1000" dirty="0"/>
              <a:t>: If you are not already at a 10, what would it take to get you to 10?</a:t>
            </a:r>
          </a:p>
          <a:p>
            <a:endParaRPr lang="en-US" sz="1000" i="1" dirty="0"/>
          </a:p>
          <a:p>
            <a:r>
              <a:rPr lang="en-US" sz="1000" i="1" dirty="0"/>
              <a:t>Instructions: </a:t>
            </a:r>
            <a:r>
              <a:rPr lang="en-US" sz="1000" dirty="0"/>
              <a:t>Call on 1-2 people with numbers less than 10.</a:t>
            </a:r>
          </a:p>
          <a:p>
            <a:endParaRPr lang="en-US" sz="1000" dirty="0"/>
          </a:p>
          <a:p>
            <a:r>
              <a:rPr lang="en-US" sz="1000" i="1" dirty="0"/>
              <a:t>Say:</a:t>
            </a:r>
            <a:r>
              <a:rPr lang="en-US" sz="1000" dirty="0"/>
              <a:t> If you’re not already at a 10, don’t worry. Wherever you are on the scale, our goal today is to push our thinking a little bit further so that we all leave more excited about pursuing new solutions to the problems we’re trying to solve. We’re going to come back to these ideas throughout our work together in the next 60 minutes. We may expand on them, evolve them, and even come to think about them very differently in the process.</a:t>
            </a:r>
          </a:p>
          <a:p>
            <a:endParaRPr lang="en-US" sz="1000" i="1" kern="1200" dirty="0">
              <a:solidFill>
                <a:schemeClr val="tx1"/>
              </a:solidFill>
              <a:effectLst/>
              <a:latin typeface="+mn-lt"/>
              <a:ea typeface="+mn-ea"/>
              <a:cs typeface="+mn-cs"/>
            </a:endParaRPr>
          </a:p>
          <a:p>
            <a:r>
              <a:rPr lang="en-US" sz="1000" i="1" kern="1200" dirty="0">
                <a:solidFill>
                  <a:schemeClr val="tx1"/>
                </a:solidFill>
                <a:effectLst/>
                <a:latin typeface="+mn-lt"/>
                <a:ea typeface="+mn-ea"/>
                <a:cs typeface="+mn-cs"/>
              </a:rPr>
              <a:t>Say:</a:t>
            </a:r>
            <a:r>
              <a:rPr lang="en-US" sz="1000" kern="1200" dirty="0">
                <a:solidFill>
                  <a:schemeClr val="tx1"/>
                </a:solidFill>
                <a:effectLst/>
                <a:latin typeface="+mn-lt"/>
                <a:ea typeface="+mn-ea"/>
                <a:cs typeface="+mn-cs"/>
              </a:rPr>
              <a:t> All kinds of innovations—whether product, service, process, or business model, and whether large or small—start with an idea that is nurtured, developed, and ultimately implemented to create value for </a:t>
            </a:r>
            <a:r>
              <a:rPr lang="en-US" sz="1000" dirty="0"/>
              <a:t>your end users, whether that’s your customer, your team, your company, or you.</a:t>
            </a:r>
            <a:endParaRPr lang="en-US" sz="10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5</a:t>
            </a:fld>
            <a:endParaRPr lang="en-US" dirty="0"/>
          </a:p>
        </p:txBody>
      </p:sp>
    </p:spTree>
    <p:extLst>
      <p:ext uri="{BB962C8B-B14F-4D97-AF65-F5344CB8AC3E}">
        <p14:creationId xmlns:p14="http://schemas.microsoft.com/office/powerpoint/2010/main" val="17801687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kern="1200" dirty="0">
                <a:solidFill>
                  <a:schemeClr val="tx1"/>
                </a:solidFill>
                <a:effectLst/>
                <a:latin typeface="+mn-lt"/>
                <a:ea typeface="+mn-ea"/>
                <a:cs typeface="+mn-cs"/>
              </a:rPr>
              <a:t>Facilitator notes:</a:t>
            </a:r>
          </a:p>
          <a:p>
            <a:endParaRPr lang="en-US" sz="1000" kern="1200" dirty="0">
              <a:solidFill>
                <a:schemeClr val="tx1"/>
              </a:solidFill>
              <a:effectLst/>
              <a:latin typeface="+mn-lt"/>
              <a:ea typeface="+mn-ea"/>
              <a:cs typeface="+mn-cs"/>
            </a:endParaRPr>
          </a:p>
          <a:p>
            <a:r>
              <a:rPr lang="en-US" sz="1000" kern="1200" dirty="0">
                <a:solidFill>
                  <a:schemeClr val="tx1"/>
                </a:solidFill>
                <a:effectLst/>
                <a:latin typeface="+mn-lt"/>
                <a:ea typeface="+mn-ea"/>
                <a:cs typeface="+mn-cs"/>
              </a:rPr>
              <a:t>[Time: 1 minute]</a:t>
            </a:r>
          </a:p>
          <a:p>
            <a:endParaRPr lang="en-US" sz="1000" kern="1200" dirty="0">
              <a:solidFill>
                <a:schemeClr val="tx1"/>
              </a:solidFill>
              <a:effectLst/>
              <a:latin typeface="+mn-lt"/>
              <a:ea typeface="+mn-ea"/>
              <a:cs typeface="+mn-cs"/>
            </a:endParaRPr>
          </a:p>
          <a:p>
            <a:r>
              <a:rPr lang="en-US" sz="1000" i="1" kern="1200" dirty="0">
                <a:solidFill>
                  <a:schemeClr val="tx1"/>
                </a:solidFill>
                <a:effectLst/>
                <a:latin typeface="+mn-lt"/>
                <a:ea typeface="+mn-ea"/>
                <a:cs typeface="+mn-cs"/>
              </a:rPr>
              <a:t>Say:</a:t>
            </a:r>
            <a:r>
              <a:rPr lang="en-US" sz="1000" kern="1200" dirty="0">
                <a:solidFill>
                  <a:schemeClr val="tx1"/>
                </a:solidFill>
                <a:effectLst/>
                <a:latin typeface="+mn-lt"/>
                <a:ea typeface="+mn-ea"/>
                <a:cs typeface="+mn-cs"/>
              </a:rPr>
              <a:t> Today’s session is focused on three important elements of Innovation Implementation. Specifically, we are going to discuss how to:</a:t>
            </a:r>
            <a:br>
              <a:rPr lang="en-US" sz="1000" kern="1200" dirty="0">
                <a:solidFill>
                  <a:schemeClr val="tx1"/>
                </a:solidFill>
                <a:effectLst/>
                <a:latin typeface="+mn-lt"/>
                <a:ea typeface="+mn-ea"/>
                <a:cs typeface="+mn-cs"/>
              </a:rPr>
            </a:br>
            <a:endParaRPr lang="en-US" sz="10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000" dirty="0"/>
              <a:t>Identify an opportunity</a:t>
            </a:r>
          </a:p>
          <a:p>
            <a:pPr marL="171450" lvl="0" indent="-171450">
              <a:buFont typeface="Arial" panose="020B0604020202020204" pitchFamily="34" charset="0"/>
              <a:buChar char="•"/>
            </a:pPr>
            <a:r>
              <a:rPr lang="en-US" sz="1000" dirty="0"/>
              <a:t>Define and redefine the problem</a:t>
            </a:r>
          </a:p>
          <a:p>
            <a:pPr marL="171450" lvl="0" indent="-171450">
              <a:buFont typeface="Arial" panose="020B0604020202020204" pitchFamily="34" charset="0"/>
              <a:buChar char="•"/>
            </a:pPr>
            <a:r>
              <a:rPr lang="en-US" sz="1000" dirty="0"/>
              <a:t>Take it to the test</a:t>
            </a: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6</a:t>
            </a:fld>
            <a:endParaRPr lang="en-US" dirty="0"/>
          </a:p>
        </p:txBody>
      </p:sp>
    </p:spTree>
    <p:extLst>
      <p:ext uri="{BB962C8B-B14F-4D97-AF65-F5344CB8AC3E}">
        <p14:creationId xmlns:p14="http://schemas.microsoft.com/office/powerpoint/2010/main" val="3934206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kern="1200" dirty="0">
                <a:solidFill>
                  <a:schemeClr val="tx1"/>
                </a:solidFill>
                <a:effectLst/>
                <a:latin typeface="+mn-lt"/>
                <a:ea typeface="+mn-ea"/>
                <a:cs typeface="+mn-cs"/>
              </a:rPr>
              <a:t>Facilitator Notes:</a:t>
            </a:r>
          </a:p>
          <a:p>
            <a:endParaRPr lang="en-US" sz="1000" kern="1200" dirty="0">
              <a:solidFill>
                <a:schemeClr val="tx1"/>
              </a:solidFill>
              <a:effectLst/>
              <a:latin typeface="+mn-lt"/>
              <a:ea typeface="+mn-ea"/>
              <a:cs typeface="+mn-cs"/>
            </a:endParaRPr>
          </a:p>
          <a:p>
            <a:r>
              <a:rPr lang="en-US" sz="1000" kern="1200" dirty="0">
                <a:solidFill>
                  <a:schemeClr val="tx1"/>
                </a:solidFill>
                <a:effectLst/>
                <a:latin typeface="+mn-lt"/>
                <a:ea typeface="+mn-ea"/>
                <a:cs typeface="+mn-cs"/>
              </a:rPr>
              <a:t>[Time: 1 minute]</a:t>
            </a:r>
          </a:p>
          <a:p>
            <a:endParaRPr lang="en-US" sz="1000" kern="1200" dirty="0">
              <a:solidFill>
                <a:schemeClr val="tx1"/>
              </a:solidFill>
              <a:effectLst/>
              <a:latin typeface="+mn-lt"/>
              <a:ea typeface="+mn-ea"/>
              <a:cs typeface="+mn-cs"/>
            </a:endParaRPr>
          </a:p>
          <a:p>
            <a:r>
              <a:rPr lang="en-US" sz="1000" i="1" kern="1200" dirty="0">
                <a:solidFill>
                  <a:schemeClr val="tx1"/>
                </a:solidFill>
                <a:effectLst/>
                <a:latin typeface="+mn-lt"/>
                <a:ea typeface="+mn-ea"/>
                <a:cs typeface="+mn-cs"/>
              </a:rPr>
              <a:t>Say:</a:t>
            </a:r>
            <a:r>
              <a:rPr lang="en-US" sz="1000" kern="1200" dirty="0">
                <a:solidFill>
                  <a:schemeClr val="tx1"/>
                </a:solidFill>
                <a:effectLst/>
                <a:latin typeface="+mn-lt"/>
                <a:ea typeface="+mn-ea"/>
                <a:cs typeface="+mn-cs"/>
              </a:rPr>
              <a:t> Opportunities to innovate are all around you. We’ve all seen stories about disruptive innovations that have changed people’s lives for the better—from the Apples to the Airbnbs of the world—but the truth is that opportunities for innovation are everywhere—from improving products and processes to borrowing inspiration to solve a problem. Anything that you can do to make something </a:t>
            </a:r>
            <a:r>
              <a:rPr lang="en-US" sz="1000" i="1" kern="1200" dirty="0">
                <a:solidFill>
                  <a:schemeClr val="tx1"/>
                </a:solidFill>
                <a:effectLst/>
                <a:latin typeface="+mn-lt"/>
                <a:ea typeface="+mn-ea"/>
                <a:cs typeface="+mn-cs"/>
              </a:rPr>
              <a:t>better</a:t>
            </a:r>
            <a:r>
              <a:rPr lang="en-US" sz="1000" i="0" kern="1200" dirty="0">
                <a:solidFill>
                  <a:schemeClr val="tx1"/>
                </a:solidFill>
                <a:effectLst/>
                <a:latin typeface="+mn-lt"/>
                <a:ea typeface="+mn-ea"/>
                <a:cs typeface="+mn-cs"/>
              </a:rPr>
              <a:t>—for customers, a work group, or even you in your own job—can be an innovation. And anyone can do it. </a:t>
            </a:r>
          </a:p>
          <a:p>
            <a:endParaRPr lang="en-US" sz="1000" i="0" kern="1200" dirty="0">
              <a:solidFill>
                <a:schemeClr val="tx1"/>
              </a:solidFill>
              <a:effectLst/>
              <a:latin typeface="+mn-lt"/>
              <a:ea typeface="+mn-ea"/>
              <a:cs typeface="+mn-cs"/>
            </a:endParaRPr>
          </a:p>
          <a:p>
            <a:r>
              <a:rPr lang="en-US" sz="1000" i="0" kern="1200" dirty="0">
                <a:solidFill>
                  <a:schemeClr val="tx1"/>
                </a:solidFill>
                <a:effectLst/>
                <a:latin typeface="+mn-lt"/>
                <a:ea typeface="+mn-ea"/>
                <a:cs typeface="+mn-cs"/>
              </a:rPr>
              <a:t>It starts with taking the time to challenge and explore ideas to open up new possibilities. </a:t>
            </a:r>
            <a:endParaRPr lang="en-US" sz="1000" kern="1200" dirty="0">
              <a:solidFill>
                <a:schemeClr val="tx1"/>
              </a:solidFill>
              <a:effectLst/>
              <a:latin typeface="+mn-lt"/>
              <a:ea typeface="+mn-ea"/>
              <a:cs typeface="+mn-cs"/>
            </a:endParaRPr>
          </a:p>
          <a:p>
            <a:endParaRPr lang="en-US" sz="1000" kern="1200" dirty="0">
              <a:solidFill>
                <a:schemeClr val="tx1"/>
              </a:solidFill>
              <a:effectLst/>
              <a:latin typeface="+mn-lt"/>
              <a:ea typeface="+mn-ea"/>
              <a:cs typeface="+mn-cs"/>
            </a:endParaRPr>
          </a:p>
          <a:p>
            <a:br>
              <a:rPr lang="en-US" sz="1000" kern="1200" dirty="0">
                <a:solidFill>
                  <a:schemeClr val="tx1"/>
                </a:solidFill>
                <a:latin typeface="+mn-lt"/>
                <a:ea typeface="+mn-ea"/>
                <a:cs typeface="+mn-cs"/>
              </a:rPr>
            </a:br>
            <a:r>
              <a:rPr lang="en-US" sz="1000" kern="1200" dirty="0">
                <a:solidFill>
                  <a:schemeClr val="tx1"/>
                </a:solidFill>
                <a:latin typeface="+mn-lt"/>
                <a:ea typeface="+mn-ea"/>
                <a:cs typeface="+mn-cs"/>
              </a:rPr>
              <a:t> </a:t>
            </a:r>
          </a:p>
          <a:p>
            <a:r>
              <a:rPr lang="en-US" sz="1000" kern="1200" dirty="0">
                <a:solidFill>
                  <a:schemeClr val="tx1"/>
                </a:solidFill>
                <a:latin typeface="+mn-lt"/>
                <a:ea typeface="+mn-ea"/>
                <a:cs typeface="+mn-cs"/>
              </a:rPr>
              <a:t>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7</a:t>
            </a:fld>
            <a:endParaRPr lang="en-US" dirty="0"/>
          </a:p>
        </p:txBody>
      </p:sp>
    </p:spTree>
    <p:extLst>
      <p:ext uri="{BB962C8B-B14F-4D97-AF65-F5344CB8AC3E}">
        <p14:creationId xmlns:p14="http://schemas.microsoft.com/office/powerpoint/2010/main" val="2584549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85800" y="3702685"/>
            <a:ext cx="5486400" cy="5329555"/>
          </a:xfrm>
        </p:spPr>
        <p:txBody>
          <a:bodyPr>
            <a:noAutofit/>
          </a:bodyPr>
          <a:lstStyle/>
          <a:p>
            <a:r>
              <a:rPr lang="en-US" sz="1000" b="1" kern="1200" dirty="0">
                <a:solidFill>
                  <a:schemeClr val="tx1"/>
                </a:solidFill>
                <a:effectLst/>
                <a:latin typeface="+mn-lt"/>
                <a:ea typeface="+mn-ea"/>
                <a:cs typeface="+mn-cs"/>
              </a:rPr>
              <a:t>Facilitator notes:</a:t>
            </a:r>
          </a:p>
          <a:p>
            <a:endParaRPr lang="en-US" sz="1000" kern="1200" dirty="0">
              <a:solidFill>
                <a:schemeClr val="tx1"/>
              </a:solidFill>
              <a:effectLst/>
              <a:latin typeface="+mn-lt"/>
              <a:ea typeface="+mn-ea"/>
              <a:cs typeface="+mn-cs"/>
            </a:endParaRPr>
          </a:p>
          <a:p>
            <a:r>
              <a:rPr lang="en-US" sz="1000" dirty="0"/>
              <a:t>[Time: 8 minutes]</a:t>
            </a:r>
          </a:p>
          <a:p>
            <a:endParaRPr lang="en-US" sz="1000" kern="1200" dirty="0">
              <a:solidFill>
                <a:schemeClr val="tx1"/>
              </a:solidFill>
              <a:effectLst/>
              <a:latin typeface="+mn-lt"/>
              <a:ea typeface="+mn-ea"/>
              <a:cs typeface="+mn-cs"/>
            </a:endParaRPr>
          </a:p>
          <a:p>
            <a:r>
              <a:rPr lang="en-US" sz="1000" i="1" kern="1200" dirty="0">
                <a:solidFill>
                  <a:schemeClr val="tx1"/>
                </a:solidFill>
                <a:effectLst/>
                <a:latin typeface="+mn-lt"/>
                <a:ea typeface="+mn-ea"/>
                <a:cs typeface="+mn-cs"/>
              </a:rPr>
              <a:t>Say: </a:t>
            </a:r>
            <a:r>
              <a:rPr lang="en-US" sz="1000" kern="1200" dirty="0">
                <a:solidFill>
                  <a:schemeClr val="tx1"/>
                </a:solidFill>
                <a:effectLst/>
                <a:latin typeface="+mn-lt"/>
                <a:ea typeface="+mn-ea"/>
                <a:cs typeface="+mn-cs"/>
              </a:rPr>
              <a:t>How can you increase your odds of coming up with new and different approaches to problems and opportunities you face? How can you stretch your thinking about your own great ideas for solving those problems? It starts by getting out from behind your desk and doing some “idea fishing.” We asked you to begin an idea fishing expedition of your own by completing the “Worksheet for Discovering New Ideas” as pre-work for today’s session. Please take out your worksheets so you can reference them during our discussion. </a:t>
            </a:r>
          </a:p>
          <a:p>
            <a:endParaRPr lang="en-US" sz="1000" kern="1200" dirty="0">
              <a:solidFill>
                <a:schemeClr val="tx1"/>
              </a:solidFill>
              <a:effectLst/>
              <a:latin typeface="+mn-lt"/>
              <a:ea typeface="+mn-ea"/>
              <a:cs typeface="+mn-cs"/>
            </a:endParaRPr>
          </a:p>
          <a:p>
            <a:r>
              <a:rPr lang="en-US" sz="1000" kern="1200" dirty="0">
                <a:solidFill>
                  <a:schemeClr val="tx1"/>
                </a:solidFill>
                <a:effectLst/>
                <a:latin typeface="+mn-lt"/>
                <a:ea typeface="+mn-ea"/>
                <a:cs typeface="+mn-cs"/>
              </a:rPr>
              <a:t>As part of this exercise, we were all asked to consider how we might observe, question, network, and explore to expand our thinking and identify new opportunities for improvement. You may not have been thinking about your “great idea” when you completed the exercise, and that’s okay. Let’s hear some of your thoughts about how to use these strategies overall.</a:t>
            </a:r>
          </a:p>
          <a:p>
            <a:endParaRPr lang="en-US" sz="1000" kern="1200" dirty="0">
              <a:solidFill>
                <a:schemeClr val="tx1"/>
              </a:solidFill>
              <a:effectLst/>
              <a:latin typeface="+mn-lt"/>
              <a:ea typeface="+mn-ea"/>
              <a:cs typeface="+mn-cs"/>
            </a:endParaRPr>
          </a:p>
          <a:p>
            <a:r>
              <a:rPr lang="en-US" sz="1000" i="1" kern="1200" dirty="0">
                <a:solidFill>
                  <a:schemeClr val="tx1"/>
                </a:solidFill>
                <a:effectLst/>
                <a:latin typeface="+mn-lt"/>
                <a:ea typeface="+mn-ea"/>
                <a:cs typeface="+mn-cs"/>
              </a:rPr>
              <a:t>Instructions:</a:t>
            </a:r>
            <a:r>
              <a:rPr lang="en-US" sz="1000" kern="1200" dirty="0">
                <a:solidFill>
                  <a:schemeClr val="tx1"/>
                </a:solidFill>
                <a:effectLst/>
                <a:latin typeface="+mn-lt"/>
                <a:ea typeface="+mn-ea"/>
                <a:cs typeface="+mn-cs"/>
              </a:rPr>
              <a:t> Ask for 1-2 volunteers to raise their hands and share their answers for each question on the screen. Ask the questions one at a time, and seek new volunteers for each question to involve multiple participants in sharing ideas:</a:t>
            </a:r>
          </a:p>
          <a:p>
            <a:pPr lvl="0"/>
            <a:r>
              <a:rPr lang="en-US" sz="1000" b="1" dirty="0"/>
              <a:t>Observe</a:t>
            </a:r>
            <a:r>
              <a:rPr lang="en-US" sz="1000" dirty="0"/>
              <a:t> &gt; </a:t>
            </a:r>
            <a:r>
              <a:rPr lang="en-US" sz="1000" i="1" dirty="0"/>
              <a:t>What will you investigate?</a:t>
            </a:r>
          </a:p>
          <a:p>
            <a:pPr lvl="0"/>
            <a:r>
              <a:rPr lang="en-US" sz="1000" b="1" dirty="0"/>
              <a:t>Question</a:t>
            </a:r>
            <a:r>
              <a:rPr lang="en-US" sz="1000" dirty="0"/>
              <a:t> &gt; </a:t>
            </a:r>
            <a:r>
              <a:rPr lang="en-US" sz="1000" i="1" dirty="0"/>
              <a:t>What will you ask to challenge the status quo?</a:t>
            </a:r>
          </a:p>
          <a:p>
            <a:pPr lvl="0"/>
            <a:r>
              <a:rPr lang="en-US" sz="1000" b="1" dirty="0"/>
              <a:t>Network</a:t>
            </a:r>
            <a:r>
              <a:rPr lang="en-US" sz="1000" dirty="0"/>
              <a:t> &gt; </a:t>
            </a:r>
            <a:r>
              <a:rPr lang="en-US" sz="1000" i="1" dirty="0"/>
              <a:t>Who might you talk with?</a:t>
            </a:r>
          </a:p>
          <a:p>
            <a:r>
              <a:rPr lang="en-US" sz="1000" b="1" dirty="0"/>
              <a:t>Explore</a:t>
            </a:r>
            <a:r>
              <a:rPr lang="en-US" sz="1000" dirty="0"/>
              <a:t> &gt; </a:t>
            </a:r>
            <a:r>
              <a:rPr lang="en-US" sz="1000" i="1" dirty="0"/>
              <a:t>Where will you look for new inspiration and ideas?</a:t>
            </a:r>
          </a:p>
          <a:p>
            <a:endParaRPr lang="en-US" sz="1000" kern="1200" dirty="0">
              <a:solidFill>
                <a:schemeClr val="tx1"/>
              </a:solidFill>
              <a:effectLst/>
              <a:latin typeface="+mn-lt"/>
              <a:ea typeface="+mn-ea"/>
              <a:cs typeface="+mn-cs"/>
            </a:endParaRPr>
          </a:p>
          <a:p>
            <a:r>
              <a:rPr lang="en-US" sz="1000" kern="1200" dirty="0">
                <a:solidFill>
                  <a:schemeClr val="tx1"/>
                </a:solidFill>
                <a:effectLst/>
                <a:latin typeface="+mn-lt"/>
                <a:ea typeface="+mn-ea"/>
                <a:cs typeface="+mn-cs"/>
              </a:rPr>
              <a:t>As each volunteer shares their answers, open the discussion by inviting other participants to chat in additional responses. Experienced facilitators may wish to capture answers on a virtual whiteboard.</a:t>
            </a:r>
          </a:p>
          <a:p>
            <a:endParaRPr lang="en-US" sz="1000" kern="1200" dirty="0">
              <a:solidFill>
                <a:schemeClr val="tx1"/>
              </a:solidFill>
              <a:effectLst/>
              <a:latin typeface="+mn-lt"/>
              <a:ea typeface="+mn-ea"/>
              <a:cs typeface="+mn-cs"/>
            </a:endParaRPr>
          </a:p>
          <a:p>
            <a:r>
              <a:rPr lang="en-US" sz="1000" i="1" kern="1200" dirty="0">
                <a:solidFill>
                  <a:schemeClr val="tx1"/>
                </a:solidFill>
                <a:effectLst/>
                <a:latin typeface="+mn-lt"/>
                <a:ea typeface="+mn-ea"/>
                <a:cs typeface="+mn-cs"/>
              </a:rPr>
              <a:t>After exploring each of the four strategies, say</a:t>
            </a:r>
            <a:r>
              <a:rPr lang="en-US" sz="1000" kern="1200" dirty="0">
                <a:solidFill>
                  <a:schemeClr val="tx1"/>
                </a:solidFill>
                <a:effectLst/>
                <a:latin typeface="+mn-lt"/>
                <a:ea typeface="+mn-ea"/>
                <a:cs typeface="+mn-cs"/>
              </a:rPr>
              <a:t>: Those are fantastic ways to get outside of your normal routines and identify new opportunities to innovate. Look at your list and think of at least one strategy you will employ this week to go from thinking about how to fish to really fishing. What’s one thing you can do immediately to put these strategies into practice with your ”great idea” in mind? Maybe you could talk with at least two new people you’ve identified to network with or keep a journal of your observations. Circle at least one idea on your worksheet that you’re willing to commit to doing now to help stretch your thinking about the idea you shared to start our session. </a:t>
            </a:r>
          </a:p>
          <a:p>
            <a:endParaRPr lang="en-US" sz="1000" kern="1200" dirty="0">
              <a:solidFill>
                <a:schemeClr val="tx1"/>
              </a:solidFill>
              <a:effectLst/>
              <a:latin typeface="+mn-lt"/>
              <a:ea typeface="+mn-ea"/>
              <a:cs typeface="+mn-cs"/>
            </a:endParaRP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8</a:t>
            </a:fld>
            <a:endParaRPr lang="en-US" dirty="0"/>
          </a:p>
        </p:txBody>
      </p:sp>
    </p:spTree>
    <p:extLst>
      <p:ext uri="{BB962C8B-B14F-4D97-AF65-F5344CB8AC3E}">
        <p14:creationId xmlns:p14="http://schemas.microsoft.com/office/powerpoint/2010/main" val="28849231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a:xfrm>
            <a:off x="685800" y="3641725"/>
            <a:ext cx="5542280" cy="5502275"/>
          </a:xfrm>
        </p:spPr>
        <p:txBody>
          <a:bodyPr/>
          <a:lstStyle/>
          <a:p>
            <a:r>
              <a:rPr lang="en-US" sz="1000" b="1" kern="1200" dirty="0">
                <a:solidFill>
                  <a:schemeClr val="tx1"/>
                </a:solidFill>
                <a:effectLst/>
                <a:latin typeface="+mn-lt"/>
                <a:ea typeface="+mn-ea"/>
                <a:cs typeface="+mn-cs"/>
              </a:rPr>
              <a:t>Facilitator notes:</a:t>
            </a:r>
          </a:p>
          <a:p>
            <a:endParaRPr lang="en-US" sz="1000" kern="1200" dirty="0">
              <a:solidFill>
                <a:schemeClr val="tx1"/>
              </a:solidFill>
              <a:effectLst/>
              <a:latin typeface="+mn-lt"/>
              <a:ea typeface="+mn-ea"/>
              <a:cs typeface="+mn-cs"/>
            </a:endParaRPr>
          </a:p>
          <a:p>
            <a:r>
              <a:rPr lang="en-US" sz="1000" dirty="0"/>
              <a:t>[Time: 8 minutes]</a:t>
            </a:r>
          </a:p>
          <a:p>
            <a:endParaRPr lang="en-US" sz="1000" kern="1200" dirty="0">
              <a:solidFill>
                <a:schemeClr val="tx1"/>
              </a:solidFill>
              <a:effectLst/>
              <a:latin typeface="+mn-lt"/>
              <a:ea typeface="+mn-ea"/>
              <a:cs typeface="+mn-cs"/>
            </a:endParaRPr>
          </a:p>
          <a:p>
            <a:r>
              <a:rPr lang="en-US" sz="1000" i="1" dirty="0"/>
              <a:t>Say: </a:t>
            </a:r>
            <a:r>
              <a:rPr lang="en-US" sz="1000" dirty="0"/>
              <a:t>Now, y</a:t>
            </a:r>
            <a:r>
              <a:rPr lang="en-US" sz="1000" kern="1200" dirty="0">
                <a:solidFill>
                  <a:schemeClr val="tx1"/>
                </a:solidFill>
                <a:effectLst/>
                <a:latin typeface="+mn-lt"/>
                <a:ea typeface="+mn-ea"/>
                <a:cs typeface="+mn-cs"/>
              </a:rPr>
              <a:t>ou may have heard the theory that innovation involves a process of diverging before converging--that is, casting a wide idea net before zeroing in on a solution. Once we’ve done a little idea fishing by observing, questioning, networking, and/or exploring, we often jump right to brainstorming solutions. </a:t>
            </a:r>
          </a:p>
          <a:p>
            <a:endParaRPr lang="en-US" sz="1000" kern="1200" dirty="0">
              <a:solidFill>
                <a:schemeClr val="tx1"/>
              </a:solidFill>
              <a:effectLst/>
              <a:latin typeface="+mn-lt"/>
              <a:ea typeface="+mn-ea"/>
              <a:cs typeface="+mn-cs"/>
            </a:endParaRPr>
          </a:p>
          <a:p>
            <a:r>
              <a:rPr lang="en-US" sz="1000" dirty="0"/>
              <a:t>The </a:t>
            </a:r>
            <a:r>
              <a:rPr lang="en-US" sz="1000" kern="1200" dirty="0">
                <a:solidFill>
                  <a:schemeClr val="tx1"/>
                </a:solidFill>
                <a:effectLst/>
                <a:latin typeface="+mn-lt"/>
                <a:ea typeface="+mn-ea"/>
                <a:cs typeface="+mn-cs"/>
              </a:rPr>
              <a:t>problem with converging so quickly on a solution is that it tends </a:t>
            </a:r>
            <a:r>
              <a:rPr lang="en-US" sz="1000" i="0" kern="1200" dirty="0">
                <a:solidFill>
                  <a:schemeClr val="tx1"/>
                </a:solidFill>
                <a:effectLst/>
                <a:latin typeface="+mn-lt"/>
                <a:ea typeface="+mn-ea"/>
                <a:cs typeface="+mn-cs"/>
              </a:rPr>
              <a:t>to lock us into one way of looking at the challenge. But when we take the time to explore different angles, we open up our range of possibilities, and that’s the heart of innovation. </a:t>
            </a:r>
          </a:p>
          <a:p>
            <a:endParaRPr lang="en-US" sz="1000" dirty="0"/>
          </a:p>
          <a:p>
            <a:r>
              <a:rPr lang="en-US" sz="1000" i="0" kern="1200" dirty="0">
                <a:solidFill>
                  <a:schemeClr val="tx1"/>
                </a:solidFill>
                <a:effectLst/>
                <a:latin typeface="+mn-lt"/>
                <a:ea typeface="+mn-ea"/>
                <a:cs typeface="+mn-cs"/>
              </a:rPr>
              <a:t>One way that we can expand our options is by shifting our thinking away from considering what people </a:t>
            </a:r>
            <a:r>
              <a:rPr lang="en-US" sz="1000" i="1" kern="1200" dirty="0">
                <a:solidFill>
                  <a:schemeClr val="tx1"/>
                </a:solidFill>
                <a:effectLst/>
                <a:latin typeface="+mn-lt"/>
                <a:ea typeface="+mn-ea"/>
                <a:cs typeface="+mn-cs"/>
              </a:rPr>
              <a:t>say they need </a:t>
            </a:r>
            <a:r>
              <a:rPr lang="en-US" sz="1000" i="0" kern="1200" dirty="0">
                <a:solidFill>
                  <a:schemeClr val="tx1"/>
                </a:solidFill>
                <a:effectLst/>
                <a:latin typeface="+mn-lt"/>
                <a:ea typeface="+mn-ea"/>
                <a:cs typeface="+mn-cs"/>
              </a:rPr>
              <a:t>to what they </a:t>
            </a:r>
            <a:r>
              <a:rPr lang="en-US" sz="1000" i="1" kern="1200" dirty="0">
                <a:solidFill>
                  <a:schemeClr val="tx1"/>
                </a:solidFill>
                <a:effectLst/>
                <a:latin typeface="+mn-lt"/>
                <a:ea typeface="+mn-ea"/>
                <a:cs typeface="+mn-cs"/>
              </a:rPr>
              <a:t>want</a:t>
            </a:r>
            <a:r>
              <a:rPr lang="en-US" sz="1000" i="0" kern="1200" dirty="0">
                <a:solidFill>
                  <a:schemeClr val="tx1"/>
                </a:solidFill>
                <a:effectLst/>
                <a:latin typeface="+mn-lt"/>
                <a:ea typeface="+mn-ea"/>
                <a:cs typeface="+mn-cs"/>
              </a:rPr>
              <a:t> </a:t>
            </a:r>
            <a:r>
              <a:rPr lang="en-US" sz="1000" i="1" kern="1200" dirty="0">
                <a:solidFill>
                  <a:schemeClr val="tx1"/>
                </a:solidFill>
                <a:effectLst/>
                <a:latin typeface="+mn-lt"/>
                <a:ea typeface="+mn-ea"/>
                <a:cs typeface="+mn-cs"/>
              </a:rPr>
              <a:t>to accomplish</a:t>
            </a:r>
            <a:r>
              <a:rPr lang="en-US" sz="1000" i="0" kern="1200" dirty="0">
                <a:solidFill>
                  <a:schemeClr val="tx1"/>
                </a:solidFill>
                <a:effectLst/>
                <a:latin typeface="+mn-lt"/>
                <a:ea typeface="+mn-ea"/>
                <a:cs typeface="+mn-cs"/>
              </a:rPr>
              <a:t>. This slight shift in perspective opens up more options to explore and more opportunities to devise innovative solutions. </a:t>
            </a:r>
          </a:p>
          <a:p>
            <a:endParaRPr lang="en-US" sz="1000" i="0" kern="1200" dirty="0">
              <a:solidFill>
                <a:schemeClr val="tx1"/>
              </a:solidFill>
              <a:effectLst/>
              <a:latin typeface="+mn-lt"/>
              <a:ea typeface="+mn-ea"/>
              <a:cs typeface="+mn-cs"/>
            </a:endParaRPr>
          </a:p>
          <a:p>
            <a:r>
              <a:rPr lang="en-US" sz="1000" i="0" kern="1200" dirty="0">
                <a:solidFill>
                  <a:schemeClr val="tx1"/>
                </a:solidFill>
                <a:effectLst/>
                <a:latin typeface="+mn-lt"/>
                <a:ea typeface="+mn-ea"/>
                <a:cs typeface="+mn-cs"/>
              </a:rPr>
              <a:t>Let’s try it thinking about the “great ideas” we shared at the start of our session. Can I have a volunteer to work through these questions together?</a:t>
            </a:r>
          </a:p>
          <a:p>
            <a:endParaRPr lang="en-US" sz="1000" dirty="0"/>
          </a:p>
          <a:p>
            <a:r>
              <a:rPr lang="en-US" sz="1000" i="1" kern="1200" dirty="0">
                <a:solidFill>
                  <a:schemeClr val="tx1"/>
                </a:solidFill>
                <a:effectLst/>
                <a:latin typeface="+mn-lt"/>
                <a:ea typeface="+mn-ea"/>
                <a:cs typeface="+mn-cs"/>
              </a:rPr>
              <a:t>Instructions:</a:t>
            </a:r>
            <a:r>
              <a:rPr lang="en-US" sz="1000" kern="1200" dirty="0">
                <a:solidFill>
                  <a:schemeClr val="tx1"/>
                </a:solidFill>
                <a:effectLst/>
                <a:latin typeface="+mn-lt"/>
                <a:ea typeface="+mn-ea"/>
                <a:cs typeface="+mn-cs"/>
              </a:rPr>
              <a:t> Choose one volunteer and ask them to consider </a:t>
            </a:r>
            <a:r>
              <a:rPr lang="en-US" sz="1000" dirty="0"/>
              <a:t>each</a:t>
            </a:r>
            <a:r>
              <a:rPr lang="en-US" sz="1000" kern="1200" dirty="0">
                <a:solidFill>
                  <a:schemeClr val="tx1"/>
                </a:solidFill>
                <a:effectLst/>
                <a:latin typeface="+mn-lt"/>
                <a:ea typeface="+mn-ea"/>
                <a:cs typeface="+mn-cs"/>
              </a:rPr>
              <a:t> question posed on the slide, one at a time, for the idea they’ve shared. Experienced facilitators may wish to annotate the responses on the slide or a whiteboard.</a:t>
            </a:r>
          </a:p>
          <a:p>
            <a:endParaRPr lang="en-US" sz="1000" i="1" dirty="0"/>
          </a:p>
          <a:p>
            <a:r>
              <a:rPr lang="en-US" sz="1000" i="1" kern="1200" dirty="0">
                <a:solidFill>
                  <a:schemeClr val="tx1"/>
                </a:solidFill>
                <a:effectLst/>
                <a:latin typeface="+mn-lt"/>
                <a:ea typeface="+mn-ea"/>
                <a:cs typeface="+mn-cs"/>
              </a:rPr>
              <a:t>Say: </a:t>
            </a:r>
            <a:r>
              <a:rPr lang="en-US" sz="1000" kern="1200" dirty="0">
                <a:solidFill>
                  <a:schemeClr val="tx1"/>
                </a:solidFill>
                <a:effectLst/>
                <a:latin typeface="+mn-lt"/>
                <a:ea typeface="+mn-ea"/>
                <a:cs typeface="+mn-cs"/>
              </a:rPr>
              <a:t>Thank you fo</a:t>
            </a:r>
            <a:r>
              <a:rPr lang="en-US" sz="1000" dirty="0"/>
              <a:t>r helping us to frame the process of expanding our options. For the rest of us, let’s take a minute to jot down our responses:</a:t>
            </a:r>
            <a:endParaRPr lang="en-US" sz="1000" i="1" kern="1200" dirty="0">
              <a:solidFill>
                <a:schemeClr val="tx1"/>
              </a:solidFill>
              <a:effectLst/>
              <a:latin typeface="+mn-lt"/>
              <a:ea typeface="+mn-ea"/>
              <a:cs typeface="+mn-cs"/>
            </a:endParaRPr>
          </a:p>
          <a:p>
            <a:pPr marL="171450" indent="-171450">
              <a:buFont typeface="Arial" panose="020B0604020202020204" pitchFamily="34" charset="0"/>
              <a:buChar char="•"/>
            </a:pPr>
            <a:r>
              <a:rPr lang="en-US" sz="1000" i="1" dirty="0"/>
              <a:t>What problem are you trying to solve?</a:t>
            </a:r>
          </a:p>
          <a:p>
            <a:pPr marL="171450" indent="-171450">
              <a:buFont typeface="Arial" panose="020B0604020202020204" pitchFamily="34" charset="0"/>
              <a:buChar char="•"/>
            </a:pPr>
            <a:r>
              <a:rPr lang="en-US" sz="1000" i="1" kern="1200" dirty="0">
                <a:solidFill>
                  <a:schemeClr val="tx1"/>
                </a:solidFill>
                <a:effectLst/>
                <a:latin typeface="+mn-lt"/>
                <a:ea typeface="+mn-ea"/>
                <a:cs typeface="+mn-cs"/>
              </a:rPr>
              <a:t>What do </a:t>
            </a:r>
            <a:r>
              <a:rPr lang="en-US" sz="1000" i="1" dirty="0"/>
              <a:t>you think your customer needs?</a:t>
            </a:r>
          </a:p>
          <a:p>
            <a:pPr marL="171450" indent="-171450">
              <a:buFont typeface="Arial" panose="020B0604020202020204" pitchFamily="34" charset="0"/>
              <a:buChar char="•"/>
            </a:pPr>
            <a:r>
              <a:rPr lang="en-US" sz="1000" i="1" kern="1200" dirty="0">
                <a:solidFill>
                  <a:schemeClr val="tx1"/>
                </a:solidFill>
                <a:effectLst/>
                <a:latin typeface="+mn-lt"/>
                <a:ea typeface="+mn-ea"/>
                <a:cs typeface="+mn-cs"/>
              </a:rPr>
              <a:t>What do you think they actually want to accomplish?</a:t>
            </a:r>
          </a:p>
          <a:p>
            <a:endParaRPr lang="en-US" sz="1000" i="1" dirty="0"/>
          </a:p>
          <a:p>
            <a:r>
              <a:rPr lang="en-US" sz="1000" i="1" dirty="0"/>
              <a:t>Ask, after 1-2 minutes as time permits:</a:t>
            </a:r>
            <a:r>
              <a:rPr lang="en-US" sz="1000" dirty="0"/>
              <a:t> Did shifting your thinking from needs to accomplishments change anything for you? </a:t>
            </a:r>
          </a:p>
          <a:p>
            <a:endParaRPr lang="en-US" sz="1000" dirty="0"/>
          </a:p>
          <a:p>
            <a:r>
              <a:rPr lang="en-US" sz="1000" i="1" kern="1200" dirty="0">
                <a:solidFill>
                  <a:schemeClr val="tx1"/>
                </a:solidFill>
                <a:effectLst/>
                <a:latin typeface="+mn-lt"/>
                <a:ea typeface="+mn-ea"/>
                <a:cs typeface="+mn-cs"/>
              </a:rPr>
              <a:t>Instructions: </a:t>
            </a:r>
            <a:r>
              <a:rPr lang="en-US" sz="1000" kern="1200" dirty="0">
                <a:solidFill>
                  <a:schemeClr val="tx1"/>
                </a:solidFill>
                <a:effectLst/>
                <a:latin typeface="+mn-lt"/>
                <a:ea typeface="+mn-ea"/>
                <a:cs typeface="+mn-cs"/>
              </a:rPr>
              <a:t>Call on 1-2 participants to share the</a:t>
            </a:r>
            <a:r>
              <a:rPr lang="en-US" sz="1000" dirty="0"/>
              <a:t>ir insights, as time permits, or use chat or yes/no features.</a:t>
            </a:r>
            <a:endParaRPr lang="en-US" sz="1000" i="1"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9</a:t>
            </a:fld>
            <a:endParaRPr lang="en-US" dirty="0"/>
          </a:p>
        </p:txBody>
      </p:sp>
    </p:spTree>
    <p:extLst>
      <p:ext uri="{BB962C8B-B14F-4D97-AF65-F5344CB8AC3E}">
        <p14:creationId xmlns:p14="http://schemas.microsoft.com/office/powerpoint/2010/main" val="39779795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4344986"/>
          </a:xfrm>
          <a:prstGeom prst="rect">
            <a:avLst/>
          </a:prstGeom>
        </p:spPr>
        <p:txBody>
          <a:body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2019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2914315"/>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a:t>Presentation Title</a:t>
            </a:r>
          </a:p>
        </p:txBody>
      </p:sp>
    </p:spTree>
    <p:extLst>
      <p:ext uri="{BB962C8B-B14F-4D97-AF65-F5344CB8AC3E}">
        <p14:creationId xmlns:p14="http://schemas.microsoft.com/office/powerpoint/2010/main" val="4058257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no cobranding">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5528276"/>
          </a:xfrm>
          <a:prstGeom prst="rect">
            <a:avLst/>
          </a:prstGeom>
        </p:spPr>
        <p:txBody>
          <a:body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2019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3790177"/>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a:t>Presentation Title</a:t>
            </a:r>
          </a:p>
        </p:txBody>
      </p:sp>
    </p:spTree>
    <p:extLst>
      <p:ext uri="{BB962C8B-B14F-4D97-AF65-F5344CB8AC3E}">
        <p14:creationId xmlns:p14="http://schemas.microsoft.com/office/powerpoint/2010/main" val="30501919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Content Placeholder 3"/>
          <p:cNvSpPr>
            <a:spLocks noGrp="1"/>
          </p:cNvSpPr>
          <p:nvPr>
            <p:ph sz="quarter" idx="10"/>
          </p:nvPr>
        </p:nvSpPr>
        <p:spPr>
          <a:xfrm>
            <a:off x="444499" y="1831975"/>
            <a:ext cx="8233833" cy="422169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523927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_pictur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457200" y="1846063"/>
            <a:ext cx="4908549" cy="3408561"/>
          </a:xfrm>
        </p:spPr>
        <p:txBody>
          <a:bodyPr/>
          <a:lstStyle/>
          <a:p>
            <a:endParaRPr lang="en-US" dirty="0"/>
          </a:p>
        </p:txBody>
      </p:sp>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3" hasCustomPrompt="1"/>
          </p:nvPr>
        </p:nvSpPr>
        <p:spPr>
          <a:xfrm>
            <a:off x="5715000" y="1846064"/>
            <a:ext cx="2967038" cy="3430588"/>
          </a:xfrm>
        </p:spPr>
        <p:txBody>
          <a:bodyPr/>
          <a:lstStyle>
            <a:lvl1pPr marL="225425" indent="-225425">
              <a:buFont typeface="Arial"/>
              <a:buChar char="•"/>
              <a:defRPr sz="2000"/>
            </a:lvl1pPr>
            <a:lvl2pPr marL="623888" indent="-231775">
              <a:buFont typeface="Lucida Grande"/>
              <a:buChar char="­"/>
              <a:defRPr sz="1800"/>
            </a:lvl2pPr>
          </a:lstStyle>
          <a:p>
            <a:pPr lvl="0"/>
            <a:r>
              <a:rPr lang="en-US" dirty="0"/>
              <a:t>Bullet</a:t>
            </a:r>
          </a:p>
          <a:p>
            <a:pPr lvl="1"/>
            <a:r>
              <a:rPr lang="en-US" dirty="0"/>
              <a:t>Sub bullet</a:t>
            </a:r>
          </a:p>
          <a:p>
            <a:pPr lvl="0"/>
            <a:r>
              <a:rPr lang="en-US" dirty="0"/>
              <a:t>Bullet</a:t>
            </a:r>
          </a:p>
          <a:p>
            <a:pPr lvl="0"/>
            <a:r>
              <a:rPr lang="en-US" dirty="0"/>
              <a:t>Bullet</a:t>
            </a:r>
          </a:p>
          <a:p>
            <a:pPr lvl="0"/>
            <a:endParaRPr lang="en-US" dirty="0"/>
          </a:p>
        </p:txBody>
      </p:sp>
    </p:spTree>
    <p:extLst>
      <p:ext uri="{BB962C8B-B14F-4D97-AF65-F5344CB8AC3E}">
        <p14:creationId xmlns:p14="http://schemas.microsoft.com/office/powerpoint/2010/main" val="26206287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793262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cenario">
    <p:spTree>
      <p:nvGrpSpPr>
        <p:cNvPr id="1" name=""/>
        <p:cNvGrpSpPr/>
        <p:nvPr/>
      </p:nvGrpSpPr>
      <p:grpSpPr>
        <a:xfrm>
          <a:off x="0" y="0"/>
          <a:ext cx="0" cy="0"/>
          <a:chOff x="0" y="0"/>
          <a:chExt cx="0" cy="0"/>
        </a:xfrm>
      </p:grpSpPr>
      <p:sp>
        <p:nvSpPr>
          <p:cNvPr id="4" name="Rectangle 3"/>
          <p:cNvSpPr/>
          <p:nvPr userDrawn="1"/>
        </p:nvSpPr>
        <p:spPr>
          <a:xfrm>
            <a:off x="0" y="1"/>
            <a:ext cx="9144000" cy="6588124"/>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457202" y="987425"/>
            <a:ext cx="5019674" cy="861291"/>
          </a:xfrm>
        </p:spPr>
        <p:txBody>
          <a:bodyPr anchor="b"/>
          <a:lstStyle>
            <a:lvl1pPr>
              <a:defRPr b="1">
                <a:solidFill>
                  <a:srgbClr val="000000"/>
                </a:solidFill>
              </a:defRPr>
            </a:lvl1pPr>
          </a:lstStyle>
          <a:p>
            <a:r>
              <a:rPr lang="en-US" dirty="0"/>
              <a:t>Click to edit master title style</a:t>
            </a:r>
          </a:p>
        </p:txBody>
      </p:sp>
      <p:sp>
        <p:nvSpPr>
          <p:cNvPr id="5" name="TextBox 4"/>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50000"/>
                  </a:schemeClr>
                </a:solidFill>
              </a:rPr>
              <a:pPr algn="r"/>
              <a:t>‹#›</a:t>
            </a:fld>
            <a:endParaRPr lang="en-US" sz="1500" dirty="0">
              <a:solidFill>
                <a:schemeClr val="accent5">
                  <a:lumMod val="50000"/>
                </a:schemeClr>
              </a:solidFill>
            </a:endParaRPr>
          </a:p>
        </p:txBody>
      </p:sp>
      <p:sp>
        <p:nvSpPr>
          <p:cNvPr id="6" name="TextBox 5"/>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2019 Harvard Business School Publishing. All rights reserved. Harvard Business Publishing is an affiliate of Harvard Business School.</a:t>
            </a:r>
          </a:p>
        </p:txBody>
      </p:sp>
      <p:pic>
        <p:nvPicPr>
          <p:cNvPr id="7" name="Picture 6" descr="HMM-logo_horizontal_color.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710947" y="6309215"/>
            <a:ext cx="1697789" cy="193181"/>
          </a:xfrm>
          <a:prstGeom prst="rect">
            <a:avLst/>
          </a:prstGeom>
        </p:spPr>
      </p:pic>
      <p:sp>
        <p:nvSpPr>
          <p:cNvPr id="13" name="Text Placeholder 12"/>
          <p:cNvSpPr>
            <a:spLocks noGrp="1"/>
          </p:cNvSpPr>
          <p:nvPr>
            <p:ph type="body" sz="quarter" idx="10"/>
          </p:nvPr>
        </p:nvSpPr>
        <p:spPr>
          <a:xfrm>
            <a:off x="444500" y="2063750"/>
            <a:ext cx="5032375" cy="3698875"/>
          </a:xfrm>
        </p:spPr>
        <p:txBody>
          <a:bodyPr/>
          <a:lstStyle>
            <a:lvl1pPr marL="53975" indent="0">
              <a:buNone/>
              <a:defRPr lang="en-US" dirty="0" smtClean="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4" name="Group 13"/>
          <p:cNvGrpSpPr/>
          <p:nvPr userDrawn="1"/>
        </p:nvGrpSpPr>
        <p:grpSpPr>
          <a:xfrm>
            <a:off x="7535333" y="1"/>
            <a:ext cx="1286933" cy="1586829"/>
            <a:chOff x="7535333" y="1"/>
            <a:chExt cx="1286933" cy="1586829"/>
          </a:xfrm>
        </p:grpSpPr>
        <p:grpSp>
          <p:nvGrpSpPr>
            <p:cNvPr id="15" name="Group 14"/>
            <p:cNvGrpSpPr/>
            <p:nvPr/>
          </p:nvGrpSpPr>
          <p:grpSpPr>
            <a:xfrm>
              <a:off x="7632039" y="1"/>
              <a:ext cx="1110074" cy="1586829"/>
              <a:chOff x="7632039" y="1"/>
              <a:chExt cx="1110074" cy="1586829"/>
            </a:xfrm>
          </p:grpSpPr>
          <p:sp>
            <p:nvSpPr>
              <p:cNvPr id="17" name="Rectangle 16"/>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7535333" y="664717"/>
              <a:ext cx="1286933" cy="400110"/>
            </a:xfrm>
            <a:prstGeom prst="rect">
              <a:avLst/>
            </a:prstGeom>
            <a:noFill/>
          </p:spPr>
          <p:txBody>
            <a:bodyPr wrap="square" rtlCol="0">
              <a:spAutoFit/>
            </a:bodyPr>
            <a:lstStyle/>
            <a:p>
              <a:pPr algn="ctr"/>
              <a:r>
                <a:rPr lang="en-US" sz="1000" dirty="0">
                  <a:solidFill>
                    <a:schemeClr val="bg1"/>
                  </a:solidFill>
                </a:rPr>
                <a:t>INNOVATION IMPLEMENTATION</a:t>
              </a:r>
            </a:p>
          </p:txBody>
        </p:sp>
      </p:grpSp>
      <p:sp>
        <p:nvSpPr>
          <p:cNvPr id="20" name="Text Placeholder 19"/>
          <p:cNvSpPr>
            <a:spLocks noGrp="1"/>
          </p:cNvSpPr>
          <p:nvPr>
            <p:ph type="body" sz="quarter" idx="11"/>
          </p:nvPr>
        </p:nvSpPr>
        <p:spPr>
          <a:xfrm>
            <a:off x="5762625" y="2036319"/>
            <a:ext cx="2968625" cy="3758056"/>
          </a:xfrm>
        </p:spPr>
        <p:txBody>
          <a:bodyPr anchor="t"/>
          <a:lstStyle>
            <a:lvl1pPr marL="53975" indent="0">
              <a:buNone/>
              <a:defRPr sz="3200" i="1">
                <a:solidFill>
                  <a:srgbClr val="B00020"/>
                </a:solidFill>
              </a:defRPr>
            </a:lvl1pPr>
          </a:lstStyle>
          <a:p>
            <a:pPr lvl="0"/>
            <a:r>
              <a:rPr lang="en-US" dirty="0"/>
              <a:t>Click to edit Master text styles</a:t>
            </a:r>
          </a:p>
        </p:txBody>
      </p:sp>
    </p:spTree>
    <p:extLst>
      <p:ext uri="{BB962C8B-B14F-4D97-AF65-F5344CB8AC3E}">
        <p14:creationId xmlns:p14="http://schemas.microsoft.com/office/powerpoint/2010/main" val="18047510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ig question">
    <p:spTree>
      <p:nvGrpSpPr>
        <p:cNvPr id="1" name=""/>
        <p:cNvGrpSpPr/>
        <p:nvPr/>
      </p:nvGrpSpPr>
      <p:grpSpPr>
        <a:xfrm>
          <a:off x="0" y="0"/>
          <a:ext cx="0" cy="0"/>
          <a:chOff x="0" y="0"/>
          <a:chExt cx="0" cy="0"/>
        </a:xfrm>
      </p:grpSpPr>
      <p:sp>
        <p:nvSpPr>
          <p:cNvPr id="8" name="Rectangle 7"/>
          <p:cNvSpPr/>
          <p:nvPr userDrawn="1"/>
        </p:nvSpPr>
        <p:spPr>
          <a:xfrm>
            <a:off x="1" y="0"/>
            <a:ext cx="914400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609" y="6163102"/>
            <a:ext cx="9143391" cy="694897"/>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0" y="0"/>
            <a:ext cx="9143391" cy="1139876"/>
          </a:xfrm>
          <a:prstGeom prst="rect">
            <a:avLst/>
          </a:prstGeom>
        </p:spPr>
      </p:pic>
      <p:sp>
        <p:nvSpPr>
          <p:cNvPr id="3" name="Text Placeholder 2"/>
          <p:cNvSpPr>
            <a:spLocks noGrp="1"/>
          </p:cNvSpPr>
          <p:nvPr>
            <p:ph type="body" idx="1" hasCustomPrompt="1"/>
          </p:nvPr>
        </p:nvSpPr>
        <p:spPr>
          <a:xfrm>
            <a:off x="932329" y="2634248"/>
            <a:ext cx="6611160" cy="2724150"/>
          </a:xfrm>
          <a:prstGeom prst="rect">
            <a:avLst/>
          </a:prstGeom>
        </p:spPr>
        <p:txBody>
          <a:bodyPr anchor="t" anchorCtr="0">
            <a:noAutofit/>
          </a:bodyPr>
          <a:lstStyle>
            <a:lvl1pPr marL="0" indent="0">
              <a:lnSpc>
                <a:spcPts val="5900"/>
              </a:lnSpc>
              <a:buNone/>
              <a:defRPr sz="54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rgbClr val="FFFFFF"/>
                </a:solidFill>
              </a:rPr>
              <a:pPr algn="r"/>
              <a:t>‹#›</a:t>
            </a:fld>
            <a:endParaRPr lang="en-US" sz="1500" dirty="0">
              <a:solidFill>
                <a:srgbClr val="FFFFFF"/>
              </a:solidFill>
            </a:endParaRPr>
          </a:p>
        </p:txBody>
      </p:sp>
      <p:sp>
        <p:nvSpPr>
          <p:cNvPr id="15" name="TextBox 14"/>
          <p:cNvSpPr txBox="1"/>
          <p:nvPr userDrawn="1"/>
        </p:nvSpPr>
        <p:spPr>
          <a:xfrm>
            <a:off x="2511001" y="6545867"/>
            <a:ext cx="6175799" cy="123111"/>
          </a:xfrm>
          <a:prstGeom prst="rect">
            <a:avLst/>
          </a:prstGeom>
          <a:noFill/>
        </p:spPr>
        <p:txBody>
          <a:bodyPr wrap="square" lIns="0" tIns="0" rIns="0" bIns="0" rtlCol="0">
            <a:spAutoFit/>
          </a:bodyPr>
          <a:lstStyle/>
          <a:p>
            <a:pPr algn="r"/>
            <a:r>
              <a:rPr lang="en-US" sz="800" dirty="0">
                <a:solidFill>
                  <a:schemeClr val="bg1">
                    <a:lumMod val="65000"/>
                  </a:schemeClr>
                </a:solidFill>
              </a:rPr>
              <a:t>© Copyright 2019 Harvard Business School Publishing. All rights reserved. Harvard Business Publishing is an affiliate of Harvard Business School.</a:t>
            </a:r>
          </a:p>
        </p:txBody>
      </p:sp>
      <p:pic>
        <p:nvPicPr>
          <p:cNvPr id="16" name="Picture 15"/>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6710949" y="6309215"/>
            <a:ext cx="1697784" cy="193181"/>
          </a:xfrm>
          <a:prstGeom prst="rect">
            <a:avLst/>
          </a:prstGeom>
        </p:spPr>
      </p:pic>
      <p:sp>
        <p:nvSpPr>
          <p:cNvPr id="5" name="Text Placeholder 4"/>
          <p:cNvSpPr>
            <a:spLocks noGrp="1"/>
          </p:cNvSpPr>
          <p:nvPr>
            <p:ph type="body" sz="quarter" idx="11" hasCustomPrompt="1"/>
          </p:nvPr>
        </p:nvSpPr>
        <p:spPr>
          <a:xfrm>
            <a:off x="932328" y="1831301"/>
            <a:ext cx="6611160" cy="692150"/>
          </a:xfrm>
        </p:spPr>
        <p:txBody>
          <a:bodyPr anchor="b"/>
          <a:lstStyle>
            <a:lvl1pPr marL="53975" indent="0">
              <a:buNone/>
              <a:defRPr sz="2400" b="1">
                <a:solidFill>
                  <a:srgbClr val="FFFFFF"/>
                </a:solidFill>
              </a:defRPr>
            </a:lvl1pPr>
          </a:lstStyle>
          <a:p>
            <a:pPr lvl="0"/>
            <a:r>
              <a:rPr lang="en-US" dirty="0"/>
              <a:t>CLICK TO EDIT MASTER TEXT STYLES</a:t>
            </a:r>
          </a:p>
        </p:txBody>
      </p:sp>
      <p:grpSp>
        <p:nvGrpSpPr>
          <p:cNvPr id="21" name="Group 20"/>
          <p:cNvGrpSpPr/>
          <p:nvPr userDrawn="1"/>
        </p:nvGrpSpPr>
        <p:grpSpPr>
          <a:xfrm>
            <a:off x="880533" y="1"/>
            <a:ext cx="1219200" cy="1586829"/>
            <a:chOff x="7589634" y="1"/>
            <a:chExt cx="1219200" cy="1586829"/>
          </a:xfrm>
        </p:grpSpPr>
        <p:grpSp>
          <p:nvGrpSpPr>
            <p:cNvPr id="22" name="Group 21"/>
            <p:cNvGrpSpPr/>
            <p:nvPr/>
          </p:nvGrpSpPr>
          <p:grpSpPr>
            <a:xfrm>
              <a:off x="7632039" y="1"/>
              <a:ext cx="1110074" cy="1586829"/>
              <a:chOff x="7632039" y="1"/>
              <a:chExt cx="1110074" cy="1586829"/>
            </a:xfrm>
          </p:grpSpPr>
          <p:sp>
            <p:nvSpPr>
              <p:cNvPr id="24" name="Rectangle 23"/>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Chevron 24"/>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23" name="TextBox 22"/>
            <p:cNvSpPr txBox="1"/>
            <p:nvPr/>
          </p:nvSpPr>
          <p:spPr>
            <a:xfrm>
              <a:off x="7589634" y="664718"/>
              <a:ext cx="1219200" cy="400110"/>
            </a:xfrm>
            <a:prstGeom prst="rect">
              <a:avLst/>
            </a:prstGeom>
            <a:noFill/>
          </p:spPr>
          <p:txBody>
            <a:bodyPr wrap="square" rtlCol="0">
              <a:spAutoFit/>
            </a:bodyPr>
            <a:lstStyle/>
            <a:p>
              <a:pPr algn="ctr"/>
              <a:r>
                <a:rPr lang="en-US" sz="1000" dirty="0">
                  <a:solidFill>
                    <a:schemeClr val="bg1"/>
                  </a:solidFill>
                </a:rPr>
                <a:t>INNOVATION  IMPLEMENTATION</a:t>
              </a:r>
            </a:p>
          </p:txBody>
        </p:sp>
      </p:grpSp>
    </p:spTree>
    <p:extLst>
      <p:ext uri="{BB962C8B-B14F-4D97-AF65-F5344CB8AC3E}">
        <p14:creationId xmlns:p14="http://schemas.microsoft.com/office/powerpoint/2010/main" val="8753358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lesson-star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939625" y="2709863"/>
            <a:ext cx="6488111" cy="2888719"/>
          </a:xfrm>
          <a:prstGeom prst="rect">
            <a:avLst/>
          </a:prstGeom>
        </p:spPr>
        <p:txBody>
          <a:bodyPr anchor="ctr" anchorCtr="0">
            <a:noAutofit/>
          </a:bodyPr>
          <a:lstStyle>
            <a:lvl1pPr marL="0" indent="0">
              <a:lnSpc>
                <a:spcPct val="80000"/>
              </a:lnSpc>
              <a:buNone/>
              <a:defRPr sz="7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9" name="Rectangle 8"/>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5" name="TextBox 1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2019 Harvard Business School Publishing. All rights reserved. Harvard Business Publishing is an affiliate of Harvard Business School.</a:t>
            </a:r>
          </a:p>
        </p:txBody>
      </p:sp>
      <p:pic>
        <p:nvPicPr>
          <p:cNvPr id="16" name="Picture 15" descr="HMM-logo_horizontal_color.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710947" y="6309215"/>
            <a:ext cx="1697789" cy="193181"/>
          </a:xfrm>
          <a:prstGeom prst="rect">
            <a:avLst/>
          </a:prstGeom>
        </p:spPr>
      </p:pic>
      <p:sp>
        <p:nvSpPr>
          <p:cNvPr id="4" name="Picture Placeholder 3"/>
          <p:cNvSpPr>
            <a:spLocks noGrp="1"/>
          </p:cNvSpPr>
          <p:nvPr>
            <p:ph type="pic" sz="quarter" idx="10"/>
          </p:nvPr>
        </p:nvSpPr>
        <p:spPr>
          <a:xfrm>
            <a:off x="0" y="0"/>
            <a:ext cx="9143999" cy="2060575"/>
          </a:xfrm>
        </p:spPr>
        <p:txBody>
          <a:bodyPr/>
          <a:lstStyle/>
          <a:p>
            <a:endParaRPr lang="en-US" dirty="0"/>
          </a:p>
        </p:txBody>
      </p:sp>
    </p:spTree>
    <p:extLst>
      <p:ext uri="{BB962C8B-B14F-4D97-AF65-F5344CB8AC3E}">
        <p14:creationId xmlns:p14="http://schemas.microsoft.com/office/powerpoint/2010/main" val="22653115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09" y="1014413"/>
            <a:ext cx="9144000" cy="5519031"/>
          </a:xfrm>
          <a:prstGeom prst="rect">
            <a:avLst/>
          </a:prstGeom>
        </p:spPr>
        <p:txBody>
          <a:bodyPr/>
          <a:lstStyle>
            <a:lvl1pPr marL="53975" indent="0">
              <a:buNone/>
              <a:defRPr/>
            </a:lvl1p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2019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635000" y="3471333"/>
            <a:ext cx="7341738" cy="1481667"/>
          </a:xfrm>
          <a:prstGeom prst="rect">
            <a:avLst/>
          </a:prstGeom>
        </p:spPr>
        <p:txBody>
          <a:bodyPr anchor="ctr" anchorCtr="0">
            <a:noAutofit/>
          </a:bodyPr>
          <a:lstStyle>
            <a:lvl1pPr algn="l">
              <a:lnSpc>
                <a:spcPct val="100000"/>
              </a:lnSpc>
              <a:defRPr sz="8800">
                <a:solidFill>
                  <a:schemeClr val="bg1"/>
                </a:solidFill>
              </a:defRPr>
            </a:lvl1pPr>
          </a:lstStyle>
          <a:p>
            <a:r>
              <a:rPr lang="en-US" dirty="0"/>
              <a:t>Text</a:t>
            </a:r>
          </a:p>
        </p:txBody>
      </p:sp>
    </p:spTree>
    <p:extLst>
      <p:ext uri="{BB962C8B-B14F-4D97-AF65-F5344CB8AC3E}">
        <p14:creationId xmlns:p14="http://schemas.microsoft.com/office/powerpoint/2010/main" val="15534540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p:nvPr/>
        </p:nvSpPr>
        <p:spPr>
          <a:xfrm>
            <a:off x="0" y="-1"/>
            <a:ext cx="9144000" cy="120173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0" name="TextBox 9"/>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2" name="Text Placeholder 11"/>
          <p:cNvSpPr>
            <a:spLocks noGrp="1"/>
          </p:cNvSpPr>
          <p:nvPr>
            <p:ph type="body" idx="1"/>
          </p:nvPr>
        </p:nvSpPr>
        <p:spPr>
          <a:xfrm>
            <a:off x="457199" y="1831975"/>
            <a:ext cx="8226425" cy="4065361"/>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Placeholder 1"/>
          <p:cNvSpPr>
            <a:spLocks noGrp="1"/>
          </p:cNvSpPr>
          <p:nvPr>
            <p:ph type="title"/>
          </p:nvPr>
        </p:nvSpPr>
        <p:spPr>
          <a:xfrm>
            <a:off x="457201" y="177800"/>
            <a:ext cx="6953624" cy="861291"/>
          </a:xfrm>
          <a:prstGeom prst="rect">
            <a:avLst/>
          </a:prstGeom>
        </p:spPr>
        <p:txBody>
          <a:bodyPr vert="horz" lIns="0" tIns="0" rIns="0" bIns="0" rtlCol="0" anchor="ctr">
            <a:noAutofit/>
          </a:bodyPr>
          <a:lstStyle/>
          <a:p>
            <a:r>
              <a:rPr lang="en-US" dirty="0"/>
              <a:t>Click to edit Master title style</a:t>
            </a:r>
          </a:p>
        </p:txBody>
      </p:sp>
      <p:sp>
        <p:nvSpPr>
          <p:cNvPr id="5" name="TextBox 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a:solidFill>
                  <a:schemeClr val="accent5">
                    <a:lumMod val="75000"/>
                  </a:schemeClr>
                </a:solidFill>
              </a:rPr>
              <a:t>© Copyright 2019 Harvard Business School Publishing. All rights reserved. Harvard Business Publishing is an affiliate of Harvard Business School.</a:t>
            </a:r>
          </a:p>
        </p:txBody>
      </p:sp>
      <p:pic>
        <p:nvPicPr>
          <p:cNvPr id="13" name="Picture 12" descr="HMM-logo_horizontal_color.png"/>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a:off x="6710947" y="6309215"/>
            <a:ext cx="1697789" cy="193181"/>
          </a:xfrm>
          <a:prstGeom prst="rect">
            <a:avLst/>
          </a:prstGeom>
        </p:spPr>
      </p:pic>
      <p:grpSp>
        <p:nvGrpSpPr>
          <p:cNvPr id="9" name="Group 8"/>
          <p:cNvGrpSpPr/>
          <p:nvPr userDrawn="1"/>
        </p:nvGrpSpPr>
        <p:grpSpPr>
          <a:xfrm>
            <a:off x="7552267" y="1"/>
            <a:ext cx="1269999" cy="1586829"/>
            <a:chOff x="7552267" y="1"/>
            <a:chExt cx="1269999" cy="1586829"/>
          </a:xfrm>
        </p:grpSpPr>
        <p:grpSp>
          <p:nvGrpSpPr>
            <p:cNvPr id="14" name="Group 13"/>
            <p:cNvGrpSpPr/>
            <p:nvPr/>
          </p:nvGrpSpPr>
          <p:grpSpPr>
            <a:xfrm>
              <a:off x="7632039" y="1"/>
              <a:ext cx="1110074" cy="1586829"/>
              <a:chOff x="7632039" y="1"/>
              <a:chExt cx="1110074" cy="1586829"/>
            </a:xfrm>
          </p:grpSpPr>
          <p:sp>
            <p:nvSpPr>
              <p:cNvPr id="16" name="Rectangle 15"/>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Chevron 16"/>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5" name="TextBox 14"/>
            <p:cNvSpPr txBox="1"/>
            <p:nvPr/>
          </p:nvSpPr>
          <p:spPr>
            <a:xfrm>
              <a:off x="7552267" y="664717"/>
              <a:ext cx="1269999" cy="400110"/>
            </a:xfrm>
            <a:prstGeom prst="rect">
              <a:avLst/>
            </a:prstGeom>
            <a:noFill/>
          </p:spPr>
          <p:txBody>
            <a:bodyPr wrap="square" rtlCol="0">
              <a:spAutoFit/>
            </a:bodyPr>
            <a:lstStyle/>
            <a:p>
              <a:pPr algn="ctr"/>
              <a:r>
                <a:rPr lang="en-US" sz="1000" dirty="0">
                  <a:solidFill>
                    <a:schemeClr val="bg1"/>
                  </a:solidFill>
                </a:rPr>
                <a:t>INNOVATION</a:t>
              </a:r>
              <a:r>
                <a:rPr lang="en-US" sz="1000" baseline="0" dirty="0">
                  <a:solidFill>
                    <a:schemeClr val="bg1"/>
                  </a:solidFill>
                </a:rPr>
                <a:t> IMPLEMENTATION</a:t>
              </a:r>
              <a:endParaRPr lang="en-US" sz="1000" dirty="0">
                <a:solidFill>
                  <a:schemeClr val="bg1"/>
                </a:solidFill>
              </a:endParaRPr>
            </a:p>
          </p:txBody>
        </p:sp>
      </p:grpSp>
    </p:spTree>
    <p:extLst>
      <p:ext uri="{BB962C8B-B14F-4D97-AF65-F5344CB8AC3E}">
        <p14:creationId xmlns:p14="http://schemas.microsoft.com/office/powerpoint/2010/main" val="3839259519"/>
      </p:ext>
    </p:extLst>
  </p:cSld>
  <p:clrMap bg1="lt1" tx1="dk1" bg2="lt2" tx2="dk2" accent1="accent1" accent2="accent2" accent3="accent3" accent4="accent4" accent5="accent5" accent6="accent6" hlink="hlink" folHlink="folHlink"/>
  <p:sldLayoutIdLst>
    <p:sldLayoutId id="2147483649" r:id="rId1"/>
    <p:sldLayoutId id="2147483677" r:id="rId2"/>
    <p:sldLayoutId id="2147483650" r:id="rId3"/>
    <p:sldLayoutId id="2147483661" r:id="rId4"/>
    <p:sldLayoutId id="2147483670" r:id="rId5"/>
    <p:sldLayoutId id="2147483671" r:id="rId6"/>
    <p:sldLayoutId id="2147483669" r:id="rId7"/>
    <p:sldLayoutId id="2147483651" r:id="rId8"/>
    <p:sldLayoutId id="2147483678" r:id="rId9"/>
  </p:sldLayoutIdLst>
  <p:txStyles>
    <p:titleStyle>
      <a:lvl1pPr algn="l" defTabSz="914400" rtl="0" eaLnBrk="1" latinLnBrk="0" hangingPunct="1">
        <a:lnSpc>
          <a:spcPts val="3600"/>
        </a:lnSpc>
        <a:spcBef>
          <a:spcPct val="0"/>
        </a:spcBef>
        <a:buNone/>
        <a:defRPr sz="3200" kern="1200">
          <a:solidFill>
            <a:schemeClr val="bg1"/>
          </a:solidFill>
          <a:latin typeface="Calibri"/>
          <a:ea typeface="+mj-ea"/>
          <a:cs typeface="Calibri"/>
        </a:defRPr>
      </a:lvl1pPr>
    </p:titleStyle>
    <p:body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22.png"/><Relationship Id="rId7"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0.xml"/><Relationship Id="rId1" Type="http://schemas.openxmlformats.org/officeDocument/2006/relationships/slideLayout" Target="../slideLayouts/slideLayout9.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15.emf"/></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opic_landing_page_image_1400.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1014306"/>
            <a:ext cx="9144001" cy="4352219"/>
          </a:xfrm>
          <a:prstGeom prst="rect">
            <a:avLst/>
          </a:prstGeom>
        </p:spPr>
      </p:pic>
      <p:grpSp>
        <p:nvGrpSpPr>
          <p:cNvPr id="8" name="Group 7"/>
          <p:cNvGrpSpPr/>
          <p:nvPr/>
        </p:nvGrpSpPr>
        <p:grpSpPr>
          <a:xfrm>
            <a:off x="630081" y="-5584"/>
            <a:ext cx="2825156" cy="1823903"/>
            <a:chOff x="630081" y="-5584"/>
            <a:chExt cx="2825156" cy="1823903"/>
          </a:xfrm>
        </p:grpSpPr>
        <p:sp>
          <p:nvSpPr>
            <p:cNvPr id="9" name="Freeform 8"/>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HMM-logo_stacked_whit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0242" y="348886"/>
              <a:ext cx="2566367" cy="739686"/>
            </a:xfrm>
            <a:prstGeom prst="rect">
              <a:avLst/>
            </a:prstGeom>
          </p:spPr>
        </p:pic>
      </p:grpSp>
      <p:sp>
        <p:nvSpPr>
          <p:cNvPr id="11" name="Rectangle 10"/>
          <p:cNvSpPr/>
          <p:nvPr/>
        </p:nvSpPr>
        <p:spPr>
          <a:xfrm>
            <a:off x="0" y="3130474"/>
            <a:ext cx="9144000" cy="1011219"/>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Title 5"/>
          <p:cNvSpPr>
            <a:spLocks noGrp="1"/>
          </p:cNvSpPr>
          <p:nvPr>
            <p:ph type="ctrTitle"/>
          </p:nvPr>
        </p:nvSpPr>
        <p:spPr>
          <a:xfrm>
            <a:off x="1390315" y="2992649"/>
            <a:ext cx="7299659" cy="1242679"/>
          </a:xfrm>
        </p:spPr>
        <p:txBody>
          <a:bodyPr/>
          <a:lstStyle/>
          <a:p>
            <a:r>
              <a:rPr lang="en-US" dirty="0"/>
              <a:t>Innovation Implementation Café </a:t>
            </a:r>
          </a:p>
        </p:txBody>
      </p:sp>
      <p:pic>
        <p:nvPicPr>
          <p:cNvPr id="13" name="Picture 12" descr="cover_arrow.pn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95325" y="3503600"/>
            <a:ext cx="518125" cy="292589"/>
          </a:xfrm>
          <a:prstGeom prst="rect">
            <a:avLst/>
          </a:prstGeom>
        </p:spPr>
      </p:pic>
      <p:sp>
        <p:nvSpPr>
          <p:cNvPr id="14" name="Rectangle 13"/>
          <p:cNvSpPr/>
          <p:nvPr/>
        </p:nvSpPr>
        <p:spPr>
          <a:xfrm>
            <a:off x="6981216" y="5526149"/>
            <a:ext cx="1686780" cy="86285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Insert client logo here</a:t>
            </a:r>
          </a:p>
        </p:txBody>
      </p:sp>
    </p:spTree>
    <p:extLst>
      <p:ext uri="{BB962C8B-B14F-4D97-AF65-F5344CB8AC3E}">
        <p14:creationId xmlns:p14="http://schemas.microsoft.com/office/powerpoint/2010/main" val="35426170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indoor&#10;&#10;Description automatically generated">
            <a:extLst>
              <a:ext uri="{FF2B5EF4-FFF2-40B4-BE49-F238E27FC236}">
                <a16:creationId xmlns:a16="http://schemas.microsoft.com/office/drawing/2014/main" id="{AE6A26F1-32E0-7345-9396-BA8D999D29DF}"/>
              </a:ext>
            </a:extLst>
          </p:cNvPr>
          <p:cNvPicPr>
            <a:picLocks noChangeAspect="1"/>
          </p:cNvPicPr>
          <p:nvPr/>
        </p:nvPicPr>
        <p:blipFill rotWithShape="1">
          <a:blip r:embed="rId3">
            <a:extLst>
              <a:ext uri="{28A0092B-C50C-407E-A947-70E740481C1C}">
                <a14:useLocalDpi xmlns:a14="http://schemas.microsoft.com/office/drawing/2010/main" val="0"/>
              </a:ext>
            </a:extLst>
          </a:blip>
          <a:srcRect t="5900" b="6900"/>
          <a:stretch/>
        </p:blipFill>
        <p:spPr>
          <a:xfrm>
            <a:off x="0" y="19050"/>
            <a:ext cx="9144000" cy="2076451"/>
          </a:xfrm>
          <a:prstGeom prst="rect">
            <a:avLst/>
          </a:prstGeom>
        </p:spPr>
      </p:pic>
      <p:sp>
        <p:nvSpPr>
          <p:cNvPr id="3" name="Text Placeholder 2"/>
          <p:cNvSpPr>
            <a:spLocks noGrp="1"/>
          </p:cNvSpPr>
          <p:nvPr>
            <p:ph type="body" idx="1"/>
          </p:nvPr>
        </p:nvSpPr>
        <p:spPr>
          <a:xfrm>
            <a:off x="939624" y="2709863"/>
            <a:ext cx="7242653" cy="2888719"/>
          </a:xfrm>
        </p:spPr>
        <p:txBody>
          <a:bodyPr/>
          <a:lstStyle/>
          <a:p>
            <a:r>
              <a:rPr lang="en-US" dirty="0"/>
              <a:t>DEFINE AND REDEFINE THE PROBLEM</a:t>
            </a:r>
          </a:p>
        </p:txBody>
      </p:sp>
      <p:grpSp>
        <p:nvGrpSpPr>
          <p:cNvPr id="8" name="Group 7"/>
          <p:cNvGrpSpPr/>
          <p:nvPr/>
        </p:nvGrpSpPr>
        <p:grpSpPr>
          <a:xfrm>
            <a:off x="880533" y="0"/>
            <a:ext cx="1212940" cy="2459955"/>
            <a:chOff x="1500293" y="0"/>
            <a:chExt cx="1212940" cy="2459955"/>
          </a:xfrm>
        </p:grpSpPr>
        <p:grpSp>
          <p:nvGrpSpPr>
            <p:cNvPr id="9" name="Group 8"/>
            <p:cNvGrpSpPr/>
            <p:nvPr/>
          </p:nvGrpSpPr>
          <p:grpSpPr>
            <a:xfrm>
              <a:off x="1552549" y="0"/>
              <a:ext cx="1110074" cy="2459955"/>
              <a:chOff x="1560742" y="0"/>
              <a:chExt cx="1110074" cy="2459955"/>
            </a:xfrm>
            <a:effectLst>
              <a:glow rad="25400">
                <a:schemeClr val="tx1">
                  <a:alpha val="20000"/>
                </a:schemeClr>
              </a:glow>
            </a:effectLst>
          </p:grpSpPr>
          <p:sp>
            <p:nvSpPr>
              <p:cNvPr id="11" name="Rectangle 10"/>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Chevron 11"/>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0" name="TextBox 9"/>
            <p:cNvSpPr txBox="1"/>
            <p:nvPr/>
          </p:nvSpPr>
          <p:spPr>
            <a:xfrm>
              <a:off x="1500293" y="1537843"/>
              <a:ext cx="1212940" cy="400110"/>
            </a:xfrm>
            <a:prstGeom prst="rect">
              <a:avLst/>
            </a:prstGeom>
            <a:noFill/>
          </p:spPr>
          <p:txBody>
            <a:bodyPr wrap="square" rtlCol="0">
              <a:spAutoFit/>
            </a:bodyPr>
            <a:lstStyle/>
            <a:p>
              <a:pPr algn="ctr"/>
              <a:r>
                <a:rPr lang="en-US" sz="1000" dirty="0">
                  <a:solidFill>
                    <a:schemeClr val="bg1"/>
                  </a:solidFill>
                </a:rPr>
                <a:t>INNOVATION IMPLEMENTATION</a:t>
              </a:r>
            </a:p>
          </p:txBody>
        </p:sp>
      </p:grpSp>
    </p:spTree>
    <p:extLst>
      <p:ext uri="{BB962C8B-B14F-4D97-AF65-F5344CB8AC3E}">
        <p14:creationId xmlns:p14="http://schemas.microsoft.com/office/powerpoint/2010/main" val="38497276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4135" y="729201"/>
            <a:ext cx="6934198" cy="861291"/>
          </a:xfrm>
        </p:spPr>
        <p:txBody>
          <a:bodyPr>
            <a:noAutofit/>
          </a:bodyPr>
          <a:lstStyle/>
          <a:p>
            <a:r>
              <a:rPr lang="en-US" dirty="0"/>
              <a:t>Multiply problems </a:t>
            </a:r>
          </a:p>
        </p:txBody>
      </p:sp>
      <p:sp>
        <p:nvSpPr>
          <p:cNvPr id="4" name="Content Placeholder 3"/>
          <p:cNvSpPr>
            <a:spLocks noGrp="1"/>
          </p:cNvSpPr>
          <p:nvPr>
            <p:ph type="body" sz="quarter" idx="10"/>
          </p:nvPr>
        </p:nvSpPr>
        <p:spPr>
          <a:xfrm>
            <a:off x="444501" y="1839402"/>
            <a:ext cx="4042832" cy="3698875"/>
          </a:xfrm>
        </p:spPr>
        <p:txBody>
          <a:bodyPr/>
          <a:lstStyle/>
          <a:p>
            <a:r>
              <a:rPr lang="en-US" sz="2000" dirty="0"/>
              <a:t>Declan works for Bottled Water Inc.,   a company that has achieved great success supplying large plastic containers of filtered water to office buildings, hotels, and hospitals. </a:t>
            </a:r>
          </a:p>
          <a:p>
            <a:r>
              <a:rPr lang="en-US" sz="2000" dirty="0"/>
              <a:t>He has an idea for an inexpensive clip-on system that consumers could use to filter water directly from any faucet. This will solve a big problem that he has heard from customers: “Large plastic containers are bad for the environment.”</a:t>
            </a:r>
          </a:p>
        </p:txBody>
      </p:sp>
      <p:grpSp>
        <p:nvGrpSpPr>
          <p:cNvPr id="10" name="Group 9"/>
          <p:cNvGrpSpPr/>
          <p:nvPr/>
        </p:nvGrpSpPr>
        <p:grpSpPr>
          <a:xfrm>
            <a:off x="7437121" y="5185954"/>
            <a:ext cx="1706879" cy="831272"/>
            <a:chOff x="7437121" y="4665042"/>
            <a:chExt cx="1706879" cy="831272"/>
          </a:xfrm>
        </p:grpSpPr>
        <p:sp>
          <p:nvSpPr>
            <p:cNvPr id="11" name="Rectangle 10"/>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SCENARIO</a:t>
              </a:r>
            </a:p>
          </p:txBody>
        </p:sp>
        <p:pic>
          <p:nvPicPr>
            <p:cNvPr id="12" name="Picture 1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437121" y="4704070"/>
              <a:ext cx="1056640" cy="759459"/>
            </a:xfrm>
            <a:prstGeom prst="rect">
              <a:avLst/>
            </a:prstGeom>
          </p:spPr>
        </p:pic>
      </p:grpSp>
      <p:cxnSp>
        <p:nvCxnSpPr>
          <p:cNvPr id="13" name="Straight Connector 12"/>
          <p:cNvCxnSpPr/>
          <p:nvPr/>
        </p:nvCxnSpPr>
        <p:spPr>
          <a:xfrm flipH="1">
            <a:off x="4656663" y="2571588"/>
            <a:ext cx="5521" cy="3710684"/>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4" name="Text Placeholder 13">
            <a:extLst>
              <a:ext uri="{FF2B5EF4-FFF2-40B4-BE49-F238E27FC236}">
                <a16:creationId xmlns:a16="http://schemas.microsoft.com/office/drawing/2014/main" id="{66BF6AEE-A46F-484F-BA4E-014B62616F04}"/>
              </a:ext>
            </a:extLst>
          </p:cNvPr>
          <p:cNvSpPr>
            <a:spLocks noGrp="1"/>
          </p:cNvSpPr>
          <p:nvPr>
            <p:ph type="body" sz="quarter" idx="11"/>
          </p:nvPr>
        </p:nvSpPr>
        <p:spPr>
          <a:xfrm>
            <a:off x="5096450" y="1769619"/>
            <a:ext cx="3244935" cy="3758056"/>
          </a:xfrm>
        </p:spPr>
        <p:txBody>
          <a:bodyPr/>
          <a:lstStyle/>
          <a:p>
            <a:r>
              <a:rPr lang="en-US" dirty="0"/>
              <a:t>How might Declan redefine the problem?</a:t>
            </a:r>
          </a:p>
          <a:p>
            <a:r>
              <a:rPr lang="en-US" dirty="0"/>
              <a:t>What are potential solutions to the redefined problem?</a:t>
            </a:r>
          </a:p>
        </p:txBody>
      </p:sp>
    </p:spTree>
    <p:extLst>
      <p:ext uri="{BB962C8B-B14F-4D97-AF65-F5344CB8AC3E}">
        <p14:creationId xmlns:p14="http://schemas.microsoft.com/office/powerpoint/2010/main" val="40716782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Activity: Multiply </a:t>
            </a:r>
            <a:r>
              <a:rPr lang="en-US" i="1" dirty="0"/>
              <a:t>your</a:t>
            </a:r>
            <a:r>
              <a:rPr lang="en-US" dirty="0"/>
              <a:t> problems</a:t>
            </a:r>
          </a:p>
        </p:txBody>
      </p:sp>
      <p:sp>
        <p:nvSpPr>
          <p:cNvPr id="4" name="Content Placeholder 3"/>
          <p:cNvSpPr>
            <a:spLocks noGrp="1"/>
          </p:cNvSpPr>
          <p:nvPr>
            <p:ph sz="quarter" idx="10"/>
          </p:nvPr>
        </p:nvSpPr>
        <p:spPr>
          <a:xfrm>
            <a:off x="412751" y="2134658"/>
            <a:ext cx="3949699" cy="3427942"/>
          </a:xfrm>
        </p:spPr>
        <p:txBody>
          <a:bodyPr>
            <a:noAutofit/>
          </a:bodyPr>
          <a:lstStyle/>
          <a:p>
            <a:r>
              <a:rPr lang="en-US" sz="2300" dirty="0"/>
              <a:t>Think about the problem you are trying to tackle in an innovative way to create value for you or your customer:</a:t>
            </a:r>
          </a:p>
          <a:p>
            <a:pPr lvl="1"/>
            <a:r>
              <a:rPr lang="en-US" sz="2100" i="1" dirty="0"/>
              <a:t>What are three ways you could redefine that problem?</a:t>
            </a:r>
          </a:p>
          <a:p>
            <a:pPr lvl="1"/>
            <a:r>
              <a:rPr lang="en-US" sz="2100" i="1" dirty="0"/>
              <a:t>What are other potential solutions you could implement to solve it?</a:t>
            </a:r>
          </a:p>
        </p:txBody>
      </p:sp>
      <p:grpSp>
        <p:nvGrpSpPr>
          <p:cNvPr id="9" name="Group 8"/>
          <p:cNvGrpSpPr/>
          <p:nvPr/>
        </p:nvGrpSpPr>
        <p:grpSpPr>
          <a:xfrm>
            <a:off x="7563253" y="4863341"/>
            <a:ext cx="1580747" cy="844729"/>
            <a:chOff x="7563253" y="4665042"/>
            <a:chExt cx="1580747" cy="844729"/>
          </a:xfrm>
        </p:grpSpPr>
        <p:sp>
          <p:nvSpPr>
            <p:cNvPr id="10" name="Rectangle 9"/>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11" name="Picture 10" descr="icon_chat.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563253" y="4674675"/>
              <a:ext cx="853383" cy="835096"/>
            </a:xfrm>
            <a:prstGeom prst="rect">
              <a:avLst/>
            </a:prstGeom>
          </p:spPr>
        </p:pic>
      </p:grpSp>
      <p:pic>
        <p:nvPicPr>
          <p:cNvPr id="6" name="Picture 5" descr="A close up of a logo&#10;&#10;Description automatically generated">
            <a:extLst>
              <a:ext uri="{FF2B5EF4-FFF2-40B4-BE49-F238E27FC236}">
                <a16:creationId xmlns:a16="http://schemas.microsoft.com/office/drawing/2014/main" id="{917D00DB-F2D9-DC4C-8270-70571AF7D80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61416" y="1985026"/>
            <a:ext cx="4169833" cy="2814637"/>
          </a:xfrm>
          <a:prstGeom prst="rect">
            <a:avLst/>
          </a:prstGeom>
        </p:spPr>
      </p:pic>
    </p:spTree>
    <p:extLst>
      <p:ext uri="{BB962C8B-B14F-4D97-AF65-F5344CB8AC3E}">
        <p14:creationId xmlns:p14="http://schemas.microsoft.com/office/powerpoint/2010/main" val="42752496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red, road, ground, sitting&#10;&#10;Description automatically generated">
            <a:extLst>
              <a:ext uri="{FF2B5EF4-FFF2-40B4-BE49-F238E27FC236}">
                <a16:creationId xmlns:a16="http://schemas.microsoft.com/office/drawing/2014/main" id="{D9509057-AE1F-4B4F-A1BA-7CBC573848E3}"/>
              </a:ext>
            </a:extLst>
          </p:cNvPr>
          <p:cNvPicPr>
            <a:picLocks noChangeAspect="1"/>
          </p:cNvPicPr>
          <p:nvPr/>
        </p:nvPicPr>
        <p:blipFill rotWithShape="1">
          <a:blip r:embed="rId3">
            <a:extLst>
              <a:ext uri="{28A0092B-C50C-407E-A947-70E740481C1C}">
                <a14:useLocalDpi xmlns:a14="http://schemas.microsoft.com/office/drawing/2010/main" val="0"/>
              </a:ext>
            </a:extLst>
          </a:blip>
          <a:srcRect t="13586"/>
          <a:stretch/>
        </p:blipFill>
        <p:spPr>
          <a:xfrm>
            <a:off x="0" y="19050"/>
            <a:ext cx="9144000" cy="2057727"/>
          </a:xfrm>
          <a:prstGeom prst="rect">
            <a:avLst/>
          </a:prstGeom>
        </p:spPr>
      </p:pic>
      <p:sp>
        <p:nvSpPr>
          <p:cNvPr id="5" name="Text Placeholder 4"/>
          <p:cNvSpPr>
            <a:spLocks noGrp="1"/>
          </p:cNvSpPr>
          <p:nvPr>
            <p:ph type="body" idx="1"/>
          </p:nvPr>
        </p:nvSpPr>
        <p:spPr>
          <a:xfrm>
            <a:off x="939625" y="2709863"/>
            <a:ext cx="7690025" cy="2888719"/>
          </a:xfrm>
        </p:spPr>
        <p:txBody>
          <a:bodyPr/>
          <a:lstStyle/>
          <a:p>
            <a:r>
              <a:rPr lang="en-US" dirty="0"/>
              <a:t>TAKE IT TO THE TEST</a:t>
            </a:r>
          </a:p>
        </p:txBody>
      </p:sp>
      <p:grpSp>
        <p:nvGrpSpPr>
          <p:cNvPr id="7" name="Group 6"/>
          <p:cNvGrpSpPr/>
          <p:nvPr/>
        </p:nvGrpSpPr>
        <p:grpSpPr>
          <a:xfrm>
            <a:off x="880532" y="0"/>
            <a:ext cx="1229873" cy="2459955"/>
            <a:chOff x="1500292" y="0"/>
            <a:chExt cx="1229873" cy="2459955"/>
          </a:xfrm>
        </p:grpSpPr>
        <p:grpSp>
          <p:nvGrpSpPr>
            <p:cNvPr id="8" name="Group 7"/>
            <p:cNvGrpSpPr/>
            <p:nvPr/>
          </p:nvGrpSpPr>
          <p:grpSpPr>
            <a:xfrm>
              <a:off x="1552549" y="0"/>
              <a:ext cx="1110074" cy="2459955"/>
              <a:chOff x="1560742" y="0"/>
              <a:chExt cx="1110074" cy="2459955"/>
            </a:xfrm>
            <a:effectLst>
              <a:glow rad="25400">
                <a:schemeClr val="tx1">
                  <a:alpha val="20000"/>
                </a:schemeClr>
              </a:glow>
            </a:effectLst>
          </p:grpSpPr>
          <p:sp>
            <p:nvSpPr>
              <p:cNvPr id="10" name="Rectangle 9"/>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Chevron 10"/>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9" name="TextBox 8"/>
            <p:cNvSpPr txBox="1"/>
            <p:nvPr/>
          </p:nvSpPr>
          <p:spPr>
            <a:xfrm>
              <a:off x="1500292" y="1537843"/>
              <a:ext cx="1229873" cy="400110"/>
            </a:xfrm>
            <a:prstGeom prst="rect">
              <a:avLst/>
            </a:prstGeom>
            <a:noFill/>
          </p:spPr>
          <p:txBody>
            <a:bodyPr wrap="square" rtlCol="0">
              <a:spAutoFit/>
            </a:bodyPr>
            <a:lstStyle/>
            <a:p>
              <a:pPr algn="ctr"/>
              <a:r>
                <a:rPr lang="en-US" sz="1000" dirty="0">
                  <a:solidFill>
                    <a:schemeClr val="bg1"/>
                  </a:solidFill>
                </a:rPr>
                <a:t>INNOVATION IMPLEMENTATION</a:t>
              </a:r>
            </a:p>
          </p:txBody>
        </p:sp>
      </p:grpSp>
    </p:spTree>
    <p:extLst>
      <p:ext uri="{BB962C8B-B14F-4D97-AF65-F5344CB8AC3E}">
        <p14:creationId xmlns:p14="http://schemas.microsoft.com/office/powerpoint/2010/main" val="9713430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What do you want to learn?</a:t>
            </a:r>
          </a:p>
        </p:txBody>
      </p:sp>
      <p:sp>
        <p:nvSpPr>
          <p:cNvPr id="13" name="TextBox 12">
            <a:extLst>
              <a:ext uri="{FF2B5EF4-FFF2-40B4-BE49-F238E27FC236}">
                <a16:creationId xmlns:a16="http://schemas.microsoft.com/office/drawing/2014/main" id="{95F07EFD-7F90-6141-B3ED-8B02BC0E11D8}"/>
              </a:ext>
            </a:extLst>
          </p:cNvPr>
          <p:cNvSpPr txBox="1"/>
          <p:nvPr/>
        </p:nvSpPr>
        <p:spPr>
          <a:xfrm>
            <a:off x="409407" y="2163290"/>
            <a:ext cx="3990570" cy="2677656"/>
          </a:xfrm>
          <a:prstGeom prst="rect">
            <a:avLst/>
          </a:prstGeom>
          <a:noFill/>
        </p:spPr>
        <p:txBody>
          <a:bodyPr wrap="square" rtlCol="0">
            <a:spAutoFit/>
          </a:bodyPr>
          <a:lstStyle/>
          <a:p>
            <a:pPr marL="457200" indent="-457200">
              <a:buFont typeface="Arial" panose="020B0604020202020204" pitchFamily="34" charset="0"/>
              <a:buChar char="•"/>
            </a:pPr>
            <a:r>
              <a:rPr lang="en-US" sz="2800" dirty="0"/>
              <a:t>Your core hypothesis</a:t>
            </a:r>
          </a:p>
          <a:p>
            <a:pPr marL="457200" indent="-457200">
              <a:buFont typeface="Arial" panose="020B0604020202020204" pitchFamily="34" charset="0"/>
              <a:buChar char="•"/>
            </a:pPr>
            <a:r>
              <a:rPr lang="en-US" sz="2800" dirty="0"/>
              <a:t>Related assumptions</a:t>
            </a:r>
          </a:p>
          <a:p>
            <a:pPr marL="457200" indent="-457200">
              <a:buFont typeface="Arial" panose="020B0604020202020204" pitchFamily="34" charset="0"/>
              <a:buChar char="•"/>
            </a:pPr>
            <a:r>
              <a:rPr lang="en-US" sz="2800" dirty="0"/>
              <a:t>Key success criteria and metrics</a:t>
            </a:r>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endParaRPr lang="en-US" sz="2800" dirty="0"/>
          </a:p>
        </p:txBody>
      </p:sp>
      <p:grpSp>
        <p:nvGrpSpPr>
          <p:cNvPr id="7" name="Group 6">
            <a:extLst>
              <a:ext uri="{FF2B5EF4-FFF2-40B4-BE49-F238E27FC236}">
                <a16:creationId xmlns:a16="http://schemas.microsoft.com/office/drawing/2014/main" id="{4E317762-B228-E347-81C8-137848AF9844}"/>
              </a:ext>
            </a:extLst>
          </p:cNvPr>
          <p:cNvGrpSpPr/>
          <p:nvPr/>
        </p:nvGrpSpPr>
        <p:grpSpPr>
          <a:xfrm>
            <a:off x="7982922" y="5028055"/>
            <a:ext cx="1161078" cy="838132"/>
            <a:chOff x="7982922" y="4553595"/>
            <a:chExt cx="1161078" cy="838132"/>
          </a:xfrm>
        </p:grpSpPr>
        <p:sp>
          <p:nvSpPr>
            <p:cNvPr id="8" name="Rectangle 7">
              <a:extLst>
                <a:ext uri="{FF2B5EF4-FFF2-40B4-BE49-F238E27FC236}">
                  <a16:creationId xmlns:a16="http://schemas.microsoft.com/office/drawing/2014/main" id="{8647FD14-DEBA-6544-8632-5C1DDCE2407D}"/>
                </a:ext>
              </a:extLst>
            </p:cNvPr>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9" name="Picture 8" descr="icon_raise hand.png">
              <a:extLst>
                <a:ext uri="{FF2B5EF4-FFF2-40B4-BE49-F238E27FC236}">
                  <a16:creationId xmlns:a16="http://schemas.microsoft.com/office/drawing/2014/main" id="{20179FC8-E5CA-A448-B8E1-B39FA565B57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982922" y="4553595"/>
              <a:ext cx="444978" cy="835096"/>
            </a:xfrm>
            <a:prstGeom prst="rect">
              <a:avLst/>
            </a:prstGeom>
          </p:spPr>
        </p:pic>
      </p:grpSp>
      <p:pic>
        <p:nvPicPr>
          <p:cNvPr id="10" name="Picture 9" descr="A close up of a logo&#10;&#10;Description automatically generated">
            <a:extLst>
              <a:ext uri="{FF2B5EF4-FFF2-40B4-BE49-F238E27FC236}">
                <a16:creationId xmlns:a16="http://schemas.microsoft.com/office/drawing/2014/main" id="{ACF5F72F-B009-554C-B813-1300DDA8E9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52259" y="1897062"/>
            <a:ext cx="2561237" cy="2677657"/>
          </a:xfrm>
          <a:prstGeom prst="rect">
            <a:avLst/>
          </a:prstGeom>
        </p:spPr>
      </p:pic>
    </p:spTree>
    <p:extLst>
      <p:ext uri="{BB962C8B-B14F-4D97-AF65-F5344CB8AC3E}">
        <p14:creationId xmlns:p14="http://schemas.microsoft.com/office/powerpoint/2010/main" val="1326314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1000"/>
                                        <p:tgtEl>
                                          <p:spTgt spid="1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xEl>
                                              <p:pRg st="1" end="1"/>
                                            </p:txEl>
                                          </p:spTgt>
                                        </p:tgtEl>
                                        <p:attrNameLst>
                                          <p:attrName>style.visibility</p:attrName>
                                        </p:attrNameLst>
                                      </p:cBhvr>
                                      <p:to>
                                        <p:strVal val="visible"/>
                                      </p:to>
                                    </p:set>
                                    <p:animEffect transition="in" filter="fade">
                                      <p:cBhvr>
                                        <p:cTn id="12" dur="1000"/>
                                        <p:tgtEl>
                                          <p:spTgt spid="1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xEl>
                                              <p:pRg st="2" end="2"/>
                                            </p:txEl>
                                          </p:spTgt>
                                        </p:tgtEl>
                                        <p:attrNameLst>
                                          <p:attrName>style.visibility</p:attrName>
                                        </p:attrNameLst>
                                      </p:cBhvr>
                                      <p:to>
                                        <p:strVal val="visible"/>
                                      </p:to>
                                    </p:set>
                                    <p:animEffect transition="in" filter="fade">
                                      <p:cBhvr>
                                        <p:cTn id="17" dur="1000"/>
                                        <p:tgtEl>
                                          <p:spTgt spid="1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D2CCC0-7FAB-9E47-9896-8B361E2B8D66}"/>
              </a:ext>
            </a:extLst>
          </p:cNvPr>
          <p:cNvSpPr>
            <a:spLocks noGrp="1"/>
          </p:cNvSpPr>
          <p:nvPr>
            <p:ph type="title"/>
          </p:nvPr>
        </p:nvSpPr>
        <p:spPr/>
        <p:txBody>
          <a:bodyPr/>
          <a:lstStyle/>
          <a:p>
            <a:r>
              <a:rPr lang="en-US" dirty="0"/>
              <a:t>Designing an experiment</a:t>
            </a:r>
          </a:p>
        </p:txBody>
      </p:sp>
      <p:sp>
        <p:nvSpPr>
          <p:cNvPr id="9" name="TextBox 8">
            <a:extLst>
              <a:ext uri="{FF2B5EF4-FFF2-40B4-BE49-F238E27FC236}">
                <a16:creationId xmlns:a16="http://schemas.microsoft.com/office/drawing/2014/main" id="{130A36AE-1721-D343-B0C7-9E5F806E58D8}"/>
              </a:ext>
            </a:extLst>
          </p:cNvPr>
          <p:cNvSpPr txBox="1"/>
          <p:nvPr/>
        </p:nvSpPr>
        <p:spPr>
          <a:xfrm>
            <a:off x="4883854" y="1952588"/>
            <a:ext cx="3359150" cy="1815882"/>
          </a:xfrm>
          <a:prstGeom prst="rect">
            <a:avLst/>
          </a:prstGeom>
          <a:noFill/>
        </p:spPr>
        <p:txBody>
          <a:bodyPr wrap="square" rtlCol="0">
            <a:spAutoFit/>
          </a:bodyPr>
          <a:lstStyle/>
          <a:p>
            <a:r>
              <a:rPr lang="en-US" sz="2800" i="1" dirty="0"/>
              <a:t>How might you test your idea to prove it’s viable to implement at scale?</a:t>
            </a:r>
          </a:p>
        </p:txBody>
      </p:sp>
      <p:pic>
        <p:nvPicPr>
          <p:cNvPr id="18" name="Picture 17" descr="A close up of a logo&#10;&#10;Description automatically generated">
            <a:extLst>
              <a:ext uri="{FF2B5EF4-FFF2-40B4-BE49-F238E27FC236}">
                <a16:creationId xmlns:a16="http://schemas.microsoft.com/office/drawing/2014/main" id="{EA5C9ED5-18AD-3A45-A49F-16B748CE62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16076" y="3821659"/>
            <a:ext cx="1547445" cy="1793629"/>
          </a:xfrm>
          <a:prstGeom prst="rect">
            <a:avLst/>
          </a:prstGeom>
        </p:spPr>
      </p:pic>
      <p:pic>
        <p:nvPicPr>
          <p:cNvPr id="20" name="Picture 19">
            <a:extLst>
              <a:ext uri="{FF2B5EF4-FFF2-40B4-BE49-F238E27FC236}">
                <a16:creationId xmlns:a16="http://schemas.microsoft.com/office/drawing/2014/main" id="{FF725E37-435D-874C-BC81-65C37DE1AE8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06728" y="1972733"/>
            <a:ext cx="1547445" cy="1617783"/>
          </a:xfrm>
          <a:prstGeom prst="rect">
            <a:avLst/>
          </a:prstGeom>
        </p:spPr>
      </p:pic>
      <p:pic>
        <p:nvPicPr>
          <p:cNvPr id="22" name="Picture 21" descr="A close up of a sign&#10;&#10;Description automatically generated">
            <a:extLst>
              <a:ext uri="{FF2B5EF4-FFF2-40B4-BE49-F238E27FC236}">
                <a16:creationId xmlns:a16="http://schemas.microsoft.com/office/drawing/2014/main" id="{65DC6AC5-E870-1D42-BB3E-1AA5BF7C748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2450" y="1972734"/>
            <a:ext cx="1547445" cy="1617783"/>
          </a:xfrm>
          <a:prstGeom prst="rect">
            <a:avLst/>
          </a:prstGeom>
        </p:spPr>
      </p:pic>
      <p:pic>
        <p:nvPicPr>
          <p:cNvPr id="24" name="Picture 23" descr="A drawing of a person&#10;&#10;Description automatically generated">
            <a:extLst>
              <a:ext uri="{FF2B5EF4-FFF2-40B4-BE49-F238E27FC236}">
                <a16:creationId xmlns:a16="http://schemas.microsoft.com/office/drawing/2014/main" id="{2655F9D9-7F13-B643-A395-327195D6753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8055" y="3821659"/>
            <a:ext cx="1547445" cy="1621300"/>
          </a:xfrm>
          <a:prstGeom prst="rect">
            <a:avLst/>
          </a:prstGeom>
        </p:spPr>
      </p:pic>
      <p:grpSp>
        <p:nvGrpSpPr>
          <p:cNvPr id="25" name="Group 24">
            <a:extLst>
              <a:ext uri="{FF2B5EF4-FFF2-40B4-BE49-F238E27FC236}">
                <a16:creationId xmlns:a16="http://schemas.microsoft.com/office/drawing/2014/main" id="{0D3D8691-671A-AE4F-A12C-D4E2A260CB16}"/>
              </a:ext>
            </a:extLst>
          </p:cNvPr>
          <p:cNvGrpSpPr/>
          <p:nvPr/>
        </p:nvGrpSpPr>
        <p:grpSpPr>
          <a:xfrm>
            <a:off x="7563253" y="3821659"/>
            <a:ext cx="1580747" cy="844729"/>
            <a:chOff x="7563253" y="4665042"/>
            <a:chExt cx="1580747" cy="844729"/>
          </a:xfrm>
        </p:grpSpPr>
        <p:sp>
          <p:nvSpPr>
            <p:cNvPr id="26" name="Rectangle 25">
              <a:extLst>
                <a:ext uri="{FF2B5EF4-FFF2-40B4-BE49-F238E27FC236}">
                  <a16:creationId xmlns:a16="http://schemas.microsoft.com/office/drawing/2014/main" id="{C0A9D180-2461-3A4A-B95B-BC1B7A0F1291}"/>
                </a:ext>
              </a:extLst>
            </p:cNvPr>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27" name="Picture 26" descr="icon_chat.png">
              <a:extLst>
                <a:ext uri="{FF2B5EF4-FFF2-40B4-BE49-F238E27FC236}">
                  <a16:creationId xmlns:a16="http://schemas.microsoft.com/office/drawing/2014/main" id="{4D0A9FE8-AF8D-7A4E-96E8-C8BDF64F3BE7}"/>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7563253" y="4674675"/>
              <a:ext cx="853383" cy="835096"/>
            </a:xfrm>
            <a:prstGeom prst="rect">
              <a:avLst/>
            </a:prstGeom>
          </p:spPr>
        </p:pic>
      </p:grpSp>
      <p:grpSp>
        <p:nvGrpSpPr>
          <p:cNvPr id="28" name="Group 27">
            <a:extLst>
              <a:ext uri="{FF2B5EF4-FFF2-40B4-BE49-F238E27FC236}">
                <a16:creationId xmlns:a16="http://schemas.microsoft.com/office/drawing/2014/main" id="{AB6BE3AA-AD75-D74F-ACFA-63DA68A3B7B6}"/>
              </a:ext>
            </a:extLst>
          </p:cNvPr>
          <p:cNvGrpSpPr/>
          <p:nvPr/>
        </p:nvGrpSpPr>
        <p:grpSpPr>
          <a:xfrm>
            <a:off x="7982922" y="4998545"/>
            <a:ext cx="1161078" cy="838132"/>
            <a:chOff x="7982922" y="4553595"/>
            <a:chExt cx="1161078" cy="838132"/>
          </a:xfrm>
        </p:grpSpPr>
        <p:sp>
          <p:nvSpPr>
            <p:cNvPr id="29" name="Rectangle 28">
              <a:extLst>
                <a:ext uri="{FF2B5EF4-FFF2-40B4-BE49-F238E27FC236}">
                  <a16:creationId xmlns:a16="http://schemas.microsoft.com/office/drawing/2014/main" id="{6CAFAAB2-4BB4-C346-B748-7C6FEA0CEA8A}"/>
                </a:ext>
              </a:extLst>
            </p:cNvPr>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30" name="Picture 29" descr="icon_raise hand.png">
              <a:extLst>
                <a:ext uri="{FF2B5EF4-FFF2-40B4-BE49-F238E27FC236}">
                  <a16:creationId xmlns:a16="http://schemas.microsoft.com/office/drawing/2014/main" id="{11DBE9E6-DF7B-7942-B94A-64124AC73452}"/>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6982910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4" descr="171571498.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0" y="0"/>
            <a:ext cx="9144000" cy="2060575"/>
          </a:xfrm>
          <a:prstGeom prst="rect">
            <a:avLst/>
          </a:prstGeom>
        </p:spPr>
      </p:pic>
      <p:sp>
        <p:nvSpPr>
          <p:cNvPr id="7" name="Text Placeholder 6"/>
          <p:cNvSpPr>
            <a:spLocks noGrp="1"/>
          </p:cNvSpPr>
          <p:nvPr>
            <p:ph type="body" idx="1"/>
          </p:nvPr>
        </p:nvSpPr>
        <p:spPr>
          <a:xfrm>
            <a:off x="939625" y="2709863"/>
            <a:ext cx="6912919" cy="2888719"/>
          </a:xfrm>
        </p:spPr>
        <p:txBody>
          <a:bodyPr/>
          <a:lstStyle/>
          <a:p>
            <a:r>
              <a:rPr lang="en-US" dirty="0"/>
              <a:t>APPLY WHAT YOU’VE LEARNED</a:t>
            </a:r>
          </a:p>
        </p:txBody>
      </p:sp>
      <p:grpSp>
        <p:nvGrpSpPr>
          <p:cNvPr id="9" name="Group 8"/>
          <p:cNvGrpSpPr/>
          <p:nvPr/>
        </p:nvGrpSpPr>
        <p:grpSpPr>
          <a:xfrm>
            <a:off x="897467" y="0"/>
            <a:ext cx="1162140" cy="2459955"/>
            <a:chOff x="1517227" y="0"/>
            <a:chExt cx="1162140" cy="2459955"/>
          </a:xfrm>
        </p:grpSpPr>
        <p:grpSp>
          <p:nvGrpSpPr>
            <p:cNvPr id="10" name="Group 9"/>
            <p:cNvGrpSpPr/>
            <p:nvPr/>
          </p:nvGrpSpPr>
          <p:grpSpPr>
            <a:xfrm>
              <a:off x="1552549" y="0"/>
              <a:ext cx="1110074" cy="2459955"/>
              <a:chOff x="1560742" y="0"/>
              <a:chExt cx="1110074" cy="2459955"/>
            </a:xfrm>
            <a:effectLst>
              <a:glow rad="25400">
                <a:schemeClr val="tx1">
                  <a:alpha val="20000"/>
                </a:schemeClr>
              </a:glow>
            </a:effectLst>
          </p:grpSpPr>
          <p:sp>
            <p:nvSpPr>
              <p:cNvPr id="12" name="Rectangle 11"/>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Chevron 12"/>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1" name="TextBox 10"/>
            <p:cNvSpPr txBox="1"/>
            <p:nvPr/>
          </p:nvSpPr>
          <p:spPr>
            <a:xfrm>
              <a:off x="1517227" y="1537843"/>
              <a:ext cx="1162140" cy="400110"/>
            </a:xfrm>
            <a:prstGeom prst="rect">
              <a:avLst/>
            </a:prstGeom>
            <a:noFill/>
          </p:spPr>
          <p:txBody>
            <a:bodyPr wrap="square" rtlCol="0">
              <a:spAutoFit/>
            </a:bodyPr>
            <a:lstStyle/>
            <a:p>
              <a:pPr algn="ctr"/>
              <a:r>
                <a:rPr lang="en-US" sz="1000" dirty="0">
                  <a:solidFill>
                    <a:schemeClr val="bg1"/>
                  </a:solidFill>
                </a:rPr>
                <a:t>INNOVATION IMPLEMENTATION</a:t>
              </a:r>
            </a:p>
          </p:txBody>
        </p:sp>
      </p:grpSp>
    </p:spTree>
    <p:extLst>
      <p:ext uri="{BB962C8B-B14F-4D97-AF65-F5344CB8AC3E}">
        <p14:creationId xmlns:p14="http://schemas.microsoft.com/office/powerpoint/2010/main" val="20762802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Today’s objectives</a:t>
            </a:r>
          </a:p>
        </p:txBody>
      </p:sp>
      <p:sp>
        <p:nvSpPr>
          <p:cNvPr id="3" name="Content Placeholder 2"/>
          <p:cNvSpPr>
            <a:spLocks noGrp="1"/>
          </p:cNvSpPr>
          <p:nvPr>
            <p:ph sz="quarter" idx="10"/>
          </p:nvPr>
        </p:nvSpPr>
        <p:spPr/>
        <p:txBody>
          <a:bodyPr/>
          <a:lstStyle/>
          <a:p>
            <a:pPr marL="53975" indent="0">
              <a:buNone/>
            </a:pPr>
            <a:r>
              <a:rPr lang="en-US" dirty="0"/>
              <a:t>Help you:</a:t>
            </a:r>
          </a:p>
          <a:p>
            <a:pPr lvl="0"/>
            <a:r>
              <a:rPr lang="en-US" dirty="0"/>
              <a:t>Identify an opportunity</a:t>
            </a:r>
          </a:p>
          <a:p>
            <a:pPr lvl="0"/>
            <a:r>
              <a:rPr lang="en-US" dirty="0"/>
              <a:t>Define and redefine the problem</a:t>
            </a:r>
          </a:p>
          <a:p>
            <a:pPr lvl="0"/>
            <a:r>
              <a:rPr lang="en-US" dirty="0"/>
              <a:t>Take it to the test</a:t>
            </a:r>
          </a:p>
        </p:txBody>
      </p:sp>
    </p:spTree>
    <p:extLst>
      <p:ext uri="{BB962C8B-B14F-4D97-AF65-F5344CB8AC3E}">
        <p14:creationId xmlns:p14="http://schemas.microsoft.com/office/powerpoint/2010/main" val="7646996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1135529" y="2460978"/>
            <a:ext cx="6619938" cy="3285067"/>
          </a:xfrm>
        </p:spPr>
        <p:txBody>
          <a:bodyPr/>
          <a:lstStyle/>
          <a:p>
            <a:pPr marL="858837" lvl="1" indent="-571500">
              <a:buFont typeface="Arial"/>
              <a:buChar char="•"/>
            </a:pPr>
            <a:r>
              <a:rPr lang="en-US" sz="2800" i="1" dirty="0">
                <a:solidFill>
                  <a:schemeClr val="bg1"/>
                </a:solidFill>
              </a:rPr>
              <a:t>Think about your “great idea” in the context of the work we’ve done today.</a:t>
            </a:r>
          </a:p>
          <a:p>
            <a:pPr marL="858837" lvl="1" indent="-571500">
              <a:buFont typeface="Arial"/>
              <a:buChar char="•"/>
            </a:pPr>
            <a:r>
              <a:rPr lang="en-US" sz="2800" i="1" dirty="0">
                <a:solidFill>
                  <a:schemeClr val="bg1"/>
                </a:solidFill>
              </a:rPr>
              <a:t>How excited are you to keep working on it now?</a:t>
            </a:r>
          </a:p>
          <a:p>
            <a:pPr marL="858837" lvl="1" indent="-571500">
              <a:buFont typeface="Arial"/>
              <a:buChar char="•"/>
            </a:pPr>
            <a:r>
              <a:rPr lang="en-US" sz="2800" i="1" dirty="0">
                <a:solidFill>
                  <a:schemeClr val="bg1"/>
                </a:solidFill>
              </a:rPr>
              <a:t>What one thing will you do next to move your idea forward?</a:t>
            </a:r>
          </a:p>
        </p:txBody>
      </p:sp>
      <p:sp>
        <p:nvSpPr>
          <p:cNvPr id="4" name="Text Placeholder 3"/>
          <p:cNvSpPr>
            <a:spLocks noGrp="1"/>
          </p:cNvSpPr>
          <p:nvPr>
            <p:ph type="body" sz="quarter" idx="11"/>
          </p:nvPr>
        </p:nvSpPr>
        <p:spPr>
          <a:xfrm>
            <a:off x="932328" y="1577592"/>
            <a:ext cx="6611160" cy="692150"/>
          </a:xfrm>
        </p:spPr>
        <p:txBody>
          <a:bodyPr/>
          <a:lstStyle/>
          <a:p>
            <a:r>
              <a:rPr lang="en-US" dirty="0"/>
              <a:t>REFLECTION</a:t>
            </a:r>
          </a:p>
        </p:txBody>
      </p:sp>
    </p:spTree>
    <p:extLst>
      <p:ext uri="{BB962C8B-B14F-4D97-AF65-F5344CB8AC3E}">
        <p14:creationId xmlns:p14="http://schemas.microsoft.com/office/powerpoint/2010/main" val="30498027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screenshot of a cell phone&#10;&#10;Description automatically generated">
            <a:extLst>
              <a:ext uri="{FF2B5EF4-FFF2-40B4-BE49-F238E27FC236}">
                <a16:creationId xmlns:a16="http://schemas.microsoft.com/office/drawing/2014/main" id="{D663845E-7683-0346-B00C-34735096994D}"/>
              </a:ext>
            </a:extLst>
          </p:cNvPr>
          <p:cNvPicPr>
            <a:picLocks noChangeAspect="1"/>
          </p:cNvPicPr>
          <p:nvPr/>
        </p:nvPicPr>
        <p:blipFill rotWithShape="1">
          <a:blip r:embed="rId3">
            <a:extLst>
              <a:ext uri="{28A0092B-C50C-407E-A947-70E740481C1C}">
                <a14:useLocalDpi xmlns:a14="http://schemas.microsoft.com/office/drawing/2010/main" val="0"/>
              </a:ext>
            </a:extLst>
          </a:blip>
          <a:srcRect b="7786"/>
          <a:stretch/>
        </p:blipFill>
        <p:spPr>
          <a:xfrm>
            <a:off x="457201" y="1360828"/>
            <a:ext cx="2966136" cy="5013293"/>
          </a:xfrm>
          <a:prstGeom prst="rect">
            <a:avLst/>
          </a:prstGeom>
        </p:spPr>
      </p:pic>
      <p:sp>
        <p:nvSpPr>
          <p:cNvPr id="2" name="Title 1"/>
          <p:cNvSpPr>
            <a:spLocks noGrp="1"/>
          </p:cNvSpPr>
          <p:nvPr>
            <p:ph type="title"/>
          </p:nvPr>
        </p:nvSpPr>
        <p:spPr/>
        <p:txBody>
          <a:bodyPr/>
          <a:lstStyle/>
          <a:p>
            <a:r>
              <a:rPr lang="en-US" dirty="0"/>
              <a:t>Apply what you’ve learned</a:t>
            </a:r>
          </a:p>
        </p:txBody>
      </p:sp>
      <p:sp>
        <p:nvSpPr>
          <p:cNvPr id="5" name="Content Placeholder 2"/>
          <p:cNvSpPr txBox="1">
            <a:spLocks/>
          </p:cNvSpPr>
          <p:nvPr/>
        </p:nvSpPr>
        <p:spPr>
          <a:xfrm>
            <a:off x="3907519" y="2458298"/>
            <a:ext cx="4774520" cy="2818354"/>
          </a:xfrm>
          <a:prstGeom prst="rect">
            <a:avLst/>
          </a:prstGeom>
        </p:spPr>
        <p:txBody>
          <a:bodyPr>
            <a:normAutofit/>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dirty="0"/>
              <a:t>Your next step is to complete the On-the-Job section of the Harvard ManageMentor Innovation Implementation topic.</a:t>
            </a:r>
          </a:p>
          <a:p>
            <a:pPr marL="0" indent="0">
              <a:buFont typeface="Arial" panose="020B0604020202020204" pitchFamily="34" charset="0"/>
              <a:buNone/>
            </a:pPr>
            <a:endParaRPr lang="en-US" dirty="0"/>
          </a:p>
          <a:p>
            <a:pPr marL="0" indent="0">
              <a:buFont typeface="Arial" panose="020B0604020202020204" pitchFamily="34" charset="0"/>
              <a:buNone/>
            </a:pPr>
            <a:endParaRPr lang="en-US" dirty="0"/>
          </a:p>
          <a:p>
            <a:pPr marL="0" indent="0" algn="ctr">
              <a:buFont typeface="Arial" panose="020B0604020202020204" pitchFamily="34" charset="0"/>
              <a:buNone/>
            </a:pPr>
            <a:endParaRPr lang="en-US" dirty="0"/>
          </a:p>
        </p:txBody>
      </p:sp>
    </p:spTree>
    <p:extLst>
      <p:ext uri="{BB962C8B-B14F-4D97-AF65-F5344CB8AC3E}">
        <p14:creationId xmlns:p14="http://schemas.microsoft.com/office/powerpoint/2010/main" val="4344648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InnovationImplementation_Infographic1.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0334" y="2624666"/>
            <a:ext cx="1947333" cy="1669142"/>
          </a:xfrm>
          <a:prstGeom prst="rect">
            <a:avLst/>
          </a:prstGeom>
        </p:spPr>
      </p:pic>
      <p:sp>
        <p:nvSpPr>
          <p:cNvPr id="2" name="Title 1"/>
          <p:cNvSpPr>
            <a:spLocks noGrp="1"/>
          </p:cNvSpPr>
          <p:nvPr>
            <p:ph type="title"/>
          </p:nvPr>
        </p:nvSpPr>
        <p:spPr/>
        <p:txBody>
          <a:bodyPr/>
          <a:lstStyle/>
          <a:p>
            <a:r>
              <a:rPr lang="en-US" dirty="0"/>
              <a:t>Welcome</a:t>
            </a:r>
          </a:p>
        </p:txBody>
      </p:sp>
      <p:grpSp>
        <p:nvGrpSpPr>
          <p:cNvPr id="4" name="Group 3"/>
          <p:cNvGrpSpPr/>
          <p:nvPr/>
        </p:nvGrpSpPr>
        <p:grpSpPr>
          <a:xfrm>
            <a:off x="7563253" y="4665042"/>
            <a:ext cx="1580747" cy="844729"/>
            <a:chOff x="7563253" y="4665042"/>
            <a:chExt cx="1580747" cy="844729"/>
          </a:xfrm>
        </p:grpSpPr>
        <p:sp>
          <p:nvSpPr>
            <p:cNvPr id="5" name="Rectangle 4"/>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6" name="Picture 5" descr="icon_chat.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563253" y="4674675"/>
              <a:ext cx="853383" cy="835096"/>
            </a:xfrm>
            <a:prstGeom prst="rect">
              <a:avLst/>
            </a:prstGeom>
          </p:spPr>
        </p:pic>
      </p:grpSp>
      <p:sp>
        <p:nvSpPr>
          <p:cNvPr id="7" name="Text Placeholder 7"/>
          <p:cNvSpPr txBox="1">
            <a:spLocks/>
          </p:cNvSpPr>
          <p:nvPr/>
        </p:nvSpPr>
        <p:spPr>
          <a:xfrm>
            <a:off x="2737669" y="1708004"/>
            <a:ext cx="5053781" cy="4244487"/>
          </a:xfrm>
          <a:prstGeom prst="rect">
            <a:avLst/>
          </a:prstGeom>
        </p:spPr>
        <p:txBody>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3975" indent="0">
              <a:buNone/>
            </a:pPr>
            <a:r>
              <a:rPr lang="en-US" sz="2800" b="1" i="1" dirty="0"/>
              <a:t>What's one “great idea” you’ve thought about implementing to solve a problem you or your customer face?</a:t>
            </a:r>
            <a:endParaRPr lang="en-US" sz="2800" dirty="0"/>
          </a:p>
          <a:p>
            <a:pPr marL="53975" indent="0">
              <a:buNone/>
            </a:pPr>
            <a:r>
              <a:rPr lang="en-US" sz="2800" i="1" dirty="0"/>
              <a:t>Chat in: </a:t>
            </a:r>
            <a:endParaRPr lang="en-US" sz="2800" dirty="0"/>
          </a:p>
          <a:p>
            <a:pPr lvl="0"/>
            <a:r>
              <a:rPr lang="en-US" sz="2800" i="1" dirty="0"/>
              <a:t>What is the idea? </a:t>
            </a:r>
            <a:endParaRPr lang="en-US" sz="2800" dirty="0"/>
          </a:p>
        </p:txBody>
      </p:sp>
    </p:spTree>
    <p:extLst>
      <p:ext uri="{BB962C8B-B14F-4D97-AF65-F5344CB8AC3E}">
        <p14:creationId xmlns:p14="http://schemas.microsoft.com/office/powerpoint/2010/main" val="28200373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topic_landing_page_image_1400.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1001889"/>
            <a:ext cx="9144001" cy="5567681"/>
          </a:xfrm>
          <a:prstGeom prst="rect">
            <a:avLst/>
          </a:prstGeom>
        </p:spPr>
      </p:pic>
      <p:sp>
        <p:nvSpPr>
          <p:cNvPr id="7" name="Rectangle 6"/>
          <p:cNvSpPr/>
          <p:nvPr/>
        </p:nvSpPr>
        <p:spPr>
          <a:xfrm>
            <a:off x="0" y="3611980"/>
            <a:ext cx="9144000" cy="1470527"/>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itle 1"/>
          <p:cNvSpPr>
            <a:spLocks noGrp="1"/>
          </p:cNvSpPr>
          <p:nvPr>
            <p:ph type="ctrTitle"/>
          </p:nvPr>
        </p:nvSpPr>
        <p:spPr/>
        <p:txBody>
          <a:bodyPr>
            <a:normAutofit/>
          </a:bodyPr>
          <a:lstStyle/>
          <a:p>
            <a:r>
              <a:rPr lang="en-US" dirty="0"/>
              <a:t>Thank you</a:t>
            </a:r>
          </a:p>
        </p:txBody>
      </p:sp>
      <p:grpSp>
        <p:nvGrpSpPr>
          <p:cNvPr id="9" name="Group 8"/>
          <p:cNvGrpSpPr/>
          <p:nvPr/>
        </p:nvGrpSpPr>
        <p:grpSpPr>
          <a:xfrm>
            <a:off x="630081" y="-5584"/>
            <a:ext cx="2825156" cy="1823903"/>
            <a:chOff x="630081" y="-5584"/>
            <a:chExt cx="2825156" cy="1823903"/>
          </a:xfrm>
        </p:grpSpPr>
        <p:sp>
          <p:nvSpPr>
            <p:cNvPr id="10" name="Freeform 9"/>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1" name="Picture 10" descr="HMM-logo_stacked_whit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0242" y="348886"/>
              <a:ext cx="2566367" cy="739686"/>
            </a:xfrm>
            <a:prstGeom prst="rect">
              <a:avLst/>
            </a:prstGeom>
          </p:spPr>
        </p:pic>
      </p:grpSp>
    </p:spTree>
    <p:extLst>
      <p:ext uri="{BB962C8B-B14F-4D97-AF65-F5344CB8AC3E}">
        <p14:creationId xmlns:p14="http://schemas.microsoft.com/office/powerpoint/2010/main" val="3264869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Introductions</a:t>
            </a:r>
          </a:p>
        </p:txBody>
      </p:sp>
      <p:pic>
        <p:nvPicPr>
          <p:cNvPr id="5" name="Picture 4" descr="stock-photo-19482421-taking-pride-in-leadership.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878506" y="2161117"/>
            <a:ext cx="2734491" cy="2596461"/>
          </a:xfrm>
          <a:prstGeom prst="rect">
            <a:avLst/>
          </a:prstGeom>
        </p:spPr>
      </p:pic>
      <p:pic>
        <p:nvPicPr>
          <p:cNvPr id="6" name="Picture 5" descr="Corbis-42-58749705.jpg"/>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381788" y="2156183"/>
            <a:ext cx="2738710" cy="2601395"/>
          </a:xfrm>
          <a:prstGeom prst="rect">
            <a:avLst/>
          </a:prstGeom>
        </p:spPr>
      </p:pic>
      <p:sp>
        <p:nvSpPr>
          <p:cNvPr id="7" name="TextBox 6"/>
          <p:cNvSpPr txBox="1"/>
          <p:nvPr/>
        </p:nvSpPr>
        <p:spPr>
          <a:xfrm>
            <a:off x="1382526" y="4899521"/>
            <a:ext cx="2734237" cy="769441"/>
          </a:xfrm>
          <a:prstGeom prst="rect">
            <a:avLst/>
          </a:prstGeom>
          <a:noFill/>
        </p:spPr>
        <p:txBody>
          <a:bodyPr wrap="square" rtlCol="0">
            <a:spAutoFit/>
          </a:bodyPr>
          <a:lstStyle/>
          <a:p>
            <a:pPr algn="ctr"/>
            <a:r>
              <a:rPr lang="en-US" sz="2400" b="1" dirty="0"/>
              <a:t>NAME</a:t>
            </a:r>
          </a:p>
          <a:p>
            <a:pPr algn="ctr"/>
            <a:r>
              <a:rPr lang="en-US" sz="2000" dirty="0"/>
              <a:t>Title</a:t>
            </a:r>
          </a:p>
        </p:txBody>
      </p:sp>
      <p:sp>
        <p:nvSpPr>
          <p:cNvPr id="8" name="TextBox 7"/>
          <p:cNvSpPr txBox="1"/>
          <p:nvPr/>
        </p:nvSpPr>
        <p:spPr>
          <a:xfrm>
            <a:off x="4878761" y="4899521"/>
            <a:ext cx="2734237" cy="769441"/>
          </a:xfrm>
          <a:prstGeom prst="rect">
            <a:avLst/>
          </a:prstGeom>
          <a:noFill/>
        </p:spPr>
        <p:txBody>
          <a:bodyPr wrap="square" rtlCol="0">
            <a:spAutoFit/>
          </a:bodyPr>
          <a:lstStyle/>
          <a:p>
            <a:pPr algn="ctr"/>
            <a:r>
              <a:rPr lang="en-US" sz="2400" b="1" dirty="0">
                <a:solidFill>
                  <a:srgbClr val="000000"/>
                </a:solidFill>
              </a:rPr>
              <a:t>NAME</a:t>
            </a:r>
          </a:p>
          <a:p>
            <a:pPr algn="ctr"/>
            <a:r>
              <a:rPr lang="en-US" sz="2000" dirty="0">
                <a:solidFill>
                  <a:srgbClr val="000000"/>
                </a:solidFill>
              </a:rPr>
              <a:t>Title</a:t>
            </a:r>
          </a:p>
        </p:txBody>
      </p:sp>
    </p:spTree>
    <p:extLst>
      <p:ext uri="{BB962C8B-B14F-4D97-AF65-F5344CB8AC3E}">
        <p14:creationId xmlns:p14="http://schemas.microsoft.com/office/powerpoint/2010/main" val="36082722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Participation tips</a:t>
            </a:r>
          </a:p>
        </p:txBody>
      </p:sp>
      <p:sp>
        <p:nvSpPr>
          <p:cNvPr id="6" name="Content Placeholder 3"/>
          <p:cNvSpPr>
            <a:spLocks noGrp="1"/>
          </p:cNvSpPr>
          <p:nvPr>
            <p:ph sz="quarter" idx="10"/>
          </p:nvPr>
        </p:nvSpPr>
        <p:spPr/>
        <p:txBody>
          <a:bodyPr/>
          <a:lstStyle/>
          <a:p>
            <a:pPr marL="342900" indent="-342900">
              <a:spcAft>
                <a:spcPts val="1200"/>
              </a:spcAft>
              <a:buFont typeface="Arial"/>
              <a:buChar char="•"/>
            </a:pPr>
            <a:r>
              <a:rPr lang="en-US" sz="2400" dirty="0">
                <a:solidFill>
                  <a:prstClr val="black"/>
                </a:solidFill>
              </a:rPr>
              <a:t>Limit electronic interruptions.</a:t>
            </a:r>
          </a:p>
          <a:p>
            <a:pPr marL="342900" indent="-342900">
              <a:spcAft>
                <a:spcPts val="1200"/>
              </a:spcAft>
              <a:buFont typeface="Arial"/>
              <a:buChar char="•"/>
            </a:pPr>
            <a:r>
              <a:rPr lang="en-US" sz="2400" dirty="0">
                <a:solidFill>
                  <a:prstClr val="black"/>
                </a:solidFill>
              </a:rPr>
              <a:t>Take part in the discussion. </a:t>
            </a:r>
          </a:p>
          <a:p>
            <a:pPr marL="342900" indent="-342900">
              <a:spcAft>
                <a:spcPts val="1200"/>
              </a:spcAft>
              <a:buFont typeface="Arial"/>
              <a:buChar char="•"/>
            </a:pPr>
            <a:r>
              <a:rPr lang="en-US" sz="2400" dirty="0">
                <a:solidFill>
                  <a:prstClr val="black"/>
                </a:solidFill>
              </a:rPr>
              <a:t>Listen carefully to what is being said.</a:t>
            </a:r>
          </a:p>
          <a:p>
            <a:pPr marL="342900" indent="-342900">
              <a:spcAft>
                <a:spcPts val="1200"/>
              </a:spcAft>
              <a:buFont typeface="Arial"/>
              <a:buChar char="•"/>
            </a:pPr>
            <a:r>
              <a:rPr lang="en-US" sz="2400" dirty="0">
                <a:solidFill>
                  <a:prstClr val="black"/>
                </a:solidFill>
              </a:rPr>
              <a:t>The </a:t>
            </a:r>
            <a:r>
              <a:rPr lang="en-US" sz="2400" b="1" dirty="0">
                <a:solidFill>
                  <a:schemeClr val="accent1"/>
                </a:solidFill>
              </a:rPr>
              <a:t>CHAT PANEL </a:t>
            </a:r>
            <a:r>
              <a:rPr lang="en-US" sz="2400" dirty="0">
                <a:solidFill>
                  <a:prstClr val="black"/>
                </a:solidFill>
              </a:rPr>
              <a:t>is enabled for the session.</a:t>
            </a:r>
          </a:p>
          <a:p>
            <a:pPr marL="342900" indent="-342900">
              <a:spcAft>
                <a:spcPts val="1200"/>
              </a:spcAft>
              <a:buFont typeface="Arial"/>
              <a:buChar char="•"/>
            </a:pPr>
            <a:r>
              <a:rPr lang="en-US" sz="2400" dirty="0">
                <a:solidFill>
                  <a:prstClr val="black"/>
                </a:solidFill>
              </a:rPr>
              <a:t>Use the </a:t>
            </a:r>
            <a:r>
              <a:rPr lang="en-US" sz="2400" b="1" dirty="0">
                <a:solidFill>
                  <a:schemeClr val="accent1"/>
                </a:solidFill>
              </a:rPr>
              <a:t>RAISE HAND </a:t>
            </a:r>
            <a:r>
              <a:rPr lang="en-US" sz="2400" dirty="0">
                <a:solidFill>
                  <a:prstClr val="black"/>
                </a:solidFill>
              </a:rPr>
              <a:t>feature to volunteer </a:t>
            </a:r>
            <a:br>
              <a:rPr lang="en-US" sz="2400" dirty="0">
                <a:solidFill>
                  <a:prstClr val="black"/>
                </a:solidFill>
              </a:rPr>
            </a:br>
            <a:r>
              <a:rPr lang="en-US" sz="2400" dirty="0">
                <a:solidFill>
                  <a:prstClr val="black"/>
                </a:solidFill>
              </a:rPr>
              <a:t>to speak.</a:t>
            </a:r>
          </a:p>
          <a:p>
            <a:pPr marL="342900" indent="-342900">
              <a:buFont typeface="Arial"/>
              <a:buChar char="•"/>
            </a:pPr>
            <a:r>
              <a:rPr lang="en-US" sz="2400" dirty="0">
                <a:solidFill>
                  <a:prstClr val="black"/>
                </a:solidFill>
              </a:rPr>
              <a:t>Put your phone on mute when not speaking.</a:t>
            </a:r>
          </a:p>
          <a:p>
            <a:endParaRPr lang="en-US" sz="2400" dirty="0"/>
          </a:p>
        </p:txBody>
      </p:sp>
      <p:grpSp>
        <p:nvGrpSpPr>
          <p:cNvPr id="7" name="Group 6"/>
          <p:cNvGrpSpPr/>
          <p:nvPr/>
        </p:nvGrpSpPr>
        <p:grpSpPr>
          <a:xfrm>
            <a:off x="7563253" y="3156902"/>
            <a:ext cx="1580747" cy="844729"/>
            <a:chOff x="7563253" y="4665042"/>
            <a:chExt cx="1580747" cy="844729"/>
          </a:xfrm>
        </p:grpSpPr>
        <p:sp>
          <p:nvSpPr>
            <p:cNvPr id="8" name="Rectangle 7"/>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CHAT</a:t>
              </a:r>
            </a:p>
          </p:txBody>
        </p:sp>
        <p:pic>
          <p:nvPicPr>
            <p:cNvPr id="9" name="Picture 8" descr="icon_chat.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563253" y="4674675"/>
              <a:ext cx="853383" cy="835096"/>
            </a:xfrm>
            <a:prstGeom prst="rect">
              <a:avLst/>
            </a:prstGeom>
          </p:spPr>
        </p:pic>
      </p:grpSp>
      <p:grpSp>
        <p:nvGrpSpPr>
          <p:cNvPr id="10" name="Group 9"/>
          <p:cNvGrpSpPr/>
          <p:nvPr/>
        </p:nvGrpSpPr>
        <p:grpSpPr>
          <a:xfrm>
            <a:off x="7982922" y="4333788"/>
            <a:ext cx="1161078" cy="838132"/>
            <a:chOff x="7982922" y="4553595"/>
            <a:chExt cx="1161078" cy="838132"/>
          </a:xfrm>
        </p:grpSpPr>
        <p:sp>
          <p:nvSpPr>
            <p:cNvPr id="11" name="Rectangle 10"/>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12" name="Picture 11" descr="icon_raise hand.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30430627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1080938" y="2204322"/>
            <a:ext cx="6619938" cy="3600533"/>
          </a:xfrm>
        </p:spPr>
        <p:txBody>
          <a:bodyPr/>
          <a:lstStyle/>
          <a:p>
            <a:pPr marL="53975">
              <a:lnSpc>
                <a:spcPct val="100000"/>
              </a:lnSpc>
            </a:pPr>
            <a:r>
              <a:rPr lang="en-US" sz="2800" b="1" dirty="0">
                <a:solidFill>
                  <a:schemeClr val="bg1"/>
                </a:solidFill>
              </a:rPr>
              <a:t>What's one ”great idea" you’ve thought about i</a:t>
            </a:r>
            <a:r>
              <a:rPr lang="en-US" sz="2800" b="1" dirty="0"/>
              <a:t>mplementing to solve a problem you or your customer face</a:t>
            </a:r>
            <a:r>
              <a:rPr lang="en-US" sz="2800" b="1" dirty="0">
                <a:solidFill>
                  <a:schemeClr val="bg1"/>
                </a:solidFill>
              </a:rPr>
              <a:t>?</a:t>
            </a:r>
            <a:endParaRPr lang="en-US" sz="2800" dirty="0">
              <a:solidFill>
                <a:schemeClr val="bg1"/>
              </a:solidFill>
            </a:endParaRPr>
          </a:p>
          <a:p>
            <a:pPr marL="53975">
              <a:lnSpc>
                <a:spcPct val="100000"/>
              </a:lnSpc>
            </a:pPr>
            <a:r>
              <a:rPr lang="en-US" sz="2800" dirty="0">
                <a:solidFill>
                  <a:schemeClr val="bg1"/>
                </a:solidFill>
              </a:rPr>
              <a:t>Chat in: </a:t>
            </a:r>
          </a:p>
          <a:p>
            <a:pPr marL="457200" lvl="0" indent="-457200">
              <a:lnSpc>
                <a:spcPct val="100000"/>
              </a:lnSpc>
              <a:buFont typeface="Arial" panose="020B0604020202020204" pitchFamily="34" charset="0"/>
              <a:buChar char="•"/>
            </a:pPr>
            <a:r>
              <a:rPr lang="en-US" sz="2800" dirty="0">
                <a:solidFill>
                  <a:schemeClr val="bg1"/>
                </a:solidFill>
              </a:rPr>
              <a:t>What is the idea?</a:t>
            </a:r>
          </a:p>
          <a:p>
            <a:pPr marL="457200" indent="-457200">
              <a:lnSpc>
                <a:spcPct val="100000"/>
              </a:lnSpc>
              <a:buFont typeface="Arial" panose="020B0604020202020204" pitchFamily="34" charset="0"/>
              <a:buChar char="•"/>
            </a:pPr>
            <a:r>
              <a:rPr lang="en-US" sz="2800" dirty="0">
                <a:solidFill>
                  <a:schemeClr val="bg1"/>
                </a:solidFill>
              </a:rPr>
              <a:t>How excited are you about implementing this idea on a scale of 1-10?</a:t>
            </a:r>
          </a:p>
        </p:txBody>
      </p:sp>
      <p:grpSp>
        <p:nvGrpSpPr>
          <p:cNvPr id="8" name="Group 7"/>
          <p:cNvGrpSpPr/>
          <p:nvPr/>
        </p:nvGrpSpPr>
        <p:grpSpPr>
          <a:xfrm>
            <a:off x="7563253" y="4973583"/>
            <a:ext cx="1580747" cy="841504"/>
            <a:chOff x="7563253" y="4665042"/>
            <a:chExt cx="1580747" cy="841504"/>
          </a:xfrm>
        </p:grpSpPr>
        <p:sp>
          <p:nvSpPr>
            <p:cNvPr id="9" name="Rectangle 8"/>
            <p:cNvSpPr/>
            <p:nvPr/>
          </p:nvSpPr>
          <p:spPr>
            <a:xfrm>
              <a:off x="8624455" y="4665042"/>
              <a:ext cx="519545" cy="8312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b="1" dirty="0">
                  <a:solidFill>
                    <a:schemeClr val="bg2"/>
                  </a:solidFill>
                </a:rPr>
                <a:t>CHAT</a:t>
              </a:r>
            </a:p>
          </p:txBody>
        </p:sp>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563253" y="4677899"/>
              <a:ext cx="853383" cy="828647"/>
            </a:xfrm>
            <a:prstGeom prst="rect">
              <a:avLst/>
            </a:prstGeom>
          </p:spPr>
        </p:pic>
      </p:grpSp>
    </p:spTree>
    <p:extLst>
      <p:ext uri="{BB962C8B-B14F-4D97-AF65-F5344CB8AC3E}">
        <p14:creationId xmlns:p14="http://schemas.microsoft.com/office/powerpoint/2010/main" val="8518609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Today’s objectives</a:t>
            </a:r>
          </a:p>
        </p:txBody>
      </p:sp>
      <p:sp>
        <p:nvSpPr>
          <p:cNvPr id="3" name="Content Placeholder 2"/>
          <p:cNvSpPr>
            <a:spLocks noGrp="1"/>
          </p:cNvSpPr>
          <p:nvPr>
            <p:ph sz="quarter" idx="10"/>
          </p:nvPr>
        </p:nvSpPr>
        <p:spPr/>
        <p:txBody>
          <a:bodyPr/>
          <a:lstStyle/>
          <a:p>
            <a:pPr>
              <a:buNone/>
            </a:pPr>
            <a:r>
              <a:rPr lang="en-US" dirty="0"/>
              <a:t>Help you:</a:t>
            </a:r>
          </a:p>
          <a:p>
            <a:pPr lvl="0"/>
            <a:r>
              <a:rPr lang="en-US" dirty="0"/>
              <a:t>Identify an opportunity</a:t>
            </a:r>
          </a:p>
          <a:p>
            <a:pPr lvl="0"/>
            <a:r>
              <a:rPr lang="en-US" dirty="0"/>
              <a:t>Define and redefine the problem</a:t>
            </a:r>
          </a:p>
          <a:p>
            <a:pPr lvl="0"/>
            <a:r>
              <a:rPr lang="en-US" dirty="0"/>
              <a:t>Take it to the test</a:t>
            </a:r>
          </a:p>
          <a:p>
            <a:pPr>
              <a:buNone/>
            </a:pPr>
            <a:r>
              <a:rPr lang="en-US" dirty="0"/>
              <a:t> </a:t>
            </a:r>
          </a:p>
        </p:txBody>
      </p:sp>
    </p:spTree>
    <p:extLst>
      <p:ext uri="{BB962C8B-B14F-4D97-AF65-F5344CB8AC3E}">
        <p14:creationId xmlns:p14="http://schemas.microsoft.com/office/powerpoint/2010/main" val="10667753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2614C95-117F-0541-8FDC-BA0BF68C39F6}"/>
              </a:ext>
            </a:extLst>
          </p:cNvPr>
          <p:cNvPicPr>
            <a:picLocks noChangeAspect="1"/>
          </p:cNvPicPr>
          <p:nvPr/>
        </p:nvPicPr>
        <p:blipFill rotWithShape="1">
          <a:blip r:embed="rId3">
            <a:extLst>
              <a:ext uri="{28A0092B-C50C-407E-A947-70E740481C1C}">
                <a14:useLocalDpi xmlns:a14="http://schemas.microsoft.com/office/drawing/2010/main" val="0"/>
              </a:ext>
            </a:extLst>
          </a:blip>
          <a:srcRect t="11678"/>
          <a:stretch/>
        </p:blipFill>
        <p:spPr>
          <a:xfrm>
            <a:off x="0" y="-1"/>
            <a:ext cx="9144000" cy="2103155"/>
          </a:xfrm>
          <a:prstGeom prst="rect">
            <a:avLst/>
          </a:prstGeom>
        </p:spPr>
      </p:pic>
      <p:sp>
        <p:nvSpPr>
          <p:cNvPr id="7" name="Text Placeholder 6"/>
          <p:cNvSpPr>
            <a:spLocks noGrp="1"/>
          </p:cNvSpPr>
          <p:nvPr>
            <p:ph type="body" idx="1"/>
          </p:nvPr>
        </p:nvSpPr>
        <p:spPr/>
        <p:txBody>
          <a:bodyPr/>
          <a:lstStyle/>
          <a:p>
            <a:r>
              <a:rPr lang="en-US" dirty="0"/>
              <a:t>IDENTIFY AN OPPORTUNITY</a:t>
            </a:r>
          </a:p>
        </p:txBody>
      </p:sp>
      <p:grpSp>
        <p:nvGrpSpPr>
          <p:cNvPr id="8" name="Group 7"/>
          <p:cNvGrpSpPr/>
          <p:nvPr/>
        </p:nvGrpSpPr>
        <p:grpSpPr>
          <a:xfrm>
            <a:off x="897466" y="0"/>
            <a:ext cx="1179073" cy="2459955"/>
            <a:chOff x="1517226" y="0"/>
            <a:chExt cx="1179073" cy="2459955"/>
          </a:xfrm>
        </p:grpSpPr>
        <p:grpSp>
          <p:nvGrpSpPr>
            <p:cNvPr id="9" name="Group 8"/>
            <p:cNvGrpSpPr/>
            <p:nvPr/>
          </p:nvGrpSpPr>
          <p:grpSpPr>
            <a:xfrm>
              <a:off x="1552549" y="0"/>
              <a:ext cx="1110074" cy="2459955"/>
              <a:chOff x="1560742" y="0"/>
              <a:chExt cx="1110074" cy="2459955"/>
            </a:xfrm>
            <a:effectLst>
              <a:glow rad="25400">
                <a:schemeClr val="tx1">
                  <a:alpha val="20000"/>
                </a:schemeClr>
              </a:glow>
            </a:effectLst>
          </p:grpSpPr>
          <p:sp>
            <p:nvSpPr>
              <p:cNvPr id="11" name="Rectangle 10"/>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Chevron 11"/>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0" name="TextBox 9"/>
            <p:cNvSpPr txBox="1"/>
            <p:nvPr/>
          </p:nvSpPr>
          <p:spPr>
            <a:xfrm>
              <a:off x="1517226" y="1537843"/>
              <a:ext cx="1179073" cy="400110"/>
            </a:xfrm>
            <a:prstGeom prst="rect">
              <a:avLst/>
            </a:prstGeom>
            <a:noFill/>
          </p:spPr>
          <p:txBody>
            <a:bodyPr wrap="square" rtlCol="0">
              <a:spAutoFit/>
            </a:bodyPr>
            <a:lstStyle/>
            <a:p>
              <a:pPr algn="ctr"/>
              <a:r>
                <a:rPr lang="en-US" sz="1000" dirty="0">
                  <a:solidFill>
                    <a:schemeClr val="bg1"/>
                  </a:solidFill>
                </a:rPr>
                <a:t>INNOVATION IMPLEMENTATION</a:t>
              </a:r>
            </a:p>
          </p:txBody>
        </p:sp>
      </p:grpSp>
    </p:spTree>
    <p:extLst>
      <p:ext uri="{BB962C8B-B14F-4D97-AF65-F5344CB8AC3E}">
        <p14:creationId xmlns:p14="http://schemas.microsoft.com/office/powerpoint/2010/main" val="3664209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96333" y="1397000"/>
            <a:ext cx="3753556" cy="4854222"/>
          </a:xfrm>
          <a:prstGeom prst="rect">
            <a:avLst/>
          </a:prstGeom>
          <a:solidFill>
            <a:schemeClr val="bg1"/>
          </a:solidFill>
          <a:ln>
            <a:noFill/>
          </a:ln>
          <a:effectLst>
            <a:outerShdw blurRad="1651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normAutofit/>
          </a:bodyPr>
          <a:lstStyle/>
          <a:p>
            <a:r>
              <a:rPr lang="en-US" dirty="0"/>
              <a:t>Idea fishing</a:t>
            </a:r>
            <a:endParaRPr lang="en-US" sz="2700" dirty="0"/>
          </a:p>
        </p:txBody>
      </p:sp>
      <p:sp>
        <p:nvSpPr>
          <p:cNvPr id="17" name="Content Placeholder 2"/>
          <p:cNvSpPr txBox="1">
            <a:spLocks/>
          </p:cNvSpPr>
          <p:nvPr/>
        </p:nvSpPr>
        <p:spPr>
          <a:xfrm>
            <a:off x="4268602" y="2258077"/>
            <a:ext cx="4742048" cy="3939523"/>
          </a:xfrm>
          <a:prstGeom prst="rect">
            <a:avLst/>
          </a:prstGeom>
        </p:spPr>
        <p:txBody>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a:r>
              <a:rPr lang="en-US" sz="2000" b="1" dirty="0"/>
              <a:t>Observe</a:t>
            </a:r>
            <a:r>
              <a:rPr lang="en-US" sz="2000" dirty="0"/>
              <a:t> &gt; </a:t>
            </a:r>
            <a:r>
              <a:rPr lang="en-US" sz="2000" i="1" dirty="0"/>
              <a:t>What will you investigate?</a:t>
            </a:r>
          </a:p>
          <a:p>
            <a:pPr lvl="0"/>
            <a:r>
              <a:rPr lang="en-US" sz="2000" b="1" dirty="0"/>
              <a:t>Question</a:t>
            </a:r>
            <a:r>
              <a:rPr lang="en-US" sz="2000" dirty="0"/>
              <a:t> &gt; </a:t>
            </a:r>
            <a:r>
              <a:rPr lang="en-US" sz="2000" i="1" dirty="0"/>
              <a:t>What will you ask to challenge the status quo?</a:t>
            </a:r>
          </a:p>
          <a:p>
            <a:pPr lvl="0"/>
            <a:r>
              <a:rPr lang="en-US" sz="2000" b="1" dirty="0"/>
              <a:t>Network</a:t>
            </a:r>
            <a:r>
              <a:rPr lang="en-US" sz="2000" dirty="0"/>
              <a:t> &gt; </a:t>
            </a:r>
            <a:r>
              <a:rPr lang="en-US" sz="2000" i="1" dirty="0"/>
              <a:t>Who might you talk with?</a:t>
            </a:r>
          </a:p>
          <a:p>
            <a:r>
              <a:rPr lang="en-US" sz="2000" b="1" dirty="0"/>
              <a:t>Explore</a:t>
            </a:r>
            <a:r>
              <a:rPr lang="en-US" sz="2000" dirty="0"/>
              <a:t> &gt; </a:t>
            </a:r>
            <a:r>
              <a:rPr lang="en-US" sz="2000" i="1" dirty="0"/>
              <a:t>Where will you look for new inspiration and ideas?</a:t>
            </a:r>
          </a:p>
          <a:p>
            <a:pPr lvl="0"/>
            <a:endParaRPr lang="en-US" sz="2000" i="1" dirty="0"/>
          </a:p>
        </p:txBody>
      </p:sp>
      <p:grpSp>
        <p:nvGrpSpPr>
          <p:cNvPr id="13" name="Group 12"/>
          <p:cNvGrpSpPr/>
          <p:nvPr/>
        </p:nvGrpSpPr>
        <p:grpSpPr>
          <a:xfrm>
            <a:off x="7982922" y="5028055"/>
            <a:ext cx="1161078" cy="838132"/>
            <a:chOff x="7982922" y="4553595"/>
            <a:chExt cx="1161078" cy="838132"/>
          </a:xfrm>
        </p:grpSpPr>
        <p:sp>
          <p:nvSpPr>
            <p:cNvPr id="15" name="Rectangle 14"/>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a:t>RAISE HAND</a:t>
              </a:r>
            </a:p>
          </p:txBody>
        </p:sp>
        <p:pic>
          <p:nvPicPr>
            <p:cNvPr id="16" name="Picture 15" descr="icon_raise hand.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982922" y="4553595"/>
              <a:ext cx="444978" cy="835096"/>
            </a:xfrm>
            <a:prstGeom prst="rect">
              <a:avLst/>
            </a:prstGeom>
          </p:spPr>
        </p:pic>
      </p:grpSp>
      <p:pic>
        <p:nvPicPr>
          <p:cNvPr id="5" name="Picture 4">
            <a:extLst>
              <a:ext uri="{FF2B5EF4-FFF2-40B4-BE49-F238E27FC236}">
                <a16:creationId xmlns:a16="http://schemas.microsoft.com/office/drawing/2014/main" id="{D2DC58AC-5CBC-DD4A-93FD-A855A712D5D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6333" y="1397000"/>
            <a:ext cx="3753556" cy="4857543"/>
          </a:xfrm>
          <a:prstGeom prst="rect">
            <a:avLst/>
          </a:prstGeom>
        </p:spPr>
      </p:pic>
    </p:spTree>
    <p:extLst>
      <p:ext uri="{BB962C8B-B14F-4D97-AF65-F5344CB8AC3E}">
        <p14:creationId xmlns:p14="http://schemas.microsoft.com/office/powerpoint/2010/main" val="28286221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Expand your options</a:t>
            </a:r>
          </a:p>
        </p:txBody>
      </p:sp>
      <p:sp>
        <p:nvSpPr>
          <p:cNvPr id="4" name="Content Placeholder 3"/>
          <p:cNvSpPr>
            <a:spLocks noGrp="1"/>
          </p:cNvSpPr>
          <p:nvPr>
            <p:ph sz="quarter" idx="10"/>
          </p:nvPr>
        </p:nvSpPr>
        <p:spPr>
          <a:xfrm>
            <a:off x="450851" y="1829858"/>
            <a:ext cx="4883150" cy="2837392"/>
          </a:xfrm>
        </p:spPr>
        <p:txBody>
          <a:bodyPr>
            <a:noAutofit/>
          </a:bodyPr>
          <a:lstStyle/>
          <a:p>
            <a:pPr>
              <a:spcAft>
                <a:spcPts val="1200"/>
              </a:spcAft>
            </a:pPr>
            <a:r>
              <a:rPr lang="en-US" sz="2300" dirty="0"/>
              <a:t>What problem are you trying to solve for you or your customer?</a:t>
            </a:r>
          </a:p>
          <a:p>
            <a:pPr>
              <a:spcAft>
                <a:spcPts val="1200"/>
              </a:spcAft>
            </a:pPr>
            <a:r>
              <a:rPr lang="en-US" sz="2300" dirty="0"/>
              <a:t>Considering this problem, what do you think you or your customer </a:t>
            </a:r>
            <a:r>
              <a:rPr lang="en-US" sz="2300" i="1" dirty="0"/>
              <a:t>needs?</a:t>
            </a:r>
          </a:p>
          <a:p>
            <a:pPr>
              <a:spcAft>
                <a:spcPts val="1200"/>
              </a:spcAft>
            </a:pPr>
            <a:r>
              <a:rPr lang="en-US" sz="2300" dirty="0"/>
              <a:t>What do you think you or they  actually </a:t>
            </a:r>
            <a:r>
              <a:rPr lang="en-US" sz="2300" i="1" dirty="0"/>
              <a:t>want to accomplish?</a:t>
            </a:r>
          </a:p>
          <a:p>
            <a:pPr marL="53975" indent="0">
              <a:spcAft>
                <a:spcPts val="1200"/>
              </a:spcAft>
              <a:buNone/>
            </a:pPr>
            <a:endParaRPr lang="en-US" sz="2300" dirty="0"/>
          </a:p>
        </p:txBody>
      </p:sp>
      <p:pic>
        <p:nvPicPr>
          <p:cNvPr id="6" name="Picture 5" descr="A close up of a sign&#10;&#10;Description automatically generated">
            <a:extLst>
              <a:ext uri="{FF2B5EF4-FFF2-40B4-BE49-F238E27FC236}">
                <a16:creationId xmlns:a16="http://schemas.microsoft.com/office/drawing/2014/main" id="{D450DEE2-A4E7-0445-9B51-D5FCCCEE38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63233" y="2223558"/>
            <a:ext cx="2287622" cy="2646362"/>
          </a:xfrm>
          <a:prstGeom prst="rect">
            <a:avLst/>
          </a:prstGeom>
        </p:spPr>
      </p:pic>
    </p:spTree>
    <p:extLst>
      <p:ext uri="{BB962C8B-B14F-4D97-AF65-F5344CB8AC3E}">
        <p14:creationId xmlns:p14="http://schemas.microsoft.com/office/powerpoint/2010/main" val="4135702576"/>
      </p:ext>
    </p:extLst>
  </p:cSld>
  <p:clrMapOvr>
    <a:masterClrMapping/>
  </p:clrMapOvr>
</p:sld>
</file>

<file path=ppt/theme/theme1.xml><?xml version="1.0" encoding="utf-8"?>
<a:theme xmlns:a="http://schemas.openxmlformats.org/drawingml/2006/main" name="Office Theme">
  <a:themeElements>
    <a:clrScheme name="HMM-Cafe">
      <a:dk1>
        <a:sysClr val="windowText" lastClr="000000"/>
      </a:dk1>
      <a:lt1>
        <a:sysClr val="window" lastClr="FFFFFF"/>
      </a:lt1>
      <a:dk2>
        <a:srgbClr val="0071BA"/>
      </a:dk2>
      <a:lt2>
        <a:srgbClr val="660000"/>
      </a:lt2>
      <a:accent1>
        <a:srgbClr val="B00020"/>
      </a:accent1>
      <a:accent2>
        <a:srgbClr val="063A73"/>
      </a:accent2>
      <a:accent3>
        <a:srgbClr val="9FB739"/>
      </a:accent3>
      <a:accent4>
        <a:srgbClr val="B3CC94"/>
      </a:accent4>
      <a:accent5>
        <a:srgbClr val="DFE0E1"/>
      </a:accent5>
      <a:accent6>
        <a:srgbClr val="9E948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A51E36"/>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accent5">
              <a:lumMod val="75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16867</TotalTime>
  <Words>3684</Words>
  <Application>Microsoft Macintosh PowerPoint</Application>
  <PresentationFormat>On-screen Show (4:3)</PresentationFormat>
  <Paragraphs>321</Paragraphs>
  <Slides>20</Slides>
  <Notes>20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Lucida Grande</vt:lpstr>
      <vt:lpstr>Wingdings</vt:lpstr>
      <vt:lpstr>Office Theme</vt:lpstr>
      <vt:lpstr>Innovation Implementation Café </vt:lpstr>
      <vt:lpstr>Welcome</vt:lpstr>
      <vt:lpstr>Introductions</vt:lpstr>
      <vt:lpstr>Participation tips</vt:lpstr>
      <vt:lpstr>PowerPoint Presentation</vt:lpstr>
      <vt:lpstr>Today’s objectives</vt:lpstr>
      <vt:lpstr>PowerPoint Presentation</vt:lpstr>
      <vt:lpstr>Idea fishing</vt:lpstr>
      <vt:lpstr>Expand your options</vt:lpstr>
      <vt:lpstr>PowerPoint Presentation</vt:lpstr>
      <vt:lpstr>Multiply problems </vt:lpstr>
      <vt:lpstr>Activity: Multiply your problems</vt:lpstr>
      <vt:lpstr>PowerPoint Presentation</vt:lpstr>
      <vt:lpstr>What do you want to learn?</vt:lpstr>
      <vt:lpstr>Designing an experiment</vt:lpstr>
      <vt:lpstr>PowerPoint Presentation</vt:lpstr>
      <vt:lpstr>Today’s objectives</vt:lpstr>
      <vt:lpstr>PowerPoint Presentation</vt:lpstr>
      <vt:lpstr>Apply what you’ve learned</vt:lpstr>
      <vt:lpstr>Thank you</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 Frenkle</dc:creator>
  <cp:lastModifiedBy>Molloy, Janice</cp:lastModifiedBy>
  <cp:revision>748</cp:revision>
  <cp:lastPrinted>2019-04-02T12:21:35Z</cp:lastPrinted>
  <dcterms:created xsi:type="dcterms:W3CDTF">2014-06-21T12:09:32Z</dcterms:created>
  <dcterms:modified xsi:type="dcterms:W3CDTF">2019-05-09T21:07:54Z</dcterms:modified>
</cp:coreProperties>
</file>