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72" r:id="rId2"/>
    <p:sldId id="296" r:id="rId3"/>
    <p:sldId id="274" r:id="rId4"/>
    <p:sldId id="275" r:id="rId5"/>
    <p:sldId id="276" r:id="rId6"/>
    <p:sldId id="277" r:id="rId7"/>
    <p:sldId id="278" r:id="rId8"/>
    <p:sldId id="290" r:id="rId9"/>
    <p:sldId id="307" r:id="rId10"/>
    <p:sldId id="282" r:id="rId11"/>
    <p:sldId id="302" r:id="rId12"/>
    <p:sldId id="280" r:id="rId13"/>
    <p:sldId id="279" r:id="rId14"/>
    <p:sldId id="287" r:id="rId15"/>
    <p:sldId id="309" r:id="rId16"/>
    <p:sldId id="308" r:id="rId17"/>
    <p:sldId id="306" r:id="rId18"/>
    <p:sldId id="297" r:id="rId19"/>
    <p:sldId id="293" r:id="rId20"/>
    <p:sldId id="294" r:id="rId21"/>
    <p:sldId id="295" r:id="rId22"/>
  </p:sldIdLst>
  <p:sldSz cx="9144000" cy="6858000" type="screen4x3"/>
  <p:notesSz cx="7102475" cy="9388475"/>
  <p:custDataLst>
    <p:tags r:id="rId2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957" userDrawn="1">
          <p15:clr>
            <a:srgbClr val="A4A3A4"/>
          </p15:clr>
        </p15:guide>
        <p15:guide id="2" pos="447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ordan" initials="KJ" lastIdx="17" clrIdx="0"/>
  <p:cmAuthor id="2" name="Audley, Emily" initials="" lastIdx="0" clrIdx="1"/>
  <p:cmAuthor id="3" name="Leslie Marquez" initials="LM" lastIdx="1" clrIdx="2">
    <p:extLst>
      <p:ext uri="{19B8F6BF-5375-455C-9EA6-DF929625EA0E}">
        <p15:presenceInfo xmlns:p15="http://schemas.microsoft.com/office/powerpoint/2012/main" userId="48f5741a2c1b288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648" autoAdjust="0"/>
    <p:restoredTop sz="95775" autoAdjust="0"/>
  </p:normalViewPr>
  <p:slideViewPr>
    <p:cSldViewPr snapToGrid="0" showGuides="1">
      <p:cViewPr varScale="1">
        <p:scale>
          <a:sx n="110" d="100"/>
          <a:sy n="110" d="100"/>
        </p:scale>
        <p:origin x="1280" y="184"/>
      </p:cViewPr>
      <p:guideLst>
        <p:guide orient="horz"/>
        <p:guide/>
      </p:guideLst>
    </p:cSldViewPr>
  </p:slideViewPr>
  <p:outlineViewPr>
    <p:cViewPr>
      <p:scale>
        <a:sx n="33" d="100"/>
        <a:sy n="33" d="100"/>
      </p:scale>
      <p:origin x="0" y="-8848"/>
    </p:cViewPr>
  </p:outlineViewPr>
  <p:notesTextViewPr>
    <p:cViewPr>
      <p:scale>
        <a:sx n="1" d="1"/>
        <a:sy n="1" d="1"/>
      </p:scale>
      <p:origin x="0" y="0"/>
    </p:cViewPr>
  </p:notesTextViewPr>
  <p:notesViewPr>
    <p:cSldViewPr snapToGrid="0">
      <p:cViewPr>
        <p:scale>
          <a:sx n="178" d="100"/>
          <a:sy n="178" d="100"/>
        </p:scale>
        <p:origin x="1784" y="-2680"/>
      </p:cViewPr>
      <p:guideLst>
        <p:guide orient="horz" pos="2957"/>
        <p:guide pos="447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2EACFBC-5D23-9D41-80AB-CC80EDA90D8A}"/>
              </a:ext>
            </a:extLst>
          </p:cNvPr>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3FCC018-FB23-1147-8906-EE312B5BE533}"/>
              </a:ext>
            </a:extLst>
          </p:cNvPr>
          <p:cNvSpPr>
            <a:spLocks noGrp="1"/>
          </p:cNvSpPr>
          <p:nvPr>
            <p:ph type="dt" sz="quarter" idx="1"/>
          </p:nvPr>
        </p:nvSpPr>
        <p:spPr>
          <a:xfrm>
            <a:off x="4022725" y="0"/>
            <a:ext cx="3078163" cy="469900"/>
          </a:xfrm>
          <a:prstGeom prst="rect">
            <a:avLst/>
          </a:prstGeom>
        </p:spPr>
        <p:txBody>
          <a:bodyPr vert="horz" lIns="91440" tIns="45720" rIns="91440" bIns="45720" rtlCol="0"/>
          <a:lstStyle>
            <a:lvl1pPr algn="r">
              <a:defRPr sz="1200"/>
            </a:lvl1pPr>
          </a:lstStyle>
          <a:p>
            <a:fld id="{450FE628-2B64-EA40-9B40-0F84C6A73817}" type="datetimeFigureOut">
              <a:rPr lang="en-US" smtClean="0"/>
              <a:t>4/6/20</a:t>
            </a:fld>
            <a:endParaRPr lang="en-US"/>
          </a:p>
        </p:txBody>
      </p:sp>
      <p:sp>
        <p:nvSpPr>
          <p:cNvPr id="4" name="Footer Placeholder 3">
            <a:extLst>
              <a:ext uri="{FF2B5EF4-FFF2-40B4-BE49-F238E27FC236}">
                <a16:creationId xmlns:a16="http://schemas.microsoft.com/office/drawing/2014/main" id="{11707E16-9611-5C4E-9318-F14985FF30ED}"/>
              </a:ext>
            </a:extLst>
          </p:cNvPr>
          <p:cNvSpPr>
            <a:spLocks noGrp="1"/>
          </p:cNvSpPr>
          <p:nvPr>
            <p:ph type="ftr" sz="quarter" idx="2"/>
          </p:nvPr>
        </p:nvSpPr>
        <p:spPr>
          <a:xfrm>
            <a:off x="0" y="8918575"/>
            <a:ext cx="3078163" cy="469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FB8617DA-7809-9048-B81E-54747E1A4315}"/>
              </a:ext>
            </a:extLst>
          </p:cNvPr>
          <p:cNvSpPr>
            <a:spLocks noGrp="1"/>
          </p:cNvSpPr>
          <p:nvPr>
            <p:ph type="sldNum" sz="quarter" idx="3"/>
          </p:nvPr>
        </p:nvSpPr>
        <p:spPr>
          <a:xfrm>
            <a:off x="4022725" y="8918575"/>
            <a:ext cx="3078163" cy="469900"/>
          </a:xfrm>
          <a:prstGeom prst="rect">
            <a:avLst/>
          </a:prstGeom>
        </p:spPr>
        <p:txBody>
          <a:bodyPr vert="horz" lIns="91440" tIns="45720" rIns="91440" bIns="45720" rtlCol="0" anchor="b"/>
          <a:lstStyle>
            <a:lvl1pPr algn="r">
              <a:defRPr sz="1200"/>
            </a:lvl1pPr>
          </a:lstStyle>
          <a:p>
            <a:fld id="{77B38004-FA82-0745-BD9B-A7995D7E7CBF}" type="slidenum">
              <a:rPr lang="en-US" smtClean="0"/>
              <a:t>‹#›</a:t>
            </a:fld>
            <a:endParaRPr lang="en-US"/>
          </a:p>
        </p:txBody>
      </p:sp>
    </p:spTree>
    <p:extLst>
      <p:ext uri="{BB962C8B-B14F-4D97-AF65-F5344CB8AC3E}">
        <p14:creationId xmlns:p14="http://schemas.microsoft.com/office/powerpoint/2010/main" val="17332433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a:defRPr sz="1200"/>
            </a:lvl1pPr>
          </a:lstStyle>
          <a:p>
            <a:fld id="{7ED43B05-9673-724C-B555-E3F4B6C0B8D9}" type="datetimeFigureOut">
              <a:rPr lang="en-US" smtClean="0"/>
              <a:pPr/>
              <a:t>4/6/20</a:t>
            </a:fld>
            <a:endParaRPr lang="en-US"/>
          </a:p>
        </p:txBody>
      </p:sp>
      <p:sp>
        <p:nvSpPr>
          <p:cNvPr id="4" name="Slide Image Placeholder 3"/>
          <p:cNvSpPr>
            <a:spLocks noGrp="1" noRot="1" noChangeAspect="1"/>
          </p:cNvSpPr>
          <p:nvPr>
            <p:ph type="sldImg" idx="2"/>
          </p:nvPr>
        </p:nvSpPr>
        <p:spPr>
          <a:xfrm>
            <a:off x="1579563" y="741363"/>
            <a:ext cx="3943350" cy="2957512"/>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3895566"/>
            <a:ext cx="5681980" cy="4788774"/>
          </a:xfrm>
          <a:prstGeom prst="rect">
            <a:avLst/>
          </a:prstGeom>
        </p:spPr>
        <p:txBody>
          <a:bodyPr vert="horz" lIns="94229" tIns="47114" rIns="94229" bIns="47114"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a:defRPr sz="1200"/>
            </a:lvl1pPr>
          </a:lstStyle>
          <a:p>
            <a:fld id="{5462CC30-9124-1748-A6BC-3C0C609A0208}" type="slidenum">
              <a:rPr lang="en-US" smtClean="0"/>
              <a:pPr/>
              <a:t>‹#›</a:t>
            </a:fld>
            <a:endParaRPr lang="en-US"/>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dirty="0"/>
          </a:p>
          <a:p>
            <a:r>
              <a:rPr lang="en-US" sz="1000" i="1" dirty="0"/>
              <a:t>Instructions</a:t>
            </a:r>
            <a:r>
              <a:rPr lang="en-US" sz="1000" dirty="0"/>
              <a:t>: Proceed to the next slide once the presentation is visible to the participants.</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endParaRPr lang="en-US" sz="1000" b="1" dirty="0"/>
          </a:p>
          <a:p>
            <a:r>
              <a:rPr lang="en-US" sz="1000" b="1" dirty="0"/>
              <a:t>Facilitator notes:</a:t>
            </a:r>
          </a:p>
          <a:p>
            <a:endParaRPr lang="en-US" sz="1000" b="1" dirty="0"/>
          </a:p>
          <a:p>
            <a:pPr defTabSz="471145">
              <a:defRPr/>
            </a:pPr>
            <a:r>
              <a:rPr lang="en-US" sz="1000" dirty="0"/>
              <a:t>[Time: 1/2 minute]</a:t>
            </a:r>
          </a:p>
          <a:p>
            <a:endParaRPr lang="en-US" sz="1000" b="1" dirty="0"/>
          </a:p>
          <a:p>
            <a:r>
              <a:rPr lang="en-US" i="1" dirty="0"/>
              <a:t>Say:</a:t>
            </a:r>
            <a:r>
              <a:rPr lang="en-US" dirty="0"/>
              <a:t> Now let’s turn our attention to another essential element of strategic thinking—challenging your perspectives. We all have biases and assumptions that can keep us trapped in old ways of thinking. The good news: By learning how to challenge them, we increase our ability to come up with novel approaches to challenges and opportunities.</a:t>
            </a: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b="1" dirty="0"/>
              <a:t>Facilitator notes</a:t>
            </a:r>
            <a:endParaRPr lang="en-US" dirty="0"/>
          </a:p>
          <a:p>
            <a:endParaRPr lang="en-US" dirty="0"/>
          </a:p>
          <a:p>
            <a:r>
              <a:rPr lang="en-US" dirty="0"/>
              <a:t>[5 minutes]</a:t>
            </a:r>
          </a:p>
          <a:p>
            <a:endParaRPr lang="en-US" i="1" dirty="0"/>
          </a:p>
          <a:p>
            <a:r>
              <a:rPr lang="en-US" i="1" dirty="0"/>
              <a:t>Say:</a:t>
            </a:r>
            <a:r>
              <a:rPr lang="en-US" dirty="0"/>
              <a:t> Our brains are constantly being overwhelmed with information. To make sense of all this input, we use mental shortcuts—often referred to as cognitive biases. These shortcuts are based on our experience, knowledge, and preconceptions, we use them as we make decisions or solve problems. But sometimes our cognitive bias can keep us trapped in old ways of thinking. Look at the statement on the screen. This is an example of </a:t>
            </a:r>
            <a:r>
              <a:rPr lang="en-US" sz="900" kern="1200" dirty="0">
                <a:solidFill>
                  <a:schemeClr val="tx1"/>
                </a:solidFill>
                <a:effectLst/>
                <a:latin typeface="+mn-lt"/>
                <a:ea typeface="+mn-ea"/>
                <a:cs typeface="+mn-cs"/>
              </a:rPr>
              <a:t>Confirmation bias: A tendency to favor information that reinforces our existing beliefs. </a:t>
            </a:r>
            <a:r>
              <a:rPr lang="en-US" dirty="0"/>
              <a:t>How can we overcome the kind of bias depicted in this statement and become more creative and flexible thinkers?</a:t>
            </a:r>
          </a:p>
          <a:p>
            <a:endParaRPr lang="en-US" i="1" dirty="0"/>
          </a:p>
          <a:p>
            <a:r>
              <a:rPr lang="en-US" i="1" dirty="0"/>
              <a:t>Instructions:</a:t>
            </a:r>
            <a:r>
              <a:rPr lang="en-US" dirty="0"/>
              <a:t> Give participants a minute or two to respond. Then ask for a volunteer to share their thoughts. If no one responds, offer that perhaps there’s another reason sales are down—for example, growing competition, outdated technology, additional staffing needs.</a:t>
            </a:r>
          </a:p>
          <a:p>
            <a:endParaRPr lang="en-US" i="1" dirty="0"/>
          </a:p>
          <a:p>
            <a:r>
              <a:rPr lang="en-US" i="1" dirty="0"/>
              <a:t>Say: </a:t>
            </a:r>
            <a:r>
              <a:rPr lang="en-US" dirty="0"/>
              <a:t>Raise your hand to give us an example of some ways we can prevent this kind of bias.</a:t>
            </a:r>
          </a:p>
          <a:p>
            <a:endParaRPr lang="en-US" dirty="0"/>
          </a:p>
          <a:p>
            <a:r>
              <a:rPr lang="en-US" i="1" dirty="0"/>
              <a:t>Instructions:</a:t>
            </a:r>
            <a:r>
              <a:rPr lang="en-US" dirty="0"/>
              <a:t> If no one responds, offer the following tips to prevent bias:</a:t>
            </a:r>
          </a:p>
          <a:p>
            <a:pPr marL="171450" indent="-171450">
              <a:buFont typeface="Arial" panose="020B0604020202020204" pitchFamily="34" charset="0"/>
              <a:buChar char="•"/>
            </a:pPr>
            <a:r>
              <a:rPr lang="en-US" dirty="0"/>
              <a:t>Make sure you have complete and accurate information.</a:t>
            </a:r>
          </a:p>
          <a:p>
            <a:pPr marL="171450" indent="-171450">
              <a:buFont typeface="Arial" panose="020B0604020202020204" pitchFamily="34" charset="0"/>
              <a:buChar char="•"/>
            </a:pPr>
            <a:r>
              <a:rPr lang="en-US" dirty="0"/>
              <a:t>Vigorously test your theories and explore any contradictions in your beliefs.</a:t>
            </a:r>
          </a:p>
          <a:p>
            <a:pPr marL="171450" indent="-171450">
              <a:buFont typeface="Arial" panose="020B0604020202020204" pitchFamily="34" charset="0"/>
              <a:buChar char="•"/>
            </a:pPr>
            <a:r>
              <a:rPr lang="en-US" dirty="0"/>
              <a:t>Ask others to challenge your assumptions.</a:t>
            </a:r>
          </a:p>
          <a:p>
            <a:pPr marL="171450" indent="-171450">
              <a:buFont typeface="Arial" panose="020B0604020202020204" pitchFamily="34" charset="0"/>
              <a:buChar char="•"/>
            </a:pPr>
            <a:r>
              <a:rPr lang="en-US" sz="900" kern="1200" dirty="0">
                <a:solidFill>
                  <a:schemeClr val="tx1"/>
                </a:solidFill>
                <a:effectLst/>
                <a:latin typeface="+mn-lt"/>
                <a:ea typeface="+mn-ea"/>
                <a:cs typeface="+mn-cs"/>
              </a:rPr>
              <a:t>Keep detailed notes on the reasoning for decisions so you can go back to them later.</a:t>
            </a:r>
          </a:p>
          <a:p>
            <a:pPr marL="171450" indent="-171450">
              <a:buFont typeface="Arial" panose="020B0604020202020204" pitchFamily="34" charset="0"/>
              <a:buChar char="•"/>
            </a:pPr>
            <a:r>
              <a:rPr lang="en-US" sz="900" kern="1200" dirty="0">
                <a:solidFill>
                  <a:schemeClr val="tx1"/>
                </a:solidFill>
                <a:effectLst/>
                <a:latin typeface="+mn-lt"/>
                <a:ea typeface="+mn-ea"/>
                <a:cs typeface="+mn-cs"/>
              </a:rPr>
              <a:t>Explore alternative explanations for events.</a:t>
            </a:r>
            <a:endParaRPr lang="en-US" sz="800" kern="1200" dirty="0">
              <a:solidFill>
                <a:schemeClr val="tx1"/>
              </a:solidFill>
              <a:effectLst/>
              <a:latin typeface="+mn-lt"/>
              <a:ea typeface="+mn-ea"/>
              <a:cs typeface="+mn-cs"/>
            </a:endParaRPr>
          </a:p>
          <a:p>
            <a:pPr marL="171450" indent="-171450">
              <a:buFont typeface="Arial" panose="020B0604020202020204" pitchFamily="34" charset="0"/>
              <a:buChar char="•"/>
            </a:pPr>
            <a:endParaRPr lang="en-US" dirty="0"/>
          </a:p>
          <a:p>
            <a:r>
              <a:rPr lang="en-US" i="1" dirty="0"/>
              <a:t>Say</a:t>
            </a:r>
            <a:r>
              <a:rPr lang="en-US" dirty="0"/>
              <a:t>: That’s a good insight. [Or] That’s a great way to challenge your assumptions. Thanks for sharing. Keep in mind, groupthink, or the tendency for group members to confirm each other’s beliefs, can also cause bias. You’ll want to create an environment where team members feel safe expressing their opinions and recruit independent thinkers to avoid this form of bias. </a:t>
            </a:r>
            <a:r>
              <a:rPr lang="en-US" sz="900" kern="1200" dirty="0">
                <a:solidFill>
                  <a:schemeClr val="tx1"/>
                </a:solidFill>
                <a:effectLst/>
                <a:latin typeface="+mn-lt"/>
                <a:ea typeface="+mn-ea"/>
                <a:cs typeface="+mn-cs"/>
              </a:rPr>
              <a:t>When you learn to challenge your biases and assumptions, you increase your ability to find new approaches to challenges and opportunities. </a:t>
            </a:r>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11</a:t>
            </a:fld>
            <a:endParaRPr lang="en-US"/>
          </a:p>
        </p:txBody>
      </p:sp>
    </p:spTree>
    <p:extLst>
      <p:ext uri="{BB962C8B-B14F-4D97-AF65-F5344CB8AC3E}">
        <p14:creationId xmlns:p14="http://schemas.microsoft.com/office/powerpoint/2010/main" val="19912756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a:xfrm>
            <a:off x="710248" y="3911865"/>
            <a:ext cx="5681980" cy="4788774"/>
          </a:xfrm>
        </p:spPr>
        <p:txBody>
          <a:bodyPr/>
          <a:lstStyle/>
          <a:p>
            <a:r>
              <a:rPr lang="en-US" sz="1000" b="1" dirty="0"/>
              <a:t>Facilitator notes:</a:t>
            </a:r>
          </a:p>
          <a:p>
            <a:endParaRPr lang="en-US" sz="1000" b="1" dirty="0"/>
          </a:p>
          <a:p>
            <a:r>
              <a:rPr lang="en-US" sz="1000" dirty="0"/>
              <a:t>[Time: 1 minute]</a:t>
            </a:r>
          </a:p>
          <a:p>
            <a:endParaRPr lang="en-US" sz="1000" b="1" dirty="0"/>
          </a:p>
          <a:p>
            <a:r>
              <a:rPr lang="en-US" i="1" dirty="0"/>
              <a:t>Say</a:t>
            </a:r>
            <a:r>
              <a:rPr lang="en-US" dirty="0"/>
              <a:t>: You’ve come up with great examples of steps you can take to challenge your perspectives. Here are key recommendations from the Harvard </a:t>
            </a:r>
            <a:r>
              <a:rPr lang="en-US" dirty="0" err="1"/>
              <a:t>ManageMentor</a:t>
            </a:r>
            <a:r>
              <a:rPr lang="en-US" dirty="0"/>
              <a:t> topic on how you can prevent three kinds of biases from limiting your thinking.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12</a:t>
            </a:fld>
            <a:endParaRPr lang="en-US"/>
          </a:p>
        </p:txBody>
      </p:sp>
    </p:spTree>
    <p:extLst>
      <p:ext uri="{BB962C8B-B14F-4D97-AF65-F5344CB8AC3E}">
        <p14:creationId xmlns:p14="http://schemas.microsoft.com/office/powerpoint/2010/main" val="1955276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endParaRPr lang="en-US" sz="1000" dirty="0"/>
          </a:p>
          <a:p>
            <a:endParaRPr lang="en-US" sz="1000" dirty="0"/>
          </a:p>
          <a:p>
            <a:r>
              <a:rPr lang="en-US" sz="1000" dirty="0"/>
              <a:t>[Time: 10 minutes]</a:t>
            </a:r>
          </a:p>
          <a:p>
            <a:endParaRPr lang="en-US" sz="1000" i="1" dirty="0"/>
          </a:p>
          <a:p>
            <a:r>
              <a:rPr lang="en-US" sz="1000" i="1" dirty="0"/>
              <a:t>Say</a:t>
            </a:r>
            <a:r>
              <a:rPr lang="en-US" sz="1000" dirty="0"/>
              <a:t>: It’s difficult to think or act strategically without inviting other people to help you stretch and challenge your perspectives. Let’s explore the benefits of challenging our ideas. Read through the scenario on the screen. What assumptions is Shandra making about team members’ motivation for moving on?</a:t>
            </a:r>
          </a:p>
          <a:p>
            <a:endParaRPr lang="en-US" sz="1000" i="1" dirty="0"/>
          </a:p>
          <a:p>
            <a:r>
              <a:rPr lang="en-US" sz="1000" i="1" dirty="0"/>
              <a:t>Instructions</a:t>
            </a:r>
            <a:r>
              <a:rPr lang="en-US" sz="1000" dirty="0"/>
              <a:t>: Ask for volunteers to share their perspectives on what information Shandra is assuming to be true. </a:t>
            </a:r>
          </a:p>
          <a:p>
            <a:endParaRPr lang="en-US" sz="1000" dirty="0"/>
          </a:p>
          <a:p>
            <a:r>
              <a:rPr lang="en-US" sz="1000" i="1" dirty="0"/>
              <a:t>Instructions:</a:t>
            </a:r>
            <a:r>
              <a:rPr lang="en-US" sz="1000" dirty="0"/>
              <a:t> If no one speaks up, offer the following assumptions:</a:t>
            </a:r>
          </a:p>
          <a:p>
            <a:pPr marL="171450" indent="-171450">
              <a:buFont typeface="Arial" panose="020B0604020202020204" pitchFamily="34" charset="0"/>
              <a:buChar char="•"/>
            </a:pPr>
            <a:r>
              <a:rPr lang="en-US" sz="1000" i="1" dirty="0"/>
              <a:t>Shandra is assuming that compensation and benefits are the number one reason people leave.</a:t>
            </a:r>
          </a:p>
          <a:p>
            <a:pPr marL="171450" indent="-171450">
              <a:buFont typeface="Arial" panose="020B0604020202020204" pitchFamily="34" charset="0"/>
              <a:buChar char="•"/>
            </a:pPr>
            <a:r>
              <a:rPr lang="en-US" sz="1000" i="1" dirty="0"/>
              <a:t>She might be assuming her team feels a lack of connection or comradery.</a:t>
            </a:r>
          </a:p>
          <a:p>
            <a:endParaRPr lang="en-US" sz="1000" i="1" dirty="0"/>
          </a:p>
          <a:p>
            <a:r>
              <a:rPr lang="en-US" sz="1000" i="1" dirty="0"/>
              <a:t>Ask</a:t>
            </a:r>
            <a:r>
              <a:rPr lang="en-US" sz="1000" dirty="0"/>
              <a:t>: How would you help Shandra challenge her perspective on this situations? Raise your hand if you’d like to share your thoughts.</a:t>
            </a:r>
          </a:p>
          <a:p>
            <a:endParaRPr lang="en-US" sz="1000" i="1" dirty="0"/>
          </a:p>
          <a:p>
            <a:r>
              <a:rPr lang="en-US" sz="1000" i="1" dirty="0"/>
              <a:t>Instructions:</a:t>
            </a:r>
            <a:r>
              <a:rPr lang="en-US" sz="1000" dirty="0"/>
              <a:t> If no one speaks up, offer the follow suggestions:</a:t>
            </a:r>
          </a:p>
          <a:p>
            <a:pPr marL="171450" indent="-171450">
              <a:buFont typeface="Arial" panose="020B0604020202020204" pitchFamily="34" charset="0"/>
              <a:buChar char="•"/>
            </a:pPr>
            <a:r>
              <a:rPr lang="en-US" sz="1000" dirty="0"/>
              <a:t>Encourage Shandra to explore exit interview data to see trends she might not be thinking of.</a:t>
            </a:r>
          </a:p>
          <a:p>
            <a:pPr marL="171450" indent="-171450">
              <a:buFont typeface="Arial" panose="020B0604020202020204" pitchFamily="34" charset="0"/>
              <a:buChar char="•"/>
            </a:pPr>
            <a:r>
              <a:rPr lang="en-US" sz="1000" dirty="0"/>
              <a:t>She should ask current team members for their thoughts on improving retention.</a:t>
            </a:r>
          </a:p>
          <a:p>
            <a:pPr marL="171450" indent="-171450">
              <a:buFont typeface="Arial" panose="020B0604020202020204" pitchFamily="34" charset="0"/>
              <a:buChar char="•"/>
            </a:pPr>
            <a:r>
              <a:rPr lang="en-US" sz="1000" dirty="0"/>
              <a:t>Shandra might ask her HR department how she could learn more about the situation.</a:t>
            </a:r>
          </a:p>
          <a:p>
            <a:pPr marL="171450" indent="-171450">
              <a:buFont typeface="Arial" panose="020B0604020202020204" pitchFamily="34" charset="0"/>
              <a:buChar char="•"/>
            </a:pPr>
            <a:endParaRPr lang="en-US" sz="100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i="1" dirty="0"/>
              <a:t>Say:</a:t>
            </a:r>
            <a:r>
              <a:rPr lang="en-US" sz="1000" dirty="0"/>
              <a:t> These are great responses. </a:t>
            </a:r>
            <a:r>
              <a:rPr lang="en-US" sz="900" kern="1200" dirty="0">
                <a:solidFill>
                  <a:schemeClr val="tx1"/>
                </a:solidFill>
                <a:effectLst/>
                <a:latin typeface="+mn-lt"/>
                <a:ea typeface="+mn-ea"/>
                <a:cs typeface="+mn-cs"/>
              </a:rPr>
              <a:t>Having the courage to examine and question your shared assumptions leads to new ideas, a stronger sense of teamwork, and more energy for experimentation. In Shandra’s case, she may want to share her ideas with the team to gauge their reaction. There may be additional opportunity for improvement. </a:t>
            </a:r>
          </a:p>
          <a:p>
            <a:endParaRPr lang="en-US" sz="1000" dirty="0"/>
          </a:p>
          <a:p>
            <a:pPr defTabSz="471145">
              <a:defRPr/>
            </a:pPr>
            <a:endParaRPr lang="en-US" sz="1000" dirty="0">
              <a:solidFill>
                <a:srgbClr val="000000"/>
              </a:solidFill>
            </a:endParaRPr>
          </a:p>
          <a:p>
            <a:pPr defTabSz="471145">
              <a:defRPr/>
            </a:pPr>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a:p>
        </p:txBody>
      </p:sp>
    </p:spTree>
    <p:extLst>
      <p:ext uri="{BB962C8B-B14F-4D97-AF65-F5344CB8AC3E}">
        <p14:creationId xmlns:p14="http://schemas.microsoft.com/office/powerpoint/2010/main" val="5578350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pPr defTabSz="471145">
              <a:defRPr/>
            </a:pPr>
            <a:r>
              <a:rPr lang="en-US" sz="1000" dirty="0">
                <a:solidFill>
                  <a:srgbClr val="000000"/>
                </a:solidFill>
              </a:rPr>
              <a:t>[Time: 1/2 minute]</a:t>
            </a:r>
          </a:p>
          <a:p>
            <a:endParaRPr lang="en-US" sz="1000" b="1" dirty="0">
              <a:solidFill>
                <a:srgbClr val="000000"/>
              </a:solidFill>
            </a:endParaRPr>
          </a:p>
          <a:p>
            <a:r>
              <a:rPr lang="en-US" i="1" dirty="0"/>
              <a:t>Say</a:t>
            </a:r>
            <a:r>
              <a:rPr lang="en-US" dirty="0"/>
              <a:t>: Our organization and industry are changing at light speed. What we know to be true about our customers and our operations today may not be true tomorrow. To avoid becoming irrelevant, we must think strategically and anticipate opportunities and threats.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a:p>
        </p:txBody>
      </p:sp>
    </p:spTree>
    <p:extLst>
      <p:ext uri="{BB962C8B-B14F-4D97-AF65-F5344CB8AC3E}">
        <p14:creationId xmlns:p14="http://schemas.microsoft.com/office/powerpoint/2010/main" val="31867796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b="1" dirty="0">
                <a:solidFill>
                  <a:srgbClr val="000000"/>
                </a:solidFill>
              </a:rPr>
              <a:t>Facilitator notes:</a:t>
            </a:r>
          </a:p>
          <a:p>
            <a:endParaRPr lang="en-US" sz="1000" dirty="0"/>
          </a:p>
          <a:p>
            <a:r>
              <a:rPr lang="en-US" sz="1000" dirty="0"/>
              <a:t>[5 minutes]</a:t>
            </a:r>
          </a:p>
          <a:p>
            <a:endParaRPr lang="en-US" sz="1000" i="1" dirty="0"/>
          </a:p>
          <a:p>
            <a:r>
              <a:rPr lang="en-US" sz="1000" i="1" dirty="0"/>
              <a:t>Say:</a:t>
            </a:r>
            <a:r>
              <a:rPr lang="en-US" sz="1000" dirty="0"/>
              <a:t> You may recall seeing this question in the Harvard </a:t>
            </a:r>
            <a:r>
              <a:rPr lang="en-US" sz="1000" dirty="0" err="1"/>
              <a:t>ManageMentor</a:t>
            </a:r>
            <a:r>
              <a:rPr lang="en-US" sz="1000" dirty="0"/>
              <a:t> topic. Take a minute or so to chat in your responses.</a:t>
            </a:r>
          </a:p>
          <a:p>
            <a:endParaRPr lang="en-US" sz="1000" i="1" dirty="0"/>
          </a:p>
          <a:p>
            <a:r>
              <a:rPr lang="en-US" sz="1000" i="1" dirty="0"/>
              <a:t>Instructions</a:t>
            </a:r>
            <a:r>
              <a:rPr lang="en-US" sz="1000" dirty="0"/>
              <a:t>: Allow a minute for participants to chat in their response. Point out any trends in the group, for example “I see that many of your rarely think about future opportunities and threats.” </a:t>
            </a:r>
          </a:p>
          <a:p>
            <a:endParaRPr lang="en-US" sz="1000" i="1" dirty="0"/>
          </a:p>
          <a:p>
            <a:r>
              <a:rPr lang="en-US" sz="1000" i="1" dirty="0"/>
              <a:t>Say:</a:t>
            </a:r>
            <a:r>
              <a:rPr lang="en-US" sz="1000" dirty="0"/>
              <a:t> When the future is uncertain, it’s important to anticipate opportunities and threats. That means thinking beyond our day-to-day tasks and short-term goals. How can we hone our ability to spot future opportunities and threats? Would anyone like to share their thoughts? </a:t>
            </a:r>
          </a:p>
          <a:p>
            <a:endParaRPr lang="en-US" sz="1000" i="1" dirty="0"/>
          </a:p>
          <a:p>
            <a:r>
              <a:rPr lang="en-US" sz="1000" i="1" dirty="0"/>
              <a:t>Instructions:</a:t>
            </a:r>
            <a:r>
              <a:rPr lang="en-US" sz="1000" dirty="0"/>
              <a:t> Allow participants a moment to respond. If no one speaks up, share the following thoughts:</a:t>
            </a:r>
          </a:p>
          <a:p>
            <a:pPr marL="176679" indent="-176679">
              <a:buFont typeface="Arial" panose="020B0604020202020204" pitchFamily="34" charset="0"/>
              <a:buChar char="•"/>
            </a:pPr>
            <a:r>
              <a:rPr lang="en-US" sz="1000" dirty="0"/>
              <a:t>Start by thinking about what you know to be true.</a:t>
            </a:r>
          </a:p>
          <a:p>
            <a:pPr marL="176679" indent="-176679">
              <a:buFont typeface="Arial" panose="020B0604020202020204" pitchFamily="34" charset="0"/>
              <a:buChar char="•"/>
            </a:pPr>
            <a:r>
              <a:rPr lang="en-US" sz="1000" dirty="0"/>
              <a:t>Review market research and trends to use them as a springboard to make targeted predictions about what’s likely to happen.</a:t>
            </a:r>
          </a:p>
          <a:p>
            <a:pPr marL="176679" indent="-176679">
              <a:buFont typeface="Arial" panose="020B0604020202020204" pitchFamily="34" charset="0"/>
              <a:buChar char="•"/>
            </a:pPr>
            <a:r>
              <a:rPr lang="en-US" sz="1000" dirty="0"/>
              <a:t>Ask yourself, what problems or opportunities might these trends present for our company?</a:t>
            </a:r>
          </a:p>
          <a:p>
            <a:pPr marL="176679" indent="-176679">
              <a:buFont typeface="Arial" panose="020B0604020202020204" pitchFamily="34" charset="0"/>
              <a:buChar char="•"/>
            </a:pPr>
            <a:r>
              <a:rPr lang="en-US" sz="1000" dirty="0"/>
              <a:t>Look at the strategic direction the company is already exploring.  </a:t>
            </a:r>
          </a:p>
          <a:p>
            <a:r>
              <a:rPr lang="en-US" sz="1000" dirty="0"/>
              <a:t> </a:t>
            </a:r>
          </a:p>
          <a:p>
            <a:r>
              <a:rPr lang="en-US" sz="1000" i="1" dirty="0"/>
              <a:t>Say</a:t>
            </a:r>
            <a:r>
              <a:rPr lang="en-US" sz="1000" dirty="0"/>
              <a:t>: You’ve come up with a number of excellent insights about the importance of anticipating opportunities and threats. Remember, no one can afford to wait for change to happen and then respond to it. We need to think strategically to see a few steps ahead.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a:p>
        </p:txBody>
      </p:sp>
    </p:spTree>
    <p:extLst>
      <p:ext uri="{BB962C8B-B14F-4D97-AF65-F5344CB8AC3E}">
        <p14:creationId xmlns:p14="http://schemas.microsoft.com/office/powerpoint/2010/main" val="33780867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endParaRPr lang="en-US" sz="1000" dirty="0"/>
          </a:p>
          <a:p>
            <a:endParaRPr lang="en-US" sz="1000" dirty="0"/>
          </a:p>
          <a:p>
            <a:r>
              <a:rPr lang="en-US" sz="1000" dirty="0"/>
              <a:t>[Time: 9 minutes]</a:t>
            </a:r>
          </a:p>
          <a:p>
            <a:endParaRPr lang="en-US" sz="1000" i="1" dirty="0"/>
          </a:p>
          <a:p>
            <a:r>
              <a:rPr lang="en-US" sz="1000" i="1" dirty="0"/>
              <a:t>Say</a:t>
            </a:r>
            <a:r>
              <a:rPr lang="en-US" sz="1000" dirty="0"/>
              <a:t>: Once you spot a coming opportunity or challenge, it’s time to look for creative ways to address it. You’ll want to generate a wide range of ideas and explore different paths. You might use questions, brainstorming, role-playing, or other techniques to get the creative juices flowing. Look at the scenario on the screen. Take a few minutes to come up with creative options Felipe and his team might come up with to address this opportunity. </a:t>
            </a:r>
          </a:p>
          <a:p>
            <a:endParaRPr lang="en-US" sz="1000" i="1" dirty="0"/>
          </a:p>
          <a:p>
            <a:r>
              <a:rPr lang="en-US" sz="1000" i="1" dirty="0"/>
              <a:t>Instructions</a:t>
            </a:r>
            <a:r>
              <a:rPr lang="en-US" sz="1000" dirty="0"/>
              <a:t>: Allow the participants three or four minutes to think of ideas. Ask for volunteers to share what they came up with. Comment on any themes you hear in the groups’ ideas. </a:t>
            </a:r>
          </a:p>
          <a:p>
            <a:endParaRPr lang="en-US" sz="1000" dirty="0"/>
          </a:p>
          <a:p>
            <a:r>
              <a:rPr lang="en-US" sz="1000" i="1" dirty="0"/>
              <a:t>Ask</a:t>
            </a:r>
            <a:r>
              <a:rPr lang="en-US" sz="1000" dirty="0"/>
              <a:t>: What are some challenges this trend might present? Raise your hand if you’d like to share your thoughts.</a:t>
            </a:r>
          </a:p>
          <a:p>
            <a:endParaRPr lang="en-US" sz="1000" i="1"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i="1" dirty="0"/>
              <a:t>Say:</a:t>
            </a:r>
            <a:r>
              <a:rPr lang="en-US" sz="1000" dirty="0"/>
              <a:t> These are great responses. </a:t>
            </a:r>
            <a:r>
              <a:rPr lang="en-US" sz="900" kern="1200" dirty="0">
                <a:solidFill>
                  <a:schemeClr val="tx1"/>
                </a:solidFill>
                <a:effectLst/>
                <a:latin typeface="+mn-lt"/>
                <a:ea typeface="+mn-ea"/>
                <a:cs typeface="+mn-cs"/>
              </a:rPr>
              <a:t>Tracking trends—sales, industry, economic—and projecting them into the future is an important aspect of thinking strategically. When you understand the forces that are influencing your company, you can prepare to take advantage of them. </a:t>
            </a:r>
            <a:endParaRPr lang="en-US" sz="1000" dirty="0"/>
          </a:p>
          <a:p>
            <a:pPr defTabSz="471145">
              <a:defRPr/>
            </a:pPr>
            <a:endParaRPr lang="en-US" sz="1000" dirty="0">
              <a:solidFill>
                <a:srgbClr val="000000"/>
              </a:solidFill>
            </a:endParaRPr>
          </a:p>
          <a:p>
            <a:pPr defTabSz="471145">
              <a:defRPr/>
            </a:pPr>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a:p>
        </p:txBody>
      </p:sp>
    </p:spTree>
    <p:extLst>
      <p:ext uri="{BB962C8B-B14F-4D97-AF65-F5344CB8AC3E}">
        <p14:creationId xmlns:p14="http://schemas.microsoft.com/office/powerpoint/2010/main" val="23163233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pPr defTabSz="471145">
              <a:defRPr/>
            </a:pPr>
            <a:r>
              <a:rPr lang="en-US" sz="1000" b="1" dirty="0">
                <a:solidFill>
                  <a:srgbClr val="000000"/>
                </a:solidFill>
              </a:rPr>
              <a:t>Facilitator notes:</a:t>
            </a:r>
          </a:p>
          <a:p>
            <a:pPr defTabSz="471145">
              <a:defRPr/>
            </a:pPr>
            <a:endParaRPr lang="en-US" sz="1000" dirty="0">
              <a:solidFill>
                <a:srgbClr val="000000"/>
              </a:solidFill>
            </a:endParaRPr>
          </a:p>
          <a:p>
            <a:r>
              <a:rPr lang="en-US" sz="900" kern="1200" dirty="0">
                <a:solidFill>
                  <a:schemeClr val="tx1"/>
                </a:solidFill>
                <a:effectLst/>
                <a:latin typeface="+mn-lt"/>
                <a:ea typeface="+mn-ea"/>
                <a:cs typeface="+mn-cs"/>
              </a:rPr>
              <a:t>[Time: 2 minutes]</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Today, you’ve focused on a practicing your strategic thinking skills. Not every situation in your work will require deep strategic analysis, but many do. Part of your job as a strategic thinker is to train your brain to see opportunities and threats well before they happen. Take a minute to reflect on the issues you’re dealing with in your job right now. Make a note of any that would benefit from applying the strategic thinking skills you’ve been practicing in this session. </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Allow a minute for participants to reflect and make notes. Then ask for volunteers to share the problems or issues they think warrant a careful strategic analysis. Call on 2-3 participants. </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 </a:t>
            </a:r>
            <a:r>
              <a:rPr lang="en-US" sz="900" kern="1200" dirty="0">
                <a:solidFill>
                  <a:schemeClr val="tx1"/>
                </a:solidFill>
                <a:effectLst/>
                <a:latin typeface="+mn-lt"/>
                <a:ea typeface="+mn-ea"/>
                <a:cs typeface="+mn-cs"/>
              </a:rPr>
              <a:t>It would be great to hear about some of the issues you plan to address using the skills we’ve been working on today. Raise your hand if you’d like to share one or two issues.</a:t>
            </a:r>
          </a:p>
          <a:p>
            <a:r>
              <a:rPr lang="en-US" sz="900" kern="1200" dirty="0">
                <a:solidFill>
                  <a:schemeClr val="tx1"/>
                </a:solidFill>
                <a:effectLst/>
                <a:latin typeface="+mn-lt"/>
                <a:ea typeface="+mn-ea"/>
                <a:cs typeface="+mn-cs"/>
              </a:rPr>
              <a:t> </a:t>
            </a: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Allow a few minutes to get as many responses as possible. </a:t>
            </a:r>
          </a:p>
          <a:p>
            <a:r>
              <a:rPr lang="en-US" sz="900" kern="1200" dirty="0">
                <a:solidFill>
                  <a:schemeClr val="tx1"/>
                </a:solidFill>
                <a:effectLst/>
                <a:latin typeface="+mn-lt"/>
                <a:ea typeface="+mn-ea"/>
                <a:cs typeface="+mn-cs"/>
              </a:rPr>
              <a:t> </a:t>
            </a: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The issues you’ve raised could all certainly benefit from a strategic thinking approach.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a:p>
        </p:txBody>
      </p:sp>
    </p:spTree>
    <p:extLst>
      <p:ext uri="{BB962C8B-B14F-4D97-AF65-F5344CB8AC3E}">
        <p14:creationId xmlns:p14="http://schemas.microsoft.com/office/powerpoint/2010/main" val="41221517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Say</a:t>
            </a:r>
            <a:r>
              <a:rPr lang="en-US" sz="1000" dirty="0"/>
              <a:t>: 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a:p>
        </p:txBody>
      </p:sp>
    </p:spTree>
    <p:extLst>
      <p:ext uri="{BB962C8B-B14F-4D97-AF65-F5344CB8AC3E}">
        <p14:creationId xmlns:p14="http://schemas.microsoft.com/office/powerpoint/2010/main" val="14752622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p>
          <a:p>
            <a:endParaRPr lang="en-US" sz="1000" dirty="0"/>
          </a:p>
          <a:p>
            <a:r>
              <a:rPr lang="en-US" sz="1000" dirty="0"/>
              <a:t>[Time: 1 minute]</a:t>
            </a:r>
          </a:p>
          <a:p>
            <a:endParaRPr lang="en-US" sz="1000" b="1" dirty="0"/>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Today’s session focused on three important elements of strategic thinking. Specifically, we discussed how to:</a:t>
            </a:r>
          </a:p>
          <a:p>
            <a:pPr marL="176679" indent="-176679">
              <a:buFont typeface="Arial" panose="020B0604020202020204" pitchFamily="34" charset="0"/>
              <a:buChar char="•"/>
            </a:pPr>
            <a:r>
              <a:rPr lang="en-US" dirty="0"/>
              <a:t>Develop your strategic thinking skills</a:t>
            </a:r>
          </a:p>
          <a:p>
            <a:pPr marL="176679" indent="-176679">
              <a:buFont typeface="Arial" panose="020B0604020202020204" pitchFamily="34" charset="0"/>
              <a:buChar char="•"/>
            </a:pPr>
            <a:r>
              <a:rPr lang="en-US" dirty="0"/>
              <a:t>Challenge your perspectives</a:t>
            </a:r>
          </a:p>
          <a:p>
            <a:pPr marL="176679" indent="-176679">
              <a:buFont typeface="Arial" panose="020B0604020202020204" pitchFamily="34" charset="0"/>
              <a:buChar char="•"/>
            </a:pPr>
            <a:r>
              <a:rPr lang="en-US" dirty="0"/>
              <a:t>Evaluate opportunities and threats</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sz="1000" i="1" dirty="0"/>
              <a:t>Say</a:t>
            </a:r>
            <a:r>
              <a:rPr lang="en-US" sz="1000" dirty="0"/>
              <a:t>: Good morning/afternoon. This is ________ from ________ . We’ll be starting today’s session at ____. As you come online, please take a moment to answer the question on your screen via the chat panel. We’ll give your colleagues a few more moments to join our session and then we’ll get started. Thank you.</a:t>
            </a:r>
          </a:p>
          <a:p>
            <a:endParaRPr lang="en-US" sz="1000" i="1" dirty="0"/>
          </a:p>
          <a:p>
            <a:r>
              <a:rPr lang="en-US" sz="1000" i="1" dirty="0"/>
              <a:t>Instructions:</a:t>
            </a:r>
            <a:r>
              <a:rPr lang="en-US" sz="1000" dirty="0"/>
              <a:t> Consider answering the question yourself in the chat panel first to show an example. Note: There is no need to debrief the question now—it will be discussed several slides later. However, use this time to note the most common and least common responses, so you are prepared to debrief later.</a:t>
            </a:r>
          </a:p>
          <a:p>
            <a:endParaRPr lang="en-US" sz="1000" dirty="0"/>
          </a:p>
          <a:p>
            <a:endParaRPr lang="en-US" sz="1000" dirty="0"/>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i="1" dirty="0">
              <a:solidFill>
                <a:srgbClr val="000000"/>
              </a:solidFill>
            </a:endParaRPr>
          </a:p>
          <a:p>
            <a:r>
              <a:rPr lang="en-US" sz="1000" dirty="0">
                <a:solidFill>
                  <a:srgbClr val="000000"/>
                </a:solidFill>
              </a:rPr>
              <a:t>[Time: 1 minute]</a:t>
            </a:r>
          </a:p>
          <a:p>
            <a:endParaRPr lang="en-US" sz="1000" i="1" dirty="0">
              <a:solidFill>
                <a:srgbClr val="000000"/>
              </a:solidFill>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The next step for you in your development is to focus on applying and developing a skill that is particularly relevant to you and has a good chance of making an impact in the workplace for you and your team.</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The On-the-Job section in the Harvard ManageMentor Strategic Thinking topic provides an opportunity for you to pick a skill to work on and come up with specific ways to apply and develop the skill in your workplace. For instance, you can pick the skill: </a:t>
            </a:r>
            <a:r>
              <a:rPr lang="en-US" sz="900" b="1" kern="1200" dirty="0">
                <a:solidFill>
                  <a:schemeClr val="tx1"/>
                </a:solidFill>
                <a:effectLst/>
                <a:highlight>
                  <a:srgbClr val="FFFF00"/>
                </a:highlight>
                <a:latin typeface="+mn-lt"/>
                <a:ea typeface="+mn-ea"/>
                <a:cs typeface="+mn-cs"/>
              </a:rPr>
              <a:t>Practice seeing opportunities and threats before they happen</a:t>
            </a:r>
            <a:r>
              <a:rPr lang="en-US" sz="900" kern="1200" dirty="0">
                <a:solidFill>
                  <a:schemeClr val="tx1"/>
                </a:solidFill>
                <a:effectLst/>
                <a:latin typeface="+mn-lt"/>
                <a:ea typeface="+mn-ea"/>
                <a:cs typeface="+mn-cs"/>
              </a:rPr>
              <a:t>. Then you’ll identify specific actions that you can take to apply and develop this skill. For example, you could develop an action item of: “I will regularly invite people from other parts of the organization to meetings to help us gain perspective on what’s happening across our company.” </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In order to complete this learning experience, proceed to the On-the-Job section in the Harvard ManageMentor topic. Remember, the only way to develop a skill is to apply and experiment with the use of that skill in your workplace.</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a:p>
        </p:txBody>
      </p:sp>
    </p:spTree>
    <p:extLst>
      <p:ext uri="{BB962C8B-B14F-4D97-AF65-F5344CB8AC3E}">
        <p14:creationId xmlns:p14="http://schemas.microsoft.com/office/powerpoint/2010/main" val="681641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Instructions:</a:t>
            </a:r>
            <a:r>
              <a:rPr lang="en-US" sz="1000" dirty="0"/>
              <a:t> Thank participants for their time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21</a:t>
            </a:fld>
            <a:endParaRPr lang="en-US"/>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b="1" dirty="0">
              <a:solidFill>
                <a:srgbClr val="000000"/>
              </a:solidFill>
            </a:endParaRPr>
          </a:p>
          <a:p>
            <a:r>
              <a:rPr lang="en-US" sz="1000" i="1" dirty="0">
                <a:solidFill>
                  <a:srgbClr val="000000"/>
                </a:solidFill>
              </a:rPr>
              <a:t>Instructions</a:t>
            </a:r>
            <a:r>
              <a:rPr lang="en-US" sz="1000" dirty="0">
                <a:solidFill>
                  <a:srgbClr val="000000"/>
                </a:solidFill>
              </a:rPr>
              <a:t>: Introduce yourself and any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dirty="0">
              <a:solidFill>
                <a:srgbClr val="000000"/>
              </a:solidFill>
            </a:endParaRPr>
          </a:p>
          <a:p>
            <a:r>
              <a:rPr lang="en-US" sz="1000" i="1" dirty="0">
                <a:solidFill>
                  <a:srgbClr val="000000"/>
                </a:solidFill>
              </a:rPr>
              <a:t>Say</a:t>
            </a:r>
            <a:r>
              <a:rPr lang="en-US" sz="1000" dirty="0">
                <a:solidFill>
                  <a:srgbClr val="000000"/>
                </a:solidFill>
              </a:rPr>
              <a:t>: Today’s session has been designed to be an interactive experience. To get the most from the session, here are a few tips about how to participate.</a:t>
            </a:r>
          </a:p>
          <a:p>
            <a:endParaRPr lang="en-US" sz="1000" i="1" dirty="0">
              <a:solidFill>
                <a:srgbClr val="000000"/>
              </a:solidFill>
            </a:endParaRPr>
          </a:p>
          <a:p>
            <a:r>
              <a:rPr lang="en-US" sz="1000" i="1" dirty="0">
                <a:solidFill>
                  <a:srgbClr val="000000"/>
                </a:solidFill>
              </a:rPr>
              <a:t>Instructions</a:t>
            </a:r>
            <a:r>
              <a:rPr lang="en-US" sz="1000" dirty="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sz="1000" i="1" dirty="0">
              <a:solidFill>
                <a:srgbClr val="000000"/>
              </a:solidFill>
            </a:endParaRPr>
          </a:p>
          <a:p>
            <a:r>
              <a:rPr lang="en-US" sz="1000" i="1" dirty="0">
                <a:solidFill>
                  <a:srgbClr val="000000"/>
                </a:solidFill>
              </a:rPr>
              <a:t>Say</a:t>
            </a:r>
            <a:r>
              <a:rPr lang="en-US" sz="1000" dirty="0">
                <a:solidFill>
                  <a:srgbClr val="000000"/>
                </a:solidFill>
              </a:rPr>
              <a:t>: It appears we are ready to start.</a:t>
            </a:r>
          </a:p>
          <a:p>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5 minutes]</a:t>
            </a:r>
          </a:p>
          <a:p>
            <a:endParaRPr lang="en-US" sz="1000" b="1" dirty="0">
              <a:solidFill>
                <a:srgbClr val="000000"/>
              </a:solidFill>
            </a:endParaRPr>
          </a:p>
          <a:p>
            <a:pPr rtl="0" eaLnBrk="1" latinLnBrk="0" hangingPunct="1"/>
            <a:r>
              <a:rPr lang="en-US" i="1" dirty="0"/>
              <a:t>Say</a:t>
            </a:r>
            <a:r>
              <a:rPr lang="en-US" dirty="0"/>
              <a:t>: Let’s start by talking about the opening question.</a:t>
            </a:r>
            <a:endParaRPr lang="en-US" sz="1000" dirty="0"/>
          </a:p>
          <a:p>
            <a:endParaRPr lang="en-US" sz="1000" i="1" dirty="0">
              <a:solidFill>
                <a:srgbClr val="000000"/>
              </a:solidFill>
            </a:endParaRPr>
          </a:p>
          <a:p>
            <a:r>
              <a:rPr lang="en-US" i="1" dirty="0"/>
              <a:t>Instructions:</a:t>
            </a:r>
            <a:r>
              <a:rPr lang="en-US" dirty="0"/>
              <a:t> Debrief the icebreaker question. Briefly summarize participants’ responses; for example, their responses might lead you to say something like: “Many of you think strategic thinking can be helpful when planning for the future, and others believe it might be something the organization could use to gain advantage over our competitors.”    </a:t>
            </a:r>
          </a:p>
          <a:p>
            <a:endParaRPr lang="en-US" i="1" dirty="0"/>
          </a:p>
          <a:p>
            <a:r>
              <a:rPr lang="en-US" i="1" dirty="0"/>
              <a:t>Say</a:t>
            </a:r>
            <a:r>
              <a:rPr lang="en-US" dirty="0"/>
              <a:t>: Let’s hear from one or two of you about why everyone needs to practice strategic thinking.</a:t>
            </a:r>
          </a:p>
          <a:p>
            <a:r>
              <a:rPr lang="en-US" dirty="0"/>
              <a:t> </a:t>
            </a:r>
          </a:p>
          <a:p>
            <a:r>
              <a:rPr lang="en-US" i="1" dirty="0"/>
              <a:t>Instructions</a:t>
            </a:r>
            <a:r>
              <a:rPr lang="en-US" dirty="0"/>
              <a:t>: Take a few responses, then summarize what people have said.</a:t>
            </a:r>
          </a:p>
          <a:p>
            <a:endParaRPr lang="en-US" i="1" dirty="0"/>
          </a:p>
          <a:p>
            <a:r>
              <a:rPr lang="en-US" i="1" dirty="0"/>
              <a:t>Say</a:t>
            </a:r>
            <a:r>
              <a:rPr lang="en-US" dirty="0"/>
              <a:t>: These are great examples of issues that can be tackled with the help of strategic thinking. You don’t have to be upper-level management to devote time to strategic thinking. Strategic thinking skills are a must-have for everyone in an organization. By thinking big, looking toward the future, and identifying new opportunities, you can help position yourself, your team, and our company for long-term success.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dirty="0"/>
          </a:p>
          <a:p>
            <a:r>
              <a:rPr lang="en-US" sz="1000" dirty="0"/>
              <a:t>[Time: 1 minute]</a:t>
            </a:r>
          </a:p>
          <a:p>
            <a:endParaRPr lang="en-US" sz="1000" b="1" dirty="0"/>
          </a:p>
          <a:p>
            <a:r>
              <a:rPr lang="en-US" i="1" dirty="0"/>
              <a:t>Say:</a:t>
            </a:r>
            <a:r>
              <a:rPr lang="en-US" dirty="0"/>
              <a:t> Today’s session is focused on three important elements of strategic thinking. Specifically, we are going to discuss how to:</a:t>
            </a:r>
          </a:p>
          <a:p>
            <a:pPr marL="176679" indent="-176679">
              <a:buFont typeface="Arial" panose="020B0604020202020204" pitchFamily="34" charset="0"/>
              <a:buChar char="•"/>
            </a:pPr>
            <a:r>
              <a:rPr lang="en-US" dirty="0"/>
              <a:t>Develop your strategic thinking skills</a:t>
            </a:r>
          </a:p>
          <a:p>
            <a:pPr marL="176679" indent="-176679">
              <a:buFont typeface="Arial" panose="020B0604020202020204" pitchFamily="34" charset="0"/>
              <a:buChar char="•"/>
            </a:pPr>
            <a:r>
              <a:rPr lang="en-US" dirty="0"/>
              <a:t>Challenge your perspectives</a:t>
            </a:r>
          </a:p>
          <a:p>
            <a:pPr marL="176679" indent="-176679">
              <a:buFont typeface="Arial" panose="020B0604020202020204" pitchFamily="34" charset="0"/>
              <a:buChar char="•"/>
            </a:pPr>
            <a:r>
              <a:rPr lang="en-US" dirty="0"/>
              <a:t>Evaluate opportunities and threats</a:t>
            </a: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sz="1000" dirty="0"/>
              <a:t>[Time: 1/2 minute]</a:t>
            </a:r>
          </a:p>
          <a:p>
            <a:endParaRPr lang="en-US" sz="1000" i="1" dirty="0"/>
          </a:p>
          <a:p>
            <a:r>
              <a:rPr lang="en-US" i="1" dirty="0"/>
              <a:t>Say</a:t>
            </a:r>
            <a:r>
              <a:rPr lang="en-US" dirty="0"/>
              <a:t>: So let’s get started by discussing how to develop your strategic thinking skills. Strategic thinkers are noted for their ability to “understand the big picture.” They understand the trends and business developments that shape their industries and influence their customers. Strategic thinking is about looking at your work with a broader focus and longer time frame than usual. </a:t>
            </a:r>
          </a:p>
          <a:p>
            <a:endParaRPr lang="en-US" dirty="0"/>
          </a:p>
          <a:p>
            <a:r>
              <a:rPr lang="en-US" dirty="0"/>
              <a:t>So let’s start by talking about where you and your teams currently stand in terms of your ability to think and act strategically.</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pPr defTabSz="471145">
              <a:defRPr/>
            </a:pPr>
            <a:r>
              <a:rPr lang="en-US" sz="1000" b="1" dirty="0">
                <a:solidFill>
                  <a:srgbClr val="000000"/>
                </a:solidFill>
              </a:rPr>
              <a:t>Facilitator notes:</a:t>
            </a:r>
          </a:p>
          <a:p>
            <a:pPr defTabSz="471145">
              <a:defRPr/>
            </a:pPr>
            <a:endParaRPr lang="en-US" sz="1000" b="1" dirty="0">
              <a:solidFill>
                <a:srgbClr val="000000"/>
              </a:solidFill>
            </a:endParaRPr>
          </a:p>
          <a:p>
            <a:pPr defTabSz="471145">
              <a:defRPr/>
            </a:pPr>
            <a:r>
              <a:rPr lang="en-US" dirty="0">
                <a:solidFill>
                  <a:srgbClr val="000000"/>
                </a:solidFill>
              </a:rPr>
              <a:t>[Time: 6 minutes]</a:t>
            </a:r>
          </a:p>
          <a:p>
            <a:endParaRPr lang="en-US" i="1" dirty="0"/>
          </a:p>
          <a:p>
            <a:r>
              <a:rPr lang="en-US" i="1" dirty="0"/>
              <a:t>Say</a:t>
            </a:r>
            <a:r>
              <a:rPr lang="en-US" dirty="0"/>
              <a:t>: As part of your pre-work for this session, we asked you to complete the Harvard </a:t>
            </a:r>
            <a:r>
              <a:rPr lang="en-US" dirty="0" err="1"/>
              <a:t>ManageMentor</a:t>
            </a:r>
            <a:r>
              <a:rPr lang="en-US" dirty="0"/>
              <a:t> “Strategic Thinking Self-Assessment.” No matter your score, it’s always helpful to practice strategic thinking to make it a part of your daily habits. Now think about your team. How do you think members of your team as a whole would score on this self-assessment? Take a moment to chat in your guess. </a:t>
            </a:r>
          </a:p>
          <a:p>
            <a:endParaRPr lang="en-US" i="1" dirty="0"/>
          </a:p>
          <a:p>
            <a:r>
              <a:rPr lang="en-US" i="1" dirty="0"/>
              <a:t>Instructions</a:t>
            </a:r>
            <a:r>
              <a:rPr lang="en-US" dirty="0"/>
              <a:t>: Give participants a minute to chat in their response. </a:t>
            </a:r>
          </a:p>
          <a:p>
            <a:endParaRPr lang="en-US" i="1" dirty="0"/>
          </a:p>
          <a:p>
            <a:r>
              <a:rPr lang="en-US" i="1" dirty="0"/>
              <a:t>Say:</a:t>
            </a:r>
            <a:r>
              <a:rPr lang="en-US" dirty="0"/>
              <a:t> It looks like most of us picked [for example, the Adequate or Superior] score. Whether your team has strong skills in this area or needs more practice, </a:t>
            </a:r>
            <a:r>
              <a:rPr lang="en-US" i="0" dirty="0"/>
              <a:t>what are ways all of us can exercise our strategic thinking muscles at work? </a:t>
            </a:r>
            <a:r>
              <a:rPr lang="en-US" dirty="0"/>
              <a:t>Raise your hand if you’d like to share your thoughts. </a:t>
            </a:r>
          </a:p>
          <a:p>
            <a:r>
              <a:rPr lang="en-US" dirty="0"/>
              <a:t> </a:t>
            </a:r>
          </a:p>
          <a:p>
            <a:r>
              <a:rPr lang="en-US" i="1" dirty="0"/>
              <a:t>Instructions:</a:t>
            </a:r>
            <a:r>
              <a:rPr lang="en-US" dirty="0"/>
              <a:t> Be prepared to provide one or two examples of how to practice strategic thinking at work in case no one in the group responds. Examples might include:</a:t>
            </a:r>
          </a:p>
          <a:p>
            <a:pPr marL="171450" lvl="0" indent="-171450">
              <a:buFont typeface="Arial"/>
              <a:buChar char="•"/>
            </a:pPr>
            <a:r>
              <a:rPr lang="en-US" i="0" dirty="0"/>
              <a:t>Be on the lookout for new trends. Review patterns and identify relationships that affect strategic decisions within the organization or your department.</a:t>
            </a:r>
          </a:p>
          <a:p>
            <a:pPr marL="171450" lvl="0" indent="-171450">
              <a:buFont typeface="Arial"/>
              <a:buChar char="•"/>
            </a:pPr>
            <a:r>
              <a:rPr lang="en-US" i="0" dirty="0"/>
              <a:t>Challenge your assumptions. By looking at things from different points of view and asking tough questions, you’re more likely to uncover new possibilities and different approaches. </a:t>
            </a:r>
          </a:p>
          <a:p>
            <a:pPr marL="171450" lvl="0" indent="-171450">
              <a:buFont typeface="Arial"/>
              <a:buChar char="•"/>
            </a:pPr>
            <a:r>
              <a:rPr lang="en-US" i="0" dirty="0"/>
              <a:t>Look for strategic opportunities and challenges. If you’re only focusing on executing your work assignments, you could be missing an opportunity to provide additional value to the organization.</a:t>
            </a:r>
          </a:p>
          <a:p>
            <a:endParaRPr lang="en-US" i="1" dirty="0"/>
          </a:p>
          <a:p>
            <a:r>
              <a:rPr lang="en-US" i="1" dirty="0"/>
              <a:t>Say:</a:t>
            </a:r>
            <a:r>
              <a:rPr lang="en-US" dirty="0"/>
              <a:t> You’ve identified several ways to practice strategic thinking. Keep in mind, it doesn’t have to be complicated. It can be as simple as asking questions like, “How does this project contribute to the company’s larger goals?”</a:t>
            </a:r>
          </a:p>
          <a:p>
            <a:endParaRPr lang="en-US" dirty="0"/>
          </a:p>
          <a:p>
            <a:r>
              <a:rPr lang="en-US" dirty="0"/>
              <a:t> </a:t>
            </a:r>
            <a:endParaRPr lang="en-US" baseline="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a:p>
        </p:txBody>
      </p:sp>
    </p:spTree>
    <p:extLst>
      <p:ext uri="{BB962C8B-B14F-4D97-AF65-F5344CB8AC3E}">
        <p14:creationId xmlns:p14="http://schemas.microsoft.com/office/powerpoint/2010/main" val="11492670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endParaRPr lang="en-US" sz="1000" dirty="0"/>
          </a:p>
          <a:p>
            <a:endParaRPr lang="en-US" sz="1000" dirty="0"/>
          </a:p>
          <a:p>
            <a:r>
              <a:rPr lang="en-US" sz="1000" dirty="0"/>
              <a:t>[Time: 10 minutes]</a:t>
            </a:r>
          </a:p>
          <a:p>
            <a:endParaRPr lang="en-US" sz="1000" dirty="0"/>
          </a:p>
          <a:p>
            <a:r>
              <a:rPr lang="en-US" sz="1000" i="1" dirty="0"/>
              <a:t>Say</a:t>
            </a:r>
            <a:r>
              <a:rPr lang="en-US" sz="1000" dirty="0"/>
              <a:t>: As important as it is to practice strategic thinking, it can be challenging to fit it into our busy workday. Let’s look at the scenario on the screen. </a:t>
            </a:r>
          </a:p>
          <a:p>
            <a:endParaRPr lang="en-US" sz="100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i="1" dirty="0"/>
              <a:t>Instructions</a:t>
            </a:r>
            <a:r>
              <a:rPr lang="en-US" sz="1000" dirty="0"/>
              <a:t>: Ask for a volunteer to read the scenario out loud. Then ask the audience the question on the screen.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00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i="1" dirty="0"/>
              <a:t>Say</a:t>
            </a:r>
            <a:r>
              <a:rPr lang="en-US" sz="1000" dirty="0"/>
              <a:t>: What can Taylor do to fit strategic thinking into his busy day? Raise your hand if you’d like to share your thoughts.</a:t>
            </a:r>
          </a:p>
          <a:p>
            <a:endParaRPr lang="en-US" sz="1000" dirty="0"/>
          </a:p>
          <a:p>
            <a:r>
              <a:rPr lang="en-US" sz="1000" i="1" dirty="0"/>
              <a:t>Instructions</a:t>
            </a:r>
            <a:r>
              <a:rPr lang="en-US" sz="1000" dirty="0"/>
              <a:t>: Give participants a minute or two to reflect on what Taylor could do in this scenario. Then ask a few volunteers to share their examples. </a:t>
            </a:r>
          </a:p>
          <a:p>
            <a:endParaRPr lang="en-US" sz="1000" dirty="0"/>
          </a:p>
          <a:p>
            <a:r>
              <a:rPr lang="en-US" sz="1000" i="1" dirty="0"/>
              <a:t>Instructions:</a:t>
            </a:r>
            <a:r>
              <a:rPr lang="en-US" sz="1000" dirty="0"/>
              <a:t> If no one speaks up, offer the following:</a:t>
            </a:r>
          </a:p>
          <a:p>
            <a:pPr marL="171450" indent="-171450">
              <a:buFont typeface="Arial" panose="020B0604020202020204" pitchFamily="34" charset="0"/>
              <a:buChar char="•"/>
            </a:pPr>
            <a:r>
              <a:rPr lang="en-US" sz="1000" i="1" dirty="0"/>
              <a:t>Maybe he could block off time on the calendar.</a:t>
            </a:r>
          </a:p>
          <a:p>
            <a:pPr marL="171450" indent="-171450">
              <a:buFont typeface="Arial" panose="020B0604020202020204" pitchFamily="34" charset="0"/>
              <a:buChar char="•"/>
            </a:pPr>
            <a:r>
              <a:rPr lang="en-US" sz="1000" i="1" dirty="0"/>
              <a:t>Keeping it short can also be helpful. 10 minutes per day, 1 hour per week. Any time you give to strategic thinking is time well spent.</a:t>
            </a:r>
          </a:p>
          <a:p>
            <a:pPr marL="171450" indent="-171450">
              <a:buFont typeface="Arial" panose="020B0604020202020204" pitchFamily="34" charset="0"/>
              <a:buChar char="•"/>
            </a:pPr>
            <a:r>
              <a:rPr lang="en-US" sz="1000" i="1" dirty="0"/>
              <a:t>Taylor should guard his strategic thinking appointments and treat them with the same importance as any other meeting or task.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00" i="1"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i="1" dirty="0"/>
              <a:t>Say</a:t>
            </a:r>
            <a:r>
              <a:rPr lang="en-US" sz="1000" dirty="0"/>
              <a:t>: These are great examples. Strategic thinking doesn’t have to be something you’re responsible for on your own. Often, you can benefit by seeking perspectives from others in your department. By regularly devoting time and energy to strategic thinking, you open a new world of possibilities.</a:t>
            </a:r>
            <a:endParaRPr lang="en-US" sz="1000" i="1" dirty="0"/>
          </a:p>
          <a:p>
            <a:endParaRPr lang="en-US" sz="1000" dirty="0"/>
          </a:p>
          <a:p>
            <a:pPr defTabSz="471145">
              <a:defRPr/>
            </a:pPr>
            <a:endParaRPr lang="en-US" sz="1000" dirty="0">
              <a:solidFill>
                <a:srgbClr val="000000"/>
              </a:solidFill>
            </a:endParaRPr>
          </a:p>
          <a:p>
            <a:pPr defTabSz="471145">
              <a:defRPr/>
            </a:pPr>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a:p>
        </p:txBody>
      </p:sp>
    </p:spTree>
    <p:extLst>
      <p:ext uri="{BB962C8B-B14F-4D97-AF65-F5344CB8AC3E}">
        <p14:creationId xmlns:p14="http://schemas.microsoft.com/office/powerpoint/2010/main" val="39442918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STRATEGIC</a:t>
              </a:r>
            </a:p>
            <a:p>
              <a:pPr algn="ctr"/>
              <a:r>
                <a:rPr lang="en-US" sz="1000" dirty="0">
                  <a:solidFill>
                    <a:schemeClr val="bg1"/>
                  </a:solidFill>
                </a:rPr>
                <a:t>THINKING</a:t>
              </a: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2020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STRATEGIC</a:t>
              </a:r>
            </a:p>
            <a:p>
              <a:pPr algn="ctr"/>
              <a:r>
                <a:rPr lang="en-US" sz="1000" dirty="0">
                  <a:solidFill>
                    <a:schemeClr val="bg1"/>
                  </a:solidFill>
                </a:rPr>
                <a:t>THINKING</a:t>
              </a: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extLst>
      <p:ext uri="{BB962C8B-B14F-4D97-AF65-F5344CB8AC3E}">
        <p14:creationId xmlns:p14="http://schemas.microsoft.com/office/powerpoint/2010/main" val="3472511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STRATEGIC</a:t>
              </a:r>
            </a:p>
            <a:p>
              <a:pPr algn="ctr"/>
              <a:r>
                <a:rPr lang="en-US" sz="1000" dirty="0">
                  <a:solidFill>
                    <a:schemeClr val="bg1"/>
                  </a:solidFill>
                </a:rPr>
                <a:t>THINKING</a:t>
              </a: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70" r:id="rId4"/>
    <p:sldLayoutId id="2147483671" r:id="rId5"/>
    <p:sldLayoutId id="2147483669" r:id="rId6"/>
    <p:sldLayoutId id="2147483651" r:id="rId7"/>
    <p:sldLayoutId id="2147483665" r:id="rId8"/>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8.gif"/><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11.xml"/><Relationship Id="rId4" Type="http://schemas.openxmlformats.org/officeDocument/2006/relationships/image" Target="../media/image16.jp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tags" Target="../tags/tag14.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15.xml"/><Relationship Id="rId4" Type="http://schemas.openxmlformats.org/officeDocument/2006/relationships/image" Target="../media/image17.jp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tags" Target="../tags/tag16.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tags" Target="../tags/tag17.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tags" Target="../tags/tag18.xml"/><Relationship Id="rId5" Type="http://schemas.microsoft.com/office/2007/relationships/hdphoto" Target="../media/hdphoto1.wdp"/><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19.xml"/><Relationship Id="rId4" Type="http://schemas.openxmlformats.org/officeDocument/2006/relationships/image" Target="../media/image19.jp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21.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xml"/><Relationship Id="rId1" Type="http://schemas.openxmlformats.org/officeDocument/2006/relationships/tags" Target="../tags/tag22.xml"/><Relationship Id="rId5" Type="http://schemas.openxmlformats.org/officeDocument/2006/relationships/image" Target="../media/image7.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4.xml"/><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12.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8.xml"/><Relationship Id="rId4" Type="http://schemas.openxmlformats.org/officeDocument/2006/relationships/image" Target="../media/image13.jp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9.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xml"/><Relationship Id="rId1" Type="http://schemas.openxmlformats.org/officeDocument/2006/relationships/tags" Target="../tags/tag10.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rategic Thinking.jpg"/>
          <p:cNvPicPr>
            <a:picLocks noChangeAspect="1"/>
          </p:cNvPicPr>
          <p:nvPr/>
        </p:nvPicPr>
        <p:blipFill rotWithShape="1">
          <a:blip r:embed="rId4" cstate="print">
            <a:extLst>
              <a:ext uri="{28A0092B-C50C-407E-A947-70E740481C1C}">
                <a14:useLocalDpi xmlns:a14="http://schemas.microsoft.com/office/drawing/2010/main" val="0"/>
              </a:ext>
            </a:extLst>
          </a:blip>
          <a:srcRect t="10217" b="18587"/>
          <a:stretch/>
        </p:blipFill>
        <p:spPr>
          <a:xfrm>
            <a:off x="0" y="1013093"/>
            <a:ext cx="9165476" cy="4352021"/>
          </a:xfrm>
          <a:prstGeom prst="rect">
            <a:avLst/>
          </a:prstGeom>
        </p:spPr>
      </p:pic>
      <p:sp>
        <p:nvSpPr>
          <p:cNvPr id="9" name="Rectangle 8"/>
          <p:cNvSpPr/>
          <p:nvPr/>
        </p:nvSpPr>
        <p:spPr>
          <a:xfrm>
            <a:off x="0" y="3173281"/>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cover_arrow.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5325" y="3532138"/>
            <a:ext cx="518125" cy="292589"/>
          </a:xfrm>
          <a:prstGeom prst="rect">
            <a:avLst/>
          </a:prstGeom>
        </p:spPr>
      </p:pic>
      <p:sp>
        <p:nvSpPr>
          <p:cNvPr id="6" name="Title 5"/>
          <p:cNvSpPr>
            <a:spLocks noGrp="1"/>
          </p:cNvSpPr>
          <p:nvPr>
            <p:ph type="ctrTitle"/>
          </p:nvPr>
        </p:nvSpPr>
        <p:spPr>
          <a:xfrm>
            <a:off x="1390315" y="3032653"/>
            <a:ext cx="7299659" cy="1242679"/>
          </a:xfrm>
        </p:spPr>
        <p:txBody>
          <a:bodyPr/>
          <a:lstStyle/>
          <a:p>
            <a:r>
              <a:rPr lang="en-US" dirty="0"/>
              <a:t>Strategic Thinking Café </a:t>
            </a:r>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HMM-logo_stacked_white.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pic>
        <p:nvPicPr>
          <p:cNvPr id="14" name="Picture 13" descr="TECOM_Investments_logo_prlarge.gif"/>
          <p:cNvPicPr>
            <a:picLocks noChangeAspect="1"/>
          </p:cNvPicPr>
          <p:nvPr/>
        </p:nvPicPr>
        <p:blipFill rotWithShape="1">
          <a:blip r:embed="rId7">
            <a:extLst>
              <a:ext uri="{28A0092B-C50C-407E-A947-70E740481C1C}">
                <a14:useLocalDpi xmlns:a14="http://schemas.microsoft.com/office/drawing/2010/main" val="0"/>
              </a:ext>
            </a:extLst>
          </a:blip>
          <a:srcRect t="9524" b="24339"/>
          <a:stretch/>
        </p:blipFill>
        <p:spPr>
          <a:xfrm>
            <a:off x="7385201" y="5563810"/>
            <a:ext cx="1304774" cy="722466"/>
          </a:xfrm>
          <a:prstGeom prst="rect">
            <a:avLst/>
          </a:prstGeom>
        </p:spPr>
      </p:pic>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Tree>
    <p:custDataLst>
      <p:tags r:id="rId1"/>
    </p:custDataLst>
    <p:extLst>
      <p:ext uri="{BB962C8B-B14F-4D97-AF65-F5344CB8AC3E}">
        <p14:creationId xmlns:p14="http://schemas.microsoft.com/office/powerpoint/2010/main" val="904892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trategicThinking_LessonImage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4942"/>
            <a:ext cx="9144000" cy="2082800"/>
          </a:xfrm>
          <a:prstGeom prst="rect">
            <a:avLst/>
          </a:prstGeom>
        </p:spPr>
      </p:pic>
      <p:sp>
        <p:nvSpPr>
          <p:cNvPr id="8" name="Text Placeholder 7"/>
          <p:cNvSpPr>
            <a:spLocks noGrp="1"/>
          </p:cNvSpPr>
          <p:nvPr>
            <p:ph type="body" idx="1"/>
          </p:nvPr>
        </p:nvSpPr>
        <p:spPr>
          <a:xfrm>
            <a:off x="939625" y="2709863"/>
            <a:ext cx="7397551" cy="2888719"/>
          </a:xfrm>
        </p:spPr>
        <p:txBody>
          <a:bodyPr/>
          <a:lstStyle/>
          <a:p>
            <a:r>
              <a:rPr lang="en-US" b="1" dirty="0"/>
              <a:t>CHALLENGE YOUR PERSPECTIVES</a:t>
            </a:r>
            <a:endParaRPr lang="en-US" dirty="0"/>
          </a:p>
        </p:txBody>
      </p:sp>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7" name="TextBox 16"/>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STRATEGIC THINKING</a:t>
              </a:r>
            </a:p>
          </p:txBody>
        </p:sp>
      </p:grpSp>
    </p:spTree>
    <p:custDataLst>
      <p:tags r:id="rId1"/>
    </p:custDataLst>
    <p:extLst>
      <p:ext uri="{BB962C8B-B14F-4D97-AF65-F5344CB8AC3E}">
        <p14:creationId xmlns:p14="http://schemas.microsoft.com/office/powerpoint/2010/main" val="11329742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Overcome your biases</a:t>
            </a:r>
          </a:p>
        </p:txBody>
      </p:sp>
      <p:sp>
        <p:nvSpPr>
          <p:cNvPr id="4" name="Content Placeholder 2">
            <a:extLst>
              <a:ext uri="{FF2B5EF4-FFF2-40B4-BE49-F238E27FC236}">
                <a16:creationId xmlns:a16="http://schemas.microsoft.com/office/drawing/2014/main" id="{7F9463CB-8A23-4E15-9873-842B6846BA8C}"/>
              </a:ext>
            </a:extLst>
          </p:cNvPr>
          <p:cNvSpPr>
            <a:spLocks noGrp="1"/>
          </p:cNvSpPr>
          <p:nvPr>
            <p:ph sz="quarter" idx="10"/>
          </p:nvPr>
        </p:nvSpPr>
        <p:spPr>
          <a:xfrm>
            <a:off x="457201" y="2444620"/>
            <a:ext cx="6953624" cy="2224703"/>
          </a:xfrm>
        </p:spPr>
        <p:txBody>
          <a:bodyPr/>
          <a:lstStyle/>
          <a:p>
            <a:pPr marL="53975" indent="0">
              <a:buNone/>
            </a:pPr>
            <a:r>
              <a:rPr lang="en-US" sz="2800" dirty="0"/>
              <a:t>“Sales are slightly down this quarter. I’ve been saying for months that our prices are too high.”</a:t>
            </a:r>
          </a:p>
        </p:txBody>
      </p:sp>
    </p:spTree>
    <p:custDataLst>
      <p:tags r:id="rId1"/>
    </p:custDataLst>
    <p:extLst>
      <p:ext uri="{BB962C8B-B14F-4D97-AF65-F5344CB8AC3E}">
        <p14:creationId xmlns:p14="http://schemas.microsoft.com/office/powerpoint/2010/main" val="35934786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To prevent biases from limiting your thinking…</a:t>
            </a:r>
          </a:p>
        </p:txBody>
      </p:sp>
      <p:graphicFrame>
        <p:nvGraphicFramePr>
          <p:cNvPr id="4" name="Content Placeholder 3"/>
          <p:cNvGraphicFramePr>
            <a:graphicFrameLocks/>
          </p:cNvGraphicFramePr>
          <p:nvPr>
            <p:extLst>
              <p:ext uri="{D42A27DB-BD31-4B8C-83A1-F6EECF244321}">
                <p14:modId xmlns:p14="http://schemas.microsoft.com/office/powerpoint/2010/main" val="3275721100"/>
              </p:ext>
            </p:extLst>
          </p:nvPr>
        </p:nvGraphicFramePr>
        <p:xfrm>
          <a:off x="457201" y="2025311"/>
          <a:ext cx="8230947" cy="3555681"/>
        </p:xfrm>
        <a:graphic>
          <a:graphicData uri="http://schemas.openxmlformats.org/drawingml/2006/table">
            <a:tbl>
              <a:tblPr firstRow="1" bandRow="1">
                <a:tableStyleId>{073A0DAA-6AF3-43AB-8588-CEC1D06C72B9}</a:tableStyleId>
              </a:tblPr>
              <a:tblGrid>
                <a:gridCol w="2743649">
                  <a:extLst>
                    <a:ext uri="{9D8B030D-6E8A-4147-A177-3AD203B41FA5}">
                      <a16:colId xmlns:a16="http://schemas.microsoft.com/office/drawing/2014/main" val="20000"/>
                    </a:ext>
                  </a:extLst>
                </a:gridCol>
                <a:gridCol w="2743649">
                  <a:extLst>
                    <a:ext uri="{9D8B030D-6E8A-4147-A177-3AD203B41FA5}">
                      <a16:colId xmlns:a16="http://schemas.microsoft.com/office/drawing/2014/main" val="20001"/>
                    </a:ext>
                  </a:extLst>
                </a:gridCol>
                <a:gridCol w="2743649">
                  <a:extLst>
                    <a:ext uri="{9D8B030D-6E8A-4147-A177-3AD203B41FA5}">
                      <a16:colId xmlns:a16="http://schemas.microsoft.com/office/drawing/2014/main" val="20002"/>
                    </a:ext>
                  </a:extLst>
                </a:gridCol>
              </a:tblGrid>
              <a:tr h="668942">
                <a:tc>
                  <a:txBody>
                    <a:bodyPr/>
                    <a:lstStyle/>
                    <a:p>
                      <a:pPr algn="ctr">
                        <a:spcAft>
                          <a:spcPts val="1200"/>
                        </a:spcAft>
                      </a:pPr>
                      <a:r>
                        <a:rPr lang="en-US" sz="1400" dirty="0"/>
                        <a:t>CONFIRMATION BIAS</a:t>
                      </a:r>
                    </a:p>
                  </a:txBody>
                  <a:tcPr anchor="ctr">
                    <a:solidFill>
                      <a:schemeClr val="accent5">
                        <a:lumMod val="50000"/>
                      </a:schemeClr>
                    </a:solidFill>
                  </a:tcPr>
                </a:tc>
                <a:tc>
                  <a:txBody>
                    <a:bodyPr/>
                    <a:lstStyle/>
                    <a:p>
                      <a:pPr algn="ctr"/>
                      <a:r>
                        <a:rPr lang="en-US" sz="1400" dirty="0"/>
                        <a:t>HINDSIGHT BIAS</a:t>
                      </a:r>
                    </a:p>
                  </a:txBody>
                  <a:tcPr anchor="ctr">
                    <a:solidFill>
                      <a:schemeClr val="accent5">
                        <a:lumMod val="50000"/>
                      </a:schemeClr>
                    </a:solidFill>
                  </a:tcPr>
                </a:tc>
                <a:tc>
                  <a:txBody>
                    <a:bodyPr/>
                    <a:lstStyle/>
                    <a:p>
                      <a:pPr algn="ctr"/>
                      <a:r>
                        <a:rPr lang="en-US" sz="1400" dirty="0"/>
                        <a:t>GROUPTHINK</a:t>
                      </a:r>
                    </a:p>
                  </a:txBody>
                  <a:tcPr anchor="ctr">
                    <a:solidFill>
                      <a:schemeClr val="accent5">
                        <a:lumMod val="50000"/>
                      </a:schemeClr>
                    </a:solidFill>
                  </a:tcPr>
                </a:tc>
                <a:extLst>
                  <a:ext uri="{0D108BD9-81ED-4DB2-BD59-A6C34878D82A}">
                    <a16:rowId xmlns:a16="http://schemas.microsoft.com/office/drawing/2014/main" val="10000"/>
                  </a:ext>
                </a:extLst>
              </a:tr>
              <a:tr h="2886739">
                <a:tc>
                  <a:txBody>
                    <a:bodyPr/>
                    <a:lstStyle/>
                    <a:p>
                      <a:pPr marL="285750" lvl="0" indent="-285750">
                        <a:spcAft>
                          <a:spcPts val="1200"/>
                        </a:spcAft>
                        <a:buFont typeface="Arial"/>
                        <a:buChar char="•"/>
                      </a:pPr>
                      <a:r>
                        <a:rPr lang="en-US" sz="1600" b="0" i="0" dirty="0"/>
                        <a:t>Make sure you have complete and accurate information.</a:t>
                      </a:r>
                    </a:p>
                    <a:p>
                      <a:pPr marL="285750" lvl="0" indent="-285750">
                        <a:spcAft>
                          <a:spcPts val="1200"/>
                        </a:spcAft>
                        <a:buFont typeface="Arial"/>
                        <a:buChar char="•"/>
                      </a:pPr>
                      <a:r>
                        <a:rPr lang="en-US" sz="1600" b="0" i="0" dirty="0"/>
                        <a:t>Vigorously test your theories and explore any contradictions in your beliefs.</a:t>
                      </a:r>
                    </a:p>
                    <a:p>
                      <a:pPr marL="285750" lvl="0" indent="-285750">
                        <a:spcAft>
                          <a:spcPts val="1200"/>
                        </a:spcAft>
                        <a:buFont typeface="Arial"/>
                        <a:buChar char="•"/>
                      </a:pPr>
                      <a:r>
                        <a:rPr lang="en-US" sz="1600" b="0" i="0" dirty="0"/>
                        <a:t>Ask others to challenge your assumptions.</a:t>
                      </a:r>
                    </a:p>
                  </a:txBody>
                  <a:tcPr marL="182880" marR="68580" marT="91440" marB="0">
                    <a:lnB w="12700" cap="flat" cmpd="sng" algn="ctr">
                      <a:solidFill>
                        <a:prstClr val="white"/>
                      </a:solidFill>
                      <a:prstDash val="solid"/>
                      <a:round/>
                      <a:headEnd type="none" w="med" len="med"/>
                      <a:tailEnd type="none" w="med" len="med"/>
                    </a:lnB>
                    <a:solidFill>
                      <a:schemeClr val="accent5"/>
                    </a:solidFill>
                  </a:tcPr>
                </a:tc>
                <a:tc>
                  <a:txBody>
                    <a:bodyPr/>
                    <a:lstStyle/>
                    <a:p>
                      <a:pPr marL="401638" lvl="0" indent="-285750">
                        <a:spcAft>
                          <a:spcPts val="1200"/>
                        </a:spcAft>
                        <a:buFont typeface="Arial"/>
                        <a:buChar char="•"/>
                      </a:pPr>
                      <a:r>
                        <a:rPr lang="en-US" sz="1600" b="0" i="0" dirty="0"/>
                        <a:t>Keep detailed notes on the reasoning for decisions so you can go back to them later.</a:t>
                      </a:r>
                    </a:p>
                    <a:p>
                      <a:pPr marL="401638" lvl="0" indent="-285750">
                        <a:spcAft>
                          <a:spcPts val="1200"/>
                        </a:spcAft>
                        <a:buFont typeface="Arial"/>
                        <a:buChar char="•"/>
                      </a:pPr>
                      <a:r>
                        <a:rPr lang="en-US" sz="1600" b="0" i="0" dirty="0"/>
                        <a:t>Explore alternative explanations for events.</a:t>
                      </a:r>
                    </a:p>
                  </a:txBody>
                  <a:tcPr marL="68580" marR="68580" marT="91440" marB="0">
                    <a:lnB w="12700" cap="flat" cmpd="sng" algn="ctr">
                      <a:solidFill>
                        <a:prstClr val="white"/>
                      </a:solidFill>
                      <a:prstDash val="solid"/>
                      <a:round/>
                      <a:headEnd type="none" w="med" len="med"/>
                      <a:tailEnd type="none" w="med" len="med"/>
                    </a:lnB>
                    <a:solidFill>
                      <a:schemeClr val="accent5"/>
                    </a:solidFill>
                  </a:tcPr>
                </a:tc>
                <a:tc>
                  <a:txBody>
                    <a:bodyPr/>
                    <a:lstStyle/>
                    <a:p>
                      <a:pPr marL="401638" lvl="0" indent="-285750">
                        <a:spcAft>
                          <a:spcPts val="1200"/>
                        </a:spcAft>
                        <a:buFont typeface="Arial"/>
                        <a:buChar char="•"/>
                      </a:pPr>
                      <a:r>
                        <a:rPr lang="en-US" sz="1600" b="0" i="0" dirty="0"/>
                        <a:t>Create an environment in which team members feel safe expressing their opinions.</a:t>
                      </a:r>
                    </a:p>
                    <a:p>
                      <a:pPr marL="401638" lvl="0" indent="-285750">
                        <a:spcAft>
                          <a:spcPts val="1200"/>
                        </a:spcAft>
                        <a:buFont typeface="Arial"/>
                        <a:buChar char="•"/>
                      </a:pPr>
                      <a:r>
                        <a:rPr lang="en-US" sz="1600" b="0" i="0" dirty="0"/>
                        <a:t>Recruit people who are independent thinkers.</a:t>
                      </a:r>
                    </a:p>
                    <a:p>
                      <a:pPr marL="401638" lvl="0" indent="-285750">
                        <a:spcAft>
                          <a:spcPts val="1200"/>
                        </a:spcAft>
                        <a:buFont typeface="Arial"/>
                        <a:buChar char="•"/>
                      </a:pPr>
                      <a:r>
                        <a:rPr lang="en-US" sz="1600" b="0" i="0" dirty="0"/>
                        <a:t>Hold your opinion until everyone else has had a chance to weigh in. </a:t>
                      </a:r>
                    </a:p>
                  </a:txBody>
                  <a:tcPr marL="68580" marR="68580" marT="91440" marB="0">
                    <a:lnB w="12700" cap="flat" cmpd="sng" algn="ctr">
                      <a:solidFill>
                        <a:prstClr val="white"/>
                      </a:solidFill>
                      <a:prstDash val="solid"/>
                      <a:round/>
                      <a:headEnd type="none" w="med" len="med"/>
                      <a:tailEnd type="none" w="med" len="med"/>
                    </a:lnB>
                    <a:solidFill>
                      <a:schemeClr val="accent5"/>
                    </a:solidFill>
                  </a:tcPr>
                </a:tc>
                <a:extLst>
                  <a:ext uri="{0D108BD9-81ED-4DB2-BD59-A6C34878D82A}">
                    <a16:rowId xmlns:a16="http://schemas.microsoft.com/office/drawing/2014/main" val="10001"/>
                  </a:ext>
                </a:extLst>
              </a:tr>
            </a:tbl>
          </a:graphicData>
        </a:graphic>
      </p:graphicFrame>
    </p:spTree>
    <p:custDataLst>
      <p:tags r:id="rId1"/>
    </p:custDataLst>
    <p:extLst>
      <p:ext uri="{BB962C8B-B14F-4D97-AF65-F5344CB8AC3E}">
        <p14:creationId xmlns:p14="http://schemas.microsoft.com/office/powerpoint/2010/main" val="223616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869084"/>
            <a:ext cx="5019674" cy="861291"/>
          </a:xfrm>
        </p:spPr>
        <p:txBody>
          <a:bodyPr>
            <a:noAutofit/>
          </a:bodyPr>
          <a:lstStyle/>
          <a:p>
            <a:pPr>
              <a:lnSpc>
                <a:spcPct val="90000"/>
              </a:lnSpc>
            </a:pPr>
            <a:r>
              <a:rPr lang="en-US" sz="2800" dirty="0">
                <a:solidFill>
                  <a:schemeClr val="tx1"/>
                </a:solidFill>
              </a:rPr>
              <a:t>CHALLENGE YOUR IDEAS</a:t>
            </a:r>
            <a:br>
              <a:rPr lang="en-US" sz="2800" dirty="0">
                <a:solidFill>
                  <a:schemeClr val="tx1"/>
                </a:solidFill>
              </a:rPr>
            </a:br>
            <a:endParaRPr lang="en-US" sz="2800" dirty="0">
              <a:solidFill>
                <a:schemeClr val="tx1"/>
              </a:solidFill>
            </a:endParaRPr>
          </a:p>
        </p:txBody>
      </p:sp>
      <p:sp>
        <p:nvSpPr>
          <p:cNvPr id="8" name="Text Placeholder 7"/>
          <p:cNvSpPr>
            <a:spLocks noGrp="1"/>
          </p:cNvSpPr>
          <p:nvPr>
            <p:ph type="body" sz="quarter" idx="10"/>
          </p:nvPr>
        </p:nvSpPr>
        <p:spPr>
          <a:xfrm>
            <a:off x="444501" y="1920875"/>
            <a:ext cx="4222749" cy="4636943"/>
          </a:xfrm>
        </p:spPr>
        <p:txBody>
          <a:bodyPr/>
          <a:lstStyle/>
          <a:p>
            <a:r>
              <a:rPr lang="en-US" sz="2000" dirty="0"/>
              <a:t>Shandra is a marketing director. Talented employees are leaving her department for other companies, affecting productivity and morale. To improve retention, Shandra has a few ideas: </a:t>
            </a:r>
          </a:p>
          <a:p>
            <a:pPr marL="339725" indent="-285750">
              <a:buFont typeface="Arial" panose="020B0604020202020204" pitchFamily="34" charset="0"/>
              <a:buChar char="•"/>
            </a:pPr>
            <a:r>
              <a:rPr lang="en-US" sz="2000" dirty="0"/>
              <a:t>Offer additional employee benefits</a:t>
            </a:r>
          </a:p>
          <a:p>
            <a:pPr marL="339725" lvl="0" indent="-285750">
              <a:buFont typeface="Arial" panose="020B0604020202020204" pitchFamily="34" charset="0"/>
              <a:buChar char="•"/>
            </a:pPr>
            <a:r>
              <a:rPr lang="en-US" sz="2000" dirty="0"/>
              <a:t>Provide a performance-based bonus</a:t>
            </a:r>
          </a:p>
          <a:p>
            <a:pPr marL="339725" lvl="0" indent="-285750">
              <a:buFont typeface="Arial" panose="020B0604020202020204" pitchFamily="34" charset="0"/>
              <a:buChar char="•"/>
            </a:pPr>
            <a:r>
              <a:rPr lang="en-US" sz="2000" dirty="0"/>
              <a:t>Increase the frequency of team-building exercises</a:t>
            </a:r>
          </a:p>
          <a:p>
            <a:pPr marL="339725" lvl="0" indent="-285750">
              <a:buFont typeface="Arial" panose="020B0604020202020204" pitchFamily="34" charset="0"/>
              <a:buChar char="•"/>
            </a:pPr>
            <a:r>
              <a:rPr lang="en-US" sz="2000" dirty="0"/>
              <a:t>Rearrange project teams</a:t>
            </a:r>
          </a:p>
        </p:txBody>
      </p:sp>
      <p:sp>
        <p:nvSpPr>
          <p:cNvPr id="3" name="Text Placeholder 2"/>
          <p:cNvSpPr>
            <a:spLocks noGrp="1"/>
          </p:cNvSpPr>
          <p:nvPr>
            <p:ph type="body" sz="quarter" idx="11"/>
          </p:nvPr>
        </p:nvSpPr>
        <p:spPr>
          <a:xfrm>
            <a:off x="5229225" y="1873250"/>
            <a:ext cx="3444875" cy="3301999"/>
          </a:xfrm>
        </p:spPr>
        <p:txBody>
          <a:bodyPr anchor="t"/>
          <a:lstStyle/>
          <a:p>
            <a:pPr>
              <a:lnSpc>
                <a:spcPct val="100000"/>
              </a:lnSpc>
              <a:spcAft>
                <a:spcPts val="1200"/>
              </a:spcAft>
            </a:pPr>
            <a:r>
              <a:rPr lang="en-US" sz="2800" dirty="0">
                <a:solidFill>
                  <a:schemeClr val="accent1"/>
                </a:solidFill>
              </a:rPr>
              <a:t>What assumptions is Shandra making about people’s motivation for leaving?</a:t>
            </a:r>
          </a:p>
          <a:p>
            <a:pPr>
              <a:lnSpc>
                <a:spcPct val="100000"/>
              </a:lnSpc>
              <a:spcAft>
                <a:spcPts val="1200"/>
              </a:spcAft>
            </a:pPr>
            <a:r>
              <a:rPr lang="en-US" sz="2800" dirty="0">
                <a:solidFill>
                  <a:schemeClr val="accent1"/>
                </a:solidFill>
              </a:rPr>
              <a:t>What’s missing from her analysis?</a:t>
            </a:r>
          </a:p>
          <a:p>
            <a:endParaRPr lang="en-US" sz="2800" dirty="0">
              <a:solidFill>
                <a:schemeClr val="accent1"/>
              </a:solidFill>
            </a:endParaRPr>
          </a:p>
        </p:txBody>
      </p:sp>
      <p:grpSp>
        <p:nvGrpSpPr>
          <p:cNvPr id="6" name="Group 5"/>
          <p:cNvGrpSpPr/>
          <p:nvPr/>
        </p:nvGrpSpPr>
        <p:grpSpPr>
          <a:xfrm>
            <a:off x="7437121" y="474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4905375" y="2009775"/>
            <a:ext cx="0" cy="3495675"/>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custDataLst>
      <p:tags r:id="rId1"/>
    </p:custDataLst>
    <p:extLst>
      <p:ext uri="{BB962C8B-B14F-4D97-AF65-F5344CB8AC3E}">
        <p14:creationId xmlns:p14="http://schemas.microsoft.com/office/powerpoint/2010/main" val="33707605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rategicThinking_LessonImage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071"/>
            <a:ext cx="9144000" cy="2082800"/>
          </a:xfrm>
          <a:prstGeom prst="rect">
            <a:avLst/>
          </a:prstGeom>
        </p:spPr>
      </p:pic>
      <p:sp>
        <p:nvSpPr>
          <p:cNvPr id="7" name="Text Placeholder 6"/>
          <p:cNvSpPr>
            <a:spLocks noGrp="1"/>
          </p:cNvSpPr>
          <p:nvPr>
            <p:ph type="body" idx="1"/>
          </p:nvPr>
        </p:nvSpPr>
        <p:spPr/>
        <p:txBody>
          <a:bodyPr/>
          <a:lstStyle/>
          <a:p>
            <a:r>
              <a:rPr lang="en-US" b="1" dirty="0"/>
              <a:t>EVALUATE OPPORTUNITIES AND THREATS</a:t>
            </a:r>
            <a:endParaRPr lang="en-US" dirty="0"/>
          </a:p>
        </p:txBody>
      </p:sp>
      <p:grpSp>
        <p:nvGrpSpPr>
          <p:cNvPr id="10" name="Group 9"/>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3" name="TextBox 12"/>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STRATEGIC THINKING</a:t>
              </a:r>
            </a:p>
          </p:txBody>
        </p:sp>
      </p:grpSp>
    </p:spTree>
    <p:custDataLst>
      <p:tags r:id="rId1"/>
    </p:custDataLst>
    <p:extLst>
      <p:ext uri="{BB962C8B-B14F-4D97-AF65-F5344CB8AC3E}">
        <p14:creationId xmlns:p14="http://schemas.microsoft.com/office/powerpoint/2010/main" val="19357708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744274" y="2108159"/>
            <a:ext cx="6611160" cy="3482487"/>
          </a:xfrm>
        </p:spPr>
        <p:txBody>
          <a:bodyPr/>
          <a:lstStyle/>
          <a:p>
            <a:pPr>
              <a:lnSpc>
                <a:spcPct val="90000"/>
              </a:lnSpc>
            </a:pPr>
            <a:r>
              <a:rPr lang="en-US" sz="3200" dirty="0"/>
              <a:t>How often do you think about future opportunities and threats the company might encounter?</a:t>
            </a:r>
          </a:p>
          <a:p>
            <a:pPr marL="914400" lvl="1" indent="-457200">
              <a:buFont typeface="+mj-lt"/>
              <a:buAutoNum type="alphaLcParenR"/>
            </a:pPr>
            <a:r>
              <a:rPr lang="en-US" sz="2200" dirty="0">
                <a:solidFill>
                  <a:schemeClr val="bg1"/>
                </a:solidFill>
              </a:rPr>
              <a:t>Frequently—at least once a week</a:t>
            </a:r>
          </a:p>
          <a:p>
            <a:pPr marL="914400" lvl="1" indent="-457200">
              <a:buFont typeface="+mj-lt"/>
              <a:buAutoNum type="alphaLcParenR"/>
            </a:pPr>
            <a:r>
              <a:rPr lang="en-US" sz="2200" dirty="0">
                <a:solidFill>
                  <a:schemeClr val="bg1"/>
                </a:solidFill>
              </a:rPr>
              <a:t>Occasionally—once a month or so</a:t>
            </a:r>
          </a:p>
          <a:p>
            <a:pPr marL="914400" lvl="1" indent="-457200">
              <a:buFont typeface="+mj-lt"/>
              <a:buAutoNum type="alphaLcParenR"/>
            </a:pPr>
            <a:r>
              <a:rPr lang="en-US" sz="2200" dirty="0">
                <a:solidFill>
                  <a:schemeClr val="bg1"/>
                </a:solidFill>
              </a:rPr>
              <a:t>Rarely—once or twice a year</a:t>
            </a:r>
          </a:p>
          <a:p>
            <a:pPr marL="914400" lvl="1" indent="-457200">
              <a:buFont typeface="+mj-lt"/>
              <a:buAutoNum type="alphaLcParenR"/>
            </a:pPr>
            <a:r>
              <a:rPr lang="en-US" sz="2200" dirty="0">
                <a:solidFill>
                  <a:schemeClr val="bg1"/>
                </a:solidFill>
              </a:rPr>
              <a:t>Never</a:t>
            </a:r>
          </a:p>
          <a:p>
            <a:pPr>
              <a:lnSpc>
                <a:spcPct val="90000"/>
              </a:lnSpc>
            </a:pPr>
            <a:endParaRPr lang="en-US" sz="2800" dirty="0"/>
          </a:p>
        </p:txBody>
      </p:sp>
      <p:grpSp>
        <p:nvGrpSpPr>
          <p:cNvPr id="8" name="Group 7"/>
          <p:cNvGrpSpPr/>
          <p:nvPr/>
        </p:nvGrpSpPr>
        <p:grpSpPr>
          <a:xfrm>
            <a:off x="7563253" y="4959828"/>
            <a:ext cx="1580747" cy="841504"/>
            <a:chOff x="7563253" y="4665042"/>
            <a:chExt cx="1580747" cy="841504"/>
          </a:xfrm>
        </p:grpSpPr>
        <p:sp>
          <p:nvSpPr>
            <p:cNvPr id="9" name="Rectangle 8"/>
            <p:cNvSpPr/>
            <p:nvPr/>
          </p:nvSpPr>
          <p:spPr>
            <a:xfrm>
              <a:off x="8624455" y="4665042"/>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CHAT</a:t>
              </a: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7899"/>
              <a:ext cx="853383" cy="828647"/>
            </a:xfrm>
            <a:prstGeom prst="rect">
              <a:avLst/>
            </a:prstGeom>
          </p:spPr>
        </p:pic>
      </p:grpSp>
    </p:spTree>
    <p:custDataLst>
      <p:tags r:id="rId1"/>
    </p:custDataLst>
    <p:extLst>
      <p:ext uri="{BB962C8B-B14F-4D97-AF65-F5344CB8AC3E}">
        <p14:creationId xmlns:p14="http://schemas.microsoft.com/office/powerpoint/2010/main" val="35797820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869084"/>
            <a:ext cx="5019674" cy="861291"/>
          </a:xfrm>
        </p:spPr>
        <p:txBody>
          <a:bodyPr>
            <a:noAutofit/>
          </a:bodyPr>
          <a:lstStyle/>
          <a:p>
            <a:pPr>
              <a:lnSpc>
                <a:spcPct val="90000"/>
              </a:lnSpc>
            </a:pPr>
            <a:r>
              <a:rPr lang="en-US" sz="2800" dirty="0">
                <a:solidFill>
                  <a:schemeClr val="tx1"/>
                </a:solidFill>
              </a:rPr>
              <a:t>THINK CREATIVELY</a:t>
            </a:r>
            <a:br>
              <a:rPr lang="en-US" sz="2800" dirty="0">
                <a:solidFill>
                  <a:schemeClr val="tx1"/>
                </a:solidFill>
              </a:rPr>
            </a:br>
            <a:endParaRPr lang="en-US" sz="2800" dirty="0">
              <a:solidFill>
                <a:schemeClr val="tx1"/>
              </a:solidFill>
            </a:endParaRPr>
          </a:p>
        </p:txBody>
      </p:sp>
      <p:sp>
        <p:nvSpPr>
          <p:cNvPr id="8" name="Text Placeholder 7"/>
          <p:cNvSpPr>
            <a:spLocks noGrp="1"/>
          </p:cNvSpPr>
          <p:nvPr>
            <p:ph type="body" sz="quarter" idx="10"/>
          </p:nvPr>
        </p:nvSpPr>
        <p:spPr>
          <a:xfrm>
            <a:off x="444501" y="1920875"/>
            <a:ext cx="4137025" cy="4636943"/>
          </a:xfrm>
        </p:spPr>
        <p:txBody>
          <a:bodyPr/>
          <a:lstStyle/>
          <a:p>
            <a:r>
              <a:rPr lang="en-US" sz="2400" dirty="0"/>
              <a:t>Felipe manages a team of developers for a software as a service organization. Over the past 6 months, they’ve seen an increase in customers in another region of the world. The trend appears to be holding. </a:t>
            </a:r>
          </a:p>
        </p:txBody>
      </p:sp>
      <p:sp>
        <p:nvSpPr>
          <p:cNvPr id="3" name="Text Placeholder 2"/>
          <p:cNvSpPr>
            <a:spLocks noGrp="1"/>
          </p:cNvSpPr>
          <p:nvPr>
            <p:ph type="body" sz="quarter" idx="11"/>
          </p:nvPr>
        </p:nvSpPr>
        <p:spPr>
          <a:xfrm>
            <a:off x="5229225" y="1873250"/>
            <a:ext cx="3444875" cy="3301999"/>
          </a:xfrm>
        </p:spPr>
        <p:txBody>
          <a:bodyPr anchor="t"/>
          <a:lstStyle/>
          <a:p>
            <a:pPr>
              <a:lnSpc>
                <a:spcPct val="100000"/>
              </a:lnSpc>
              <a:spcAft>
                <a:spcPts val="1200"/>
              </a:spcAft>
            </a:pPr>
            <a:r>
              <a:rPr lang="en-US" sz="2800" dirty="0">
                <a:solidFill>
                  <a:schemeClr val="accent1"/>
                </a:solidFill>
              </a:rPr>
              <a:t>What strategic opportunities could this trend bring to the organization?</a:t>
            </a:r>
          </a:p>
          <a:p>
            <a:pPr>
              <a:lnSpc>
                <a:spcPct val="100000"/>
              </a:lnSpc>
              <a:spcAft>
                <a:spcPts val="1200"/>
              </a:spcAft>
            </a:pPr>
            <a:r>
              <a:rPr lang="en-US" sz="2800" dirty="0">
                <a:solidFill>
                  <a:schemeClr val="accent1"/>
                </a:solidFill>
              </a:rPr>
              <a:t>What challenges might it present?</a:t>
            </a:r>
          </a:p>
          <a:p>
            <a:endParaRPr lang="en-US" sz="2800" dirty="0">
              <a:solidFill>
                <a:schemeClr val="accent1"/>
              </a:solidFill>
            </a:endParaRPr>
          </a:p>
        </p:txBody>
      </p:sp>
      <p:grpSp>
        <p:nvGrpSpPr>
          <p:cNvPr id="6" name="Group 5"/>
          <p:cNvGrpSpPr/>
          <p:nvPr/>
        </p:nvGrpSpPr>
        <p:grpSpPr>
          <a:xfrm>
            <a:off x="7437121" y="474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4905375" y="2009775"/>
            <a:ext cx="0" cy="3495675"/>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custDataLst>
      <p:tags r:id="rId1"/>
    </p:custDataLst>
    <p:extLst>
      <p:ext uri="{BB962C8B-B14F-4D97-AF65-F5344CB8AC3E}">
        <p14:creationId xmlns:p14="http://schemas.microsoft.com/office/powerpoint/2010/main" val="5321263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728978" y="2066925"/>
            <a:ext cx="6611160" cy="2724150"/>
          </a:xfrm>
        </p:spPr>
        <p:txBody>
          <a:bodyPr/>
          <a:lstStyle/>
          <a:p>
            <a:pPr>
              <a:lnSpc>
                <a:spcPct val="90000"/>
              </a:lnSpc>
            </a:pPr>
            <a:r>
              <a:rPr lang="en-US" sz="3200" dirty="0"/>
              <a:t>What situations or decisions are you involved in right now that would benefit from:</a:t>
            </a:r>
          </a:p>
          <a:p>
            <a:pPr marL="800100" lvl="1" indent="-342900">
              <a:buFont typeface="Arial" panose="020B0604020202020204" pitchFamily="34" charset="0"/>
              <a:buChar char="•"/>
            </a:pPr>
            <a:r>
              <a:rPr lang="en-US" sz="2400" dirty="0">
                <a:solidFill>
                  <a:schemeClr val="bg1"/>
                </a:solidFill>
              </a:rPr>
              <a:t>Challenging your perspective?</a:t>
            </a:r>
          </a:p>
          <a:p>
            <a:pPr marL="800100" lvl="1" indent="-342900">
              <a:buFont typeface="Arial" panose="020B0604020202020204" pitchFamily="34" charset="0"/>
              <a:buChar char="•"/>
            </a:pPr>
            <a:r>
              <a:rPr lang="en-US" sz="2400" dirty="0">
                <a:solidFill>
                  <a:schemeClr val="bg1"/>
                </a:solidFill>
              </a:rPr>
              <a:t>Looking for opportunities and threats?</a:t>
            </a:r>
          </a:p>
        </p:txBody>
      </p:sp>
      <p:grpSp>
        <p:nvGrpSpPr>
          <p:cNvPr id="7" name="Group 6"/>
          <p:cNvGrpSpPr/>
          <p:nvPr/>
        </p:nvGrpSpPr>
        <p:grpSpPr>
          <a:xfrm>
            <a:off x="7982922" y="4887970"/>
            <a:ext cx="1161078" cy="838132"/>
            <a:chOff x="7982922" y="4553595"/>
            <a:chExt cx="1161078" cy="838132"/>
          </a:xfrm>
        </p:grpSpPr>
        <p:sp>
          <p:nvSpPr>
            <p:cNvPr id="11" name="Rectangle 10"/>
            <p:cNvSpPr/>
            <p:nvPr/>
          </p:nvSpPr>
          <p:spPr>
            <a:xfrm>
              <a:off x="8624455" y="4560455"/>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RAISE HAND</a:t>
              </a:r>
            </a:p>
          </p:txBody>
        </p:sp>
        <p:pic>
          <p:nvPicPr>
            <p:cNvPr id="12" name="Picture 11" descr="icon_raise hand.png"/>
            <p:cNvPicPr>
              <a:picLocks noChangeAspect="1"/>
            </p:cNvPicPr>
            <p:nvPr/>
          </p:nvPicPr>
          <p:blipFill>
            <a:blip r:embed="rId4">
              <a:duotone>
                <a:prstClr val="black"/>
                <a:srgbClr val="FFFFFF">
                  <a:tint val="45000"/>
                  <a:satMod val="400000"/>
                </a:srgbClr>
              </a:duotone>
              <a:extLst>
                <a:ext uri="{BEBA8EAE-BF5A-486C-A8C5-ECC9F3942E4B}">
                  <a14:imgProps xmlns:a14="http://schemas.microsoft.com/office/drawing/2010/main">
                    <a14:imgLayer r:embed="rId5">
                      <a14:imgEffect>
                        <a14:colorTemperature colorTemp="1500"/>
                      </a14:imgEffect>
                      <a14:imgEffect>
                        <a14:saturation sat="0"/>
                      </a14:imgEffect>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custDataLst>
      <p:tags r:id="rId1"/>
    </p:custDataLst>
    <p:extLst>
      <p:ext uri="{BB962C8B-B14F-4D97-AF65-F5344CB8AC3E}">
        <p14:creationId xmlns:p14="http://schemas.microsoft.com/office/powerpoint/2010/main" val="28063844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4" descr="171571498.jpg"/>
          <p:cNvPicPr>
            <a:picLocks noChangeAspect="1"/>
          </p:cNvPicPr>
          <p:nvPr/>
        </p:nvPicPr>
        <p:blipFill rotWithShape="1">
          <a:blip r:embed="rId4">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a:t>APPLYING WHAT YOU’VE LEARNED</a:t>
            </a:r>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STRATEGIC THINKING</a:t>
              </a:r>
            </a:p>
          </p:txBody>
        </p:sp>
      </p:grpSp>
    </p:spTree>
    <p:custDataLst>
      <p:tags r:id="rId1"/>
    </p:custDataLst>
    <p:extLst>
      <p:ext uri="{BB962C8B-B14F-4D97-AF65-F5344CB8AC3E}">
        <p14:creationId xmlns:p14="http://schemas.microsoft.com/office/powerpoint/2010/main" val="11178088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6" name="Content Placeholder 2"/>
          <p:cNvSpPr>
            <a:spLocks noGrp="1"/>
          </p:cNvSpPr>
          <p:nvPr>
            <p:ph sz="quarter" idx="10"/>
          </p:nvPr>
        </p:nvSpPr>
        <p:spPr>
          <a:xfrm>
            <a:off x="444499" y="1899631"/>
            <a:ext cx="8233833" cy="2299469"/>
          </a:xfrm>
        </p:spPr>
        <p:txBody>
          <a:bodyPr/>
          <a:lstStyle/>
          <a:p>
            <a:pPr>
              <a:buNone/>
            </a:pPr>
            <a:r>
              <a:rPr lang="en-US" dirty="0"/>
              <a:t>Help you:</a:t>
            </a:r>
          </a:p>
          <a:p>
            <a:pPr marL="393700" lvl="0" indent="-228600"/>
            <a:r>
              <a:rPr lang="en-US" dirty="0"/>
              <a:t>Develop your strategic thinking skills</a:t>
            </a:r>
          </a:p>
          <a:p>
            <a:pPr marL="393700" lvl="0" indent="-228600"/>
            <a:r>
              <a:rPr lang="en-US" dirty="0"/>
              <a:t>Challenge your perspectives</a:t>
            </a:r>
          </a:p>
          <a:p>
            <a:pPr marL="393700" lvl="0" indent="-228600"/>
            <a:r>
              <a:rPr lang="en-US" dirty="0"/>
              <a:t>Evaluate opportunities and threats</a:t>
            </a:r>
          </a:p>
        </p:txBody>
      </p:sp>
    </p:spTree>
    <p:custDataLst>
      <p:tags r:id="rId1"/>
    </p:custDataLst>
    <p:extLst>
      <p:ext uri="{BB962C8B-B14F-4D97-AF65-F5344CB8AC3E}">
        <p14:creationId xmlns:p14="http://schemas.microsoft.com/office/powerpoint/2010/main" val="3335301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sp>
        <p:nvSpPr>
          <p:cNvPr id="5" name="Content Placeholder 4"/>
          <p:cNvSpPr>
            <a:spLocks noGrp="1"/>
          </p:cNvSpPr>
          <p:nvPr>
            <p:ph sz="quarter" idx="10"/>
          </p:nvPr>
        </p:nvSpPr>
        <p:spPr/>
        <p:txBody>
          <a:bodyPr/>
          <a:lstStyle/>
          <a:p>
            <a:pPr marL="53975" indent="0">
              <a:spcAft>
                <a:spcPts val="1200"/>
              </a:spcAft>
              <a:buNone/>
            </a:pPr>
            <a:r>
              <a:rPr lang="en-US" dirty="0"/>
              <a:t>Why is it important for everyone in our organization to practice strategic thinking?</a:t>
            </a:r>
          </a:p>
          <a:p>
            <a:pPr marL="53975" indent="0">
              <a:spcAft>
                <a:spcPts val="1200"/>
              </a:spcAft>
              <a:buNone/>
            </a:pPr>
            <a:r>
              <a:rPr lang="en-US" sz="1800" dirty="0"/>
              <a:t>(please chat in the number of your response)</a:t>
            </a:r>
          </a:p>
          <a:p>
            <a:pPr marL="285750" lvl="1" indent="0">
              <a:buNone/>
            </a:pPr>
            <a:endParaRPr lang="en-US" dirty="0"/>
          </a:p>
          <a:p>
            <a:endParaRPr lang="en-US" dirty="0"/>
          </a:p>
        </p:txBody>
      </p:sp>
      <p:grpSp>
        <p:nvGrpSpPr>
          <p:cNvPr id="8" name="Group 7"/>
          <p:cNvGrpSpPr/>
          <p:nvPr/>
        </p:nvGrpSpPr>
        <p:grpSpPr>
          <a:xfrm>
            <a:off x="7563253" y="4665042"/>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0" name="Picture 9" descr="icon_ch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custDataLst>
      <p:tags r:id="rId1"/>
    </p:custDataLst>
    <p:extLst>
      <p:ext uri="{BB962C8B-B14F-4D97-AF65-F5344CB8AC3E}">
        <p14:creationId xmlns:p14="http://schemas.microsoft.com/office/powerpoint/2010/main" val="608006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Apply what you’ve learned</a:t>
            </a:r>
          </a:p>
        </p:txBody>
      </p:sp>
      <p:sp>
        <p:nvSpPr>
          <p:cNvPr id="3" name="Content Placeholder 2"/>
          <p:cNvSpPr>
            <a:spLocks noGrp="1"/>
          </p:cNvSpPr>
          <p:nvPr>
            <p:ph type="body" sz="quarter" idx="13"/>
          </p:nvPr>
        </p:nvSpPr>
        <p:spPr>
          <a:xfrm>
            <a:off x="4757195" y="2645630"/>
            <a:ext cx="3918030" cy="2505103"/>
          </a:xfrm>
        </p:spPr>
        <p:txBody>
          <a:bodyPr>
            <a:normAutofit/>
          </a:bodyPr>
          <a:lstStyle/>
          <a:p>
            <a:pPr marL="0" indent="0">
              <a:buNone/>
            </a:pPr>
            <a:r>
              <a:rPr lang="en-US" sz="2500" dirty="0"/>
              <a:t>Your next step is to complete the On-the-Job section of the Harvard </a:t>
            </a:r>
            <a:r>
              <a:rPr lang="en-US" sz="2500" dirty="0" err="1"/>
              <a:t>ManageMentor</a:t>
            </a:r>
            <a:r>
              <a:rPr lang="en-US" sz="2500" dirty="0"/>
              <a:t> Strategic Thinking topic.</a:t>
            </a:r>
          </a:p>
          <a:p>
            <a:pPr marL="0" indent="0" algn="ctr">
              <a:buNone/>
            </a:pPr>
            <a:endParaRPr lang="en-US" sz="2500" dirty="0"/>
          </a:p>
        </p:txBody>
      </p:sp>
      <p:pic>
        <p:nvPicPr>
          <p:cNvPr id="7" name="Picture 6">
            <a:extLst>
              <a:ext uri="{FF2B5EF4-FFF2-40B4-BE49-F238E27FC236}">
                <a16:creationId xmlns:a16="http://schemas.microsoft.com/office/drawing/2014/main" id="{6195A5E0-E5DE-8545-8EAC-C542BAC2394D}"/>
              </a:ext>
            </a:extLst>
          </p:cNvPr>
          <p:cNvPicPr>
            <a:picLocks noChangeAspect="1"/>
          </p:cNvPicPr>
          <p:nvPr/>
        </p:nvPicPr>
        <p:blipFill>
          <a:blip r:embed="rId4"/>
          <a:stretch>
            <a:fillRect/>
          </a:stretch>
        </p:blipFill>
        <p:spPr>
          <a:xfrm>
            <a:off x="353028" y="2506735"/>
            <a:ext cx="4276843" cy="2083334"/>
          </a:xfrm>
          <a:prstGeom prst="rect">
            <a:avLst/>
          </a:prstGeom>
        </p:spPr>
      </p:pic>
    </p:spTree>
    <p:custDataLst>
      <p:tags r:id="rId1"/>
    </p:custDataLst>
    <p:extLst>
      <p:ext uri="{BB962C8B-B14F-4D97-AF65-F5344CB8AC3E}">
        <p14:creationId xmlns:p14="http://schemas.microsoft.com/office/powerpoint/2010/main" val="23631092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Strategic Thinking.jpg"/>
          <p:cNvPicPr>
            <a:picLocks noChangeAspect="1"/>
          </p:cNvPicPr>
          <p:nvPr/>
        </p:nvPicPr>
        <p:blipFill rotWithShape="1">
          <a:blip r:embed="rId4" cstate="print">
            <a:extLst>
              <a:ext uri="{28A0092B-C50C-407E-A947-70E740481C1C}">
                <a14:useLocalDpi xmlns:a14="http://schemas.microsoft.com/office/drawing/2010/main" val="0"/>
              </a:ext>
            </a:extLst>
          </a:blip>
          <a:srcRect t="65" b="9652"/>
          <a:stretch/>
        </p:blipFill>
        <p:spPr>
          <a:xfrm>
            <a:off x="0" y="1016000"/>
            <a:ext cx="9165476" cy="5518727"/>
          </a:xfrm>
          <a:prstGeom prst="rect">
            <a:avLst/>
          </a:prstGeom>
        </p:spPr>
      </p:pic>
      <p:sp>
        <p:nvSpPr>
          <p:cNvPr id="11" name="Rectangle 10"/>
          <p:cNvSpPr/>
          <p:nvPr/>
        </p:nvSpPr>
        <p:spPr>
          <a:xfrm>
            <a:off x="0" y="3623525"/>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sp>
        <p:nvSpPr>
          <p:cNvPr id="2" name="Title 1"/>
          <p:cNvSpPr>
            <a:spLocks noGrp="1"/>
          </p:cNvSpPr>
          <p:nvPr>
            <p:ph type="ctrTitle"/>
          </p:nvPr>
        </p:nvSpPr>
        <p:spPr>
          <a:xfrm>
            <a:off x="1371600" y="3525123"/>
            <a:ext cx="6605138" cy="1481667"/>
          </a:xfrm>
        </p:spPr>
        <p:txBody>
          <a:bodyPr>
            <a:normAutofit/>
          </a:bodyPr>
          <a:lstStyle/>
          <a:p>
            <a:r>
              <a:rPr lang="en-US" dirty="0"/>
              <a:t>Thank you</a:t>
            </a:r>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custDataLst>
      <p:tags r:id="rId1"/>
    </p:custDataLst>
    <p:extLst>
      <p:ext uri="{BB962C8B-B14F-4D97-AF65-F5344CB8AC3E}">
        <p14:creationId xmlns:p14="http://schemas.microsoft.com/office/powerpoint/2010/main" val="595843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4" name="Picture 3" descr="stock-photo-19482421-taking-pride-in-leadership.jpg"/>
          <p:cNvPicPr>
            <a:picLocks noChangeAspect="1"/>
          </p:cNvPicPr>
          <p:nvPr/>
        </p:nvPicPr>
        <p:blipFill rotWithShape="1">
          <a:blip r:embed="rId4" cstate="print">
            <a:extLst>
              <a:ext uri="{28A0092B-C50C-407E-A947-70E740481C1C}">
                <a14:useLocalDpi xmlns:a14="http://schemas.microsoft.com/office/drawing/2010/main" val="0"/>
              </a:ext>
            </a:extLst>
          </a:blip>
          <a:srcRect l="23606" t="8869" r="43991" b="51227"/>
          <a:stretch/>
        </p:blipFill>
        <p:spPr>
          <a:xfrm>
            <a:off x="4960107" y="2161117"/>
            <a:ext cx="2734491" cy="2596461"/>
          </a:xfrm>
          <a:prstGeom prst="rect">
            <a:avLst/>
          </a:prstGeom>
        </p:spPr>
      </p:pic>
      <p:pic>
        <p:nvPicPr>
          <p:cNvPr id="5" name="Picture 4" descr="Corbis-42-58749705.jpg"/>
          <p:cNvPicPr>
            <a:picLocks noChangeAspect="1"/>
          </p:cNvPicPr>
          <p:nvPr/>
        </p:nvPicPr>
        <p:blipFill rotWithShape="1">
          <a:blip r:embed="rId5" cstate="print">
            <a:extLst>
              <a:ext uri="{28A0092B-C50C-407E-A947-70E740481C1C}">
                <a14:useLocalDpi xmlns:a14="http://schemas.microsoft.com/office/drawing/2010/main" val="0"/>
              </a:ext>
            </a:extLst>
          </a:blip>
          <a:srcRect l="13810" t="4757" r="36843" b="24824"/>
          <a:stretch/>
        </p:blipFill>
        <p:spPr>
          <a:xfrm>
            <a:off x="1463389" y="2156183"/>
            <a:ext cx="2738710" cy="2601395"/>
          </a:xfrm>
          <a:prstGeom prst="rect">
            <a:avLst/>
          </a:prstGeom>
        </p:spPr>
      </p:pic>
      <p:sp>
        <p:nvSpPr>
          <p:cNvPr id="6" name="TextBox 5"/>
          <p:cNvSpPr txBox="1"/>
          <p:nvPr/>
        </p:nvSpPr>
        <p:spPr>
          <a:xfrm>
            <a:off x="1464127" y="4899521"/>
            <a:ext cx="2734237" cy="769441"/>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7" name="TextBox 6"/>
          <p:cNvSpPr txBox="1"/>
          <p:nvPr/>
        </p:nvSpPr>
        <p:spPr>
          <a:xfrm>
            <a:off x="4960362" y="4899521"/>
            <a:ext cx="2734237" cy="769441"/>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custDataLst>
      <p:tags r:id="rId1"/>
    </p:custDataLst>
    <p:extLst>
      <p:ext uri="{BB962C8B-B14F-4D97-AF65-F5344CB8AC3E}">
        <p14:creationId xmlns:p14="http://schemas.microsoft.com/office/powerpoint/2010/main" val="4000642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pPr>
              <a:spcAft>
                <a:spcPts val="1200"/>
              </a:spcAft>
            </a:pPr>
            <a:r>
              <a:rPr lang="en-US" sz="2400" dirty="0">
                <a:solidFill>
                  <a:prstClr val="black"/>
                </a:solidFill>
              </a:rPr>
              <a:t>Limit electronic interruptions.</a:t>
            </a:r>
          </a:p>
          <a:p>
            <a:pPr>
              <a:spcAft>
                <a:spcPts val="1200"/>
              </a:spcAft>
            </a:pPr>
            <a:r>
              <a:rPr lang="en-US" sz="2400" dirty="0">
                <a:solidFill>
                  <a:prstClr val="black"/>
                </a:solidFill>
              </a:rPr>
              <a:t>Take part in the discussion. </a:t>
            </a:r>
          </a:p>
          <a:p>
            <a:pPr>
              <a:spcAft>
                <a:spcPts val="1200"/>
              </a:spcAft>
            </a:pPr>
            <a:r>
              <a:rPr lang="en-US" sz="2400" dirty="0">
                <a:solidFill>
                  <a:prstClr val="black"/>
                </a:solidFill>
              </a:rPr>
              <a:t>Listen carefully to what is being said.</a:t>
            </a:r>
          </a:p>
          <a:p>
            <a:pPr>
              <a:spcAft>
                <a:spcPts val="1200"/>
              </a:spcAft>
            </a:pPr>
            <a:r>
              <a:rPr lang="en-US" sz="2400" dirty="0">
                <a:solidFill>
                  <a:prstClr val="black"/>
                </a:solidFill>
              </a:rPr>
              <a:t>The </a:t>
            </a:r>
            <a:r>
              <a:rPr lang="en-US" sz="2400" b="1" dirty="0">
                <a:solidFill>
                  <a:schemeClr val="accent1"/>
                </a:solidFill>
              </a:rPr>
              <a:t>CHAT PANEL </a:t>
            </a:r>
            <a:r>
              <a:rPr lang="en-US" sz="2400" dirty="0">
                <a:solidFill>
                  <a:prstClr val="black"/>
                </a:solidFill>
              </a:rPr>
              <a:t>is enabled for </a:t>
            </a:r>
            <a:br>
              <a:rPr lang="en-US" sz="2400" dirty="0">
                <a:solidFill>
                  <a:prstClr val="black"/>
                </a:solidFill>
              </a:rPr>
            </a:br>
            <a:r>
              <a:rPr lang="en-US" sz="2400" dirty="0">
                <a:solidFill>
                  <a:prstClr val="black"/>
                </a:solidFill>
              </a:rPr>
              <a:t>the session.</a:t>
            </a:r>
          </a:p>
          <a:p>
            <a:pPr>
              <a:spcAft>
                <a:spcPts val="1200"/>
              </a:spcAft>
            </a:pPr>
            <a:r>
              <a:rPr lang="en-US" sz="2400" dirty="0">
                <a:solidFill>
                  <a:prstClr val="black"/>
                </a:solidFill>
              </a:rPr>
              <a:t>Use the </a:t>
            </a:r>
            <a:r>
              <a:rPr lang="en-US" sz="2400" b="1" dirty="0">
                <a:solidFill>
                  <a:schemeClr val="accent1"/>
                </a:solidFill>
              </a:rPr>
              <a:t>RAISE HAND </a:t>
            </a:r>
            <a:r>
              <a:rPr lang="en-US" sz="2400" dirty="0">
                <a:solidFill>
                  <a:prstClr val="black"/>
                </a:solidFill>
              </a:rPr>
              <a:t>feature to volunteer </a:t>
            </a:r>
            <a:br>
              <a:rPr lang="en-US" sz="2400" dirty="0">
                <a:solidFill>
                  <a:prstClr val="black"/>
                </a:solidFill>
              </a:rPr>
            </a:br>
            <a:r>
              <a:rPr lang="en-US" sz="2400" dirty="0">
                <a:solidFill>
                  <a:prstClr val="black"/>
                </a:solidFill>
              </a:rPr>
              <a:t>to speak.</a:t>
            </a:r>
          </a:p>
          <a:p>
            <a:pPr>
              <a:spcAft>
                <a:spcPts val="1200"/>
              </a:spcAft>
            </a:pPr>
            <a:r>
              <a:rPr lang="en-US" sz="2400" dirty="0">
                <a:solidFill>
                  <a:prstClr val="black"/>
                </a:solidFill>
              </a:rPr>
              <a:t>Put your phone on mute when not 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2" name="Picture 11" descr="icon_ch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5" name="Picture 14" descr="icon_raise han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custDataLst>
      <p:tags r:id="rId1"/>
    </p:custDataLst>
    <p:extLst>
      <p:ext uri="{BB962C8B-B14F-4D97-AF65-F5344CB8AC3E}">
        <p14:creationId xmlns:p14="http://schemas.microsoft.com/office/powerpoint/2010/main" val="1880855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Setting the context</a:t>
            </a:r>
          </a:p>
        </p:txBody>
      </p:sp>
      <p:sp>
        <p:nvSpPr>
          <p:cNvPr id="3" name="Content Placeholder 2"/>
          <p:cNvSpPr>
            <a:spLocks noGrp="1"/>
          </p:cNvSpPr>
          <p:nvPr>
            <p:ph sz="quarter" idx="10"/>
          </p:nvPr>
        </p:nvSpPr>
        <p:spPr/>
        <p:txBody>
          <a:bodyPr/>
          <a:lstStyle/>
          <a:p>
            <a:pPr marL="53975" indent="0">
              <a:spcAft>
                <a:spcPts val="1200"/>
              </a:spcAft>
              <a:buNone/>
            </a:pPr>
            <a:r>
              <a:rPr lang="en-US" dirty="0"/>
              <a:t>Why is it important for everyone in our organization to practice strategic thinking?</a:t>
            </a:r>
          </a:p>
          <a:p>
            <a:pPr>
              <a:buNone/>
            </a:pPr>
            <a:endParaRPr lang="en-US" sz="2800" dirty="0"/>
          </a:p>
          <a:p>
            <a:endParaRPr lang="en-US" dirty="0"/>
          </a:p>
        </p:txBody>
      </p:sp>
      <p:grpSp>
        <p:nvGrpSpPr>
          <p:cNvPr id="5" name="Group 4"/>
          <p:cNvGrpSpPr/>
          <p:nvPr/>
        </p:nvGrpSpPr>
        <p:grpSpPr>
          <a:xfrm>
            <a:off x="8054840" y="4662556"/>
            <a:ext cx="1089160" cy="838132"/>
            <a:chOff x="8054840" y="4553595"/>
            <a:chExt cx="1089160" cy="838132"/>
          </a:xfrm>
        </p:grpSpPr>
        <p:sp>
          <p:nvSpPr>
            <p:cNvPr id="4" name="Rectangle 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6" name="Picture 5"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54840" y="4553595"/>
              <a:ext cx="444978" cy="835096"/>
            </a:xfrm>
            <a:prstGeom prst="rect">
              <a:avLst/>
            </a:prstGeom>
          </p:spPr>
        </p:pic>
      </p:grpSp>
    </p:spTree>
    <p:custDataLst>
      <p:tags r:id="rId1"/>
    </p:custDataLst>
    <p:extLst>
      <p:ext uri="{BB962C8B-B14F-4D97-AF65-F5344CB8AC3E}">
        <p14:creationId xmlns:p14="http://schemas.microsoft.com/office/powerpoint/2010/main" val="1838698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Today’s objectives</a:t>
            </a:r>
            <a:endParaRPr lang="en-US" dirty="0"/>
          </a:p>
        </p:txBody>
      </p:sp>
      <p:sp>
        <p:nvSpPr>
          <p:cNvPr id="3" name="Content Placeholder 2"/>
          <p:cNvSpPr>
            <a:spLocks noGrp="1"/>
          </p:cNvSpPr>
          <p:nvPr>
            <p:ph sz="quarter" idx="10"/>
          </p:nvPr>
        </p:nvSpPr>
        <p:spPr>
          <a:xfrm>
            <a:off x="444499" y="1899631"/>
            <a:ext cx="8233833" cy="2299469"/>
          </a:xfrm>
        </p:spPr>
        <p:txBody>
          <a:bodyPr/>
          <a:lstStyle/>
          <a:p>
            <a:pPr>
              <a:buNone/>
            </a:pPr>
            <a:r>
              <a:rPr lang="en-US" dirty="0"/>
              <a:t>Help you:</a:t>
            </a:r>
          </a:p>
          <a:p>
            <a:pPr lvl="0"/>
            <a:r>
              <a:rPr lang="en-US" dirty="0"/>
              <a:t>Develop your strategic thinking skills</a:t>
            </a:r>
          </a:p>
          <a:p>
            <a:pPr lvl="0"/>
            <a:r>
              <a:rPr lang="en-US" dirty="0"/>
              <a:t>Challenge your perspectives</a:t>
            </a:r>
          </a:p>
          <a:p>
            <a:r>
              <a:rPr lang="en-US" dirty="0"/>
              <a:t>Evaluate opportunities and threats</a:t>
            </a:r>
          </a:p>
        </p:txBody>
      </p:sp>
    </p:spTree>
    <p:custDataLst>
      <p:tags r:id="rId1"/>
    </p:custDataLst>
    <p:extLst>
      <p:ext uri="{BB962C8B-B14F-4D97-AF65-F5344CB8AC3E}">
        <p14:creationId xmlns:p14="http://schemas.microsoft.com/office/powerpoint/2010/main" val="3062861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rategicThinking_LessonImage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 y="-11839"/>
            <a:ext cx="9196298" cy="2081940"/>
          </a:xfrm>
          <a:prstGeom prst="rect">
            <a:avLst/>
          </a:prstGeom>
        </p:spPr>
      </p:pic>
      <p:sp>
        <p:nvSpPr>
          <p:cNvPr id="10" name="Text Placeholder 9"/>
          <p:cNvSpPr>
            <a:spLocks noGrp="1"/>
          </p:cNvSpPr>
          <p:nvPr>
            <p:ph type="body" idx="1"/>
          </p:nvPr>
        </p:nvSpPr>
        <p:spPr>
          <a:xfrm>
            <a:off x="939625" y="2709863"/>
            <a:ext cx="7832900" cy="2888719"/>
          </a:xfrm>
        </p:spPr>
        <p:txBody>
          <a:bodyPr/>
          <a:lstStyle/>
          <a:p>
            <a:r>
              <a:rPr lang="en-US" b="1" dirty="0"/>
              <a:t>DEVELOP YOUR STRATEGIC THINKING SKILLS</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STRATEGIC THINKING</a:t>
              </a:r>
            </a:p>
          </p:txBody>
        </p:sp>
      </p:grpSp>
    </p:spTree>
    <p:custDataLst>
      <p:tags r:id="rId1"/>
    </p:custDataLst>
    <p:extLst>
      <p:ext uri="{BB962C8B-B14F-4D97-AF65-F5344CB8AC3E}">
        <p14:creationId xmlns:p14="http://schemas.microsoft.com/office/powerpoint/2010/main" val="3559173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744274" y="2108159"/>
            <a:ext cx="6611160" cy="3482487"/>
          </a:xfrm>
        </p:spPr>
        <p:txBody>
          <a:bodyPr/>
          <a:lstStyle/>
          <a:p>
            <a:pPr>
              <a:lnSpc>
                <a:spcPct val="90000"/>
              </a:lnSpc>
            </a:pPr>
            <a:r>
              <a:rPr lang="en-US" sz="3200" dirty="0"/>
              <a:t>How strong are my team’s strategic thinking skills?</a:t>
            </a:r>
          </a:p>
          <a:p>
            <a:pPr marL="914400" lvl="1" indent="-457200">
              <a:buFont typeface="+mj-lt"/>
              <a:buAutoNum type="alphaLcParenR"/>
            </a:pPr>
            <a:r>
              <a:rPr lang="en-US" sz="2200" dirty="0">
                <a:solidFill>
                  <a:schemeClr val="bg1"/>
                </a:solidFill>
              </a:rPr>
              <a:t>Exceptional</a:t>
            </a:r>
          </a:p>
          <a:p>
            <a:pPr marL="914400" lvl="1" indent="-457200">
              <a:buFont typeface="+mj-lt"/>
              <a:buAutoNum type="alphaLcParenR"/>
            </a:pPr>
            <a:r>
              <a:rPr lang="en-US" sz="2200" dirty="0">
                <a:solidFill>
                  <a:schemeClr val="bg1"/>
                </a:solidFill>
              </a:rPr>
              <a:t>Superior</a:t>
            </a:r>
          </a:p>
          <a:p>
            <a:pPr marL="914400" lvl="1" indent="-457200">
              <a:buFont typeface="+mj-lt"/>
              <a:buAutoNum type="alphaLcParenR"/>
            </a:pPr>
            <a:r>
              <a:rPr lang="en-US" sz="2200" dirty="0">
                <a:solidFill>
                  <a:schemeClr val="bg1"/>
                </a:solidFill>
              </a:rPr>
              <a:t>Adequate</a:t>
            </a:r>
          </a:p>
          <a:p>
            <a:pPr marL="914400" lvl="1" indent="-457200">
              <a:buFont typeface="+mj-lt"/>
              <a:buAutoNum type="alphaLcParenR"/>
            </a:pPr>
            <a:r>
              <a:rPr lang="en-US" sz="2200" dirty="0">
                <a:solidFill>
                  <a:schemeClr val="bg1"/>
                </a:solidFill>
              </a:rPr>
              <a:t>Needs Improvement</a:t>
            </a:r>
          </a:p>
          <a:p>
            <a:pPr>
              <a:lnSpc>
                <a:spcPct val="90000"/>
              </a:lnSpc>
            </a:pPr>
            <a:endParaRPr lang="en-US" sz="2800" dirty="0"/>
          </a:p>
        </p:txBody>
      </p:sp>
      <p:grpSp>
        <p:nvGrpSpPr>
          <p:cNvPr id="8" name="Group 7"/>
          <p:cNvGrpSpPr/>
          <p:nvPr/>
        </p:nvGrpSpPr>
        <p:grpSpPr>
          <a:xfrm>
            <a:off x="7563253" y="4959828"/>
            <a:ext cx="1580747" cy="841504"/>
            <a:chOff x="7563253" y="4665042"/>
            <a:chExt cx="1580747" cy="841504"/>
          </a:xfrm>
        </p:grpSpPr>
        <p:sp>
          <p:nvSpPr>
            <p:cNvPr id="9" name="Rectangle 8"/>
            <p:cNvSpPr/>
            <p:nvPr/>
          </p:nvSpPr>
          <p:spPr>
            <a:xfrm>
              <a:off x="8624455" y="4665042"/>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CHAT</a:t>
              </a: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7899"/>
              <a:ext cx="853383" cy="828647"/>
            </a:xfrm>
            <a:prstGeom prst="rect">
              <a:avLst/>
            </a:prstGeom>
          </p:spPr>
        </p:pic>
      </p:grpSp>
    </p:spTree>
    <p:custDataLst>
      <p:tags r:id="rId1"/>
    </p:custDataLst>
    <p:extLst>
      <p:ext uri="{BB962C8B-B14F-4D97-AF65-F5344CB8AC3E}">
        <p14:creationId xmlns:p14="http://schemas.microsoft.com/office/powerpoint/2010/main" val="18522622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869084"/>
            <a:ext cx="5019674" cy="861291"/>
          </a:xfrm>
        </p:spPr>
        <p:txBody>
          <a:bodyPr>
            <a:noAutofit/>
          </a:bodyPr>
          <a:lstStyle/>
          <a:p>
            <a:pPr>
              <a:lnSpc>
                <a:spcPct val="90000"/>
              </a:lnSpc>
            </a:pPr>
            <a:r>
              <a:rPr lang="en-US" sz="2800" dirty="0">
                <a:solidFill>
                  <a:schemeClr val="tx1"/>
                </a:solidFill>
              </a:rPr>
              <a:t>SET ASIDE TIME AND ENERGY</a:t>
            </a:r>
            <a:br>
              <a:rPr lang="en-US" sz="2800" dirty="0">
                <a:solidFill>
                  <a:schemeClr val="tx1"/>
                </a:solidFill>
              </a:rPr>
            </a:br>
            <a:endParaRPr lang="en-US" sz="2800" dirty="0">
              <a:solidFill>
                <a:schemeClr val="tx1"/>
              </a:solidFill>
            </a:endParaRPr>
          </a:p>
        </p:txBody>
      </p:sp>
      <p:sp>
        <p:nvSpPr>
          <p:cNvPr id="8" name="Text Placeholder 7"/>
          <p:cNvSpPr>
            <a:spLocks noGrp="1"/>
          </p:cNvSpPr>
          <p:nvPr>
            <p:ph type="body" sz="quarter" idx="10"/>
          </p:nvPr>
        </p:nvSpPr>
        <p:spPr>
          <a:xfrm>
            <a:off x="444501" y="1920876"/>
            <a:ext cx="4222749" cy="3254374"/>
          </a:xfrm>
        </p:spPr>
        <p:txBody>
          <a:bodyPr/>
          <a:lstStyle/>
          <a:p>
            <a:r>
              <a:rPr lang="en-US" sz="2000" dirty="0"/>
              <a:t>Taylor manages a team of programmers who work remotely. Taylor needs to check in with each of his direct reports every day to make sure they are on track with their assignments. In addition, he is responsible for overseeing his department’s budget. </a:t>
            </a:r>
          </a:p>
        </p:txBody>
      </p:sp>
      <p:sp>
        <p:nvSpPr>
          <p:cNvPr id="3" name="Text Placeholder 2"/>
          <p:cNvSpPr>
            <a:spLocks noGrp="1"/>
          </p:cNvSpPr>
          <p:nvPr>
            <p:ph type="body" sz="quarter" idx="11"/>
          </p:nvPr>
        </p:nvSpPr>
        <p:spPr>
          <a:xfrm>
            <a:off x="5229225" y="1873250"/>
            <a:ext cx="3444875" cy="3301999"/>
          </a:xfrm>
        </p:spPr>
        <p:txBody>
          <a:bodyPr anchor="t"/>
          <a:lstStyle/>
          <a:p>
            <a:pPr>
              <a:lnSpc>
                <a:spcPct val="100000"/>
              </a:lnSpc>
              <a:spcAft>
                <a:spcPts val="1200"/>
              </a:spcAft>
            </a:pPr>
            <a:r>
              <a:rPr lang="en-US" sz="2800" dirty="0">
                <a:solidFill>
                  <a:schemeClr val="accent1"/>
                </a:solidFill>
              </a:rPr>
              <a:t>What can Taylor do to fit strategic thinking into his busy day?</a:t>
            </a:r>
          </a:p>
          <a:p>
            <a:endParaRPr lang="en-US" sz="2800" dirty="0">
              <a:solidFill>
                <a:schemeClr val="accent1"/>
              </a:solidFill>
            </a:endParaRPr>
          </a:p>
        </p:txBody>
      </p:sp>
      <p:grpSp>
        <p:nvGrpSpPr>
          <p:cNvPr id="6" name="Group 5"/>
          <p:cNvGrpSpPr/>
          <p:nvPr/>
        </p:nvGrpSpPr>
        <p:grpSpPr>
          <a:xfrm>
            <a:off x="7437121" y="474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4905375" y="2009775"/>
            <a:ext cx="0" cy="3495675"/>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custDataLst>
      <p:tags r:id="rId1"/>
    </p:custDataLst>
    <p:extLst>
      <p:ext uri="{BB962C8B-B14F-4D97-AF65-F5344CB8AC3E}">
        <p14:creationId xmlns:p14="http://schemas.microsoft.com/office/powerpoint/2010/main" val="420471180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2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5858</TotalTime>
  <Words>3614</Words>
  <Application>Microsoft Macintosh PowerPoint</Application>
  <PresentationFormat>On-screen Show (4:3)</PresentationFormat>
  <Paragraphs>324</Paragraphs>
  <Slides>21</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Lucida Grande</vt:lpstr>
      <vt:lpstr>Wingdings</vt:lpstr>
      <vt:lpstr>Office Theme</vt:lpstr>
      <vt:lpstr>Strategic Thinking Café </vt:lpstr>
      <vt:lpstr>Welcome</vt:lpstr>
      <vt:lpstr>Introductions</vt:lpstr>
      <vt:lpstr>Participation tips</vt:lpstr>
      <vt:lpstr>Setting the context</vt:lpstr>
      <vt:lpstr>Today’s objectives</vt:lpstr>
      <vt:lpstr>PowerPoint Presentation</vt:lpstr>
      <vt:lpstr>PowerPoint Presentation</vt:lpstr>
      <vt:lpstr>SET ASIDE TIME AND ENERGY </vt:lpstr>
      <vt:lpstr>PowerPoint Presentation</vt:lpstr>
      <vt:lpstr>Overcome your biases</vt:lpstr>
      <vt:lpstr>To prevent biases from limiting your thinking…</vt:lpstr>
      <vt:lpstr>CHALLENGE YOUR IDEAS </vt:lpstr>
      <vt:lpstr>PowerPoint Presentation</vt:lpstr>
      <vt:lpstr>PowerPoint Presentation</vt:lpstr>
      <vt:lpstr>THINK CREATIVELY </vt:lpstr>
      <vt:lpstr>PowerPoint Presentation</vt:lpstr>
      <vt:lpstr>PowerPoint Presentation</vt:lpstr>
      <vt:lpstr>Today’s objectives</vt:lpstr>
      <vt:lpstr>Apply what you’ve learned</vt:lpstr>
      <vt:lpstr>Thank you</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Bhimanprommachak, Vanessa</cp:lastModifiedBy>
  <cp:revision>476</cp:revision>
  <cp:lastPrinted>2015-10-13T15:13:17Z</cp:lastPrinted>
  <dcterms:created xsi:type="dcterms:W3CDTF">2014-06-21T12:09:32Z</dcterms:created>
  <dcterms:modified xsi:type="dcterms:W3CDTF">2020-04-06T21:05:31Z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FC8D3E2E-E7DD-4994-AB00-AF30557F2C54</vt:lpwstr>
  </property>
  <property fmtid="{D5CDD505-2E9C-101B-9397-08002B2CF9AE}" pid="3" name="ArticulatePath">
    <vt:lpwstr>Strategic_Thinking_Cafe_HMM</vt:lpwstr>
  </property>
</Properties>
</file>