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2" r:id="rId2"/>
    <p:sldId id="296" r:id="rId3"/>
    <p:sldId id="274" r:id="rId4"/>
    <p:sldId id="275" r:id="rId5"/>
    <p:sldId id="276" r:id="rId6"/>
    <p:sldId id="277" r:id="rId7"/>
    <p:sldId id="282" r:id="rId8"/>
    <p:sldId id="331" r:id="rId9"/>
    <p:sldId id="302" r:id="rId10"/>
    <p:sldId id="326" r:id="rId11"/>
    <p:sldId id="278" r:id="rId12"/>
    <p:sldId id="313" r:id="rId13"/>
    <p:sldId id="307" r:id="rId14"/>
    <p:sldId id="319" r:id="rId15"/>
    <p:sldId id="287" r:id="rId16"/>
    <p:sldId id="328" r:id="rId17"/>
    <p:sldId id="329" r:id="rId18"/>
    <p:sldId id="297" r:id="rId19"/>
    <p:sldId id="293" r:id="rId20"/>
    <p:sldId id="294" r:id="rId21"/>
    <p:sldId id="295" r:id="rId22"/>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15:clr>
            <a:srgbClr val="A4A3A4"/>
          </p15:clr>
        </p15:guide>
        <p15:guide id="2">
          <p15:clr>
            <a:srgbClr val="A4A3A4"/>
          </p15:clr>
        </p15:guide>
      </p15:sldGuideLst>
    </p:ext>
    <p:ext uri="{2D200454-40CA-4A62-9FC3-DE9A4176ACB9}">
      <p15:notesGuideLst xmlns:p15="http://schemas.microsoft.com/office/powerpoint/2012/main" xmlns="">
        <p15:guide id="1" orient="horz" pos="2957" userDrawn="1">
          <p15:clr>
            <a:srgbClr val="A4A3A4"/>
          </p15:clr>
        </p15:guide>
        <p15:guide id="2" pos="447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ordan" initials="KJ" lastIdx="23" clrIdx="0">
    <p:extLst/>
  </p:cmAuthor>
  <p:cmAuthor id="2" name="Elisa D. Friedman" initials="" lastIdx="2" clrIdx="1"/>
  <p:cmAuthor id="3" name="Audley, Emily" initials="" lastIdx="0"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24" autoAdjust="0"/>
    <p:restoredTop sz="98793" autoAdjust="0"/>
  </p:normalViewPr>
  <p:slideViewPr>
    <p:cSldViewPr snapToGrid="0" showGuides="1">
      <p:cViewPr>
        <p:scale>
          <a:sx n="95" d="100"/>
          <a:sy n="95" d="100"/>
        </p:scale>
        <p:origin x="-1312" y="40"/>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83" d="100"/>
          <a:sy n="183" d="100"/>
        </p:scale>
        <p:origin x="936" y="-3072"/>
      </p:cViewPr>
      <p:guideLst>
        <p:guide orient="horz" pos="2957"/>
        <p:guide pos="4473"/>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ED43B05-9673-724C-B555-E3F4B6C0B8D9}" type="datetimeFigureOut">
              <a:rPr lang="en-US" smtClean="0"/>
              <a:pPr/>
              <a:t>2/28/18</a:t>
            </a:fld>
            <a:endParaRPr lang="en-US"/>
          </a:p>
        </p:txBody>
      </p:sp>
      <p:sp>
        <p:nvSpPr>
          <p:cNvPr id="4" name="Slide Image Placeholder 3"/>
          <p:cNvSpPr>
            <a:spLocks noGrp="1" noRot="1" noChangeAspect="1"/>
          </p:cNvSpPr>
          <p:nvPr>
            <p:ph type="sldImg" idx="2"/>
          </p:nvPr>
        </p:nvSpPr>
        <p:spPr>
          <a:xfrm>
            <a:off x="1579563" y="741363"/>
            <a:ext cx="3943350" cy="2957512"/>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3895566"/>
            <a:ext cx="5681980" cy="4788774"/>
          </a:xfrm>
          <a:prstGeom prst="rect">
            <a:avLst/>
          </a:prstGeom>
        </p:spPr>
        <p:txBody>
          <a:bodyPr vert="horz" lIns="94229" tIns="47114" rIns="94229" bIns="47114"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 Id="rId3" Type="http://schemas.openxmlformats.org/officeDocument/2006/relationships/image" Target="../media/image15.png"/></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r>
              <a:rPr lang="en-US" sz="1000" b="1" dirty="0" smtClean="0"/>
              <a:t>:</a:t>
            </a:r>
          </a:p>
          <a:p>
            <a:endParaRPr lang="en-US" sz="1000" dirty="0"/>
          </a:p>
          <a:p>
            <a:r>
              <a:rPr lang="en-US" sz="1000" i="1" dirty="0"/>
              <a:t>Instructions</a:t>
            </a:r>
            <a:r>
              <a:rPr lang="en-US" sz="1000" dirty="0"/>
              <a:t>: Proceed to the next slide once the presentation is visible to the participants.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b="1" dirty="0"/>
              <a:t>Facilitator </a:t>
            </a:r>
            <a:r>
              <a:rPr lang="en-US" b="1" dirty="0" smtClean="0"/>
              <a:t>notes:</a:t>
            </a:r>
            <a:endParaRPr lang="en-US" dirty="0"/>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8 minutes]</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Now let’s turn to developing a learning plan</a:t>
            </a:r>
            <a:r>
              <a:rPr lang="en-US" dirty="0"/>
              <a:t>. </a:t>
            </a:r>
            <a:r>
              <a:rPr lang="en-US" dirty="0" smtClean="0"/>
              <a:t>Look again at your pre</a:t>
            </a:r>
            <a:r>
              <a:rPr lang="en-US" dirty="0"/>
              <a:t>-work for this </a:t>
            </a:r>
            <a:r>
              <a:rPr lang="en-US" dirty="0" smtClean="0"/>
              <a:t>session: the </a:t>
            </a:r>
            <a:r>
              <a:rPr lang="en-US" dirty="0"/>
              <a:t>“Assess Your Emotional Intelligence” Practice </a:t>
            </a:r>
            <a:r>
              <a:rPr lang="en-US" dirty="0" smtClean="0"/>
              <a:t>activity. </a:t>
            </a:r>
            <a:r>
              <a:rPr lang="en-US" sz="900" kern="1200" dirty="0" smtClean="0">
                <a:solidFill>
                  <a:schemeClr val="tx1"/>
                </a:solidFill>
                <a:effectLst/>
                <a:latin typeface="+mn-lt"/>
                <a:ea typeface="+mn-ea"/>
                <a:cs typeface="+mn-cs"/>
              </a:rPr>
              <a:t>Take a minute now to review the skills you would like to work on improving. </a:t>
            </a:r>
            <a:r>
              <a:rPr lang="en-US" dirty="0"/>
              <a:t>C</a:t>
            </a:r>
            <a:r>
              <a:rPr lang="en-US" sz="900" kern="1200" dirty="0" smtClean="0">
                <a:solidFill>
                  <a:schemeClr val="tx1"/>
                </a:solidFill>
                <a:effectLst/>
                <a:latin typeface="+mn-lt"/>
                <a:ea typeface="+mn-ea"/>
                <a:cs typeface="+mn-cs"/>
              </a:rPr>
              <a:t>onsider how </a:t>
            </a:r>
            <a:r>
              <a:rPr lang="en-US" dirty="0" smtClean="0"/>
              <a:t>you might:</a:t>
            </a:r>
          </a:p>
          <a:p>
            <a:endParaRPr lang="en-US" kern="1200" dirty="0" smtClean="0">
              <a:solidFill>
                <a:schemeClr val="tx1"/>
              </a:solidFill>
              <a:effectLst/>
              <a:latin typeface="+mn-lt"/>
              <a:ea typeface="+mn-ea"/>
              <a:cs typeface="+mn-cs"/>
            </a:endParaRPr>
          </a:p>
          <a:p>
            <a:pPr marL="628650" lvl="1" indent="-171450">
              <a:buFont typeface="Arial"/>
              <a:buChar char="•"/>
            </a:pPr>
            <a:r>
              <a:rPr lang="en-US" b="1" dirty="0"/>
              <a:t>B</a:t>
            </a:r>
            <a:r>
              <a:rPr lang="en-US" b="1" kern="1200" dirty="0" smtClean="0">
                <a:solidFill>
                  <a:schemeClr val="tx1"/>
                </a:solidFill>
                <a:effectLst/>
              </a:rPr>
              <a:t>uild on your strengths in the different areas.</a:t>
            </a:r>
            <a:r>
              <a:rPr lang="en-US" dirty="0"/>
              <a:t> Too often, people think of a learning plan as something designed to correct mistakes. But it's even more powerful to focus on positive actions you want to take. This approach gives you the confidence to try new things and make necessary change. </a:t>
            </a:r>
            <a:endParaRPr lang="en-US" kern="1200" dirty="0" smtClean="0">
              <a:solidFill>
                <a:schemeClr val="tx1"/>
              </a:solidFill>
              <a:effectLst/>
              <a:latin typeface="+mn-lt"/>
              <a:ea typeface="+mn-ea"/>
              <a:cs typeface="+mn-cs"/>
            </a:endParaRPr>
          </a:p>
          <a:p>
            <a:pPr marL="628650" lvl="1" indent="-171450">
              <a:buFont typeface="Arial"/>
              <a:buChar char="•"/>
            </a:pPr>
            <a:r>
              <a:rPr lang="en-US" b="1" dirty="0" smtClean="0"/>
              <a:t>Focus on realistic, manageable steps.</a:t>
            </a:r>
            <a:r>
              <a:rPr lang="en-US" dirty="0" smtClean="0"/>
              <a:t> </a:t>
            </a:r>
            <a:r>
              <a:rPr lang="en-US" dirty="0"/>
              <a:t>Design any changes so they're integral to your daily actions. You'll stick with your learning plan only if it fits into your current life and work. For instance, if you need to work on building rapport with your team, use daily staff meetings to practice listening to their concerns</a:t>
            </a:r>
            <a:r>
              <a:rPr lang="en-US" dirty="0" smtClean="0"/>
              <a:t>.</a:t>
            </a:r>
          </a:p>
          <a:p>
            <a:pPr marL="628650" lvl="1" indent="-171450">
              <a:buFont typeface="Arial"/>
              <a:buChar char="•"/>
            </a:pPr>
            <a:r>
              <a:rPr lang="en-US" b="1" kern="1200" dirty="0" smtClean="0">
                <a:solidFill>
                  <a:schemeClr val="tx1"/>
                </a:solidFill>
                <a:effectLst/>
                <a:latin typeface="+mn-lt"/>
                <a:ea typeface="+mn-ea"/>
                <a:cs typeface="+mn-cs"/>
              </a:rPr>
              <a:t>Match your style and preferences. </a:t>
            </a:r>
            <a:r>
              <a:rPr lang="en-US" dirty="0"/>
              <a:t>Are you someone who prefers concrete experience—for instance, learning to sail by simply getting into a boat? Or are you someone who'd rather study the principles of sailing first and then apply what you've learned? Plans that don't match your preferences can hinder your learning</a:t>
            </a:r>
            <a:r>
              <a:rPr lang="en-US" dirty="0" smtClean="0"/>
              <a:t>.</a:t>
            </a:r>
            <a:endParaRPr lang="en-US"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Allow a minute or two for reflection. Then ask for volunteers to chat in a summary of what their learning plan might entail. Choose two responses—or more if time permits—and point out how the statements meet any of the criteria you just discussed.</a:t>
            </a:r>
          </a:p>
          <a:p>
            <a:r>
              <a:rPr lang="en-US" sz="9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10</a:t>
            </a:fld>
            <a:endParaRPr lang="en-US"/>
          </a:p>
        </p:txBody>
      </p:sp>
    </p:spTree>
    <p:extLst>
      <p:ext uri="{BB962C8B-B14F-4D97-AF65-F5344CB8AC3E}">
        <p14:creationId xmlns:p14="http://schemas.microsoft.com/office/powerpoint/2010/main" val="19912756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dirty="0"/>
              <a:t>[Time: 1/2 minute]</a:t>
            </a:r>
          </a:p>
          <a:p>
            <a:endParaRPr lang="en-US" sz="1000" i="1" dirty="0"/>
          </a:p>
          <a:p>
            <a:r>
              <a:rPr lang="en-US" sz="1000" i="1" kern="1200" dirty="0" smtClean="0">
                <a:solidFill>
                  <a:schemeClr val="tx1"/>
                </a:solidFill>
                <a:effectLst/>
                <a:latin typeface="+mn-lt"/>
                <a:ea typeface="+mn-ea"/>
                <a:cs typeface="+mn-cs"/>
              </a:rPr>
              <a:t>Say:</a:t>
            </a:r>
            <a:r>
              <a:rPr lang="en-US" sz="1000" kern="1200" dirty="0" smtClean="0">
                <a:solidFill>
                  <a:schemeClr val="tx1"/>
                </a:solidFill>
                <a:effectLst/>
                <a:latin typeface="+mn-lt"/>
                <a:ea typeface="+mn-ea"/>
                <a:cs typeface="+mn-cs"/>
              </a:rPr>
              <a:t> Next, we are going to talk about trust, the cornerstone of leadership.</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p>
          <a:p>
            <a:endParaRPr lang="en-US" sz="900" b="1"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effectLst/>
                <a:latin typeface="+mn-lt"/>
                <a:ea typeface="+mn-ea"/>
                <a:cs typeface="+mn-cs"/>
              </a:rPr>
              <a:t>[Time: 8 minutes]</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Research shows that when people trust their leaders, they work harder, take smarter risks, and work creatively to resolve differences. So it’s important to gain others’ trust. And since no leader is perfect, it’s likely you’ll need to rebuild trust at some point during your career. Let’s consider this scenario. What are some things that Mariana could do to rebuild trust?</a:t>
            </a:r>
          </a:p>
          <a:p>
            <a:r>
              <a:rPr lang="en-US" sz="900" kern="1200" dirty="0" smtClean="0">
                <a:solidFill>
                  <a:schemeClr val="tx1"/>
                </a:solidFill>
                <a:effectLst/>
                <a:latin typeface="+mn-lt"/>
                <a:ea typeface="+mn-ea"/>
                <a:cs typeface="+mn-cs"/>
              </a:rPr>
              <a:t> </a:t>
            </a: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Give participants one minute to review the scenario, then ask for volunteers to chat in their ideas about what Mariana could do next to regain the trust of her team. Highlight the following ideas if participants do not mention them:</a:t>
            </a:r>
          </a:p>
          <a:p>
            <a:pPr marL="628650" lvl="1" indent="-171450">
              <a:buFont typeface="Arial"/>
              <a:buChar char="•"/>
            </a:pPr>
            <a:r>
              <a:rPr lang="en-US" sz="900" kern="1200" dirty="0" smtClean="0">
                <a:solidFill>
                  <a:schemeClr val="tx1"/>
                </a:solidFill>
                <a:effectLst/>
                <a:latin typeface="+mn-lt"/>
                <a:ea typeface="+mn-ea"/>
                <a:cs typeface="+mn-cs"/>
              </a:rPr>
              <a:t>Talk to her team members individually to understand the depth of the problem and what she could do to help repair the lost trust.</a:t>
            </a:r>
          </a:p>
          <a:p>
            <a:pPr marL="628650" lvl="1" indent="-171450">
              <a:buFont typeface="Arial"/>
              <a:buChar char="•"/>
            </a:pPr>
            <a:r>
              <a:rPr lang="en-US" sz="900" kern="1200" dirty="0" smtClean="0">
                <a:solidFill>
                  <a:schemeClr val="tx1"/>
                </a:solidFill>
                <a:effectLst/>
                <a:latin typeface="+mn-lt"/>
                <a:ea typeface="+mn-ea"/>
                <a:cs typeface="+mn-cs"/>
              </a:rPr>
              <a:t>Talk to HR to understand if future layoffs are planned. If so, think about ways to prepare her team.</a:t>
            </a:r>
          </a:p>
          <a:p>
            <a:pPr marL="628650" lvl="1" indent="-171450">
              <a:buFont typeface="Arial"/>
              <a:buChar char="•"/>
            </a:pPr>
            <a:r>
              <a:rPr lang="en-US" sz="900" kern="1200" dirty="0" smtClean="0">
                <a:solidFill>
                  <a:schemeClr val="tx1"/>
                </a:solidFill>
                <a:effectLst/>
                <a:latin typeface="+mn-lt"/>
                <a:ea typeface="+mn-ea"/>
                <a:cs typeface="+mn-cs"/>
              </a:rPr>
              <a:t>Meet with her team to discuss Chris’s departure. During the meeting she could take responsibility for setting unrealistic expectations.</a:t>
            </a:r>
          </a:p>
          <a:p>
            <a:pPr marL="457200" lvl="1" indent="0">
              <a:buFont typeface="Arial"/>
              <a:buNone/>
            </a:pPr>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After the group addresses the scenario, focus the discussion on personal examples of broken trust. Ask the group to think of a situation in which a leader they know made a mistake and the steps that person took to recover employees’ trust. Then ask</a:t>
            </a:r>
            <a:r>
              <a:rPr lang="en-US" sz="900" kern="1200" baseline="0" dirty="0" smtClean="0">
                <a:solidFill>
                  <a:schemeClr val="tx1"/>
                </a:solidFill>
                <a:effectLst/>
                <a:latin typeface="+mn-lt"/>
                <a:ea typeface="+mn-ea"/>
                <a:cs typeface="+mn-cs"/>
              </a:rPr>
              <a:t> participants to raise </a:t>
            </a:r>
            <a:r>
              <a:rPr lang="en-US" sz="900" kern="1200" dirty="0" smtClean="0">
                <a:solidFill>
                  <a:schemeClr val="tx1"/>
                </a:solidFill>
                <a:effectLst/>
                <a:latin typeface="+mn-lt"/>
                <a:ea typeface="+mn-ea"/>
                <a:cs typeface="+mn-cs"/>
              </a:rPr>
              <a:t>hands if they have an example to share with the group.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Once one or two participants have commented, summarize common themes, then move to the next slide.</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extLst>
      <p:ext uri="{BB962C8B-B14F-4D97-AF65-F5344CB8AC3E}">
        <p14:creationId xmlns:p14="http://schemas.microsoft.com/office/powerpoint/2010/main" val="41710041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7 minutes]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Now think about a leader you trust—maybe someone you mentioned in response to the icebreaker question. Chat in what that person does every day to earn people’s trust. </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Give participants a minute to respond. Note common themes. </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You may recall from the Harvard ManageMentor topic that trust is built on two things: your character and your competence to do your job. When we say </a:t>
            </a:r>
            <a:r>
              <a:rPr lang="en-US" sz="900" b="1" kern="1200" dirty="0" smtClean="0">
                <a:solidFill>
                  <a:schemeClr val="tx1"/>
                </a:solidFill>
                <a:effectLst/>
                <a:latin typeface="+mn-lt"/>
                <a:ea typeface="+mn-ea"/>
                <a:cs typeface="+mn-cs"/>
              </a:rPr>
              <a:t>character</a:t>
            </a:r>
            <a:r>
              <a:rPr lang="en-US" sz="900" kern="1200" dirty="0" smtClean="0">
                <a:solidFill>
                  <a:schemeClr val="tx1"/>
                </a:solidFill>
                <a:effectLst/>
                <a:latin typeface="+mn-lt"/>
                <a:ea typeface="+mn-ea"/>
                <a:cs typeface="+mn-cs"/>
              </a:rPr>
              <a:t>, we mean that you: </a:t>
            </a:r>
          </a:p>
          <a:p>
            <a:pPr marL="628650" lvl="1" indent="-171450">
              <a:buFont typeface="Arial"/>
              <a:buChar char="•"/>
            </a:pPr>
            <a:r>
              <a:rPr lang="en-US" sz="900" kern="1200" dirty="0" smtClean="0">
                <a:solidFill>
                  <a:schemeClr val="tx1"/>
                </a:solidFill>
                <a:effectLst/>
                <a:latin typeface="+mn-lt"/>
                <a:ea typeface="+mn-ea"/>
                <a:cs typeface="+mn-cs"/>
              </a:rPr>
              <a:t>Are fair and honest</a:t>
            </a:r>
          </a:p>
          <a:p>
            <a:pPr marL="628650" lvl="1" indent="-171450">
              <a:buFont typeface="Arial"/>
              <a:buChar char="•"/>
            </a:pPr>
            <a:r>
              <a:rPr lang="en-US" sz="900" kern="1200" dirty="0" smtClean="0">
                <a:solidFill>
                  <a:schemeClr val="tx1"/>
                </a:solidFill>
                <a:effectLst/>
                <a:latin typeface="+mn-lt"/>
                <a:ea typeface="+mn-ea"/>
                <a:cs typeface="+mn-cs"/>
              </a:rPr>
              <a:t>Let strong moral values guide your decision making</a:t>
            </a:r>
          </a:p>
          <a:p>
            <a:pPr marL="628650" lvl="1" indent="-171450">
              <a:buFont typeface="Arial"/>
              <a:buChar char="•"/>
            </a:pPr>
            <a:r>
              <a:rPr lang="en-US" sz="900" kern="1200" dirty="0" smtClean="0">
                <a:solidFill>
                  <a:schemeClr val="tx1"/>
                </a:solidFill>
                <a:effectLst/>
                <a:latin typeface="+mn-lt"/>
                <a:ea typeface="+mn-ea"/>
                <a:cs typeface="+mn-cs"/>
              </a:rPr>
              <a:t>Walk the talk (take actions that match your words)</a:t>
            </a:r>
          </a:p>
          <a:p>
            <a:r>
              <a:rPr lang="en-US" sz="900" kern="1200" dirty="0" smtClean="0">
                <a:solidFill>
                  <a:schemeClr val="tx1"/>
                </a:solidFill>
                <a:effectLst/>
                <a:latin typeface="+mn-lt"/>
                <a:ea typeface="+mn-ea"/>
                <a:cs typeface="+mn-cs"/>
              </a:rPr>
              <a:t> </a:t>
            </a:r>
          </a:p>
          <a:p>
            <a:r>
              <a:rPr lang="en-US" sz="900" b="1" kern="1200" dirty="0" smtClean="0">
                <a:solidFill>
                  <a:schemeClr val="tx1"/>
                </a:solidFill>
                <a:effectLst/>
                <a:latin typeface="+mn-lt"/>
                <a:ea typeface="+mn-ea"/>
                <a:cs typeface="+mn-cs"/>
              </a:rPr>
              <a:t>Competence</a:t>
            </a:r>
            <a:r>
              <a:rPr lang="en-US" sz="900" kern="1200" dirty="0" smtClean="0">
                <a:solidFill>
                  <a:schemeClr val="tx1"/>
                </a:solidFill>
                <a:effectLst/>
                <a:latin typeface="+mn-lt"/>
                <a:ea typeface="+mn-ea"/>
                <a:cs typeface="+mn-cs"/>
              </a:rPr>
              <a:t>, on the other hand, means that you:</a:t>
            </a:r>
          </a:p>
          <a:p>
            <a:pPr marL="628650" lvl="1" indent="-171450">
              <a:buFont typeface="Arial"/>
              <a:buChar char="•"/>
            </a:pPr>
            <a:r>
              <a:rPr lang="en-US" sz="900" kern="1200" dirty="0" smtClean="0">
                <a:solidFill>
                  <a:schemeClr val="tx1"/>
                </a:solidFill>
                <a:effectLst/>
                <a:latin typeface="+mn-lt"/>
                <a:ea typeface="+mn-ea"/>
                <a:cs typeface="+mn-cs"/>
              </a:rPr>
              <a:t>Understand your job's requirements</a:t>
            </a:r>
          </a:p>
          <a:p>
            <a:pPr marL="628650" lvl="1" indent="-171450">
              <a:buFont typeface="Arial"/>
              <a:buChar char="•"/>
            </a:pPr>
            <a:r>
              <a:rPr lang="en-US" sz="900" kern="1200" dirty="0" smtClean="0">
                <a:solidFill>
                  <a:schemeClr val="tx1"/>
                </a:solidFill>
                <a:effectLst/>
                <a:latin typeface="+mn-lt"/>
                <a:ea typeface="+mn-ea"/>
                <a:cs typeface="+mn-cs"/>
              </a:rPr>
              <a:t>Understand how your business and unit work</a:t>
            </a:r>
          </a:p>
          <a:p>
            <a:pPr marL="628650" lvl="1" indent="-171450">
              <a:buFont typeface="Arial"/>
              <a:buChar char="•"/>
            </a:pPr>
            <a:r>
              <a:rPr lang="en-US" sz="900" kern="1200" dirty="0" smtClean="0">
                <a:solidFill>
                  <a:schemeClr val="tx1"/>
                </a:solidFill>
                <a:effectLst/>
                <a:latin typeface="+mn-lt"/>
                <a:ea typeface="+mn-ea"/>
                <a:cs typeface="+mn-cs"/>
              </a:rPr>
              <a:t>Have the clout to get resources and cooperation from the rest of the organization</a:t>
            </a:r>
          </a:p>
          <a:p>
            <a:pPr marL="628650" lvl="1" indent="-171450">
              <a:buFont typeface="Arial"/>
              <a:buChar char="•"/>
            </a:pPr>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Ask participants to look at the chat window to review what the group noted that trustworthy leaders did to instill trust. Ask for one volunteer to identify which of the trust-building behaviors are related to character. Ask for another volunteer to point out which of the trust-building behaviors mentioned are related to competence. If participants seem to have chatted in behaviors that draw from one component of trust more than the other, remind them that both are important.</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13</a:t>
            </a:fld>
            <a:endParaRPr lang="en-US"/>
          </a:p>
        </p:txBody>
      </p:sp>
    </p:spTree>
    <p:extLst>
      <p:ext uri="{BB962C8B-B14F-4D97-AF65-F5344CB8AC3E}">
        <p14:creationId xmlns:p14="http://schemas.microsoft.com/office/powerpoint/2010/main" val="40182354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4 minutes]</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Now let’s discuss your own trustworthiness. Part of your pre-work for this session was to complete the “Assess </a:t>
            </a:r>
            <a:r>
              <a:rPr lang="en-US" dirty="0" smtClean="0"/>
              <a:t>Y</a:t>
            </a:r>
            <a:r>
              <a:rPr lang="en-US" sz="900" kern="1200" dirty="0" smtClean="0">
                <a:solidFill>
                  <a:schemeClr val="tx1"/>
                </a:solidFill>
                <a:effectLst/>
                <a:latin typeface="+mn-lt"/>
                <a:ea typeface="+mn-ea"/>
                <a:cs typeface="+mn-cs"/>
              </a:rPr>
              <a:t>our Trustworthiness” Practice activity. Take a minute to review your responses. Now reflect on the two improvements you identified. Are these two desired improvements centered on activities that will boost your character, competence, or both? Chat in your answer.</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Review the chatted-in responses and summarize.</a:t>
            </a:r>
            <a:r>
              <a:rPr lang="en-US" sz="900" kern="1200" baseline="0" dirty="0" smtClean="0">
                <a:solidFill>
                  <a:schemeClr val="tx1"/>
                </a:solidFill>
                <a:effectLst/>
                <a:latin typeface="+mn-lt"/>
                <a:ea typeface="+mn-ea"/>
                <a:cs typeface="+mn-cs"/>
              </a:rPr>
              <a:t> P</a:t>
            </a:r>
            <a:r>
              <a:rPr lang="en-US" sz="900" kern="1200" dirty="0" smtClean="0">
                <a:solidFill>
                  <a:schemeClr val="tx1"/>
                </a:solidFill>
                <a:effectLst/>
                <a:latin typeface="+mn-lt"/>
                <a:ea typeface="+mn-ea"/>
                <a:cs typeface="+mn-cs"/>
              </a:rPr>
              <a:t>oint out any interesting trends—do people favor</a:t>
            </a:r>
            <a:r>
              <a:rPr lang="en-US" sz="900" kern="1200" baseline="0" dirty="0" smtClean="0">
                <a:solidFill>
                  <a:schemeClr val="tx1"/>
                </a:solidFill>
                <a:effectLst/>
                <a:latin typeface="+mn-lt"/>
                <a:ea typeface="+mn-ea"/>
                <a:cs typeface="+mn-cs"/>
              </a:rPr>
              <a:t> working on one component of trust over the other?</a:t>
            </a:r>
            <a:r>
              <a:rPr lang="en-US" sz="900" kern="1200" dirty="0" smtClean="0">
                <a:solidFill>
                  <a:schemeClr val="tx1"/>
                </a:solidFill>
                <a:effectLst/>
                <a:latin typeface="+mn-lt"/>
                <a:ea typeface="+mn-ea"/>
                <a:cs typeface="+mn-cs"/>
              </a:rPr>
              <a:t> Then ask for two volunteers to share one of their planned improvements with the group. Thank participants for sharing their plans.</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14</a:t>
            </a:fld>
            <a:endParaRPr lang="en-US"/>
          </a:p>
        </p:txBody>
      </p:sp>
    </p:spTree>
    <p:extLst>
      <p:ext uri="{BB962C8B-B14F-4D97-AF65-F5344CB8AC3E}">
        <p14:creationId xmlns:p14="http://schemas.microsoft.com/office/powerpoint/2010/main" val="24087303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a:t>
            </a:r>
            <a:r>
              <a:rPr lang="en-US" dirty="0"/>
              <a:t>A</a:t>
            </a:r>
            <a:r>
              <a:rPr lang="en-US" sz="900" kern="1200" dirty="0" smtClean="0">
                <a:solidFill>
                  <a:schemeClr val="tx1"/>
                </a:solidFill>
                <a:effectLst/>
                <a:latin typeface="+mn-lt"/>
                <a:ea typeface="+mn-ea"/>
                <a:cs typeface="+mn-cs"/>
              </a:rPr>
              <a:t>nother important aspect of leadership is to </a:t>
            </a:r>
            <a:r>
              <a:rPr lang="en-US" dirty="0" smtClean="0"/>
              <a:t>engage and </a:t>
            </a:r>
            <a:r>
              <a:rPr lang="en-US" sz="900" kern="1200" dirty="0" smtClean="0">
                <a:solidFill>
                  <a:schemeClr val="tx1"/>
                </a:solidFill>
                <a:effectLst/>
                <a:latin typeface="+mn-lt"/>
                <a:ea typeface="+mn-ea"/>
                <a:cs typeface="+mn-cs"/>
              </a:rPr>
              <a:t>motivate members of your team.  Most workplaces are structured to motivate using external </a:t>
            </a:r>
            <a:r>
              <a:rPr lang="en-US" dirty="0"/>
              <a:t>factors—things </a:t>
            </a:r>
            <a:r>
              <a:rPr lang="en-US" sz="900" kern="1200" dirty="0" smtClean="0">
                <a:solidFill>
                  <a:schemeClr val="tx1"/>
                </a:solidFill>
                <a:effectLst/>
                <a:latin typeface="+mn-lt"/>
                <a:ea typeface="+mn-ea"/>
                <a:cs typeface="+mn-cs"/>
              </a:rPr>
              <a:t>like wages, bonuses, benefits package, titles, and special privileges.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While external rewards are important, today we’ll focus on motivators that are potentially even more powerful: </a:t>
            </a:r>
            <a:r>
              <a:rPr lang="en-US" sz="900" i="1" kern="1200" dirty="0" smtClean="0">
                <a:solidFill>
                  <a:schemeClr val="tx1"/>
                </a:solidFill>
                <a:effectLst/>
                <a:latin typeface="+mn-lt"/>
                <a:ea typeface="+mn-ea"/>
                <a:cs typeface="+mn-cs"/>
              </a:rPr>
              <a:t>internal motivators</a:t>
            </a:r>
            <a:r>
              <a:rPr lang="en-US" sz="900" kern="1200" dirty="0" smtClean="0">
                <a:solidFill>
                  <a:schemeClr val="tx1"/>
                </a:solidFill>
                <a:effectLst/>
                <a:latin typeface="+mn-lt"/>
                <a:ea typeface="+mn-ea"/>
                <a:cs typeface="+mn-cs"/>
              </a:rPr>
              <a:t>. </a:t>
            </a:r>
          </a:p>
          <a:p>
            <a:r>
              <a:rPr lang="en-US" sz="900" kern="1200" dirty="0" smtClean="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Let’s discuss how you motivate others. Research shows that all people are motivated by the desire for:</a:t>
            </a:r>
          </a:p>
          <a:p>
            <a:endParaRPr lang="en-US" sz="900" kern="1200" dirty="0" smtClean="0">
              <a:solidFill>
                <a:schemeClr val="tx1"/>
              </a:solidFill>
              <a:effectLst/>
              <a:latin typeface="+mn-lt"/>
              <a:ea typeface="+mn-ea"/>
              <a:cs typeface="+mn-cs"/>
            </a:endParaRPr>
          </a:p>
          <a:p>
            <a:pPr marL="628650" lvl="1" indent="-171450">
              <a:buFont typeface="Arial"/>
              <a:buChar char="•"/>
            </a:pPr>
            <a:r>
              <a:rPr lang="en-US" sz="900" kern="1200" dirty="0" smtClean="0">
                <a:solidFill>
                  <a:schemeClr val="tx1"/>
                </a:solidFill>
                <a:effectLst/>
                <a:latin typeface="+mn-lt"/>
                <a:ea typeface="+mn-ea"/>
                <a:cs typeface="+mn-cs"/>
              </a:rPr>
              <a:t>Autonomy, the ability to direct their own lives</a:t>
            </a:r>
          </a:p>
          <a:p>
            <a:pPr marL="628650" lvl="1" indent="-171450">
              <a:buFont typeface="Arial"/>
              <a:buChar char="•"/>
            </a:pPr>
            <a:r>
              <a:rPr lang="en-US" sz="900" kern="1200" dirty="0" smtClean="0">
                <a:solidFill>
                  <a:schemeClr val="tx1"/>
                </a:solidFill>
                <a:effectLst/>
                <a:latin typeface="+mn-lt"/>
                <a:ea typeface="+mn-ea"/>
                <a:cs typeface="+mn-cs"/>
              </a:rPr>
              <a:t>Mastery, the ability to improve at something that matters</a:t>
            </a:r>
          </a:p>
          <a:p>
            <a:pPr marL="628650" lvl="1" indent="-171450">
              <a:buFont typeface="Arial"/>
              <a:buChar char="•"/>
            </a:pPr>
            <a:r>
              <a:rPr lang="en-US" sz="900" kern="1200" dirty="0" smtClean="0">
                <a:solidFill>
                  <a:schemeClr val="tx1"/>
                </a:solidFill>
                <a:effectLst/>
                <a:latin typeface="+mn-lt"/>
                <a:ea typeface="+mn-ea"/>
                <a:cs typeface="+mn-cs"/>
              </a:rPr>
              <a:t>Purpose, the ability to work in service of a greater objective</a:t>
            </a:r>
          </a:p>
          <a:p>
            <a:r>
              <a:rPr lang="en-US" sz="900" kern="1200" dirty="0" smtClean="0">
                <a:solidFill>
                  <a:schemeClr val="tx1"/>
                </a:solidFill>
                <a:effectLst/>
                <a:latin typeface="+mn-lt"/>
                <a:ea typeface="+mn-ea"/>
                <a:cs typeface="+mn-cs"/>
              </a:rPr>
              <a:t> </a:t>
            </a:r>
          </a:p>
          <a:p>
            <a:r>
              <a:rPr lang="en-US" sz="900" kern="1200" dirty="0" smtClean="0">
                <a:solidFill>
                  <a:schemeClr val="tx1"/>
                </a:solidFill>
                <a:effectLst/>
                <a:latin typeface="+mn-lt"/>
                <a:ea typeface="+mn-ea"/>
                <a:cs typeface="+mn-cs"/>
              </a:rPr>
              <a:t>Part of your pre-work for this session was to complete the “Tap into Internal </a:t>
            </a:r>
            <a:r>
              <a:rPr lang="en-US" dirty="0"/>
              <a:t>M</a:t>
            </a:r>
            <a:r>
              <a:rPr lang="en-US" sz="900" kern="1200" dirty="0" smtClean="0">
                <a:solidFill>
                  <a:schemeClr val="tx1"/>
                </a:solidFill>
                <a:effectLst/>
                <a:latin typeface="+mn-lt"/>
                <a:ea typeface="+mn-ea"/>
                <a:cs typeface="+mn-cs"/>
              </a:rPr>
              <a:t>otivation” practice activity. This activity had you assess how well you tap into the universal human desires for autonomy, mastery, and purpose. Take a minute to review your work. Chat in which</a:t>
            </a:r>
            <a:r>
              <a:rPr lang="en-US" sz="900" kern="1200" baseline="0" dirty="0" smtClean="0">
                <a:solidFill>
                  <a:schemeClr val="tx1"/>
                </a:solidFill>
                <a:effectLst/>
                <a:latin typeface="+mn-lt"/>
                <a:ea typeface="+mn-ea"/>
                <a:cs typeface="+mn-cs"/>
              </a:rPr>
              <a:t> two of the items listed in the activity you plan to work on. </a:t>
            </a:r>
          </a:p>
          <a:p>
            <a:endParaRPr lang="en-US" sz="9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Allow one or two minutes for participants to chat in their responses. </a:t>
            </a:r>
            <a:r>
              <a:rPr lang="en-US" sz="900" kern="1200" baseline="0" dirty="0" smtClean="0">
                <a:solidFill>
                  <a:schemeClr val="tx1"/>
                </a:solidFill>
                <a:effectLst/>
                <a:latin typeface="+mn-lt"/>
                <a:ea typeface="+mn-ea"/>
                <a:cs typeface="+mn-cs"/>
              </a:rPr>
              <a:t>Scan the responses, c</a:t>
            </a:r>
            <a:r>
              <a:rPr lang="en-US" sz="900" kern="1200" dirty="0" smtClean="0">
                <a:solidFill>
                  <a:schemeClr val="tx1"/>
                </a:solidFill>
                <a:effectLst/>
                <a:latin typeface="+mn-lt"/>
                <a:ea typeface="+mn-ea"/>
                <a:cs typeface="+mn-cs"/>
              </a:rPr>
              <a:t>ommenting</a:t>
            </a:r>
            <a:r>
              <a:rPr lang="en-US" sz="900" kern="1200" baseline="0" dirty="0" smtClean="0">
                <a:solidFill>
                  <a:schemeClr val="tx1"/>
                </a:solidFill>
                <a:effectLst/>
                <a:latin typeface="+mn-lt"/>
                <a:ea typeface="+mn-ea"/>
                <a:cs typeface="+mn-cs"/>
              </a:rPr>
              <a:t> if participants’ responses seem to cluster around certain </a:t>
            </a:r>
            <a:r>
              <a:rPr lang="en-US" dirty="0" smtClean="0"/>
              <a:t>questions </a:t>
            </a:r>
            <a:r>
              <a:rPr lang="en-US" sz="900" kern="1200" baseline="0" dirty="0" smtClean="0">
                <a:solidFill>
                  <a:schemeClr val="tx1"/>
                </a:solidFill>
                <a:effectLst/>
                <a:latin typeface="+mn-lt"/>
                <a:ea typeface="+mn-ea"/>
                <a:cs typeface="+mn-cs"/>
              </a:rPr>
              <a:t>of if the responses are diverse.</a:t>
            </a:r>
            <a:r>
              <a:rPr lang="en-US" sz="900" kern="1200" dirty="0" smtClean="0">
                <a:solidFill>
                  <a:schemeClr val="tx1"/>
                </a:solidFill>
                <a:effectLst/>
                <a:latin typeface="+mn-lt"/>
                <a:ea typeface="+mn-ea"/>
                <a:cs typeface="+mn-cs"/>
              </a:rPr>
              <a:t> Then select one or two volunteers to share their thoughts about how the improvement actions they’ve proposed will help motivate their teams.  </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16</a:t>
            </a:fld>
            <a:endParaRPr lang="en-US"/>
          </a:p>
        </p:txBody>
      </p:sp>
    </p:spTree>
    <p:extLst>
      <p:ext uri="{BB962C8B-B14F-4D97-AF65-F5344CB8AC3E}">
        <p14:creationId xmlns:p14="http://schemas.microsoft.com/office/powerpoint/2010/main" val="23833562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1" kern="1200" dirty="0" smtClean="0">
                <a:solidFill>
                  <a:schemeClr val="tx1"/>
                </a:solidFill>
                <a:effectLst/>
                <a:latin typeface="+mn-lt"/>
                <a:ea typeface="+mn-ea"/>
                <a:cs typeface="+mn-cs"/>
              </a:rPr>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Most of your employees can be motivated by appealing to universal human desires. However, certain employees may require a special approach. </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Give participants one minute to review the scenario, and then ask them to chat in their ideas about what they would do to motivate Jay. Highlight the following ideas if participants do not mention them:</a:t>
            </a:r>
          </a:p>
          <a:p>
            <a:endParaRPr lang="en-US" sz="900" kern="1200" dirty="0" smtClean="0">
              <a:solidFill>
                <a:schemeClr val="tx1"/>
              </a:solidFill>
              <a:effectLst/>
              <a:latin typeface="+mn-lt"/>
              <a:ea typeface="+mn-ea"/>
              <a:cs typeface="+mn-cs"/>
            </a:endParaRPr>
          </a:p>
          <a:p>
            <a:pPr marL="171450" lvl="0" indent="-171450">
              <a:buFont typeface="Arial"/>
              <a:buChar char="•"/>
            </a:pPr>
            <a:r>
              <a:rPr lang="en-US" sz="900" kern="1200" dirty="0" smtClean="0">
                <a:solidFill>
                  <a:schemeClr val="tx1"/>
                </a:solidFill>
                <a:effectLst/>
                <a:latin typeface="+mn-lt"/>
                <a:ea typeface="+mn-ea"/>
                <a:cs typeface="+mn-cs"/>
              </a:rPr>
              <a:t>Get as complete a picture of Jay as possible. Gather information through informal conversations with him as well as coworkers who know him. In particular, consider:</a:t>
            </a:r>
          </a:p>
          <a:p>
            <a:pPr marL="628650" lvl="1" indent="-171450">
              <a:buFont typeface="Arial"/>
              <a:buChar char="•"/>
            </a:pPr>
            <a:r>
              <a:rPr lang="en-US" sz="900" b="1" kern="1200" dirty="0" smtClean="0">
                <a:solidFill>
                  <a:schemeClr val="tx1"/>
                </a:solidFill>
                <a:effectLst/>
                <a:latin typeface="+mn-lt"/>
                <a:ea typeface="+mn-ea"/>
                <a:cs typeface="+mn-cs"/>
              </a:rPr>
              <a:t>What motivates Jay.</a:t>
            </a:r>
            <a:r>
              <a:rPr lang="en-US" sz="900" kern="1200" dirty="0" smtClean="0">
                <a:solidFill>
                  <a:schemeClr val="tx1"/>
                </a:solidFill>
                <a:effectLst/>
                <a:latin typeface="+mn-lt"/>
                <a:ea typeface="+mn-ea"/>
                <a:cs typeface="+mn-cs"/>
              </a:rPr>
              <a:t> What are his interests and drives? Where has he excelled in the past?</a:t>
            </a:r>
          </a:p>
          <a:p>
            <a:pPr marL="628650" lvl="1" indent="-171450">
              <a:buFont typeface="Arial"/>
              <a:buChar char="•"/>
            </a:pPr>
            <a:r>
              <a:rPr lang="en-US" sz="900" b="1" kern="1200" dirty="0" smtClean="0">
                <a:solidFill>
                  <a:schemeClr val="tx1"/>
                </a:solidFill>
                <a:effectLst/>
                <a:latin typeface="+mn-lt"/>
                <a:ea typeface="+mn-ea"/>
                <a:cs typeface="+mn-cs"/>
              </a:rPr>
              <a:t>Personal context.</a:t>
            </a:r>
            <a:r>
              <a:rPr lang="en-US" sz="900" kern="1200" dirty="0" smtClean="0">
                <a:solidFill>
                  <a:schemeClr val="tx1"/>
                </a:solidFill>
                <a:effectLst/>
                <a:latin typeface="+mn-lt"/>
                <a:ea typeface="+mn-ea"/>
                <a:cs typeface="+mn-cs"/>
              </a:rPr>
              <a:t> Is there currently something in Jay’s personal life that's difficult?</a:t>
            </a:r>
          </a:p>
          <a:p>
            <a:pPr marL="628650" lvl="1" indent="-171450">
              <a:buFont typeface="Arial"/>
              <a:buChar char="•"/>
            </a:pPr>
            <a:r>
              <a:rPr lang="en-US" sz="900" b="1" kern="1200" dirty="0" smtClean="0">
                <a:solidFill>
                  <a:schemeClr val="tx1"/>
                </a:solidFill>
                <a:effectLst/>
                <a:latin typeface="+mn-lt"/>
                <a:ea typeface="+mn-ea"/>
                <a:cs typeface="+mn-cs"/>
              </a:rPr>
              <a:t>Organizational context</a:t>
            </a:r>
            <a:r>
              <a:rPr lang="en-US" sz="900" kern="1200" dirty="0" smtClean="0">
                <a:solidFill>
                  <a:schemeClr val="tx1"/>
                </a:solidFill>
                <a:effectLst/>
                <a:latin typeface="+mn-lt"/>
                <a:ea typeface="+mn-ea"/>
                <a:cs typeface="+mn-cs"/>
              </a:rPr>
              <a:t>. Has anything that happened in your company (e.g., a layoff, restructuring, new responsibilities) that might have caused unusual tension or strain for Jay? </a:t>
            </a:r>
          </a:p>
          <a:p>
            <a:pPr marL="171450" lvl="0" indent="-171450">
              <a:buFont typeface="Arial"/>
              <a:buChar char="•"/>
            </a:pPr>
            <a:r>
              <a:rPr lang="en-US" sz="900" kern="1200" dirty="0" smtClean="0">
                <a:solidFill>
                  <a:schemeClr val="tx1"/>
                </a:solidFill>
                <a:effectLst/>
                <a:latin typeface="+mn-lt"/>
                <a:ea typeface="+mn-ea"/>
                <a:cs typeface="+mn-cs"/>
              </a:rPr>
              <a:t>Consider if you could be part of the problem. Could you be micromanaging, demonstrating lack of trust, or doing something else that could be causing Jay to disengage at work? </a:t>
            </a:r>
          </a:p>
          <a:p>
            <a:pPr marL="171450" lvl="0" indent="-171450">
              <a:buFont typeface="Arial"/>
              <a:buChar char="•"/>
            </a:pPr>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To be successful, employees need to be considered as individuals. They need to be given the right opportunities and the right level of support.</a:t>
            </a:r>
            <a:r>
              <a:rPr lang="en-US" sz="900" kern="1200" baseline="0" dirty="0" smtClean="0">
                <a:solidFill>
                  <a:schemeClr val="tx1"/>
                </a:solidFill>
                <a:effectLst/>
                <a:latin typeface="+mn-lt"/>
                <a:ea typeface="+mn-ea"/>
                <a:cs typeface="+mn-cs"/>
              </a:rPr>
              <a:t> Keep in mind that what</a:t>
            </a:r>
            <a:r>
              <a:rPr lang="en-US" sz="900" kern="1200" dirty="0" smtClean="0">
                <a:solidFill>
                  <a:schemeClr val="tx1"/>
                </a:solidFill>
                <a:effectLst/>
                <a:latin typeface="+mn-lt"/>
                <a:ea typeface="+mn-ea"/>
                <a:cs typeface="+mn-cs"/>
              </a:rPr>
              <a:t> individuals need varies on a task-by-task basis and can change</a:t>
            </a:r>
            <a:r>
              <a:rPr lang="en-US" sz="900" kern="1200" baseline="0" dirty="0" smtClean="0">
                <a:solidFill>
                  <a:schemeClr val="tx1"/>
                </a:solidFill>
                <a:effectLst/>
                <a:latin typeface="+mn-lt"/>
                <a:ea typeface="+mn-ea"/>
                <a:cs typeface="+mn-cs"/>
              </a:rPr>
              <a:t> over time</a:t>
            </a:r>
            <a:r>
              <a:rPr lang="en-US" sz="900" kern="1200" dirty="0" smtClean="0">
                <a:solidFill>
                  <a:schemeClr val="tx1"/>
                </a:solidFill>
                <a:effectLst/>
                <a:latin typeface="+mn-lt"/>
                <a:ea typeface="+mn-ea"/>
                <a:cs typeface="+mn-cs"/>
              </a:rPr>
              <a:t>. By seeking</a:t>
            </a:r>
            <a:r>
              <a:rPr lang="en-US" sz="900" kern="1200" baseline="0" dirty="0" smtClean="0">
                <a:solidFill>
                  <a:schemeClr val="tx1"/>
                </a:solidFill>
                <a:effectLst/>
                <a:latin typeface="+mn-lt"/>
                <a:ea typeface="+mn-ea"/>
                <a:cs typeface="+mn-cs"/>
              </a:rPr>
              <a:t> to understand their employees’ motivations and </a:t>
            </a:r>
            <a:r>
              <a:rPr lang="en-US" sz="900" kern="1200" dirty="0" smtClean="0">
                <a:solidFill>
                  <a:schemeClr val="tx1"/>
                </a:solidFill>
                <a:effectLst/>
                <a:latin typeface="+mn-lt"/>
                <a:ea typeface="+mn-ea"/>
                <a:cs typeface="+mn-cs"/>
              </a:rPr>
              <a:t>adapting the work</a:t>
            </a:r>
            <a:r>
              <a:rPr lang="en-US" sz="900" kern="1200" baseline="0" dirty="0" smtClean="0">
                <a:solidFill>
                  <a:schemeClr val="tx1"/>
                </a:solidFill>
                <a:effectLst/>
                <a:latin typeface="+mn-lt"/>
                <a:ea typeface="+mn-ea"/>
                <a:cs typeface="+mn-cs"/>
              </a:rPr>
              <a:t> to</a:t>
            </a:r>
            <a:r>
              <a:rPr lang="en-US" sz="900" kern="1200" dirty="0" smtClean="0">
                <a:solidFill>
                  <a:schemeClr val="tx1"/>
                </a:solidFill>
                <a:effectLst/>
                <a:latin typeface="+mn-lt"/>
                <a:ea typeface="+mn-ea"/>
                <a:cs typeface="+mn-cs"/>
              </a:rPr>
              <a:t> </a:t>
            </a:r>
            <a:r>
              <a:rPr lang="en-US" dirty="0" smtClean="0"/>
              <a:t>their</a:t>
            </a:r>
            <a:r>
              <a:rPr lang="en-US" sz="900" kern="1200" dirty="0" smtClean="0">
                <a:solidFill>
                  <a:schemeClr val="tx1"/>
                </a:solidFill>
                <a:effectLst/>
                <a:latin typeface="+mn-lt"/>
                <a:ea typeface="+mn-ea"/>
                <a:cs typeface="+mn-cs"/>
              </a:rPr>
              <a:t> situation, leaders are able to keep employees engaged</a:t>
            </a:r>
            <a:r>
              <a:rPr lang="en-US" sz="900" kern="1200" baseline="0" dirty="0" smtClean="0">
                <a:solidFill>
                  <a:schemeClr val="tx1"/>
                </a:solidFill>
                <a:effectLst/>
                <a:latin typeface="+mn-lt"/>
                <a:ea typeface="+mn-ea"/>
                <a:cs typeface="+mn-cs"/>
              </a:rPr>
              <a:t> for the long term.</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To help a problem employee like Jay</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change, you'll need take</a:t>
            </a:r>
            <a:r>
              <a:rPr lang="en-US" sz="900" kern="1200" baseline="0" dirty="0" smtClean="0">
                <a:solidFill>
                  <a:schemeClr val="tx1"/>
                </a:solidFill>
                <a:effectLst/>
                <a:latin typeface="+mn-lt"/>
                <a:ea typeface="+mn-ea"/>
                <a:cs typeface="+mn-cs"/>
              </a:rPr>
              <a:t> the time to</a:t>
            </a:r>
            <a:r>
              <a:rPr lang="en-US" sz="900" kern="1200" dirty="0" smtClean="0">
                <a:solidFill>
                  <a:schemeClr val="tx1"/>
                </a:solidFill>
                <a:effectLst/>
                <a:latin typeface="+mn-lt"/>
                <a:ea typeface="+mn-ea"/>
                <a:cs typeface="+mn-cs"/>
              </a:rPr>
              <a:t> understand what drives him and what prevents him from feeling inspired, and you’ll need to be willing to work</a:t>
            </a:r>
            <a:r>
              <a:rPr lang="en-US" sz="900" kern="1200" baseline="0" dirty="0" smtClean="0">
                <a:solidFill>
                  <a:schemeClr val="tx1"/>
                </a:solidFill>
                <a:effectLst/>
                <a:latin typeface="+mn-lt"/>
                <a:ea typeface="+mn-ea"/>
                <a:cs typeface="+mn-cs"/>
              </a:rPr>
              <a:t> together to reach a</a:t>
            </a:r>
            <a:r>
              <a:rPr lang="en-US" sz="900" kern="1200" dirty="0" smtClean="0">
                <a:solidFill>
                  <a:schemeClr val="tx1"/>
                </a:solidFill>
                <a:effectLst/>
                <a:latin typeface="+mn-lt"/>
                <a:ea typeface="+mn-ea"/>
                <a:cs typeface="+mn-cs"/>
              </a:rPr>
              <a:t> resolution. This is not a quick process. But when you take the time to help an unmotivated</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employee get back</a:t>
            </a:r>
            <a:r>
              <a:rPr lang="en-US" sz="900" kern="1200" baseline="0" dirty="0" smtClean="0">
                <a:solidFill>
                  <a:schemeClr val="tx1"/>
                </a:solidFill>
                <a:effectLst/>
                <a:latin typeface="+mn-lt"/>
                <a:ea typeface="+mn-ea"/>
                <a:cs typeface="+mn-cs"/>
              </a:rPr>
              <a:t> on track, </a:t>
            </a:r>
            <a:r>
              <a:rPr lang="en-US" sz="900" kern="1200" dirty="0" smtClean="0">
                <a:solidFill>
                  <a:schemeClr val="tx1"/>
                </a:solidFill>
                <a:effectLst/>
                <a:latin typeface="+mn-lt"/>
                <a:ea typeface="+mn-ea"/>
                <a:cs typeface="+mn-cs"/>
              </a:rPr>
              <a:t>you boost everyone's morale.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17</a:t>
            </a:fld>
            <a:endParaRPr lang="en-US"/>
          </a:p>
        </p:txBody>
      </p:sp>
    </p:spTree>
    <p:extLst>
      <p:ext uri="{BB962C8B-B14F-4D97-AF65-F5344CB8AC3E}">
        <p14:creationId xmlns:p14="http://schemas.microsoft.com/office/powerpoint/2010/main" val="36865166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Say</a:t>
            </a:r>
            <a:r>
              <a:rPr lang="en-US" sz="1000" dirty="0"/>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00" dirty="0" smtClean="0"/>
              <a:t>[Time</a:t>
            </a:r>
            <a:r>
              <a:rPr lang="en-US" sz="1000" dirty="0"/>
              <a:t>: </a:t>
            </a:r>
            <a:r>
              <a:rPr lang="en-US" sz="1000" dirty="0" smtClean="0"/>
              <a:t>1 </a:t>
            </a:r>
            <a:r>
              <a:rPr lang="en-US" sz="1000" dirty="0"/>
              <a:t>minute]</a:t>
            </a:r>
          </a:p>
          <a:p>
            <a:endParaRPr lang="en-US" sz="1000" b="1" dirty="0"/>
          </a:p>
          <a:p>
            <a:r>
              <a:rPr lang="en-US" sz="1000" i="1" kern="1200" dirty="0" smtClean="0">
                <a:solidFill>
                  <a:schemeClr val="tx1"/>
                </a:solidFill>
                <a:effectLst/>
              </a:rPr>
              <a:t>Say:</a:t>
            </a:r>
            <a:r>
              <a:rPr lang="en-US" sz="1000" kern="1200" dirty="0" smtClean="0">
                <a:solidFill>
                  <a:schemeClr val="tx1"/>
                </a:solidFill>
                <a:effectLst/>
              </a:rPr>
              <a:t> Today’s session focused on three important elements of leading people. Specifically, we discussed how to:</a:t>
            </a:r>
          </a:p>
          <a:p>
            <a:endParaRPr lang="en-US" sz="1000" kern="1200" dirty="0" smtClean="0">
              <a:solidFill>
                <a:schemeClr val="tx1"/>
              </a:solidFill>
              <a:effectLst/>
            </a:endParaRPr>
          </a:p>
          <a:p>
            <a:pPr marL="628650" lvl="1" indent="-171450">
              <a:buFont typeface="Arial"/>
              <a:buChar char="•"/>
            </a:pPr>
            <a:r>
              <a:rPr lang="en-US" sz="1000" kern="1200" dirty="0" smtClean="0">
                <a:solidFill>
                  <a:schemeClr val="tx1"/>
                </a:solidFill>
                <a:effectLst/>
              </a:rPr>
              <a:t>Increase your emotiona</a:t>
            </a:r>
            <a:r>
              <a:rPr lang="en-US" sz="1000" dirty="0" smtClean="0"/>
              <a:t>l intelligence, which is essential to workplace success</a:t>
            </a:r>
            <a:endParaRPr lang="en-US" sz="1000" kern="1200" dirty="0" smtClean="0">
              <a:solidFill>
                <a:schemeClr val="tx1"/>
              </a:solidFill>
              <a:effectLst/>
            </a:endParaRPr>
          </a:p>
          <a:p>
            <a:pPr marL="628650" lvl="1" indent="-171450">
              <a:buFont typeface="Arial"/>
              <a:buChar char="•"/>
            </a:pPr>
            <a:r>
              <a:rPr lang="en-US" sz="1000" kern="1200" dirty="0" smtClean="0">
                <a:solidFill>
                  <a:schemeClr val="tx1"/>
                </a:solidFill>
                <a:effectLst/>
              </a:rPr>
              <a:t>Earn the trust of people on your team</a:t>
            </a:r>
          </a:p>
          <a:p>
            <a:pPr marL="628650" lvl="1" indent="-171450">
              <a:buFont typeface="Arial"/>
              <a:buChar char="•"/>
            </a:pPr>
            <a:r>
              <a:rPr lang="en-US" sz="1000" dirty="0"/>
              <a:t>Engage </a:t>
            </a:r>
            <a:r>
              <a:rPr lang="en-US" sz="1000" dirty="0" smtClean="0"/>
              <a:t>employees and </a:t>
            </a:r>
            <a:r>
              <a:rPr lang="en-US" sz="1000" dirty="0"/>
              <a:t>motivate </a:t>
            </a:r>
            <a:r>
              <a:rPr lang="en-US" sz="1000" dirty="0" smtClean="0"/>
              <a:t>them to do their best work</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i="1" dirty="0"/>
              <a:t>Say</a:t>
            </a:r>
            <a:r>
              <a:rPr lang="en-US" sz="1000" dirty="0"/>
              <a:t>: Good morning/afternoon. This is ________ from ________ . We’ll be starting today’s session at ____.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a:t>Instructions:</a:t>
            </a:r>
            <a:r>
              <a:rPr lang="en-US" sz="1000" dirty="0"/>
              <a:t> Consider answering the question yourself in the chat panel first to show an example. Note, there is no need to debrief the question now—it will be discussed several slides later.  However, use this time to make note of the most common and least common responses, so you are prepared to debrief later.</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i="1" dirty="0">
              <a:solidFill>
                <a:srgbClr val="000000"/>
              </a:solidFill>
            </a:endParaRPr>
          </a:p>
          <a:p>
            <a:r>
              <a:rPr lang="en-US" sz="1000" dirty="0">
                <a:solidFill>
                  <a:srgbClr val="000000"/>
                </a:solidFill>
              </a:rPr>
              <a:t>[</a:t>
            </a:r>
            <a:r>
              <a:rPr lang="en-US" sz="1000" dirty="0" smtClean="0">
                <a:solidFill>
                  <a:srgbClr val="000000"/>
                </a:solidFill>
              </a:rPr>
              <a:t>Time: </a:t>
            </a:r>
            <a:r>
              <a:rPr lang="en-US" sz="1000" dirty="0">
                <a:solidFill>
                  <a:srgbClr val="000000"/>
                </a:solidFill>
              </a:rPr>
              <a:t>1 minute]</a:t>
            </a:r>
          </a:p>
          <a:p>
            <a:endParaRPr lang="en-US" sz="1000" i="1" dirty="0">
              <a:solidFill>
                <a:srgbClr val="000000"/>
              </a:solidFill>
            </a:endParaRPr>
          </a:p>
          <a:p>
            <a:r>
              <a:rPr lang="en-US" sz="1000" i="1" kern="1200" dirty="0" smtClean="0">
                <a:solidFill>
                  <a:schemeClr val="tx1"/>
                </a:solidFill>
                <a:effectLst/>
              </a:rPr>
              <a:t>Say</a:t>
            </a:r>
            <a:r>
              <a:rPr lang="en-US" sz="1000" kern="1200" dirty="0" smtClean="0">
                <a:solidFill>
                  <a:schemeClr val="tx1"/>
                </a:solidFill>
                <a:effectLst/>
              </a:rPr>
              <a:t>: The next step for you in your development is to focus on applying and developing a skill that is particularly relevant to you and has a good chance of making an impact in the workplace for you and your team.</a:t>
            </a:r>
          </a:p>
          <a:p>
            <a:endParaRPr lang="en-US" sz="1000" kern="1200" dirty="0" smtClean="0">
              <a:solidFill>
                <a:schemeClr val="tx1"/>
              </a:solidFill>
              <a:effectLst/>
            </a:endParaRPr>
          </a:p>
          <a:p>
            <a:r>
              <a:rPr lang="en-US" sz="1000" kern="1200" dirty="0" smtClean="0">
                <a:solidFill>
                  <a:schemeClr val="tx1"/>
                </a:solidFill>
                <a:effectLst/>
              </a:rPr>
              <a:t>The On-the-Job section in the Harvard ManageMentor Leading People topic provides an opportunity for you to pick a skill to work on, and come up with specific ways to apply and develop the skill in your workplace. For instance, you can pick the skill: </a:t>
            </a:r>
            <a:r>
              <a:rPr lang="en-US" sz="1000" b="1" kern="1200" dirty="0" smtClean="0">
                <a:solidFill>
                  <a:srgbClr val="FF0000"/>
                </a:solidFill>
                <a:effectLst/>
              </a:rPr>
              <a:t>Motivate Employees To Achieve Your Vision.</a:t>
            </a:r>
            <a:r>
              <a:rPr lang="en-US" sz="1000" kern="1200" dirty="0" smtClean="0">
                <a:solidFill>
                  <a:srgbClr val="FF0000"/>
                </a:solidFill>
                <a:effectLst/>
              </a:rPr>
              <a:t> </a:t>
            </a:r>
            <a:r>
              <a:rPr lang="en-US" sz="1000" kern="1200" dirty="0" smtClean="0">
                <a:solidFill>
                  <a:schemeClr val="tx1"/>
                </a:solidFill>
                <a:effectLst/>
              </a:rPr>
              <a:t>Then you’ll identify specific action items that you can do to apply and develop this skill. For example, you could develop an action item of: “I will routinely tap into universal human desires (to bond, comprehend, and defend) to motivate my employees.”</a:t>
            </a:r>
          </a:p>
          <a:p>
            <a:endParaRPr lang="en-US" sz="1000" i="1" kern="1200" dirty="0" smtClean="0">
              <a:solidFill>
                <a:schemeClr val="tx1"/>
              </a:solidFill>
              <a:effectLst/>
            </a:endParaRPr>
          </a:p>
          <a:p>
            <a:r>
              <a:rPr lang="en-US" sz="1000" kern="1200" dirty="0" smtClean="0">
                <a:solidFill>
                  <a:schemeClr val="tx1"/>
                </a:solidFill>
                <a:effectLst/>
              </a:rPr>
              <a:t>In order to complete this learning experience, proceed to the On-the-Job section in the Harvard ManageMentor topic. Remember, the only way to develop a skill is to apply and experiment with the use of that skill in your workplace.</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Instructions:</a:t>
            </a:r>
            <a:r>
              <a:rPr lang="en-US" sz="1000" dirty="0"/>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b="1" dirty="0">
              <a:solidFill>
                <a:srgbClr val="000000"/>
              </a:solidFill>
            </a:endParaRPr>
          </a:p>
          <a:p>
            <a:r>
              <a:rPr lang="en-US" sz="1000" i="1" dirty="0">
                <a:solidFill>
                  <a:srgbClr val="000000"/>
                </a:solidFill>
              </a:rPr>
              <a:t>Instructions</a:t>
            </a:r>
            <a:r>
              <a:rPr lang="en-US" sz="1000" dirty="0">
                <a:solidFill>
                  <a:srgbClr val="000000"/>
                </a:solidFill>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kern="1200" dirty="0" smtClean="0">
                <a:solidFill>
                  <a:schemeClr val="tx1"/>
                </a:solidFill>
                <a:effectLst/>
                <a:latin typeface="+mn-lt"/>
                <a:ea typeface="+mn-ea"/>
                <a:cs typeface="+mn-cs"/>
              </a:rPr>
              <a:t>Facilitator notes:</a:t>
            </a:r>
          </a:p>
          <a:p>
            <a:endParaRPr lang="en-US"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[Time: 5 minutes]</a:t>
            </a:r>
          </a:p>
          <a:p>
            <a:endParaRPr lang="en-US" sz="1000" i="1" kern="1200" dirty="0" smtClean="0">
              <a:solidFill>
                <a:schemeClr val="tx1"/>
              </a:solidFill>
              <a:effectLst/>
              <a:latin typeface="+mn-lt"/>
              <a:ea typeface="+mn-ea"/>
              <a:cs typeface="+mn-cs"/>
            </a:endParaRPr>
          </a:p>
          <a:p>
            <a:r>
              <a:rPr lang="en-US" sz="1000" i="1" kern="1200" dirty="0" smtClean="0">
                <a:solidFill>
                  <a:schemeClr val="tx1"/>
                </a:solidFill>
                <a:effectLst/>
                <a:latin typeface="+mn-lt"/>
                <a:ea typeface="+mn-ea"/>
                <a:cs typeface="+mn-cs"/>
              </a:rPr>
              <a:t>Say: </a:t>
            </a:r>
            <a:r>
              <a:rPr lang="en-US" sz="1000" kern="1200" dirty="0" smtClean="0">
                <a:solidFill>
                  <a:schemeClr val="tx1"/>
                </a:solidFill>
                <a:effectLst/>
                <a:latin typeface="+mn-lt"/>
                <a:ea typeface="+mn-ea"/>
                <a:cs typeface="+mn-cs"/>
              </a:rPr>
              <a:t>Let’s start by taking a look at the opening question.</a:t>
            </a:r>
          </a:p>
          <a:p>
            <a:endParaRPr lang="en-US" sz="1000" i="1"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mn-lt"/>
                <a:ea typeface="+mn-ea"/>
                <a:cs typeface="+mn-cs"/>
              </a:rPr>
              <a:t>Instructions: </a:t>
            </a:r>
            <a:r>
              <a:rPr lang="en-US" sz="1000" kern="1200" dirty="0" smtClean="0">
                <a:solidFill>
                  <a:schemeClr val="tx1"/>
                </a:solidFill>
                <a:effectLst/>
                <a:latin typeface="+mn-lt"/>
                <a:ea typeface="+mn-ea"/>
                <a:cs typeface="+mn-cs"/>
              </a:rPr>
              <a:t>Debrief the icebreaker question regarding why we</a:t>
            </a:r>
            <a:r>
              <a:rPr lang="en-US" sz="1000" kern="1200" baseline="0" dirty="0" smtClean="0">
                <a:solidFill>
                  <a:schemeClr val="tx1"/>
                </a:solidFill>
                <a:effectLst/>
                <a:latin typeface="+mn-lt"/>
                <a:ea typeface="+mn-ea"/>
                <a:cs typeface="+mn-cs"/>
              </a:rPr>
              <a:t> follow </a:t>
            </a:r>
            <a:r>
              <a:rPr lang="en-US" sz="1000" kern="1200" dirty="0" smtClean="0">
                <a:solidFill>
                  <a:schemeClr val="tx1"/>
                </a:solidFill>
                <a:effectLst/>
                <a:latin typeface="+mn-lt"/>
                <a:ea typeface="+mn-ea"/>
                <a:cs typeface="+mn-cs"/>
              </a:rPr>
              <a:t>great leaders. Ask a few participants to share their responses.  </a:t>
            </a:r>
          </a:p>
          <a:p>
            <a:endParaRPr lang="en-US" sz="1000" i="1" kern="1200" dirty="0" smtClean="0">
              <a:solidFill>
                <a:schemeClr val="tx1"/>
              </a:solidFill>
              <a:effectLst/>
              <a:latin typeface="+mn-lt"/>
              <a:ea typeface="+mn-ea"/>
              <a:cs typeface="+mn-cs"/>
            </a:endParaRPr>
          </a:p>
          <a:p>
            <a:r>
              <a:rPr lang="en-US" sz="1000" i="0" kern="1200" dirty="0" smtClean="0">
                <a:solidFill>
                  <a:schemeClr val="tx1"/>
                </a:solidFill>
                <a:effectLst/>
                <a:latin typeface="+mn-lt"/>
                <a:ea typeface="+mn-ea"/>
                <a:cs typeface="+mn-cs"/>
              </a:rPr>
              <a:t>Briefly summarize participants’ responses. Note any common themes: for example, a number of participants may mention that the leader is:</a:t>
            </a:r>
          </a:p>
          <a:p>
            <a:endParaRPr lang="en-US" sz="1000" i="0" kern="1200" dirty="0" smtClean="0">
              <a:solidFill>
                <a:schemeClr val="tx1"/>
              </a:solidFill>
              <a:effectLst/>
              <a:latin typeface="+mn-lt"/>
              <a:ea typeface="+mn-ea"/>
              <a:cs typeface="+mn-cs"/>
            </a:endParaRPr>
          </a:p>
          <a:p>
            <a:pPr marL="628650" lvl="1" indent="-171450">
              <a:buFont typeface="Arial"/>
              <a:buChar char="•"/>
            </a:pPr>
            <a:r>
              <a:rPr lang="en-US" sz="1000" i="0" kern="1200" dirty="0" smtClean="0">
                <a:solidFill>
                  <a:schemeClr val="tx1"/>
                </a:solidFill>
                <a:effectLst/>
                <a:latin typeface="+mn-lt"/>
                <a:ea typeface="+mn-ea"/>
                <a:cs typeface="+mn-cs"/>
              </a:rPr>
              <a:t>Ethical/honest/has integrity</a:t>
            </a:r>
          </a:p>
          <a:p>
            <a:pPr marL="628650" lvl="1" indent="-171450">
              <a:buFont typeface="Arial"/>
              <a:buChar char="•"/>
            </a:pPr>
            <a:r>
              <a:rPr lang="en-US" sz="1000" i="0" kern="1200" dirty="0" smtClean="0">
                <a:solidFill>
                  <a:schemeClr val="tx1"/>
                </a:solidFill>
                <a:effectLst/>
                <a:latin typeface="+mn-lt"/>
                <a:ea typeface="+mn-ea"/>
                <a:cs typeface="+mn-cs"/>
              </a:rPr>
              <a:t>A good communicator</a:t>
            </a:r>
          </a:p>
          <a:p>
            <a:pPr marL="628650" lvl="1" indent="-171450">
              <a:buFont typeface="Arial"/>
              <a:buChar char="•"/>
            </a:pPr>
            <a:r>
              <a:rPr lang="en-US" sz="1000" i="0" kern="1200" dirty="0" smtClean="0">
                <a:solidFill>
                  <a:schemeClr val="tx1"/>
                </a:solidFill>
                <a:effectLst/>
                <a:latin typeface="+mn-lt"/>
                <a:ea typeface="+mn-ea"/>
                <a:cs typeface="+mn-cs"/>
              </a:rPr>
              <a:t>Committed</a:t>
            </a:r>
          </a:p>
          <a:p>
            <a:pPr marL="628650" lvl="1" indent="-171450">
              <a:buFont typeface="Arial"/>
              <a:buChar char="•"/>
            </a:pPr>
            <a:r>
              <a:rPr lang="en-US" sz="1000" i="0" kern="1200" dirty="0" smtClean="0">
                <a:solidFill>
                  <a:schemeClr val="tx1"/>
                </a:solidFill>
                <a:effectLst/>
                <a:latin typeface="+mn-lt"/>
                <a:ea typeface="+mn-ea"/>
                <a:cs typeface="+mn-cs"/>
              </a:rPr>
              <a:t>Courageous</a:t>
            </a:r>
          </a:p>
          <a:p>
            <a:pPr marL="628650" lvl="1" indent="-171450">
              <a:buFont typeface="Arial"/>
              <a:buChar char="•"/>
            </a:pPr>
            <a:r>
              <a:rPr lang="en-US" sz="1000" i="0" kern="1200" dirty="0" smtClean="0">
                <a:solidFill>
                  <a:schemeClr val="tx1"/>
                </a:solidFill>
                <a:effectLst/>
                <a:latin typeface="+mn-lt"/>
                <a:ea typeface="+mn-ea"/>
                <a:cs typeface="+mn-cs"/>
              </a:rPr>
              <a:t>Inspiring</a:t>
            </a:r>
          </a:p>
          <a:p>
            <a:pPr marL="628650" lvl="1" indent="-171450">
              <a:buFont typeface="Arial"/>
              <a:buChar char="•"/>
            </a:pPr>
            <a:endParaRPr lang="en-US" sz="1000" i="0" kern="1200" dirty="0" smtClean="0">
              <a:solidFill>
                <a:schemeClr val="tx1"/>
              </a:solidFill>
              <a:effectLst/>
              <a:latin typeface="+mn-lt"/>
              <a:ea typeface="+mn-ea"/>
              <a:cs typeface="+mn-cs"/>
            </a:endParaRPr>
          </a:p>
          <a:p>
            <a:r>
              <a:rPr lang="en-US" sz="1000" i="0" kern="1200" dirty="0" smtClean="0">
                <a:solidFill>
                  <a:schemeClr val="tx1"/>
                </a:solidFill>
                <a:effectLst/>
                <a:latin typeface="+mn-lt"/>
                <a:ea typeface="+mn-ea"/>
                <a:cs typeface="+mn-cs"/>
              </a:rPr>
              <a:t>If responses are varied, you may want to point out how varied the group’s responses are. </a:t>
            </a:r>
          </a:p>
          <a:p>
            <a:endParaRPr lang="en-US" sz="90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1000" dirty="0"/>
              <a:t>[Time: 1 minute]</a:t>
            </a:r>
          </a:p>
          <a:p>
            <a:endParaRPr lang="en-US" sz="1000" b="1" dirty="0"/>
          </a:p>
          <a:p>
            <a:r>
              <a:rPr lang="en-US" sz="1000" i="1" kern="1200" dirty="0" smtClean="0">
                <a:solidFill>
                  <a:schemeClr val="tx1"/>
                </a:solidFill>
                <a:effectLst/>
              </a:rPr>
              <a:t>Say:</a:t>
            </a:r>
            <a:r>
              <a:rPr lang="en-US" sz="1000" kern="1200" dirty="0" smtClean="0">
                <a:solidFill>
                  <a:schemeClr val="tx1"/>
                </a:solidFill>
                <a:effectLst/>
              </a:rPr>
              <a:t> Today’s session is focused on three important </a:t>
            </a:r>
            <a:r>
              <a:rPr lang="en-US" sz="1000" kern="1200" dirty="0" smtClean="0">
                <a:effectLst/>
              </a:rPr>
              <a:t>elements of leading people. Specifically</a:t>
            </a:r>
            <a:r>
              <a:rPr lang="en-US" sz="1000" kern="1200" dirty="0" smtClean="0">
                <a:solidFill>
                  <a:schemeClr val="tx1"/>
                </a:solidFill>
                <a:effectLst/>
              </a:rPr>
              <a:t>, we are going to discuss how to:</a:t>
            </a:r>
          </a:p>
          <a:p>
            <a:pPr lvl="0"/>
            <a:endParaRPr lang="en-US" sz="1000" kern="1200" dirty="0" smtClean="0">
              <a:solidFill>
                <a:schemeClr val="tx1"/>
              </a:solidFill>
              <a:effectLst/>
            </a:endParaRPr>
          </a:p>
          <a:p>
            <a:pPr marL="628650" lvl="1" indent="-171450">
              <a:buFont typeface="Arial"/>
              <a:buChar char="•"/>
            </a:pPr>
            <a:r>
              <a:rPr lang="en-US" sz="1000" kern="1200" dirty="0" smtClean="0">
                <a:solidFill>
                  <a:schemeClr val="tx1"/>
                </a:solidFill>
                <a:effectLst/>
              </a:rPr>
              <a:t>Increase your emotional intelligence, which is essential to workplace success</a:t>
            </a:r>
          </a:p>
          <a:p>
            <a:pPr marL="628650" lvl="1" indent="-171450">
              <a:buFont typeface="Arial"/>
              <a:buChar char="•"/>
            </a:pPr>
            <a:r>
              <a:rPr lang="en-US" sz="1000" kern="1200" dirty="0" smtClean="0">
                <a:solidFill>
                  <a:schemeClr val="tx1"/>
                </a:solidFill>
                <a:effectLst/>
              </a:rPr>
              <a:t>Earn the trust of people </a:t>
            </a:r>
            <a:r>
              <a:rPr lang="en-US" sz="1000" dirty="0" smtClean="0"/>
              <a:t>on your team</a:t>
            </a:r>
            <a:endParaRPr lang="en-US" sz="1000" kern="1200" dirty="0" smtClean="0">
              <a:solidFill>
                <a:schemeClr val="tx1"/>
              </a:solidFill>
              <a:effectLst/>
            </a:endParaRPr>
          </a:p>
          <a:p>
            <a:pPr marL="628650" lvl="1" indent="-171450">
              <a:buFont typeface="Arial"/>
              <a:buChar char="•"/>
            </a:pPr>
            <a:r>
              <a:rPr lang="en-US" sz="1000" dirty="0" smtClean="0"/>
              <a:t>Engage employees and m</a:t>
            </a:r>
            <a:r>
              <a:rPr lang="en-US" sz="1000" kern="1200" dirty="0" smtClean="0">
                <a:solidFill>
                  <a:schemeClr val="tx1"/>
                </a:solidFill>
                <a:effectLst/>
              </a:rPr>
              <a:t>otivate them to do their best work</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smtClean="0"/>
              <a:t>Facilitator </a:t>
            </a:r>
            <a:r>
              <a:rPr lang="en-US" sz="1000" b="1" dirty="0"/>
              <a:t>notes:</a:t>
            </a:r>
          </a:p>
          <a:p>
            <a:endParaRPr lang="en-US" sz="1000" b="1" dirty="0"/>
          </a:p>
          <a:p>
            <a:pPr defTabSz="471145">
              <a:defRPr/>
            </a:pPr>
            <a:r>
              <a:rPr lang="en-US" sz="1000" dirty="0"/>
              <a:t>[Time: 1/2 minute</a:t>
            </a:r>
            <a:r>
              <a:rPr lang="en-US" sz="1000" dirty="0" smtClean="0"/>
              <a:t>]</a:t>
            </a:r>
          </a:p>
          <a:p>
            <a:pPr defTabSz="471145">
              <a:defRPr/>
            </a:pPr>
            <a:endParaRPr lang="en-US" sz="1000" dirty="0"/>
          </a:p>
          <a:p>
            <a:r>
              <a:rPr lang="en-US" sz="1000" i="1" kern="1200" dirty="0" smtClean="0">
                <a:solidFill>
                  <a:schemeClr val="tx1"/>
                </a:solidFill>
                <a:effectLst/>
              </a:rPr>
              <a:t>Say:</a:t>
            </a:r>
            <a:r>
              <a:rPr lang="en-US" sz="1000" kern="1200" dirty="0" smtClean="0">
                <a:solidFill>
                  <a:schemeClr val="tx1"/>
                </a:solidFill>
                <a:effectLst/>
              </a:rPr>
              <a:t> Why do some people seem to be natural leaders? It’s likely because they have high levels of emotional intelligence. Studies show that outstanding leaders are distinguished more by their degree of emotional intelligence than by their technical or analytical skills. The good news is that </a:t>
            </a:r>
            <a:r>
              <a:rPr lang="en-US" sz="1000" dirty="0" smtClean="0"/>
              <a:t>ever</a:t>
            </a:r>
            <a:r>
              <a:rPr lang="en-US" sz="1000" kern="1200" dirty="0" smtClean="0">
                <a:solidFill>
                  <a:schemeClr val="tx1"/>
                </a:solidFill>
                <a:effectLst/>
              </a:rPr>
              <a:t>yone can increase their emotional intelligence.</a:t>
            </a:r>
          </a:p>
          <a:p>
            <a:r>
              <a:rPr lang="en-US" sz="1000" kern="1200" dirty="0" smtClean="0">
                <a:solidFill>
                  <a:schemeClr val="tx1"/>
                </a:solidFill>
                <a:effectLst/>
              </a:rPr>
              <a:t/>
            </a:r>
            <a:br>
              <a:rPr lang="en-US" sz="1000" kern="1200" dirty="0" smtClean="0">
                <a:solidFill>
                  <a:schemeClr val="tx1"/>
                </a:solidFill>
                <a:effectLst/>
              </a:rPr>
            </a:b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a:t>
            </a:r>
            <a:r>
              <a:rPr lang="en-US" dirty="0"/>
              <a:t>4</a:t>
            </a:r>
            <a:r>
              <a:rPr lang="en-US" sz="900" kern="1200" dirty="0" smtClean="0">
                <a:solidFill>
                  <a:schemeClr val="tx1"/>
                </a:solidFill>
                <a:effectLst/>
                <a:latin typeface="+mn-lt"/>
                <a:ea typeface="+mn-ea"/>
                <a:cs typeface="+mn-cs"/>
              </a:rPr>
              <a:t> minutes]</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a:t>
            </a:r>
            <a:r>
              <a:rPr lang="en-US" dirty="0"/>
              <a:t>L</a:t>
            </a:r>
            <a:r>
              <a:rPr lang="en-US" sz="900" kern="1200" dirty="0" smtClean="0">
                <a:solidFill>
                  <a:schemeClr val="tx1"/>
                </a:solidFill>
                <a:effectLst/>
                <a:latin typeface="+mn-lt"/>
                <a:ea typeface="+mn-ea"/>
                <a:cs typeface="+mn-cs"/>
              </a:rPr>
              <a:t>et’s discuss your current level of emotional intelligence. Part of your pre-work for this session was to complete the “Assess </a:t>
            </a:r>
            <a:r>
              <a:rPr lang="en-US" dirty="0" smtClean="0"/>
              <a:t>Y</a:t>
            </a:r>
            <a:r>
              <a:rPr lang="en-US" sz="900" kern="1200" dirty="0" smtClean="0">
                <a:solidFill>
                  <a:schemeClr val="tx1"/>
                </a:solidFill>
                <a:effectLst/>
                <a:latin typeface="+mn-lt"/>
                <a:ea typeface="+mn-ea"/>
                <a:cs typeface="+mn-cs"/>
              </a:rPr>
              <a:t>our Emotional Intelligence” Practice activity. Take a minute to review your scores and the accompanying recommendations. Which of the four areas </a:t>
            </a:r>
            <a:r>
              <a:rPr lang="en-US" dirty="0" smtClean="0"/>
              <a:t>are</a:t>
            </a:r>
            <a:r>
              <a:rPr lang="en-US" sz="900" kern="1200" dirty="0" smtClean="0">
                <a:solidFill>
                  <a:schemeClr val="tx1"/>
                </a:solidFill>
                <a:effectLst/>
                <a:latin typeface="+mn-lt"/>
                <a:ea typeface="+mn-ea"/>
                <a:cs typeface="+mn-cs"/>
              </a:rPr>
              <a:t> </a:t>
            </a:r>
            <a:r>
              <a:rPr lang="en-US" sz="900" kern="1200" dirty="0" smtClean="0">
                <a:effectLst/>
                <a:latin typeface="+mn-lt"/>
                <a:ea typeface="+mn-ea"/>
                <a:cs typeface="+mn-cs"/>
              </a:rPr>
              <a:t>strongest for </a:t>
            </a:r>
            <a:r>
              <a:rPr lang="en-US" sz="900" kern="1200" dirty="0" smtClean="0">
                <a:solidFill>
                  <a:schemeClr val="tx1"/>
                </a:solidFill>
                <a:effectLst/>
                <a:latin typeface="+mn-lt"/>
                <a:ea typeface="+mn-ea"/>
                <a:cs typeface="+mn-cs"/>
              </a:rPr>
              <a:t>you? Which skills would you want to work on improving? Chat in your answer.</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Review the chatted-in responses and summarize.</a:t>
            </a:r>
            <a:r>
              <a:rPr lang="en-US" sz="900" kern="1200" baseline="0" dirty="0" smtClean="0">
                <a:solidFill>
                  <a:schemeClr val="tx1"/>
                </a:solidFill>
                <a:effectLst/>
                <a:latin typeface="+mn-lt"/>
                <a:ea typeface="+mn-ea"/>
                <a:cs typeface="+mn-cs"/>
              </a:rPr>
              <a:t> P</a:t>
            </a:r>
            <a:r>
              <a:rPr lang="en-US" sz="900" kern="1200" dirty="0" smtClean="0">
                <a:solidFill>
                  <a:schemeClr val="tx1"/>
                </a:solidFill>
                <a:effectLst/>
                <a:latin typeface="+mn-lt"/>
                <a:ea typeface="+mn-ea"/>
                <a:cs typeface="+mn-cs"/>
              </a:rPr>
              <a:t>oint out any interesting trends—do people favor</a:t>
            </a:r>
            <a:r>
              <a:rPr lang="en-US" sz="900" kern="1200" baseline="0" dirty="0" smtClean="0">
                <a:solidFill>
                  <a:schemeClr val="tx1"/>
                </a:solidFill>
                <a:effectLst/>
                <a:latin typeface="+mn-lt"/>
                <a:ea typeface="+mn-ea"/>
                <a:cs typeface="+mn-cs"/>
              </a:rPr>
              <a:t> working on one area of emotional intelligence</a:t>
            </a:r>
            <a:r>
              <a:rPr lang="en-US" sz="900" kern="1200" dirty="0" smtClean="0">
                <a:solidFill>
                  <a:schemeClr val="tx1"/>
                </a:solidFill>
                <a:effectLst/>
                <a:latin typeface="+mn-lt"/>
                <a:ea typeface="+mn-ea"/>
                <a:cs typeface="+mn-cs"/>
              </a:rPr>
              <a:t> </a:t>
            </a:r>
            <a:r>
              <a:rPr lang="en-US" sz="900" kern="1200" baseline="0" dirty="0" smtClean="0">
                <a:solidFill>
                  <a:schemeClr val="tx1"/>
                </a:solidFill>
                <a:effectLst/>
                <a:latin typeface="+mn-lt"/>
                <a:ea typeface="+mn-ea"/>
                <a:cs typeface="+mn-cs"/>
              </a:rPr>
              <a:t>over the others?</a:t>
            </a:r>
            <a:r>
              <a:rPr lang="en-US" sz="900" kern="1200" dirty="0" smtClean="0">
                <a:solidFill>
                  <a:schemeClr val="tx1"/>
                </a:solidFill>
                <a:effectLst/>
                <a:latin typeface="+mn-lt"/>
                <a:ea typeface="+mn-ea"/>
                <a:cs typeface="+mn-cs"/>
              </a:rPr>
              <a:t> Thank participants for sharing their responses.</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8</a:t>
            </a:fld>
            <a:endParaRPr lang="en-US"/>
          </a:p>
        </p:txBody>
      </p:sp>
    </p:spTree>
    <p:extLst>
      <p:ext uri="{BB962C8B-B14F-4D97-AF65-F5344CB8AC3E}">
        <p14:creationId xmlns:p14="http://schemas.microsoft.com/office/powerpoint/2010/main" val="24087303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b="1" dirty="0"/>
              <a:t>Facilitator </a:t>
            </a:r>
            <a:r>
              <a:rPr lang="en-US" b="1" dirty="0" smtClean="0"/>
              <a:t>notes:</a:t>
            </a:r>
            <a:endParaRPr lang="en-US" dirty="0"/>
          </a:p>
          <a:p>
            <a:endParaRPr lang="en-US" dirty="0"/>
          </a:p>
          <a:p>
            <a:r>
              <a:rPr lang="en-US" sz="900" kern="1200" dirty="0" smtClean="0">
                <a:solidFill>
                  <a:schemeClr val="tx1"/>
                </a:solidFill>
                <a:effectLst/>
                <a:latin typeface="+mn-lt"/>
                <a:ea typeface="+mn-ea"/>
                <a:cs typeface="+mn-cs"/>
              </a:rPr>
              <a:t>[Time: </a:t>
            </a:r>
            <a:r>
              <a:rPr lang="en-US" dirty="0"/>
              <a:t>6</a:t>
            </a:r>
            <a:r>
              <a:rPr lang="en-US" sz="900" kern="1200" dirty="0" smtClean="0">
                <a:solidFill>
                  <a:schemeClr val="tx1"/>
                </a:solidFill>
                <a:effectLst/>
                <a:latin typeface="+mn-lt"/>
                <a:ea typeface="+mn-ea"/>
                <a:cs typeface="+mn-cs"/>
              </a:rPr>
              <a:t> minutes]</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Our group has come up with a lot of great insights on</a:t>
            </a:r>
            <a:r>
              <a:rPr lang="en-US" sz="900" kern="1200" dirty="0" smtClean="0">
                <a:solidFill>
                  <a:srgbClr val="FF0000"/>
                </a:solidFill>
                <a:effectLst/>
                <a:latin typeface="+mn-lt"/>
                <a:ea typeface="+mn-ea"/>
                <a:cs typeface="+mn-cs"/>
              </a:rPr>
              <a:t> </a:t>
            </a:r>
            <a:r>
              <a:rPr lang="en-US" sz="900" kern="1200" dirty="0" smtClean="0">
                <a:effectLst/>
                <a:latin typeface="+mn-lt"/>
                <a:ea typeface="+mn-ea"/>
                <a:cs typeface="+mn-cs"/>
              </a:rPr>
              <a:t>strengths</a:t>
            </a:r>
            <a:r>
              <a:rPr lang="en-US" sz="900" kern="1200" dirty="0" smtClean="0">
                <a:solidFill>
                  <a:srgbClr val="FF0000"/>
                </a:solidFill>
                <a:effectLst/>
                <a:latin typeface="+mn-lt"/>
                <a:ea typeface="+mn-ea"/>
                <a:cs typeface="+mn-cs"/>
              </a:rPr>
              <a:t> </a:t>
            </a:r>
            <a:r>
              <a:rPr lang="en-US" sz="900" kern="1200" dirty="0" smtClean="0">
                <a:solidFill>
                  <a:schemeClr val="tx1"/>
                </a:solidFill>
                <a:effectLst/>
                <a:latin typeface="+mn-lt"/>
                <a:ea typeface="+mn-ea"/>
                <a:cs typeface="+mn-cs"/>
              </a:rPr>
              <a:t>and opportunities for improvement. </a:t>
            </a:r>
          </a:p>
          <a:p>
            <a:endParaRPr lang="en-US" dirty="0"/>
          </a:p>
          <a:p>
            <a:r>
              <a:rPr lang="en-US" sz="900" i="1" kern="1200" dirty="0" smtClean="0">
                <a:solidFill>
                  <a:schemeClr val="tx1"/>
                </a:solidFill>
                <a:effectLst/>
                <a:latin typeface="+mn-lt"/>
                <a:ea typeface="+mn-ea"/>
                <a:cs typeface="+mn-cs"/>
              </a:rPr>
              <a:t>Say: </a:t>
            </a:r>
            <a:r>
              <a:rPr lang="en-US" dirty="0" smtClean="0"/>
              <a:t>Anyone can increase their emotional intelligence through a disciplined process. </a:t>
            </a:r>
          </a:p>
          <a:p>
            <a:endParaRPr lang="en-US" dirty="0" smtClean="0"/>
          </a:p>
          <a:p>
            <a:pPr marL="228600" indent="-228600">
              <a:buFont typeface="+mj-lt"/>
              <a:buAutoNum type="arabicPeriod"/>
            </a:pPr>
            <a:r>
              <a:rPr lang="en-US" dirty="0" smtClean="0"/>
              <a:t>To start, you’ll </a:t>
            </a:r>
            <a:r>
              <a:rPr lang="en-US" dirty="0"/>
              <a:t>need </a:t>
            </a:r>
            <a:r>
              <a:rPr lang="en-US" dirty="0" smtClean="0"/>
              <a:t>to decide who you want to be by imagining your </a:t>
            </a:r>
            <a:r>
              <a:rPr lang="en-US" dirty="0"/>
              <a:t>ideal </a:t>
            </a:r>
            <a:r>
              <a:rPr lang="en-US" dirty="0" smtClean="0"/>
              <a:t>self. Imagine the best version of you a decade from now. What are you doing? What do your relationships look like?</a:t>
            </a:r>
          </a:p>
          <a:p>
            <a:pPr marL="228600" indent="-228600">
              <a:buFont typeface="+mj-lt"/>
              <a:buAutoNum type="arabicPeriod"/>
            </a:pPr>
            <a:r>
              <a:rPr lang="en-US" dirty="0" smtClean="0"/>
              <a:t>Next, you’ll want to increase your awareness of your current capabilities. That might involve seeking feedback from others and looking at your own strengths and weaknesses. </a:t>
            </a:r>
          </a:p>
          <a:p>
            <a:pPr marL="228600" indent="-228600">
              <a:buFont typeface="+mj-lt"/>
              <a:buAutoNum type="arabicPeriod"/>
            </a:pPr>
            <a:r>
              <a:rPr lang="en-US" dirty="0"/>
              <a:t>T</a:t>
            </a:r>
            <a:r>
              <a:rPr lang="en-US" dirty="0" smtClean="0"/>
              <a:t>o </a:t>
            </a:r>
            <a:r>
              <a:rPr lang="en-US" dirty="0"/>
              <a:t>close the gap between the "real" and the "</a:t>
            </a:r>
            <a:r>
              <a:rPr lang="en-US" dirty="0" smtClean="0"/>
              <a:t>ideal” you</a:t>
            </a:r>
            <a:r>
              <a:rPr lang="en-US" dirty="0"/>
              <a:t>, you'll set a </a:t>
            </a:r>
            <a:r>
              <a:rPr lang="en-US" dirty="0" smtClean="0"/>
              <a:t>plan. We’ll talk more about that on the next slide.</a:t>
            </a:r>
          </a:p>
          <a:p>
            <a:pPr marL="228600" indent="-228600">
              <a:buFont typeface="+mj-lt"/>
              <a:buAutoNum type="arabicPeriod"/>
            </a:pPr>
            <a:r>
              <a:rPr lang="en-US" dirty="0" smtClean="0"/>
              <a:t>As you implement your learning plan, you’ll rehearse and refine your practices. Remember that mistakes are part of the process and are important learning opportunities.</a:t>
            </a:r>
          </a:p>
          <a:p>
            <a:pPr marL="228600" indent="-228600">
              <a:buFont typeface="+mj-lt"/>
              <a:buAutoNum type="arabicPeriod"/>
            </a:pPr>
            <a:r>
              <a:rPr lang="en-US" dirty="0" smtClean="0"/>
              <a:t>Finally, you’ll seek </a:t>
            </a:r>
            <a:r>
              <a:rPr lang="en-US" dirty="0"/>
              <a:t>help from </a:t>
            </a:r>
            <a:r>
              <a:rPr lang="en-US" dirty="0" smtClean="0"/>
              <a:t>supporters—personal and professional allies who will applaud your successes and keep you on course.</a:t>
            </a:r>
          </a:p>
          <a:p>
            <a:pPr marL="228600" indent="-228600">
              <a:buFont typeface="+mj-lt"/>
              <a:buAutoNum type="arabicPeriod"/>
            </a:pP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pPr marL="628650" lvl="1" indent="-171450">
              <a:buFont typeface="Arial"/>
              <a:buChar char="•"/>
            </a:pPr>
            <a:endParaRPr lang="en-US" sz="9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9</a:t>
            </a:fld>
            <a:endParaRPr lang="en-US"/>
          </a:p>
        </p:txBody>
      </p:sp>
      <p:pic>
        <p:nvPicPr>
          <p:cNvPr id="6" name="Picture 5" descr="LeadingPeople_Infographic_forPPT-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7094" y="1346292"/>
            <a:ext cx="2690108" cy="1616936"/>
          </a:xfrm>
          <a:prstGeom prst="rect">
            <a:avLst/>
          </a:prstGeom>
        </p:spPr>
      </p:pic>
    </p:spTree>
    <p:extLst>
      <p:ext uri="{BB962C8B-B14F-4D97-AF65-F5344CB8AC3E}">
        <p14:creationId xmlns:p14="http://schemas.microsoft.com/office/powerpoint/2010/main" val="1991275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LEADING</a:t>
              </a:r>
            </a:p>
            <a:p>
              <a:pPr algn="ctr"/>
              <a:r>
                <a:rPr lang="en-US" sz="1000" dirty="0" smtClean="0">
                  <a:solidFill>
                    <a:schemeClr val="bg1"/>
                  </a:solidFill>
                </a:rPr>
                <a:t> PEOPLE</a:t>
              </a:r>
              <a:endParaRPr lang="en-US" sz="1000" dirty="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2015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smtClean="0">
                  <a:solidFill>
                    <a:schemeClr val="bg1"/>
                  </a:solidFill>
                </a:rPr>
                <a:t>LEADING</a:t>
              </a:r>
            </a:p>
            <a:p>
              <a:pPr algn="ctr"/>
              <a:r>
                <a:rPr lang="en-US" sz="1000" dirty="0" smtClean="0">
                  <a:solidFill>
                    <a:schemeClr val="bg1"/>
                  </a:solidFill>
                </a:rPr>
                <a:t> PEOPLE</a:t>
              </a:r>
              <a:endParaRPr lang="en-US" sz="1000" dirty="0">
                <a:solidFill>
                  <a:schemeClr val="bg1"/>
                </a:solidFill>
              </a:endParaRP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2015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baseline="0" dirty="0" smtClean="0">
                  <a:solidFill>
                    <a:schemeClr val="bg1"/>
                  </a:solidFill>
                </a:rPr>
                <a:t>LEADING </a:t>
              </a:r>
            </a:p>
            <a:p>
              <a:pPr algn="ctr"/>
              <a:r>
                <a:rPr lang="en-US" sz="1000" dirty="0" smtClean="0">
                  <a:solidFill>
                    <a:schemeClr val="bg1"/>
                  </a:solidFill>
                </a:rPr>
                <a:t>PEOPLE</a:t>
              </a:r>
              <a:endParaRPr lang="en-US" sz="1000"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Lst>
  <p:timing>
    <p:tnLst>
      <p:par>
        <p:cTn xmlns:p14="http://schemas.microsoft.com/office/powerpoint/2010/mai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2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2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2.jp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84963335_5.jpg"/>
          <p:cNvPicPr>
            <a:picLocks noChangeAspect="1"/>
          </p:cNvPicPr>
          <p:nvPr/>
        </p:nvPicPr>
        <p:blipFill rotWithShape="1">
          <a:blip r:embed="rId3" cstate="print">
            <a:extLst>
              <a:ext uri="{28A0092B-C50C-407E-A947-70E740481C1C}">
                <a14:useLocalDpi xmlns:a14="http://schemas.microsoft.com/office/drawing/2010/main" val="0"/>
              </a:ext>
            </a:extLst>
          </a:blip>
          <a:srcRect t="12938" b="12607"/>
          <a:stretch/>
        </p:blipFill>
        <p:spPr>
          <a:xfrm>
            <a:off x="0" y="1015999"/>
            <a:ext cx="9144000" cy="4342191"/>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78857" y="2986049"/>
            <a:ext cx="7311117" cy="1242679"/>
          </a:xfrm>
        </p:spPr>
        <p:txBody>
          <a:bodyPr/>
          <a:lstStyle/>
          <a:p>
            <a:r>
              <a:rPr lang="en-US" dirty="0" smtClean="0"/>
              <a:t>Leading People Café </a:t>
            </a:r>
            <a:endParaRPr lang="en-US" dirty="0"/>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pic>
        <p:nvPicPr>
          <p:cNvPr id="14" name="Picture 13" descr="TECOM_Investments_logo_prlarge.gif"/>
          <p:cNvPicPr>
            <a:picLocks noChangeAspect="1"/>
          </p:cNvPicPr>
          <p:nvPr/>
        </p:nvPicPr>
        <p:blipFill rotWithShape="1">
          <a:blip r:embed="rId6">
            <a:extLst>
              <a:ext uri="{28A0092B-C50C-407E-A947-70E740481C1C}">
                <a14:useLocalDpi xmlns:a14="http://schemas.microsoft.com/office/drawing/2010/main" val="0"/>
              </a:ext>
            </a:extLst>
          </a:blip>
          <a:srcRect t="9524" b="24339"/>
          <a:stretch/>
        </p:blipFill>
        <p:spPr>
          <a:xfrm>
            <a:off x="7385201" y="5563810"/>
            <a:ext cx="1304774" cy="722466"/>
          </a:xfrm>
          <a:prstGeom prst="rect">
            <a:avLst/>
          </a:prstGeom>
        </p:spPr>
      </p:pic>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90489207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 your learning plan</a:t>
            </a:r>
            <a:endParaRPr lang="en-US" dirty="0"/>
          </a:p>
        </p:txBody>
      </p:sp>
      <p:sp>
        <p:nvSpPr>
          <p:cNvPr id="5" name="Content Placeholder 4"/>
          <p:cNvSpPr>
            <a:spLocks noGrp="1"/>
          </p:cNvSpPr>
          <p:nvPr>
            <p:ph type="body" sz="quarter" idx="13"/>
          </p:nvPr>
        </p:nvSpPr>
        <p:spPr>
          <a:xfrm>
            <a:off x="3934013" y="2211824"/>
            <a:ext cx="4246819" cy="3430588"/>
          </a:xfrm>
        </p:spPr>
        <p:txBody>
          <a:bodyPr/>
          <a:lstStyle/>
          <a:p>
            <a:pPr marL="0" lvl="0" indent="0">
              <a:buNone/>
            </a:pPr>
            <a:r>
              <a:rPr lang="en-US" sz="2400" i="1" dirty="0" smtClean="0">
                <a:solidFill>
                  <a:schemeClr val="accent1"/>
                </a:solidFill>
              </a:rPr>
              <a:t>Does it:</a:t>
            </a:r>
            <a:endParaRPr lang="en-US" sz="2400" i="1" dirty="0">
              <a:solidFill>
                <a:schemeClr val="accent1"/>
              </a:solidFill>
            </a:endParaRPr>
          </a:p>
          <a:p>
            <a:pPr lvl="1">
              <a:buFont typeface="Arial"/>
              <a:buChar char="•"/>
            </a:pPr>
            <a:r>
              <a:rPr lang="en-US" sz="2400" i="1" dirty="0" smtClean="0">
                <a:solidFill>
                  <a:schemeClr val="accent1"/>
                </a:solidFill>
              </a:rPr>
              <a:t>Build on your strengths?</a:t>
            </a:r>
            <a:endParaRPr lang="en-US" sz="2400" i="1" dirty="0">
              <a:solidFill>
                <a:schemeClr val="accent1"/>
              </a:solidFill>
            </a:endParaRPr>
          </a:p>
          <a:p>
            <a:pPr lvl="1">
              <a:buFont typeface="Arial"/>
              <a:buChar char="•"/>
            </a:pPr>
            <a:r>
              <a:rPr lang="en-US" sz="2400" i="1" dirty="0" smtClean="0">
                <a:solidFill>
                  <a:schemeClr val="accent1"/>
                </a:solidFill>
              </a:rPr>
              <a:t>Focus on realistic, manageable steps?</a:t>
            </a:r>
            <a:endParaRPr lang="en-US" sz="2400" i="1" dirty="0">
              <a:solidFill>
                <a:schemeClr val="accent1"/>
              </a:solidFill>
            </a:endParaRPr>
          </a:p>
          <a:p>
            <a:pPr lvl="1">
              <a:buFont typeface="Arial"/>
              <a:buChar char="•"/>
            </a:pPr>
            <a:r>
              <a:rPr lang="en-US" sz="2400" i="1" dirty="0" smtClean="0">
                <a:solidFill>
                  <a:schemeClr val="accent1"/>
                </a:solidFill>
              </a:rPr>
              <a:t>Match your style and preferences?</a:t>
            </a:r>
            <a:endParaRPr lang="en-US" sz="2400" i="1" dirty="0">
              <a:solidFill>
                <a:schemeClr val="accent1"/>
              </a:solidFill>
            </a:endParaRPr>
          </a:p>
          <a:p>
            <a:pPr marL="0" indent="0">
              <a:buNone/>
            </a:pPr>
            <a:endParaRPr lang="en-US" dirty="0"/>
          </a:p>
        </p:txBody>
      </p:sp>
      <p:grpSp>
        <p:nvGrpSpPr>
          <p:cNvPr id="13" name="Group 12"/>
          <p:cNvGrpSpPr/>
          <p:nvPr/>
        </p:nvGrpSpPr>
        <p:grpSpPr>
          <a:xfrm>
            <a:off x="676657" y="1990908"/>
            <a:ext cx="2918033" cy="3541776"/>
            <a:chOff x="676657" y="1990908"/>
            <a:chExt cx="2918033" cy="3541776"/>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657" y="1990908"/>
              <a:ext cx="2918033" cy="3541776"/>
            </a:xfrm>
            <a:prstGeom prst="rect">
              <a:avLst/>
            </a:prstGeom>
          </p:spPr>
        </p:pic>
        <p:cxnSp>
          <p:nvCxnSpPr>
            <p:cNvPr id="7" name="Straight Connector 6"/>
            <p:cNvCxnSpPr/>
            <p:nvPr/>
          </p:nvCxnSpPr>
          <p:spPr>
            <a:xfrm>
              <a:off x="1242867" y="3394749"/>
              <a:ext cx="1779302" cy="0"/>
            </a:xfrm>
            <a:prstGeom prst="line">
              <a:avLst/>
            </a:prstGeom>
            <a:ln w="92075" cap="rnd">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242867" y="3746918"/>
              <a:ext cx="1779302" cy="0"/>
            </a:xfrm>
            <a:prstGeom prst="line">
              <a:avLst/>
            </a:prstGeom>
            <a:ln w="92075" cap="rnd">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242867" y="4064633"/>
              <a:ext cx="1779302" cy="0"/>
            </a:xfrm>
            <a:prstGeom prst="line">
              <a:avLst/>
            </a:prstGeom>
            <a:ln w="92075" cap="rnd">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242867" y="4785304"/>
              <a:ext cx="1779302" cy="0"/>
            </a:xfrm>
            <a:prstGeom prst="line">
              <a:avLst/>
            </a:prstGeom>
            <a:ln w="92075" cap="rnd">
              <a:solidFill>
                <a:schemeClr val="bg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9642084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eadingPeople_LesssonImag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190"/>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b="1" dirty="0" smtClean="0"/>
              <a:t>EARN PEOPLE’S TRUST</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LEADING</a:t>
              </a:r>
            </a:p>
            <a:p>
              <a:pPr algn="ctr"/>
              <a:r>
                <a:rPr lang="en-US" sz="1000" dirty="0" smtClean="0">
                  <a:solidFill>
                    <a:schemeClr val="bg1"/>
                  </a:solidFill>
                </a:rPr>
                <a:t>PEOPLE</a:t>
              </a:r>
              <a:endParaRPr lang="en-US" sz="1000" dirty="0">
                <a:solidFill>
                  <a:schemeClr val="bg1"/>
                </a:solidFill>
              </a:endParaRPr>
            </a:p>
          </p:txBody>
        </p:sp>
      </p:grpSp>
    </p:spTree>
    <p:extLst>
      <p:ext uri="{BB962C8B-B14F-4D97-AF65-F5344CB8AC3E}">
        <p14:creationId xmlns:p14="http://schemas.microsoft.com/office/powerpoint/2010/main" val="355917316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869084"/>
            <a:ext cx="5019674" cy="861291"/>
          </a:xfrm>
        </p:spPr>
        <p:txBody>
          <a:bodyPr>
            <a:noAutofit/>
          </a:bodyPr>
          <a:lstStyle/>
          <a:p>
            <a:pPr>
              <a:lnSpc>
                <a:spcPct val="90000"/>
              </a:lnSpc>
            </a:pPr>
            <a:r>
              <a:rPr lang="en-US" sz="2800" dirty="0" smtClean="0">
                <a:solidFill>
                  <a:schemeClr val="tx1"/>
                </a:solidFill>
              </a:rPr>
              <a:t>REBUILD BROKEN TRUST</a:t>
            </a:r>
            <a:endParaRPr lang="en-US" sz="2800" dirty="0">
              <a:solidFill>
                <a:schemeClr val="tx1"/>
              </a:solidFill>
            </a:endParaRPr>
          </a:p>
        </p:txBody>
      </p:sp>
      <p:sp>
        <p:nvSpPr>
          <p:cNvPr id="8" name="Text Placeholder 7"/>
          <p:cNvSpPr>
            <a:spLocks noGrp="1"/>
          </p:cNvSpPr>
          <p:nvPr>
            <p:ph type="body" sz="quarter" idx="10"/>
          </p:nvPr>
        </p:nvSpPr>
        <p:spPr>
          <a:xfrm>
            <a:off x="444500" y="2069630"/>
            <a:ext cx="4018644" cy="3438996"/>
          </a:xfrm>
        </p:spPr>
        <p:txBody>
          <a:bodyPr/>
          <a:lstStyle/>
          <a:p>
            <a:r>
              <a:rPr lang="en-US" sz="2000" dirty="0"/>
              <a:t>Mariana is a well-liked </a:t>
            </a:r>
            <a:r>
              <a:rPr lang="en-US" sz="2000" dirty="0" smtClean="0"/>
              <a:t>manager </a:t>
            </a:r>
            <a:r>
              <a:rPr lang="en-US" sz="2000" dirty="0"/>
              <a:t>at a medical devices manufacturer. </a:t>
            </a:r>
            <a:r>
              <a:rPr lang="en-US" sz="2000" dirty="0" smtClean="0"/>
              <a:t>When layoff rumors </a:t>
            </a:r>
            <a:r>
              <a:rPr lang="en-US" sz="2000" dirty="0"/>
              <a:t>spread throughout the </a:t>
            </a:r>
            <a:r>
              <a:rPr lang="en-US" sz="2000" dirty="0" smtClean="0"/>
              <a:t>organization, </a:t>
            </a:r>
            <a:r>
              <a:rPr lang="en-US" sz="2000" dirty="0"/>
              <a:t>Mariana repeatedly reassures her team that she will protect them </a:t>
            </a:r>
            <a:r>
              <a:rPr lang="en-US" sz="2000" dirty="0" smtClean="0"/>
              <a:t>all. </a:t>
            </a:r>
            <a:r>
              <a:rPr lang="en-US" sz="2000" dirty="0"/>
              <a:t>One day, however, Chris, a respected team </a:t>
            </a:r>
            <a:r>
              <a:rPr lang="en-US" sz="2000" dirty="0" smtClean="0"/>
              <a:t>member, </a:t>
            </a:r>
            <a:r>
              <a:rPr lang="en-US" sz="2000" dirty="0"/>
              <a:t>is let go. Mariana’s team is upset: </a:t>
            </a:r>
            <a:r>
              <a:rPr lang="en-US" sz="2000" dirty="0" smtClean="0"/>
              <a:t>Hadn’t </a:t>
            </a:r>
            <a:r>
              <a:rPr lang="en-US" sz="2000" dirty="0"/>
              <a:t>she promised that the team would stay intact?</a:t>
            </a:r>
          </a:p>
        </p:txBody>
      </p:sp>
      <p:sp>
        <p:nvSpPr>
          <p:cNvPr id="3" name="Text Placeholder 2"/>
          <p:cNvSpPr>
            <a:spLocks noGrp="1"/>
          </p:cNvSpPr>
          <p:nvPr>
            <p:ph type="body" sz="quarter" idx="11"/>
          </p:nvPr>
        </p:nvSpPr>
        <p:spPr>
          <a:xfrm>
            <a:off x="5229225" y="1873250"/>
            <a:ext cx="3444875" cy="3301999"/>
          </a:xfrm>
        </p:spPr>
        <p:txBody>
          <a:bodyPr anchor="t"/>
          <a:lstStyle/>
          <a:p>
            <a:endParaRPr lang="en-US" sz="2400" dirty="0"/>
          </a:p>
          <a:p>
            <a:r>
              <a:rPr lang="en-US" sz="2400" dirty="0">
                <a:solidFill>
                  <a:srgbClr val="B00020"/>
                </a:solidFill>
              </a:rPr>
              <a:t>What should Mariana do to rebuild the team’s trust?</a:t>
            </a: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4905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12690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 trust</a:t>
            </a:r>
            <a:endParaRPr lang="en-US" dirty="0"/>
          </a:p>
        </p:txBody>
      </p:sp>
      <p:sp>
        <p:nvSpPr>
          <p:cNvPr id="6" name="Text Placeholder 5"/>
          <p:cNvSpPr>
            <a:spLocks noGrp="1"/>
          </p:cNvSpPr>
          <p:nvPr>
            <p:ph type="body" sz="quarter" idx="13"/>
          </p:nvPr>
        </p:nvSpPr>
        <p:spPr>
          <a:xfrm>
            <a:off x="6047618" y="2866571"/>
            <a:ext cx="2634419" cy="2410080"/>
          </a:xfrm>
        </p:spPr>
        <p:txBody>
          <a:bodyPr/>
          <a:lstStyle/>
          <a:p>
            <a:pPr marL="0" indent="0">
              <a:buNone/>
            </a:pPr>
            <a:r>
              <a:rPr lang="en-US" sz="3200" i="1" dirty="0" smtClean="0">
                <a:solidFill>
                  <a:srgbClr val="B00020"/>
                </a:solidFill>
              </a:rPr>
              <a:t>What do great leaders do to earn people’s trust?</a:t>
            </a:r>
            <a:endParaRPr lang="en-US" sz="3200" i="1" dirty="0">
              <a:solidFill>
                <a:srgbClr val="B0002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3145829"/>
            <a:ext cx="4961965" cy="1348144"/>
          </a:xfrm>
          <a:prstGeom prst="rect">
            <a:avLst/>
          </a:prstGeom>
        </p:spPr>
      </p:pic>
    </p:spTree>
    <p:extLst>
      <p:ext uri="{BB962C8B-B14F-4D97-AF65-F5344CB8AC3E}">
        <p14:creationId xmlns:p14="http://schemas.microsoft.com/office/powerpoint/2010/main" val="219446247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 your trustworthiness</a:t>
            </a:r>
            <a:endParaRPr lang="en-US" dirty="0"/>
          </a:p>
        </p:txBody>
      </p:sp>
      <p:sp>
        <p:nvSpPr>
          <p:cNvPr id="3" name="Content Placeholder 2"/>
          <p:cNvSpPr>
            <a:spLocks noGrp="1"/>
          </p:cNvSpPr>
          <p:nvPr>
            <p:ph sz="quarter" idx="10"/>
          </p:nvPr>
        </p:nvSpPr>
        <p:spPr/>
        <p:txBody>
          <a:bodyPr/>
          <a:lstStyle/>
          <a:p>
            <a:pPr marL="53975" indent="0">
              <a:buNone/>
            </a:pPr>
            <a:r>
              <a:rPr lang="en-US" dirty="0" smtClean="0"/>
              <a:t>I </a:t>
            </a:r>
            <a:r>
              <a:rPr lang="en-US" dirty="0"/>
              <a:t>will take specific actions to build my:</a:t>
            </a:r>
          </a:p>
          <a:p>
            <a:pPr lvl="1"/>
            <a:r>
              <a:rPr lang="en-US" dirty="0"/>
              <a:t>Competence</a:t>
            </a:r>
          </a:p>
          <a:p>
            <a:pPr lvl="1"/>
            <a:r>
              <a:rPr lang="en-US" dirty="0"/>
              <a:t>Character</a:t>
            </a:r>
          </a:p>
          <a:p>
            <a:pPr lvl="1"/>
            <a:r>
              <a:rPr lang="en-US" dirty="0"/>
              <a:t>Both</a:t>
            </a:r>
          </a:p>
          <a:p>
            <a:endParaRPr lang="en-US" dirty="0"/>
          </a:p>
        </p:txBody>
      </p:sp>
    </p:spTree>
    <p:extLst>
      <p:ext uri="{BB962C8B-B14F-4D97-AF65-F5344CB8AC3E}">
        <p14:creationId xmlns:p14="http://schemas.microsoft.com/office/powerpoint/2010/main" val="15843681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eadingPeople_LesssonImage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190"/>
            <a:ext cx="9144000" cy="2082800"/>
          </a:xfrm>
          <a:prstGeom prst="rect">
            <a:avLst/>
          </a:prstGeom>
        </p:spPr>
      </p:pic>
      <p:sp>
        <p:nvSpPr>
          <p:cNvPr id="7" name="Text Placeholder 6"/>
          <p:cNvSpPr>
            <a:spLocks noGrp="1"/>
          </p:cNvSpPr>
          <p:nvPr>
            <p:ph type="body" idx="1"/>
          </p:nvPr>
        </p:nvSpPr>
        <p:spPr/>
        <p:txBody>
          <a:bodyPr/>
          <a:lstStyle/>
          <a:p>
            <a:r>
              <a:rPr lang="en-US" b="1" dirty="0" smtClean="0"/>
              <a:t>ENGAGE AND MOTIVATE EMPLOYEES</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LEADING</a:t>
              </a:r>
            </a:p>
            <a:p>
              <a:pPr algn="ctr"/>
              <a:r>
                <a:rPr lang="en-US" sz="1000" dirty="0" smtClean="0">
                  <a:solidFill>
                    <a:schemeClr val="bg1"/>
                  </a:solidFill>
                </a:rPr>
                <a:t>PEOPLE</a:t>
              </a:r>
              <a:endParaRPr lang="en-US" sz="1000" dirty="0">
                <a:solidFill>
                  <a:schemeClr val="bg1"/>
                </a:solidFill>
              </a:endParaRPr>
            </a:p>
          </p:txBody>
        </p:sp>
      </p:grpSp>
    </p:spTree>
    <p:extLst>
      <p:ext uri="{BB962C8B-B14F-4D97-AF65-F5344CB8AC3E}">
        <p14:creationId xmlns:p14="http://schemas.microsoft.com/office/powerpoint/2010/main" val="193577083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Use internal factors to motivate</a:t>
            </a:r>
            <a:endParaRPr lang="en-US" dirty="0"/>
          </a:p>
        </p:txBody>
      </p:sp>
      <p:sp>
        <p:nvSpPr>
          <p:cNvPr id="5" name="Text Placeholder 4"/>
          <p:cNvSpPr>
            <a:spLocks noGrp="1"/>
          </p:cNvSpPr>
          <p:nvPr>
            <p:ph type="body" sz="quarter" idx="13"/>
          </p:nvPr>
        </p:nvSpPr>
        <p:spPr>
          <a:xfrm>
            <a:off x="120952" y="1560285"/>
            <a:ext cx="8561086" cy="4862285"/>
          </a:xfrm>
        </p:spPr>
        <p:txBody>
          <a:bodyPr/>
          <a:lstStyle/>
          <a:p>
            <a:pPr marL="0" indent="0">
              <a:buNone/>
            </a:pPr>
            <a:r>
              <a:rPr lang="en-US" sz="2400" dirty="0">
                <a:latin typeface="Calibri" charset="0"/>
                <a:ea typeface="ＭＳ Ｐゴシック" charset="0"/>
                <a:cs typeface="ＭＳ Ｐゴシック" charset="0"/>
              </a:rPr>
              <a:t>Share yes/no responses to the following assessment</a:t>
            </a:r>
            <a:r>
              <a:rPr lang="en-US" sz="2400" dirty="0" smtClean="0">
                <a:latin typeface="Calibri" charset="0"/>
                <a:ea typeface="ＭＳ Ｐゴシック" charset="0"/>
                <a:cs typeface="ＭＳ Ｐゴシック" charset="0"/>
              </a:rPr>
              <a:t>:</a:t>
            </a:r>
          </a:p>
          <a:p>
            <a:pPr marL="0" indent="0">
              <a:buNone/>
            </a:pPr>
            <a:endParaRPr lang="en-US" sz="2400" dirty="0">
              <a:latin typeface="Calibri" charset="0"/>
              <a:ea typeface="ＭＳ Ｐゴシック" charset="0"/>
              <a:cs typeface="ＭＳ Ｐゴシック" charset="0"/>
            </a:endParaRPr>
          </a:p>
          <a:p>
            <a:pPr lvl="1">
              <a:buFont typeface="Arial"/>
              <a:buChar char="•"/>
            </a:pPr>
            <a:r>
              <a:rPr lang="en-US" dirty="0"/>
              <a:t>Do you </a:t>
            </a:r>
            <a:r>
              <a:rPr lang="en-US" dirty="0" smtClean="0"/>
              <a:t>give </a:t>
            </a:r>
            <a:r>
              <a:rPr lang="en-US" smtClean="0"/>
              <a:t>people </a:t>
            </a:r>
            <a:r>
              <a:rPr lang="en-US" smtClean="0"/>
              <a:t>leeway over </a:t>
            </a:r>
            <a:r>
              <a:rPr lang="en-US" dirty="0"/>
              <a:t>what they do, when, how, and with whom?</a:t>
            </a:r>
          </a:p>
          <a:p>
            <a:pPr lvl="1">
              <a:buFont typeface="Arial"/>
              <a:buChar char="•"/>
            </a:pPr>
            <a:r>
              <a:rPr lang="en-US" dirty="0"/>
              <a:t>Do you involve team members in setting their own goals?</a:t>
            </a:r>
          </a:p>
          <a:p>
            <a:pPr lvl="1">
              <a:buFont typeface="Arial"/>
              <a:buChar char="•"/>
            </a:pPr>
            <a:r>
              <a:rPr lang="en-US" dirty="0"/>
              <a:t>Do you design jobs that positively challenge employees?</a:t>
            </a:r>
          </a:p>
          <a:p>
            <a:pPr lvl="1">
              <a:buFont typeface="Arial"/>
              <a:buChar char="•"/>
            </a:pPr>
            <a:r>
              <a:rPr lang="en-US" dirty="0"/>
              <a:t>Do you help people recognize and celebrate their progress on goals?</a:t>
            </a:r>
          </a:p>
          <a:p>
            <a:pPr lvl="1">
              <a:buFont typeface="Arial"/>
              <a:buChar char="•"/>
            </a:pPr>
            <a:r>
              <a:rPr lang="en-US" dirty="0"/>
              <a:t>Do you set clear objectives and give immediate feedback?</a:t>
            </a:r>
          </a:p>
          <a:p>
            <a:pPr lvl="1">
              <a:lnSpc>
                <a:spcPct val="90000"/>
              </a:lnSpc>
              <a:buFont typeface="Arial"/>
              <a:buChar char="•"/>
            </a:pPr>
            <a:r>
              <a:rPr lang="en-US" dirty="0">
                <a:latin typeface="Calibri" charset="0"/>
                <a:ea typeface="ＭＳ Ｐゴシック" charset="0"/>
                <a:cs typeface="ＭＳ Ｐゴシック" charset="0"/>
              </a:rPr>
              <a:t>Do you provide learning opportunities?</a:t>
            </a:r>
          </a:p>
          <a:p>
            <a:pPr lvl="1">
              <a:buFont typeface="Arial"/>
              <a:buChar char="•"/>
            </a:pPr>
            <a:r>
              <a:rPr lang="en-US" dirty="0"/>
              <a:t>Do you create meaningful connections between people’s aspirations, values, and goals and those of your team and organization?</a:t>
            </a:r>
          </a:p>
          <a:p>
            <a:pPr lvl="1">
              <a:lnSpc>
                <a:spcPct val="90000"/>
              </a:lnSpc>
              <a:buFont typeface="Arial"/>
              <a:buChar char="•"/>
            </a:pPr>
            <a:r>
              <a:rPr lang="en-US" dirty="0">
                <a:latin typeface="Calibri" charset="0"/>
                <a:ea typeface="ＭＳ Ｐゴシック" charset="0"/>
                <a:cs typeface="ＭＳ Ｐゴシック" charset="0"/>
              </a:rPr>
              <a:t>Do you provide opportunities for employees to participate in causes they care about, such as community volunteering </a:t>
            </a:r>
            <a:r>
              <a:rPr lang="en-US" dirty="0" smtClean="0">
                <a:latin typeface="Calibri" charset="0"/>
                <a:ea typeface="ＭＳ Ｐゴシック" charset="0"/>
                <a:cs typeface="ＭＳ Ｐゴシック" charset="0"/>
              </a:rPr>
              <a:t>or </a:t>
            </a:r>
            <a:r>
              <a:rPr lang="en-US" dirty="0">
                <a:latin typeface="Calibri" charset="0"/>
                <a:ea typeface="ＭＳ Ｐゴシック" charset="0"/>
                <a:cs typeface="ＭＳ Ｐゴシック" charset="0"/>
              </a:rPr>
              <a:t>pro bono work?</a:t>
            </a:r>
          </a:p>
          <a:p>
            <a:pPr marL="0" indent="0">
              <a:buNone/>
            </a:pPr>
            <a:endParaRPr lang="en-US" dirty="0"/>
          </a:p>
        </p:txBody>
      </p:sp>
    </p:spTree>
    <p:extLst>
      <p:ext uri="{BB962C8B-B14F-4D97-AF65-F5344CB8AC3E}">
        <p14:creationId xmlns:p14="http://schemas.microsoft.com/office/powerpoint/2010/main" val="331585377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MOTIVATE JAY</a:t>
            </a:r>
            <a:endParaRPr lang="en-US" sz="2800" dirty="0"/>
          </a:p>
        </p:txBody>
      </p:sp>
      <p:sp>
        <p:nvSpPr>
          <p:cNvPr id="3" name="Text Placeholder 2"/>
          <p:cNvSpPr>
            <a:spLocks noGrp="1"/>
          </p:cNvSpPr>
          <p:nvPr>
            <p:ph type="body" sz="quarter" idx="10"/>
          </p:nvPr>
        </p:nvSpPr>
        <p:spPr>
          <a:xfrm>
            <a:off x="444501" y="2063750"/>
            <a:ext cx="4260547" cy="3698875"/>
          </a:xfrm>
        </p:spPr>
        <p:txBody>
          <a:bodyPr/>
          <a:lstStyle/>
          <a:p>
            <a:r>
              <a:rPr lang="en-US" sz="2000" dirty="0"/>
              <a:t>Your direct report Jay does generally solid work but seems to lack a drive to excel. Recently, Jay has become increasingly pessimistic about new projects, and you worry that </a:t>
            </a:r>
            <a:r>
              <a:rPr lang="en-US" sz="2000" dirty="0" smtClean="0"/>
              <a:t>his </a:t>
            </a:r>
            <a:r>
              <a:rPr lang="en-US" sz="2000" dirty="0"/>
              <a:t>attitude could negatively affect other team members. </a:t>
            </a:r>
          </a:p>
        </p:txBody>
      </p:sp>
      <p:sp>
        <p:nvSpPr>
          <p:cNvPr id="4" name="Text Placeholder 3"/>
          <p:cNvSpPr>
            <a:spLocks noGrp="1"/>
          </p:cNvSpPr>
          <p:nvPr>
            <p:ph type="body" sz="quarter" idx="11"/>
          </p:nvPr>
        </p:nvSpPr>
        <p:spPr>
          <a:xfrm>
            <a:off x="5406571" y="2036319"/>
            <a:ext cx="3324679" cy="2281681"/>
          </a:xfrm>
        </p:spPr>
        <p:txBody>
          <a:bodyPr/>
          <a:lstStyle/>
          <a:p>
            <a:r>
              <a:rPr lang="en-US" sz="2400" dirty="0" smtClean="0">
                <a:solidFill>
                  <a:schemeClr val="accent1"/>
                </a:solidFill>
              </a:rPr>
              <a:t>What </a:t>
            </a:r>
            <a:r>
              <a:rPr lang="en-US" sz="2400" dirty="0">
                <a:solidFill>
                  <a:schemeClr val="accent1"/>
                </a:solidFill>
              </a:rPr>
              <a:t>would you do </a:t>
            </a:r>
            <a:r>
              <a:rPr lang="en-US" sz="2400" b="1" i="0" dirty="0">
                <a:solidFill>
                  <a:schemeClr val="accent1"/>
                </a:solidFill>
              </a:rPr>
              <a:t>first</a:t>
            </a:r>
            <a:r>
              <a:rPr lang="en-US" sz="2400" dirty="0">
                <a:solidFill>
                  <a:schemeClr val="accent1"/>
                </a:solidFill>
              </a:rPr>
              <a:t> to help Jay improve his attitude and do his best?</a:t>
            </a:r>
          </a:p>
        </p:txBody>
      </p:sp>
      <p:grpSp>
        <p:nvGrpSpPr>
          <p:cNvPr id="5" name="Group 4"/>
          <p:cNvGrpSpPr/>
          <p:nvPr/>
        </p:nvGrpSpPr>
        <p:grpSpPr>
          <a:xfrm>
            <a:off x="7437121" y="4742528"/>
            <a:ext cx="1706879" cy="831272"/>
            <a:chOff x="7437121" y="4665042"/>
            <a:chExt cx="1706879" cy="831272"/>
          </a:xfrm>
        </p:grpSpPr>
        <p:sp>
          <p:nvSpPr>
            <p:cNvPr id="6" name="Rectangle 5"/>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11" name="Straight Connector 10"/>
          <p:cNvCxnSpPr/>
          <p:nvPr/>
        </p:nvCxnSpPr>
        <p:spPr>
          <a:xfrm>
            <a:off x="4905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4454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smtClean="0"/>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LEADING </a:t>
              </a:r>
            </a:p>
            <a:p>
              <a:pPr algn="ctr"/>
              <a:r>
                <a:rPr lang="en-US" sz="1000" dirty="0" smtClean="0">
                  <a:solidFill>
                    <a:schemeClr val="bg1"/>
                  </a:solidFill>
                </a:rPr>
                <a:t>PEOPLE</a:t>
              </a:r>
              <a:endParaRPr lang="en-US" sz="1000" dirty="0">
                <a:solidFill>
                  <a:schemeClr val="bg1"/>
                </a:solidFill>
              </a:endParaRPr>
            </a:p>
          </p:txBody>
        </p:sp>
      </p:grpSp>
    </p:spTree>
    <p:extLst>
      <p:ext uri="{BB962C8B-B14F-4D97-AF65-F5344CB8AC3E}">
        <p14:creationId xmlns:p14="http://schemas.microsoft.com/office/powerpoint/2010/main" val="111780882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8" name="Content Placeholder 2"/>
          <p:cNvSpPr txBox="1">
            <a:spLocks/>
          </p:cNvSpPr>
          <p:nvPr/>
        </p:nvSpPr>
        <p:spPr>
          <a:xfrm>
            <a:off x="444499" y="1658186"/>
            <a:ext cx="8233833" cy="2782358"/>
          </a:xfrm>
          <a:prstGeom prst="rect">
            <a:avLst/>
          </a:prstGeom>
        </p:spPr>
        <p:txBody>
          <a:bodyPr vert="horz" lIns="0" tIns="0" rIns="0" bIns="0" rtlCol="0">
            <a:noAutofit/>
          </a:bodyPr>
          <a:lstStyle>
            <a:lvl1pPr marL="0" indent="0" algn="l" defTabSz="914400" rtl="0" eaLnBrk="1" latinLnBrk="0" hangingPunct="1">
              <a:lnSpc>
                <a:spcPct val="110000"/>
              </a:lnSpc>
              <a:spcBef>
                <a:spcPts val="0"/>
              </a:spcBef>
              <a:spcAft>
                <a:spcPts val="600"/>
              </a:spcAft>
              <a:buFont typeface="Arial" panose="020B0604020202020204" pitchFamily="34" charset="0"/>
              <a:buNone/>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Font typeface="Arial"/>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t>Help you:</a:t>
            </a:r>
          </a:p>
          <a:p>
            <a:pPr marL="974725" lvl="1" indent="-457200"/>
            <a:r>
              <a:rPr lang="en-US" dirty="0" smtClean="0"/>
              <a:t>Increase your emotional intelligence</a:t>
            </a:r>
            <a:endParaRPr lang="en-US" dirty="0"/>
          </a:p>
          <a:p>
            <a:pPr marL="974725" lvl="1" indent="-457200"/>
            <a:r>
              <a:rPr lang="en-US" dirty="0" smtClean="0"/>
              <a:t>Earn people’s trust</a:t>
            </a:r>
            <a:endParaRPr lang="en-US" dirty="0"/>
          </a:p>
          <a:p>
            <a:pPr marL="974725" lvl="1" indent="-457200"/>
            <a:r>
              <a:rPr lang="en-US" dirty="0" smtClean="0"/>
              <a:t>Engage and motivate employees </a:t>
            </a:r>
            <a:endParaRPr lang="en-US" dirty="0"/>
          </a:p>
          <a:p>
            <a:endParaRPr lang="en-US" dirty="0" smtClean="0"/>
          </a:p>
        </p:txBody>
      </p:sp>
    </p:spTree>
    <p:extLst>
      <p:ext uri="{BB962C8B-B14F-4D97-AF65-F5344CB8AC3E}">
        <p14:creationId xmlns:p14="http://schemas.microsoft.com/office/powerpoint/2010/main" val="333530195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5" name="Content Placeholder 4"/>
          <p:cNvSpPr>
            <a:spLocks noGrp="1"/>
          </p:cNvSpPr>
          <p:nvPr>
            <p:ph sz="quarter" idx="10"/>
          </p:nvPr>
        </p:nvSpPr>
        <p:spPr/>
        <p:txBody>
          <a:bodyPr/>
          <a:lstStyle/>
          <a:p>
            <a:pPr marL="53975" indent="0">
              <a:buNone/>
            </a:pPr>
            <a:r>
              <a:rPr lang="en-US" i="1" dirty="0" smtClean="0">
                <a:solidFill>
                  <a:schemeClr val="accent1"/>
                </a:solidFill>
              </a:rPr>
              <a:t>Think </a:t>
            </a:r>
            <a:r>
              <a:rPr lang="en-US" i="1" dirty="0">
                <a:solidFill>
                  <a:schemeClr val="accent1"/>
                </a:solidFill>
              </a:rPr>
              <a:t>of a great leader you know. </a:t>
            </a:r>
            <a:endParaRPr lang="en-US" i="1" dirty="0" smtClean="0">
              <a:solidFill>
                <a:schemeClr val="accent1"/>
              </a:solidFill>
            </a:endParaRPr>
          </a:p>
          <a:p>
            <a:pPr marL="53975" indent="0">
              <a:buNone/>
            </a:pPr>
            <a:r>
              <a:rPr lang="en-US" i="1" dirty="0" smtClean="0">
                <a:solidFill>
                  <a:schemeClr val="accent1"/>
                </a:solidFill>
              </a:rPr>
              <a:t>Why </a:t>
            </a:r>
            <a:r>
              <a:rPr lang="en-US" i="1" dirty="0">
                <a:solidFill>
                  <a:schemeClr val="accent1"/>
                </a:solidFill>
              </a:rPr>
              <a:t>do people follow </a:t>
            </a:r>
            <a:r>
              <a:rPr lang="en-US" i="1" dirty="0" smtClean="0">
                <a:solidFill>
                  <a:schemeClr val="accent1"/>
                </a:solidFill>
              </a:rPr>
              <a:t>them</a:t>
            </a:r>
            <a:r>
              <a:rPr lang="en-US" i="1" dirty="0">
                <a:solidFill>
                  <a:schemeClr val="accent1"/>
                </a:solidFill>
              </a:rPr>
              <a:t>?</a:t>
            </a:r>
          </a:p>
          <a:p>
            <a:pPr marL="53975" indent="0">
              <a:spcAft>
                <a:spcPts val="1200"/>
              </a:spcAft>
              <a:buNone/>
            </a:pPr>
            <a:r>
              <a:rPr lang="en-US" sz="1800" dirty="0" smtClean="0"/>
              <a:t>(please chat in your response)</a:t>
            </a:r>
          </a:p>
          <a:p>
            <a:pPr marL="285750" lvl="1" indent="0">
              <a:buNone/>
            </a:pPr>
            <a:endParaRPr lang="en-US" dirty="0" smtClean="0"/>
          </a:p>
          <a:p>
            <a:endParaRPr lang="en-US" dirty="0"/>
          </a:p>
        </p:txBody>
      </p:sp>
      <p:grpSp>
        <p:nvGrpSpPr>
          <p:cNvPr id="8" name="Group 7"/>
          <p:cNvGrpSpPr/>
          <p:nvPr/>
        </p:nvGrpSpPr>
        <p:grpSpPr>
          <a:xfrm>
            <a:off x="7563253" y="466504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6080068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what you’ve learned</a:t>
            </a:r>
            <a:endParaRPr lang="en-US" dirty="0"/>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ManageMentor </a:t>
            </a:r>
            <a:r>
              <a:rPr lang="en-US" sz="2800" dirty="0" smtClean="0"/>
              <a:t>Leading People topic.</a:t>
            </a:r>
          </a:p>
          <a:p>
            <a:pPr marL="0" indent="0">
              <a:buNone/>
            </a:pPr>
            <a:endParaRPr lang="en-US" sz="2800" dirty="0" smtClean="0"/>
          </a:p>
          <a:p>
            <a:pPr marL="0" indent="0">
              <a:buNone/>
            </a:pPr>
            <a:endParaRPr lang="en-US" sz="2800" dirty="0"/>
          </a:p>
          <a:p>
            <a:pPr marL="0" indent="0" algn="ctr">
              <a:buNone/>
            </a:pPr>
            <a:endParaRPr lang="en-US" sz="28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6796"/>
          <a:stretch/>
        </p:blipFill>
        <p:spPr>
          <a:xfrm>
            <a:off x="658907" y="1473292"/>
            <a:ext cx="2702857" cy="4593412"/>
          </a:xfrm>
          <a:prstGeom prst="rect">
            <a:avLst/>
          </a:prstGeom>
        </p:spPr>
      </p:pic>
    </p:spTree>
    <p:extLst>
      <p:ext uri="{BB962C8B-B14F-4D97-AF65-F5344CB8AC3E}">
        <p14:creationId xmlns:p14="http://schemas.microsoft.com/office/powerpoint/2010/main" val="236310921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184963335_5.jpg"/>
          <p:cNvPicPr>
            <a:picLocks noChangeAspect="1"/>
          </p:cNvPicPr>
          <p:nvPr/>
        </p:nvPicPr>
        <p:blipFill rotWithShape="1">
          <a:blip r:embed="rId3" cstate="print">
            <a:extLst>
              <a:ext uri="{28A0092B-C50C-407E-A947-70E740481C1C}">
                <a14:useLocalDpi xmlns:a14="http://schemas.microsoft.com/office/drawing/2010/main" val="0"/>
              </a:ext>
            </a:extLst>
          </a:blip>
          <a:srcRect t="4642" b="-44"/>
          <a:stretch/>
        </p:blipFill>
        <p:spPr>
          <a:xfrm>
            <a:off x="0" y="1016000"/>
            <a:ext cx="9144000" cy="5563809"/>
          </a:xfrm>
          <a:prstGeom prst="rect">
            <a:avLst/>
          </a:prstGeom>
        </p:spPr>
      </p:pic>
      <p:sp>
        <p:nvSpPr>
          <p:cNvPr id="11" name="Rectangle 10"/>
          <p:cNvSpPr/>
          <p:nvPr/>
        </p:nvSpPr>
        <p:spPr>
          <a:xfrm>
            <a:off x="0" y="3622563"/>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71600" y="3525123"/>
            <a:ext cx="6605138" cy="1481667"/>
          </a:xfrm>
        </p:spPr>
        <p:txBody>
          <a:bodyPr>
            <a:normAutofit/>
          </a:bodyPr>
          <a:lstStyle/>
          <a:p>
            <a:r>
              <a:rPr lang="en-US" dirty="0" smtClean="0"/>
              <a:t>Thank you</a:t>
            </a:r>
            <a:endParaRPr lang="en-US" dirty="0"/>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56230"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59512" y="2156183"/>
            <a:ext cx="2738710" cy="2601395"/>
          </a:xfrm>
          <a:prstGeom prst="rect">
            <a:avLst/>
          </a:prstGeom>
        </p:spPr>
      </p:pic>
      <p:sp>
        <p:nvSpPr>
          <p:cNvPr id="6" name="TextBox 5"/>
          <p:cNvSpPr txBox="1"/>
          <p:nvPr/>
        </p:nvSpPr>
        <p:spPr>
          <a:xfrm>
            <a:off x="1460250" y="4899521"/>
            <a:ext cx="2734237" cy="769441"/>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7" name="TextBox 6"/>
          <p:cNvSpPr txBox="1"/>
          <p:nvPr/>
        </p:nvSpPr>
        <p:spPr>
          <a:xfrm>
            <a:off x="4956485" y="4899521"/>
            <a:ext cx="2734237" cy="769441"/>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400064283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volunteer </a:t>
            </a:r>
            <a:r>
              <a:rPr lang="en-US" sz="2400" dirty="0" smtClean="0">
                <a:solidFill>
                  <a:prstClr val="black"/>
                </a:solidFill>
              </a:rP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great leaders do</a:t>
            </a:r>
            <a:endParaRPr lang="en-US" dirty="0"/>
          </a:p>
        </p:txBody>
      </p:sp>
      <p:sp>
        <p:nvSpPr>
          <p:cNvPr id="3" name="Content Placeholder 2"/>
          <p:cNvSpPr>
            <a:spLocks noGrp="1"/>
          </p:cNvSpPr>
          <p:nvPr>
            <p:ph sz="quarter" idx="10"/>
          </p:nvPr>
        </p:nvSpPr>
        <p:spPr/>
        <p:txBody>
          <a:bodyPr/>
          <a:lstStyle/>
          <a:p>
            <a:pPr marL="53975" indent="0">
              <a:buNone/>
            </a:pPr>
            <a:r>
              <a:rPr lang="en-US" i="1" dirty="0" smtClean="0">
                <a:solidFill>
                  <a:srgbClr val="B00020"/>
                </a:solidFill>
              </a:rPr>
              <a:t>Think </a:t>
            </a:r>
            <a:r>
              <a:rPr lang="en-US" i="1" dirty="0">
                <a:solidFill>
                  <a:srgbClr val="B00020"/>
                </a:solidFill>
              </a:rPr>
              <a:t>of a great leader you know. </a:t>
            </a:r>
            <a:endParaRPr lang="en-US" i="1" dirty="0" smtClean="0">
              <a:solidFill>
                <a:srgbClr val="B00020"/>
              </a:solidFill>
            </a:endParaRPr>
          </a:p>
          <a:p>
            <a:pPr marL="53975" indent="0">
              <a:buNone/>
            </a:pPr>
            <a:r>
              <a:rPr lang="en-US" i="1" dirty="0" smtClean="0">
                <a:solidFill>
                  <a:srgbClr val="B00020"/>
                </a:solidFill>
              </a:rPr>
              <a:t>Why </a:t>
            </a:r>
            <a:r>
              <a:rPr lang="en-US" i="1" dirty="0">
                <a:solidFill>
                  <a:srgbClr val="B00020"/>
                </a:solidFill>
              </a:rPr>
              <a:t>do people follow </a:t>
            </a:r>
            <a:r>
              <a:rPr lang="en-US" i="1" dirty="0" smtClean="0">
                <a:solidFill>
                  <a:srgbClr val="B00020"/>
                </a:solidFill>
              </a:rPr>
              <a:t>them</a:t>
            </a:r>
            <a:r>
              <a:rPr lang="en-US" i="1" dirty="0">
                <a:solidFill>
                  <a:srgbClr val="B00020"/>
                </a:solidFill>
              </a:rPr>
              <a:t>? </a:t>
            </a:r>
            <a:endParaRPr lang="en-US" sz="2800" dirty="0" smtClean="0"/>
          </a:p>
          <a:p>
            <a:endParaRPr lang="en-US" dirty="0"/>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extLst>
      <p:ext uri="{BB962C8B-B14F-4D97-AF65-F5344CB8AC3E}">
        <p14:creationId xmlns:p14="http://schemas.microsoft.com/office/powerpoint/2010/main" val="183869843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Today’s objectives</a:t>
            </a:r>
            <a:endParaRPr lang="en-US" dirty="0"/>
          </a:p>
        </p:txBody>
      </p:sp>
      <p:sp>
        <p:nvSpPr>
          <p:cNvPr id="3" name="Content Placeholder 2"/>
          <p:cNvSpPr>
            <a:spLocks noGrp="1"/>
          </p:cNvSpPr>
          <p:nvPr>
            <p:ph sz="quarter" idx="10"/>
          </p:nvPr>
        </p:nvSpPr>
        <p:spPr>
          <a:xfrm>
            <a:off x="444499" y="1658186"/>
            <a:ext cx="8233833" cy="2782358"/>
          </a:xfrm>
        </p:spPr>
        <p:txBody>
          <a:bodyPr/>
          <a:lstStyle/>
          <a:p>
            <a:pPr>
              <a:buNone/>
            </a:pPr>
            <a:r>
              <a:rPr lang="en-US" sz="2800" dirty="0" smtClean="0"/>
              <a:t>Help you:</a:t>
            </a:r>
          </a:p>
          <a:p>
            <a:pPr lvl="0"/>
            <a:r>
              <a:rPr lang="en-US" sz="2800" dirty="0" smtClean="0"/>
              <a:t>Increase your emotional intelligence</a:t>
            </a:r>
            <a:endParaRPr lang="en-US" sz="2800" dirty="0"/>
          </a:p>
          <a:p>
            <a:pPr lvl="0"/>
            <a:r>
              <a:rPr lang="en-US" sz="2800" dirty="0" smtClean="0"/>
              <a:t>Earn people’s trust</a:t>
            </a:r>
            <a:endParaRPr lang="en-US" sz="2800" dirty="0"/>
          </a:p>
          <a:p>
            <a:pPr lvl="0"/>
            <a:r>
              <a:rPr lang="en-US" sz="2800" dirty="0" smtClean="0"/>
              <a:t>Engage and motivate </a:t>
            </a:r>
            <a:r>
              <a:rPr lang="en-US" sz="2800" dirty="0"/>
              <a:t>employees </a:t>
            </a:r>
          </a:p>
        </p:txBody>
      </p:sp>
    </p:spTree>
    <p:extLst>
      <p:ext uri="{BB962C8B-B14F-4D97-AF65-F5344CB8AC3E}">
        <p14:creationId xmlns:p14="http://schemas.microsoft.com/office/powerpoint/2010/main" val="306286121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eadingPeople_LesssonImage2.jpg"/>
          <p:cNvPicPr>
            <a:picLocks noChangeAspect="1"/>
          </p:cNvPicPr>
          <p:nvPr/>
        </p:nvPicPr>
        <p:blipFill rotWithShape="1">
          <a:blip r:embed="rId3">
            <a:extLst>
              <a:ext uri="{28A0092B-C50C-407E-A947-70E740481C1C}">
                <a14:useLocalDpi xmlns:a14="http://schemas.microsoft.com/office/drawing/2010/main" val="0"/>
              </a:ext>
            </a:extLst>
          </a:blip>
          <a:srcRect l="8529" b="9999"/>
          <a:stretch/>
        </p:blipFill>
        <p:spPr>
          <a:xfrm>
            <a:off x="-60478" y="-1"/>
            <a:ext cx="9228667" cy="2068287"/>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b="1" dirty="0" smtClean="0"/>
              <a:t>INCREASE YOUR EMOTIONAL INTELLIGENCE</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smtClean="0">
                  <a:solidFill>
                    <a:schemeClr val="bg1"/>
                  </a:solidFill>
                </a:rPr>
                <a:t>LEADING</a:t>
              </a:r>
            </a:p>
            <a:p>
              <a:pPr algn="ctr"/>
              <a:r>
                <a:rPr lang="en-US" sz="1000" dirty="0" smtClean="0">
                  <a:solidFill>
                    <a:schemeClr val="bg1"/>
                  </a:solidFill>
                </a:rPr>
                <a:t>PEOPLE</a:t>
              </a:r>
              <a:endParaRPr lang="en-US" sz="1000" dirty="0">
                <a:solidFill>
                  <a:schemeClr val="bg1"/>
                </a:solidFill>
              </a:endParaRPr>
            </a:p>
          </p:txBody>
        </p:sp>
      </p:grpSp>
    </p:spTree>
    <p:extLst>
      <p:ext uri="{BB962C8B-B14F-4D97-AF65-F5344CB8AC3E}">
        <p14:creationId xmlns:p14="http://schemas.microsoft.com/office/powerpoint/2010/main" val="113297425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 your emotional intelligence</a:t>
            </a:r>
            <a:endParaRPr lang="en-US" dirty="0"/>
          </a:p>
        </p:txBody>
      </p:sp>
      <p:sp>
        <p:nvSpPr>
          <p:cNvPr id="3" name="Content Placeholder 2"/>
          <p:cNvSpPr>
            <a:spLocks noGrp="1"/>
          </p:cNvSpPr>
          <p:nvPr>
            <p:ph sz="quarter" idx="10"/>
          </p:nvPr>
        </p:nvSpPr>
        <p:spPr/>
        <p:txBody>
          <a:bodyPr/>
          <a:lstStyle/>
          <a:p>
            <a:pPr marL="53975" indent="0">
              <a:buNone/>
            </a:pPr>
            <a:r>
              <a:rPr lang="en-US" dirty="0" smtClean="0"/>
              <a:t>Emotional intelligence has four main components:</a:t>
            </a:r>
            <a:endParaRPr lang="en-US" dirty="0"/>
          </a:p>
          <a:p>
            <a:pPr lvl="1"/>
            <a:r>
              <a:rPr lang="en-US" dirty="0" smtClean="0"/>
              <a:t>Self-Awareness</a:t>
            </a:r>
            <a:endParaRPr lang="en-US" dirty="0"/>
          </a:p>
          <a:p>
            <a:pPr lvl="1"/>
            <a:r>
              <a:rPr lang="en-US" dirty="0" smtClean="0"/>
              <a:t>Self-Management</a:t>
            </a:r>
            <a:endParaRPr lang="en-US" dirty="0"/>
          </a:p>
          <a:p>
            <a:pPr lvl="1"/>
            <a:r>
              <a:rPr lang="en-US" dirty="0" smtClean="0"/>
              <a:t>Social Awareness</a:t>
            </a:r>
          </a:p>
          <a:p>
            <a:pPr lvl="1"/>
            <a:r>
              <a:rPr lang="en-US" dirty="0" smtClean="0"/>
              <a:t>Relationship Management</a:t>
            </a:r>
            <a:endParaRPr lang="en-US" dirty="0"/>
          </a:p>
          <a:p>
            <a:endParaRPr lang="en-US" dirty="0"/>
          </a:p>
        </p:txBody>
      </p:sp>
    </p:spTree>
    <p:extLst>
      <p:ext uri="{BB962C8B-B14F-4D97-AF65-F5344CB8AC3E}">
        <p14:creationId xmlns:p14="http://schemas.microsoft.com/office/powerpoint/2010/main" val="2126298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Increase your emotional intelligence</a:t>
            </a:r>
            <a:endParaRPr lang="en-US" dirty="0"/>
          </a:p>
        </p:txBody>
      </p:sp>
      <p:sp>
        <p:nvSpPr>
          <p:cNvPr id="5" name="Content Placeholder 4"/>
          <p:cNvSpPr>
            <a:spLocks noGrp="1"/>
          </p:cNvSpPr>
          <p:nvPr>
            <p:ph type="body" sz="quarter" idx="13"/>
          </p:nvPr>
        </p:nvSpPr>
        <p:spPr>
          <a:xfrm>
            <a:off x="1024128" y="5151604"/>
            <a:ext cx="7449312" cy="834668"/>
          </a:xfrm>
        </p:spPr>
        <p:txBody>
          <a:bodyPr/>
          <a:lstStyle/>
          <a:p>
            <a:pPr marL="0" lvl="0" indent="0">
              <a:buNone/>
            </a:pPr>
            <a:r>
              <a:rPr lang="en-US" sz="2800" i="1" dirty="0" smtClean="0">
                <a:solidFill>
                  <a:schemeClr val="accent1"/>
                </a:solidFill>
              </a:rPr>
              <a:t>You can increase your emotional intelligence through a disciplined process.</a:t>
            </a:r>
          </a:p>
          <a:p>
            <a:pPr marL="0" indent="0">
              <a:buNone/>
            </a:pP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6986" y="1428419"/>
            <a:ext cx="5692316" cy="3455777"/>
          </a:xfrm>
          <a:prstGeom prst="rect">
            <a:avLst/>
          </a:prstGeom>
        </p:spPr>
      </p:pic>
    </p:spTree>
    <p:extLst>
      <p:ext uri="{BB962C8B-B14F-4D97-AF65-F5344CB8AC3E}">
        <p14:creationId xmlns:p14="http://schemas.microsoft.com/office/powerpoint/2010/main" val="359347867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8575</TotalTime>
  <Words>2892</Words>
  <Application>Microsoft Macintosh PowerPoint</Application>
  <PresentationFormat>On-screen Show (4:3)</PresentationFormat>
  <Paragraphs>311</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Leading People Café </vt:lpstr>
      <vt:lpstr>Welcome</vt:lpstr>
      <vt:lpstr>Introductions</vt:lpstr>
      <vt:lpstr>Participation tips</vt:lpstr>
      <vt:lpstr>What great leaders do</vt:lpstr>
      <vt:lpstr>Today’s objectives</vt:lpstr>
      <vt:lpstr>PowerPoint Presentation</vt:lpstr>
      <vt:lpstr>Assess your emotional intelligence</vt:lpstr>
      <vt:lpstr>Increase your emotional intelligence</vt:lpstr>
      <vt:lpstr>Develop your learning plan</vt:lpstr>
      <vt:lpstr>PowerPoint Presentation</vt:lpstr>
      <vt:lpstr>REBUILD BROKEN TRUST</vt:lpstr>
      <vt:lpstr>Understand trust</vt:lpstr>
      <vt:lpstr>Assess your trustworthiness</vt:lpstr>
      <vt:lpstr>PowerPoint Presentation</vt:lpstr>
      <vt:lpstr>Use internal factors to motivate</vt:lpstr>
      <vt:lpstr>MOTIVATE JAY</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Janice Molloy</cp:lastModifiedBy>
  <cp:revision>480</cp:revision>
  <cp:lastPrinted>2015-10-13T15:13:17Z</cp:lastPrinted>
  <dcterms:created xsi:type="dcterms:W3CDTF">2014-06-21T12:09:32Z</dcterms:created>
  <dcterms:modified xsi:type="dcterms:W3CDTF">2018-02-28T17:41:52Z</dcterms:modified>
</cp:coreProperties>
</file>