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72" r:id="rId2"/>
    <p:sldId id="296" r:id="rId3"/>
    <p:sldId id="274" r:id="rId4"/>
    <p:sldId id="275" r:id="rId5"/>
    <p:sldId id="276" r:id="rId6"/>
    <p:sldId id="277" r:id="rId7"/>
    <p:sldId id="278" r:id="rId8"/>
    <p:sldId id="279" r:id="rId9"/>
    <p:sldId id="280" r:id="rId10"/>
    <p:sldId id="281" r:id="rId11"/>
    <p:sldId id="282" r:id="rId12"/>
    <p:sldId id="284" r:id="rId13"/>
    <p:sldId id="298" r:id="rId14"/>
    <p:sldId id="299" r:id="rId15"/>
    <p:sldId id="287" r:id="rId16"/>
    <p:sldId id="288" r:id="rId17"/>
    <p:sldId id="289" r:id="rId18"/>
    <p:sldId id="290" r:id="rId19"/>
    <p:sldId id="291" r:id="rId20"/>
    <p:sldId id="297" r:id="rId21"/>
    <p:sldId id="293" r:id="rId22"/>
    <p:sldId id="294" r:id="rId23"/>
    <p:sldId id="295" r:id="rId24"/>
  </p:sldIdLst>
  <p:sldSz cx="9144000" cy="6858000" type="screen4x3"/>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Maunder, Joanna" initials="MJ [6]" lastIdx="1" clrIdx="6"/>
  <p:cmAuthor id="1" name="Janice Molloy" initials="JM" lastIdx="2" clrIdx="0"/>
  <p:cmAuthor id="2" name="Maunder, Joanna" initials="MJ" lastIdx="1" clrIdx="1"/>
  <p:cmAuthor id="3" name="Maunder, Joanna" initials="MJ [2]" lastIdx="1" clrIdx="2"/>
  <p:cmAuthor id="4" name="Maunder, Joanna" initials="MJ [3]" lastIdx="1" clrIdx="3"/>
  <p:cmAuthor id="5" name="Maunder, Joanna" initials="MJ [4]" lastIdx="1" clrIdx="4"/>
  <p:cmAuthor id="6" name="Maunder, Joanna" initials="MJ [5]" lastIdx="1"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65" autoAdjust="0"/>
    <p:restoredTop sz="45595" autoAdjust="0"/>
  </p:normalViewPr>
  <p:slideViewPr>
    <p:cSldViewPr snapToGrid="0" showGuides="1">
      <p:cViewPr varScale="1">
        <p:scale>
          <a:sx n="47" d="100"/>
          <a:sy n="47" d="100"/>
        </p:scale>
        <p:origin x="3712" y="184"/>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152" y="208"/>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3/16/20</a:t>
            </a:fld>
            <a:endParaRPr lang="en-US"/>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endParaRPr lang="en-US" sz="1000" b="0" kern="1200" dirty="0">
              <a:solidFill>
                <a:schemeClr val="tx1"/>
              </a:solidFill>
              <a:effectLst/>
              <a:latin typeface="+mn-lt"/>
              <a:ea typeface="+mn-ea"/>
              <a:cs typeface="+mn-cs"/>
            </a:endParaRPr>
          </a:p>
          <a:p>
            <a:r>
              <a:rPr lang="en-US" sz="1000" b="0" i="1" kern="1200" dirty="0">
                <a:solidFill>
                  <a:schemeClr val="tx1"/>
                </a:solidFill>
                <a:effectLst/>
                <a:latin typeface="+mn-lt"/>
                <a:ea typeface="+mn-ea"/>
                <a:cs typeface="+mn-cs"/>
              </a:rPr>
              <a:t>Instructions</a:t>
            </a:r>
            <a:r>
              <a:rPr lang="en-US" sz="1000" b="0" kern="1200" dirty="0">
                <a:solidFill>
                  <a:schemeClr val="tx1"/>
                </a:solidFill>
                <a:effectLst/>
                <a:latin typeface="+mn-lt"/>
                <a:ea typeface="+mn-ea"/>
                <a:cs typeface="+mn-cs"/>
              </a:rPr>
              <a:t>:</a:t>
            </a:r>
            <a:r>
              <a:rPr lang="en-US" sz="1000" b="0" kern="1200" baseline="0" dirty="0">
                <a:solidFill>
                  <a:schemeClr val="tx1"/>
                </a:solidFill>
                <a:effectLst/>
                <a:latin typeface="+mn-lt"/>
                <a:ea typeface="+mn-ea"/>
                <a:cs typeface="+mn-cs"/>
              </a:rPr>
              <a:t> Proceed to the next slide once the presentation is visible to the participants.</a:t>
            </a:r>
            <a:endParaRPr lang="en-US" sz="1000" b="0" kern="1200" dirty="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a:t>
            </a:r>
            <a:r>
              <a:rPr lang="en-US" sz="1000" b="1" baseline="0" dirty="0"/>
              <a:t> notes:</a:t>
            </a:r>
          </a:p>
          <a:p>
            <a:endParaRPr lang="en-US" sz="1000" b="1"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mn-lt"/>
                <a:ea typeface="+mn-ea"/>
                <a:cs typeface="+mn-cs"/>
              </a:rPr>
              <a:t>[Time: 5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kern="1200" dirty="0">
              <a:solidFill>
                <a:schemeClr val="tx1"/>
              </a:solidFill>
              <a:latin typeface="+mn-lt"/>
              <a:ea typeface="+mn-ea"/>
              <a:cs typeface="+mn-cs"/>
            </a:endParaRPr>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Now turn your attention to the people in your own group. Take the next minute (individually) to list the things that you can do that would boost your </a:t>
            </a:r>
            <a:r>
              <a:rPr lang="en-US" sz="1000" dirty="0"/>
              <a:t>team</a:t>
            </a:r>
            <a:r>
              <a:rPr lang="en-US" sz="1000" kern="1200" dirty="0">
                <a:solidFill>
                  <a:schemeClr val="tx1"/>
                </a:solidFill>
                <a:latin typeface="+mn-lt"/>
                <a:ea typeface="+mn-ea"/>
                <a:cs typeface="+mn-cs"/>
              </a:rPr>
              <a:t>’s ability handle continual change.</a:t>
            </a: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Instructions</a:t>
            </a:r>
            <a:r>
              <a:rPr lang="en-US" sz="1000" kern="1200" dirty="0">
                <a:solidFill>
                  <a:schemeClr val="tx1"/>
                </a:solidFill>
                <a:latin typeface="+mn-lt"/>
                <a:ea typeface="+mn-ea"/>
                <a:cs typeface="+mn-cs"/>
              </a:rPr>
              <a:t>: Give participants one minute to reflect and outline what they can do to help their groups build skills for handling continual change. After one or two minutes, ask for a volunteer to share their ideas.</a:t>
            </a:r>
          </a:p>
          <a:p>
            <a:r>
              <a:rPr lang="en-US" sz="1000" baseline="0" dirty="0"/>
              <a:t> </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extLst>
      <p:ext uri="{BB962C8B-B14F-4D97-AF65-F5344CB8AC3E}">
        <p14:creationId xmlns:p14="http://schemas.microsoft.com/office/powerpoint/2010/main" val="3977979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sz="1000" b="1" dirty="0"/>
          </a:p>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rPr>
              <a:t>[Time: 1/2 minute]</a:t>
            </a:r>
          </a:p>
          <a:p>
            <a:endParaRPr lang="en-US" sz="1000" b="1" dirty="0"/>
          </a:p>
          <a:p>
            <a:r>
              <a:rPr lang="en-US" sz="1000" i="1" kern="1200" dirty="0">
                <a:solidFill>
                  <a:schemeClr val="tx1"/>
                </a:solidFill>
              </a:rPr>
              <a:t>Say</a:t>
            </a:r>
            <a:r>
              <a:rPr lang="en-US" sz="1000" kern="1200" dirty="0">
                <a:solidFill>
                  <a:schemeClr val="tx1"/>
                </a:solidFill>
              </a:rPr>
              <a:t>: Now let’s focus on an important set of skills your team needs </a:t>
            </a:r>
            <a:r>
              <a:rPr lang="en-US" sz="1000" dirty="0"/>
              <a:t>to help keep your organization competitive</a:t>
            </a:r>
            <a:r>
              <a:rPr lang="en-US" sz="1000" dirty="0">
                <a:solidFill>
                  <a:srgbClr val="000000"/>
                </a:solidFill>
              </a:rPr>
              <a:t>—</a:t>
            </a:r>
            <a:r>
              <a:rPr lang="en-US" sz="1000" kern="1200" dirty="0">
                <a:solidFill>
                  <a:schemeClr val="tx1"/>
                </a:solidFill>
              </a:rPr>
              <a:t>the ability to identify and ultimately implement opportunities for improvement in your area of influence.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r>
              <a:rPr lang="en-US" sz="1000" kern="1200" dirty="0">
                <a:solidFill>
                  <a:schemeClr val="tx1"/>
                </a:solidFill>
              </a:rPr>
              <a:t>[Time: 1 minute]</a:t>
            </a:r>
          </a:p>
          <a:p>
            <a:endParaRPr lang="en-US" sz="1000" b="1" dirty="0"/>
          </a:p>
          <a:p>
            <a:r>
              <a:rPr lang="en-US" sz="1000" i="1" kern="1200" dirty="0">
                <a:solidFill>
                  <a:schemeClr val="tx1"/>
                </a:solidFill>
              </a:rPr>
              <a:t>Say</a:t>
            </a:r>
            <a:r>
              <a:rPr lang="en-US" sz="1000" kern="1200" dirty="0">
                <a:solidFill>
                  <a:schemeClr val="tx1"/>
                </a:solidFill>
              </a:rPr>
              <a:t>: As you might remember from the Harvard ManageMentor topic, f</a:t>
            </a:r>
            <a:r>
              <a:rPr lang="en-US" sz="1000" kern="1200" dirty="0">
                <a:solidFill>
                  <a:schemeClr val="tx1"/>
                </a:solidFill>
                <a:effectLst/>
                <a:latin typeface="+mn-lt"/>
                <a:ea typeface="+mn-ea"/>
                <a:cs typeface="+mn-cs"/>
              </a:rPr>
              <a:t>rontline teams are no longer expected to merely execute programs designed at higher levels in the organization. Instead, they are an important source of insights and ideas; for example, about work processes and customers’ evolving needs.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0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rPr>
              <a:t>As shown here, you and your team are in a pivotal position to:</a:t>
            </a:r>
          </a:p>
          <a:p>
            <a:pPr marL="171450" lvl="0" indent="-171450">
              <a:buFont typeface="Arial" panose="020B0604020202020204" pitchFamily="34" charset="0"/>
              <a:buChar char="•"/>
            </a:pPr>
            <a:r>
              <a:rPr lang="en-US" sz="1000" kern="1200" dirty="0">
                <a:solidFill>
                  <a:schemeClr val="tx1"/>
                </a:solidFill>
                <a:effectLst/>
                <a:latin typeface="+mn-lt"/>
                <a:ea typeface="+mn-ea"/>
                <a:cs typeface="+mn-cs"/>
              </a:rPr>
              <a:t>Identify </a:t>
            </a:r>
            <a:r>
              <a:rPr lang="en-US" sz="1000" b="1" kern="1200" dirty="0">
                <a:solidFill>
                  <a:schemeClr val="tx1"/>
                </a:solidFill>
                <a:effectLst/>
                <a:latin typeface="+mn-lt"/>
                <a:ea typeface="+mn-ea"/>
                <a:cs typeface="+mn-cs"/>
              </a:rPr>
              <a:t>performance gaps,</a:t>
            </a:r>
            <a:r>
              <a:rPr lang="en-US" sz="1000" kern="1200" dirty="0">
                <a:solidFill>
                  <a:schemeClr val="tx1"/>
                </a:solidFill>
                <a:effectLst/>
                <a:latin typeface="+mn-lt"/>
                <a:ea typeface="+mn-ea"/>
                <a:cs typeface="+mn-cs"/>
              </a:rPr>
              <a:t> such as wasted resources or bugs in products, and </a:t>
            </a:r>
            <a:r>
              <a:rPr lang="en-US" sz="1000" b="1" kern="1200" dirty="0">
                <a:solidFill>
                  <a:schemeClr val="tx1"/>
                </a:solidFill>
                <a:effectLst/>
                <a:latin typeface="+mn-lt"/>
                <a:ea typeface="+mn-ea"/>
                <a:cs typeface="+mn-cs"/>
              </a:rPr>
              <a:t>opportunity gaps</a:t>
            </a:r>
            <a:r>
              <a:rPr lang="en-US" sz="1000" kern="1200" dirty="0">
                <a:solidFill>
                  <a:schemeClr val="tx1"/>
                </a:solidFill>
                <a:effectLst/>
                <a:latin typeface="+mn-lt"/>
                <a:ea typeface="+mn-ea"/>
                <a:cs typeface="+mn-cs"/>
              </a:rPr>
              <a:t>, such as ideas for meeting customers’ needs</a:t>
            </a:r>
          </a:p>
          <a:p>
            <a:pPr marL="171450" lvl="0" indent="-171450">
              <a:buFont typeface="Arial" panose="020B0604020202020204" pitchFamily="34" charset="0"/>
              <a:buChar char="•"/>
            </a:pPr>
            <a:r>
              <a:rPr lang="en-US" sz="1000" kern="1200" dirty="0">
                <a:solidFill>
                  <a:schemeClr val="tx1"/>
                </a:solidFill>
                <a:effectLst/>
                <a:latin typeface="+mn-lt"/>
                <a:ea typeface="+mn-ea"/>
                <a:cs typeface="+mn-cs"/>
              </a:rPr>
              <a:t>Come up with innovative ways to close these gaps</a:t>
            </a:r>
          </a:p>
          <a:p>
            <a:pPr marL="171450" lvl="0" indent="-171450">
              <a:buFont typeface="Arial" panose="020B0604020202020204" pitchFamily="34" charset="0"/>
              <a:buChar char="•"/>
            </a:pPr>
            <a:r>
              <a:rPr lang="en-US" sz="1000" kern="1200" dirty="0">
                <a:solidFill>
                  <a:schemeClr val="tx1"/>
                </a:solidFill>
                <a:effectLst/>
                <a:latin typeface="+mn-lt"/>
                <a:ea typeface="+mn-ea"/>
                <a:cs typeface="+mn-cs"/>
              </a:rPr>
              <a:t>Experiment with new ways of doing things</a:t>
            </a:r>
          </a:p>
          <a:p>
            <a:pPr marL="171450" lvl="0" indent="-171450">
              <a:buFont typeface="Arial" panose="020B0604020202020204" pitchFamily="34" charset="0"/>
              <a:buChar char="•"/>
            </a:pPr>
            <a:r>
              <a:rPr lang="en-US" sz="1000" kern="1200" dirty="0">
                <a:solidFill>
                  <a:schemeClr val="tx1"/>
                </a:solidFill>
                <a:effectLst/>
                <a:latin typeface="+mn-lt"/>
                <a:ea typeface="+mn-ea"/>
                <a:cs typeface="+mn-cs"/>
              </a:rPr>
              <a:t>Creatively implement and continually improve procedures and practices</a:t>
            </a:r>
          </a:p>
          <a:p>
            <a:pPr marL="171450" lvl="0" indent="-171450">
              <a:buFont typeface="Arial" panose="020B0604020202020204" pitchFamily="34" charset="0"/>
              <a:buChar char="•"/>
            </a:pPr>
            <a:endParaRPr lang="en-US" sz="1000" kern="1200" dirty="0">
              <a:solidFill>
                <a:schemeClr val="tx1"/>
              </a:solidFill>
              <a:effectLst/>
              <a:latin typeface="+mn-lt"/>
              <a:ea typeface="+mn-ea"/>
              <a:cs typeface="+mn-cs"/>
            </a:endParaRPr>
          </a:p>
          <a:p>
            <a:pPr marL="0" lvl="0" indent="0">
              <a:buFont typeface="Arial" panose="020B0604020202020204" pitchFamily="34" charset="0"/>
              <a:buNone/>
            </a:pPr>
            <a:r>
              <a:rPr lang="en-US" sz="1000" kern="1200" dirty="0">
                <a:solidFill>
                  <a:schemeClr val="tx1"/>
                </a:solidFill>
                <a:effectLst/>
                <a:latin typeface="+mn-lt"/>
                <a:ea typeface="+mn-ea"/>
                <a:cs typeface="+mn-cs"/>
              </a:rPr>
              <a:t>In this context, instead of motivating team members to implement predefined changes, your role shifts to creating an environment in which</a:t>
            </a:r>
            <a:r>
              <a:rPr lang="en-US" sz="1000" kern="1200" dirty="0">
                <a:solidFill>
                  <a:srgbClr val="FF0000"/>
                </a:solidFill>
                <a:effectLst/>
                <a:latin typeface="+mn-lt"/>
                <a:ea typeface="+mn-ea"/>
                <a:cs typeface="+mn-cs"/>
              </a:rPr>
              <a:t> </a:t>
            </a:r>
            <a:r>
              <a:rPr lang="en-US" sz="1000" kern="1200" dirty="0">
                <a:effectLst/>
                <a:latin typeface="+mn-lt"/>
                <a:ea typeface="+mn-ea"/>
                <a:cs typeface="+mn-cs"/>
              </a:rPr>
              <a:t>they</a:t>
            </a:r>
            <a:r>
              <a:rPr lang="en-US" sz="1000" kern="1200" dirty="0">
                <a:solidFill>
                  <a:srgbClr val="FF0000"/>
                </a:solidFill>
                <a:effectLst/>
                <a:latin typeface="+mn-lt"/>
                <a:ea typeface="+mn-ea"/>
                <a:cs typeface="+mn-cs"/>
              </a:rPr>
              <a:t> </a:t>
            </a:r>
            <a:r>
              <a:rPr lang="en-US" sz="1000" kern="1200" dirty="0">
                <a:solidFill>
                  <a:schemeClr val="tx1"/>
                </a:solidFill>
                <a:effectLst/>
                <a:latin typeface="+mn-lt"/>
                <a:ea typeface="+mn-ea"/>
                <a:cs typeface="+mn-cs"/>
              </a:rPr>
              <a:t>can proactively initiate improvements. By making people feel valued, empowering them to propose changes and make decisions, and removing barriers, you unleash important sources of insight and energy.</a:t>
            </a: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br>
              <a:rPr lang="en-US" sz="1000" kern="1200" dirty="0">
                <a:solidFill>
                  <a:schemeClr val="tx1"/>
                </a:solidFill>
              </a:rPr>
            </a:br>
            <a:r>
              <a:rPr lang="en-US" sz="1000" kern="1200" dirty="0">
                <a:solidFill>
                  <a:schemeClr val="tx1"/>
                </a:solidFill>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19012044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94125"/>
            <a:ext cx="5486400" cy="4794290"/>
          </a:xfrm>
        </p:spPr>
        <p:txBody>
          <a:bodyPr/>
          <a:lstStyle/>
          <a:p>
            <a:r>
              <a:rPr lang="en-US" sz="1000" b="1" dirty="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dirty="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b="0" i="0" dirty="0">
                <a:solidFill>
                  <a:srgbClr val="000000"/>
                </a:solidFill>
              </a:rPr>
              <a:t>[Time: 5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i="0" dirty="0">
              <a:solidFill>
                <a:srgbClr val="000000"/>
              </a:solidFill>
            </a:endParaRPr>
          </a:p>
          <a:p>
            <a:r>
              <a:rPr lang="en-US" sz="1000" i="1" kern="1200" dirty="0">
                <a:solidFill>
                  <a:srgbClr val="000000"/>
                </a:solidFill>
                <a:latin typeface="+mn-lt"/>
                <a:ea typeface="+mn-ea"/>
                <a:cs typeface="+mn-cs"/>
              </a:rPr>
              <a:t>Say</a:t>
            </a:r>
            <a:r>
              <a:rPr lang="en-US" sz="1000" kern="1200" dirty="0">
                <a:solidFill>
                  <a:srgbClr val="000000"/>
                </a:solidFill>
                <a:latin typeface="+mn-lt"/>
                <a:ea typeface="+mn-ea"/>
                <a:cs typeface="+mn-cs"/>
              </a:rPr>
              <a:t>: Let’s take a minute to review this short scenario. In this situation, what are some things that Carlotta </a:t>
            </a:r>
            <a:r>
              <a:rPr lang="en-US" sz="1000" i="0" u="none" kern="1200" dirty="0">
                <a:latin typeface="+mn-lt"/>
                <a:ea typeface="+mn-ea"/>
                <a:cs typeface="+mn-cs"/>
              </a:rPr>
              <a:t>and her team</a:t>
            </a:r>
            <a:r>
              <a:rPr lang="en-US" sz="1000" i="0" u="none" kern="1200" baseline="0" dirty="0">
                <a:latin typeface="+mn-lt"/>
                <a:ea typeface="+mn-ea"/>
                <a:cs typeface="+mn-cs"/>
              </a:rPr>
              <a:t> </a:t>
            </a:r>
            <a:r>
              <a:rPr lang="en-US" sz="1000" kern="1200" dirty="0">
                <a:solidFill>
                  <a:srgbClr val="000000"/>
                </a:solidFill>
                <a:latin typeface="+mn-lt"/>
                <a:ea typeface="+mn-ea"/>
                <a:cs typeface="+mn-cs"/>
              </a:rPr>
              <a:t>could do to determine why they are facing a </a:t>
            </a:r>
            <a:r>
              <a:rPr lang="en-US" sz="1000" kern="1200" dirty="0">
                <a:latin typeface="+mn-lt"/>
                <a:ea typeface="+mn-ea"/>
                <a:cs typeface="+mn-cs"/>
              </a:rPr>
              <a:t>drop</a:t>
            </a:r>
            <a:r>
              <a:rPr lang="en-US" sz="1000" kern="1200" dirty="0">
                <a:solidFill>
                  <a:srgbClr val="000000"/>
                </a:solidFill>
                <a:latin typeface="+mn-lt"/>
                <a:ea typeface="+mn-ea"/>
                <a:cs typeface="+mn-cs"/>
              </a:rPr>
              <a:t> in sales compared to the previous year? </a:t>
            </a:r>
            <a:endParaRPr lang="en-US" sz="1000" dirty="0">
              <a:solidFill>
                <a:srgbClr val="000000"/>
              </a:solidFill>
            </a:endParaRPr>
          </a:p>
          <a:p>
            <a:endParaRPr lang="en-US" sz="1000" i="1" kern="1200" dirty="0">
              <a:solidFill>
                <a:srgbClr val="000000"/>
              </a:solidFill>
              <a:latin typeface="+mn-lt"/>
              <a:ea typeface="+mn-ea"/>
              <a:cs typeface="+mn-cs"/>
            </a:endParaRPr>
          </a:p>
          <a:p>
            <a:r>
              <a:rPr lang="en-US" sz="1000" i="1" kern="1200" dirty="0">
                <a:solidFill>
                  <a:srgbClr val="000000"/>
                </a:solidFill>
                <a:latin typeface="+mn-lt"/>
                <a:ea typeface="+mn-ea"/>
                <a:cs typeface="+mn-cs"/>
              </a:rPr>
              <a:t>Instructions</a:t>
            </a:r>
            <a:r>
              <a:rPr lang="en-US" sz="1000" kern="1200" dirty="0">
                <a:solidFill>
                  <a:srgbClr val="000000"/>
                </a:solidFill>
                <a:latin typeface="+mn-lt"/>
                <a:ea typeface="+mn-ea"/>
                <a:cs typeface="+mn-cs"/>
              </a:rPr>
              <a:t>: Give participants one minute to review the scenario, then ask for volunteers to chat in their specific ideas about what to do. Ideally, participants would highlight some of the following suggestions for Carlotta:</a:t>
            </a:r>
          </a:p>
          <a:p>
            <a:endParaRPr lang="en-US" sz="1000" kern="1200" dirty="0">
              <a:solidFill>
                <a:srgbClr val="000000"/>
              </a:solidFill>
              <a:latin typeface="+mn-lt"/>
              <a:ea typeface="+mn-ea"/>
              <a:cs typeface="+mn-cs"/>
            </a:endParaRPr>
          </a:p>
          <a:p>
            <a:pPr lvl="0"/>
            <a:r>
              <a:rPr lang="en-US" sz="1000" b="1" kern="1200" dirty="0">
                <a:solidFill>
                  <a:schemeClr val="tx1"/>
                </a:solidFill>
                <a:effectLst/>
                <a:latin typeface="+mn-lt"/>
                <a:ea typeface="+mn-ea"/>
                <a:cs typeface="+mn-cs"/>
              </a:rPr>
              <a:t>Bring together a diverse group. </a:t>
            </a:r>
            <a:r>
              <a:rPr lang="en-US" sz="1000" kern="1200" dirty="0">
                <a:solidFill>
                  <a:schemeClr val="tx1"/>
                </a:solidFill>
                <a:effectLst/>
                <a:latin typeface="+mn-lt"/>
                <a:ea typeface="+mn-ea"/>
                <a:cs typeface="+mn-cs"/>
              </a:rPr>
              <a:t>You improve the quality of the exploration by including people with different thinking styles and from diverse backgrounds and functional areas. Be sure to include those who have varying opinions. It’s also crucial to ensure that everyone’s voice is equally valued and heard.</a:t>
            </a:r>
          </a:p>
          <a:p>
            <a:pPr lvl="0"/>
            <a:r>
              <a:rPr lang="en-US" sz="1000" b="1" kern="1200" dirty="0">
                <a:solidFill>
                  <a:schemeClr val="tx1"/>
                </a:solidFill>
                <a:effectLst/>
                <a:latin typeface="+mn-lt"/>
                <a:ea typeface="+mn-ea"/>
                <a:cs typeface="+mn-cs"/>
              </a:rPr>
              <a:t>Communicate a sense of urgency.</a:t>
            </a:r>
            <a:r>
              <a:rPr lang="en-US" sz="1000" kern="1200" dirty="0">
                <a:solidFill>
                  <a:schemeClr val="tx1"/>
                </a:solidFill>
                <a:effectLst/>
                <a:latin typeface="+mn-lt"/>
                <a:ea typeface="+mn-ea"/>
                <a:cs typeface="+mn-cs"/>
              </a:rPr>
              <a:t> People will find it difficult to do the work associated with a serious change initiative unless they are convinced that maintaining the status quo is riskier than striking out on a new path. </a:t>
            </a:r>
          </a:p>
          <a:p>
            <a:pPr lvl="0"/>
            <a:r>
              <a:rPr lang="en-US" sz="1000" b="1" kern="1200" dirty="0">
                <a:solidFill>
                  <a:schemeClr val="tx1"/>
                </a:solidFill>
                <a:effectLst/>
                <a:latin typeface="+mn-lt"/>
                <a:ea typeface="+mn-ea"/>
                <a:cs typeface="+mn-cs"/>
              </a:rPr>
              <a:t>Understand what’s going on. </a:t>
            </a:r>
            <a:r>
              <a:rPr lang="en-US" sz="1000" kern="1200" dirty="0">
                <a:solidFill>
                  <a:schemeClr val="tx1"/>
                </a:solidFill>
                <a:effectLst/>
                <a:latin typeface="+mn-lt"/>
                <a:ea typeface="+mn-ea"/>
                <a:cs typeface="+mn-cs"/>
              </a:rPr>
              <a:t>For a performance gap, this may mean collecting data, soliciting employees’ observations, or talking to customers. For an opportunity gap, it could involve tapping your networks to learn about trends, going to conferences to discover innovative approaches, or observing what competitors are doing.</a:t>
            </a:r>
          </a:p>
          <a:p>
            <a:pPr lvl="0"/>
            <a:r>
              <a:rPr lang="en-US" sz="1000" b="1" kern="1200" dirty="0">
                <a:solidFill>
                  <a:schemeClr val="tx1"/>
                </a:solidFill>
                <a:effectLst/>
                <a:latin typeface="+mn-lt"/>
                <a:ea typeface="+mn-ea"/>
                <a:cs typeface="+mn-cs"/>
              </a:rPr>
              <a:t>Operate in “learning,” not “knowing” mode. </a:t>
            </a:r>
            <a:r>
              <a:rPr lang="en-US" sz="1000" kern="1200" dirty="0">
                <a:solidFill>
                  <a:schemeClr val="tx1"/>
                </a:solidFill>
                <a:effectLst/>
                <a:latin typeface="+mn-lt"/>
                <a:ea typeface="+mn-ea"/>
                <a:cs typeface="+mn-cs"/>
              </a:rPr>
              <a:t>People are adept at seeing what they want to see—even in the most objective data. Seek out data that challenge your assumptions.</a:t>
            </a:r>
          </a:p>
          <a:p>
            <a:pPr lvl="0"/>
            <a:r>
              <a:rPr lang="en-US" sz="1000" b="1" kern="1200" dirty="0">
                <a:solidFill>
                  <a:schemeClr val="tx1"/>
                </a:solidFill>
                <a:effectLst/>
                <a:latin typeface="+mn-lt"/>
                <a:ea typeface="+mn-ea"/>
                <a:cs typeface="+mn-cs"/>
              </a:rPr>
              <a:t>Come up with hypotheses.</a:t>
            </a:r>
            <a:r>
              <a:rPr lang="en-US" sz="1000" kern="1200" dirty="0">
                <a:solidFill>
                  <a:schemeClr val="tx1"/>
                </a:solidFill>
                <a:effectLst/>
                <a:latin typeface="+mn-lt"/>
                <a:ea typeface="+mn-ea"/>
                <a:cs typeface="+mn-cs"/>
              </a:rPr>
              <a:t> Gaps are seldom caused—or closed—by a single set of actions or actors. List a number of potential ways to address the gap you’ve identified. </a:t>
            </a:r>
          </a:p>
          <a:p>
            <a:pPr lvl="0"/>
            <a:r>
              <a:rPr lang="en-US" sz="1000" b="1" kern="1200" dirty="0">
                <a:solidFill>
                  <a:schemeClr val="tx1"/>
                </a:solidFill>
                <a:effectLst/>
                <a:latin typeface="+mn-lt"/>
                <a:ea typeface="+mn-ea"/>
                <a:cs typeface="+mn-cs"/>
              </a:rPr>
              <a:t>Focus on designing the future. </a:t>
            </a:r>
            <a:r>
              <a:rPr lang="en-US" sz="1000" kern="1200" dirty="0">
                <a:solidFill>
                  <a:schemeClr val="tx1"/>
                </a:solidFill>
                <a:effectLst/>
                <a:latin typeface="+mn-lt"/>
                <a:ea typeface="+mn-ea"/>
                <a:cs typeface="+mn-cs"/>
              </a:rPr>
              <a:t>When you</a:t>
            </a:r>
            <a:r>
              <a:rPr lang="en-US" sz="1000" b="1" kern="1200" dirty="0">
                <a:solidFill>
                  <a:schemeClr val="tx1"/>
                </a:solidFill>
                <a:effectLst/>
                <a:latin typeface="+mn-lt"/>
                <a:ea typeface="+mn-ea"/>
                <a:cs typeface="+mn-cs"/>
              </a:rPr>
              <a:t> </a:t>
            </a:r>
            <a:r>
              <a:rPr lang="en-US" sz="1000" kern="1200" dirty="0">
                <a:solidFill>
                  <a:schemeClr val="tx1"/>
                </a:solidFill>
                <a:effectLst/>
                <a:latin typeface="+mn-lt"/>
                <a:ea typeface="+mn-ea"/>
                <a:cs typeface="+mn-cs"/>
              </a:rPr>
              <a:t>look at what you want to create</a:t>
            </a:r>
            <a:r>
              <a:rPr lang="en-US" sz="1000" b="1" kern="1200" dirty="0">
                <a:solidFill>
                  <a:schemeClr val="tx1"/>
                </a:solidFill>
                <a:effectLst/>
                <a:latin typeface="+mn-lt"/>
                <a:ea typeface="+mn-ea"/>
                <a:cs typeface="+mn-cs"/>
              </a:rPr>
              <a:t> </a:t>
            </a:r>
            <a:r>
              <a:rPr lang="en-US" sz="1000" kern="1200" dirty="0">
                <a:solidFill>
                  <a:schemeClr val="tx1"/>
                </a:solidFill>
                <a:effectLst/>
                <a:latin typeface="+mn-lt"/>
                <a:ea typeface="+mn-ea"/>
                <a:cs typeface="+mn-cs"/>
              </a:rPr>
              <a:t>rather than what you need to fix, you unleash a sense of excitement and energy.</a:t>
            </a:r>
          </a:p>
          <a:p>
            <a:pPr lvl="0"/>
            <a:r>
              <a:rPr lang="en-US" sz="1000" b="1" kern="1200" dirty="0">
                <a:solidFill>
                  <a:schemeClr val="tx1"/>
                </a:solidFill>
                <a:effectLst/>
                <a:latin typeface="+mn-lt"/>
                <a:ea typeface="+mn-ea"/>
                <a:cs typeface="+mn-cs"/>
              </a:rPr>
              <a:t>Prioritize. </a:t>
            </a:r>
            <a:r>
              <a:rPr lang="en-US" sz="1000" kern="1200" dirty="0">
                <a:solidFill>
                  <a:schemeClr val="tx1"/>
                </a:solidFill>
                <a:effectLst/>
                <a:latin typeface="+mn-lt"/>
                <a:ea typeface="+mn-ea"/>
                <a:cs typeface="+mn-cs"/>
              </a:rPr>
              <a:t>Eventually, you’ll want to identify the most promising areas for improvement —the ones most likely to have impact—then let go of the rest. The goal is to make the best decisions about where to invest in a change effort.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i="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extLst>
      <p:ext uri="{BB962C8B-B14F-4D97-AF65-F5344CB8AC3E}">
        <p14:creationId xmlns:p14="http://schemas.microsoft.com/office/powerpoint/2010/main" val="9061300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b="0" dirty="0">
                <a:solidFill>
                  <a:srgbClr val="000000"/>
                </a:solidFill>
              </a:rPr>
              <a:t>[Time: 5 minutes]</a:t>
            </a:r>
          </a:p>
          <a:p>
            <a:endParaRPr lang="en-US" sz="1000" b="0" dirty="0">
              <a:solidFill>
                <a:srgbClr val="000000"/>
              </a:solidFill>
            </a:endParaRPr>
          </a:p>
          <a:p>
            <a:r>
              <a:rPr lang="en-US" sz="1000" i="1" kern="1200" dirty="0">
                <a:solidFill>
                  <a:srgbClr val="000000"/>
                </a:solidFill>
                <a:effectLst/>
                <a:latin typeface="+mn-lt"/>
                <a:ea typeface="+mn-ea"/>
                <a:cs typeface="+mn-cs"/>
              </a:rPr>
              <a:t>Say</a:t>
            </a:r>
            <a:r>
              <a:rPr lang="en-US" sz="1000" kern="1200" dirty="0">
                <a:solidFill>
                  <a:srgbClr val="000000"/>
                </a:solidFill>
                <a:effectLst/>
                <a:latin typeface="+mn-lt"/>
                <a:ea typeface="+mn-ea"/>
                <a:cs typeface="+mn-cs"/>
              </a:rPr>
              <a:t>: T</a:t>
            </a:r>
            <a:r>
              <a:rPr lang="en-US" sz="1000" kern="1200" dirty="0">
                <a:solidFill>
                  <a:schemeClr val="tx1"/>
                </a:solidFill>
                <a:effectLst/>
                <a:latin typeface="+mn-lt"/>
                <a:ea typeface="+mn-ea"/>
                <a:cs typeface="+mn-cs"/>
              </a:rPr>
              <a:t>he most successful teams regularly spend time diagnosing shortcomings and discovering new possibilities. This involves scanning for trends and identifying gaps between what </a:t>
            </a:r>
            <a:r>
              <a:rPr lang="en-US" sz="1000" i="1" kern="1200" dirty="0">
                <a:solidFill>
                  <a:schemeClr val="tx1"/>
                </a:solidFill>
                <a:effectLst/>
                <a:latin typeface="+mn-lt"/>
                <a:ea typeface="+mn-ea"/>
                <a:cs typeface="+mn-cs"/>
              </a:rPr>
              <a:t>is</a:t>
            </a:r>
            <a:r>
              <a:rPr lang="en-US" sz="1000" kern="1200" dirty="0">
                <a:solidFill>
                  <a:schemeClr val="tx1"/>
                </a:solidFill>
                <a:effectLst/>
                <a:latin typeface="+mn-lt"/>
                <a:ea typeface="+mn-ea"/>
                <a:cs typeface="+mn-cs"/>
              </a:rPr>
              <a:t> (current reality) and what </a:t>
            </a:r>
            <a:r>
              <a:rPr lang="en-US" sz="1000" i="1" kern="1200" dirty="0">
                <a:solidFill>
                  <a:schemeClr val="tx1"/>
                </a:solidFill>
                <a:effectLst/>
                <a:latin typeface="+mn-lt"/>
                <a:ea typeface="+mn-ea"/>
                <a:cs typeface="+mn-cs"/>
              </a:rPr>
              <a:t>could be </a:t>
            </a:r>
            <a:r>
              <a:rPr lang="en-US" sz="1000" kern="1200" dirty="0">
                <a:solidFill>
                  <a:schemeClr val="tx1"/>
                </a:solidFill>
                <a:effectLst/>
                <a:latin typeface="+mn-lt"/>
                <a:ea typeface="+mn-ea"/>
                <a:cs typeface="+mn-cs"/>
              </a:rPr>
              <a:t>(desired future). </a:t>
            </a:r>
            <a:endParaRPr lang="en-US" sz="1000" kern="1200" dirty="0">
              <a:solidFill>
                <a:srgbClr val="000000"/>
              </a:solidFill>
              <a:effectLst/>
              <a:latin typeface="+mn-lt"/>
              <a:ea typeface="+mn-ea"/>
              <a:cs typeface="+mn-cs"/>
            </a:endParaRPr>
          </a:p>
          <a:p>
            <a:endParaRPr lang="en-US" sz="1000" i="1" kern="1200" dirty="0">
              <a:solidFill>
                <a:srgbClr val="000000"/>
              </a:solidFill>
              <a:effectLst/>
              <a:latin typeface="+mn-lt"/>
              <a:ea typeface="+mn-ea"/>
              <a:cs typeface="+mn-cs"/>
            </a:endParaRPr>
          </a:p>
          <a:p>
            <a:r>
              <a:rPr lang="en-US" sz="1000" i="1" kern="1200" dirty="0">
                <a:solidFill>
                  <a:srgbClr val="000000"/>
                </a:solidFill>
                <a:effectLst/>
                <a:latin typeface="+mn-lt"/>
                <a:ea typeface="+mn-ea"/>
                <a:cs typeface="+mn-cs"/>
              </a:rPr>
              <a:t>Say:</a:t>
            </a:r>
            <a:r>
              <a:rPr lang="en-US" sz="1000" kern="1200" dirty="0">
                <a:solidFill>
                  <a:srgbClr val="000000"/>
                </a:solidFill>
                <a:effectLst/>
                <a:latin typeface="+mn-lt"/>
                <a:ea typeface="+mn-ea"/>
                <a:cs typeface="+mn-cs"/>
              </a:rPr>
              <a:t> Let’s take a few minutes to identify potential performance and opportunity gaps in your </a:t>
            </a:r>
            <a:r>
              <a:rPr lang="en-US" sz="1000" i="0" u="none" kern="1200" dirty="0">
                <a:solidFill>
                  <a:srgbClr val="000000"/>
                </a:solidFill>
                <a:effectLst/>
                <a:latin typeface="+mn-lt"/>
                <a:ea typeface="+mn-ea"/>
                <a:cs typeface="+mn-cs"/>
              </a:rPr>
              <a:t>own</a:t>
            </a:r>
            <a:r>
              <a:rPr lang="en-US" sz="1000" kern="1200" dirty="0">
                <a:solidFill>
                  <a:srgbClr val="000000"/>
                </a:solidFill>
                <a:effectLst/>
                <a:latin typeface="+mn-lt"/>
                <a:ea typeface="+mn-ea"/>
                <a:cs typeface="+mn-cs"/>
              </a:rPr>
              <a:t> setting. By exploring some ideas with </a:t>
            </a:r>
            <a:r>
              <a:rPr lang="en-US" sz="1000" strike="noStrike" kern="1200" baseline="0" dirty="0">
                <a:solidFill>
                  <a:srgbClr val="000000"/>
                </a:solidFill>
                <a:effectLst/>
                <a:latin typeface="+mn-lt"/>
                <a:ea typeface="+mn-ea"/>
                <a:cs typeface="+mn-cs"/>
              </a:rPr>
              <a:t>the</a:t>
            </a:r>
            <a:r>
              <a:rPr lang="en-US" sz="1000" dirty="0">
                <a:solidFill>
                  <a:srgbClr val="000000"/>
                </a:solidFill>
              </a:rPr>
              <a:t> </a:t>
            </a:r>
            <a:r>
              <a:rPr lang="en-US" sz="1000" kern="1200" dirty="0">
                <a:solidFill>
                  <a:srgbClr val="000000"/>
                </a:solidFill>
                <a:effectLst/>
                <a:latin typeface="+mn-lt"/>
                <a:ea typeface="+mn-ea"/>
                <a:cs typeface="+mn-cs"/>
              </a:rPr>
              <a:t>group </a:t>
            </a:r>
            <a:r>
              <a:rPr lang="en-US" sz="1000" u="none" kern="1200" dirty="0">
                <a:solidFill>
                  <a:srgbClr val="000000"/>
                </a:solidFill>
                <a:effectLst/>
                <a:latin typeface="+mn-lt"/>
                <a:ea typeface="+mn-ea"/>
                <a:cs typeface="+mn-cs"/>
              </a:rPr>
              <a:t>here </a:t>
            </a:r>
            <a:r>
              <a:rPr lang="en-US" sz="1000" kern="1200" dirty="0">
                <a:solidFill>
                  <a:srgbClr val="000000"/>
                </a:solidFill>
                <a:effectLst/>
                <a:latin typeface="+mn-lt"/>
                <a:ea typeface="+mn-ea"/>
                <a:cs typeface="+mn-cs"/>
              </a:rPr>
              <a:t>today, you’ll get a sense of how you might lead a similar exploration with your </a:t>
            </a:r>
            <a:r>
              <a:rPr lang="en-US" sz="1000" u="none" kern="1200" dirty="0">
                <a:solidFill>
                  <a:srgbClr val="000000"/>
                </a:solidFill>
                <a:effectLst/>
                <a:latin typeface="+mn-lt"/>
                <a:ea typeface="+mn-ea"/>
                <a:cs typeface="+mn-cs"/>
              </a:rPr>
              <a:t>own team.</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 </a:t>
            </a:r>
            <a:r>
              <a:rPr lang="en-US" sz="1000" i="0" kern="1200" dirty="0">
                <a:solidFill>
                  <a:schemeClr val="tx1"/>
                </a:solidFill>
                <a:effectLst/>
                <a:latin typeface="+mn-lt"/>
                <a:ea typeface="+mn-ea"/>
                <a:cs typeface="+mn-cs"/>
              </a:rPr>
              <a:t>Chat in two or three performance or opportunity gaps you’ve noticed in your organization. These can just be a few words each—enough to give us a sense of the potential area of improvement.</a:t>
            </a:r>
          </a:p>
          <a:p>
            <a:endParaRPr lang="en-US" sz="1000" i="1" kern="1200" dirty="0">
              <a:solidFill>
                <a:srgbClr val="000000"/>
              </a:solidFill>
              <a:latin typeface="+mn-lt"/>
              <a:ea typeface="+mn-ea"/>
              <a:cs typeface="+mn-cs"/>
            </a:endParaRPr>
          </a:p>
          <a:p>
            <a:r>
              <a:rPr lang="en-US" sz="1000" i="1" kern="1200" dirty="0">
                <a:solidFill>
                  <a:srgbClr val="000000"/>
                </a:solidFill>
                <a:latin typeface="+mn-lt"/>
                <a:ea typeface="+mn-ea"/>
                <a:cs typeface="+mn-cs"/>
              </a:rPr>
              <a:t>Instructions</a:t>
            </a:r>
            <a:r>
              <a:rPr lang="en-US" sz="1000" kern="1200" dirty="0">
                <a:solidFill>
                  <a:srgbClr val="000000"/>
                </a:solidFill>
                <a:latin typeface="+mn-lt"/>
                <a:ea typeface="+mn-ea"/>
                <a:cs typeface="+mn-cs"/>
              </a:rPr>
              <a:t>: Read some of the responses out loud. Ask for two or three volunteers to use the raise hand feature to give additional context around their responses.</a:t>
            </a:r>
          </a:p>
          <a:p>
            <a:endParaRPr lang="en-US" sz="1000" kern="1200" dirty="0">
              <a:solidFill>
                <a:srgbClr val="000000"/>
              </a:solidFill>
              <a:latin typeface="+mn-lt"/>
              <a:ea typeface="+mn-ea"/>
              <a:cs typeface="+mn-cs"/>
            </a:endParaRPr>
          </a:p>
          <a:p>
            <a:r>
              <a:rPr lang="en-US" sz="1000" i="1" kern="1200" dirty="0">
                <a:solidFill>
                  <a:srgbClr val="000000"/>
                </a:solidFill>
                <a:latin typeface="+mn-lt"/>
                <a:ea typeface="+mn-ea"/>
                <a:cs typeface="+mn-cs"/>
              </a:rPr>
              <a:t>Say</a:t>
            </a:r>
            <a:r>
              <a:rPr lang="en-US" sz="1000" kern="1200" dirty="0">
                <a:solidFill>
                  <a:srgbClr val="000000"/>
                </a:solidFill>
                <a:latin typeface="+mn-lt"/>
                <a:ea typeface="+mn-ea"/>
                <a:cs typeface="+mn-cs"/>
              </a:rPr>
              <a:t>: These are excellent ideas for areas of improvement.</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extLst>
      <p:ext uri="{BB962C8B-B14F-4D97-AF65-F5344CB8AC3E}">
        <p14:creationId xmlns:p14="http://schemas.microsoft.com/office/powerpoint/2010/main" val="34692348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rgbClr val="000000"/>
                </a:solidFill>
                <a:latin typeface="+mn-lt"/>
                <a:ea typeface="+mn-ea"/>
                <a:cs typeface="+mn-cs"/>
              </a:rPr>
              <a:t>[Time: 1/2 minute]</a:t>
            </a:r>
          </a:p>
          <a:p>
            <a:endParaRPr lang="en-US" sz="1000" b="1" dirty="0">
              <a:solidFill>
                <a:srgbClr val="000000"/>
              </a:solidFill>
            </a:endParaRPr>
          </a:p>
          <a:p>
            <a:pPr fontAlgn="base"/>
            <a:r>
              <a:rPr lang="en-US" sz="1000" i="1" kern="1200" dirty="0">
                <a:solidFill>
                  <a:srgbClr val="000000"/>
                </a:solidFill>
                <a:effectLst/>
                <a:latin typeface="+mn-lt"/>
                <a:ea typeface="+mn-ea"/>
                <a:cs typeface="+mn-cs"/>
              </a:rPr>
              <a:t>Say</a:t>
            </a:r>
            <a:r>
              <a:rPr lang="en-US" sz="1000" kern="1200" dirty="0">
                <a:solidFill>
                  <a:srgbClr val="000000"/>
                </a:solidFill>
                <a:effectLst/>
                <a:latin typeface="+mn-lt"/>
                <a:ea typeface="+mn-ea"/>
                <a:cs typeface="+mn-cs"/>
              </a:rPr>
              <a:t>: </a:t>
            </a:r>
            <a:r>
              <a:rPr lang="en-US" sz="900" kern="1200" dirty="0">
                <a:solidFill>
                  <a:schemeClr val="tx1"/>
                </a:solidFill>
                <a:effectLst/>
                <a:latin typeface="+mn-lt"/>
                <a:ea typeface="+mn-ea"/>
                <a:cs typeface="+mn-cs"/>
              </a:rPr>
              <a:t>The human brain is conditioned to fear change. If we perceive a change as threatening, our natural response is to avoid or resist it. Despite our bias toward the status quo, reactions to a change initiative are likely to vary. Some people will welcome the opportunities the change brings. Others might fear the impact it’ll have on their jobs, work relationships, and routines. </a:t>
            </a:r>
            <a:r>
              <a:rPr lang="en-US" sz="1000" kern="1200" dirty="0">
                <a:solidFill>
                  <a:srgbClr val="000000"/>
                </a:solidFill>
                <a:effectLst/>
                <a:latin typeface="+mn-lt"/>
                <a:ea typeface="+mn-ea"/>
                <a:cs typeface="+mn-cs"/>
              </a:rPr>
              <a:t>So, as a leader, it’s essential for you to find ways to overcome that resistance.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mn-lt"/>
                <a:ea typeface="+mn-ea"/>
                <a:cs typeface="+mn-cs"/>
              </a:rPr>
              <a:t>[Time: 5 minutes]</a:t>
            </a:r>
          </a:p>
          <a:p>
            <a:endParaRPr lang="en-US" sz="1000" i="1" dirty="0"/>
          </a:p>
          <a:p>
            <a:r>
              <a:rPr lang="en-US" sz="1000" i="1" kern="1200" dirty="0">
                <a:solidFill>
                  <a:schemeClr val="tx1"/>
                </a:solidFill>
                <a:effectLst/>
                <a:latin typeface="+mn-lt"/>
                <a:ea typeface="+mn-ea"/>
                <a:cs typeface="+mn-cs"/>
              </a:rPr>
              <a:t>Instructions: </a:t>
            </a:r>
            <a:r>
              <a:rPr lang="en-US" sz="1000" kern="1200" dirty="0">
                <a:solidFill>
                  <a:schemeClr val="tx1"/>
                </a:solidFill>
                <a:effectLst/>
                <a:latin typeface="+mn-lt"/>
                <a:ea typeface="+mn-ea"/>
                <a:cs typeface="+mn-cs"/>
              </a:rPr>
              <a:t>For this activity, participants should refer to a current change initiative or a past change effort.</a:t>
            </a: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 </a:t>
            </a:r>
            <a:r>
              <a:rPr lang="en-US" sz="1000" kern="1200" dirty="0">
                <a:solidFill>
                  <a:schemeClr val="tx1"/>
                </a:solidFill>
                <a:effectLst/>
                <a:latin typeface="+mn-lt"/>
                <a:ea typeface="+mn-ea"/>
                <a:cs typeface="+mn-cs"/>
              </a:rPr>
              <a:t>Think about a current change initiative you’re involved in or a past change initiative you led or helped implement. What were the one or two most common objections to the change? Look at the list here for some possibilities. Chat in the number or numbers of the objection </a:t>
            </a:r>
            <a:r>
              <a:rPr lang="en-US" sz="1000" u="none" kern="1200" dirty="0">
                <a:solidFill>
                  <a:schemeClr val="tx1"/>
                </a:solidFill>
                <a:effectLst/>
                <a:latin typeface="+mn-lt"/>
                <a:ea typeface="+mn-ea"/>
                <a:cs typeface="+mn-cs"/>
              </a:rPr>
              <a:t>or objections </a:t>
            </a:r>
            <a:r>
              <a:rPr lang="en-US" sz="1000" kern="1200" dirty="0">
                <a:solidFill>
                  <a:schemeClr val="tx1"/>
                </a:solidFill>
                <a:effectLst/>
                <a:latin typeface="+mn-lt"/>
                <a:ea typeface="+mn-ea"/>
                <a:cs typeface="+mn-cs"/>
              </a:rPr>
              <a:t>from the list. If any of the most common objections you’ve heard aren’t on this list, chat them in.</a:t>
            </a: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 </a:t>
            </a:r>
            <a:r>
              <a:rPr lang="en-US" sz="1000" kern="1200" dirty="0">
                <a:solidFill>
                  <a:schemeClr val="tx1"/>
                </a:solidFill>
                <a:effectLst/>
                <a:latin typeface="+mn-lt"/>
                <a:ea typeface="+mn-ea"/>
                <a:cs typeface="+mn-cs"/>
              </a:rPr>
              <a:t>Give participants a minute to reflect and chat in their responses.</a:t>
            </a:r>
            <a:r>
              <a:rPr lang="en-US" sz="1000" i="1" kern="1200" dirty="0">
                <a:solidFill>
                  <a:schemeClr val="tx1"/>
                </a:solidFill>
                <a:effectLst/>
                <a:latin typeface="+mn-lt"/>
                <a:ea typeface="+mn-ea"/>
                <a:cs typeface="+mn-cs"/>
              </a:rPr>
              <a:t> </a:t>
            </a:r>
            <a:r>
              <a:rPr lang="en-US" sz="1000" kern="1200" dirty="0">
                <a:solidFill>
                  <a:schemeClr val="tx1"/>
                </a:solidFill>
                <a:effectLst/>
                <a:latin typeface="+mn-lt"/>
                <a:ea typeface="+mn-ea"/>
                <a:cs typeface="+mn-cs"/>
              </a:rPr>
              <a:t>Call on one or two volunteers to briefly set the context of the change they have in mind and indicate what they see as the most common objections. </a:t>
            </a:r>
            <a:r>
              <a:rPr lang="en-US" sz="1000" i="1" kern="1200" dirty="0">
                <a:solidFill>
                  <a:schemeClr val="tx1"/>
                </a:solidFill>
                <a:effectLst/>
                <a:latin typeface="+mn-lt"/>
                <a:ea typeface="+mn-ea"/>
                <a:cs typeface="+mn-cs"/>
              </a:rPr>
              <a:t>Note: </a:t>
            </a:r>
            <a:r>
              <a:rPr lang="en-US" sz="1000" kern="1200" dirty="0">
                <a:solidFill>
                  <a:schemeClr val="tx1"/>
                </a:solidFill>
                <a:effectLst/>
                <a:latin typeface="+mn-lt"/>
                <a:ea typeface="+mn-ea"/>
                <a:cs typeface="+mn-cs"/>
              </a:rPr>
              <a:t>It doesn’t matter whether or not you agree that these are the most common objections. Choose one change scenario and set of objections from those provided by the volunteers to use as an example as you proceed through slides </a:t>
            </a:r>
            <a:r>
              <a:rPr lang="en-US" sz="1000" i="0" u="none" kern="1200" dirty="0">
                <a:solidFill>
                  <a:schemeClr val="tx1"/>
                </a:solidFill>
                <a:effectLst/>
                <a:latin typeface="+mn-lt"/>
                <a:ea typeface="+mn-ea"/>
                <a:cs typeface="+mn-cs"/>
              </a:rPr>
              <a:t>18-19. </a:t>
            </a:r>
            <a:endParaRPr lang="en-US" sz="1000" i="1" u="none" kern="1200" dirty="0">
              <a:solidFill>
                <a:schemeClr val="tx1"/>
              </a:solidFill>
              <a:effectLst/>
              <a:latin typeface="+mn-lt"/>
              <a:ea typeface="+mn-ea"/>
              <a:cs typeface="+mn-cs"/>
            </a:endParaRP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Example:</a:t>
            </a:r>
            <a:r>
              <a:rPr lang="en-US" sz="1000" kern="1200" dirty="0">
                <a:solidFill>
                  <a:schemeClr val="tx1"/>
                </a:solidFill>
                <a:effectLst/>
                <a:latin typeface="+mn-lt"/>
                <a:ea typeface="+mn-ea"/>
                <a:cs typeface="+mn-cs"/>
              </a:rPr>
              <a:t> A participant who manages a product development team says that there are plans to revamp a certain process to better respond to customer needs. Many team members insist that the current process is working well enough and such a radical change is not needed.</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39568959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rgbClr val="000000"/>
                </a:solidFill>
                <a:effectLst/>
                <a:latin typeface="+mn-lt"/>
                <a:ea typeface="+mn-ea"/>
                <a:cs typeface="+mn-cs"/>
              </a:rPr>
              <a:t>Facilitator notes:</a:t>
            </a:r>
          </a:p>
          <a:p>
            <a:endParaRPr lang="en-US" sz="1000" b="1" i="1" kern="1200" dirty="0">
              <a:solidFill>
                <a:srgbClr val="000000"/>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rgbClr val="000000"/>
                </a:solidFill>
                <a:effectLst/>
                <a:latin typeface="+mn-lt"/>
                <a:ea typeface="+mn-ea"/>
                <a:cs typeface="+mn-cs"/>
              </a:rPr>
              <a:t>[Time: 5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kern="1200" dirty="0">
              <a:solidFill>
                <a:srgbClr val="000000"/>
              </a:solidFill>
              <a:effectLst/>
              <a:latin typeface="+mn-lt"/>
              <a:ea typeface="+mn-ea"/>
              <a:cs typeface="+mn-cs"/>
            </a:endParaRPr>
          </a:p>
          <a:p>
            <a:r>
              <a:rPr lang="en-US" sz="1000" i="1" kern="1200" dirty="0">
                <a:solidFill>
                  <a:srgbClr val="000000"/>
                </a:solidFill>
                <a:effectLst/>
                <a:latin typeface="+mn-lt"/>
                <a:ea typeface="+mn-ea"/>
                <a:cs typeface="+mn-cs"/>
              </a:rPr>
              <a:t>Say: </a:t>
            </a:r>
            <a:r>
              <a:rPr lang="en-US" sz="1000" kern="1200" dirty="0">
                <a:solidFill>
                  <a:srgbClr val="000000"/>
                </a:solidFill>
                <a:effectLst/>
                <a:latin typeface="+mn-lt"/>
                <a:ea typeface="+mn-ea"/>
                <a:cs typeface="+mn-cs"/>
              </a:rPr>
              <a:t>Regardless of </a:t>
            </a:r>
            <a:r>
              <a:rPr lang="en-US" sz="1000" kern="1200" dirty="0">
                <a:effectLst/>
                <a:latin typeface="+mn-lt"/>
                <a:ea typeface="+mn-ea"/>
                <a:cs typeface="+mn-cs"/>
              </a:rPr>
              <a:t>their stated reasons for resisting change, people usually have underlying </a:t>
            </a:r>
            <a:r>
              <a:rPr lang="en-US" sz="1000" kern="1200" dirty="0">
                <a:solidFill>
                  <a:srgbClr val="000000"/>
                </a:solidFill>
                <a:effectLst/>
                <a:latin typeface="+mn-lt"/>
                <a:ea typeface="+mn-ea"/>
                <a:cs typeface="+mn-cs"/>
              </a:rPr>
              <a:t>motivations for resistance. If you just respond to what people say or do outwardly, you probably won’t be able to overcome their</a:t>
            </a:r>
            <a:r>
              <a:rPr lang="en-US" sz="1000" kern="1200" dirty="0">
                <a:solidFill>
                  <a:srgbClr val="FF0000"/>
                </a:solidFill>
                <a:effectLst/>
                <a:latin typeface="+mn-lt"/>
                <a:ea typeface="+mn-ea"/>
                <a:cs typeface="+mn-cs"/>
              </a:rPr>
              <a:t> </a:t>
            </a:r>
            <a:r>
              <a:rPr lang="en-US" sz="1000" kern="1200" dirty="0">
                <a:effectLst/>
                <a:latin typeface="+mn-lt"/>
                <a:ea typeface="+mn-ea"/>
                <a:cs typeface="+mn-cs"/>
              </a:rPr>
              <a:t>opposition.</a:t>
            </a:r>
            <a:r>
              <a:rPr lang="en-US" sz="1000" kern="1200" dirty="0">
                <a:solidFill>
                  <a:srgbClr val="000000"/>
                </a:solidFill>
                <a:effectLst/>
                <a:latin typeface="+mn-lt"/>
                <a:ea typeface="+mn-ea"/>
                <a:cs typeface="+mn-cs"/>
              </a:rPr>
              <a:t> To address resistance and get people on board with change, you first need to understand </a:t>
            </a:r>
            <a:r>
              <a:rPr lang="en-US" sz="1000" i="1" kern="1200" dirty="0">
                <a:solidFill>
                  <a:srgbClr val="000000"/>
                </a:solidFill>
                <a:effectLst/>
                <a:latin typeface="+mn-lt"/>
                <a:ea typeface="+mn-ea"/>
                <a:cs typeface="+mn-cs"/>
              </a:rPr>
              <a:t>why</a:t>
            </a:r>
            <a:r>
              <a:rPr lang="en-US" sz="1000" kern="1200" dirty="0">
                <a:solidFill>
                  <a:srgbClr val="000000"/>
                </a:solidFill>
                <a:effectLst/>
                <a:latin typeface="+mn-lt"/>
                <a:ea typeface="+mn-ea"/>
                <a:cs typeface="+mn-cs"/>
              </a:rPr>
              <a:t> they feel the way they do.</a:t>
            </a:r>
          </a:p>
          <a:p>
            <a:r>
              <a:rPr lang="en-US" sz="1000" kern="1200" dirty="0">
                <a:solidFill>
                  <a:srgbClr val="000000"/>
                </a:solidFill>
                <a:effectLst/>
                <a:latin typeface="+mn-lt"/>
                <a:ea typeface="+mn-ea"/>
                <a:cs typeface="+mn-cs"/>
              </a:rPr>
              <a:t> </a:t>
            </a:r>
          </a:p>
          <a:p>
            <a:r>
              <a:rPr lang="en-US" sz="1000" i="1" kern="1200" dirty="0">
                <a:solidFill>
                  <a:srgbClr val="000000"/>
                </a:solidFill>
                <a:effectLst/>
                <a:latin typeface="+mn-lt"/>
                <a:ea typeface="+mn-ea"/>
                <a:cs typeface="+mn-cs"/>
              </a:rPr>
              <a:t>Instructions</a:t>
            </a:r>
            <a:r>
              <a:rPr lang="en-US" sz="1000" kern="1200" dirty="0">
                <a:solidFill>
                  <a:srgbClr val="000000"/>
                </a:solidFill>
                <a:effectLst/>
                <a:latin typeface="+mn-lt"/>
                <a:ea typeface="+mn-ea"/>
                <a:cs typeface="+mn-cs"/>
              </a:rPr>
              <a:t>: Tell participants that the group will be using an example previously shared by a volunteer to think through how to address resistance.</a:t>
            </a:r>
          </a:p>
          <a:p>
            <a:r>
              <a:rPr lang="en-US" sz="1000" kern="1200" dirty="0">
                <a:solidFill>
                  <a:srgbClr val="000000"/>
                </a:solidFill>
                <a:effectLst/>
                <a:latin typeface="+mn-lt"/>
                <a:ea typeface="+mn-ea"/>
                <a:cs typeface="+mn-cs"/>
              </a:rPr>
              <a:t> </a:t>
            </a:r>
          </a:p>
          <a:p>
            <a:r>
              <a:rPr lang="en-US" sz="1000" i="1" kern="1200" dirty="0">
                <a:solidFill>
                  <a:srgbClr val="000000"/>
                </a:solidFill>
                <a:effectLst/>
                <a:latin typeface="+mn-lt"/>
                <a:ea typeface="+mn-ea"/>
                <a:cs typeface="+mn-cs"/>
              </a:rPr>
              <a:t>Say: </a:t>
            </a:r>
            <a:r>
              <a:rPr lang="en-US" sz="1000" kern="1200" dirty="0">
                <a:solidFill>
                  <a:srgbClr val="000000"/>
                </a:solidFill>
                <a:effectLst/>
                <a:latin typeface="+mn-lt"/>
                <a:ea typeface="+mn-ea"/>
                <a:cs typeface="+mn-cs"/>
              </a:rPr>
              <a:t>Let’s take the situation we just heard about [</a:t>
            </a:r>
            <a:r>
              <a:rPr lang="en-US" sz="1000" kern="1200" dirty="0">
                <a:effectLst/>
                <a:latin typeface="+mn-lt"/>
                <a:ea typeface="+mn-ea"/>
                <a:cs typeface="+mn-cs"/>
              </a:rPr>
              <a:t>e.g.</a:t>
            </a:r>
            <a:r>
              <a:rPr lang="en-US" sz="1000" kern="1200" dirty="0">
                <a:solidFill>
                  <a:srgbClr val="000000"/>
                </a:solidFill>
                <a:effectLst/>
                <a:latin typeface="+mn-lt"/>
                <a:ea typeface="+mn-ea"/>
                <a:cs typeface="+mn-cs"/>
              </a:rPr>
              <a:t>, the product development team that doesn’t think the process needs to be changed]. Why do you think team members might feel this way? Look at this list and think about whether any of these could be reasons for resistance in this situation. </a:t>
            </a:r>
          </a:p>
          <a:p>
            <a:r>
              <a:rPr lang="en-US" sz="1000" i="1" kern="1200" dirty="0">
                <a:solidFill>
                  <a:srgbClr val="000000"/>
                </a:solidFill>
                <a:effectLst/>
                <a:latin typeface="+mn-lt"/>
                <a:ea typeface="+mn-ea"/>
                <a:cs typeface="+mn-cs"/>
              </a:rPr>
              <a:t> </a:t>
            </a:r>
            <a:endParaRPr lang="en-US" sz="1000" kern="1200" dirty="0">
              <a:solidFill>
                <a:srgbClr val="000000"/>
              </a:solidFill>
              <a:effectLst/>
              <a:latin typeface="+mn-lt"/>
              <a:ea typeface="+mn-ea"/>
              <a:cs typeface="+mn-cs"/>
            </a:endParaRPr>
          </a:p>
          <a:p>
            <a:r>
              <a:rPr lang="en-US" sz="1000" i="1" kern="1200" dirty="0">
                <a:solidFill>
                  <a:srgbClr val="000000"/>
                </a:solidFill>
                <a:effectLst/>
                <a:latin typeface="+mn-lt"/>
                <a:ea typeface="+mn-ea"/>
                <a:cs typeface="+mn-cs"/>
              </a:rPr>
              <a:t>Instructions:</a:t>
            </a:r>
            <a:r>
              <a:rPr lang="en-US" sz="1000" kern="1200" dirty="0">
                <a:solidFill>
                  <a:srgbClr val="000000"/>
                </a:solidFill>
                <a:effectLst/>
                <a:latin typeface="+mn-lt"/>
                <a:ea typeface="+mn-ea"/>
                <a:cs typeface="+mn-cs"/>
              </a:rPr>
              <a:t> Give participants a minute to review the list.</a:t>
            </a:r>
          </a:p>
          <a:p>
            <a:r>
              <a:rPr lang="en-US" sz="1000" kern="1200" dirty="0">
                <a:solidFill>
                  <a:srgbClr val="000000"/>
                </a:solidFill>
                <a:effectLst/>
                <a:latin typeface="+mn-lt"/>
                <a:ea typeface="+mn-ea"/>
                <a:cs typeface="+mn-cs"/>
              </a:rPr>
              <a:t> </a:t>
            </a:r>
          </a:p>
          <a:p>
            <a:r>
              <a:rPr lang="en-US" sz="1000" i="1" kern="1200" dirty="0">
                <a:solidFill>
                  <a:srgbClr val="000000"/>
                </a:solidFill>
                <a:effectLst/>
                <a:latin typeface="+mn-lt"/>
                <a:ea typeface="+mn-ea"/>
                <a:cs typeface="+mn-cs"/>
              </a:rPr>
              <a:t>Say:</a:t>
            </a:r>
            <a:r>
              <a:rPr lang="en-US" sz="1000" kern="1200" dirty="0">
                <a:solidFill>
                  <a:srgbClr val="000000"/>
                </a:solidFill>
                <a:effectLst/>
                <a:latin typeface="+mn-lt"/>
                <a:ea typeface="+mn-ea"/>
                <a:cs typeface="+mn-cs"/>
              </a:rPr>
              <a:t> What do you think are the underlying reasons for this reaction to the change? Chat in why you think people might have responded negatively, either based on </a:t>
            </a:r>
            <a:r>
              <a:rPr lang="en-US" sz="1000" u="none" kern="1200" dirty="0">
                <a:solidFill>
                  <a:srgbClr val="000000"/>
                </a:solidFill>
                <a:effectLst/>
                <a:latin typeface="+mn-lt"/>
                <a:ea typeface="+mn-ea"/>
                <a:cs typeface="+mn-cs"/>
              </a:rPr>
              <a:t>this list </a:t>
            </a:r>
            <a:r>
              <a:rPr lang="en-US" sz="1000" kern="1200" dirty="0">
                <a:solidFill>
                  <a:srgbClr val="000000"/>
                </a:solidFill>
                <a:effectLst/>
                <a:latin typeface="+mn-lt"/>
                <a:ea typeface="+mn-ea"/>
                <a:cs typeface="+mn-cs"/>
              </a:rPr>
              <a:t>or on some other reason.</a:t>
            </a:r>
          </a:p>
          <a:p>
            <a:r>
              <a:rPr lang="en-US" sz="1000" kern="1200" dirty="0">
                <a:solidFill>
                  <a:srgbClr val="000000"/>
                </a:solidFill>
                <a:effectLst/>
                <a:latin typeface="+mn-lt"/>
                <a:ea typeface="+mn-ea"/>
                <a:cs typeface="+mn-cs"/>
              </a:rPr>
              <a:t> </a:t>
            </a:r>
          </a:p>
          <a:p>
            <a:r>
              <a:rPr lang="en-US" sz="1000" i="1" kern="1200" dirty="0">
                <a:solidFill>
                  <a:srgbClr val="000000"/>
                </a:solidFill>
                <a:effectLst/>
                <a:latin typeface="+mn-lt"/>
                <a:ea typeface="+mn-ea"/>
                <a:cs typeface="+mn-cs"/>
              </a:rPr>
              <a:t>Instructions: </a:t>
            </a:r>
            <a:r>
              <a:rPr lang="en-US" sz="1000" kern="1200" dirty="0">
                <a:solidFill>
                  <a:srgbClr val="000000"/>
                </a:solidFill>
                <a:effectLst/>
                <a:latin typeface="+mn-lt"/>
                <a:ea typeface="+mn-ea"/>
                <a:cs typeface="+mn-cs"/>
              </a:rPr>
              <a:t>Give participants a minute to chat in their responses. As they respond, make a note of common responses. </a:t>
            </a:r>
          </a:p>
          <a:p>
            <a:r>
              <a:rPr lang="en-US" sz="1000" kern="1200" dirty="0">
                <a:solidFill>
                  <a:srgbClr val="000000"/>
                </a:solidFill>
                <a:effectLst/>
                <a:latin typeface="+mn-lt"/>
                <a:ea typeface="+mn-ea"/>
                <a:cs typeface="+mn-cs"/>
              </a:rPr>
              <a:t> </a:t>
            </a:r>
          </a:p>
          <a:p>
            <a:r>
              <a:rPr lang="en-US" sz="1000" i="1" kern="1200" dirty="0">
                <a:solidFill>
                  <a:srgbClr val="000000"/>
                </a:solidFill>
                <a:effectLst/>
                <a:latin typeface="+mn-lt"/>
                <a:ea typeface="+mn-ea"/>
                <a:cs typeface="+mn-cs"/>
              </a:rPr>
              <a:t>Say:</a:t>
            </a:r>
            <a:r>
              <a:rPr lang="en-US" sz="1000" kern="1200" dirty="0">
                <a:solidFill>
                  <a:srgbClr val="000000"/>
                </a:solidFill>
                <a:effectLst/>
                <a:latin typeface="+mn-lt"/>
                <a:ea typeface="+mn-ea"/>
                <a:cs typeface="+mn-cs"/>
              </a:rPr>
              <a:t> As you look at the group’s responses, what do you see as the most common underlying motivations for this particular kind of resistance? Raise your hand if you’d be willing to share your thoughts.</a:t>
            </a:r>
          </a:p>
          <a:p>
            <a:r>
              <a:rPr lang="en-US" sz="1000" kern="1200" dirty="0">
                <a:solidFill>
                  <a:srgbClr val="000000"/>
                </a:solidFill>
                <a:effectLst/>
                <a:latin typeface="+mn-lt"/>
                <a:ea typeface="+mn-ea"/>
                <a:cs typeface="+mn-cs"/>
              </a:rPr>
              <a:t> </a:t>
            </a:r>
          </a:p>
          <a:p>
            <a:r>
              <a:rPr lang="en-US" sz="1000" i="1" kern="1200" dirty="0">
                <a:solidFill>
                  <a:srgbClr val="000000"/>
                </a:solidFill>
                <a:effectLst/>
                <a:latin typeface="+mn-lt"/>
                <a:ea typeface="+mn-ea"/>
                <a:cs typeface="+mn-cs"/>
              </a:rPr>
              <a:t>Instructions:</a:t>
            </a:r>
            <a:r>
              <a:rPr lang="en-US" sz="1000" kern="1200" dirty="0">
                <a:solidFill>
                  <a:srgbClr val="000000"/>
                </a:solidFill>
                <a:effectLst/>
                <a:latin typeface="+mn-lt"/>
                <a:ea typeface="+mn-ea"/>
                <a:cs typeface="+mn-cs"/>
              </a:rPr>
              <a:t> Call on one or two volunteers. Listen and acknowledge their ideas.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34973495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dirty="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b="0" dirty="0">
                <a:solidFill>
                  <a:srgbClr val="000000"/>
                </a:solidFill>
              </a:rPr>
              <a:t>[Time: 5</a:t>
            </a:r>
            <a:r>
              <a:rPr lang="en-US" sz="1000" b="0" baseline="0" dirty="0">
                <a:solidFill>
                  <a:srgbClr val="000000"/>
                </a:solidFill>
              </a:rPr>
              <a:t>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dirty="0">
              <a:solidFill>
                <a:srgbClr val="000000"/>
              </a:solidFill>
            </a:endParaRPr>
          </a:p>
          <a:p>
            <a:r>
              <a:rPr lang="en-US" sz="1000" i="1" kern="1200" dirty="0">
                <a:solidFill>
                  <a:srgbClr val="000000"/>
                </a:solidFill>
                <a:effectLst/>
                <a:latin typeface="+mn-lt"/>
                <a:ea typeface="+mn-ea"/>
                <a:cs typeface="+mn-cs"/>
              </a:rPr>
              <a:t>Say: </a:t>
            </a:r>
            <a:r>
              <a:rPr lang="en-US" sz="1000" kern="1200" dirty="0">
                <a:solidFill>
                  <a:srgbClr val="000000"/>
                </a:solidFill>
                <a:effectLst/>
                <a:latin typeface="+mn-lt"/>
                <a:ea typeface="+mn-ea"/>
                <a:cs typeface="+mn-cs"/>
              </a:rPr>
              <a:t>Given what you think about why employees are resisting this change [e.g., the product development team that doesn’t think the process needs to be changed</a:t>
            </a:r>
            <a:r>
              <a:rPr lang="en-US" sz="1000" u="none" kern="1200" dirty="0">
                <a:solidFill>
                  <a:srgbClr val="000000"/>
                </a:solidFill>
                <a:effectLst/>
                <a:latin typeface="+mn-lt"/>
                <a:ea typeface="+mn-ea"/>
                <a:cs typeface="+mn-cs"/>
              </a:rPr>
              <a:t>], as their manager, what could you do to help overcome their resistance? Chat in your ideas.</a:t>
            </a:r>
          </a:p>
          <a:p>
            <a:r>
              <a:rPr lang="en-US" sz="1000" kern="1200" dirty="0">
                <a:solidFill>
                  <a:srgbClr val="000000"/>
                </a:solidFill>
                <a:effectLst/>
                <a:latin typeface="+mn-lt"/>
                <a:ea typeface="+mn-ea"/>
                <a:cs typeface="+mn-cs"/>
              </a:rPr>
              <a:t> </a:t>
            </a:r>
          </a:p>
          <a:p>
            <a:r>
              <a:rPr lang="en-US" sz="1000" i="1" kern="1200" dirty="0">
                <a:solidFill>
                  <a:srgbClr val="000000"/>
                </a:solidFill>
                <a:effectLst/>
                <a:latin typeface="+mn-lt"/>
                <a:ea typeface="+mn-ea"/>
                <a:cs typeface="+mn-cs"/>
              </a:rPr>
              <a:t>Instructions:</a:t>
            </a:r>
            <a:r>
              <a:rPr lang="en-US" sz="1000" kern="1200" dirty="0">
                <a:solidFill>
                  <a:srgbClr val="000000"/>
                </a:solidFill>
                <a:effectLst/>
                <a:latin typeface="+mn-lt"/>
                <a:ea typeface="+mn-ea"/>
                <a:cs typeface="+mn-cs"/>
              </a:rPr>
              <a:t> Allow a minute for responses. Identify one or two interesting and effective ideas—for example, “Ask team members for their input about how to improve the product development process,” or “Be candid with employees about the possibility of job reductions. Discuss options for finding challenging positions in other parts of the company.” Ask one or two participants who provided those ideas if they would be willing to expand on their thoughts.</a:t>
            </a:r>
          </a:p>
          <a:p>
            <a:r>
              <a:rPr lang="en-US" sz="1000" kern="1200" dirty="0">
                <a:solidFill>
                  <a:srgbClr val="000000"/>
                </a:solidFill>
                <a:effectLst/>
                <a:latin typeface="+mn-lt"/>
                <a:ea typeface="+mn-ea"/>
                <a:cs typeface="+mn-cs"/>
              </a:rPr>
              <a:t> </a:t>
            </a:r>
          </a:p>
          <a:p>
            <a:r>
              <a:rPr lang="en-US" sz="1000" i="1" kern="1200" dirty="0">
                <a:solidFill>
                  <a:srgbClr val="000000"/>
                </a:solidFill>
                <a:effectLst/>
                <a:latin typeface="+mn-lt"/>
                <a:ea typeface="+mn-ea"/>
                <a:cs typeface="+mn-cs"/>
              </a:rPr>
              <a:t>Say:</a:t>
            </a:r>
            <a:r>
              <a:rPr lang="en-US" sz="1000" kern="1200" dirty="0">
                <a:solidFill>
                  <a:srgbClr val="000000"/>
                </a:solidFill>
                <a:effectLst/>
                <a:latin typeface="+mn-lt"/>
                <a:ea typeface="+mn-ea"/>
                <a:cs typeface="+mn-cs"/>
              </a:rPr>
              <a:t> [Participant X], I see you are suggesting that a manager do [Z]. Would you be willing to briefly share your ideas about how that approach might help overcome this type of resistance?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1149267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b="1"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mn-lt"/>
                <a:ea typeface="+mn-ea"/>
                <a:cs typeface="+mn-cs"/>
              </a:rPr>
              <a:t>[Time: 5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 </a:t>
            </a:r>
            <a:r>
              <a:rPr lang="en-US" sz="1000" kern="1200" dirty="0">
                <a:solidFill>
                  <a:schemeClr val="tx1"/>
                </a:solidFill>
                <a:effectLst/>
                <a:latin typeface="+mn-lt"/>
                <a:ea typeface="+mn-ea"/>
                <a:cs typeface="+mn-cs"/>
              </a:rPr>
              <a:t>Let’s take a look at suggestions for minimizing resistance from the Harvard </a:t>
            </a:r>
            <a:r>
              <a:rPr lang="en-US" sz="1000" kern="1200" dirty="0" err="1">
                <a:solidFill>
                  <a:schemeClr val="tx1"/>
                </a:solidFill>
                <a:effectLst/>
                <a:latin typeface="+mn-lt"/>
                <a:ea typeface="+mn-ea"/>
                <a:cs typeface="+mn-cs"/>
              </a:rPr>
              <a:t>ManageMentor</a:t>
            </a:r>
            <a:r>
              <a:rPr lang="en-US" sz="1000" kern="1200" dirty="0">
                <a:solidFill>
                  <a:schemeClr val="tx1"/>
                </a:solidFill>
                <a:effectLst/>
                <a:latin typeface="+mn-lt"/>
                <a:ea typeface="+mn-ea"/>
                <a:cs typeface="+mn-cs"/>
              </a:rPr>
              <a:t> topic.</a:t>
            </a:r>
          </a:p>
          <a:p>
            <a:r>
              <a:rPr lang="en-US" sz="1000" kern="1200" dirty="0">
                <a:solidFill>
                  <a:schemeClr val="tx1"/>
                </a:solidFill>
                <a:effectLst/>
                <a:latin typeface="+mn-lt"/>
                <a:ea typeface="+mn-ea"/>
                <a:cs typeface="+mn-cs"/>
              </a:rPr>
              <a:t> </a:t>
            </a:r>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If time permits, pose questions based on the slide’s bullet points as shown below:</a:t>
            </a:r>
          </a:p>
          <a:p>
            <a:r>
              <a:rPr lang="en-US" sz="10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900" b="1" kern="1200" dirty="0">
                <a:solidFill>
                  <a:schemeClr val="tx1"/>
                </a:solidFill>
                <a:effectLst/>
                <a:latin typeface="+mn-lt"/>
                <a:ea typeface="+mn-ea"/>
                <a:cs typeface="+mn-cs"/>
              </a:rPr>
              <a:t>Uncover what’s motivating the resistance. </a:t>
            </a:r>
            <a:r>
              <a:rPr lang="en-US" sz="900" kern="1200" dirty="0">
                <a:solidFill>
                  <a:schemeClr val="tx1"/>
                </a:solidFill>
                <a:effectLst/>
                <a:latin typeface="+mn-lt"/>
                <a:ea typeface="+mn-ea"/>
                <a:cs typeface="+mn-cs"/>
              </a:rPr>
              <a:t>Is it lack of understanding, fear of job loss, or change overload?</a:t>
            </a:r>
          </a:p>
          <a:p>
            <a:pPr marL="171450" indent="-171450">
              <a:buFont typeface="Arial" panose="020B0604020202020204" pitchFamily="34" charset="0"/>
              <a:buChar char="•"/>
            </a:pPr>
            <a:r>
              <a:rPr lang="en-US" sz="900" b="1" kern="1200" dirty="0">
                <a:solidFill>
                  <a:schemeClr val="tx1"/>
                </a:solidFill>
                <a:effectLst/>
                <a:latin typeface="+mn-lt"/>
                <a:ea typeface="+mn-ea"/>
                <a:cs typeface="+mn-cs"/>
              </a:rPr>
              <a:t>Address valid concerns. </a:t>
            </a:r>
            <a:r>
              <a:rPr lang="en-US" sz="900" kern="1200" dirty="0">
                <a:solidFill>
                  <a:schemeClr val="tx1"/>
                </a:solidFill>
                <a:effectLst/>
                <a:latin typeface="+mn-lt"/>
                <a:ea typeface="+mn-ea"/>
                <a:cs typeface="+mn-cs"/>
              </a:rPr>
              <a:t>How can you use these fears to improve the change process or outcome?</a:t>
            </a:r>
          </a:p>
          <a:p>
            <a:pPr marL="171450" indent="-171450">
              <a:buFont typeface="Arial" panose="020B0604020202020204" pitchFamily="34" charset="0"/>
              <a:buChar char="•"/>
            </a:pPr>
            <a:r>
              <a:rPr lang="en-US" sz="900" b="1" kern="1200" dirty="0">
                <a:solidFill>
                  <a:schemeClr val="tx1"/>
                </a:solidFill>
                <a:effectLst/>
                <a:latin typeface="+mn-lt"/>
                <a:ea typeface="+mn-ea"/>
                <a:cs typeface="+mn-cs"/>
              </a:rPr>
              <a:t>Make resisters part of the solution. </a:t>
            </a:r>
            <a:r>
              <a:rPr lang="en-US" sz="900" kern="1200" dirty="0">
                <a:solidFill>
                  <a:schemeClr val="tx1"/>
                </a:solidFill>
                <a:effectLst/>
                <a:latin typeface="+mn-lt"/>
                <a:ea typeface="+mn-ea"/>
                <a:cs typeface="+mn-cs"/>
              </a:rPr>
              <a:t>How can you engage them in planning and implementing the change?</a:t>
            </a:r>
          </a:p>
          <a:p>
            <a:r>
              <a:rPr lang="en-US" sz="1000" kern="1200" dirty="0">
                <a:solidFill>
                  <a:schemeClr val="tx1"/>
                </a:solidFill>
                <a:effectLst/>
                <a:latin typeface="+mn-lt"/>
                <a:ea typeface="+mn-ea"/>
                <a:cs typeface="+mn-cs"/>
              </a:rPr>
              <a:t> </a:t>
            </a: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Thinking about what we’ve discussed today, what are the strategies for addressing resistance that are most relevant to you and your team? Take the next minute to write down a few ideas about managing resistance that you think are the most important to keep in mind.</a:t>
            </a:r>
          </a:p>
          <a:p>
            <a:r>
              <a:rPr lang="en-US" sz="1000" kern="1200" dirty="0">
                <a:solidFill>
                  <a:schemeClr val="tx1"/>
                </a:solidFill>
                <a:effectLst/>
                <a:latin typeface="+mn-lt"/>
                <a:ea typeface="+mn-ea"/>
                <a:cs typeface="+mn-cs"/>
              </a:rPr>
              <a:t> </a:t>
            </a:r>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Give participants one minute to reflect and write down their ideas. After the time, ask for one or two volunteers to share their ideas.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2056636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effectLst/>
                <a:latin typeface="+mn-lt"/>
                <a:ea typeface="+mn-ea"/>
                <a:cs typeface="+mn-cs"/>
              </a:rPr>
              <a:t>Facilitator notes:</a:t>
            </a:r>
          </a:p>
          <a:p>
            <a:endParaRPr lang="en-US" sz="1000" i="1" dirty="0"/>
          </a:p>
          <a:p>
            <a:r>
              <a:rPr lang="en-US" sz="1000" i="1" dirty="0"/>
              <a:t>Say</a:t>
            </a:r>
            <a:r>
              <a:rPr lang="en-US" sz="1000" dirty="0"/>
              <a:t>: Good morning/afternoon. This is ________ from ________ . We’ll be starting today’s session at ____ .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Instructions:</a:t>
            </a:r>
            <a:r>
              <a:rPr lang="en-US" sz="1000" dirty="0"/>
              <a:t> Consider answering the question yourself in the chat panel first to show an example. </a:t>
            </a:r>
            <a:r>
              <a:rPr lang="en-US" sz="1000" i="1" dirty="0"/>
              <a:t>Note:</a:t>
            </a:r>
            <a:r>
              <a:rPr lang="en-US" sz="1000" dirty="0"/>
              <a:t> There is no need to debrief the question now—it will be discussed several slides later. However, use this time to make a note of the most common and least common responses, so you are prepared to debrief later.</a:t>
            </a:r>
          </a:p>
          <a:p>
            <a:endParaRPr lang="en-US" sz="1000" b="0" kern="1200" dirty="0">
              <a:effectLst/>
              <a:latin typeface="+mn-lt"/>
              <a:ea typeface="+mn-ea"/>
              <a:cs typeface="+mn-cs"/>
            </a:endParaRPr>
          </a:p>
          <a:p>
            <a:endParaRPr lang="en-US" sz="1000" b="0" kern="1200" dirty="0">
              <a:effectLst/>
              <a:latin typeface="+mn-lt"/>
              <a:ea typeface="+mn-ea"/>
              <a:cs typeface="+mn-cs"/>
            </a:endParaRPr>
          </a:p>
          <a:p>
            <a:endParaRPr lang="en-US" sz="1000" b="0" kern="1200" dirty="0">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mn-lt"/>
                <a:ea typeface="+mn-ea"/>
                <a:cs typeface="+mn-cs"/>
              </a:rPr>
              <a:t>[Time: 1/2 minute]</a:t>
            </a:r>
          </a:p>
          <a:p>
            <a:endParaRPr lang="en-US" sz="1000" b="1" dirty="0"/>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a:t>Time: [1 minute]</a:t>
            </a:r>
          </a:p>
          <a:p>
            <a:endParaRPr lang="en-US" sz="1000" b="1" dirty="0"/>
          </a:p>
          <a:p>
            <a:r>
              <a:rPr lang="en-US" sz="1000" i="1" dirty="0"/>
              <a:t>Say:</a:t>
            </a:r>
            <a:r>
              <a:rPr lang="en-US" sz="1000" dirty="0"/>
              <a:t> Today’s session </a:t>
            </a:r>
            <a:r>
              <a:rPr lang="en-US" sz="1000" u="none" dirty="0"/>
              <a:t>was </a:t>
            </a:r>
            <a:r>
              <a:rPr lang="en-US" sz="1000" dirty="0"/>
              <a:t>all about developing and building on the skills you need to lead change effectively. Specifically, </a:t>
            </a:r>
            <a:r>
              <a:rPr lang="en-US" sz="1000" u="none" dirty="0"/>
              <a:t>we discussed</a:t>
            </a:r>
            <a:r>
              <a:rPr lang="en-US" sz="1000" u="none" baseline="0" dirty="0"/>
              <a:t> </a:t>
            </a:r>
            <a:r>
              <a:rPr lang="en-US" sz="1000" dirty="0"/>
              <a:t>how to help develop your team’s skills for navigating change, how to identify opportunities for improvement, and how to deal with resistance to change within your team.</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i="1" dirty="0">
              <a:solidFill>
                <a:srgbClr val="000000"/>
              </a:solidFill>
            </a:endParaRPr>
          </a:p>
          <a:p>
            <a:r>
              <a:rPr lang="en-US" sz="1000" i="0" dirty="0">
                <a:solidFill>
                  <a:srgbClr val="000000"/>
                </a:solidFill>
              </a:rPr>
              <a:t>[Time 1 minute]</a:t>
            </a:r>
          </a:p>
          <a:p>
            <a:endParaRPr lang="en-US" sz="1000" i="1" kern="1200" dirty="0">
              <a:solidFill>
                <a:srgbClr val="000000"/>
              </a:solidFill>
              <a:effectLst/>
              <a:latin typeface="+mn-lt"/>
              <a:ea typeface="+mn-ea"/>
              <a:cs typeface="+mn-cs"/>
            </a:endParaRPr>
          </a:p>
          <a:p>
            <a:r>
              <a:rPr lang="en-US" sz="1000" i="1" kern="1200" dirty="0">
                <a:solidFill>
                  <a:srgbClr val="000000"/>
                </a:solidFill>
                <a:effectLst/>
                <a:latin typeface="+mn-lt"/>
                <a:ea typeface="+mn-ea"/>
                <a:cs typeface="+mn-cs"/>
              </a:rPr>
              <a:t>Say</a:t>
            </a:r>
            <a:r>
              <a:rPr lang="en-US" sz="1000" kern="1200" dirty="0">
                <a:solidFill>
                  <a:srgbClr val="000000"/>
                </a:solidFill>
                <a:effectLst/>
                <a:latin typeface="+mn-lt"/>
                <a:ea typeface="+mn-ea"/>
                <a:cs typeface="+mn-cs"/>
              </a:rPr>
              <a:t>: </a:t>
            </a:r>
            <a:r>
              <a:rPr lang="en-US" sz="1000" kern="1200" dirty="0">
                <a:effectLst/>
                <a:latin typeface="+mn-lt"/>
                <a:ea typeface="+mn-ea"/>
                <a:cs typeface="+mn-cs"/>
              </a:rPr>
              <a:t>Your</a:t>
            </a:r>
            <a:r>
              <a:rPr lang="en-US" sz="1000" kern="1200" dirty="0">
                <a:solidFill>
                  <a:srgbClr val="000000"/>
                </a:solidFill>
                <a:effectLst/>
                <a:latin typeface="+mn-lt"/>
                <a:ea typeface="+mn-ea"/>
                <a:cs typeface="+mn-cs"/>
              </a:rPr>
              <a:t> next step in your development is to focus on applying and developing a skill that is particularly relevant to you and has a good chance of making an impact in the workplace for you and your team.</a:t>
            </a:r>
          </a:p>
          <a:p>
            <a:endParaRPr lang="en-US" sz="1000" kern="1200" dirty="0">
              <a:solidFill>
                <a:srgbClr val="000000"/>
              </a:solidFill>
              <a:effectLst/>
              <a:latin typeface="+mn-lt"/>
              <a:ea typeface="+mn-ea"/>
              <a:cs typeface="+mn-cs"/>
            </a:endParaRPr>
          </a:p>
          <a:p>
            <a:r>
              <a:rPr lang="en-US" sz="1000" kern="1200" dirty="0">
                <a:solidFill>
                  <a:srgbClr val="000000"/>
                </a:solidFill>
                <a:effectLst/>
                <a:latin typeface="+mn-lt"/>
                <a:ea typeface="+mn-ea"/>
                <a:cs typeface="+mn-cs"/>
              </a:rPr>
              <a:t>The On-the-Job section in the Harvard ManageMentor topic provides an opportunity for you to pick a skill to work on and come up with specific ways to apply and develop </a:t>
            </a:r>
            <a:r>
              <a:rPr lang="en-US" sz="1000" kern="1200" dirty="0">
                <a:solidFill>
                  <a:srgbClr val="FF0000"/>
                </a:solidFill>
                <a:effectLst/>
                <a:latin typeface="+mn-lt"/>
                <a:ea typeface="+mn-ea"/>
                <a:cs typeface="+mn-cs"/>
              </a:rPr>
              <a:t>it</a:t>
            </a:r>
            <a:r>
              <a:rPr lang="en-US" sz="1000" kern="1200" dirty="0">
                <a:solidFill>
                  <a:srgbClr val="000000"/>
                </a:solidFill>
                <a:effectLst/>
                <a:latin typeface="+mn-lt"/>
                <a:ea typeface="+mn-ea"/>
                <a:cs typeface="+mn-cs"/>
              </a:rPr>
              <a:t> in your workplace. For instance, you can pick the skill </a:t>
            </a:r>
            <a:r>
              <a:rPr lang="en-US" sz="1000" b="1" kern="1200" dirty="0">
                <a:solidFill>
                  <a:srgbClr val="000000"/>
                </a:solidFill>
                <a:effectLst/>
                <a:latin typeface="+mn-lt"/>
                <a:ea typeface="+mn-ea"/>
                <a:cs typeface="+mn-cs"/>
              </a:rPr>
              <a:t>Overcoming resistance to change in my group</a:t>
            </a:r>
            <a:r>
              <a:rPr lang="en-US" sz="1000" kern="1200" dirty="0">
                <a:solidFill>
                  <a:srgbClr val="000000"/>
                </a:solidFill>
                <a:effectLst/>
                <a:latin typeface="+mn-lt"/>
                <a:ea typeface="+mn-ea"/>
                <a:cs typeface="+mn-cs"/>
              </a:rPr>
              <a:t>. Then you’ll identify specific action items that you can do to apply and develop this skill. For example, you could develop an action item of “When I hear someone in my group objecting to an upcoming change, I can try to understand what motivates </a:t>
            </a:r>
            <a:r>
              <a:rPr lang="en-US" sz="1000" kern="1200" dirty="0">
                <a:effectLst/>
                <a:latin typeface="+mn-lt"/>
                <a:ea typeface="+mn-ea"/>
                <a:cs typeface="+mn-cs"/>
              </a:rPr>
              <a:t>their</a:t>
            </a:r>
            <a:r>
              <a:rPr lang="en-US" sz="1000" kern="1200" dirty="0">
                <a:solidFill>
                  <a:srgbClr val="000000"/>
                </a:solidFill>
                <a:effectLst/>
                <a:latin typeface="+mn-lt"/>
                <a:ea typeface="+mn-ea"/>
                <a:cs typeface="+mn-cs"/>
              </a:rPr>
              <a:t> resistance.” </a:t>
            </a:r>
          </a:p>
          <a:p>
            <a:endParaRPr lang="en-US" sz="1000" i="1" kern="1200" dirty="0">
              <a:solidFill>
                <a:srgbClr val="000000"/>
              </a:solidFill>
              <a:effectLst/>
              <a:latin typeface="+mn-lt"/>
              <a:ea typeface="+mn-ea"/>
              <a:cs typeface="+mn-cs"/>
            </a:endParaRPr>
          </a:p>
          <a:p>
            <a:r>
              <a:rPr lang="en-US" sz="1000" i="1" kern="1200" dirty="0">
                <a:solidFill>
                  <a:srgbClr val="000000"/>
                </a:solidFill>
                <a:effectLst/>
                <a:latin typeface="+mn-lt"/>
                <a:ea typeface="+mn-ea"/>
                <a:cs typeface="+mn-cs"/>
              </a:rPr>
              <a:t>Say</a:t>
            </a:r>
            <a:r>
              <a:rPr lang="en-US" sz="1000" kern="1200" dirty="0">
                <a:solidFill>
                  <a:srgbClr val="000000"/>
                </a:solidFill>
                <a:effectLst/>
                <a:latin typeface="+mn-lt"/>
                <a:ea typeface="+mn-ea"/>
                <a:cs typeface="+mn-cs"/>
              </a:rPr>
              <a:t>:</a:t>
            </a:r>
            <a:r>
              <a:rPr lang="en-US" sz="1000" kern="1200" dirty="0">
                <a:solidFill>
                  <a:srgbClr val="FF0000"/>
                </a:solidFill>
                <a:effectLst/>
                <a:latin typeface="+mn-lt"/>
                <a:ea typeface="+mn-ea"/>
                <a:cs typeface="+mn-cs"/>
              </a:rPr>
              <a:t> </a:t>
            </a:r>
            <a:r>
              <a:rPr lang="en-US" sz="1000" dirty="0"/>
              <a:t>To</a:t>
            </a:r>
            <a:r>
              <a:rPr lang="en-US" sz="1000" dirty="0">
                <a:solidFill>
                  <a:srgbClr val="FF0000"/>
                </a:solidFill>
              </a:rPr>
              <a:t> </a:t>
            </a:r>
            <a:r>
              <a:rPr lang="en-US" sz="1000" kern="1200" dirty="0">
                <a:solidFill>
                  <a:srgbClr val="000000"/>
                </a:solidFill>
                <a:effectLst/>
                <a:latin typeface="+mn-lt"/>
                <a:ea typeface="+mn-ea"/>
                <a:cs typeface="+mn-cs"/>
              </a:rPr>
              <a:t>complete this learning experience, proceed to the On-the-Job section in the Harvard ManageMentor topic. Remember, the only way to develop a skill is to apply and experiment with the use of that skill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mn-lt"/>
                <a:ea typeface="+mn-ea"/>
                <a:cs typeface="+mn-cs"/>
              </a:rPr>
              <a:t>[Time: 1/2 minute]</a:t>
            </a:r>
          </a:p>
          <a:p>
            <a:endParaRPr lang="en-US" sz="1000" b="1" dirty="0"/>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23</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a:t>
            </a:r>
            <a:r>
              <a:rPr lang="en-US" sz="1000" b="1" baseline="0" dirty="0">
                <a:solidFill>
                  <a:srgbClr val="000000"/>
                </a:solidFill>
              </a:rPr>
              <a:t> notes:</a:t>
            </a:r>
          </a:p>
          <a:p>
            <a:endParaRPr lang="en-US" sz="1000" b="1" dirty="0">
              <a:solidFill>
                <a:srgbClr val="000000"/>
              </a:solidFill>
            </a:endParaRPr>
          </a:p>
          <a:p>
            <a:r>
              <a:rPr lang="en-US" sz="1000" baseline="0" dirty="0">
                <a:solidFill>
                  <a:srgbClr val="000000"/>
                </a:solidFill>
              </a:rPr>
              <a:t>[</a:t>
            </a:r>
            <a:r>
              <a:rPr lang="en-US" sz="1000" i="0" baseline="0" dirty="0">
                <a:solidFill>
                  <a:srgbClr val="000000"/>
                </a:solidFill>
              </a:rPr>
              <a:t>Time: </a:t>
            </a:r>
            <a:r>
              <a:rPr lang="en-US" sz="1000" baseline="0" dirty="0">
                <a:solidFill>
                  <a:srgbClr val="000000"/>
                </a:solidFill>
              </a:rPr>
              <a:t>1</a:t>
            </a:r>
            <a:r>
              <a:rPr lang="en-US" sz="1000" dirty="0">
                <a:solidFill>
                  <a:srgbClr val="000000"/>
                </a:solidFill>
              </a:rPr>
              <a:t> minute]</a:t>
            </a:r>
          </a:p>
          <a:p>
            <a:endParaRPr lang="en-US" sz="1000" b="1" baseline="0" dirty="0">
              <a:solidFill>
                <a:srgbClr val="000000"/>
              </a:solidFill>
            </a:endParaRPr>
          </a:p>
          <a:p>
            <a:r>
              <a:rPr lang="en-US" sz="1000" i="1" baseline="0" dirty="0">
                <a:solidFill>
                  <a:srgbClr val="000000"/>
                </a:solidFill>
              </a:rPr>
              <a:t>Instructions</a:t>
            </a:r>
            <a:r>
              <a:rPr lang="en-US" sz="1000" baseline="0" dirty="0">
                <a:solidFill>
                  <a:srgbClr val="000000"/>
                </a:solidFill>
              </a:rPr>
              <a:t>: Introduce yourself and any co-facilitator or web conferencing producer </a:t>
            </a:r>
            <a:r>
              <a:rPr lang="en-US" sz="1000" u="none" baseline="0" dirty="0">
                <a:solidFill>
                  <a:srgbClr val="000000"/>
                </a:solidFill>
              </a:rPr>
              <a:t>who</a:t>
            </a:r>
            <a:r>
              <a:rPr lang="en-US" sz="1000" baseline="0" dirty="0">
                <a:solidFill>
                  <a:srgbClr val="000000"/>
                </a:solidFill>
              </a:rPr>
              <a:t> might be helping with the session. Acknowledge the relative size of the audience, and consider having participants chat in their location</a:t>
            </a:r>
            <a:r>
              <a:rPr lang="en-US" sz="1000" u="none" baseline="0" dirty="0">
                <a:solidFill>
                  <a:srgbClr val="000000"/>
                </a:solidFill>
              </a:rPr>
              <a:t>s</a:t>
            </a:r>
            <a:r>
              <a:rPr lang="en-US" sz="1000" baseline="0" dirty="0">
                <a:solidFill>
                  <a:srgbClr val="000000"/>
                </a:solidFill>
              </a:rPr>
              <a:t> if this information is not readily apparent. The point is to give people a sense of who is participating in the session today.</a:t>
            </a:r>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5 minutes]</a:t>
            </a:r>
          </a:p>
          <a:p>
            <a:endParaRPr lang="en-US" sz="1000" b="1" dirty="0">
              <a:solidFill>
                <a:srgbClr val="000000"/>
              </a:solidFill>
            </a:endParaRPr>
          </a:p>
          <a:p>
            <a:r>
              <a:rPr lang="en-US" sz="1000" i="1" dirty="0">
                <a:solidFill>
                  <a:srgbClr val="000000"/>
                </a:solidFill>
              </a:rPr>
              <a:t>Say</a:t>
            </a:r>
            <a:r>
              <a:rPr lang="en-US" sz="1000" dirty="0">
                <a:solidFill>
                  <a:srgbClr val="000000"/>
                </a:solidFill>
              </a:rPr>
              <a:t>: Let’s start by taking a look at the opening question.</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Debrief the icebreaker question from the beginning about responses to change. Briefly summarize participants’ reactions to change; for example, say: “It looks like some of you had quite positive reactions to the prospect of change, while others were more concerned. It’s normal for everyone—you and your people—to have varying reactions to change.“ </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How have differing responses like these affected the success of </a:t>
            </a:r>
            <a:r>
              <a:rPr lang="en-US" sz="1000" u="none" dirty="0">
                <a:solidFill>
                  <a:srgbClr val="000000"/>
                </a:solidFill>
              </a:rPr>
              <a:t>our </a:t>
            </a:r>
            <a:r>
              <a:rPr lang="en-US" sz="1000" dirty="0">
                <a:solidFill>
                  <a:srgbClr val="000000"/>
                </a:solidFill>
              </a:rPr>
              <a:t>organization’s change initiatives in the past? Let’s hear from one or two of you about the impact of people’s positive versus negative reactions to change. Please raise your hand if you want to share some thoughts about this. </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Take a few responses, then summarize what people have said.</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When you and your team have the skills and mindset for navigating change, you can approach the challenge with drive and a sense of purpose. You turn uncertainty into opportunity—which is crucial both for your career and for helping your company gain strategic advantage.</a:t>
            </a:r>
          </a:p>
          <a:p>
            <a:endParaRPr lang="en-US" sz="1000" dirty="0">
              <a:solidFill>
                <a:srgbClr val="000000"/>
              </a:solidFill>
            </a:endParaRP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a:t>[Time: 1 minute]</a:t>
            </a:r>
          </a:p>
          <a:p>
            <a:endParaRPr lang="en-US" sz="1000" b="1" dirty="0"/>
          </a:p>
          <a:p>
            <a:r>
              <a:rPr lang="en-US" sz="1000" i="1" dirty="0"/>
              <a:t>Say:</a:t>
            </a:r>
            <a:r>
              <a:rPr lang="en-US" sz="1000" dirty="0"/>
              <a:t> Today’s session is all about developing and building on the skills you need to lead change effectively. Specifically, we are going to discuss how to develop your team’s skills for navigating change, how to identify opportunities for improvement, and how to deal with resistance to change within your team.</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dirty="0"/>
              <a:t>[Time: 1/2 minute]</a:t>
            </a:r>
          </a:p>
          <a:p>
            <a:endParaRPr lang="en-US" sz="1000" i="1" dirty="0"/>
          </a:p>
          <a:p>
            <a:r>
              <a:rPr lang="en-US" sz="1000" i="1" dirty="0"/>
              <a:t>Say</a:t>
            </a:r>
            <a:r>
              <a:rPr lang="en-US" sz="1000" dirty="0"/>
              <a:t>: So let’s get started by discussing how to ensure that members of your team develop the skills they need for navigating the continual change we all face today.</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dirty="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b="0" i="0" dirty="0">
                <a:solidFill>
                  <a:srgbClr val="000000"/>
                </a:solidFill>
              </a:rPr>
              <a:t>[Time: 5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i="0" dirty="0">
              <a:solidFill>
                <a:srgbClr val="000000"/>
              </a:solidFill>
            </a:endParaRPr>
          </a:p>
          <a:p>
            <a:r>
              <a:rPr lang="en-US" sz="1000" i="1" kern="1200" dirty="0">
                <a:solidFill>
                  <a:srgbClr val="000000"/>
                </a:solidFill>
                <a:latin typeface="+mn-lt"/>
                <a:ea typeface="+mn-ea"/>
                <a:cs typeface="+mn-cs"/>
              </a:rPr>
              <a:t>Say</a:t>
            </a:r>
            <a:r>
              <a:rPr lang="en-US" sz="1000" kern="1200" dirty="0">
                <a:solidFill>
                  <a:srgbClr val="000000"/>
                </a:solidFill>
                <a:latin typeface="+mn-lt"/>
                <a:ea typeface="+mn-ea"/>
                <a:cs typeface="+mn-cs"/>
              </a:rPr>
              <a:t>: Let’s begin by taking a minute to review this short scenario. In this situation, what are some things that Marcus could do to help his team develop the skills for handling continual change?</a:t>
            </a:r>
          </a:p>
          <a:p>
            <a:endParaRPr lang="en-US" sz="1000" i="1" kern="1200" dirty="0">
              <a:solidFill>
                <a:srgbClr val="000000"/>
              </a:solidFill>
              <a:latin typeface="+mn-lt"/>
              <a:ea typeface="+mn-ea"/>
              <a:cs typeface="+mn-cs"/>
            </a:endParaRPr>
          </a:p>
          <a:p>
            <a:r>
              <a:rPr lang="en-US" sz="1000" i="1" kern="1200" dirty="0">
                <a:solidFill>
                  <a:srgbClr val="000000"/>
                </a:solidFill>
                <a:latin typeface="+mn-lt"/>
                <a:ea typeface="+mn-ea"/>
                <a:cs typeface="+mn-cs"/>
              </a:rPr>
              <a:t>Instructions</a:t>
            </a:r>
            <a:r>
              <a:rPr lang="en-US" sz="1000" kern="1200" dirty="0">
                <a:solidFill>
                  <a:srgbClr val="000000"/>
                </a:solidFill>
                <a:latin typeface="+mn-lt"/>
                <a:ea typeface="+mn-ea"/>
                <a:cs typeface="+mn-cs"/>
              </a:rPr>
              <a:t>: Give participants one minute to review the scenario, then ask for volunteers to chat in their specific ideas about what to do. Ideally, participants would highlight some of the following suggestions for Marcus:</a:t>
            </a:r>
          </a:p>
          <a:p>
            <a:endParaRPr lang="en-US" sz="1000" kern="1200" dirty="0">
              <a:solidFill>
                <a:srgbClr val="000000"/>
              </a:solidFill>
              <a:latin typeface="+mn-lt"/>
              <a:ea typeface="+mn-ea"/>
              <a:cs typeface="+mn-cs"/>
            </a:endParaRPr>
          </a:p>
          <a:p>
            <a:pPr marL="171450" lvl="0" indent="-171450">
              <a:buFont typeface="Arial" panose="020B0604020202020204" pitchFamily="34" charset="0"/>
              <a:buChar char="•"/>
            </a:pPr>
            <a:r>
              <a:rPr lang="en-US" sz="1000" b="1" dirty="0"/>
              <a:t>Make it an ongoing process.</a:t>
            </a:r>
            <a:r>
              <a:rPr lang="en-US" sz="1000" dirty="0"/>
              <a:t> Don’t wait for specific initiatives to come from higher up in the organization. Continually look for assignments that will stretch your team and help them develop the skills they need to manage change. </a:t>
            </a:r>
          </a:p>
          <a:p>
            <a:pPr marL="171450" lvl="0" indent="-171450">
              <a:buFont typeface="Arial" panose="020B0604020202020204" pitchFamily="34" charset="0"/>
              <a:buChar char="•"/>
            </a:pPr>
            <a:r>
              <a:rPr lang="en-US" sz="1000" b="1" dirty="0"/>
              <a:t>Empower your group to make improvements.</a:t>
            </a:r>
            <a:r>
              <a:rPr lang="en-US" sz="1000" dirty="0"/>
              <a:t> Talk with your employees about their day-to-day roadblocks and frustrations. Help them brainstorm new ways of doing things. </a:t>
            </a:r>
          </a:p>
          <a:p>
            <a:pPr marL="171450" lvl="0" indent="-171450">
              <a:buFont typeface="Arial" panose="020B0604020202020204" pitchFamily="34" charset="0"/>
              <a:buChar char="•"/>
            </a:pPr>
            <a:r>
              <a:rPr lang="en-US" sz="1000" b="1" dirty="0"/>
              <a:t>Foster ownership.</a:t>
            </a:r>
            <a:r>
              <a:rPr lang="en-US" sz="1000" dirty="0"/>
              <a:t> When you let your employees decide how to approach their tasks—rather than imposing your own approach on them—you help them build valuable capabilities.</a:t>
            </a:r>
          </a:p>
          <a:p>
            <a:pPr marL="171450" lvl="0" indent="-171450">
              <a:buFont typeface="Arial" panose="020B0604020202020204" pitchFamily="34" charset="0"/>
              <a:buChar char="•"/>
            </a:pPr>
            <a:r>
              <a:rPr lang="en-US" sz="1000" b="1" dirty="0"/>
              <a:t>Build trust—</a:t>
            </a:r>
            <a:r>
              <a:rPr lang="en-US" sz="1000" dirty="0"/>
              <a:t>in themselves, in their team members, and in you. Make it clear that you value your employees and their contributions to the overall effort. </a:t>
            </a:r>
          </a:p>
          <a:p>
            <a:pPr marL="171450" lvl="0" indent="-171450">
              <a:buFont typeface="Arial" panose="020B0604020202020204" pitchFamily="34" charset="0"/>
              <a:buChar char="•"/>
            </a:pPr>
            <a:r>
              <a:rPr lang="en-US" sz="1000" b="1" dirty="0"/>
              <a:t>Provide support.</a:t>
            </a:r>
            <a:r>
              <a:rPr lang="en-US" sz="1000" dirty="0"/>
              <a:t> Encourage employees to manage stress productively. Point them to resources such as wellness programs or meditation groups. And be available to answer questions and address doubts about their role in the change process and what the organization will look like after the change has been made.</a:t>
            </a:r>
            <a:endParaRPr lang="en-US" sz="1000" kern="1200" dirty="0">
              <a:solidFill>
                <a:srgbClr val="000000"/>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i="0" dirty="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i="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extLst>
      <p:ext uri="{BB962C8B-B14F-4D97-AF65-F5344CB8AC3E}">
        <p14:creationId xmlns:p14="http://schemas.microsoft.com/office/powerpoint/2010/main" val="557835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810000"/>
            <a:ext cx="5486400" cy="4664075"/>
          </a:xfrm>
        </p:spPr>
        <p:txBody>
          <a:bodyPr/>
          <a:lstStyle/>
          <a:p>
            <a:r>
              <a:rPr lang="en-US" sz="1000" b="1" dirty="0"/>
              <a:t>Facilitator notes:</a:t>
            </a:r>
          </a:p>
          <a:p>
            <a:endParaRPr lang="en-US" sz="1000" b="1" dirty="0"/>
          </a:p>
          <a:p>
            <a:r>
              <a:rPr lang="en-US" sz="1000" kern="1200" dirty="0">
                <a:solidFill>
                  <a:schemeClr val="tx1"/>
                </a:solidFill>
                <a:latin typeface="+mn-lt"/>
                <a:ea typeface="+mn-ea"/>
                <a:cs typeface="+mn-cs"/>
              </a:rPr>
              <a:t>[Time: 1 minute]</a:t>
            </a:r>
          </a:p>
          <a:p>
            <a:endParaRPr lang="en-US" sz="1000" b="1" dirty="0"/>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As a group, you came up with some great ideas that would help Marcus strengthen his team’s skills for handling continual change. Here are some recommendations about empowering your team to initiate change rather than being passive</a:t>
            </a:r>
            <a:r>
              <a:rPr lang="en-US" sz="1000" kern="1200" dirty="0">
                <a:solidFill>
                  <a:srgbClr val="FF0000"/>
                </a:solidFill>
                <a:latin typeface="+mn-lt"/>
                <a:ea typeface="+mn-ea"/>
                <a:cs typeface="+mn-cs"/>
              </a:rPr>
              <a:t> </a:t>
            </a:r>
            <a:r>
              <a:rPr lang="en-US" sz="1000" kern="1200" dirty="0">
                <a:latin typeface="+mn-lt"/>
                <a:ea typeface="+mn-ea"/>
                <a:cs typeface="+mn-cs"/>
              </a:rPr>
              <a:t>recipients</a:t>
            </a:r>
            <a:r>
              <a:rPr lang="en-US" sz="1000" kern="1200" dirty="0">
                <a:solidFill>
                  <a:srgbClr val="FF0000"/>
                </a:solidFill>
                <a:latin typeface="+mn-lt"/>
                <a:ea typeface="+mn-ea"/>
                <a:cs typeface="+mn-cs"/>
              </a:rPr>
              <a:t> </a:t>
            </a:r>
            <a:r>
              <a:rPr lang="en-US" sz="1000" kern="1200" dirty="0">
                <a:solidFill>
                  <a:schemeClr val="tx1"/>
                </a:solidFill>
                <a:latin typeface="+mn-lt"/>
                <a:ea typeface="+mn-ea"/>
                <a:cs typeface="+mn-cs"/>
              </a:rPr>
              <a:t>of it.</a:t>
            </a:r>
            <a:r>
              <a:rPr lang="en-US" sz="1000" dirty="0">
                <a:solidFill>
                  <a:srgbClr val="FF0000"/>
                </a:solidFill>
              </a:rPr>
              <a:t> </a:t>
            </a:r>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extLst>
      <p:ext uri="{BB962C8B-B14F-4D97-AF65-F5344CB8AC3E}">
        <p14:creationId xmlns:p14="http://schemas.microsoft.com/office/powerpoint/2010/main" val="19552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CHANGE</a:t>
              </a:r>
              <a:br>
                <a:rPr lang="en-US" sz="1000" dirty="0">
                  <a:solidFill>
                    <a:schemeClr val="bg1"/>
                  </a:solidFill>
                </a:rPr>
              </a:br>
              <a:r>
                <a:rPr lang="en-US" sz="1000" dirty="0">
                  <a:solidFill>
                    <a:schemeClr val="bg1"/>
                  </a:solidFill>
                </a:rPr>
                <a:t>MANAGEMENT</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2020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CHANGE</a:t>
              </a:r>
              <a:br>
                <a:rPr lang="en-US" sz="1000" dirty="0">
                  <a:solidFill>
                    <a:schemeClr val="bg1"/>
                  </a:solidFill>
                </a:rPr>
              </a:br>
              <a:r>
                <a:rPr lang="en-US" sz="1000" dirty="0">
                  <a:solidFill>
                    <a:schemeClr val="bg1"/>
                  </a:solidFill>
                </a:rPr>
                <a:t>MANAGEMENT</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CHANGE</a:t>
              </a:r>
              <a:br>
                <a:rPr lang="en-US" sz="1000" dirty="0">
                  <a:solidFill>
                    <a:schemeClr val="bg1"/>
                  </a:solidFill>
                </a:rPr>
              </a:br>
              <a:r>
                <a:rPr lang="en-US" sz="1000" dirty="0">
                  <a:solidFill>
                    <a:schemeClr val="bg1"/>
                  </a:solidFill>
                </a:rPr>
                <a:t>MANAGEMENT</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1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2.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4.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16.xml"/><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tags" Target="../tags/tag19.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21.xml"/><Relationship Id="rId4" Type="http://schemas.openxmlformats.org/officeDocument/2006/relationships/image" Target="../media/image17.jp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23.xml"/><Relationship Id="rId4" Type="http://schemas.openxmlformats.org/officeDocument/2006/relationships/image" Target="../media/image18.jp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8.xml"/><Relationship Id="rId1" Type="http://schemas.openxmlformats.org/officeDocument/2006/relationships/tags" Target="../tags/tag24.xml"/><Relationship Id="rId5" Type="http://schemas.openxmlformats.org/officeDocument/2006/relationships/image" Target="../media/image7.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1.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8.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9.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167881236_5.jpg"/>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14530" b="14530"/>
          <a:stretch>
            <a:fillRect/>
          </a:stretch>
        </p:blipFill>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a:t>Change Management Café </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5" name="Rectangle 14">
            <a:extLst>
              <a:ext uri="{FF2B5EF4-FFF2-40B4-BE49-F238E27FC236}">
                <a16:creationId xmlns:a16="http://schemas.microsoft.com/office/drawing/2014/main" id="{CE2C9F20-7D66-0D4F-A695-EE39EC4C3DB1}"/>
              </a:ext>
            </a:extLst>
          </p:cNvPr>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custDataLst>
      <p:tags r:id="rId1"/>
    </p:custDataLst>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872872" y="3047823"/>
            <a:ext cx="5915386" cy="2919023"/>
          </a:xfrm>
        </p:spPr>
        <p:txBody>
          <a:bodyPr/>
          <a:lstStyle/>
          <a:p>
            <a:pPr>
              <a:lnSpc>
                <a:spcPct val="100000"/>
              </a:lnSpc>
            </a:pPr>
            <a:r>
              <a:rPr lang="en-US" sz="3600" dirty="0">
                <a:solidFill>
                  <a:schemeClr val="bg1"/>
                </a:solidFill>
              </a:rPr>
              <a:t>How will you:  </a:t>
            </a:r>
          </a:p>
          <a:p>
            <a:pPr marL="571500" indent="-571500">
              <a:lnSpc>
                <a:spcPct val="100000"/>
              </a:lnSpc>
              <a:buFont typeface="Arial" panose="020B0604020202020204" pitchFamily="34" charset="0"/>
              <a:buChar char="•"/>
            </a:pPr>
            <a:r>
              <a:rPr lang="en-US" sz="2800" dirty="0">
                <a:solidFill>
                  <a:schemeClr val="bg1"/>
                </a:solidFill>
              </a:rPr>
              <a:t>Build your group’s skills for handling continual change? </a:t>
            </a:r>
          </a:p>
        </p:txBody>
      </p:sp>
      <p:sp>
        <p:nvSpPr>
          <p:cNvPr id="10" name="Text Placeholder 9"/>
          <p:cNvSpPr>
            <a:spLocks noGrp="1"/>
          </p:cNvSpPr>
          <p:nvPr>
            <p:ph type="body" sz="quarter" idx="11"/>
          </p:nvPr>
        </p:nvSpPr>
        <p:spPr>
          <a:xfrm>
            <a:off x="872871" y="1789928"/>
            <a:ext cx="6611160" cy="692150"/>
          </a:xfrm>
        </p:spPr>
        <p:txBody>
          <a:bodyPr/>
          <a:lstStyle/>
          <a:p>
            <a:r>
              <a:rPr lang="en-US" dirty="0"/>
              <a:t>DEVELOP SKILLS FOR CHANGE</a:t>
            </a:r>
          </a:p>
        </p:txBody>
      </p:sp>
      <p:grpSp>
        <p:nvGrpSpPr>
          <p:cNvPr id="5" name="Group 4"/>
          <p:cNvGrpSpPr/>
          <p:nvPr/>
        </p:nvGrpSpPr>
        <p:grpSpPr>
          <a:xfrm>
            <a:off x="7563253" y="2206320"/>
            <a:ext cx="1580747" cy="841504"/>
            <a:chOff x="7563253" y="4665042"/>
            <a:chExt cx="1580747" cy="841504"/>
          </a:xfrm>
        </p:grpSpPr>
        <p:sp>
          <p:nvSpPr>
            <p:cNvPr id="7" name="Rectangle 6"/>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custDataLst>
      <p:tags r:id="rId1"/>
    </p:custDataLst>
    <p:extLst>
      <p:ext uri="{BB962C8B-B14F-4D97-AF65-F5344CB8AC3E}">
        <p14:creationId xmlns:p14="http://schemas.microsoft.com/office/powerpoint/2010/main" val="3914059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939625" y="2709863"/>
            <a:ext cx="7397551" cy="2888719"/>
          </a:xfrm>
        </p:spPr>
        <p:txBody>
          <a:bodyPr/>
          <a:lstStyle/>
          <a:p>
            <a:r>
              <a:rPr lang="en-US" sz="6600" dirty="0"/>
              <a:t>IDENTIFY</a:t>
            </a:r>
            <a:br>
              <a:rPr lang="en-US" sz="6600" dirty="0"/>
            </a:br>
            <a:r>
              <a:rPr lang="en-US" sz="6600" dirty="0"/>
              <a:t>OPPORTUNITIES FOR IMPROVEMENT</a:t>
            </a:r>
          </a:p>
        </p:txBody>
      </p:sp>
      <p:pic>
        <p:nvPicPr>
          <p:cNvPr id="10" name="Picture Placeholder 9" descr="483596345_47.jpg"/>
          <p:cNvPicPr>
            <a:picLocks noGrp="1" noChangeAspect="1"/>
          </p:cNvPicPr>
          <p:nvPr>
            <p:ph type="pic" sz="quarter" idx="10"/>
          </p:nvPr>
        </p:nvPicPr>
        <p:blipFill rotWithShape="1">
          <a:blip r:embed="rId4">
            <a:extLst>
              <a:ext uri="{28A0092B-C50C-407E-A947-70E740481C1C}">
                <a14:useLocalDpi xmlns:a14="http://schemas.microsoft.com/office/drawing/2010/main" val="0"/>
              </a:ext>
            </a:extLst>
          </a:blip>
          <a:srcRect t="44569" r="4974" b="23311"/>
          <a:stretch/>
        </p:blipFill>
        <p:spPr/>
      </p:pic>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CHANGE</a:t>
              </a:r>
            </a:p>
            <a:p>
              <a:pPr algn="ctr"/>
              <a:r>
                <a:rPr lang="en-US" sz="1000" dirty="0">
                  <a:solidFill>
                    <a:schemeClr val="bg1"/>
                  </a:solidFill>
                </a:rPr>
                <a:t>MANAGEMENT</a:t>
              </a:r>
            </a:p>
          </p:txBody>
        </p:sp>
      </p:grpSp>
    </p:spTree>
    <p:custDataLst>
      <p:tags r:id="rId1"/>
    </p:custDataLst>
    <p:extLst>
      <p:ext uri="{BB962C8B-B14F-4D97-AF65-F5344CB8AC3E}">
        <p14:creationId xmlns:p14="http://schemas.microsoft.com/office/powerpoint/2010/main" val="1132974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To initiate changes that would improve our organization…</a:t>
            </a:r>
            <a:endParaRPr lang="en-US" dirty="0">
              <a:solidFill>
                <a:srgbClr val="FF0000"/>
              </a:solidFill>
            </a:endParaRPr>
          </a:p>
        </p:txBody>
      </p:sp>
      <p:sp>
        <p:nvSpPr>
          <p:cNvPr id="8" name="Content Placeholder 7"/>
          <p:cNvSpPr>
            <a:spLocks noGrp="1"/>
          </p:cNvSpPr>
          <p:nvPr>
            <p:ph type="body" sz="quarter" idx="13"/>
          </p:nvPr>
        </p:nvSpPr>
        <p:spPr>
          <a:xfrm>
            <a:off x="570523" y="1721118"/>
            <a:ext cx="7241066" cy="4679681"/>
          </a:xfrm>
        </p:spPr>
        <p:txBody>
          <a:bodyPr>
            <a:noAutofit/>
          </a:bodyPr>
          <a:lstStyle/>
          <a:p>
            <a:pPr lvl="0"/>
            <a:r>
              <a:rPr lang="en-US" sz="2400" dirty="0"/>
              <a:t>Identify </a:t>
            </a:r>
            <a:r>
              <a:rPr lang="en-US" sz="2400" b="1" dirty="0"/>
              <a:t>performance gaps</a:t>
            </a:r>
            <a:r>
              <a:rPr lang="en-US" sz="2400" dirty="0"/>
              <a:t>, such as wasted resources or bugs in products, and </a:t>
            </a:r>
            <a:r>
              <a:rPr lang="en-US" sz="2400" b="1" dirty="0"/>
              <a:t>opportunity gaps</a:t>
            </a:r>
            <a:r>
              <a:rPr lang="en-US" sz="2400" dirty="0"/>
              <a:t>, such as ideas for meeting customers’ needs</a:t>
            </a:r>
          </a:p>
          <a:p>
            <a:pPr lvl="0"/>
            <a:r>
              <a:rPr lang="en-US" sz="2400" dirty="0"/>
              <a:t>Come up with innovative ways to close these gaps</a:t>
            </a:r>
          </a:p>
          <a:p>
            <a:pPr lvl="0"/>
            <a:r>
              <a:rPr lang="en-US" sz="2400" dirty="0"/>
              <a:t>Experiment with new ways of doing things</a:t>
            </a:r>
          </a:p>
          <a:p>
            <a:pPr lvl="0"/>
            <a:r>
              <a:rPr lang="en-US" sz="2400" dirty="0"/>
              <a:t>Creatively implement and continually improve procedures and practices</a:t>
            </a:r>
          </a:p>
        </p:txBody>
      </p:sp>
    </p:spTree>
    <p:custDataLst>
      <p:tags r:id="rId1"/>
    </p:custDataLst>
    <p:extLst>
      <p:ext uri="{BB962C8B-B14F-4D97-AF65-F5344CB8AC3E}">
        <p14:creationId xmlns:p14="http://schemas.microsoft.com/office/powerpoint/2010/main" val="4112952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1" y="1267635"/>
            <a:ext cx="5019674" cy="742140"/>
          </a:xfrm>
        </p:spPr>
        <p:txBody>
          <a:bodyPr>
            <a:noAutofit/>
          </a:bodyPr>
          <a:lstStyle/>
          <a:p>
            <a:pPr>
              <a:lnSpc>
                <a:spcPct val="90000"/>
              </a:lnSpc>
            </a:pPr>
            <a:r>
              <a:rPr lang="en-US" sz="2800" dirty="0">
                <a:solidFill>
                  <a:schemeClr val="tx1"/>
                </a:solidFill>
              </a:rPr>
              <a:t>IDENTIFY PERFORMANCE OR OPPORTUNITY GAPS</a:t>
            </a:r>
          </a:p>
        </p:txBody>
      </p:sp>
      <p:sp>
        <p:nvSpPr>
          <p:cNvPr id="8" name="Text Placeholder 7"/>
          <p:cNvSpPr>
            <a:spLocks noGrp="1"/>
          </p:cNvSpPr>
          <p:nvPr>
            <p:ph type="body" sz="quarter" idx="10"/>
          </p:nvPr>
        </p:nvSpPr>
        <p:spPr>
          <a:xfrm>
            <a:off x="444501" y="2278251"/>
            <a:ext cx="4222749" cy="3230375"/>
          </a:xfrm>
        </p:spPr>
        <p:txBody>
          <a:bodyPr/>
          <a:lstStyle/>
          <a:p>
            <a:pPr marL="0" lvl="0"/>
            <a:r>
              <a:rPr lang="en-US" sz="2000" dirty="0"/>
              <a:t>Carlotta is the director of enterprise sales for an insurance software provider. At the end of Q2, her team notices a drop in sales compared with the same period in the previous year. </a:t>
            </a:r>
          </a:p>
          <a:p>
            <a:pPr>
              <a:spcAft>
                <a:spcPts val="1200"/>
              </a:spcAft>
            </a:pPr>
            <a:endParaRPr lang="en-US" sz="2000" dirty="0"/>
          </a:p>
        </p:txBody>
      </p:sp>
      <p:sp>
        <p:nvSpPr>
          <p:cNvPr id="3" name="Text Placeholder 2"/>
          <p:cNvSpPr>
            <a:spLocks noGrp="1"/>
          </p:cNvSpPr>
          <p:nvPr>
            <p:ph type="body" sz="quarter" idx="11"/>
          </p:nvPr>
        </p:nvSpPr>
        <p:spPr>
          <a:xfrm>
            <a:off x="5229225" y="1873250"/>
            <a:ext cx="3444875" cy="3301999"/>
          </a:xfrm>
        </p:spPr>
        <p:txBody>
          <a:bodyPr anchor="t"/>
          <a:lstStyle/>
          <a:p>
            <a:r>
              <a:rPr lang="en-US" sz="2800" i="1" dirty="0">
                <a:solidFill>
                  <a:schemeClr val="accent1"/>
                </a:solidFill>
              </a:rPr>
              <a:t>How can Carlotta and </a:t>
            </a:r>
            <a:r>
              <a:rPr lang="en-US" sz="2800" dirty="0">
                <a:solidFill>
                  <a:schemeClr val="accent1"/>
                </a:solidFill>
              </a:rPr>
              <a:t>her team determine why the gap exists and how to address it?</a:t>
            </a:r>
          </a:p>
          <a:p>
            <a:endParaRPr lang="en-US" sz="2800" dirty="0">
              <a:solidFill>
                <a:schemeClr val="accent1"/>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custDataLst>
      <p:tags r:id="rId1"/>
    </p:custDataLst>
    <p:extLst>
      <p:ext uri="{BB962C8B-B14F-4D97-AF65-F5344CB8AC3E}">
        <p14:creationId xmlns:p14="http://schemas.microsoft.com/office/powerpoint/2010/main" val="3204354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What are some performance or opportunity gaps in your area?</a:t>
            </a:r>
          </a:p>
        </p:txBody>
      </p:sp>
      <p:grpSp>
        <p:nvGrpSpPr>
          <p:cNvPr id="10" name="Group 9"/>
          <p:cNvGrpSpPr/>
          <p:nvPr/>
        </p:nvGrpSpPr>
        <p:grpSpPr>
          <a:xfrm>
            <a:off x="7563253" y="4665042"/>
            <a:ext cx="1580747" cy="844729"/>
            <a:chOff x="7563253" y="4665042"/>
            <a:chExt cx="1580747" cy="844729"/>
          </a:xfrm>
        </p:grpSpPr>
        <p:sp>
          <p:nvSpPr>
            <p:cNvPr id="13" name="Rectangle 12"/>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4" name="Picture 13"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aphicFrame>
        <p:nvGraphicFramePr>
          <p:cNvPr id="7" name="Content Placeholder 3">
            <a:extLst>
              <a:ext uri="{FF2B5EF4-FFF2-40B4-BE49-F238E27FC236}">
                <a16:creationId xmlns:a16="http://schemas.microsoft.com/office/drawing/2014/main" id="{50530DDE-D2C6-1744-9795-AB5E00CB3752}"/>
              </a:ext>
            </a:extLst>
          </p:cNvPr>
          <p:cNvGraphicFramePr>
            <a:graphicFrameLocks/>
          </p:cNvGraphicFramePr>
          <p:nvPr>
            <p:extLst>
              <p:ext uri="{D42A27DB-BD31-4B8C-83A1-F6EECF244321}">
                <p14:modId xmlns:p14="http://schemas.microsoft.com/office/powerpoint/2010/main" val="680607757"/>
              </p:ext>
            </p:extLst>
          </p:nvPr>
        </p:nvGraphicFramePr>
        <p:xfrm>
          <a:off x="457201" y="1826898"/>
          <a:ext cx="6683187" cy="3265325"/>
        </p:xfrm>
        <a:graphic>
          <a:graphicData uri="http://schemas.openxmlformats.org/drawingml/2006/table">
            <a:tbl>
              <a:tblPr firstRow="1" bandRow="1">
                <a:tableStyleId>{073A0DAA-6AF3-43AB-8588-CEC1D06C72B9}</a:tableStyleId>
              </a:tblPr>
              <a:tblGrid>
                <a:gridCol w="1443088">
                  <a:extLst>
                    <a:ext uri="{9D8B030D-6E8A-4147-A177-3AD203B41FA5}">
                      <a16:colId xmlns:a16="http://schemas.microsoft.com/office/drawing/2014/main" val="675718432"/>
                    </a:ext>
                  </a:extLst>
                </a:gridCol>
                <a:gridCol w="2496899">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tblGrid>
              <a:tr h="439790">
                <a:tc>
                  <a:txBody>
                    <a:bodyPr/>
                    <a:lstStyle/>
                    <a:p>
                      <a:pPr algn="ctr">
                        <a:spcAft>
                          <a:spcPts val="1200"/>
                        </a:spcAft>
                      </a:pPr>
                      <a:endParaRPr lang="en-US" sz="1400" dirty="0"/>
                    </a:p>
                  </a:txBody>
                  <a:tcPr anchor="ctr">
                    <a:solidFill>
                      <a:schemeClr val="accent5">
                        <a:lumMod val="50000"/>
                      </a:schemeClr>
                    </a:solidFill>
                  </a:tcPr>
                </a:tc>
                <a:tc>
                  <a:txBody>
                    <a:bodyPr/>
                    <a:lstStyle/>
                    <a:p>
                      <a:pPr algn="ctr">
                        <a:spcAft>
                          <a:spcPts val="1200"/>
                        </a:spcAft>
                      </a:pPr>
                      <a:r>
                        <a:rPr lang="en-US" sz="1400" dirty="0"/>
                        <a:t>PERFORMANCE GAP</a:t>
                      </a:r>
                    </a:p>
                  </a:txBody>
                  <a:tcPr anchor="ctr">
                    <a:solidFill>
                      <a:schemeClr val="accent5">
                        <a:lumMod val="50000"/>
                      </a:schemeClr>
                    </a:solidFill>
                  </a:tcPr>
                </a:tc>
                <a:tc>
                  <a:txBody>
                    <a:bodyPr/>
                    <a:lstStyle/>
                    <a:p>
                      <a:pPr algn="ctr"/>
                      <a:r>
                        <a:rPr lang="en-US" sz="1400" dirty="0"/>
                        <a:t>OPPORTUNITY GAP</a:t>
                      </a:r>
                    </a:p>
                  </a:txBody>
                  <a:tcPr anchor="ctr">
                    <a:solidFill>
                      <a:schemeClr val="accent5">
                        <a:lumMod val="50000"/>
                      </a:schemeClr>
                    </a:solidFill>
                  </a:tcPr>
                </a:tc>
                <a:extLst>
                  <a:ext uri="{0D108BD9-81ED-4DB2-BD59-A6C34878D82A}">
                    <a16:rowId xmlns:a16="http://schemas.microsoft.com/office/drawing/2014/main" val="10000"/>
                  </a:ext>
                </a:extLst>
              </a:tr>
              <a:tr h="954536">
                <a:tc>
                  <a:txBody>
                    <a:bodyPr/>
                    <a:lstStyle/>
                    <a:p>
                      <a:pPr marL="0" marR="0" lvl="0" indent="0" algn="l" defTabSz="914400" rtl="0" eaLnBrk="1" fontAlgn="auto" latinLnBrk="0" hangingPunct="1">
                        <a:lnSpc>
                          <a:spcPct val="100000"/>
                        </a:lnSpc>
                        <a:spcBef>
                          <a:spcPts val="0"/>
                        </a:spcBef>
                        <a:spcAft>
                          <a:spcPts val="1200"/>
                        </a:spcAft>
                        <a:buClrTx/>
                        <a:buSzTx/>
                        <a:buFont typeface="Arial"/>
                        <a:buNone/>
                        <a:tabLst/>
                        <a:defRPr/>
                      </a:pPr>
                      <a:r>
                        <a:rPr lang="en-US" sz="1600" dirty="0">
                          <a:solidFill>
                            <a:schemeClr val="bg1"/>
                          </a:solidFill>
                        </a:rPr>
                        <a:t>DEFINITION</a:t>
                      </a:r>
                    </a:p>
                  </a:txBody>
                  <a:tcPr marL="182880" marR="68580" marT="91440" marB="0">
                    <a:solidFill>
                      <a:schemeClr val="accent5">
                        <a:lumMod val="50000"/>
                      </a:schemeClr>
                    </a:solidFill>
                  </a:tcPr>
                </a:tc>
                <a:tc>
                  <a:txBody>
                    <a:bodyPr/>
                    <a:lstStyle/>
                    <a:p>
                      <a:pPr marL="0" lvl="0" indent="0">
                        <a:spcAft>
                          <a:spcPts val="1200"/>
                        </a:spcAft>
                        <a:buFont typeface="Arial"/>
                        <a:buNone/>
                      </a:pPr>
                      <a:r>
                        <a:rPr lang="en-US" sz="1600" b="0" i="0" dirty="0">
                          <a:solidFill>
                            <a:sysClr val="windowText" lastClr="000000"/>
                          </a:solidFill>
                        </a:rPr>
                        <a:t>Difference between expected and actual performance</a:t>
                      </a:r>
                    </a:p>
                  </a:txBody>
                  <a:tcPr marL="182880" marR="68580" marT="91440" marB="0">
                    <a:solidFill>
                      <a:schemeClr val="accent5"/>
                    </a:solidFill>
                  </a:tcPr>
                </a:tc>
                <a:tc>
                  <a:txBody>
                    <a:bodyPr/>
                    <a:lstStyle/>
                    <a:p>
                      <a:pPr marL="115888" lvl="0" indent="0">
                        <a:spcAft>
                          <a:spcPts val="1200"/>
                        </a:spcAft>
                        <a:buFont typeface="Arial"/>
                        <a:buNone/>
                      </a:pPr>
                      <a:r>
                        <a:rPr lang="en-US" sz="1600" b="0" i="0" dirty="0"/>
                        <a:t>Potential future problem or missed chance for creating value</a:t>
                      </a:r>
                      <a:endParaRPr lang="en-US" sz="1600" b="0" i="0" baseline="0" dirty="0"/>
                    </a:p>
                  </a:txBody>
                  <a:tcPr marL="68580" marR="68580" marT="91440" marB="0">
                    <a:solidFill>
                      <a:schemeClr val="accent5"/>
                    </a:solidFill>
                  </a:tcPr>
                </a:tc>
                <a:extLst>
                  <a:ext uri="{0D108BD9-81ED-4DB2-BD59-A6C34878D82A}">
                    <a16:rowId xmlns:a16="http://schemas.microsoft.com/office/drawing/2014/main" val="10001"/>
                  </a:ext>
                </a:extLst>
              </a:tr>
              <a:tr h="934720">
                <a:tc>
                  <a:txBody>
                    <a:bodyPr/>
                    <a:lstStyle/>
                    <a:p>
                      <a:pPr marL="0" marR="0" lvl="0" indent="0" algn="l" defTabSz="914400" rtl="0" eaLnBrk="1" fontAlgn="auto" latinLnBrk="0" hangingPunct="1">
                        <a:lnSpc>
                          <a:spcPct val="100000"/>
                        </a:lnSpc>
                        <a:spcBef>
                          <a:spcPts val="0"/>
                        </a:spcBef>
                        <a:spcAft>
                          <a:spcPts val="1200"/>
                        </a:spcAft>
                        <a:buClrTx/>
                        <a:buSzTx/>
                        <a:buFont typeface="Arial"/>
                        <a:buNone/>
                        <a:tabLst/>
                        <a:defRPr/>
                      </a:pPr>
                      <a:r>
                        <a:rPr lang="en-US" sz="1600" dirty="0">
                          <a:solidFill>
                            <a:schemeClr val="bg1"/>
                          </a:solidFill>
                        </a:rPr>
                        <a:t>SOURCE</a:t>
                      </a:r>
                    </a:p>
                  </a:txBody>
                  <a:tcPr marL="182880" marR="68580" marT="91440" marB="0">
                    <a:solidFill>
                      <a:schemeClr val="accent5">
                        <a:lumMod val="50000"/>
                      </a:schemeClr>
                    </a:solidFill>
                  </a:tcPr>
                </a:tc>
                <a:tc>
                  <a:txBody>
                    <a:bodyPr/>
                    <a:lstStyle/>
                    <a:p>
                      <a:pPr marL="0" lvl="0" indent="0">
                        <a:spcAft>
                          <a:spcPts val="1200"/>
                        </a:spcAft>
                        <a:buFont typeface="Arial"/>
                        <a:buNone/>
                      </a:pPr>
                      <a:r>
                        <a:rPr lang="en-US" sz="1600" b="0" i="0" dirty="0">
                          <a:solidFill>
                            <a:sysClr val="windowText" lastClr="000000"/>
                          </a:solidFill>
                        </a:rPr>
                        <a:t>Often based on a lack of efficiency</a:t>
                      </a:r>
                    </a:p>
                  </a:txBody>
                  <a:tcPr marL="182880" marR="68580" marT="91440" marB="0">
                    <a:solidFill>
                      <a:schemeClr val="accent5"/>
                    </a:solidFill>
                  </a:tcPr>
                </a:tc>
                <a:tc>
                  <a:txBody>
                    <a:bodyPr/>
                    <a:lstStyle/>
                    <a:p>
                      <a:pPr marL="115888" lvl="0" indent="0">
                        <a:spcAft>
                          <a:spcPts val="1200"/>
                        </a:spcAft>
                        <a:buFont typeface="Arial"/>
                        <a:buNone/>
                      </a:pPr>
                      <a:r>
                        <a:rPr lang="en-US" sz="1600" b="0" i="0" baseline="0" dirty="0"/>
                        <a:t>Often based on complacency or shifts in the way value is created</a:t>
                      </a:r>
                    </a:p>
                  </a:txBody>
                  <a:tcPr marL="68580" marR="68580" marT="91440" marB="0">
                    <a:solidFill>
                      <a:schemeClr val="accent5"/>
                    </a:solidFill>
                  </a:tcPr>
                </a:tc>
                <a:extLst>
                  <a:ext uri="{0D108BD9-81ED-4DB2-BD59-A6C34878D82A}">
                    <a16:rowId xmlns:a16="http://schemas.microsoft.com/office/drawing/2014/main" val="2604797718"/>
                  </a:ext>
                </a:extLst>
              </a:tr>
              <a:tr h="936279">
                <a:tc>
                  <a:txBody>
                    <a:bodyPr/>
                    <a:lstStyle/>
                    <a:p>
                      <a:pPr marL="0" marR="0" lvl="0" indent="0" algn="l" defTabSz="914400" rtl="0" eaLnBrk="1" fontAlgn="auto" latinLnBrk="0" hangingPunct="1">
                        <a:lnSpc>
                          <a:spcPct val="100000"/>
                        </a:lnSpc>
                        <a:spcBef>
                          <a:spcPts val="0"/>
                        </a:spcBef>
                        <a:spcAft>
                          <a:spcPts val="1200"/>
                        </a:spcAft>
                        <a:buClrTx/>
                        <a:buSzTx/>
                        <a:buFont typeface="Arial"/>
                        <a:buNone/>
                        <a:tabLst/>
                        <a:defRPr/>
                      </a:pPr>
                      <a:r>
                        <a:rPr lang="en-US" sz="1600" dirty="0">
                          <a:solidFill>
                            <a:schemeClr val="bg1"/>
                          </a:solidFill>
                        </a:rPr>
                        <a:t>REQUIRED RESPONSE</a:t>
                      </a:r>
                    </a:p>
                  </a:txBody>
                  <a:tcPr marL="182880" marR="68580" marT="91440" marB="0">
                    <a:lnB w="12700" cap="flat" cmpd="sng" algn="ctr">
                      <a:solidFill>
                        <a:prstClr val="white"/>
                      </a:solidFill>
                      <a:prstDash val="solid"/>
                      <a:round/>
                      <a:headEnd type="none" w="med" len="med"/>
                      <a:tailEnd type="none" w="med" len="med"/>
                    </a:lnB>
                    <a:solidFill>
                      <a:schemeClr val="accent5">
                        <a:lumMod val="50000"/>
                      </a:schemeClr>
                    </a:solidFill>
                  </a:tcPr>
                </a:tc>
                <a:tc>
                  <a:txBody>
                    <a:bodyPr/>
                    <a:lstStyle/>
                    <a:p>
                      <a:pPr marL="0" lvl="0" indent="0">
                        <a:spcAft>
                          <a:spcPts val="1200"/>
                        </a:spcAft>
                        <a:buFont typeface="Arial"/>
                        <a:buNone/>
                      </a:pPr>
                      <a:r>
                        <a:rPr lang="en-US" sz="1600" b="0" i="0" dirty="0">
                          <a:solidFill>
                            <a:sysClr val="windowText" lastClr="000000"/>
                          </a:solidFill>
                        </a:rPr>
                        <a:t>Change that improves current organizational routines and practices</a:t>
                      </a:r>
                    </a:p>
                  </a:txBody>
                  <a:tcPr marL="182880" marR="68580" marT="91440" marB="0">
                    <a:lnB w="12700" cap="flat" cmpd="sng" algn="ctr">
                      <a:solidFill>
                        <a:prstClr val="white"/>
                      </a:solidFill>
                      <a:prstDash val="solid"/>
                      <a:round/>
                      <a:headEnd type="none" w="med" len="med"/>
                      <a:tailEnd type="none" w="med" len="med"/>
                    </a:lnB>
                    <a:solidFill>
                      <a:schemeClr val="accent5"/>
                    </a:solidFill>
                  </a:tcPr>
                </a:tc>
                <a:tc>
                  <a:txBody>
                    <a:bodyPr/>
                    <a:lstStyle/>
                    <a:p>
                      <a:pPr marL="115888" lvl="0" indent="0">
                        <a:spcAft>
                          <a:spcPts val="1200"/>
                        </a:spcAft>
                        <a:buFont typeface="Arial"/>
                        <a:buNone/>
                      </a:pPr>
                      <a:r>
                        <a:rPr lang="en-US" sz="1600" b="0" i="0" baseline="0" dirty="0"/>
                        <a:t>Change that creates new routines and practices</a:t>
                      </a:r>
                    </a:p>
                  </a:txBody>
                  <a:tcPr marL="68580" marR="68580" marT="91440" marB="0">
                    <a:lnB w="12700" cap="flat" cmpd="sng" algn="ctr">
                      <a:solidFill>
                        <a:prstClr val="white"/>
                      </a:solidFill>
                      <a:prstDash val="solid"/>
                      <a:round/>
                      <a:headEnd type="none" w="med" len="med"/>
                      <a:tailEnd type="none" w="med" len="med"/>
                    </a:lnB>
                    <a:solidFill>
                      <a:schemeClr val="accent5"/>
                    </a:solidFill>
                  </a:tcPr>
                </a:tc>
                <a:extLst>
                  <a:ext uri="{0D108BD9-81ED-4DB2-BD59-A6C34878D82A}">
                    <a16:rowId xmlns:a16="http://schemas.microsoft.com/office/drawing/2014/main" val="139332508"/>
                  </a:ext>
                </a:extLst>
              </a:tr>
            </a:tbl>
          </a:graphicData>
        </a:graphic>
      </p:graphicFrame>
    </p:spTree>
    <p:custDataLst>
      <p:tags r:id="rId1"/>
    </p:custDataLst>
    <p:extLst>
      <p:ext uri="{BB962C8B-B14F-4D97-AF65-F5344CB8AC3E}">
        <p14:creationId xmlns:p14="http://schemas.microsoft.com/office/powerpoint/2010/main" val="4271614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dirty="0"/>
              <a:t>OVERCOME RESISTANCE</a:t>
            </a:r>
          </a:p>
        </p:txBody>
      </p:sp>
      <p:pic>
        <p:nvPicPr>
          <p:cNvPr id="11" name="Picture Placeholder 10" descr="157427943_47.jpg"/>
          <p:cNvPicPr>
            <a:picLocks noGrp="1" noChangeAspect="1"/>
          </p:cNvPicPr>
          <p:nvPr>
            <p:ph type="pic" sz="quarter" idx="10"/>
          </p:nvPr>
        </p:nvPicPr>
        <p:blipFill rotWithShape="1">
          <a:blip r:embed="rId4">
            <a:extLst>
              <a:ext uri="{28A0092B-C50C-407E-A947-70E740481C1C}">
                <a14:useLocalDpi xmlns:a14="http://schemas.microsoft.com/office/drawing/2010/main" val="0"/>
              </a:ext>
            </a:extLst>
          </a:blip>
          <a:srcRect t="52535" b="13193"/>
          <a:stretch/>
        </p:blipFill>
        <p:spPr/>
      </p:pic>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CHANGE</a:t>
              </a:r>
            </a:p>
            <a:p>
              <a:pPr algn="ctr"/>
              <a:r>
                <a:rPr lang="en-US" sz="1000" dirty="0">
                  <a:solidFill>
                    <a:schemeClr val="bg1"/>
                  </a:solidFill>
                </a:rPr>
                <a:t>MANAGEMENT</a:t>
              </a:r>
            </a:p>
          </p:txBody>
        </p:sp>
      </p:grpSp>
    </p:spTree>
    <p:custDataLst>
      <p:tags r:id="rId1"/>
    </p:custDataLst>
    <p:extLst>
      <p:ext uri="{BB962C8B-B14F-4D97-AF65-F5344CB8AC3E}">
        <p14:creationId xmlns:p14="http://schemas.microsoft.com/office/powerpoint/2010/main" val="1935770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This change won’t work because…</a:t>
            </a:r>
          </a:p>
        </p:txBody>
      </p:sp>
      <p:sp>
        <p:nvSpPr>
          <p:cNvPr id="4" name="Text Placeholder 3"/>
          <p:cNvSpPr>
            <a:spLocks noGrp="1"/>
          </p:cNvSpPr>
          <p:nvPr>
            <p:ph sz="quarter" idx="10"/>
          </p:nvPr>
        </p:nvSpPr>
        <p:spPr>
          <a:xfrm>
            <a:off x="308571" y="1856688"/>
            <a:ext cx="8233833" cy="4221692"/>
          </a:xfrm>
        </p:spPr>
        <p:txBody>
          <a:bodyPr/>
          <a:lstStyle/>
          <a:p>
            <a:pPr marL="635000" lvl="1" indent="-349250">
              <a:buFont typeface="+mj-lt"/>
              <a:buAutoNum type="arabicPeriod"/>
            </a:pPr>
            <a:r>
              <a:rPr lang="en-US" dirty="0"/>
              <a:t>It has never been tried before.</a:t>
            </a:r>
          </a:p>
          <a:p>
            <a:pPr marL="635000" lvl="1" indent="-349250">
              <a:buFont typeface="+mj-lt"/>
              <a:buAutoNum type="arabicPeriod"/>
            </a:pPr>
            <a:r>
              <a:rPr lang="en-US" dirty="0"/>
              <a:t>Why change? It's working OK.</a:t>
            </a:r>
          </a:p>
          <a:p>
            <a:pPr marL="635000" lvl="1" indent="-349250">
              <a:buFont typeface="+mj-lt"/>
              <a:buAutoNum type="arabicPeriod"/>
            </a:pPr>
            <a:r>
              <a:rPr lang="en-US" dirty="0"/>
              <a:t>We don’t have the money or time.</a:t>
            </a:r>
          </a:p>
          <a:p>
            <a:pPr marL="635000" lvl="1" indent="-349250">
              <a:buFont typeface="+mj-lt"/>
              <a:buAutoNum type="arabicPeriod"/>
            </a:pPr>
            <a:r>
              <a:rPr lang="en-US" dirty="0"/>
              <a:t>It’s too radical a change.</a:t>
            </a:r>
          </a:p>
          <a:p>
            <a:pPr marL="635000" lvl="1" indent="-349250">
              <a:buFont typeface="+mj-lt"/>
              <a:buAutoNum type="arabicPeriod"/>
            </a:pPr>
            <a:r>
              <a:rPr lang="en-US" dirty="0"/>
              <a:t>It’s not my job.</a:t>
            </a:r>
          </a:p>
          <a:p>
            <a:pPr marL="635000" lvl="1" indent="-349250">
              <a:buFont typeface="+mj-lt"/>
              <a:buAutoNum type="arabicPeriod"/>
            </a:pPr>
            <a:r>
              <a:rPr lang="en-US" dirty="0"/>
              <a:t>Customers won’t buy it.</a:t>
            </a:r>
          </a:p>
        </p:txBody>
      </p:sp>
      <p:grpSp>
        <p:nvGrpSpPr>
          <p:cNvPr id="11" name="Group 10"/>
          <p:cNvGrpSpPr/>
          <p:nvPr/>
        </p:nvGrpSpPr>
        <p:grpSpPr>
          <a:xfrm>
            <a:off x="7563253" y="4665042"/>
            <a:ext cx="1580747" cy="844729"/>
            <a:chOff x="7563253" y="4665042"/>
            <a:chExt cx="1580747" cy="844729"/>
          </a:xfrm>
        </p:grpSpPr>
        <p:sp>
          <p:nvSpPr>
            <p:cNvPr id="12" name="Rectangle 11"/>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3" name="Picture 12"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custDataLst>
      <p:tags r:id="rId1"/>
    </p:custDataLst>
    <p:extLst>
      <p:ext uri="{BB962C8B-B14F-4D97-AF65-F5344CB8AC3E}">
        <p14:creationId xmlns:p14="http://schemas.microsoft.com/office/powerpoint/2010/main" val="1229177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Typical responses to change</a:t>
            </a:r>
          </a:p>
        </p:txBody>
      </p:sp>
      <p:grpSp>
        <p:nvGrpSpPr>
          <p:cNvPr id="10" name="Group 9"/>
          <p:cNvGrpSpPr/>
          <p:nvPr/>
        </p:nvGrpSpPr>
        <p:grpSpPr>
          <a:xfrm>
            <a:off x="7563253" y="466504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aphicFrame>
        <p:nvGraphicFramePr>
          <p:cNvPr id="9" name="Content Placeholder 3">
            <a:extLst>
              <a:ext uri="{FF2B5EF4-FFF2-40B4-BE49-F238E27FC236}">
                <a16:creationId xmlns:a16="http://schemas.microsoft.com/office/drawing/2014/main" id="{D0912E4A-FC53-C043-B1D2-C7777D11252B}"/>
              </a:ext>
            </a:extLst>
          </p:cNvPr>
          <p:cNvGraphicFramePr>
            <a:graphicFrameLocks/>
          </p:cNvGraphicFramePr>
          <p:nvPr>
            <p:extLst>
              <p:ext uri="{D42A27DB-BD31-4B8C-83A1-F6EECF244321}">
                <p14:modId xmlns:p14="http://schemas.microsoft.com/office/powerpoint/2010/main" val="1860722771"/>
              </p:ext>
            </p:extLst>
          </p:nvPr>
        </p:nvGraphicFramePr>
        <p:xfrm>
          <a:off x="457200" y="1526140"/>
          <a:ext cx="6898232" cy="4326020"/>
        </p:xfrm>
        <a:graphic>
          <a:graphicData uri="http://schemas.openxmlformats.org/drawingml/2006/table">
            <a:tbl>
              <a:tblPr firstRow="1" bandRow="1">
                <a:tableStyleId>{073A0DAA-6AF3-43AB-8588-CEC1D06C72B9}</a:tableStyleId>
              </a:tblPr>
              <a:tblGrid>
                <a:gridCol w="3449116">
                  <a:extLst>
                    <a:ext uri="{9D8B030D-6E8A-4147-A177-3AD203B41FA5}">
                      <a16:colId xmlns:a16="http://schemas.microsoft.com/office/drawing/2014/main" val="20000"/>
                    </a:ext>
                  </a:extLst>
                </a:gridCol>
                <a:gridCol w="3449116">
                  <a:extLst>
                    <a:ext uri="{9D8B030D-6E8A-4147-A177-3AD203B41FA5}">
                      <a16:colId xmlns:a16="http://schemas.microsoft.com/office/drawing/2014/main" val="20001"/>
                    </a:ext>
                  </a:extLst>
                </a:gridCol>
              </a:tblGrid>
              <a:tr h="632602">
                <a:tc>
                  <a:txBody>
                    <a:bodyPr/>
                    <a:lstStyle/>
                    <a:p>
                      <a:pPr algn="ctr">
                        <a:spcAft>
                          <a:spcPts val="1200"/>
                        </a:spcAft>
                      </a:pPr>
                      <a:r>
                        <a:rPr lang="en-US" sz="1600" dirty="0"/>
                        <a:t>People embrace change when they…</a:t>
                      </a:r>
                    </a:p>
                  </a:txBody>
                  <a:tcPr anchor="ctr">
                    <a:solidFill>
                      <a:schemeClr val="accent5">
                        <a:lumMod val="50000"/>
                      </a:schemeClr>
                    </a:solidFill>
                  </a:tcPr>
                </a:tc>
                <a:tc>
                  <a:txBody>
                    <a:bodyPr/>
                    <a:lstStyle/>
                    <a:p>
                      <a:pPr algn="ctr"/>
                      <a:r>
                        <a:rPr lang="en-US" sz="1600" dirty="0"/>
                        <a:t>People resist change when they…</a:t>
                      </a:r>
                    </a:p>
                  </a:txBody>
                  <a:tcPr anchor="ctr">
                    <a:solidFill>
                      <a:schemeClr val="accent5">
                        <a:lumMod val="50000"/>
                      </a:schemeClr>
                    </a:solidFill>
                  </a:tcPr>
                </a:tc>
                <a:extLst>
                  <a:ext uri="{0D108BD9-81ED-4DB2-BD59-A6C34878D82A}">
                    <a16:rowId xmlns:a16="http://schemas.microsoft.com/office/drawing/2014/main" val="10000"/>
                  </a:ext>
                </a:extLst>
              </a:tr>
              <a:tr h="3693418">
                <a:tc>
                  <a:txBody>
                    <a:bodyPr/>
                    <a:lstStyle/>
                    <a:p>
                      <a:pPr marL="342900" marR="0" lvl="0" indent="-342900">
                        <a:spcBef>
                          <a:spcPts val="0"/>
                        </a:spcBef>
                        <a:spcAft>
                          <a:spcPts val="0"/>
                        </a:spcAft>
                        <a:buFont typeface="Symbol" pitchFamily="2" charset="2"/>
                        <a:buChar char=""/>
                      </a:pPr>
                      <a:r>
                        <a:rPr lang="en-US" sz="1600" dirty="0">
                          <a:solidFill>
                            <a:schemeClr val="tx1"/>
                          </a:solidFill>
                          <a:effectLst/>
                        </a:rPr>
                        <a:t>Believe that the change makes sense</a:t>
                      </a:r>
                    </a:p>
                    <a:p>
                      <a:pPr marL="342900" marR="0" lvl="0" indent="-342900">
                        <a:spcBef>
                          <a:spcPts val="0"/>
                        </a:spcBef>
                        <a:spcAft>
                          <a:spcPts val="0"/>
                        </a:spcAft>
                        <a:buFont typeface="Symbol" pitchFamily="2" charset="2"/>
                        <a:buChar char=""/>
                      </a:pPr>
                      <a:r>
                        <a:rPr lang="en-US" sz="1600" dirty="0">
                          <a:solidFill>
                            <a:schemeClr val="tx1"/>
                          </a:solidFill>
                          <a:effectLst/>
                        </a:rPr>
                        <a:t>Respect the people leading the change effort</a:t>
                      </a:r>
                    </a:p>
                    <a:p>
                      <a:pPr marL="342900" marR="0" lvl="0" indent="-342900">
                        <a:spcBef>
                          <a:spcPts val="0"/>
                        </a:spcBef>
                        <a:spcAft>
                          <a:spcPts val="0"/>
                        </a:spcAft>
                        <a:buFont typeface="Symbol" pitchFamily="2" charset="2"/>
                        <a:buChar char=""/>
                      </a:pPr>
                      <a:r>
                        <a:rPr lang="en-US" sz="1600" dirty="0">
                          <a:solidFill>
                            <a:schemeClr val="tx1"/>
                          </a:solidFill>
                          <a:effectLst/>
                        </a:rPr>
                        <a:t>Expect new opportunities and challenges to come from the change</a:t>
                      </a:r>
                    </a:p>
                    <a:p>
                      <a:pPr marL="342900" marR="0" lvl="0" indent="-342900">
                        <a:spcBef>
                          <a:spcPts val="0"/>
                        </a:spcBef>
                        <a:spcAft>
                          <a:spcPts val="0"/>
                        </a:spcAft>
                        <a:buFont typeface="Symbol" pitchFamily="2" charset="2"/>
                        <a:buChar char=""/>
                      </a:pPr>
                      <a:r>
                        <a:rPr lang="en-US" sz="1600" dirty="0">
                          <a:solidFill>
                            <a:schemeClr val="tx1"/>
                          </a:solidFill>
                          <a:effectLst/>
                        </a:rPr>
                        <a:t>Are involved in planning how to implement the change program</a:t>
                      </a:r>
                    </a:p>
                    <a:p>
                      <a:pPr marL="342900" marR="0" lvl="0" indent="-342900">
                        <a:spcBef>
                          <a:spcPts val="0"/>
                        </a:spcBef>
                        <a:spcAft>
                          <a:spcPts val="0"/>
                        </a:spcAft>
                        <a:buFont typeface="Symbol" pitchFamily="2" charset="2"/>
                        <a:buChar char=""/>
                      </a:pPr>
                      <a:r>
                        <a:rPr lang="en-US" sz="1600" dirty="0">
                          <a:solidFill>
                            <a:schemeClr val="tx1"/>
                          </a:solidFill>
                          <a:effectLst/>
                        </a:rPr>
                        <a:t>Believe that the change will result in personal gain</a:t>
                      </a:r>
                    </a:p>
                    <a:p>
                      <a:pPr marL="342900" marR="0" lvl="0" indent="-342900">
                        <a:spcBef>
                          <a:spcPts val="0"/>
                        </a:spcBef>
                        <a:spcAft>
                          <a:spcPts val="0"/>
                        </a:spcAft>
                        <a:buFont typeface="Symbol" pitchFamily="2" charset="2"/>
                        <a:buChar char=""/>
                      </a:pPr>
                      <a:r>
                        <a:rPr lang="en-US" sz="1600" dirty="0">
                          <a:solidFill>
                            <a:schemeClr val="tx1"/>
                          </a:solidFill>
                          <a:effectLst/>
                        </a:rPr>
                        <a:t>Enjoy the excitement of change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2880" marR="68580" marT="91440" marB="0">
                    <a:lnB w="12700" cap="flat" cmpd="sng" algn="ctr">
                      <a:solidFill>
                        <a:prstClr val="white"/>
                      </a:solidFill>
                      <a:prstDash val="solid"/>
                      <a:round/>
                      <a:headEnd type="none" w="med" len="med"/>
                      <a:tailEnd type="none" w="med" len="med"/>
                    </a:lnB>
                    <a:solidFill>
                      <a:schemeClr val="accent5"/>
                    </a:solidFill>
                  </a:tcPr>
                </a:tc>
                <a:tc>
                  <a:txBody>
                    <a:bodyPr/>
                    <a:lstStyle/>
                    <a:p>
                      <a:pPr marL="342900" marR="0" lvl="0" indent="-342900">
                        <a:spcBef>
                          <a:spcPts val="0"/>
                        </a:spcBef>
                        <a:spcAft>
                          <a:spcPts val="0"/>
                        </a:spcAft>
                        <a:buFont typeface="Symbol" pitchFamily="2" charset="2"/>
                        <a:buChar char=""/>
                      </a:pPr>
                      <a:r>
                        <a:rPr lang="en-US" sz="1600" dirty="0">
                          <a:solidFill>
                            <a:schemeClr val="tx1"/>
                          </a:solidFill>
                          <a:effectLst/>
                        </a:rPr>
                        <a:t>Believe that change is unnecessary or will make things worse</a:t>
                      </a:r>
                    </a:p>
                    <a:p>
                      <a:pPr marL="342900" marR="0" lvl="0" indent="-342900">
                        <a:spcBef>
                          <a:spcPts val="0"/>
                        </a:spcBef>
                        <a:spcAft>
                          <a:spcPts val="0"/>
                        </a:spcAft>
                        <a:buFont typeface="Symbol" pitchFamily="2" charset="2"/>
                        <a:buChar char=""/>
                      </a:pPr>
                      <a:r>
                        <a:rPr lang="en-US" sz="1600" dirty="0">
                          <a:solidFill>
                            <a:schemeClr val="tx1"/>
                          </a:solidFill>
                          <a:effectLst/>
                        </a:rPr>
                        <a:t>Don't trust the people leading the change effort</a:t>
                      </a:r>
                    </a:p>
                    <a:p>
                      <a:pPr marL="342900" marR="0" lvl="0" indent="-342900">
                        <a:spcBef>
                          <a:spcPts val="0"/>
                        </a:spcBef>
                        <a:spcAft>
                          <a:spcPts val="0"/>
                        </a:spcAft>
                        <a:buFont typeface="Symbol" pitchFamily="2" charset="2"/>
                        <a:buChar char=""/>
                      </a:pPr>
                      <a:r>
                        <a:rPr lang="en-US" sz="1600" dirty="0">
                          <a:solidFill>
                            <a:schemeClr val="tx1"/>
                          </a:solidFill>
                          <a:effectLst/>
                        </a:rPr>
                        <a:t>Aren't confident the change will succeed</a:t>
                      </a:r>
                    </a:p>
                    <a:p>
                      <a:pPr marL="342900" marR="0" lvl="0" indent="-342900">
                        <a:spcBef>
                          <a:spcPts val="0"/>
                        </a:spcBef>
                        <a:spcAft>
                          <a:spcPts val="0"/>
                        </a:spcAft>
                        <a:buFont typeface="Symbol" pitchFamily="2" charset="2"/>
                        <a:buChar char=""/>
                      </a:pPr>
                      <a:r>
                        <a:rPr lang="en-US" sz="1600" dirty="0">
                          <a:solidFill>
                            <a:schemeClr val="tx1"/>
                          </a:solidFill>
                          <a:effectLst/>
                        </a:rPr>
                        <a:t>Have no input in planning how to implement the change program</a:t>
                      </a:r>
                    </a:p>
                    <a:p>
                      <a:pPr marL="342900" marR="0" lvl="0" indent="-342900">
                        <a:spcBef>
                          <a:spcPts val="0"/>
                        </a:spcBef>
                        <a:spcAft>
                          <a:spcPts val="0"/>
                        </a:spcAft>
                        <a:buFont typeface="Symbol" pitchFamily="2" charset="2"/>
                        <a:buChar char=""/>
                      </a:pPr>
                      <a:r>
                        <a:rPr lang="en-US" sz="1600" dirty="0">
                          <a:solidFill>
                            <a:schemeClr val="tx1"/>
                          </a:solidFill>
                          <a:effectLst/>
                        </a:rPr>
                        <a:t>Feel that change will mean personal loss—of security, money, status, or friends</a:t>
                      </a:r>
                    </a:p>
                    <a:p>
                      <a:pPr marL="342900" marR="0" lvl="0" indent="-342900">
                        <a:spcBef>
                          <a:spcPts val="0"/>
                        </a:spcBef>
                        <a:spcAft>
                          <a:spcPts val="0"/>
                        </a:spcAft>
                        <a:buFont typeface="Symbol" pitchFamily="2" charset="2"/>
                        <a:buChar char=""/>
                      </a:pPr>
                      <a:r>
                        <a:rPr lang="en-US" sz="1600" dirty="0">
                          <a:solidFill>
                            <a:schemeClr val="tx1"/>
                          </a:solidFill>
                          <a:effectLst/>
                        </a:rPr>
                        <a:t>Believe in existing practices</a:t>
                      </a:r>
                    </a:p>
                    <a:p>
                      <a:pPr marL="342900" marR="0" lvl="0" indent="-342900">
                        <a:spcBef>
                          <a:spcPts val="0"/>
                        </a:spcBef>
                        <a:spcAft>
                          <a:spcPts val="0"/>
                        </a:spcAft>
                        <a:buFont typeface="Symbol" pitchFamily="2" charset="2"/>
                        <a:buChar char=""/>
                      </a:pPr>
                      <a:r>
                        <a:rPr lang="en-US" sz="1600" dirty="0">
                          <a:solidFill>
                            <a:schemeClr val="tx1"/>
                          </a:solidFill>
                          <a:effectLst/>
                        </a:rPr>
                        <a:t>Have already experienced a lot of change and can't handle any more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1440" marB="0">
                    <a:lnB w="12700" cap="flat" cmpd="sng" algn="ctr">
                      <a:solidFill>
                        <a:prstClr val="white"/>
                      </a:solidFill>
                      <a:prstDash val="solid"/>
                      <a:round/>
                      <a:headEnd type="none" w="med" len="med"/>
                      <a:tailEnd type="none" w="med" len="med"/>
                    </a:lnB>
                    <a:solidFill>
                      <a:schemeClr val="accent5"/>
                    </a:solidFill>
                  </a:tcPr>
                </a:tc>
                <a:extLst>
                  <a:ext uri="{0D108BD9-81ED-4DB2-BD59-A6C34878D82A}">
                    <a16:rowId xmlns:a16="http://schemas.microsoft.com/office/drawing/2014/main" val="10001"/>
                  </a:ext>
                </a:extLst>
              </a:tr>
            </a:tbl>
          </a:graphicData>
        </a:graphic>
      </p:graphicFrame>
    </p:spTree>
    <p:custDataLst>
      <p:tags r:id="rId1"/>
    </p:custDataLst>
    <p:extLst>
      <p:ext uri="{BB962C8B-B14F-4D97-AF65-F5344CB8AC3E}">
        <p14:creationId xmlns:p14="http://schemas.microsoft.com/office/powerpoint/2010/main" val="8499499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862793" y="2567329"/>
            <a:ext cx="6611160" cy="2724150"/>
          </a:xfrm>
        </p:spPr>
        <p:txBody>
          <a:bodyPr/>
          <a:lstStyle/>
          <a:p>
            <a:pPr marL="0" indent="0">
              <a:lnSpc>
                <a:spcPct val="90000"/>
              </a:lnSpc>
              <a:buNone/>
            </a:pPr>
            <a:r>
              <a:rPr lang="en-US" sz="4400" dirty="0"/>
              <a:t>Given this situation, what could you do to help overcome employees’ resistance?</a:t>
            </a:r>
          </a:p>
        </p:txBody>
      </p:sp>
      <p:sp>
        <p:nvSpPr>
          <p:cNvPr id="5" name="Text Placeholder 4"/>
          <p:cNvSpPr>
            <a:spLocks noGrp="1"/>
          </p:cNvSpPr>
          <p:nvPr>
            <p:ph type="body" sz="quarter" idx="11"/>
          </p:nvPr>
        </p:nvSpPr>
        <p:spPr>
          <a:xfrm>
            <a:off x="862792" y="1764382"/>
            <a:ext cx="6611160" cy="692150"/>
          </a:xfrm>
        </p:spPr>
        <p:txBody>
          <a:bodyPr/>
          <a:lstStyle/>
          <a:p>
            <a:r>
              <a:rPr lang="en-US" dirty="0"/>
              <a:t>DEALING WITH RESISTANCE</a:t>
            </a:r>
          </a:p>
        </p:txBody>
      </p:sp>
      <p:grpSp>
        <p:nvGrpSpPr>
          <p:cNvPr id="8" name="Group 7"/>
          <p:cNvGrpSpPr/>
          <p:nvPr/>
        </p:nvGrpSpPr>
        <p:grpSpPr>
          <a:xfrm>
            <a:off x="7563253" y="2200464"/>
            <a:ext cx="1580747" cy="841504"/>
            <a:chOff x="7563253" y="4665042"/>
            <a:chExt cx="1580747" cy="841504"/>
          </a:xfrm>
        </p:grpSpPr>
        <p:sp>
          <p:nvSpPr>
            <p:cNvPr id="9" name="Rectangle 8"/>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custDataLst>
      <p:tags r:id="rId1"/>
    </p:custDataLst>
    <p:extLst>
      <p:ext uri="{BB962C8B-B14F-4D97-AF65-F5344CB8AC3E}">
        <p14:creationId xmlns:p14="http://schemas.microsoft.com/office/powerpoint/2010/main" val="1852262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Tips for dealing with resistance</a:t>
            </a:r>
          </a:p>
        </p:txBody>
      </p:sp>
      <p:sp>
        <p:nvSpPr>
          <p:cNvPr id="3" name="Content Placeholder 2"/>
          <p:cNvSpPr>
            <a:spLocks noGrp="1"/>
          </p:cNvSpPr>
          <p:nvPr>
            <p:ph type="body" sz="quarter" idx="13"/>
          </p:nvPr>
        </p:nvSpPr>
        <p:spPr>
          <a:xfrm>
            <a:off x="728168" y="1894114"/>
            <a:ext cx="7733907" cy="3786139"/>
          </a:xfrm>
        </p:spPr>
        <p:txBody>
          <a:bodyPr>
            <a:normAutofit/>
          </a:bodyPr>
          <a:lstStyle/>
          <a:p>
            <a:pPr lvl="0"/>
            <a:r>
              <a:rPr lang="en-US" sz="2800" dirty="0"/>
              <a:t>Uncover what’s motivating the resistance.</a:t>
            </a:r>
          </a:p>
          <a:p>
            <a:pPr lvl="0"/>
            <a:r>
              <a:rPr lang="en-US" sz="2800" dirty="0"/>
              <a:t>Address valid concerns.</a:t>
            </a:r>
          </a:p>
          <a:p>
            <a:pPr lvl="0"/>
            <a:r>
              <a:rPr lang="en-US" sz="2800" dirty="0"/>
              <a:t>Make resisters part of the solution. </a:t>
            </a:r>
          </a:p>
          <a:p>
            <a:pPr marL="0" indent="0">
              <a:buNone/>
            </a:pPr>
            <a:endParaRPr lang="en-US" sz="2400" dirty="0"/>
          </a:p>
        </p:txBody>
      </p:sp>
    </p:spTree>
    <p:custDataLst>
      <p:tags r:id="rId1"/>
    </p:custDataLst>
    <p:extLst>
      <p:ext uri="{BB962C8B-B14F-4D97-AF65-F5344CB8AC3E}">
        <p14:creationId xmlns:p14="http://schemas.microsoft.com/office/powerpoint/2010/main" val="2844718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p:txBody>
          <a:bodyPr/>
          <a:lstStyle/>
          <a:p>
            <a:pPr marL="53975" indent="0">
              <a:spcAft>
                <a:spcPts val="1200"/>
              </a:spcAft>
              <a:buNone/>
            </a:pPr>
            <a:r>
              <a:rPr lang="en-US" dirty="0"/>
              <a:t>My first thought when I’m faced with organizational change is:</a:t>
            </a:r>
          </a:p>
          <a:p>
            <a:pPr marL="692150" lvl="1" indent="-406400">
              <a:buFont typeface="+mj-lt"/>
              <a:buAutoNum type="arabicPeriod"/>
            </a:pPr>
            <a:r>
              <a:rPr lang="en-US" dirty="0"/>
              <a:t>It’s about time! I can’t wait for what’s ahead.</a:t>
            </a:r>
          </a:p>
          <a:p>
            <a:pPr marL="692150" lvl="1" indent="-406400">
              <a:buFont typeface="+mj-lt"/>
              <a:buAutoNum type="arabicPeriod"/>
            </a:pPr>
            <a:r>
              <a:rPr lang="en-US" dirty="0"/>
              <a:t>Change is usually for the better.</a:t>
            </a:r>
          </a:p>
          <a:p>
            <a:pPr marL="692150" lvl="1" indent="-406400">
              <a:buFont typeface="+mj-lt"/>
              <a:buAutoNum type="arabicPeriod"/>
            </a:pPr>
            <a:r>
              <a:rPr lang="en-US" dirty="0"/>
              <a:t>Hope it’s not too painful.</a:t>
            </a:r>
          </a:p>
          <a:p>
            <a:pPr marL="692150" lvl="1" indent="-406400">
              <a:spcAft>
                <a:spcPts val="3000"/>
              </a:spcAft>
              <a:buFont typeface="+mj-lt"/>
              <a:buAutoNum type="arabicPeriod"/>
            </a:pPr>
            <a:r>
              <a:rPr lang="en-US" dirty="0"/>
              <a:t>Not again!</a:t>
            </a:r>
          </a:p>
          <a:p>
            <a:pPr marL="285750" lvl="1" indent="0">
              <a:buNone/>
            </a:pPr>
            <a:r>
              <a:rPr lang="en-US" sz="1800" dirty="0"/>
              <a:t>(please chat in the number of your response)</a:t>
            </a:r>
          </a:p>
          <a:p>
            <a:pPr marL="285750" lvl="1" indent="0">
              <a:buNone/>
            </a:pPr>
            <a:endParaRPr lang="en-US" dirty="0"/>
          </a:p>
          <a:p>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custDataLst>
      <p:tags r:id="rId1"/>
    </p:custDataLst>
    <p:extLst>
      <p:ext uri="{BB962C8B-B14F-4D97-AF65-F5344CB8AC3E}">
        <p14:creationId xmlns:p14="http://schemas.microsoft.com/office/powerpoint/2010/main" val="60800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4">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APPLYING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CHANGE</a:t>
              </a:r>
            </a:p>
            <a:p>
              <a:pPr algn="ctr"/>
              <a:r>
                <a:rPr lang="en-US" sz="1000" dirty="0">
                  <a:solidFill>
                    <a:schemeClr val="bg1"/>
                  </a:solidFill>
                </a:rPr>
                <a:t>MANAGEMENT</a:t>
              </a:r>
            </a:p>
          </p:txBody>
        </p:sp>
      </p:grpSp>
    </p:spTree>
    <p:custDataLst>
      <p:tags r:id="rId1"/>
    </p:custDataLst>
    <p:extLst>
      <p:ext uri="{BB962C8B-B14F-4D97-AF65-F5344CB8AC3E}">
        <p14:creationId xmlns:p14="http://schemas.microsoft.com/office/powerpoint/2010/main" val="1117808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8" name="Content Placeholder 2"/>
          <p:cNvSpPr txBox="1">
            <a:spLocks/>
          </p:cNvSpPr>
          <p:nvPr/>
        </p:nvSpPr>
        <p:spPr>
          <a:xfrm>
            <a:off x="444499" y="1658186"/>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Help you:</a:t>
            </a:r>
          </a:p>
          <a:p>
            <a:pPr marL="457200" indent="-457200">
              <a:buFont typeface="Arial" panose="020B0604020202020204" pitchFamily="34" charset="0"/>
              <a:buChar char="•"/>
            </a:pPr>
            <a:r>
              <a:rPr lang="en-US" sz="2800" dirty="0"/>
              <a:t>Develop your team’s skills for navigating change</a:t>
            </a:r>
          </a:p>
          <a:p>
            <a:pPr marL="457200" indent="-457200">
              <a:buFont typeface="Arial" panose="020B0604020202020204" pitchFamily="34" charset="0"/>
              <a:buChar char="•"/>
            </a:pPr>
            <a:r>
              <a:rPr lang="en-US" sz="2800" dirty="0"/>
              <a:t>Identify opportunities for improvement</a:t>
            </a:r>
          </a:p>
          <a:p>
            <a:pPr marL="457200" indent="-457200">
              <a:buFont typeface="Arial" panose="020B0604020202020204" pitchFamily="34" charset="0"/>
              <a:buChar char="•"/>
            </a:pPr>
            <a:r>
              <a:rPr lang="en-US" sz="2800" dirty="0"/>
              <a:t>Overcome resistance to change</a:t>
            </a:r>
          </a:p>
        </p:txBody>
      </p:sp>
    </p:spTree>
    <p:custDataLst>
      <p:tags r:id="rId1"/>
    </p:custDataLst>
    <p:extLst>
      <p:ext uri="{BB962C8B-B14F-4D97-AF65-F5344CB8AC3E}">
        <p14:creationId xmlns:p14="http://schemas.microsoft.com/office/powerpoint/2010/main" val="33353019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Applying what you’ve learned</a:t>
            </a:r>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ManageMentor Change Management topic.</a:t>
            </a:r>
          </a:p>
          <a:p>
            <a:pPr marL="0" indent="0">
              <a:buNone/>
            </a:pPr>
            <a:endParaRPr lang="en-US" sz="2800" dirty="0"/>
          </a:p>
          <a:p>
            <a:pPr marL="0" indent="0">
              <a:buNone/>
            </a:pPr>
            <a:endParaRPr lang="en-US" sz="2800" dirty="0"/>
          </a:p>
          <a:p>
            <a:pPr marL="0" indent="0" algn="ctr">
              <a:buNone/>
            </a:pPr>
            <a:endParaRPr lang="en-US" sz="2800" dirty="0"/>
          </a:p>
        </p:txBody>
      </p:sp>
      <p:pic>
        <p:nvPicPr>
          <p:cNvPr id="5" name="Picture 4">
            <a:extLst>
              <a:ext uri="{FF2B5EF4-FFF2-40B4-BE49-F238E27FC236}">
                <a16:creationId xmlns:a16="http://schemas.microsoft.com/office/drawing/2014/main" id="{C7039CFF-A91B-B641-83E6-830F4E86E0C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79450" y="2035619"/>
            <a:ext cx="2902524" cy="2964116"/>
          </a:xfrm>
          <a:prstGeom prst="rect">
            <a:avLst/>
          </a:prstGeom>
        </p:spPr>
      </p:pic>
    </p:spTree>
    <p:custDataLst>
      <p:tags r:id="rId1"/>
    </p:custDataLst>
    <p:extLst>
      <p:ext uri="{BB962C8B-B14F-4D97-AF65-F5344CB8AC3E}">
        <p14:creationId xmlns:p14="http://schemas.microsoft.com/office/powerpoint/2010/main" val="23631092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167881236_5.jpg"/>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4939" b="4939"/>
          <a:stretch>
            <a:fillRect/>
          </a:stretch>
        </p:blipFill>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custDataLst>
      <p:tags r:id="rId1"/>
    </p:custDataLst>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4" cstate="print">
            <a:extLst>
              <a:ext uri="{28A0092B-C50C-407E-A947-70E740481C1C}">
                <a14:useLocalDpi xmlns:a14="http://schemas.microsoft.com/office/drawing/2010/main" val="0"/>
              </a:ext>
            </a:extLst>
          </a:blip>
          <a:srcRect l="23606" t="8869" r="43991" b="51227"/>
          <a:stretch/>
        </p:blipFill>
        <p:spPr>
          <a:xfrm>
            <a:off x="4964640" y="2161117"/>
            <a:ext cx="2734491" cy="2596461"/>
          </a:xfrm>
          <a:prstGeom prst="rect">
            <a:avLst/>
          </a:prstGeom>
        </p:spPr>
      </p:pic>
      <p:pic>
        <p:nvPicPr>
          <p:cNvPr id="5" name="Picture 4" descr="Corbis-42-58749705.jpg"/>
          <p:cNvPicPr>
            <a:picLocks noChangeAspect="1"/>
          </p:cNvPicPr>
          <p:nvPr/>
        </p:nvPicPr>
        <p:blipFill rotWithShape="1">
          <a:blip r:embed="rId5" cstate="print">
            <a:extLst>
              <a:ext uri="{28A0092B-C50C-407E-A947-70E740481C1C}">
                <a14:useLocalDpi xmlns:a14="http://schemas.microsoft.com/office/drawing/2010/main" val="0"/>
              </a:ext>
            </a:extLst>
          </a:blip>
          <a:srcRect l="13810" t="4757" r="36843" b="24824"/>
          <a:stretch/>
        </p:blipFill>
        <p:spPr>
          <a:xfrm>
            <a:off x="1467922" y="2156183"/>
            <a:ext cx="2738710" cy="2601395"/>
          </a:xfrm>
          <a:prstGeom prst="rect">
            <a:avLst/>
          </a:prstGeom>
        </p:spPr>
      </p:pic>
      <p:sp>
        <p:nvSpPr>
          <p:cNvPr id="6" name="TextBox 5"/>
          <p:cNvSpPr txBox="1"/>
          <p:nvPr/>
        </p:nvSpPr>
        <p:spPr>
          <a:xfrm>
            <a:off x="146866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64895"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custDataLst>
      <p:tags r:id="rId1"/>
    </p:custDataLst>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custDataLst>
      <p:tags r:id="rId1"/>
    </p:custDataLst>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Reactions to organizational change</a:t>
            </a:r>
          </a:p>
        </p:txBody>
      </p:sp>
      <p:sp>
        <p:nvSpPr>
          <p:cNvPr id="3" name="Content Placeholder 2"/>
          <p:cNvSpPr>
            <a:spLocks noGrp="1"/>
          </p:cNvSpPr>
          <p:nvPr>
            <p:ph sz="quarter" idx="10"/>
          </p:nvPr>
        </p:nvSpPr>
        <p:spPr/>
        <p:txBody>
          <a:bodyPr/>
          <a:lstStyle/>
          <a:p>
            <a:pPr marL="53975" indent="0">
              <a:spcAft>
                <a:spcPts val="1200"/>
              </a:spcAft>
              <a:buNone/>
            </a:pPr>
            <a:r>
              <a:rPr lang="en-US" dirty="0"/>
              <a:t>My first thought when I’m faced with </a:t>
            </a:r>
            <a:br>
              <a:rPr lang="en-US" dirty="0"/>
            </a:br>
            <a:r>
              <a:rPr lang="en-US" dirty="0"/>
              <a:t>organizational change is:</a:t>
            </a:r>
          </a:p>
          <a:p>
            <a:pPr marL="692150" lvl="1" indent="-406400">
              <a:buFont typeface="+mj-lt"/>
              <a:buAutoNum type="arabicPeriod"/>
            </a:pPr>
            <a:r>
              <a:rPr lang="en-US" dirty="0"/>
              <a:t>Here we go again…</a:t>
            </a:r>
          </a:p>
          <a:p>
            <a:pPr marL="692150" lvl="1" indent="-406400">
              <a:buFont typeface="+mj-lt"/>
              <a:buAutoNum type="arabicPeriod"/>
            </a:pPr>
            <a:r>
              <a:rPr lang="en-US" dirty="0"/>
              <a:t>Yippee. What a great idea!</a:t>
            </a:r>
          </a:p>
          <a:p>
            <a:pPr marL="692150" lvl="1" indent="-406400">
              <a:buFont typeface="+mj-lt"/>
              <a:buAutoNum type="arabicPeriod"/>
            </a:pPr>
            <a:r>
              <a:rPr lang="en-US" dirty="0"/>
              <a:t>This is clearly going to fail. </a:t>
            </a:r>
          </a:p>
          <a:p>
            <a:pPr marL="692150" lvl="1" indent="-406400">
              <a:buFont typeface="+mj-lt"/>
              <a:buAutoNum type="arabicPeriod"/>
            </a:pPr>
            <a:r>
              <a:rPr lang="en-US" dirty="0"/>
              <a:t>Time to update my resume. </a:t>
            </a:r>
          </a:p>
          <a:p>
            <a:pPr>
              <a:buNone/>
            </a:pPr>
            <a:endParaRPr lang="en-US" dirty="0"/>
          </a:p>
          <a:p>
            <a:pPr>
              <a:buNone/>
            </a:pPr>
            <a:endParaRPr lang="en-US" sz="2800" dirty="0"/>
          </a:p>
          <a:p>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custDataLst>
      <p:tags r:id="rId1"/>
    </p:custDataLst>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44499" y="1658186"/>
            <a:ext cx="8233833" cy="2782358"/>
          </a:xfrm>
        </p:spPr>
        <p:txBody>
          <a:bodyPr/>
          <a:lstStyle/>
          <a:p>
            <a:pPr>
              <a:buNone/>
            </a:pPr>
            <a:r>
              <a:rPr lang="en-US" sz="2800" dirty="0"/>
              <a:t>Help you:</a:t>
            </a:r>
          </a:p>
          <a:p>
            <a:r>
              <a:rPr lang="en-US" sz="2800" dirty="0"/>
              <a:t>Develop your team’s skills for navigating change</a:t>
            </a:r>
          </a:p>
          <a:p>
            <a:r>
              <a:rPr lang="en-US" sz="2800" dirty="0"/>
              <a:t>Identify opportunities for improvement</a:t>
            </a:r>
          </a:p>
          <a:p>
            <a:r>
              <a:rPr lang="en-US" sz="2800" dirty="0"/>
              <a:t>Overcome resistance to change</a:t>
            </a:r>
          </a:p>
        </p:txBody>
      </p:sp>
    </p:spTree>
    <p:custDataLst>
      <p:tags r:id="rId1"/>
    </p:custDataLst>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114995952_4.jpg"/>
          <p:cNvPicPr>
            <a:picLocks noGrp="1" noChangeAspect="1"/>
          </p:cNvPicPr>
          <p:nvPr>
            <p:ph type="pic" sz="quarter" idx="10"/>
          </p:nvPr>
        </p:nvPicPr>
        <p:blipFill rotWithShape="1">
          <a:blip r:embed="rId4">
            <a:extLst>
              <a:ext uri="{28A0092B-C50C-407E-A947-70E740481C1C}">
                <a14:useLocalDpi xmlns:a14="http://schemas.microsoft.com/office/drawing/2010/main" val="0"/>
              </a:ext>
            </a:extLst>
          </a:blip>
          <a:srcRect t="47417" b="35739"/>
          <a:stretch/>
        </p:blipFill>
        <p:spPr/>
      </p:pic>
      <p:sp>
        <p:nvSpPr>
          <p:cNvPr id="10" name="Text Placeholder 9"/>
          <p:cNvSpPr>
            <a:spLocks noGrp="1"/>
          </p:cNvSpPr>
          <p:nvPr>
            <p:ph type="body" idx="1"/>
          </p:nvPr>
        </p:nvSpPr>
        <p:spPr>
          <a:xfrm>
            <a:off x="939625" y="2709863"/>
            <a:ext cx="7832900" cy="2888719"/>
          </a:xfrm>
        </p:spPr>
        <p:txBody>
          <a:bodyPr/>
          <a:lstStyle/>
          <a:p>
            <a:r>
              <a:rPr lang="en-US" dirty="0"/>
              <a:t>NAVIGATE CONTINUAL CHANGE</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CHANGE</a:t>
              </a:r>
            </a:p>
            <a:p>
              <a:pPr algn="ctr"/>
              <a:r>
                <a:rPr lang="en-US" sz="1000" dirty="0">
                  <a:solidFill>
                    <a:schemeClr val="bg1"/>
                  </a:solidFill>
                </a:rPr>
                <a:t>MANAGEMENT</a:t>
              </a:r>
            </a:p>
          </p:txBody>
        </p:sp>
      </p:grpSp>
    </p:spTree>
    <p:custDataLst>
      <p:tags r:id="rId1"/>
    </p:custDataLst>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869084"/>
            <a:ext cx="5019674" cy="861291"/>
          </a:xfrm>
        </p:spPr>
        <p:txBody>
          <a:bodyPr>
            <a:noAutofit/>
          </a:bodyPr>
          <a:lstStyle/>
          <a:p>
            <a:pPr>
              <a:lnSpc>
                <a:spcPct val="90000"/>
              </a:lnSpc>
            </a:pPr>
            <a:r>
              <a:rPr lang="en-US" sz="2800" dirty="0">
                <a:solidFill>
                  <a:schemeClr val="tx1"/>
                </a:solidFill>
              </a:rPr>
              <a:t>BOOST A TEAM’S CAPACITY </a:t>
            </a:r>
            <a:br>
              <a:rPr lang="en-US" sz="2800" dirty="0">
                <a:solidFill>
                  <a:schemeClr val="tx1"/>
                </a:solidFill>
              </a:rPr>
            </a:br>
            <a:r>
              <a:rPr lang="en-US" sz="2800" dirty="0">
                <a:solidFill>
                  <a:schemeClr val="tx1"/>
                </a:solidFill>
              </a:rPr>
              <a:t>FOR CHANGE </a:t>
            </a:r>
          </a:p>
        </p:txBody>
      </p:sp>
      <p:sp>
        <p:nvSpPr>
          <p:cNvPr id="8" name="Text Placeholder 7"/>
          <p:cNvSpPr>
            <a:spLocks noGrp="1"/>
          </p:cNvSpPr>
          <p:nvPr>
            <p:ph type="body" sz="quarter" idx="10"/>
          </p:nvPr>
        </p:nvSpPr>
        <p:spPr>
          <a:xfrm>
            <a:off x="444501" y="1920875"/>
            <a:ext cx="4222749" cy="3587751"/>
          </a:xfrm>
        </p:spPr>
        <p:txBody>
          <a:bodyPr/>
          <a:lstStyle/>
          <a:p>
            <a:pPr>
              <a:spcAft>
                <a:spcPts val="1200"/>
              </a:spcAft>
            </a:pPr>
            <a:r>
              <a:rPr lang="en-US" sz="2000" dirty="0"/>
              <a:t>A regional bank is facing increased competition from both major financial institutions and disruptive startups. It’s clear that to stay competitive, the bank will continually need to change how it does business. Marcus, who manages the bank’s data center, realizes that these changes will affect his team on an ongoing basis. </a:t>
            </a:r>
          </a:p>
          <a:p>
            <a:pPr>
              <a:spcAft>
                <a:spcPts val="1200"/>
              </a:spcAft>
            </a:pPr>
            <a:endParaRPr lang="en-US" sz="2000" dirty="0"/>
          </a:p>
        </p:txBody>
      </p:sp>
      <p:sp>
        <p:nvSpPr>
          <p:cNvPr id="3" name="Text Placeholder 2"/>
          <p:cNvSpPr>
            <a:spLocks noGrp="1"/>
          </p:cNvSpPr>
          <p:nvPr>
            <p:ph type="body" sz="quarter" idx="11"/>
          </p:nvPr>
        </p:nvSpPr>
        <p:spPr>
          <a:xfrm>
            <a:off x="5229225" y="1873250"/>
            <a:ext cx="3444875" cy="3301999"/>
          </a:xfrm>
        </p:spPr>
        <p:txBody>
          <a:bodyPr anchor="t"/>
          <a:lstStyle/>
          <a:p>
            <a:pPr marL="53975" indent="0">
              <a:buNone/>
            </a:pPr>
            <a:r>
              <a:rPr lang="en-US" sz="2800" i="1" dirty="0">
                <a:solidFill>
                  <a:schemeClr val="accent1"/>
                </a:solidFill>
              </a:rPr>
              <a:t>What can Marcus do to help his group develop skills for navigating continual change?</a:t>
            </a:r>
          </a:p>
          <a:p>
            <a:endParaRPr lang="en-US" sz="2800" dirty="0">
              <a:solidFill>
                <a:schemeClr val="accent1"/>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custDataLst>
      <p:tags r:id="rId1"/>
    </p:custDataLst>
    <p:extLst>
      <p:ext uri="{BB962C8B-B14F-4D97-AF65-F5344CB8AC3E}">
        <p14:creationId xmlns:p14="http://schemas.microsoft.com/office/powerpoint/2010/main" val="3370760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dirty="0"/>
              <a:t>To strengthen your team’s capacity for change …</a:t>
            </a:r>
          </a:p>
        </p:txBody>
      </p:sp>
      <p:sp>
        <p:nvSpPr>
          <p:cNvPr id="4" name="Text Placeholder 3"/>
          <p:cNvSpPr>
            <a:spLocks noGrp="1"/>
          </p:cNvSpPr>
          <p:nvPr>
            <p:ph type="body" sz="quarter" idx="13"/>
          </p:nvPr>
        </p:nvSpPr>
        <p:spPr>
          <a:xfrm>
            <a:off x="796525" y="1743296"/>
            <a:ext cx="7844555" cy="3769894"/>
          </a:xfrm>
        </p:spPr>
        <p:txBody>
          <a:bodyPr/>
          <a:lstStyle/>
          <a:p>
            <a:pPr lvl="0">
              <a:spcAft>
                <a:spcPts val="1200"/>
              </a:spcAft>
            </a:pPr>
            <a:r>
              <a:rPr lang="en-US" sz="2000" dirty="0"/>
              <a:t>Demonstrate trust and respect for employees</a:t>
            </a:r>
          </a:p>
          <a:p>
            <a:pPr lvl="0">
              <a:spcAft>
                <a:spcPts val="1200"/>
              </a:spcAft>
            </a:pPr>
            <a:r>
              <a:rPr lang="en-US" sz="2000" dirty="0"/>
              <a:t>Make opportunity-seeking a regular part of the conversation</a:t>
            </a:r>
          </a:p>
          <a:p>
            <a:pPr lvl="0">
              <a:spcAft>
                <a:spcPts val="1200"/>
              </a:spcAft>
            </a:pPr>
            <a:r>
              <a:rPr lang="en-US" sz="2000" dirty="0"/>
              <a:t>Build time for improvement into people’s day-to-day work</a:t>
            </a:r>
          </a:p>
          <a:p>
            <a:pPr lvl="0">
              <a:spcAft>
                <a:spcPts val="1200"/>
              </a:spcAft>
            </a:pPr>
            <a:r>
              <a:rPr lang="en-US" sz="2000" dirty="0"/>
              <a:t>Be flexible</a:t>
            </a:r>
          </a:p>
          <a:p>
            <a:pPr lvl="0">
              <a:spcAft>
                <a:spcPts val="1200"/>
              </a:spcAft>
            </a:pPr>
            <a:r>
              <a:rPr lang="en-US" sz="2000" dirty="0"/>
              <a:t>Foster a safe environment for your team to take risks and make suggestions</a:t>
            </a:r>
          </a:p>
          <a:p>
            <a:pPr lvl="0">
              <a:spcAft>
                <a:spcPts val="1200"/>
              </a:spcAft>
            </a:pPr>
            <a:r>
              <a:rPr lang="en-US" sz="2000" dirty="0"/>
              <a:t>Provide adequate resources</a:t>
            </a:r>
          </a:p>
        </p:txBody>
      </p:sp>
    </p:spTree>
    <p:custDataLst>
      <p:tags r:id="rId1"/>
    </p:custDataLst>
    <p:extLst>
      <p:ext uri="{BB962C8B-B14F-4D97-AF65-F5344CB8AC3E}">
        <p14:creationId xmlns:p14="http://schemas.microsoft.com/office/powerpoint/2010/main" val="223616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11223</TotalTime>
  <Words>4007</Words>
  <Application>Microsoft Macintosh PowerPoint</Application>
  <PresentationFormat>On-screen Show (4:3)</PresentationFormat>
  <Paragraphs>353</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Lucida Grande</vt:lpstr>
      <vt:lpstr>Symbol</vt:lpstr>
      <vt:lpstr>Wingdings</vt:lpstr>
      <vt:lpstr>Office Theme</vt:lpstr>
      <vt:lpstr>Change Management Café </vt:lpstr>
      <vt:lpstr>Welcome</vt:lpstr>
      <vt:lpstr>Introductions</vt:lpstr>
      <vt:lpstr>Participation tips</vt:lpstr>
      <vt:lpstr>Reactions to organizational change</vt:lpstr>
      <vt:lpstr>Today’s objectives</vt:lpstr>
      <vt:lpstr>PowerPoint Presentation</vt:lpstr>
      <vt:lpstr>BOOST A TEAM’S CAPACITY  FOR CHANGE </vt:lpstr>
      <vt:lpstr>To strengthen your team’s capacity for change …</vt:lpstr>
      <vt:lpstr>PowerPoint Presentation</vt:lpstr>
      <vt:lpstr>PowerPoint Presentation</vt:lpstr>
      <vt:lpstr>To initiate changes that would improve our organization…</vt:lpstr>
      <vt:lpstr>IDENTIFY PERFORMANCE OR OPPORTUNITY GAPS</vt:lpstr>
      <vt:lpstr>What are some performance or opportunity gaps in your area?</vt:lpstr>
      <vt:lpstr>PowerPoint Presentation</vt:lpstr>
      <vt:lpstr>This change won’t work because…</vt:lpstr>
      <vt:lpstr>Typical responses to change</vt:lpstr>
      <vt:lpstr>PowerPoint Presentation</vt:lpstr>
      <vt:lpstr>Tips for dealing with resistance</vt:lpstr>
      <vt:lpstr>PowerPoint Presentation</vt:lpstr>
      <vt:lpstr>Today’s objectives</vt:lpstr>
      <vt:lpstr>Applying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Molloy, Janice</cp:lastModifiedBy>
  <cp:revision>406</cp:revision>
  <cp:lastPrinted>2014-07-10T17:46:00Z</cp:lastPrinted>
  <dcterms:created xsi:type="dcterms:W3CDTF">2014-06-21T12:09:32Z</dcterms:created>
  <dcterms:modified xsi:type="dcterms:W3CDTF">2020-03-17T18:46:28Z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A6CA185F-9F97-46F5-9501-537071ACB962</vt:lpwstr>
  </property>
  <property fmtid="{D5CDD505-2E9C-101B-9397-08002B2CF9AE}" pid="3" name="ArticulatePath">
    <vt:lpwstr>Change_Management_Cafe_PPT_HMM</vt:lpwstr>
  </property>
</Properties>
</file>