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2" r:id="rId2"/>
    <p:sldId id="321" r:id="rId3"/>
    <p:sldId id="322" r:id="rId4"/>
    <p:sldId id="323" r:id="rId5"/>
    <p:sldId id="324" r:id="rId6"/>
    <p:sldId id="325" r:id="rId7"/>
    <p:sldId id="311" r:id="rId8"/>
    <p:sldId id="306" r:id="rId9"/>
    <p:sldId id="298" r:id="rId10"/>
    <p:sldId id="287" r:id="rId11"/>
    <p:sldId id="316" r:id="rId12"/>
    <p:sldId id="307" r:id="rId13"/>
    <p:sldId id="309" r:id="rId14"/>
    <p:sldId id="314" r:id="rId15"/>
    <p:sldId id="320" r:id="rId16"/>
    <p:sldId id="279" r:id="rId17"/>
    <p:sldId id="297" r:id="rId18"/>
    <p:sldId id="305" r:id="rId19"/>
    <p:sldId id="294"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5]" lastIdx="1" clrIdx="0"/>
  <p:cmAuthor id="2" name="Crystal Schaffer"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6995"/>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19" autoAdjust="0"/>
    <p:restoredTop sz="79518" autoAdjust="0"/>
  </p:normalViewPr>
  <p:slideViewPr>
    <p:cSldViewPr snapToGrid="0" showGuides="1">
      <p:cViewPr>
        <p:scale>
          <a:sx n="110" d="100"/>
          <a:sy n="110" d="100"/>
        </p:scale>
        <p:origin x="1800" y="192"/>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96" d="100"/>
          <a:sy n="196" d="100"/>
        </p:scale>
        <p:origin x="1528" y="-3336"/>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40426F-ACF4-6F41-AEBF-35597FD19465}" type="doc">
      <dgm:prSet loTypeId="urn:microsoft.com/office/officeart/2005/8/layout/process1" loCatId="process" qsTypeId="urn:microsoft.com/office/officeart/2005/8/quickstyle/simple1" qsCatId="simple" csTypeId="urn:microsoft.com/office/officeart/2005/8/colors/accent1_2" csCatId="accent1" phldr="1"/>
      <dgm:spPr/>
    </dgm:pt>
    <dgm:pt modelId="{1E351FC6-EBAE-E040-8466-7F9FC13EFD19}">
      <dgm:prSet phldrT="[Text]"/>
      <dgm:spPr>
        <a:solidFill>
          <a:srgbClr val="426995"/>
        </a:solidFill>
      </dgm:spPr>
      <dgm:t>
        <a:bodyPr/>
        <a:lstStyle/>
        <a:p>
          <a:r>
            <a:rPr lang="en-US" dirty="0" smtClean="0"/>
            <a:t>Prepare</a:t>
          </a:r>
          <a:endParaRPr lang="en-US" dirty="0"/>
        </a:p>
      </dgm:t>
    </dgm:pt>
    <dgm:pt modelId="{FEE9336F-B9FA-F440-84AE-9E2B5911C470}" type="parTrans" cxnId="{FB0A189C-CB51-D940-9C5E-4AC6DD67F850}">
      <dgm:prSet/>
      <dgm:spPr/>
      <dgm:t>
        <a:bodyPr/>
        <a:lstStyle/>
        <a:p>
          <a:endParaRPr lang="en-US"/>
        </a:p>
      </dgm:t>
    </dgm:pt>
    <dgm:pt modelId="{340DA2BC-2918-D74C-8354-F6ECB629B539}" type="sibTrans" cxnId="{FB0A189C-CB51-D940-9C5E-4AC6DD67F850}">
      <dgm:prSet/>
      <dgm:spPr>
        <a:solidFill>
          <a:schemeClr val="accent6">
            <a:lumMod val="40000"/>
            <a:lumOff val="60000"/>
          </a:schemeClr>
        </a:solidFill>
      </dgm:spPr>
      <dgm:t>
        <a:bodyPr/>
        <a:lstStyle/>
        <a:p>
          <a:endParaRPr lang="en-US"/>
        </a:p>
      </dgm:t>
    </dgm:pt>
    <dgm:pt modelId="{3826E2F5-4650-4548-98C1-E6AE1DAED278}">
      <dgm:prSet phldrT="[Text]"/>
      <dgm:spPr>
        <a:solidFill>
          <a:srgbClr val="426995"/>
        </a:solidFill>
      </dgm:spPr>
      <dgm:t>
        <a:bodyPr/>
        <a:lstStyle/>
        <a:p>
          <a:r>
            <a:rPr lang="en-US" dirty="0" smtClean="0"/>
            <a:t>Conduct</a:t>
          </a:r>
          <a:endParaRPr lang="en-US" dirty="0"/>
        </a:p>
      </dgm:t>
    </dgm:pt>
    <dgm:pt modelId="{9E6715AD-3A6D-4246-BBA7-876F31C5257E}" type="parTrans" cxnId="{28C3E458-D7DF-5A4B-A7D0-7F4DAC28A2A1}">
      <dgm:prSet/>
      <dgm:spPr/>
      <dgm:t>
        <a:bodyPr/>
        <a:lstStyle/>
        <a:p>
          <a:endParaRPr lang="en-US"/>
        </a:p>
      </dgm:t>
    </dgm:pt>
    <dgm:pt modelId="{D97F217C-5E9A-2846-91D5-9DADABDA5F2B}" type="sibTrans" cxnId="{28C3E458-D7DF-5A4B-A7D0-7F4DAC28A2A1}">
      <dgm:prSet/>
      <dgm:spPr>
        <a:solidFill>
          <a:schemeClr val="accent6">
            <a:lumMod val="40000"/>
            <a:lumOff val="60000"/>
          </a:schemeClr>
        </a:solidFill>
      </dgm:spPr>
      <dgm:t>
        <a:bodyPr/>
        <a:lstStyle/>
        <a:p>
          <a:endParaRPr lang="en-US"/>
        </a:p>
      </dgm:t>
    </dgm:pt>
    <dgm:pt modelId="{4B1FA384-5EAD-2041-A535-0D56DE84414D}">
      <dgm:prSet phldrT="[Text]"/>
      <dgm:spPr>
        <a:solidFill>
          <a:srgbClr val="426995"/>
        </a:solidFill>
      </dgm:spPr>
      <dgm:t>
        <a:bodyPr/>
        <a:lstStyle/>
        <a:p>
          <a:r>
            <a:rPr lang="en-US" dirty="0" smtClean="0"/>
            <a:t>Document</a:t>
          </a:r>
          <a:endParaRPr lang="en-US" dirty="0"/>
        </a:p>
      </dgm:t>
    </dgm:pt>
    <dgm:pt modelId="{6704C903-3741-1647-956F-2182BAC24E9C}" type="parTrans" cxnId="{4F3EB58F-3C53-8744-ABC0-5F8682CAC798}">
      <dgm:prSet/>
      <dgm:spPr/>
      <dgm:t>
        <a:bodyPr/>
        <a:lstStyle/>
        <a:p>
          <a:endParaRPr lang="en-US"/>
        </a:p>
      </dgm:t>
    </dgm:pt>
    <dgm:pt modelId="{94682BFB-8DF6-3941-9992-000D3D6C08F2}" type="sibTrans" cxnId="{4F3EB58F-3C53-8744-ABC0-5F8682CAC798}">
      <dgm:prSet/>
      <dgm:spPr>
        <a:solidFill>
          <a:schemeClr val="accent6">
            <a:lumMod val="40000"/>
            <a:lumOff val="60000"/>
          </a:schemeClr>
        </a:solidFill>
      </dgm:spPr>
      <dgm:t>
        <a:bodyPr/>
        <a:lstStyle/>
        <a:p>
          <a:endParaRPr lang="en-US"/>
        </a:p>
      </dgm:t>
    </dgm:pt>
    <dgm:pt modelId="{8EC3A441-26AC-6445-BBB2-39F698206D24}">
      <dgm:prSet/>
      <dgm:spPr>
        <a:solidFill>
          <a:srgbClr val="426995"/>
        </a:solidFill>
      </dgm:spPr>
      <dgm:t>
        <a:bodyPr/>
        <a:lstStyle/>
        <a:p>
          <a:r>
            <a:rPr lang="en-US" dirty="0" smtClean="0"/>
            <a:t>Follow Up</a:t>
          </a:r>
          <a:endParaRPr lang="en-US" dirty="0"/>
        </a:p>
      </dgm:t>
    </dgm:pt>
    <dgm:pt modelId="{C1E5B295-7C21-FE46-9A64-F1D8BBC7124F}" type="parTrans" cxnId="{0DEF2B7A-728E-6E48-8730-1EF35326DF08}">
      <dgm:prSet/>
      <dgm:spPr/>
      <dgm:t>
        <a:bodyPr/>
        <a:lstStyle/>
        <a:p>
          <a:endParaRPr lang="en-US"/>
        </a:p>
      </dgm:t>
    </dgm:pt>
    <dgm:pt modelId="{FC2B3140-CE20-6A4A-AC3C-5A80A041A2D5}" type="sibTrans" cxnId="{0DEF2B7A-728E-6E48-8730-1EF35326DF08}">
      <dgm:prSet/>
      <dgm:spPr/>
      <dgm:t>
        <a:bodyPr/>
        <a:lstStyle/>
        <a:p>
          <a:endParaRPr lang="en-US"/>
        </a:p>
      </dgm:t>
    </dgm:pt>
    <dgm:pt modelId="{10A183EA-893B-5D48-9CD7-BC926859CFC5}" type="pres">
      <dgm:prSet presAssocID="{0940426F-ACF4-6F41-AEBF-35597FD19465}" presName="Name0" presStyleCnt="0">
        <dgm:presLayoutVars>
          <dgm:dir/>
          <dgm:resizeHandles val="exact"/>
        </dgm:presLayoutVars>
      </dgm:prSet>
      <dgm:spPr/>
    </dgm:pt>
    <dgm:pt modelId="{150EC5D4-2062-5E4A-B738-F4F4121B5D0A}" type="pres">
      <dgm:prSet presAssocID="{1E351FC6-EBAE-E040-8466-7F9FC13EFD19}" presName="node" presStyleLbl="node1" presStyleIdx="0" presStyleCnt="4">
        <dgm:presLayoutVars>
          <dgm:bulletEnabled val="1"/>
        </dgm:presLayoutVars>
      </dgm:prSet>
      <dgm:spPr/>
      <dgm:t>
        <a:bodyPr/>
        <a:lstStyle/>
        <a:p>
          <a:endParaRPr lang="en-US"/>
        </a:p>
      </dgm:t>
    </dgm:pt>
    <dgm:pt modelId="{2F2E3541-8D9D-CE49-B0A1-F46C1C7EB3EF}" type="pres">
      <dgm:prSet presAssocID="{340DA2BC-2918-D74C-8354-F6ECB629B539}" presName="sibTrans" presStyleLbl="sibTrans2D1" presStyleIdx="0" presStyleCnt="3"/>
      <dgm:spPr/>
      <dgm:t>
        <a:bodyPr/>
        <a:lstStyle/>
        <a:p>
          <a:endParaRPr lang="en-US"/>
        </a:p>
      </dgm:t>
    </dgm:pt>
    <dgm:pt modelId="{C7179BE0-67CD-E243-A23F-62CD174D4E93}" type="pres">
      <dgm:prSet presAssocID="{340DA2BC-2918-D74C-8354-F6ECB629B539}" presName="connectorText" presStyleLbl="sibTrans2D1" presStyleIdx="0" presStyleCnt="3"/>
      <dgm:spPr/>
      <dgm:t>
        <a:bodyPr/>
        <a:lstStyle/>
        <a:p>
          <a:endParaRPr lang="en-US"/>
        </a:p>
      </dgm:t>
    </dgm:pt>
    <dgm:pt modelId="{FE54C850-4515-4E4A-B6CA-039502F0BD1C}" type="pres">
      <dgm:prSet presAssocID="{3826E2F5-4650-4548-98C1-E6AE1DAED278}" presName="node" presStyleLbl="node1" presStyleIdx="1" presStyleCnt="4">
        <dgm:presLayoutVars>
          <dgm:bulletEnabled val="1"/>
        </dgm:presLayoutVars>
      </dgm:prSet>
      <dgm:spPr/>
      <dgm:t>
        <a:bodyPr/>
        <a:lstStyle/>
        <a:p>
          <a:endParaRPr lang="en-US"/>
        </a:p>
      </dgm:t>
    </dgm:pt>
    <dgm:pt modelId="{1D040E22-3D2B-5540-B381-D7AAC6F84BAB}" type="pres">
      <dgm:prSet presAssocID="{D97F217C-5E9A-2846-91D5-9DADABDA5F2B}" presName="sibTrans" presStyleLbl="sibTrans2D1" presStyleIdx="1" presStyleCnt="3"/>
      <dgm:spPr/>
      <dgm:t>
        <a:bodyPr/>
        <a:lstStyle/>
        <a:p>
          <a:endParaRPr lang="en-US"/>
        </a:p>
      </dgm:t>
    </dgm:pt>
    <dgm:pt modelId="{D29073DD-C4DA-BD45-98EF-565064BDF9DE}" type="pres">
      <dgm:prSet presAssocID="{D97F217C-5E9A-2846-91D5-9DADABDA5F2B}" presName="connectorText" presStyleLbl="sibTrans2D1" presStyleIdx="1" presStyleCnt="3"/>
      <dgm:spPr/>
      <dgm:t>
        <a:bodyPr/>
        <a:lstStyle/>
        <a:p>
          <a:endParaRPr lang="en-US"/>
        </a:p>
      </dgm:t>
    </dgm:pt>
    <dgm:pt modelId="{3B04538E-D17B-6542-9F57-4715D4AE1BEF}" type="pres">
      <dgm:prSet presAssocID="{4B1FA384-5EAD-2041-A535-0D56DE84414D}" presName="node" presStyleLbl="node1" presStyleIdx="2" presStyleCnt="4">
        <dgm:presLayoutVars>
          <dgm:bulletEnabled val="1"/>
        </dgm:presLayoutVars>
      </dgm:prSet>
      <dgm:spPr/>
      <dgm:t>
        <a:bodyPr/>
        <a:lstStyle/>
        <a:p>
          <a:endParaRPr lang="en-US"/>
        </a:p>
      </dgm:t>
    </dgm:pt>
    <dgm:pt modelId="{B977342C-267A-3045-B576-A10CB8A15342}" type="pres">
      <dgm:prSet presAssocID="{94682BFB-8DF6-3941-9992-000D3D6C08F2}" presName="sibTrans" presStyleLbl="sibTrans2D1" presStyleIdx="2" presStyleCnt="3"/>
      <dgm:spPr/>
      <dgm:t>
        <a:bodyPr/>
        <a:lstStyle/>
        <a:p>
          <a:endParaRPr lang="en-US"/>
        </a:p>
      </dgm:t>
    </dgm:pt>
    <dgm:pt modelId="{E562F60D-5B80-A64A-B0ED-AA5DD3E535A2}" type="pres">
      <dgm:prSet presAssocID="{94682BFB-8DF6-3941-9992-000D3D6C08F2}" presName="connectorText" presStyleLbl="sibTrans2D1" presStyleIdx="2" presStyleCnt="3"/>
      <dgm:spPr/>
      <dgm:t>
        <a:bodyPr/>
        <a:lstStyle/>
        <a:p>
          <a:endParaRPr lang="en-US"/>
        </a:p>
      </dgm:t>
    </dgm:pt>
    <dgm:pt modelId="{4AC2B266-0702-DA44-9FD6-BFFD56719A91}" type="pres">
      <dgm:prSet presAssocID="{8EC3A441-26AC-6445-BBB2-39F698206D24}" presName="node" presStyleLbl="node1" presStyleIdx="3" presStyleCnt="4">
        <dgm:presLayoutVars>
          <dgm:bulletEnabled val="1"/>
        </dgm:presLayoutVars>
      </dgm:prSet>
      <dgm:spPr/>
      <dgm:t>
        <a:bodyPr/>
        <a:lstStyle/>
        <a:p>
          <a:endParaRPr lang="en-US"/>
        </a:p>
      </dgm:t>
    </dgm:pt>
  </dgm:ptLst>
  <dgm:cxnLst>
    <dgm:cxn modelId="{E6DE18B8-CF48-9744-B9CA-F68AB86374B8}" type="presOf" srcId="{340DA2BC-2918-D74C-8354-F6ECB629B539}" destId="{C7179BE0-67CD-E243-A23F-62CD174D4E93}" srcOrd="1" destOrd="0" presId="urn:microsoft.com/office/officeart/2005/8/layout/process1"/>
    <dgm:cxn modelId="{525D9646-C70C-D44E-96E1-497F17DB9FE4}" type="presOf" srcId="{94682BFB-8DF6-3941-9992-000D3D6C08F2}" destId="{B977342C-267A-3045-B576-A10CB8A15342}" srcOrd="0" destOrd="0" presId="urn:microsoft.com/office/officeart/2005/8/layout/process1"/>
    <dgm:cxn modelId="{28C3E458-D7DF-5A4B-A7D0-7F4DAC28A2A1}" srcId="{0940426F-ACF4-6F41-AEBF-35597FD19465}" destId="{3826E2F5-4650-4548-98C1-E6AE1DAED278}" srcOrd="1" destOrd="0" parTransId="{9E6715AD-3A6D-4246-BBA7-876F31C5257E}" sibTransId="{D97F217C-5E9A-2846-91D5-9DADABDA5F2B}"/>
    <dgm:cxn modelId="{58307EAB-6243-4848-BDFB-4CC932D35DE7}" type="presOf" srcId="{D97F217C-5E9A-2846-91D5-9DADABDA5F2B}" destId="{D29073DD-C4DA-BD45-98EF-565064BDF9DE}" srcOrd="1" destOrd="0" presId="urn:microsoft.com/office/officeart/2005/8/layout/process1"/>
    <dgm:cxn modelId="{3DB80F31-E6D9-974C-8E98-1B196FA92F9A}" type="presOf" srcId="{D97F217C-5E9A-2846-91D5-9DADABDA5F2B}" destId="{1D040E22-3D2B-5540-B381-D7AAC6F84BAB}" srcOrd="0" destOrd="0" presId="urn:microsoft.com/office/officeart/2005/8/layout/process1"/>
    <dgm:cxn modelId="{D6EFA76E-2132-1A42-981F-F84E7EE5E479}" type="presOf" srcId="{1E351FC6-EBAE-E040-8466-7F9FC13EFD19}" destId="{150EC5D4-2062-5E4A-B738-F4F4121B5D0A}" srcOrd="0" destOrd="0" presId="urn:microsoft.com/office/officeart/2005/8/layout/process1"/>
    <dgm:cxn modelId="{B9E89DCB-78E4-AC4F-BDB8-0D8852F88AE3}" type="presOf" srcId="{3826E2F5-4650-4548-98C1-E6AE1DAED278}" destId="{FE54C850-4515-4E4A-B6CA-039502F0BD1C}" srcOrd="0" destOrd="0" presId="urn:microsoft.com/office/officeart/2005/8/layout/process1"/>
    <dgm:cxn modelId="{0DEF2B7A-728E-6E48-8730-1EF35326DF08}" srcId="{0940426F-ACF4-6F41-AEBF-35597FD19465}" destId="{8EC3A441-26AC-6445-BBB2-39F698206D24}" srcOrd="3" destOrd="0" parTransId="{C1E5B295-7C21-FE46-9A64-F1D8BBC7124F}" sibTransId="{FC2B3140-CE20-6A4A-AC3C-5A80A041A2D5}"/>
    <dgm:cxn modelId="{655E7E70-96BA-5843-B4CB-C6EDD044A641}" type="presOf" srcId="{340DA2BC-2918-D74C-8354-F6ECB629B539}" destId="{2F2E3541-8D9D-CE49-B0A1-F46C1C7EB3EF}" srcOrd="0" destOrd="0" presId="urn:microsoft.com/office/officeart/2005/8/layout/process1"/>
    <dgm:cxn modelId="{FB0A189C-CB51-D940-9C5E-4AC6DD67F850}" srcId="{0940426F-ACF4-6F41-AEBF-35597FD19465}" destId="{1E351FC6-EBAE-E040-8466-7F9FC13EFD19}" srcOrd="0" destOrd="0" parTransId="{FEE9336F-B9FA-F440-84AE-9E2B5911C470}" sibTransId="{340DA2BC-2918-D74C-8354-F6ECB629B539}"/>
    <dgm:cxn modelId="{D24D1C81-1E4C-BA42-92EA-E8B0D19CBF10}" type="presOf" srcId="{94682BFB-8DF6-3941-9992-000D3D6C08F2}" destId="{E562F60D-5B80-A64A-B0ED-AA5DD3E535A2}" srcOrd="1" destOrd="0" presId="urn:microsoft.com/office/officeart/2005/8/layout/process1"/>
    <dgm:cxn modelId="{28FB524A-9017-7C42-A603-4BF5D517BEA9}" type="presOf" srcId="{8EC3A441-26AC-6445-BBB2-39F698206D24}" destId="{4AC2B266-0702-DA44-9FD6-BFFD56719A91}" srcOrd="0" destOrd="0" presId="urn:microsoft.com/office/officeart/2005/8/layout/process1"/>
    <dgm:cxn modelId="{B79702D6-E09A-6C47-9A0C-66C4986A5F22}" type="presOf" srcId="{0940426F-ACF4-6F41-AEBF-35597FD19465}" destId="{10A183EA-893B-5D48-9CD7-BC926859CFC5}" srcOrd="0" destOrd="0" presId="urn:microsoft.com/office/officeart/2005/8/layout/process1"/>
    <dgm:cxn modelId="{4F3EB58F-3C53-8744-ABC0-5F8682CAC798}" srcId="{0940426F-ACF4-6F41-AEBF-35597FD19465}" destId="{4B1FA384-5EAD-2041-A535-0D56DE84414D}" srcOrd="2" destOrd="0" parTransId="{6704C903-3741-1647-956F-2182BAC24E9C}" sibTransId="{94682BFB-8DF6-3941-9992-000D3D6C08F2}"/>
    <dgm:cxn modelId="{2806FF1F-9E74-0D4F-8396-B322A2849CC0}" type="presOf" srcId="{4B1FA384-5EAD-2041-A535-0D56DE84414D}" destId="{3B04538E-D17B-6542-9F57-4715D4AE1BEF}" srcOrd="0" destOrd="0" presId="urn:microsoft.com/office/officeart/2005/8/layout/process1"/>
    <dgm:cxn modelId="{8801E8FF-4D43-554C-AFEF-FC8063900623}" type="presParOf" srcId="{10A183EA-893B-5D48-9CD7-BC926859CFC5}" destId="{150EC5D4-2062-5E4A-B738-F4F4121B5D0A}" srcOrd="0" destOrd="0" presId="urn:microsoft.com/office/officeart/2005/8/layout/process1"/>
    <dgm:cxn modelId="{F46E8108-A1A8-DA46-AD8B-44D64E401C81}" type="presParOf" srcId="{10A183EA-893B-5D48-9CD7-BC926859CFC5}" destId="{2F2E3541-8D9D-CE49-B0A1-F46C1C7EB3EF}" srcOrd="1" destOrd="0" presId="urn:microsoft.com/office/officeart/2005/8/layout/process1"/>
    <dgm:cxn modelId="{7777E402-33CC-E947-B9AC-441FC33D195D}" type="presParOf" srcId="{2F2E3541-8D9D-CE49-B0A1-F46C1C7EB3EF}" destId="{C7179BE0-67CD-E243-A23F-62CD174D4E93}" srcOrd="0" destOrd="0" presId="urn:microsoft.com/office/officeart/2005/8/layout/process1"/>
    <dgm:cxn modelId="{B0DB0737-C805-3348-BD00-42F3FAAC21AF}" type="presParOf" srcId="{10A183EA-893B-5D48-9CD7-BC926859CFC5}" destId="{FE54C850-4515-4E4A-B6CA-039502F0BD1C}" srcOrd="2" destOrd="0" presId="urn:microsoft.com/office/officeart/2005/8/layout/process1"/>
    <dgm:cxn modelId="{22FE6547-0C83-8E40-8EBF-FF6BA0C2154C}" type="presParOf" srcId="{10A183EA-893B-5D48-9CD7-BC926859CFC5}" destId="{1D040E22-3D2B-5540-B381-D7AAC6F84BAB}" srcOrd="3" destOrd="0" presId="urn:microsoft.com/office/officeart/2005/8/layout/process1"/>
    <dgm:cxn modelId="{D7FE9CA8-665D-9145-8845-C71BE91EC2FE}" type="presParOf" srcId="{1D040E22-3D2B-5540-B381-D7AAC6F84BAB}" destId="{D29073DD-C4DA-BD45-98EF-565064BDF9DE}" srcOrd="0" destOrd="0" presId="urn:microsoft.com/office/officeart/2005/8/layout/process1"/>
    <dgm:cxn modelId="{B979A784-FFF8-4944-8AAB-A7C668207E1F}" type="presParOf" srcId="{10A183EA-893B-5D48-9CD7-BC926859CFC5}" destId="{3B04538E-D17B-6542-9F57-4715D4AE1BEF}" srcOrd="4" destOrd="0" presId="urn:microsoft.com/office/officeart/2005/8/layout/process1"/>
    <dgm:cxn modelId="{8286CEA2-F79D-064E-8755-E9408C29BC03}" type="presParOf" srcId="{10A183EA-893B-5D48-9CD7-BC926859CFC5}" destId="{B977342C-267A-3045-B576-A10CB8A15342}" srcOrd="5" destOrd="0" presId="urn:microsoft.com/office/officeart/2005/8/layout/process1"/>
    <dgm:cxn modelId="{A7FE8654-9171-9E45-B274-58240E50568D}" type="presParOf" srcId="{B977342C-267A-3045-B576-A10CB8A15342}" destId="{E562F60D-5B80-A64A-B0ED-AA5DD3E535A2}" srcOrd="0" destOrd="0" presId="urn:microsoft.com/office/officeart/2005/8/layout/process1"/>
    <dgm:cxn modelId="{B4A90F49-6B6A-DD4C-9E9F-9C33E16B41C0}" type="presParOf" srcId="{10A183EA-893B-5D48-9CD7-BC926859CFC5}" destId="{4AC2B266-0702-DA44-9FD6-BFFD56719A91}"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0EC5D4-2062-5E4A-B738-F4F4121B5D0A}">
      <dsp:nvSpPr>
        <dsp:cNvPr id="0" name=""/>
        <dsp:cNvSpPr/>
      </dsp:nvSpPr>
      <dsp:spPr>
        <a:xfrm>
          <a:off x="3666" y="1018234"/>
          <a:ext cx="1603185" cy="961911"/>
        </a:xfrm>
        <a:prstGeom prst="roundRect">
          <a:avLst>
            <a:gd name="adj" fmla="val 10000"/>
          </a:avLst>
        </a:prstGeom>
        <a:solidFill>
          <a:srgbClr val="42699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Prepare</a:t>
          </a:r>
          <a:endParaRPr lang="en-US" sz="2500" kern="1200" dirty="0"/>
        </a:p>
      </dsp:txBody>
      <dsp:txXfrm>
        <a:off x="31839" y="1046407"/>
        <a:ext cx="1546839" cy="905565"/>
      </dsp:txXfrm>
    </dsp:sp>
    <dsp:sp modelId="{2F2E3541-8D9D-CE49-B0A1-F46C1C7EB3EF}">
      <dsp:nvSpPr>
        <dsp:cNvPr id="0" name=""/>
        <dsp:cNvSpPr/>
      </dsp:nvSpPr>
      <dsp:spPr>
        <a:xfrm>
          <a:off x="1767171" y="1300395"/>
          <a:ext cx="339875" cy="397590"/>
        </a:xfrm>
        <a:prstGeom prst="rightArrow">
          <a:avLst>
            <a:gd name="adj1" fmla="val 60000"/>
            <a:gd name="adj2" fmla="val 50000"/>
          </a:avLst>
        </a:prstGeom>
        <a:solidFill>
          <a:schemeClr val="accent6">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1767171" y="1379913"/>
        <a:ext cx="237913" cy="238554"/>
      </dsp:txXfrm>
    </dsp:sp>
    <dsp:sp modelId="{FE54C850-4515-4E4A-B6CA-039502F0BD1C}">
      <dsp:nvSpPr>
        <dsp:cNvPr id="0" name=""/>
        <dsp:cNvSpPr/>
      </dsp:nvSpPr>
      <dsp:spPr>
        <a:xfrm>
          <a:off x="2248126" y="1018234"/>
          <a:ext cx="1603185" cy="961911"/>
        </a:xfrm>
        <a:prstGeom prst="roundRect">
          <a:avLst>
            <a:gd name="adj" fmla="val 10000"/>
          </a:avLst>
        </a:prstGeom>
        <a:solidFill>
          <a:srgbClr val="42699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Conduct</a:t>
          </a:r>
          <a:endParaRPr lang="en-US" sz="2500" kern="1200" dirty="0"/>
        </a:p>
      </dsp:txBody>
      <dsp:txXfrm>
        <a:off x="2276299" y="1046407"/>
        <a:ext cx="1546839" cy="905565"/>
      </dsp:txXfrm>
    </dsp:sp>
    <dsp:sp modelId="{1D040E22-3D2B-5540-B381-D7AAC6F84BAB}">
      <dsp:nvSpPr>
        <dsp:cNvPr id="0" name=""/>
        <dsp:cNvSpPr/>
      </dsp:nvSpPr>
      <dsp:spPr>
        <a:xfrm>
          <a:off x="4011631" y="1300395"/>
          <a:ext cx="339875" cy="397590"/>
        </a:xfrm>
        <a:prstGeom prst="rightArrow">
          <a:avLst>
            <a:gd name="adj1" fmla="val 60000"/>
            <a:gd name="adj2" fmla="val 50000"/>
          </a:avLst>
        </a:prstGeom>
        <a:solidFill>
          <a:schemeClr val="accent6">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4011631" y="1379913"/>
        <a:ext cx="237913" cy="238554"/>
      </dsp:txXfrm>
    </dsp:sp>
    <dsp:sp modelId="{3B04538E-D17B-6542-9F57-4715D4AE1BEF}">
      <dsp:nvSpPr>
        <dsp:cNvPr id="0" name=""/>
        <dsp:cNvSpPr/>
      </dsp:nvSpPr>
      <dsp:spPr>
        <a:xfrm>
          <a:off x="4492587" y="1018234"/>
          <a:ext cx="1603185" cy="961911"/>
        </a:xfrm>
        <a:prstGeom prst="roundRect">
          <a:avLst>
            <a:gd name="adj" fmla="val 10000"/>
          </a:avLst>
        </a:prstGeom>
        <a:solidFill>
          <a:srgbClr val="42699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Document</a:t>
          </a:r>
          <a:endParaRPr lang="en-US" sz="2500" kern="1200" dirty="0"/>
        </a:p>
      </dsp:txBody>
      <dsp:txXfrm>
        <a:off x="4520760" y="1046407"/>
        <a:ext cx="1546839" cy="905565"/>
      </dsp:txXfrm>
    </dsp:sp>
    <dsp:sp modelId="{B977342C-267A-3045-B576-A10CB8A15342}">
      <dsp:nvSpPr>
        <dsp:cNvPr id="0" name=""/>
        <dsp:cNvSpPr/>
      </dsp:nvSpPr>
      <dsp:spPr>
        <a:xfrm>
          <a:off x="6256091" y="1300395"/>
          <a:ext cx="339875" cy="397590"/>
        </a:xfrm>
        <a:prstGeom prst="rightArrow">
          <a:avLst>
            <a:gd name="adj1" fmla="val 60000"/>
            <a:gd name="adj2" fmla="val 50000"/>
          </a:avLst>
        </a:prstGeom>
        <a:solidFill>
          <a:schemeClr val="accent6">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6256091" y="1379913"/>
        <a:ext cx="237913" cy="238554"/>
      </dsp:txXfrm>
    </dsp:sp>
    <dsp:sp modelId="{4AC2B266-0702-DA44-9FD6-BFFD56719A91}">
      <dsp:nvSpPr>
        <dsp:cNvPr id="0" name=""/>
        <dsp:cNvSpPr/>
      </dsp:nvSpPr>
      <dsp:spPr>
        <a:xfrm>
          <a:off x="6737047" y="1018234"/>
          <a:ext cx="1603185" cy="961911"/>
        </a:xfrm>
        <a:prstGeom prst="roundRect">
          <a:avLst>
            <a:gd name="adj" fmla="val 10000"/>
          </a:avLst>
        </a:prstGeom>
        <a:solidFill>
          <a:srgbClr val="42699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Follow Up</a:t>
          </a:r>
          <a:endParaRPr lang="en-US" sz="2500" kern="1200" dirty="0"/>
        </a:p>
      </dsp:txBody>
      <dsp:txXfrm>
        <a:off x="6765220" y="1046407"/>
        <a:ext cx="1546839" cy="90556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11/21/17</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smtClean="0">
                <a:solidFill>
                  <a:schemeClr val="tx1"/>
                </a:solidFill>
                <a:effectLst/>
              </a:rPr>
              <a:t>Facilitator notes:</a:t>
            </a:r>
            <a:endParaRPr lang="en-US" b="0" kern="1200" dirty="0" smtClean="0">
              <a:solidFill>
                <a:schemeClr val="tx1"/>
              </a:solidFill>
              <a:effectLst/>
            </a:endParaRPr>
          </a:p>
          <a:p>
            <a:r>
              <a:rPr lang="en-US" b="0" i="1" kern="1200" dirty="0" smtClean="0">
                <a:solidFill>
                  <a:schemeClr val="tx1"/>
                </a:solidFill>
                <a:effectLst/>
              </a:rPr>
              <a:t>Instructions</a:t>
            </a:r>
            <a:r>
              <a:rPr lang="en-US" b="0" kern="1200" dirty="0" smtClean="0">
                <a:solidFill>
                  <a:schemeClr val="tx1"/>
                </a:solidFill>
                <a:effectLst/>
              </a:rPr>
              <a:t>:</a:t>
            </a:r>
            <a:r>
              <a:rPr lang="en-US" b="0" kern="1200" baseline="0" dirty="0" smtClean="0">
                <a:solidFill>
                  <a:schemeClr val="tx1"/>
                </a:solidFill>
                <a:effectLst/>
              </a:rPr>
              <a:t> Proceed to the next slide once the presentation is visible to the participants.</a:t>
            </a:r>
            <a:endParaRPr lang="en-US" b="0" kern="1200" dirty="0" smtClean="0">
              <a:solidFill>
                <a:schemeClr val="tx1"/>
              </a:solidFill>
              <a:effectLst/>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pPr>
              <a:defRPr/>
            </a:pPr>
            <a:r>
              <a:rPr lang="en-US" kern="1200" dirty="0" smtClean="0">
                <a:solidFill>
                  <a:srgbClr val="000000"/>
                </a:solidFill>
              </a:rPr>
              <a:t>[</a:t>
            </a:r>
            <a:r>
              <a:rPr lang="en-US" dirty="0"/>
              <a:t>Time</a:t>
            </a:r>
            <a:r>
              <a:rPr lang="en-US" kern="1200" dirty="0" smtClean="0">
                <a:solidFill>
                  <a:srgbClr val="000000"/>
                </a:solidFill>
              </a:rPr>
              <a:t>: 1/2 minute]</a:t>
            </a:r>
          </a:p>
          <a:p>
            <a:endParaRPr lang="en-US" b="1" dirty="0" smtClean="0">
              <a:solidFill>
                <a:srgbClr val="000000"/>
              </a:solidFill>
            </a:endParaRPr>
          </a:p>
          <a:p>
            <a:r>
              <a:rPr lang="en-US" i="1" kern="1200" dirty="0" smtClean="0">
                <a:solidFill>
                  <a:schemeClr val="tx1"/>
                </a:solidFill>
                <a:effectLst/>
              </a:rPr>
              <a:t>Say:</a:t>
            </a:r>
            <a:r>
              <a:rPr lang="en-US" kern="1200" dirty="0" smtClean="0">
                <a:solidFill>
                  <a:schemeClr val="tx1"/>
                </a:solidFill>
                <a:effectLst/>
              </a:rPr>
              <a:t> </a:t>
            </a:r>
            <a:r>
              <a:rPr lang="en-US" dirty="0"/>
              <a:t>As you begin to evaluate an employee, you need to compile a complete picture of that person’s job performance. </a:t>
            </a:r>
            <a:r>
              <a:rPr lang="en-US" dirty="0" smtClean="0"/>
              <a:t>Reviewing multiple sources of information and collecting feedback from others is key</a:t>
            </a:r>
            <a:r>
              <a:rPr lang="en-US" dirty="0"/>
              <a:t>. Once you’ve gathered the information you need</a:t>
            </a:r>
            <a:r>
              <a:rPr lang="en-US" dirty="0" smtClean="0"/>
              <a:t>, you will need to </a:t>
            </a:r>
            <a:r>
              <a:rPr lang="en-US" dirty="0"/>
              <a:t>sift through it to form impressions of the employee’s performance. </a:t>
            </a:r>
            <a:r>
              <a:rPr lang="en-US" dirty="0" smtClean="0"/>
              <a:t>As you do so, it’s important to evaluate and discuss your findings objectively.</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687388"/>
            <a:ext cx="3838575" cy="2879725"/>
          </a:xfrm>
        </p:spPr>
      </p:sp>
      <p:sp>
        <p:nvSpPr>
          <p:cNvPr id="3" name="Notes Placeholder 2"/>
          <p:cNvSpPr>
            <a:spLocks noGrp="1"/>
          </p:cNvSpPr>
          <p:nvPr>
            <p:ph type="body" idx="1"/>
          </p:nvPr>
        </p:nvSpPr>
        <p:spPr/>
        <p:txBody>
          <a:bodyPr/>
          <a:lstStyle/>
          <a:p>
            <a:r>
              <a:rPr lang="en-US" b="1" dirty="0"/>
              <a:t>Facilitator notes:</a:t>
            </a:r>
          </a:p>
          <a:p>
            <a:pPr>
              <a:defRPr/>
            </a:pPr>
            <a:endParaRPr lang="en-US" dirty="0"/>
          </a:p>
          <a:p>
            <a:pPr>
              <a:defRPr/>
            </a:pPr>
            <a:r>
              <a:rPr lang="en-US" dirty="0"/>
              <a:t>[Time: 5</a:t>
            </a:r>
            <a:r>
              <a:rPr lang="en-US" dirty="0" smtClean="0"/>
              <a:t> </a:t>
            </a:r>
            <a:r>
              <a:rPr lang="en-US" dirty="0"/>
              <a:t>minutes]</a:t>
            </a:r>
          </a:p>
          <a:p>
            <a:endParaRPr lang="en-US" sz="900" b="1" dirty="0" smtClean="0"/>
          </a:p>
          <a:p>
            <a:r>
              <a:rPr lang="en-US" i="1" dirty="0" smtClean="0"/>
              <a:t>Say: </a:t>
            </a:r>
            <a:r>
              <a:rPr lang="en-US" dirty="0" smtClean="0"/>
              <a:t>Good </a:t>
            </a:r>
            <a:r>
              <a:rPr lang="en-US" dirty="0"/>
              <a:t>managers remain objective while </a:t>
            </a:r>
            <a:r>
              <a:rPr lang="en-US" dirty="0" smtClean="0"/>
              <a:t>assessing their </a:t>
            </a:r>
            <a:r>
              <a:rPr lang="en-US" dirty="0"/>
              <a:t>employees’ </a:t>
            </a:r>
            <a:r>
              <a:rPr lang="en-US" dirty="0" smtClean="0"/>
              <a:t>performance, focusing on behaviors rather than character </a:t>
            </a:r>
            <a:r>
              <a:rPr lang="en-US" dirty="0"/>
              <a:t>or identity. </a:t>
            </a:r>
          </a:p>
          <a:p>
            <a:endParaRPr lang="en-US" dirty="0"/>
          </a:p>
          <a:p>
            <a:r>
              <a:rPr lang="en-US" dirty="0" smtClean="0"/>
              <a:t>It’s important to understand that quite often, despite the data, our subjective likes and preferences influence our actions. This is called “cognitive bias,” and being aware of it is </a:t>
            </a:r>
            <a:r>
              <a:rPr lang="en-US" dirty="0"/>
              <a:t>extremely important in performance evaluation. </a:t>
            </a:r>
            <a:endParaRPr lang="en-US" dirty="0" smtClean="0"/>
          </a:p>
          <a:p>
            <a:endParaRPr lang="en-US" dirty="0"/>
          </a:p>
          <a:p>
            <a:r>
              <a:rPr lang="en-US" i="1" dirty="0" smtClean="0"/>
              <a:t>Ask: </a:t>
            </a:r>
            <a:r>
              <a:rPr lang="en-US" dirty="0" smtClean="0"/>
              <a:t>How can a manager’s cognitive bias cloud his or her view of an employee’s performance? Chat in 1-2 ways.</a:t>
            </a:r>
          </a:p>
          <a:p>
            <a:endParaRPr lang="en-US" i="1" dirty="0" smtClean="0"/>
          </a:p>
          <a:p>
            <a:r>
              <a:rPr lang="en-US" i="1" dirty="0" smtClean="0"/>
              <a:t>Instructions: </a:t>
            </a:r>
            <a:r>
              <a:rPr lang="en-US" dirty="0" smtClean="0"/>
              <a:t>Call out chats and call on  2-3 participants to  explain their responses.</a:t>
            </a:r>
          </a:p>
          <a:p>
            <a:endParaRPr lang="en-US" i="1" dirty="0"/>
          </a:p>
          <a:p>
            <a:r>
              <a:rPr lang="en-US" i="1" dirty="0" smtClean="0"/>
              <a:t>Say: </a:t>
            </a:r>
            <a:r>
              <a:rPr lang="en-US" dirty="0" smtClean="0"/>
              <a:t>How can you limit potential bias in the performance appraisal process? Raise your hand to share your perspective.</a:t>
            </a:r>
          </a:p>
          <a:p>
            <a:endParaRPr lang="en-US" dirty="0" smtClean="0"/>
          </a:p>
          <a:p>
            <a:r>
              <a:rPr lang="en-US" i="1" dirty="0"/>
              <a:t>Instructions: </a:t>
            </a:r>
            <a:r>
              <a:rPr lang="en-US" dirty="0" smtClean="0"/>
              <a:t>Call on 1-2 participants, as time permits.</a:t>
            </a:r>
            <a:r>
              <a:rPr lang="en-US" dirty="0"/>
              <a:t> </a:t>
            </a:r>
            <a:r>
              <a:rPr lang="en-US" dirty="0" smtClean="0"/>
              <a:t>Highlight the following points  if participants do not mention them: </a:t>
            </a:r>
          </a:p>
          <a:p>
            <a:endParaRPr lang="en-US" dirty="0" smtClean="0"/>
          </a:p>
          <a:p>
            <a:pPr marL="171450" indent="-171450">
              <a:buFont typeface="Arial" charset="0"/>
              <a:buChar char="•"/>
            </a:pPr>
            <a:r>
              <a:rPr lang="en-US" b="1" dirty="0" smtClean="0"/>
              <a:t>Respond </a:t>
            </a:r>
            <a:r>
              <a:rPr lang="en-US" b="1" dirty="0"/>
              <a:t>the same way,</a:t>
            </a:r>
            <a:r>
              <a:rPr lang="en-US" dirty="0"/>
              <a:t> no matter who demonstrates the behavior.</a:t>
            </a:r>
          </a:p>
          <a:p>
            <a:pPr marL="171450" indent="-171450">
              <a:buFont typeface="Arial" charset="0"/>
              <a:buChar char="•"/>
            </a:pPr>
            <a:r>
              <a:rPr lang="en-US" b="1" dirty="0"/>
              <a:t>Promote learning</a:t>
            </a:r>
            <a:r>
              <a:rPr lang="en-US" dirty="0"/>
              <a:t> so that each individual can succeed.</a:t>
            </a:r>
          </a:p>
          <a:p>
            <a:pPr marL="171450" indent="-171450">
              <a:buFont typeface="Arial" charset="0"/>
              <a:buChar char="•"/>
            </a:pPr>
            <a:r>
              <a:rPr lang="en-US" b="1" dirty="0"/>
              <a:t>Talk with your direct reports</a:t>
            </a:r>
            <a:r>
              <a:rPr lang="en-US" dirty="0"/>
              <a:t> about your expectations and provide a clear description of excellence.</a:t>
            </a:r>
          </a:p>
          <a:p>
            <a:pPr marL="171450" indent="-171450">
              <a:buFont typeface="Arial" charset="0"/>
              <a:buChar char="•"/>
            </a:pPr>
            <a:r>
              <a:rPr lang="en-US" b="1" dirty="0"/>
              <a:t>Support your judgments</a:t>
            </a:r>
            <a:r>
              <a:rPr lang="en-US" dirty="0"/>
              <a:t> with facts and </a:t>
            </a:r>
            <a:r>
              <a:rPr lang="en-US" dirty="0" smtClean="0"/>
              <a:t>observations.</a:t>
            </a:r>
          </a:p>
          <a:p>
            <a:pPr marL="171450" indent="-171450">
              <a:buFont typeface="Arial" charset="0"/>
              <a:buChar char="•"/>
            </a:pPr>
            <a:r>
              <a:rPr lang="en-US" b="1" dirty="0" smtClean="0"/>
              <a:t>Make feedback descriptive </a:t>
            </a:r>
            <a:r>
              <a:rPr lang="en-US" dirty="0" smtClean="0"/>
              <a:t>rather than evaluative.</a:t>
            </a:r>
          </a:p>
          <a:p>
            <a:pPr marL="171450" indent="-171450">
              <a:buFont typeface="Arial"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dirty="0"/>
          </a:p>
        </p:txBody>
      </p:sp>
    </p:spTree>
    <p:extLst>
      <p:ext uri="{BB962C8B-B14F-4D97-AF65-F5344CB8AC3E}">
        <p14:creationId xmlns:p14="http://schemas.microsoft.com/office/powerpoint/2010/main" val="3100492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Grp="1" noRot="1" noChangeAspect="1" noChangeArrowheads="1"/>
          </p:cNvSpPr>
          <p:nvPr>
            <p:ph type="sldImg"/>
          </p:nvPr>
        </p:nvSpPr>
        <p:spPr bwMode="auto">
          <a:xfrm>
            <a:off x="1143000" y="692285"/>
            <a:ext cx="4572000" cy="3429000"/>
          </a:xfrm>
          <a:prstGeom prst="rect">
            <a:avLst/>
          </a:prstGeom>
          <a:solidFill>
            <a:srgbClr val="FFFFFF"/>
          </a:solidFill>
          <a:ln>
            <a:solidFill>
              <a:srgbClr val="000000"/>
            </a:solidFill>
            <a:miter lim="800000"/>
            <a:headEnd/>
            <a:tailEnd/>
          </a:ln>
        </p:spPr>
      </p:sp>
      <p:sp>
        <p:nvSpPr>
          <p:cNvPr id="7885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txBody>
          <a:bodyPr/>
          <a:lstStyle/>
          <a:p>
            <a:r>
              <a:rPr lang="en-US" b="1" dirty="0">
                <a:latin typeface="Calibri"/>
                <a:cs typeface="Calibri"/>
              </a:rPr>
              <a:t>Facilitator notes:</a:t>
            </a:r>
          </a:p>
          <a:p>
            <a:pPr>
              <a:defRPr/>
            </a:pPr>
            <a:endParaRPr lang="en-US" dirty="0">
              <a:latin typeface="Calibri"/>
              <a:cs typeface="Calibri"/>
            </a:endParaRPr>
          </a:p>
          <a:p>
            <a:pPr>
              <a:defRPr/>
            </a:pPr>
            <a:r>
              <a:rPr lang="en-US" dirty="0">
                <a:latin typeface="Calibri"/>
                <a:cs typeface="Calibri"/>
              </a:rPr>
              <a:t>[Time: </a:t>
            </a:r>
            <a:r>
              <a:rPr lang="en-US" dirty="0" smtClean="0">
                <a:latin typeface="Calibri"/>
                <a:cs typeface="Calibri"/>
              </a:rPr>
              <a:t>6 </a:t>
            </a:r>
            <a:r>
              <a:rPr lang="en-US" dirty="0">
                <a:latin typeface="Calibri"/>
                <a:cs typeface="Calibri"/>
              </a:rPr>
              <a:t>minutes]</a:t>
            </a:r>
          </a:p>
          <a:p>
            <a:pPr>
              <a:tabLst>
                <a:tab pos="139692" algn="l"/>
                <a:tab pos="457175" algn="l"/>
                <a:tab pos="139692" algn="l"/>
                <a:tab pos="457175" algn="l"/>
              </a:tabLst>
            </a:pPr>
            <a:endParaRPr lang="en-US" i="1" dirty="0" smtClean="0">
              <a:latin typeface="Calibri"/>
              <a:cs typeface="Calibri"/>
            </a:endParaRPr>
          </a:p>
          <a:p>
            <a:pPr>
              <a:tabLst>
                <a:tab pos="139692" algn="l"/>
                <a:tab pos="457175" algn="l"/>
                <a:tab pos="139692" algn="l"/>
                <a:tab pos="457175" algn="l"/>
              </a:tabLst>
            </a:pPr>
            <a:r>
              <a:rPr lang="en-US" i="1" dirty="0" smtClean="0">
                <a:latin typeface="Calibri"/>
                <a:cs typeface="Calibri"/>
              </a:rPr>
              <a:t>Say: </a:t>
            </a:r>
            <a:r>
              <a:rPr lang="en-US" dirty="0" smtClean="0">
                <a:latin typeface="Calibri"/>
                <a:cs typeface="Calibri"/>
                <a:sym typeface="Helvetica" charset="0"/>
              </a:rPr>
              <a:t>Managers often </a:t>
            </a:r>
            <a:r>
              <a:rPr lang="en-US" dirty="0" smtClean="0"/>
              <a:t>have </a:t>
            </a:r>
            <a:r>
              <a:rPr lang="en-US" dirty="0"/>
              <a:t>a </a:t>
            </a:r>
            <a:r>
              <a:rPr lang="en-US" dirty="0" smtClean="0"/>
              <a:t>difficult </a:t>
            </a:r>
            <a:r>
              <a:rPr lang="en-US" dirty="0"/>
              <a:t>time giving </a:t>
            </a:r>
            <a:r>
              <a:rPr lang="en-US" dirty="0" smtClean="0"/>
              <a:t>negative feedback and may tend to say everyone </a:t>
            </a:r>
            <a:r>
              <a:rPr lang="en-US" dirty="0"/>
              <a:t>is </a:t>
            </a:r>
            <a:r>
              <a:rPr lang="en-US" dirty="0" smtClean="0"/>
              <a:t>“about average.”</a:t>
            </a:r>
            <a:r>
              <a:rPr lang="en-US" dirty="0" smtClean="0">
                <a:cs typeface="Calibri"/>
                <a:sym typeface="Helvetica" charset="0"/>
              </a:rPr>
              <a:t> </a:t>
            </a:r>
            <a:r>
              <a:rPr lang="en-US" dirty="0">
                <a:cs typeface="Calibri"/>
                <a:sym typeface="Helvetica" charset="0"/>
              </a:rPr>
              <a:t>Our subjective bias is reflected in common rating </a:t>
            </a:r>
            <a:r>
              <a:rPr lang="en-US" dirty="0" smtClean="0">
                <a:cs typeface="Calibri"/>
                <a:sym typeface="Helvetica" charset="0"/>
              </a:rPr>
              <a:t>errors, such as these on the slide.</a:t>
            </a:r>
            <a:endParaRPr lang="en-US" dirty="0" smtClean="0"/>
          </a:p>
          <a:p>
            <a:pPr>
              <a:tabLst>
                <a:tab pos="139692" algn="l"/>
                <a:tab pos="457175" algn="l"/>
                <a:tab pos="139692" algn="l"/>
                <a:tab pos="457175" algn="l"/>
              </a:tabLst>
            </a:pPr>
            <a:endParaRPr lang="en-US" dirty="0" smtClean="0">
              <a:latin typeface="Calibri"/>
              <a:cs typeface="Calibri"/>
              <a:sym typeface="Helvetica" charset="0"/>
            </a:endParaRPr>
          </a:p>
          <a:p>
            <a:pPr marL="171450" indent="-171450">
              <a:buFont typeface="Arial"/>
              <a:buChar char="•"/>
              <a:tabLst>
                <a:tab pos="139692" algn="l"/>
                <a:tab pos="457175" algn="l"/>
                <a:tab pos="139692" algn="l"/>
                <a:tab pos="457175" algn="l"/>
              </a:tabLst>
            </a:pPr>
            <a:r>
              <a:rPr lang="en-US" b="1" dirty="0" smtClean="0">
                <a:latin typeface="Calibri"/>
                <a:cs typeface="Calibri"/>
                <a:sym typeface="Helvetica" charset="0"/>
              </a:rPr>
              <a:t>Central tendency:</a:t>
            </a:r>
            <a:r>
              <a:rPr lang="en-US" dirty="0" smtClean="0">
                <a:latin typeface="Calibri"/>
                <a:cs typeface="Calibri"/>
                <a:sym typeface="Helvetica" charset="0"/>
              </a:rPr>
              <a:t> </a:t>
            </a:r>
            <a:r>
              <a:rPr lang="en-US" dirty="0"/>
              <a:t>Rating everyone in the middle of the rating </a:t>
            </a:r>
            <a:r>
              <a:rPr lang="en-US" dirty="0" smtClean="0"/>
              <a:t>scale</a:t>
            </a:r>
          </a:p>
          <a:p>
            <a:pPr marL="171450" indent="-171450">
              <a:buFont typeface="Arial"/>
              <a:buChar char="•"/>
              <a:tabLst>
                <a:tab pos="139692" algn="l"/>
                <a:tab pos="457175" algn="l"/>
                <a:tab pos="139692" algn="l"/>
                <a:tab pos="457175" algn="l"/>
              </a:tabLst>
            </a:pPr>
            <a:r>
              <a:rPr lang="en-US" b="1" dirty="0" smtClean="0">
                <a:latin typeface="Calibri"/>
                <a:cs typeface="Calibri"/>
                <a:sym typeface="Helvetica" charset="0"/>
              </a:rPr>
              <a:t>Halo/horns effect:</a:t>
            </a:r>
            <a:r>
              <a:rPr lang="en-US" dirty="0" smtClean="0">
                <a:latin typeface="Calibri"/>
                <a:cs typeface="Calibri"/>
                <a:sym typeface="Helvetica" charset="0"/>
              </a:rPr>
              <a:t> L</a:t>
            </a:r>
            <a:r>
              <a:rPr lang="en-US" dirty="0"/>
              <a:t>etting one aspect of an individual’s performance </a:t>
            </a:r>
            <a:r>
              <a:rPr lang="en-US" dirty="0" smtClean="0"/>
              <a:t>influence </a:t>
            </a:r>
            <a:r>
              <a:rPr lang="en-US" dirty="0"/>
              <a:t>your overall </a:t>
            </a:r>
            <a:r>
              <a:rPr lang="en-US" dirty="0" smtClean="0"/>
              <a:t>evaluation</a:t>
            </a:r>
            <a:endParaRPr lang="en-US" dirty="0">
              <a:latin typeface="Calibri"/>
              <a:cs typeface="Calibri"/>
              <a:sym typeface="Helvetica" charset="0"/>
            </a:endParaRPr>
          </a:p>
          <a:p>
            <a:pPr marL="171450" indent="-171450">
              <a:buFont typeface="Arial"/>
              <a:buChar char="•"/>
              <a:tabLst>
                <a:tab pos="139692" algn="l"/>
                <a:tab pos="457175" algn="l"/>
                <a:tab pos="139692" algn="l"/>
                <a:tab pos="457175" algn="l"/>
              </a:tabLst>
            </a:pPr>
            <a:r>
              <a:rPr lang="en-US" b="1" dirty="0" smtClean="0">
                <a:latin typeface="Calibri"/>
                <a:cs typeface="Calibri"/>
                <a:sym typeface="Helvetica" charset="0"/>
              </a:rPr>
              <a:t>Similar-to-me </a:t>
            </a:r>
            <a:r>
              <a:rPr lang="en-US" b="1" dirty="0">
                <a:latin typeface="Calibri"/>
                <a:cs typeface="Calibri"/>
                <a:sym typeface="Helvetica" charset="0"/>
              </a:rPr>
              <a:t>e</a:t>
            </a:r>
            <a:r>
              <a:rPr lang="en-US" b="1" dirty="0" smtClean="0">
                <a:latin typeface="Calibri"/>
                <a:cs typeface="Calibri"/>
                <a:sym typeface="Helvetica" charset="0"/>
              </a:rPr>
              <a:t>ffect:</a:t>
            </a:r>
            <a:r>
              <a:rPr lang="en-US" dirty="0" smtClean="0">
                <a:latin typeface="Calibri"/>
                <a:cs typeface="Calibri"/>
                <a:sym typeface="Helvetica" charset="0"/>
              </a:rPr>
              <a:t> </a:t>
            </a:r>
            <a:r>
              <a:rPr lang="en-US" dirty="0"/>
              <a:t>Rating </a:t>
            </a:r>
            <a:r>
              <a:rPr lang="en-US" dirty="0" smtClean="0"/>
              <a:t>people who seem more like you you </a:t>
            </a:r>
            <a:r>
              <a:rPr lang="en-US" dirty="0"/>
              <a:t>more highly than you </a:t>
            </a:r>
            <a:r>
              <a:rPr lang="en-US" dirty="0" smtClean="0"/>
              <a:t>rate others.</a:t>
            </a:r>
            <a:endParaRPr lang="en-US" dirty="0">
              <a:latin typeface="Calibri"/>
              <a:cs typeface="Calibri"/>
              <a:sym typeface="Helvetica" charset="0"/>
            </a:endParaRPr>
          </a:p>
          <a:p>
            <a:pPr marL="171450" indent="-171450">
              <a:buFont typeface="Arial"/>
              <a:buChar char="•"/>
              <a:tabLst>
                <a:tab pos="139692" algn="l"/>
                <a:tab pos="457175" algn="l"/>
                <a:tab pos="139692" algn="l"/>
                <a:tab pos="457175" algn="l"/>
              </a:tabLst>
            </a:pPr>
            <a:r>
              <a:rPr lang="en-US" b="1" dirty="0" err="1" smtClean="0">
                <a:latin typeface="Calibri"/>
                <a:cs typeface="Calibri"/>
                <a:sym typeface="Helvetica" charset="0"/>
              </a:rPr>
              <a:t>Recency</a:t>
            </a:r>
            <a:r>
              <a:rPr lang="en-US" b="1" dirty="0" smtClean="0">
                <a:latin typeface="Calibri"/>
                <a:cs typeface="Calibri"/>
                <a:sym typeface="Helvetica" charset="0"/>
              </a:rPr>
              <a:t> effect:</a:t>
            </a:r>
            <a:r>
              <a:rPr lang="en-US" dirty="0" smtClean="0">
                <a:latin typeface="Calibri"/>
                <a:cs typeface="Calibri"/>
                <a:sym typeface="Helvetica" charset="0"/>
              </a:rPr>
              <a:t> </a:t>
            </a:r>
            <a:r>
              <a:rPr lang="en-US" dirty="0"/>
              <a:t>Allowing recent minor events to have more influence </a:t>
            </a:r>
            <a:r>
              <a:rPr lang="en-US" dirty="0" smtClean="0"/>
              <a:t> on </a:t>
            </a:r>
            <a:r>
              <a:rPr lang="en-US" dirty="0"/>
              <a:t>the rating than major events of many months </a:t>
            </a:r>
            <a:r>
              <a:rPr lang="en-US" dirty="0" smtClean="0"/>
              <a:t>ago</a:t>
            </a:r>
            <a:endParaRPr lang="en-US" dirty="0" smtClean="0">
              <a:latin typeface="Calibri"/>
              <a:cs typeface="Calibri"/>
              <a:sym typeface="Helvetica" charset="0"/>
            </a:endParaRPr>
          </a:p>
          <a:p>
            <a:pPr marL="171450" indent="-171450">
              <a:buFont typeface="Arial"/>
              <a:buChar char="•"/>
              <a:tabLst>
                <a:tab pos="139692" algn="l"/>
                <a:tab pos="457175" algn="l"/>
                <a:tab pos="139692" algn="l"/>
                <a:tab pos="457175" algn="l"/>
              </a:tabLst>
            </a:pPr>
            <a:r>
              <a:rPr lang="en-US" b="1" dirty="0" smtClean="0">
                <a:latin typeface="Calibri"/>
                <a:cs typeface="Calibri"/>
                <a:sym typeface="Helvetica" charset="0"/>
              </a:rPr>
              <a:t>Hired vs. inherited effect:</a:t>
            </a:r>
            <a:r>
              <a:rPr lang="en-US" dirty="0" smtClean="0">
                <a:latin typeface="Calibri"/>
                <a:cs typeface="Calibri"/>
                <a:sym typeface="Helvetica" charset="0"/>
              </a:rPr>
              <a:t> Giving higher ratings to people you hired than to those you did not hire.</a:t>
            </a:r>
          </a:p>
          <a:p>
            <a:pPr marL="171450" indent="-171450">
              <a:buFont typeface="Arial"/>
              <a:buChar char="•"/>
              <a:tabLst>
                <a:tab pos="139692" algn="l"/>
                <a:tab pos="457175" algn="l"/>
                <a:tab pos="139692" algn="l"/>
                <a:tab pos="457175" algn="l"/>
              </a:tabLst>
            </a:pPr>
            <a:r>
              <a:rPr lang="en-US" b="1" dirty="0" smtClean="0">
                <a:latin typeface="Calibri"/>
                <a:cs typeface="Calibri"/>
                <a:sym typeface="Helvetica" charset="0"/>
              </a:rPr>
              <a:t>Attractiveness effect:</a:t>
            </a:r>
            <a:r>
              <a:rPr lang="en-US" dirty="0" smtClean="0">
                <a:latin typeface="Calibri"/>
                <a:cs typeface="Calibri"/>
                <a:sym typeface="Helvetica" charset="0"/>
              </a:rPr>
              <a:t> </a:t>
            </a:r>
            <a:r>
              <a:rPr lang="en-US" dirty="0"/>
              <a:t>Assuming that those who </a:t>
            </a:r>
            <a:r>
              <a:rPr lang="en-US" dirty="0" smtClean="0"/>
              <a:t>look good also perform well</a:t>
            </a:r>
            <a:endParaRPr lang="en-US" dirty="0"/>
          </a:p>
          <a:p>
            <a:pPr>
              <a:tabLst>
                <a:tab pos="139692" algn="l"/>
                <a:tab pos="457175" algn="l"/>
                <a:tab pos="139692" algn="l"/>
                <a:tab pos="457175" algn="l"/>
              </a:tabLst>
            </a:pPr>
            <a:endParaRPr lang="en-US" dirty="0" smtClean="0">
              <a:latin typeface="Calibri"/>
              <a:cs typeface="Calibri"/>
              <a:sym typeface="Helvetica" charset="0"/>
            </a:endParaRPr>
          </a:p>
          <a:p>
            <a:pPr>
              <a:tabLst>
                <a:tab pos="139692" algn="l"/>
                <a:tab pos="457175" algn="l"/>
                <a:tab pos="139692" algn="l"/>
                <a:tab pos="457175" algn="l"/>
              </a:tabLst>
            </a:pPr>
            <a:r>
              <a:rPr lang="en-US" dirty="0" smtClean="0">
                <a:latin typeface="Calibri"/>
                <a:cs typeface="Calibri"/>
                <a:sym typeface="Helvetica" charset="0"/>
              </a:rPr>
              <a:t>Let’s brainstorm some ways to avoid these rating errors, using the chat feature.</a:t>
            </a:r>
          </a:p>
          <a:p>
            <a:pPr>
              <a:tabLst>
                <a:tab pos="139692" algn="l"/>
                <a:tab pos="457175" algn="l"/>
                <a:tab pos="139692" algn="l"/>
                <a:tab pos="457175" algn="l"/>
              </a:tabLst>
            </a:pPr>
            <a:endParaRPr lang="en-US" dirty="0">
              <a:latin typeface="Calibri"/>
              <a:cs typeface="Calibri"/>
              <a:sym typeface="Helvetica" charset="0"/>
            </a:endParaRPr>
          </a:p>
          <a:p>
            <a:pPr>
              <a:tabLst>
                <a:tab pos="139692" algn="l"/>
                <a:tab pos="457175" algn="l"/>
                <a:tab pos="139692" algn="l"/>
                <a:tab pos="457175" algn="l"/>
              </a:tabLst>
            </a:pPr>
            <a:r>
              <a:rPr lang="en-US" i="1" dirty="0" smtClean="0">
                <a:latin typeface="Calibri"/>
                <a:cs typeface="Calibri"/>
                <a:sym typeface="Helvetica" charset="0"/>
              </a:rPr>
              <a:t>Instructions</a:t>
            </a:r>
            <a:r>
              <a:rPr lang="en-US" dirty="0" smtClean="0">
                <a:latin typeface="Calibri"/>
                <a:cs typeface="Calibri"/>
                <a:sym typeface="Helvetica" charset="0"/>
              </a:rPr>
              <a:t>:  Run through the list of rating errors with participants and ask them to chat in ways to avoid them. Highlight the following points if participants do not mention them:</a:t>
            </a:r>
          </a:p>
          <a:p>
            <a:pPr>
              <a:tabLst>
                <a:tab pos="139692" algn="l"/>
                <a:tab pos="457175" algn="l"/>
                <a:tab pos="139692" algn="l"/>
                <a:tab pos="457175" algn="l"/>
              </a:tabLst>
            </a:pPr>
            <a:endParaRPr lang="en-US" dirty="0">
              <a:latin typeface="Calibri"/>
              <a:cs typeface="Calibri"/>
              <a:sym typeface="Helvetica" charset="0"/>
            </a:endParaRPr>
          </a:p>
          <a:p>
            <a:pPr marL="171450" indent="-171450">
              <a:buFont typeface="Arial"/>
              <a:buChar char="•"/>
              <a:tabLst>
                <a:tab pos="139692" algn="l"/>
                <a:tab pos="457175" algn="l"/>
                <a:tab pos="139692" algn="l"/>
                <a:tab pos="457175" algn="l"/>
              </a:tabLst>
            </a:pPr>
            <a:r>
              <a:rPr lang="en-US" dirty="0" smtClean="0">
                <a:latin typeface="Calibri"/>
                <a:cs typeface="Calibri"/>
                <a:sym typeface="Helvetica" charset="0"/>
              </a:rPr>
              <a:t>Central tendency: Using forced ranking or bell curves</a:t>
            </a:r>
          </a:p>
          <a:p>
            <a:pPr marL="171450" indent="-171450">
              <a:buFont typeface="Arial"/>
              <a:buChar char="•"/>
              <a:tabLst>
                <a:tab pos="139692" algn="l"/>
                <a:tab pos="457175" algn="l"/>
                <a:tab pos="139692" algn="l"/>
                <a:tab pos="457175" algn="l"/>
              </a:tabLst>
            </a:pPr>
            <a:r>
              <a:rPr lang="en-US" dirty="0" smtClean="0">
                <a:latin typeface="Calibri"/>
                <a:cs typeface="Calibri"/>
                <a:sym typeface="Helvetica" charset="0"/>
              </a:rPr>
              <a:t>Halo/horns: </a:t>
            </a:r>
            <a:r>
              <a:rPr lang="en-US" dirty="0"/>
              <a:t>Make sure to balance acknowledgment of strengths </a:t>
            </a:r>
            <a:r>
              <a:rPr lang="en-US" dirty="0" smtClean="0"/>
              <a:t>and weaknesses</a:t>
            </a:r>
            <a:r>
              <a:rPr lang="en-US" dirty="0" smtClean="0">
                <a:latin typeface="Calibri"/>
                <a:cs typeface="Calibri"/>
                <a:sym typeface="Helvetica" charset="0"/>
              </a:rPr>
              <a:t>.</a:t>
            </a:r>
          </a:p>
          <a:p>
            <a:pPr marL="171450" indent="-171450">
              <a:buFont typeface="Arial"/>
              <a:buChar char="•"/>
              <a:tabLst>
                <a:tab pos="139692" algn="l"/>
                <a:tab pos="457175" algn="l"/>
                <a:tab pos="139692" algn="l"/>
                <a:tab pos="457175" algn="l"/>
              </a:tabLst>
            </a:pPr>
            <a:r>
              <a:rPr lang="en-US" dirty="0" smtClean="0">
                <a:latin typeface="Calibri"/>
                <a:cs typeface="Calibri"/>
                <a:sym typeface="Helvetica" charset="0"/>
              </a:rPr>
              <a:t>Similar to me/Hired vs. inherited/Attractiveness: Seek 360 feedback.</a:t>
            </a:r>
          </a:p>
          <a:p>
            <a:pPr marL="171450" indent="-171450">
              <a:buFont typeface="Arial"/>
              <a:buChar char="•"/>
              <a:tabLst>
                <a:tab pos="139692" algn="l"/>
                <a:tab pos="457175" algn="l"/>
                <a:tab pos="139692" algn="l"/>
                <a:tab pos="457175" algn="l"/>
              </a:tabLst>
            </a:pPr>
            <a:r>
              <a:rPr lang="en-US" dirty="0" err="1" smtClean="0">
                <a:latin typeface="Calibri"/>
                <a:cs typeface="Calibri"/>
                <a:sym typeface="Helvetica" charset="0"/>
              </a:rPr>
              <a:t>Recency</a:t>
            </a:r>
            <a:r>
              <a:rPr lang="en-US" dirty="0" smtClean="0">
                <a:latin typeface="Calibri"/>
                <a:cs typeface="Calibri"/>
                <a:sym typeface="Helvetica" charset="0"/>
              </a:rPr>
              <a:t> effect: Take notes </a:t>
            </a:r>
            <a:r>
              <a:rPr lang="en-US" dirty="0"/>
              <a:t>throughout the </a:t>
            </a:r>
            <a:r>
              <a:rPr lang="en-US" dirty="0" smtClean="0"/>
              <a:t>year.</a:t>
            </a:r>
          </a:p>
        </p:txBody>
      </p:sp>
    </p:spTree>
    <p:extLst>
      <p:ext uri="{BB962C8B-B14F-4D97-AF65-F5344CB8AC3E}">
        <p14:creationId xmlns:p14="http://schemas.microsoft.com/office/powerpoint/2010/main" val="2031737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xfrm>
            <a:off x="1509713" y="722313"/>
            <a:ext cx="3838575" cy="2879725"/>
          </a:xfrm>
          <a:ln/>
        </p:spPr>
      </p:sp>
      <p:sp>
        <p:nvSpPr>
          <p:cNvPr id="54274" name="Notes Placeholder 2"/>
          <p:cNvSpPr>
            <a:spLocks noGrp="1"/>
          </p:cNvSpPr>
          <p:nvPr>
            <p:ph type="body" idx="1"/>
          </p:nvPr>
        </p:nvSpPr>
        <p:spPr>
          <a:xfrm>
            <a:off x="685800" y="4114799"/>
            <a:ext cx="5486400" cy="4622801"/>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1" dirty="0">
                <a:cs typeface="Calibri"/>
              </a:rPr>
              <a:t>Facilitator notes:</a:t>
            </a:r>
          </a:p>
          <a:p>
            <a:pPr>
              <a:defRPr/>
            </a:pPr>
            <a:endParaRPr lang="en-US" dirty="0">
              <a:cs typeface="Calibri"/>
            </a:endParaRPr>
          </a:p>
          <a:p>
            <a:pPr>
              <a:defRPr/>
            </a:pPr>
            <a:r>
              <a:rPr lang="en-US" dirty="0">
                <a:cs typeface="Calibri"/>
              </a:rPr>
              <a:t>[Time: 7</a:t>
            </a:r>
            <a:r>
              <a:rPr lang="en-US" dirty="0" smtClean="0">
                <a:cs typeface="Calibri"/>
              </a:rPr>
              <a:t>.5 </a:t>
            </a:r>
            <a:r>
              <a:rPr lang="en-US" dirty="0">
                <a:cs typeface="Calibri"/>
              </a:rPr>
              <a:t>minutes]</a:t>
            </a:r>
          </a:p>
          <a:p>
            <a:pPr>
              <a:tabLst>
                <a:tab pos="139692" algn="l"/>
                <a:tab pos="457175" algn="l"/>
                <a:tab pos="139692" algn="l"/>
                <a:tab pos="457175" algn="l"/>
              </a:tabLst>
            </a:pPr>
            <a:endParaRPr lang="en-US" i="1" dirty="0" smtClean="0">
              <a:cs typeface="Calibri"/>
            </a:endParaRPr>
          </a:p>
          <a:p>
            <a:pPr>
              <a:tabLst>
                <a:tab pos="139692" algn="l"/>
                <a:tab pos="457175" algn="l"/>
                <a:tab pos="139692" algn="l"/>
                <a:tab pos="457175" algn="l"/>
              </a:tabLst>
            </a:pPr>
            <a:r>
              <a:rPr lang="en-US" i="1" dirty="0" smtClean="0">
                <a:cs typeface="Calibri"/>
              </a:rPr>
              <a:t>Say</a:t>
            </a:r>
            <a:r>
              <a:rPr lang="en-US" i="1" dirty="0">
                <a:cs typeface="Calibri"/>
              </a:rPr>
              <a:t>:</a:t>
            </a:r>
            <a:r>
              <a:rPr lang="en-US" dirty="0">
                <a:cs typeface="Calibri"/>
              </a:rPr>
              <a:t> </a:t>
            </a:r>
            <a:r>
              <a:rPr lang="en-US" dirty="0" smtClean="0">
                <a:cs typeface="Calibri"/>
              </a:rPr>
              <a:t>After you have completed your evaluation as objectively as possible, </a:t>
            </a:r>
            <a:r>
              <a:rPr lang="en-US" dirty="0">
                <a:cs typeface="Calibri"/>
              </a:rPr>
              <a:t>b</a:t>
            </a:r>
            <a:r>
              <a:rPr lang="en-US" dirty="0" smtClean="0">
                <a:cs typeface="Calibri"/>
              </a:rPr>
              <a:t>efore you go into a performance appraisal meeting, you need to think ahead about what you want to say and how you will say it. </a:t>
            </a:r>
          </a:p>
          <a:p>
            <a:pPr>
              <a:tabLst>
                <a:tab pos="139692" algn="l"/>
                <a:tab pos="457175" algn="l"/>
                <a:tab pos="139692" algn="l"/>
                <a:tab pos="457175" algn="l"/>
              </a:tabLst>
            </a:pPr>
            <a:endParaRPr lang="en-US" dirty="0">
              <a:cs typeface="Calibri"/>
            </a:endParaRPr>
          </a:p>
          <a:p>
            <a:pPr>
              <a:tabLst>
                <a:tab pos="139692" algn="l"/>
                <a:tab pos="457175" algn="l"/>
                <a:tab pos="139692" algn="l"/>
                <a:tab pos="457175" algn="l"/>
              </a:tabLst>
            </a:pPr>
            <a:r>
              <a:rPr lang="en-US" dirty="0" smtClean="0">
                <a:cs typeface="Calibri"/>
              </a:rPr>
              <a:t>To </a:t>
            </a:r>
            <a:r>
              <a:rPr lang="en-US" dirty="0">
                <a:cs typeface="Calibri"/>
              </a:rPr>
              <a:t>prepare for today’s session, </a:t>
            </a:r>
            <a:r>
              <a:rPr lang="en-US" dirty="0" smtClean="0">
                <a:cs typeface="Calibri"/>
              </a:rPr>
              <a:t>you completed </a:t>
            </a:r>
            <a:r>
              <a:rPr lang="en-US" dirty="0">
                <a:cs typeface="Calibri"/>
              </a:rPr>
              <a:t>the “Worksheet for Preparing Performance Appraisal Feedback” </a:t>
            </a:r>
            <a:r>
              <a:rPr lang="en-US" dirty="0" smtClean="0">
                <a:cs typeface="Calibri"/>
              </a:rPr>
              <a:t>in the </a:t>
            </a:r>
            <a:r>
              <a:rPr lang="en-US" dirty="0">
                <a:cs typeface="Calibri"/>
              </a:rPr>
              <a:t>Harvard ManageMentor Performance Appraisal </a:t>
            </a:r>
            <a:r>
              <a:rPr lang="en-US" dirty="0" smtClean="0">
                <a:cs typeface="Calibri"/>
              </a:rPr>
              <a:t>topic. </a:t>
            </a:r>
          </a:p>
          <a:p>
            <a:pPr eaLnBrk="1" hangingPunct="1"/>
            <a:endParaRPr lang="en-US" dirty="0" smtClean="0">
              <a:latin typeface="Arial" charset="0"/>
              <a:ea typeface="MS PGothic" charset="0"/>
              <a:cs typeface="Arial" charset="0"/>
            </a:endParaRPr>
          </a:p>
          <a:p>
            <a:r>
              <a:rPr lang="en-US" dirty="0">
                <a:cs typeface="Calibri"/>
                <a:sym typeface="Helvetica" charset="0"/>
              </a:rPr>
              <a:t>Thinking about </a:t>
            </a:r>
            <a:r>
              <a:rPr lang="en-US" dirty="0" smtClean="0">
                <a:cs typeface="Calibri"/>
                <a:sym typeface="Helvetica" charset="0"/>
              </a:rPr>
              <a:t>the notes you made on the worksheet, let’s practice crafting core messages for some of the important issues you’ve surfaced. Without revealing information on the individuals in question, chat in 1-2 of the issues you documented. For example, you might have noted that an employee regularly misses important team meetings without notice.</a:t>
            </a:r>
            <a:endParaRPr lang="en-US" b="1" dirty="0" smtClean="0">
              <a:latin typeface="Calibri"/>
              <a:cs typeface="Calibri"/>
              <a:sym typeface="Helvetica" charset="0"/>
            </a:endParaRPr>
          </a:p>
          <a:p>
            <a:pPr eaLnBrk="1" hangingPunct="1"/>
            <a:endParaRPr lang="en-US" i="1" dirty="0" smtClean="0">
              <a:latin typeface="Calibri"/>
              <a:ea typeface="MS PGothic" charset="0"/>
              <a:cs typeface="Calibri"/>
            </a:endParaRPr>
          </a:p>
          <a:p>
            <a:pPr eaLnBrk="1" hangingPunct="1"/>
            <a:r>
              <a:rPr lang="en-US" i="1" dirty="0" smtClean="0">
                <a:latin typeface="Calibri"/>
                <a:ea typeface="MS PGothic" charset="0"/>
                <a:cs typeface="Calibri"/>
              </a:rPr>
              <a:t>Instructions: </a:t>
            </a:r>
            <a:r>
              <a:rPr lang="en-US" dirty="0" smtClean="0">
                <a:latin typeface="Calibri"/>
                <a:ea typeface="MS PGothic" charset="0"/>
                <a:cs typeface="Calibri"/>
              </a:rPr>
              <a:t>Use the chat feature to collect multiple responses. Highlight some of the common performance themes raised.</a:t>
            </a:r>
          </a:p>
          <a:p>
            <a:pPr eaLnBrk="1" hangingPunct="1"/>
            <a:endParaRPr lang="en-US" dirty="0">
              <a:latin typeface="Calibri"/>
              <a:ea typeface="MS PGothic" charset="0"/>
              <a:cs typeface="Calibri"/>
            </a:endParaRPr>
          </a:p>
          <a:p>
            <a:r>
              <a:rPr lang="en-US" i="1" dirty="0" smtClean="0">
                <a:latin typeface="Calibri"/>
                <a:ea typeface="MS PGothic" charset="0"/>
                <a:cs typeface="Calibri"/>
              </a:rPr>
              <a:t>Say</a:t>
            </a:r>
            <a:r>
              <a:rPr lang="en-US" dirty="0" smtClean="0">
                <a:latin typeface="Calibri"/>
                <a:ea typeface="MS PGothic" charset="0"/>
                <a:cs typeface="Calibri"/>
              </a:rPr>
              <a:t>: It looks like we are seeing a range of issues. Let’s look at a common issue as an example - giving feedback to an employee who has difficulty prioritizing his or her workload. What might your one-sentence core message be for this employee? </a:t>
            </a:r>
            <a:r>
              <a:rPr lang="en-US" dirty="0" smtClean="0"/>
              <a:t>Chat in your suggestions. </a:t>
            </a:r>
            <a:endParaRPr lang="en-US" dirty="0" smtClean="0">
              <a:latin typeface="Calibri"/>
              <a:ea typeface="MS PGothic" charset="0"/>
              <a:cs typeface="Calibri"/>
            </a:endParaRPr>
          </a:p>
          <a:p>
            <a:endParaRPr lang="en-US" dirty="0">
              <a:latin typeface="Calibri"/>
              <a:ea typeface="MS PGothic" charset="0"/>
              <a:cs typeface="Calibri"/>
            </a:endParaRPr>
          </a:p>
          <a:p>
            <a:r>
              <a:rPr lang="en-US" i="1" dirty="0" smtClean="0">
                <a:latin typeface="Calibri"/>
                <a:ea typeface="MS PGothic" charset="0"/>
                <a:cs typeface="Calibri"/>
              </a:rPr>
              <a:t>* Note: Experienced facilitators may wish to choose an alternate issue, specifically one referenced by multiple respondents in the initial chat. </a:t>
            </a:r>
            <a:endParaRPr lang="en-US" i="1" dirty="0" smtClean="0"/>
          </a:p>
          <a:p>
            <a:endParaRPr lang="en-US" dirty="0"/>
          </a:p>
          <a:p>
            <a:r>
              <a:rPr lang="en-US" i="1" dirty="0" smtClean="0"/>
              <a:t>Instructions: </a:t>
            </a:r>
            <a:r>
              <a:rPr lang="en-US" dirty="0">
                <a:ea typeface="MS PGothic" charset="0"/>
                <a:cs typeface="Calibri"/>
              </a:rPr>
              <a:t>Use the chat feature to collect multiple responses. </a:t>
            </a:r>
            <a:r>
              <a:rPr lang="en-US" dirty="0" smtClean="0">
                <a:ea typeface="MS PGothic" charset="0"/>
                <a:cs typeface="Calibri"/>
              </a:rPr>
              <a:t>Highlight examples.</a:t>
            </a:r>
            <a:r>
              <a:rPr lang="en-US" dirty="0">
                <a:ea typeface="MS PGothic" charset="0"/>
                <a:cs typeface="Calibri"/>
              </a:rPr>
              <a:t> (Example: Your performance this quarter indicates challenges juggling priorities</a:t>
            </a:r>
            <a:r>
              <a:rPr lang="en-US" dirty="0"/>
              <a:t>, specifically managing the time and effort you put into each task.) </a:t>
            </a:r>
            <a:endParaRPr lang="en-US" dirty="0" smtClean="0"/>
          </a:p>
          <a:p>
            <a:endParaRPr lang="en-US" i="1" dirty="0">
              <a:latin typeface="Calibri"/>
              <a:ea typeface="MS PGothic" charset="0"/>
              <a:cs typeface="Calibri"/>
            </a:endParaRPr>
          </a:p>
          <a:p>
            <a:r>
              <a:rPr lang="en-US" i="1" dirty="0">
                <a:cs typeface="Calibri"/>
              </a:rPr>
              <a:t>Say:</a:t>
            </a:r>
            <a:r>
              <a:rPr lang="en-US" dirty="0">
                <a:cs typeface="Calibri"/>
              </a:rPr>
              <a:t> </a:t>
            </a:r>
            <a:r>
              <a:rPr lang="en-US" dirty="0" smtClean="0"/>
              <a:t>Once you are completely clear on the focus for your appraisal conversation, you can:</a:t>
            </a:r>
          </a:p>
          <a:p>
            <a:pPr marL="171450" indent="-171450">
              <a:buFont typeface="Arial" charset="0"/>
              <a:buChar char="•"/>
            </a:pPr>
            <a:r>
              <a:rPr lang="en-US" dirty="0" smtClean="0"/>
              <a:t>Clarify your feedback using numbers and facts </a:t>
            </a:r>
            <a:endParaRPr lang="en-US" dirty="0"/>
          </a:p>
          <a:p>
            <a:pPr marL="171450" indent="-171450">
              <a:buFont typeface="Arial" charset="0"/>
              <a:buChar char="•"/>
            </a:pPr>
            <a:r>
              <a:rPr lang="en-US" dirty="0" smtClean="0"/>
              <a:t>Orient your feedback toward an action plan aimed at changing behaviors </a:t>
            </a:r>
          </a:p>
          <a:p>
            <a:pPr marL="171450" indent="-171450">
              <a:buFont typeface="Arial" charset="0"/>
              <a:buChar char="•"/>
            </a:pPr>
            <a:r>
              <a:rPr lang="en-US" dirty="0"/>
              <a:t>S</a:t>
            </a:r>
            <a:r>
              <a:rPr lang="en-US" dirty="0" smtClean="0"/>
              <a:t>uggest specific strategies for improvement</a:t>
            </a:r>
            <a:endParaRPr lang="en-US" dirty="0">
              <a:latin typeface="Calibri"/>
              <a:ea typeface="MS PGothic" charset="0"/>
              <a:cs typeface="Calibri"/>
            </a:endParaRPr>
          </a:p>
        </p:txBody>
      </p:sp>
    </p:spTree>
    <p:extLst>
      <p:ext uri="{BB962C8B-B14F-4D97-AF65-F5344CB8AC3E}">
        <p14:creationId xmlns:p14="http://schemas.microsoft.com/office/powerpoint/2010/main" val="2770613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smtClean="0"/>
          </a:p>
          <a:p>
            <a:r>
              <a:rPr lang="en-US" b="1" dirty="0" smtClean="0"/>
              <a:t>Facilitator notes:</a:t>
            </a:r>
          </a:p>
          <a:p>
            <a:endParaRPr lang="en-US" b="1" dirty="0" smtClean="0"/>
          </a:p>
          <a:p>
            <a:pPr>
              <a:defRPr/>
            </a:pPr>
            <a:r>
              <a:rPr lang="en-US" kern="1200" dirty="0" smtClean="0">
                <a:solidFill>
                  <a:schemeClr val="tx1"/>
                </a:solidFill>
              </a:rPr>
              <a:t>[</a:t>
            </a:r>
            <a:r>
              <a:rPr lang="en-US" dirty="0" smtClean="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a:t>
            </a:r>
            <a:r>
              <a:rPr lang="en-US" i="1" dirty="0"/>
              <a:t>A </a:t>
            </a:r>
            <a:r>
              <a:rPr lang="en-US" dirty="0"/>
              <a:t>performance appraisal is a part of an ongoing </a:t>
            </a:r>
            <a:r>
              <a:rPr lang="en-US" dirty="0" smtClean="0"/>
              <a:t>performance management cycle </a:t>
            </a:r>
            <a:r>
              <a:rPr lang="en-US" dirty="0"/>
              <a:t>and, done well, the process is inextricably linked to ongoing feedback and coaching. A successful appraisal meeting doesn't mean much unless it provides the direct report with a plan for growth. A development plan is an important tool for addressing improvements in skills and behaviors that you and your employee agree are desirable. </a:t>
            </a:r>
          </a:p>
          <a:p>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810000"/>
            <a:ext cx="5486400" cy="4664075"/>
          </a:xfrm>
        </p:spPr>
        <p:txBody>
          <a:bodyPr/>
          <a:lstStyle/>
          <a:p>
            <a:r>
              <a:rPr lang="en-US" b="1" dirty="0" smtClean="0"/>
              <a:t>Facilitator notes:</a:t>
            </a:r>
          </a:p>
          <a:p>
            <a:endParaRPr lang="en-US" b="1" dirty="0" smtClean="0"/>
          </a:p>
          <a:p>
            <a:r>
              <a:rPr lang="en-US" dirty="0"/>
              <a:t>[Time: 5</a:t>
            </a:r>
            <a:r>
              <a:rPr lang="en-US" dirty="0" smtClean="0"/>
              <a:t> </a:t>
            </a:r>
            <a:r>
              <a:rPr lang="en-US" dirty="0"/>
              <a:t>minutes]</a:t>
            </a:r>
          </a:p>
          <a:p>
            <a:endParaRPr lang="en-US" b="1" dirty="0" smtClean="0"/>
          </a:p>
          <a:p>
            <a:pPr lvl="0"/>
            <a:r>
              <a:rPr lang="en-US" i="1" dirty="0" smtClean="0"/>
              <a:t>Say: </a:t>
            </a:r>
            <a:r>
              <a:rPr lang="en-US" dirty="0" smtClean="0"/>
              <a:t> </a:t>
            </a:r>
            <a:r>
              <a:rPr lang="en-US" dirty="0"/>
              <a:t>Creating an individual development plan with established check-ins can help </a:t>
            </a:r>
            <a:r>
              <a:rPr lang="en-US" dirty="0" smtClean="0"/>
              <a:t>an </a:t>
            </a:r>
            <a:r>
              <a:rPr lang="en-US" dirty="0"/>
              <a:t>employee's </a:t>
            </a:r>
            <a:r>
              <a:rPr lang="en-US" dirty="0" smtClean="0"/>
              <a:t>career thrive. Consider </a:t>
            </a:r>
            <a:r>
              <a:rPr lang="en-US" dirty="0"/>
              <a:t>using a goals grid to help your </a:t>
            </a:r>
            <a:r>
              <a:rPr lang="en-US" dirty="0" smtClean="0"/>
              <a:t>employees reflect on their performance feedback and create </a:t>
            </a:r>
            <a:r>
              <a:rPr lang="en-US" dirty="0"/>
              <a:t>their development plans. </a:t>
            </a:r>
            <a:r>
              <a:rPr lang="en-US" dirty="0" smtClean="0"/>
              <a:t>This can </a:t>
            </a:r>
            <a:r>
              <a:rPr lang="en-US" dirty="0"/>
              <a:t>serve as the starting point for a conversation between </a:t>
            </a:r>
            <a:r>
              <a:rPr lang="en-US" dirty="0" smtClean="0"/>
              <a:t>you and your </a:t>
            </a:r>
            <a:r>
              <a:rPr lang="en-US" dirty="0"/>
              <a:t>employee to help clarify </a:t>
            </a:r>
            <a:r>
              <a:rPr lang="en-US" dirty="0" smtClean="0"/>
              <a:t>their goals </a:t>
            </a:r>
            <a:r>
              <a:rPr lang="en-US" dirty="0"/>
              <a:t>and objectives for the </a:t>
            </a:r>
            <a:r>
              <a:rPr lang="en-US" dirty="0" smtClean="0"/>
              <a:t>coming period. </a:t>
            </a:r>
          </a:p>
          <a:p>
            <a:pPr lvl="0"/>
            <a:endParaRPr lang="en-US" dirty="0"/>
          </a:p>
          <a:p>
            <a:pPr lvl="0"/>
            <a:r>
              <a:rPr lang="en-US" i="1" dirty="0" smtClean="0"/>
              <a:t>Ask</a:t>
            </a:r>
            <a:r>
              <a:rPr lang="en-US" dirty="0" smtClean="0"/>
              <a:t>: What other questions might you ask to help your employees process performance feedback and reflect on next steps? Chat in any that come to mind or that you have asked or have been asked by your manager. </a:t>
            </a:r>
          </a:p>
          <a:p>
            <a:pPr lvl="0"/>
            <a:endParaRPr lang="en-US" dirty="0"/>
          </a:p>
          <a:p>
            <a:r>
              <a:rPr lang="en-US" i="1" dirty="0" smtClean="0"/>
              <a:t>Instructions</a:t>
            </a:r>
            <a:r>
              <a:rPr lang="en-US" dirty="0" smtClean="0"/>
              <a:t>: Ask participants to chat in additional questions. Call on 1-2 participants to expand on their responses. </a:t>
            </a:r>
            <a:endParaRPr lang="en-US" dirty="0"/>
          </a:p>
          <a:p>
            <a:endParaRPr lang="en-US" i="1" dirty="0">
              <a:ea typeface="MS PGothic" charset="0"/>
              <a:cs typeface="Calibri"/>
            </a:endParaRPr>
          </a:p>
          <a:p>
            <a:r>
              <a:rPr lang="en-US" i="1" dirty="0">
                <a:cs typeface="Calibri"/>
              </a:rPr>
              <a:t>Say:</a:t>
            </a:r>
            <a:r>
              <a:rPr lang="en-US" dirty="0">
                <a:cs typeface="Calibri"/>
              </a:rPr>
              <a:t> </a:t>
            </a:r>
            <a:r>
              <a:rPr lang="en-US" dirty="0" smtClean="0"/>
              <a:t>Let’s put some of these suggestions into action immediately by considering a real-life scenario.</a:t>
            </a:r>
            <a:endParaRPr lang="en-US" i="1" dirty="0"/>
          </a:p>
          <a:p>
            <a:endParaRPr lang="en-US" i="1" kern="1200" dirty="0" smtClean="0">
              <a:solidFill>
                <a:schemeClr val="tx1"/>
              </a:solidFill>
              <a:effectLst/>
            </a:endParaRPr>
          </a:p>
          <a:p>
            <a:endParaRPr lang="en-US" kern="1200" dirty="0" smtClean="0">
              <a:solidFill>
                <a:schemeClr val="tx1"/>
              </a:solidFill>
              <a:effectLst/>
            </a:endParaRPr>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1938" y="687388"/>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i="1" dirty="0" smtClean="0">
              <a:solidFill>
                <a:srgbClr val="000000"/>
              </a:solidFill>
            </a:endParaRPr>
          </a:p>
          <a:p>
            <a:r>
              <a:rPr lang="en-US" dirty="0"/>
              <a:t>[Time: 5</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Let’s take a minute to review </a:t>
            </a:r>
            <a:r>
              <a:rPr lang="en-US" dirty="0"/>
              <a:t>this scenario. C</a:t>
            </a:r>
            <a:r>
              <a:rPr lang="en-US" dirty="0" smtClean="0"/>
              <a:t>onsider the situation, then r</a:t>
            </a:r>
            <a:r>
              <a:rPr lang="en-US" kern="1200" dirty="0" smtClean="0">
                <a:solidFill>
                  <a:schemeClr val="tx1"/>
                </a:solidFill>
                <a:effectLst/>
              </a:rPr>
              <a:t>aise your hand </a:t>
            </a:r>
            <a:r>
              <a:rPr lang="en-US" dirty="0" smtClean="0"/>
              <a:t>to offer your perspective</a:t>
            </a:r>
            <a:r>
              <a:rPr lang="en-US" dirty="0"/>
              <a:t>. How should Sandhya focus her core message for Tanya? </a:t>
            </a:r>
            <a:endParaRPr lang="en-US" dirty="0" smtClean="0"/>
          </a:p>
          <a:p>
            <a:endParaRPr lang="en-US" kern="1200" dirty="0">
              <a:solidFill>
                <a:schemeClr val="tx1"/>
              </a:solidFill>
              <a:effectLst/>
            </a:endParaRPr>
          </a:p>
          <a:p>
            <a:r>
              <a:rPr lang="en-US" i="1" dirty="0" smtClean="0"/>
              <a:t>*Note</a:t>
            </a:r>
            <a:r>
              <a:rPr lang="en-US" i="1" dirty="0"/>
              <a:t>: Experienced facilitators </a:t>
            </a:r>
            <a:r>
              <a:rPr lang="en-US" i="1" dirty="0" smtClean="0"/>
              <a:t>may choose to conduct </a:t>
            </a:r>
            <a:r>
              <a:rPr lang="en-US" i="1" dirty="0"/>
              <a:t>a virtual role-play </a:t>
            </a:r>
            <a:r>
              <a:rPr lang="en-US" i="1" dirty="0" smtClean="0"/>
              <a:t>with </a:t>
            </a:r>
            <a:r>
              <a:rPr lang="en-US" i="1" dirty="0"/>
              <a:t>one participant playing the role of </a:t>
            </a:r>
            <a:r>
              <a:rPr lang="en-US" i="1" dirty="0" smtClean="0"/>
              <a:t>Sandhya and </a:t>
            </a:r>
            <a:r>
              <a:rPr lang="en-US" i="1" dirty="0"/>
              <a:t>another playing the role </a:t>
            </a:r>
            <a:r>
              <a:rPr lang="en-US" i="1" dirty="0" smtClean="0"/>
              <a:t>of Tanya.</a:t>
            </a:r>
          </a:p>
          <a:p>
            <a:endParaRPr lang="en-US" i="1" kern="1200" dirty="0" smtClean="0">
              <a:solidFill>
                <a:schemeClr val="tx1"/>
              </a:solidFill>
              <a:effectLst/>
            </a:endParaRPr>
          </a:p>
          <a:p>
            <a:r>
              <a:rPr lang="en-US" i="1" kern="1200" dirty="0" smtClean="0">
                <a:solidFill>
                  <a:schemeClr val="tx1"/>
                </a:solidFill>
                <a:effectLst/>
              </a:rPr>
              <a:t>Instructions: </a:t>
            </a:r>
            <a:r>
              <a:rPr lang="en-US" kern="1200" dirty="0" smtClean="0">
                <a:solidFill>
                  <a:schemeClr val="tx1"/>
                </a:solidFill>
                <a:effectLst/>
              </a:rPr>
              <a:t>Give participants </a:t>
            </a:r>
            <a:r>
              <a:rPr lang="en-US" dirty="0" smtClean="0"/>
              <a:t>a couple of </a:t>
            </a:r>
            <a:r>
              <a:rPr lang="en-US" kern="1200" dirty="0" smtClean="0">
                <a:solidFill>
                  <a:schemeClr val="tx1"/>
                </a:solidFill>
                <a:effectLst/>
              </a:rPr>
              <a:t>minutes to review the scenario, and then ask 2-3 participants to offer their perspectives on what </a:t>
            </a:r>
            <a:r>
              <a:rPr lang="en-US" dirty="0" smtClean="0"/>
              <a:t>Sandhya</a:t>
            </a:r>
            <a:r>
              <a:rPr lang="en-US" kern="1200" dirty="0" smtClean="0">
                <a:solidFill>
                  <a:schemeClr val="tx1"/>
                </a:solidFill>
                <a:effectLst/>
              </a:rPr>
              <a:t> might do. Highlight the following ideas if participants do not mention them:</a:t>
            </a:r>
          </a:p>
          <a:p>
            <a:pPr lvl="0"/>
            <a:endParaRPr lang="en-US" kern="1200" dirty="0" smtClean="0">
              <a:solidFill>
                <a:schemeClr val="tx1"/>
              </a:solidFill>
              <a:effectLst/>
            </a:endParaRPr>
          </a:p>
          <a:p>
            <a:pPr marL="171450" indent="-171450">
              <a:buFont typeface="Arial"/>
              <a:buChar char="•"/>
            </a:pPr>
            <a:r>
              <a:rPr lang="en-US" dirty="0" smtClean="0"/>
              <a:t>Focus the core message on a single issue.</a:t>
            </a:r>
          </a:p>
          <a:p>
            <a:pPr marL="171450" indent="-171450">
              <a:buFont typeface="Arial"/>
              <a:buChar char="•"/>
            </a:pPr>
            <a:r>
              <a:rPr lang="en-US" dirty="0" smtClean="0"/>
              <a:t>Lead with the positive.</a:t>
            </a:r>
          </a:p>
          <a:p>
            <a:pPr marL="171450" indent="-171450">
              <a:buFont typeface="Arial"/>
              <a:buChar char="•"/>
            </a:pPr>
            <a:r>
              <a:rPr lang="en-US" dirty="0" smtClean="0"/>
              <a:t>Be as descriptive as possible, rather than evaluative.</a:t>
            </a:r>
          </a:p>
          <a:p>
            <a:pPr marL="171450" indent="-171450">
              <a:buFont typeface="Arial"/>
              <a:buChar char="•"/>
            </a:pPr>
            <a:r>
              <a:rPr lang="en-US" dirty="0" smtClean="0"/>
              <a:t>Concentrate on behavior, not the person.</a:t>
            </a:r>
          </a:p>
          <a:p>
            <a:pPr marL="171450" indent="-171450">
              <a:buFont typeface="Arial"/>
              <a:buChar char="•"/>
            </a:pPr>
            <a:r>
              <a:rPr lang="en-US" dirty="0" smtClean="0"/>
              <a:t>Orient the feedback toward problem solving and action.</a:t>
            </a:r>
          </a:p>
          <a:p>
            <a:pPr marL="171450" indent="-171450">
              <a:buFont typeface="Arial"/>
              <a:buChar char="•"/>
            </a:pPr>
            <a:r>
              <a:rPr lang="en-US" dirty="0" smtClean="0"/>
              <a:t>Suggest specific strategies for building relationships internally.</a:t>
            </a:r>
            <a:endParaRPr lang="en-US" dirty="0"/>
          </a:p>
          <a:p>
            <a:pPr lvl="0"/>
            <a:endParaRPr lang="en-US" dirty="0" smtClean="0"/>
          </a:p>
          <a:p>
            <a:pPr lvl="0"/>
            <a:r>
              <a:rPr lang="en-US" i="1" dirty="0" smtClean="0"/>
              <a:t>Say: </a:t>
            </a:r>
            <a:r>
              <a:rPr lang="en-US" dirty="0" smtClean="0"/>
              <a:t>Has anyone ever been in a situation like this? If you have, you know how challenging it can be give tough feedback to someone who is used to receiving praise. Raise your hand if you have an experience or insights  to share.</a:t>
            </a:r>
          </a:p>
          <a:p>
            <a:pPr lvl="0"/>
            <a:endParaRPr lang="en-US" dirty="0"/>
          </a:p>
          <a:p>
            <a:pPr lvl="0"/>
            <a:r>
              <a:rPr lang="en-US" i="1" dirty="0"/>
              <a:t>Instructions: </a:t>
            </a:r>
            <a:r>
              <a:rPr lang="en-US" dirty="0" smtClean="0"/>
              <a:t>If time permits, allow 1-2 participants to </a:t>
            </a:r>
            <a:r>
              <a:rPr lang="en-US" dirty="0"/>
              <a:t>s</a:t>
            </a:r>
            <a:r>
              <a:rPr lang="en-US" dirty="0" smtClean="0"/>
              <a:t>hare </a:t>
            </a:r>
            <a:r>
              <a:rPr lang="en-US" dirty="0"/>
              <a:t>personal insights or perspectives based on their experiences </a:t>
            </a:r>
            <a:r>
              <a:rPr lang="en-US" dirty="0" smtClean="0"/>
              <a:t> by raising their hands.</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We’re coming to the end of our session today.</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kern="1200" dirty="0" smtClean="0">
                <a:solidFill>
                  <a:schemeClr val="tx1"/>
                </a:solidFill>
                <a:effectLst/>
              </a:rPr>
              <a:t>[Time: 3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focused on three important elements of performance appraisal. Specifically, we discussed how to:</a:t>
            </a:r>
          </a:p>
          <a:p>
            <a:pPr lvl="0"/>
            <a:endParaRPr lang="en-US" kern="1200" dirty="0" smtClean="0">
              <a:solidFill>
                <a:schemeClr val="tx1"/>
              </a:solidFill>
              <a:effectLst/>
            </a:endParaRPr>
          </a:p>
          <a:p>
            <a:pPr marL="171450" lvl="0" indent="-171450">
              <a:buFont typeface="Arial"/>
              <a:buChar char="•"/>
            </a:pPr>
            <a:r>
              <a:rPr lang="en-US" dirty="0"/>
              <a:t>Identify and apply best practices</a:t>
            </a:r>
          </a:p>
          <a:p>
            <a:pPr marL="171450" lvl="0" indent="-171450">
              <a:buFont typeface="Arial"/>
              <a:buChar char="•"/>
            </a:pPr>
            <a:r>
              <a:rPr lang="en-US" dirty="0"/>
              <a:t>Evaluate and discuss performance objectively</a:t>
            </a:r>
          </a:p>
          <a:p>
            <a:pPr marL="171450" lvl="0" indent="-171450">
              <a:buFont typeface="Arial"/>
              <a:buChar char="•"/>
            </a:pPr>
            <a:r>
              <a:rPr lang="en-US" dirty="0"/>
              <a:t>Orient feedback toward action</a:t>
            </a:r>
          </a:p>
          <a:p>
            <a:pPr lvl="0"/>
            <a:endParaRPr lang="en-US" dirty="0"/>
          </a:p>
          <a:p>
            <a:pPr lvl="0"/>
            <a:r>
              <a:rPr lang="en-US" dirty="0" smtClean="0"/>
              <a:t>What is one insight that you will take away from today’s session and apply to your role? Raise your hand or chat in.</a:t>
            </a:r>
          </a:p>
          <a:p>
            <a:pPr lvl="0"/>
            <a:endParaRPr lang="en-US" dirty="0"/>
          </a:p>
          <a:p>
            <a:r>
              <a:rPr lang="en-US" i="1" dirty="0" smtClean="0"/>
              <a:t>Instructions: </a:t>
            </a:r>
            <a:r>
              <a:rPr lang="en-US" dirty="0" smtClean="0"/>
              <a:t>Ask </a:t>
            </a:r>
            <a:r>
              <a:rPr lang="en-US" dirty="0"/>
              <a:t>2-3 participants to share an </a:t>
            </a:r>
            <a:r>
              <a:rPr lang="en-US" dirty="0" smtClean="0"/>
              <a:t>area of insight.</a:t>
            </a:r>
            <a:endParaRPr lang="en-US" dirty="0"/>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i="1" dirty="0" smtClean="0">
              <a:solidFill>
                <a:srgbClr val="000000"/>
              </a:solidFill>
            </a:endParaRPr>
          </a:p>
          <a:p>
            <a:r>
              <a:rPr lang="en-US" dirty="0"/>
              <a:t>[Time: </a:t>
            </a:r>
            <a:r>
              <a:rPr lang="en-US" kern="1200" dirty="0" smtClean="0">
                <a:solidFill>
                  <a:schemeClr val="tx1"/>
                </a:solidFill>
                <a:effectLst/>
              </a:rPr>
              <a:t>1 minute]</a:t>
            </a:r>
          </a:p>
          <a:p>
            <a:r>
              <a:rPr lang="en-US" b="1" kern="1200" dirty="0" smtClean="0">
                <a:solidFill>
                  <a:schemeClr val="tx1"/>
                </a:solidFill>
                <a:effectLst/>
              </a:rPr>
              <a:t> </a:t>
            </a:r>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kern="1200" dirty="0" smtClean="0">
              <a:solidFill>
                <a:schemeClr val="tx1"/>
              </a:solidFill>
              <a:effectLst/>
            </a:endParaRPr>
          </a:p>
          <a:p>
            <a:r>
              <a:rPr lang="en-US" kern="1200" dirty="0" smtClean="0">
                <a:solidFill>
                  <a:schemeClr val="tx1"/>
                </a:solidFill>
                <a:effectLst/>
              </a:rPr>
              <a:t>The On-the-Job section in the Harvard ManageMentor </a:t>
            </a:r>
            <a:r>
              <a:rPr lang="en-US" dirty="0" smtClean="0"/>
              <a:t>Performance Appraisal </a:t>
            </a:r>
            <a:r>
              <a:rPr lang="en-US" kern="1200" dirty="0" smtClean="0">
                <a:solidFill>
                  <a:schemeClr val="tx1"/>
                </a:solidFill>
                <a:effectLst/>
              </a:rPr>
              <a:t>topic provides an opportunity for you to pick a skill to work on and come up with specific ways to apply and develop the skill in your workplace. For instance, you can pick the skill: </a:t>
            </a:r>
            <a:r>
              <a:rPr lang="en-US" b="1" dirty="0" smtClean="0"/>
              <a:t>Thoroughly </a:t>
            </a:r>
            <a:r>
              <a:rPr lang="en-US" b="1" dirty="0"/>
              <a:t>prepare for performance appraisal meetings with direct reports</a:t>
            </a:r>
            <a:r>
              <a:rPr lang="en-US" b="1" kern="1200" dirty="0" smtClean="0">
                <a:solidFill>
                  <a:schemeClr val="tx1"/>
                </a:solidFill>
                <a:effectLst/>
              </a:rPr>
              <a:t>. </a:t>
            </a:r>
            <a:r>
              <a:rPr lang="en-US" kern="1200" dirty="0" smtClean="0">
                <a:solidFill>
                  <a:schemeClr val="tx1"/>
                </a:solidFill>
                <a:effectLst/>
              </a:rPr>
              <a:t>Then you’ll identify specific action items that you can do to apply and develop this skill. For example, you could develop an action item of: “I will compile a complete picture from multiple sources of information.”</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In order to complete this learning experience, proceed to the On-the-Job section in the Harvard ManageMentor topic. Remember, the only way to develop a skill is to apply and experiment with the use of that skill in your workplace.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kern="1200" dirty="0" smtClean="0">
                <a:effectLst/>
              </a:rPr>
              <a:t>Facilitator notes:</a:t>
            </a:r>
          </a:p>
          <a:p>
            <a:endParaRPr lang="en-US" i="1" dirty="0" smtClean="0"/>
          </a:p>
          <a:p>
            <a:r>
              <a:rPr lang="en-US" dirty="0"/>
              <a:t>[Time: </a:t>
            </a:r>
            <a:r>
              <a:rPr lang="en-US" kern="1200" dirty="0" smtClean="0">
                <a:solidFill>
                  <a:schemeClr val="tx1"/>
                </a:solidFill>
                <a:effectLst/>
              </a:rPr>
              <a:t>2 min]</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i="1" kern="1200" dirty="0" smtClean="0">
              <a:solidFill>
                <a:schemeClr val="tx1"/>
              </a:solidFill>
              <a:effectLst/>
            </a:endParaRPr>
          </a:p>
          <a:p>
            <a:r>
              <a:rPr lang="en-US" i="1" kern="1200" dirty="0" smtClean="0">
                <a:solidFill>
                  <a:schemeClr val="tx1"/>
                </a:solidFill>
                <a:effectLst/>
              </a:rPr>
              <a:t>Instructions:</a:t>
            </a:r>
            <a:r>
              <a:rPr lang="en-US" kern="1200" dirty="0" smtClean="0">
                <a:solidFill>
                  <a:schemeClr val="tx1"/>
                </a:solidFill>
                <a:effectLst/>
              </a:rPr>
              <a:t> Consider answering the question in the chat panel first to show an example. </a:t>
            </a:r>
            <a:r>
              <a:rPr lang="en-US" i="1" kern="1200" dirty="0" smtClean="0">
                <a:solidFill>
                  <a:schemeClr val="tx1"/>
                </a:solidFill>
                <a:effectLst/>
              </a:rPr>
              <a:t>Note: </a:t>
            </a:r>
            <a:r>
              <a:rPr lang="en-US" dirty="0"/>
              <a:t>T</a:t>
            </a:r>
            <a:r>
              <a:rPr lang="en-US" kern="1200" dirty="0" smtClean="0">
                <a:solidFill>
                  <a:schemeClr val="tx1"/>
                </a:solidFill>
                <a:effectLst/>
              </a:rPr>
              <a:t>here is no need to debrief the question now—it will be discussed several slides later. </a:t>
            </a:r>
            <a:r>
              <a:rPr lang="en-US" dirty="0" smtClean="0"/>
              <a:t>M</a:t>
            </a:r>
            <a:r>
              <a:rPr lang="en-US" kern="1200" dirty="0" smtClean="0">
                <a:solidFill>
                  <a:schemeClr val="tx1"/>
                </a:solidFill>
                <a:effectLst/>
              </a:rPr>
              <a:t>ake note of the most common and least common responses so you are prepared to debrief later.</a:t>
            </a:r>
          </a:p>
          <a:p>
            <a:endParaRPr lang="en-US" b="0" kern="1200" dirty="0" smtClean="0">
              <a:effectLst/>
            </a:endParaRPr>
          </a:p>
          <a:p>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Instructions:</a:t>
            </a:r>
            <a:r>
              <a:rPr lang="en-US" kern="1200" dirty="0" smtClean="0">
                <a:solidFill>
                  <a:schemeClr val="tx1"/>
                </a:solidFill>
                <a:effectLst/>
              </a:rPr>
              <a:t> Thank participants for their </a:t>
            </a:r>
            <a:r>
              <a:rPr lang="en-US" dirty="0" smtClean="0"/>
              <a:t>time</a:t>
            </a:r>
            <a:r>
              <a:rPr lang="en-US" kern="1200" dirty="0" smtClean="0">
                <a:solidFill>
                  <a:schemeClr val="tx1"/>
                </a:solidFill>
                <a:effectLst/>
              </a:rPr>
              <a:t> and active participation.</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a:t>
            </a:r>
            <a:r>
              <a:rPr lang="en-US" b="1" baseline="0" dirty="0" smtClean="0">
                <a:solidFill>
                  <a:srgbClr val="000000"/>
                </a:solidFill>
              </a:rPr>
              <a:t> notes:</a:t>
            </a:r>
          </a:p>
          <a:p>
            <a:endParaRPr lang="en-US" b="1" dirty="0" smtClean="0">
              <a:solidFill>
                <a:srgbClr val="000000"/>
              </a:solidFill>
            </a:endParaRPr>
          </a:p>
          <a:p>
            <a:r>
              <a:rPr lang="en-US" baseline="0" dirty="0" smtClean="0">
                <a:solidFill>
                  <a:srgbClr val="000000"/>
                </a:solidFill>
              </a:rPr>
              <a:t>[</a:t>
            </a:r>
            <a:r>
              <a:rPr lang="en-US" dirty="0"/>
              <a:t>Time</a:t>
            </a:r>
            <a:r>
              <a:rPr lang="en-US" i="0" baseline="0" dirty="0" smtClean="0">
                <a:solidFill>
                  <a:srgbClr val="000000"/>
                </a:solidFill>
              </a:rPr>
              <a:t>: </a:t>
            </a:r>
            <a:r>
              <a:rPr lang="en-US" baseline="0" dirty="0" smtClean="0">
                <a:solidFill>
                  <a:srgbClr val="000000"/>
                </a:solidFill>
              </a:rPr>
              <a:t>1</a:t>
            </a:r>
            <a:r>
              <a:rPr lang="en-US" dirty="0" smtClean="0">
                <a:solidFill>
                  <a:srgbClr val="000000"/>
                </a:solidFill>
              </a:rPr>
              <a:t> minute]</a:t>
            </a:r>
          </a:p>
          <a:p>
            <a:endParaRPr lang="en-US" b="1" baseline="0" dirty="0" smtClean="0">
              <a:solidFill>
                <a:srgbClr val="000000"/>
              </a:solidFill>
            </a:endParaRPr>
          </a:p>
          <a:p>
            <a:r>
              <a:rPr lang="en-US" i="1" baseline="0" dirty="0" smtClean="0">
                <a:solidFill>
                  <a:srgbClr val="000000"/>
                </a:solidFill>
              </a:rPr>
              <a:t>Instructions</a:t>
            </a:r>
            <a:r>
              <a:rPr lang="en-US" baseline="0" dirty="0" smtClean="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smtClean="0">
                <a:solidFill>
                  <a:srgbClr val="000000"/>
                </a:solidFill>
              </a:rPr>
              <a:t>s</a:t>
            </a:r>
            <a:r>
              <a:rPr lang="en-US" baseline="0" dirty="0" smtClean="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smtClean="0">
                <a:solidFill>
                  <a:srgbClr val="000000"/>
                </a:solidFill>
              </a:rPr>
              <a:t>[</a:t>
            </a:r>
            <a:r>
              <a:rPr lang="en-US" dirty="0"/>
              <a:t>Time</a:t>
            </a:r>
            <a:r>
              <a:rPr lang="en-US" dirty="0" smtClean="0">
                <a:solidFill>
                  <a:srgbClr val="000000"/>
                </a:solidFill>
              </a:rPr>
              <a:t>: 1 minute]</a:t>
            </a:r>
          </a:p>
          <a:p>
            <a:endParaRPr lang="en-US" dirty="0" smtClean="0">
              <a:solidFill>
                <a:srgbClr val="000000"/>
              </a:solidFill>
            </a:endParaRPr>
          </a:p>
          <a:p>
            <a:r>
              <a:rPr lang="en-US" i="1" dirty="0" smtClean="0">
                <a:solidFill>
                  <a:srgbClr val="000000"/>
                </a:solidFill>
              </a:rPr>
              <a:t>Say</a:t>
            </a:r>
            <a:r>
              <a:rPr lang="en-US" dirty="0" smtClean="0">
                <a:solidFill>
                  <a:srgbClr val="000000"/>
                </a:solidFill>
              </a:rPr>
              <a:t>: Today’s session has been designed to be an interactive experience. To get the most from the session, here are a few tips about how to participate.</a:t>
            </a:r>
          </a:p>
          <a:p>
            <a:endParaRPr lang="en-US" i="1" dirty="0" smtClean="0">
              <a:solidFill>
                <a:srgbClr val="000000"/>
              </a:solidFill>
            </a:endParaRPr>
          </a:p>
          <a:p>
            <a:r>
              <a:rPr lang="en-US" i="1" dirty="0" smtClean="0">
                <a:solidFill>
                  <a:srgbClr val="000000"/>
                </a:solidFill>
              </a:rPr>
              <a:t>Instructions</a:t>
            </a:r>
            <a:r>
              <a:rPr lang="en-US" dirty="0" smtClean="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smtClean="0">
              <a:solidFill>
                <a:srgbClr val="000000"/>
              </a:solidFill>
            </a:endParaRPr>
          </a:p>
          <a:p>
            <a:r>
              <a:rPr lang="en-US" i="1" dirty="0" smtClean="0">
                <a:solidFill>
                  <a:srgbClr val="000000"/>
                </a:solidFill>
              </a:rPr>
              <a:t>Say</a:t>
            </a:r>
            <a:r>
              <a:rPr lang="en-US" dirty="0" smtClean="0">
                <a:solidFill>
                  <a:srgbClr val="000000"/>
                </a:solidFill>
              </a:rPr>
              <a:t>: It appears we are ready to start.</a:t>
            </a:r>
          </a:p>
          <a:p>
            <a:endParaRPr lang="en-US" dirty="0" smtClean="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a:t>[</a:t>
            </a:r>
            <a:r>
              <a:rPr lang="en-US" dirty="0" smtClean="0"/>
              <a:t>Time</a:t>
            </a:r>
            <a:r>
              <a:rPr lang="en-US" kern="1200" dirty="0" smtClean="0">
                <a:solidFill>
                  <a:schemeClr val="tx1"/>
                </a:solidFill>
                <a:effectLst/>
              </a:rPr>
              <a:t>: 5 minutes]</a:t>
            </a:r>
          </a:p>
          <a:p>
            <a:endParaRPr lang="en-US" kern="1200" dirty="0" smtClean="0">
              <a:solidFill>
                <a:schemeClr val="tx1"/>
              </a:solidFill>
              <a:effectLst/>
            </a:endParaRPr>
          </a:p>
          <a:p>
            <a:r>
              <a:rPr lang="en-US" i="1" kern="1200" dirty="0" smtClean="0">
                <a:solidFill>
                  <a:schemeClr val="tx1"/>
                </a:solidFill>
                <a:effectLst/>
              </a:rPr>
              <a:t>Instructions:</a:t>
            </a:r>
            <a:r>
              <a:rPr lang="en-US" kern="1200" dirty="0" smtClean="0">
                <a:solidFill>
                  <a:schemeClr val="tx1"/>
                </a:solidFill>
                <a:effectLst/>
              </a:rPr>
              <a:t> Debrief the icebreaker question. Mention whether ther</a:t>
            </a:r>
            <a:r>
              <a:rPr lang="en-US" dirty="0" smtClean="0"/>
              <a:t>e was general consensus in the responses, or a wide range.  </a:t>
            </a:r>
            <a:endParaRPr lang="en-US" kern="1200" dirty="0" smtClean="0">
              <a:solidFill>
                <a:schemeClr val="tx1"/>
              </a:solidFill>
              <a:effectLst/>
            </a:endParaRPr>
          </a:p>
          <a:p>
            <a:endParaRPr lang="en-US" i="1" kern="1200" dirty="0" smtClean="0">
              <a:solidFill>
                <a:schemeClr val="tx1"/>
              </a:solidFill>
              <a:effectLst/>
            </a:endParaRPr>
          </a:p>
          <a:p>
            <a:pPr lvl="0"/>
            <a:r>
              <a:rPr lang="en-US" i="1" kern="1200" dirty="0" smtClean="0">
                <a:solidFill>
                  <a:schemeClr val="tx1"/>
                </a:solidFill>
                <a:effectLst/>
              </a:rPr>
              <a:t>Say</a:t>
            </a:r>
            <a:r>
              <a:rPr lang="en-US" kern="1200" dirty="0" smtClean="0">
                <a:solidFill>
                  <a:schemeClr val="tx1"/>
                </a:solidFill>
                <a:effectLst/>
              </a:rPr>
              <a:t>:  </a:t>
            </a:r>
            <a:r>
              <a:rPr lang="en-US" dirty="0" smtClean="0"/>
              <a:t>As </a:t>
            </a:r>
            <a:r>
              <a:rPr lang="en-US" dirty="0"/>
              <a:t>a manager, one of your most important duties is </a:t>
            </a:r>
            <a:r>
              <a:rPr lang="en-US" dirty="0" smtClean="0"/>
              <a:t>to evaluate your </a:t>
            </a:r>
            <a:r>
              <a:rPr lang="en-US" dirty="0"/>
              <a:t>employees’ </a:t>
            </a:r>
            <a:r>
              <a:rPr lang="en-US" dirty="0" smtClean="0"/>
              <a:t>performance; </a:t>
            </a:r>
            <a:r>
              <a:rPr lang="en-US" dirty="0"/>
              <a:t>however, it’s no secret that many employees and managers dread performance appraisals.  </a:t>
            </a:r>
            <a:r>
              <a:rPr lang="en-US" dirty="0" smtClean="0"/>
              <a:t>The </a:t>
            </a:r>
            <a:r>
              <a:rPr lang="en-US" dirty="0"/>
              <a:t>good news is that by approaching the review process as a partnership with your direct reports, you can develop an approach to appraisal and improvement that reduces the anxiety while improving the outcomes for all. We are going to explore </a:t>
            </a:r>
            <a:r>
              <a:rPr lang="en-US" dirty="0" smtClean="0"/>
              <a:t>strategies </a:t>
            </a:r>
            <a:r>
              <a:rPr lang="en-US" dirty="0"/>
              <a:t>for doing so </a:t>
            </a:r>
            <a:r>
              <a:rPr lang="en-US" dirty="0" smtClean="0"/>
              <a:t>in </a:t>
            </a:r>
            <a:r>
              <a:rPr lang="en-US" dirty="0"/>
              <a:t>our session today.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dirty="0"/>
              <a:t>[Time: </a:t>
            </a:r>
            <a:r>
              <a:rPr lang="en-US" kern="1200" dirty="0" smtClean="0">
                <a:solidFill>
                  <a:schemeClr val="tx1"/>
                </a:solidFill>
                <a:effectLst/>
              </a:rPr>
              <a:t>1 minute]</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is focused on three important elements of </a:t>
            </a:r>
            <a:r>
              <a:rPr lang="en-US" dirty="0" smtClean="0"/>
              <a:t>conducting an effective performance appraisal</a:t>
            </a:r>
            <a:r>
              <a:rPr lang="en-US" kern="1200" dirty="0" smtClean="0">
                <a:solidFill>
                  <a:schemeClr val="tx1"/>
                </a:solidFill>
                <a:effectLst/>
              </a:rPr>
              <a:t>. Specifically, we are going to discuss how to:</a:t>
            </a:r>
          </a:p>
          <a:p>
            <a:endParaRPr lang="en-US" kern="1200" dirty="0" smtClean="0">
              <a:solidFill>
                <a:schemeClr val="tx1"/>
              </a:solidFill>
              <a:effectLst/>
            </a:endParaRPr>
          </a:p>
          <a:p>
            <a:pPr marL="171450" lvl="0" indent="-171450">
              <a:buFont typeface="Arial"/>
              <a:buChar char="•"/>
            </a:pPr>
            <a:r>
              <a:rPr lang="en-US" dirty="0"/>
              <a:t>Identify and apply performance appraisal best </a:t>
            </a:r>
            <a:r>
              <a:rPr lang="en-US" dirty="0" smtClean="0"/>
              <a:t>practices</a:t>
            </a:r>
            <a:endParaRPr lang="en-US" dirty="0"/>
          </a:p>
          <a:p>
            <a:pPr marL="171450" lvl="0" indent="-171450">
              <a:buFont typeface="Arial"/>
              <a:buChar char="•"/>
            </a:pPr>
            <a:r>
              <a:rPr lang="en-US" dirty="0"/>
              <a:t>Evaluate and discuss performance objectively</a:t>
            </a:r>
          </a:p>
          <a:p>
            <a:pPr marL="171450" lvl="0" indent="-171450">
              <a:buFont typeface="Arial"/>
              <a:buChar char="•"/>
            </a:pPr>
            <a:r>
              <a:rPr lang="en-US" dirty="0" smtClean="0"/>
              <a:t>Orient feedback toward action</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dirty="0" smtClean="0"/>
              <a:t>[</a:t>
            </a:r>
            <a:r>
              <a:rPr lang="en-US" dirty="0"/>
              <a:t>Time</a:t>
            </a:r>
            <a:r>
              <a:rPr lang="en-US" dirty="0" smtClean="0"/>
              <a:t>: 1/2 minute]</a:t>
            </a:r>
          </a:p>
          <a:p>
            <a:endParaRPr lang="en-US" sz="1000" i="1" dirty="0" smtClean="0"/>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a:t>
            </a:r>
            <a:r>
              <a:rPr lang="en-US" dirty="0"/>
              <a:t>Performance appraisals benefit both the employee and the organization. Done well, they: </a:t>
            </a:r>
            <a:endParaRPr lang="en-US" dirty="0" smtClean="0"/>
          </a:p>
          <a:p>
            <a:endParaRPr lang="en-US" dirty="0"/>
          </a:p>
          <a:p>
            <a:pPr marL="171450" indent="-171450">
              <a:buFont typeface="Arial"/>
              <a:buChar char="•"/>
            </a:pPr>
            <a:r>
              <a:rPr lang="en-US" b="1" dirty="0"/>
              <a:t>Boost communication</a:t>
            </a:r>
            <a:r>
              <a:rPr lang="en-US" dirty="0"/>
              <a:t> between managers and employees</a:t>
            </a:r>
          </a:p>
          <a:p>
            <a:pPr marL="171450" indent="-171450">
              <a:buFont typeface="Arial"/>
              <a:buChar char="•"/>
            </a:pPr>
            <a:r>
              <a:rPr lang="en-US" b="1" dirty="0"/>
              <a:t>Give employees insight</a:t>
            </a:r>
            <a:r>
              <a:rPr lang="en-US" dirty="0"/>
              <a:t> into how they are doing in their jobs</a:t>
            </a:r>
          </a:p>
          <a:p>
            <a:pPr marL="171450" indent="-171450">
              <a:buFont typeface="Arial"/>
              <a:buChar char="•"/>
            </a:pPr>
            <a:r>
              <a:rPr lang="en-US" b="1" dirty="0"/>
              <a:t>Increase productivity</a:t>
            </a:r>
            <a:r>
              <a:rPr lang="en-US" dirty="0"/>
              <a:t> by correcting performance issues</a:t>
            </a:r>
          </a:p>
          <a:p>
            <a:pPr marL="171450" indent="-171450">
              <a:buFont typeface="Arial"/>
              <a:buChar char="•"/>
            </a:pPr>
            <a:r>
              <a:rPr lang="en-US" b="1" dirty="0"/>
              <a:t>Improve morale</a:t>
            </a:r>
            <a:r>
              <a:rPr lang="en-US" dirty="0"/>
              <a:t> by clarifying goals and expectations</a:t>
            </a:r>
          </a:p>
          <a:p>
            <a:pPr marL="171450" indent="-171450">
              <a:buFont typeface="Arial"/>
              <a:buChar char="•"/>
            </a:pPr>
            <a:r>
              <a:rPr lang="en-US" b="1" dirty="0"/>
              <a:t>Reveal training needs</a:t>
            </a:r>
            <a:r>
              <a:rPr lang="en-US" dirty="0"/>
              <a:t> for the team and </a:t>
            </a:r>
            <a:r>
              <a:rPr lang="en-US" dirty="0" smtClean="0"/>
              <a:t>department</a:t>
            </a:r>
          </a:p>
          <a:p>
            <a:endParaRPr lang="en-US" dirty="0"/>
          </a:p>
          <a:p>
            <a:r>
              <a:rPr lang="en-US" dirty="0" smtClean="0"/>
              <a:t>Done poorly, they can have a negative impact on individual, team, and organizational performance.</a:t>
            </a:r>
          </a:p>
          <a:p>
            <a:endParaRPr lang="en-US" dirty="0"/>
          </a:p>
          <a:p>
            <a:r>
              <a:rPr lang="en-US" dirty="0" smtClean="0"/>
              <a:t>While the prospect of conducting a performance appraisal can seem daunting, understanding and consistently applying a simple set of best practices can improve your comfort level and effectiveness.</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810000"/>
            <a:ext cx="5486400" cy="4664075"/>
          </a:xfrm>
        </p:spPr>
        <p:txBody>
          <a:bodyPr/>
          <a:lstStyle/>
          <a:p>
            <a:r>
              <a:rPr lang="en-US" b="1" dirty="0" smtClean="0"/>
              <a:t>Facilitator notes:</a:t>
            </a:r>
          </a:p>
          <a:p>
            <a:endParaRPr lang="en-US" b="1" dirty="0" smtClean="0"/>
          </a:p>
          <a:p>
            <a:r>
              <a:rPr lang="en-US" dirty="0"/>
              <a:t>[Time: </a:t>
            </a:r>
            <a:r>
              <a:rPr lang="en-US" dirty="0" smtClean="0"/>
              <a:t>3 </a:t>
            </a:r>
            <a:r>
              <a:rPr lang="en-US" dirty="0"/>
              <a:t>minutes]</a:t>
            </a:r>
          </a:p>
          <a:p>
            <a:endParaRPr lang="en-US" b="1" dirty="0" smtClean="0">
              <a:latin typeface="Calibri"/>
              <a:cs typeface="Calibri"/>
            </a:endParaRPr>
          </a:p>
          <a:p>
            <a:pPr lvl="0">
              <a:lnSpc>
                <a:spcPct val="80000"/>
              </a:lnSpc>
            </a:pPr>
            <a:r>
              <a:rPr lang="en-GB" sz="900" i="1" dirty="0" smtClean="0">
                <a:latin typeface="Calibri"/>
                <a:cs typeface="Calibri"/>
              </a:rPr>
              <a:t>Say</a:t>
            </a:r>
            <a:r>
              <a:rPr lang="en-GB" sz="900" dirty="0" smtClean="0">
                <a:latin typeface="Calibri"/>
                <a:cs typeface="Calibri"/>
              </a:rPr>
              <a:t>: </a:t>
            </a:r>
            <a:r>
              <a:rPr lang="en-GB" dirty="0" smtClean="0"/>
              <a:t>The </a:t>
            </a:r>
            <a:r>
              <a:rPr lang="en-GB" dirty="0"/>
              <a:t>formal performance appraisal process involves four </a:t>
            </a:r>
            <a:r>
              <a:rPr lang="en-GB" dirty="0" smtClean="0"/>
              <a:t>basic steps</a:t>
            </a:r>
            <a:r>
              <a:rPr lang="en-GB" dirty="0"/>
              <a:t>: </a:t>
            </a:r>
            <a:endParaRPr lang="en-GB" dirty="0" smtClean="0"/>
          </a:p>
          <a:p>
            <a:pPr lvl="0">
              <a:lnSpc>
                <a:spcPct val="80000"/>
              </a:lnSpc>
            </a:pPr>
            <a:endParaRPr lang="en-GB" dirty="0"/>
          </a:p>
          <a:p>
            <a:pPr marL="171450" indent="-171450">
              <a:buFont typeface="Arial"/>
              <a:buChar char="•"/>
            </a:pPr>
            <a:r>
              <a:rPr lang="en-GB" b="1" dirty="0"/>
              <a:t>Prepare for the meeting.</a:t>
            </a:r>
            <a:r>
              <a:rPr lang="en-GB" dirty="0"/>
              <a:t> The employee completes a self-appraisal. The manager prepares by reviewing the job requirements, the employee’s goals, documentation of performance observations, feedback from others, and the employee's self-appraisal.</a:t>
            </a:r>
          </a:p>
          <a:p>
            <a:pPr marL="171450" indent="-171450">
              <a:buFont typeface="Arial"/>
              <a:buChar char="•"/>
            </a:pPr>
            <a:r>
              <a:rPr lang="en-GB" b="1" dirty="0"/>
              <a:t>Conduct the meeting.</a:t>
            </a:r>
            <a:r>
              <a:rPr lang="en-GB" dirty="0"/>
              <a:t> The manager meets with the employee and provides feedback, discusses performance gaps, and works with the employee to form a plan to bridge those gaps.</a:t>
            </a:r>
          </a:p>
          <a:p>
            <a:pPr marL="171450" indent="-171450">
              <a:buFont typeface="Arial"/>
              <a:buChar char="•"/>
            </a:pPr>
            <a:r>
              <a:rPr lang="en-GB" b="1" dirty="0"/>
              <a:t>Document the conversation.</a:t>
            </a:r>
            <a:r>
              <a:rPr lang="en-GB" dirty="0"/>
              <a:t> The manager records the key points of the discussion, documents plans for the upcoming year, and outlines next steps, such as training or coaching.</a:t>
            </a:r>
          </a:p>
          <a:p>
            <a:pPr marL="171450" indent="-171450">
              <a:buFont typeface="Arial"/>
              <a:buChar char="•"/>
            </a:pPr>
            <a:r>
              <a:rPr lang="en-GB" b="1" dirty="0"/>
              <a:t>Follow up.</a:t>
            </a:r>
            <a:r>
              <a:rPr lang="en-GB" dirty="0"/>
              <a:t> The manager monitors the employee’s performance and provides ongoing feedback, both informally and at more formal weekly or monthly meetings.</a:t>
            </a:r>
          </a:p>
          <a:p>
            <a:pPr lvl="0">
              <a:lnSpc>
                <a:spcPct val="80000"/>
              </a:lnSpc>
            </a:pPr>
            <a:endParaRPr lang="en-GB" dirty="0">
              <a:latin typeface="Calibri"/>
              <a:cs typeface="Calibri"/>
            </a:endParaRPr>
          </a:p>
          <a:p>
            <a:endParaRPr lang="en-US" i="1" kern="1200" dirty="0" smtClean="0">
              <a:solidFill>
                <a:schemeClr val="tx1"/>
              </a:solidFill>
              <a:effectLst/>
            </a:endParaRPr>
          </a:p>
          <a:p>
            <a:endParaRPr lang="en-US" kern="1200" dirty="0" smtClean="0">
              <a:solidFill>
                <a:schemeClr val="tx1"/>
              </a:solidFill>
              <a:effectLst/>
            </a:endParaRPr>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2250" y="714375"/>
            <a:ext cx="3838575" cy="2879725"/>
          </a:xfrm>
        </p:spPr>
      </p:sp>
      <p:sp>
        <p:nvSpPr>
          <p:cNvPr id="3" name="Notes Placeholder 2"/>
          <p:cNvSpPr>
            <a:spLocks noGrp="1"/>
          </p:cNvSpPr>
          <p:nvPr>
            <p:ph type="body" idx="1"/>
          </p:nvPr>
        </p:nvSpPr>
        <p:spPr>
          <a:xfrm>
            <a:off x="685800" y="3810000"/>
            <a:ext cx="5537200" cy="5130800"/>
          </a:xfrm>
        </p:spPr>
        <p:txBody>
          <a:bodyPr/>
          <a:lstStyle/>
          <a:p>
            <a:r>
              <a:rPr lang="en-US" b="1" dirty="0" smtClean="0"/>
              <a:t>Facilitator notes:</a:t>
            </a:r>
          </a:p>
          <a:p>
            <a:endParaRPr lang="en-US" b="1" dirty="0" smtClean="0"/>
          </a:p>
          <a:p>
            <a:r>
              <a:rPr lang="en-US" dirty="0"/>
              <a:t>[Time: </a:t>
            </a:r>
            <a:r>
              <a:rPr lang="en-US" dirty="0" smtClean="0"/>
              <a:t>4</a:t>
            </a:r>
            <a:r>
              <a:rPr lang="en-US" kern="1200" dirty="0" smtClean="0">
                <a:solidFill>
                  <a:schemeClr val="tx1"/>
                </a:solidFill>
                <a:effectLst/>
              </a:rPr>
              <a:t> minutes]</a:t>
            </a:r>
          </a:p>
          <a:p>
            <a:endParaRPr lang="en-US" i="1" kern="1200" dirty="0" smtClean="0">
              <a:solidFill>
                <a:schemeClr val="tx1"/>
              </a:solidFill>
              <a:effectLst/>
            </a:endParaRPr>
          </a:p>
          <a:p>
            <a:r>
              <a:rPr lang="en-US" i="1" kern="1200" dirty="0" smtClean="0">
                <a:solidFill>
                  <a:schemeClr val="tx1"/>
                </a:solidFill>
                <a:effectLst/>
              </a:rPr>
              <a:t>Say: </a:t>
            </a:r>
            <a:r>
              <a:rPr lang="en-US" kern="1200" dirty="0" smtClean="0">
                <a:solidFill>
                  <a:schemeClr val="tx1"/>
                </a:solidFill>
                <a:effectLst/>
              </a:rPr>
              <a:t>While </a:t>
            </a:r>
            <a:r>
              <a:rPr lang="en-US" dirty="0" smtClean="0"/>
              <a:t>the process</a:t>
            </a:r>
            <a:r>
              <a:rPr lang="en-US" kern="1200" dirty="0" smtClean="0">
                <a:solidFill>
                  <a:schemeClr val="tx1"/>
                </a:solidFill>
                <a:effectLst/>
              </a:rPr>
              <a:t> seems straightforward, it’s not always easy to do. </a:t>
            </a:r>
          </a:p>
          <a:p>
            <a:endParaRPr lang="en-US" dirty="0"/>
          </a:p>
          <a:p>
            <a:r>
              <a:rPr lang="en-US" dirty="0" smtClean="0"/>
              <a:t>In preparation for this session, you completed the practice activity “How Well </a:t>
            </a:r>
            <a:r>
              <a:rPr lang="en-US" dirty="0"/>
              <a:t>D</a:t>
            </a:r>
            <a:r>
              <a:rPr lang="en-US" dirty="0" smtClean="0"/>
              <a:t>o You </a:t>
            </a:r>
            <a:r>
              <a:rPr lang="en-US" dirty="0"/>
              <a:t>C</a:t>
            </a:r>
            <a:r>
              <a:rPr lang="en-US" dirty="0" smtClean="0"/>
              <a:t>onduct </a:t>
            </a:r>
            <a:r>
              <a:rPr lang="en-US" dirty="0"/>
              <a:t>A</a:t>
            </a:r>
            <a:r>
              <a:rPr lang="en-US" dirty="0" smtClean="0"/>
              <a:t>ppraisals?” in the Harvard ManageMentor Performance Appraisal topic. Here are some best practices featured in that activity. </a:t>
            </a:r>
          </a:p>
          <a:p>
            <a:endParaRPr lang="en-US" dirty="0"/>
          </a:p>
          <a:p>
            <a:r>
              <a:rPr lang="en-US" dirty="0" smtClean="0"/>
              <a:t>What other practices would you add to this list based on your own </a:t>
            </a:r>
            <a:r>
              <a:rPr lang="en-US" dirty="0"/>
              <a:t>experience? </a:t>
            </a:r>
            <a:r>
              <a:rPr lang="en-US" dirty="0" smtClean="0"/>
              <a:t>Chat in any that come to mind.</a:t>
            </a:r>
          </a:p>
          <a:p>
            <a:endParaRPr lang="en-US" i="1" dirty="0"/>
          </a:p>
          <a:p>
            <a:r>
              <a:rPr lang="en-US" i="1" dirty="0"/>
              <a:t>Say: </a:t>
            </a:r>
            <a:r>
              <a:rPr lang="en-US" dirty="0" smtClean="0"/>
              <a:t>Considered individually, each of these practices seems manageable. But the fact is that even the most well-intentioned manager may neglect at least a few.</a:t>
            </a:r>
          </a:p>
          <a:p>
            <a:endParaRPr lang="en-US" dirty="0"/>
          </a:p>
          <a:p>
            <a:r>
              <a:rPr lang="en-US" dirty="0"/>
              <a:t>W</a:t>
            </a:r>
            <a:r>
              <a:rPr lang="en-US" dirty="0" smtClean="0"/>
              <a:t>hat </a:t>
            </a:r>
            <a:r>
              <a:rPr lang="en-US" dirty="0"/>
              <a:t>can get in the way of your ability to apply </a:t>
            </a:r>
            <a:r>
              <a:rPr lang="en-US" dirty="0" smtClean="0"/>
              <a:t>these best practices  in the “real world”? Chat in your thoughts.</a:t>
            </a:r>
            <a:endParaRPr lang="en-US" dirty="0"/>
          </a:p>
          <a:p>
            <a:endParaRPr lang="en-US" i="1" dirty="0" smtClean="0"/>
          </a:p>
          <a:p>
            <a:r>
              <a:rPr lang="en-US" i="1" dirty="0" smtClean="0"/>
              <a:t>Instructions: </a:t>
            </a:r>
            <a:r>
              <a:rPr lang="en-US" dirty="0" smtClean="0"/>
              <a:t>Ask participants to chat in 1-2 factors that get in the way of applying the best practices. Highlight the following common obstacles if participants do not mention them: </a:t>
            </a:r>
          </a:p>
          <a:p>
            <a:endParaRPr lang="en-US" dirty="0" smtClean="0"/>
          </a:p>
          <a:p>
            <a:pPr marL="171450" indent="-171450">
              <a:buFont typeface="Arial" charset="0"/>
              <a:buChar char="•"/>
            </a:pPr>
            <a:r>
              <a:rPr lang="en-US" dirty="0" smtClean="0"/>
              <a:t>The </a:t>
            </a:r>
            <a:r>
              <a:rPr lang="en-US" dirty="0"/>
              <a:t>process can be time-consuming. </a:t>
            </a:r>
            <a:endParaRPr lang="en-US" dirty="0" smtClean="0"/>
          </a:p>
          <a:p>
            <a:pPr marL="171450" indent="-171450">
              <a:buFont typeface="Arial"/>
              <a:buChar char="•"/>
            </a:pPr>
            <a:r>
              <a:rPr lang="en-US" dirty="0" smtClean="0"/>
              <a:t>It can be stressful.</a:t>
            </a:r>
          </a:p>
          <a:p>
            <a:pPr marL="171450" indent="-171450">
              <a:buFont typeface="Arial"/>
              <a:buChar char="•"/>
            </a:pPr>
            <a:r>
              <a:rPr lang="en-US" dirty="0" smtClean="0"/>
              <a:t>It can be difficult to remain objective.</a:t>
            </a:r>
            <a:endParaRPr lang="en-US" dirty="0"/>
          </a:p>
          <a:p>
            <a:pPr marL="171450" indent="-171450">
              <a:buFont typeface="Arial"/>
              <a:buChar char="•"/>
            </a:pPr>
            <a:r>
              <a:rPr lang="en-US" dirty="0" smtClean="0"/>
              <a:t>It can be difficult to confront </a:t>
            </a:r>
            <a:r>
              <a:rPr lang="en-US" dirty="0"/>
              <a:t>an employee about poor </a:t>
            </a:r>
            <a:r>
              <a:rPr lang="en-US" dirty="0" smtClean="0"/>
              <a:t>performance in case there is a negative reaction.</a:t>
            </a:r>
          </a:p>
          <a:p>
            <a:pPr marL="171450" indent="-171450">
              <a:buFont typeface="Arial"/>
              <a:buChar char="•"/>
            </a:pPr>
            <a:r>
              <a:rPr lang="en-US" dirty="0" smtClean="0"/>
              <a:t>Employees </a:t>
            </a:r>
            <a:r>
              <a:rPr lang="en-US" dirty="0"/>
              <a:t>can come away feeling criticized and </a:t>
            </a:r>
            <a:r>
              <a:rPr lang="en-US" dirty="0" smtClean="0"/>
              <a:t>demotivated.</a:t>
            </a:r>
            <a:endParaRPr lang="en-US" dirty="0"/>
          </a:p>
          <a:p>
            <a:endParaRPr lang="en-US" i="1" dirty="0" smtClean="0"/>
          </a:p>
          <a:p>
            <a:r>
              <a:rPr lang="en-US" i="1" dirty="0" smtClean="0"/>
              <a:t>Ask</a:t>
            </a:r>
            <a:r>
              <a:rPr lang="en-US" dirty="0"/>
              <a:t>: W</a:t>
            </a:r>
            <a:r>
              <a:rPr lang="en-US" dirty="0" smtClean="0"/>
              <a:t>hat can you do to avoid or overcome these obstacles? Reflecting on any improvements </a:t>
            </a:r>
            <a:r>
              <a:rPr lang="en-US" dirty="0"/>
              <a:t>you </a:t>
            </a:r>
            <a:r>
              <a:rPr lang="en-US" dirty="0" smtClean="0"/>
              <a:t>considered </a:t>
            </a:r>
            <a:r>
              <a:rPr lang="en-US" dirty="0"/>
              <a:t>in the </a:t>
            </a:r>
            <a:r>
              <a:rPr lang="en-US" dirty="0" smtClean="0"/>
              <a:t>practice activity, raise a hand to share your perspective.</a:t>
            </a:r>
          </a:p>
          <a:p>
            <a:endParaRPr lang="en-US" i="1" dirty="0"/>
          </a:p>
          <a:p>
            <a:r>
              <a:rPr lang="en-US" i="1" dirty="0" smtClean="0"/>
              <a:t>Instructions</a:t>
            </a:r>
            <a:r>
              <a:rPr lang="en-US" dirty="0" smtClean="0"/>
              <a:t>: Call on 2-</a:t>
            </a:r>
            <a:r>
              <a:rPr lang="en-US" dirty="0"/>
              <a:t>3</a:t>
            </a:r>
            <a:r>
              <a:rPr lang="en-US" dirty="0" smtClean="0"/>
              <a:t> people to share insights.</a:t>
            </a:r>
            <a:endParaRPr lang="en-US" i="1" dirty="0"/>
          </a:p>
          <a:p>
            <a:endParaRPr lang="en-US" i="1" kern="1200" dirty="0" smtClean="0">
              <a:solidFill>
                <a:schemeClr val="tx1"/>
              </a:solidFill>
              <a:effectLst/>
            </a:endParaRPr>
          </a:p>
          <a:p>
            <a:endParaRPr lang="en-US" kern="1200" dirty="0" smtClean="0">
              <a:solidFill>
                <a:schemeClr val="tx1"/>
              </a:solidFill>
              <a:effectLst/>
            </a:endParaRPr>
          </a:p>
          <a:p>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smtClean="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Calibri" pitchFamily="34" charset="0"/>
                <a:ea typeface="ＭＳ Ｐゴシック" pitchFamily="34" charset="-128"/>
                <a:cs typeface="+mn-cs"/>
              </a:defRPr>
            </a:lvl1pPr>
          </a:lstStyle>
          <a:p>
            <a:pPr>
              <a:defRPr/>
            </a:pPr>
            <a:endParaRPr lang="en-US" dirty="0"/>
          </a:p>
        </p:txBody>
      </p:sp>
      <p:sp>
        <p:nvSpPr>
          <p:cNvPr id="5" name="Rectangle 5"/>
          <p:cNvSpPr>
            <a:spLocks noGrp="1" noChangeArrowheads="1"/>
          </p:cNvSpPr>
          <p:nvPr>
            <p:ph type="ftr" sz="quarter" idx="11"/>
          </p:nvPr>
        </p:nvSpPr>
        <p:spPr>
          <a:xfrm>
            <a:off x="457200" y="6356350"/>
            <a:ext cx="8226425" cy="365125"/>
          </a:xfrm>
          <a:prstGeom prst="rect">
            <a:avLst/>
          </a:prstGeom>
        </p:spPr>
        <p:txBody>
          <a:bodyPr/>
          <a:lstStyle>
            <a:lvl1pPr>
              <a:defRPr>
                <a:latin typeface="Calibri" pitchFamily="34" charset="0"/>
                <a:ea typeface="ＭＳ Ｐゴシック" charset="-128"/>
                <a:cs typeface="+mn-cs"/>
              </a:defRPr>
            </a:lvl1pPr>
          </a:lstStyle>
          <a:p>
            <a:pPr>
              <a:defRPr/>
            </a:pPr>
            <a:endParaRPr lang="en-US" dirty="0"/>
          </a:p>
        </p:txBody>
      </p:sp>
      <p:sp>
        <p:nvSpPr>
          <p:cNvPr id="6" name="Rectangle 6"/>
          <p:cNvSpPr>
            <a:spLocks noGrp="1" noChangeArrowheads="1"/>
          </p:cNvSpPr>
          <p:nvPr>
            <p:ph type="sldNum" sz="quarter" idx="12"/>
          </p:nvPr>
        </p:nvSpPr>
        <p:spPr>
          <a:xfrm>
            <a:off x="390525" y="6426168"/>
            <a:ext cx="477504" cy="365125"/>
          </a:xfrm>
          <a:prstGeom prst="rect">
            <a:avLst/>
          </a:prstGeom>
        </p:spPr>
        <p:txBody>
          <a:bodyPr wrap="square" numCol="1" anchorCtr="0" compatLnSpc="1">
            <a:prstTxWarp prst="textNoShape">
              <a:avLst/>
            </a:prstTxWarp>
          </a:bodyPr>
          <a:lstStyle>
            <a:lvl1pPr fontAlgn="base">
              <a:spcBef>
                <a:spcPct val="0"/>
              </a:spcBef>
              <a:spcAft>
                <a:spcPct val="0"/>
              </a:spcAft>
              <a:defRPr dirty="0">
                <a:solidFill>
                  <a:srgbClr val="898989"/>
                </a:solidFill>
                <a:latin typeface="Calibri" charset="0"/>
                <a:ea typeface="ＭＳ Ｐゴシック" charset="0"/>
                <a:cs typeface="ＭＳ Ｐゴシック" charset="0"/>
              </a:defRPr>
            </a:lvl1pPr>
          </a:lstStyle>
          <a:p>
            <a:pPr>
              <a:defRPr/>
            </a:pPr>
            <a:fld id="{280A3697-440D-524F-BDD0-B5AFD56000CE}" type="slidenum">
              <a:rPr lang="en-US"/>
              <a:pPr>
                <a:defRPr/>
              </a:pPr>
              <a:t>‹#›</a:t>
            </a:fld>
            <a:endParaRPr lang="en-US" dirty="0"/>
          </a:p>
        </p:txBody>
      </p:sp>
    </p:spTree>
    <p:extLst>
      <p:ext uri="{BB962C8B-B14F-4D97-AF65-F5344CB8AC3E}">
        <p14:creationId xmlns:p14="http://schemas.microsoft.com/office/powerpoint/2010/main" val="314351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PERFORMANCE</a:t>
              </a:r>
              <a:r>
                <a:rPr lang="en-US" sz="1000" baseline="0" dirty="0" smtClean="0">
                  <a:solidFill>
                    <a:schemeClr val="bg1"/>
                  </a:solidFill>
                </a:rPr>
                <a:t> APPRAISAL</a:t>
              </a:r>
              <a:endParaRPr lang="en-US" sz="1000" dirty="0" smtClean="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2016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PERFORMANCE</a:t>
              </a:r>
              <a:r>
                <a:rPr lang="en-US" sz="1000" baseline="0" dirty="0" smtClean="0">
                  <a:solidFill>
                    <a:schemeClr val="bg1"/>
                  </a:solidFill>
                </a:rPr>
                <a:t> APPRAISAL</a:t>
              </a:r>
              <a:endParaRPr lang="en-US" sz="1000" dirty="0" smtClean="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895253" y="6246751"/>
            <a:ext cx="6654800" cy="365125"/>
          </a:xfrm>
          <a:prstGeom prst="rect">
            <a:avLst/>
          </a:prstGeom>
        </p:spPr>
        <p:txBody>
          <a:bodyPr/>
          <a:lstStyle/>
          <a:p>
            <a:endParaRPr lang="en-US" dirty="0"/>
          </a:p>
        </p:txBody>
      </p:sp>
    </p:spTree>
    <p:extLst>
      <p:ext uri="{BB962C8B-B14F-4D97-AF65-F5344CB8AC3E}">
        <p14:creationId xmlns:p14="http://schemas.microsoft.com/office/powerpoint/2010/main" val="3546956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PERFORMANCE</a:t>
              </a:r>
              <a:r>
                <a:rPr lang="en-US" sz="1000" baseline="0" dirty="0">
                  <a:solidFill>
                    <a:schemeClr val="bg1"/>
                  </a:solidFill>
                </a:rPr>
                <a:t> </a:t>
              </a:r>
              <a:r>
                <a:rPr lang="en-US" sz="1000" baseline="0" dirty="0" smtClean="0">
                  <a:solidFill>
                    <a:schemeClr val="bg1"/>
                  </a:solidFill>
                </a:rPr>
                <a:t>APPRAISAL</a:t>
              </a:r>
              <a:endParaRPr lang="en-US" sz="1000" dirty="0" smtClean="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 id="2147483672" r:id="rId9"/>
    <p:sldLayoutId id="2147483673" r:id="rId10"/>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 Id="rId3" Type="http://schemas.openxmlformats.org/officeDocument/2006/relationships/image" Target="../media/image1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b="28188"/>
          <a:stretch/>
        </p:blipFill>
        <p:spPr>
          <a:xfrm>
            <a:off x="-3723" y="995827"/>
            <a:ext cx="9145767" cy="4369875"/>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smtClean="0"/>
              <a:t>Performance Appraisal Café </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6436"/>
          <a:stretch/>
        </p:blipFill>
        <p:spPr>
          <a:xfrm>
            <a:off x="0" y="-7806"/>
            <a:ext cx="9144000" cy="2226072"/>
          </a:xfrm>
          <a:prstGeom prst="rect">
            <a:avLst/>
          </a:prstGeom>
        </p:spPr>
      </p:pic>
      <p:sp>
        <p:nvSpPr>
          <p:cNvPr id="7" name="Text Placeholder 6"/>
          <p:cNvSpPr>
            <a:spLocks noGrp="1"/>
          </p:cNvSpPr>
          <p:nvPr>
            <p:ph type="body" idx="1"/>
          </p:nvPr>
        </p:nvSpPr>
        <p:spPr>
          <a:xfrm>
            <a:off x="939625" y="2849526"/>
            <a:ext cx="7842868" cy="3370521"/>
          </a:xfrm>
        </p:spPr>
        <p:txBody>
          <a:bodyPr/>
          <a:lstStyle/>
          <a:p>
            <a:r>
              <a:rPr lang="en-US" sz="6800" dirty="0" smtClean="0"/>
              <a:t>EVALUATE AND DISCUSS PERFORMANCE OBJECTIVELY</a:t>
            </a:r>
            <a:endParaRPr lang="en-US" sz="6800"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PERFORMANCE</a:t>
              </a:r>
            </a:p>
            <a:p>
              <a:pPr algn="ctr"/>
              <a:r>
                <a:rPr lang="en-US" sz="1000" dirty="0" smtClean="0">
                  <a:solidFill>
                    <a:schemeClr val="bg1"/>
                  </a:solidFill>
                </a:rPr>
                <a:t>APPRAISAL</a:t>
              </a:r>
              <a:endParaRPr lang="en-US" sz="1000" dirty="0">
                <a:solidFill>
                  <a:schemeClr val="bg1"/>
                </a:solidFill>
              </a:endParaRP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Appraise performance objectively</a:t>
            </a:r>
            <a:endParaRPr lang="en-US" dirty="0"/>
          </a:p>
        </p:txBody>
      </p:sp>
      <p:sp>
        <p:nvSpPr>
          <p:cNvPr id="3" name="TextBox 2"/>
          <p:cNvSpPr txBox="1"/>
          <p:nvPr/>
        </p:nvSpPr>
        <p:spPr>
          <a:xfrm>
            <a:off x="609600" y="2302933"/>
            <a:ext cx="184666" cy="369332"/>
          </a:xfrm>
          <a:prstGeom prst="rect">
            <a:avLst/>
          </a:prstGeom>
          <a:noFill/>
        </p:spPr>
        <p:txBody>
          <a:bodyPr wrap="none" rtlCol="0">
            <a:spAutoFit/>
          </a:bodyPr>
          <a:lstStyle/>
          <a:p>
            <a:endParaRPr lang="en-US" dirty="0"/>
          </a:p>
        </p:txBody>
      </p:sp>
      <p:sp>
        <p:nvSpPr>
          <p:cNvPr id="5" name="TextBox 4"/>
          <p:cNvSpPr txBox="1"/>
          <p:nvPr/>
        </p:nvSpPr>
        <p:spPr>
          <a:xfrm>
            <a:off x="457200" y="1811866"/>
            <a:ext cx="7597639" cy="2893100"/>
          </a:xfrm>
          <a:prstGeom prst="rect">
            <a:avLst/>
          </a:prstGeom>
          <a:noFill/>
        </p:spPr>
        <p:txBody>
          <a:bodyPr wrap="square" rtlCol="0">
            <a:spAutoFit/>
          </a:bodyPr>
          <a:lstStyle/>
          <a:p>
            <a:pPr marL="285750" indent="-285750">
              <a:buFont typeface="Arial" charset="0"/>
              <a:buChar char="•"/>
            </a:pPr>
            <a:r>
              <a:rPr lang="en-US" sz="2400" dirty="0" smtClean="0"/>
              <a:t>Focus on behaviors, not character or identity</a:t>
            </a:r>
          </a:p>
          <a:p>
            <a:pPr marL="285750" indent="-285750">
              <a:buFont typeface="Arial" charset="0"/>
              <a:buChar char="•"/>
            </a:pPr>
            <a:endParaRPr lang="en-US" sz="2400" dirty="0"/>
          </a:p>
          <a:p>
            <a:pPr marL="285750" indent="-285750">
              <a:buFont typeface="Arial" charset="0"/>
              <a:buChar char="•"/>
            </a:pPr>
            <a:r>
              <a:rPr lang="en-US" sz="2400" dirty="0" smtClean="0"/>
              <a:t>Identify specific accomplishments</a:t>
            </a:r>
          </a:p>
          <a:p>
            <a:pPr marL="285750" indent="-285750">
              <a:buFont typeface="Arial" charset="0"/>
              <a:buChar char="•"/>
            </a:pPr>
            <a:endParaRPr lang="en-US" sz="2400" dirty="0" smtClean="0"/>
          </a:p>
          <a:p>
            <a:pPr marL="285750" indent="-285750">
              <a:buFont typeface="Arial" charset="0"/>
              <a:buChar char="•"/>
            </a:pPr>
            <a:r>
              <a:rPr lang="en-US" sz="2400" dirty="0" smtClean="0"/>
              <a:t>Explore and address any gaps between actual and expected performance</a:t>
            </a:r>
          </a:p>
          <a:p>
            <a:pPr marL="285750" indent="-285750">
              <a:buFont typeface="Arial" charset="0"/>
              <a:buChar char="•"/>
            </a:pPr>
            <a:endParaRPr lang="en-US" sz="2000" dirty="0" smtClean="0"/>
          </a:p>
          <a:p>
            <a:endParaRPr lang="en-US" dirty="0"/>
          </a:p>
        </p:txBody>
      </p:sp>
      <p:sp>
        <p:nvSpPr>
          <p:cNvPr id="6" name="TextBox 5"/>
          <p:cNvSpPr txBox="1"/>
          <p:nvPr/>
        </p:nvSpPr>
        <p:spPr>
          <a:xfrm>
            <a:off x="457202" y="4586964"/>
            <a:ext cx="7890932" cy="1015663"/>
          </a:xfrm>
          <a:prstGeom prst="rect">
            <a:avLst/>
          </a:prstGeom>
          <a:noFill/>
        </p:spPr>
        <p:txBody>
          <a:bodyPr wrap="square" rtlCol="0">
            <a:spAutoFit/>
          </a:bodyPr>
          <a:lstStyle/>
          <a:p>
            <a:r>
              <a:rPr lang="en-US" sz="3000" i="1" dirty="0" smtClean="0">
                <a:solidFill>
                  <a:schemeClr val="accent1"/>
                </a:solidFill>
              </a:rPr>
              <a:t>How can you limit the potential for bias when assessing an employee’s performance?</a:t>
            </a:r>
            <a:endParaRPr lang="en-US" sz="3000" i="1" dirty="0">
              <a:solidFill>
                <a:schemeClr val="accent1"/>
              </a:solidFill>
            </a:endParaRPr>
          </a:p>
        </p:txBody>
      </p:sp>
    </p:spTree>
    <p:extLst>
      <p:ext uri="{BB962C8B-B14F-4D97-AF65-F5344CB8AC3E}">
        <p14:creationId xmlns:p14="http://schemas.microsoft.com/office/powerpoint/2010/main" val="1410059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Grp="1" noChangeArrowheads="1"/>
          </p:cNvSpPr>
          <p:nvPr>
            <p:ph type="title"/>
          </p:nvPr>
        </p:nvSpPr>
        <p:spPr>
          <a:ln/>
        </p:spPr>
        <p:txBody>
          <a:bodyPr/>
          <a:lstStyle/>
          <a:p>
            <a:r>
              <a:rPr lang="en-US" dirty="0" smtClean="0"/>
              <a:t>Avoid rating errors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2214" y="1538002"/>
            <a:ext cx="6218358" cy="4670678"/>
          </a:xfrm>
          <a:prstGeom prst="rect">
            <a:avLst/>
          </a:prstGeom>
        </p:spPr>
      </p:pic>
    </p:spTree>
    <p:extLst>
      <p:ext uri="{BB962C8B-B14F-4D97-AF65-F5344CB8AC3E}">
        <p14:creationId xmlns:p14="http://schemas.microsoft.com/office/powerpoint/2010/main" val="355025175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7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5775" y="1362331"/>
            <a:ext cx="3896611" cy="5024183"/>
          </a:xfrm>
          <a:prstGeom prst="rect">
            <a:avLst/>
          </a:prstGeom>
          <a:solidFill>
            <a:schemeClr val="bg1"/>
          </a:solidFill>
          <a:ln>
            <a:noFill/>
          </a:ln>
          <a:effectLst>
            <a:outerShdw blurRad="50800" dist="50800" dir="5400000" algn="ctr" rotWithShape="0">
              <a:schemeClr val="tx1">
                <a:lumMod val="50000"/>
                <a:lumOff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1"/>
          <p:cNvSpPr>
            <a:spLocks noGrp="1" noChangeArrowheads="1"/>
          </p:cNvSpPr>
          <p:nvPr>
            <p:ph type="title"/>
          </p:nvPr>
        </p:nvSpPr>
        <p:spPr>
          <a:xfrm>
            <a:off x="321469" y="76200"/>
            <a:ext cx="7679531" cy="1286131"/>
          </a:xfrm>
          <a:ln/>
        </p:spPr>
        <p:txBody>
          <a:bodyPr/>
          <a:lstStyle/>
          <a:p>
            <a:pPr marL="286856"/>
            <a:r>
              <a:rPr lang="en-US" dirty="0" smtClean="0"/>
              <a:t>Focus on the core message</a:t>
            </a:r>
            <a:endParaRPr lang="en-US" dirty="0"/>
          </a:p>
        </p:txBody>
      </p:sp>
      <p:sp>
        <p:nvSpPr>
          <p:cNvPr id="5" name="Rectangle 4"/>
          <p:cNvSpPr/>
          <p:nvPr/>
        </p:nvSpPr>
        <p:spPr>
          <a:xfrm>
            <a:off x="5011474" y="2796189"/>
            <a:ext cx="2731911" cy="1015663"/>
          </a:xfrm>
          <a:prstGeom prst="rect">
            <a:avLst/>
          </a:prstGeom>
        </p:spPr>
        <p:txBody>
          <a:bodyPr wrap="square">
            <a:spAutoFit/>
          </a:bodyPr>
          <a:lstStyle/>
          <a:p>
            <a:r>
              <a:rPr lang="en-US" sz="3000" b="1" i="1" dirty="0" smtClean="0">
                <a:solidFill>
                  <a:schemeClr val="accent1"/>
                </a:solidFill>
              </a:rPr>
              <a:t>What’s your core message?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063" y="1362332"/>
            <a:ext cx="3882323" cy="5024182"/>
          </a:xfrm>
          <a:prstGeom prst="rect">
            <a:avLst/>
          </a:prstGeom>
        </p:spPr>
      </p:pic>
    </p:spTree>
    <p:extLst>
      <p:ext uri="{BB962C8B-B14F-4D97-AF65-F5344CB8AC3E}">
        <p14:creationId xmlns:p14="http://schemas.microsoft.com/office/powerpoint/2010/main" val="33211274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600"/>
          <a:stretch/>
        </p:blipFill>
        <p:spPr>
          <a:xfrm>
            <a:off x="0" y="-1"/>
            <a:ext cx="9144000" cy="2116667"/>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smtClean="0"/>
              <a:t>ORIENT FEEDBACK TOWARD</a:t>
            </a:r>
          </a:p>
          <a:p>
            <a:r>
              <a:rPr lang="en-US" dirty="0" smtClean="0"/>
              <a:t>ACTION</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PERFORMANCE</a:t>
              </a:r>
            </a:p>
            <a:p>
              <a:pPr algn="ctr"/>
              <a:r>
                <a:rPr lang="en-US" sz="1000" dirty="0" smtClean="0">
                  <a:solidFill>
                    <a:schemeClr val="bg1"/>
                  </a:solidFill>
                </a:rPr>
                <a:t>APPRAISAL</a:t>
              </a:r>
              <a:endParaRPr lang="en-US" sz="1000" dirty="0">
                <a:solidFill>
                  <a:schemeClr val="bg1"/>
                </a:solidFill>
              </a:endParaRPr>
            </a:p>
          </p:txBody>
        </p:sp>
      </p:grpSp>
    </p:spTree>
    <p:extLst>
      <p:ext uri="{BB962C8B-B14F-4D97-AF65-F5344CB8AC3E}">
        <p14:creationId xmlns:p14="http://schemas.microsoft.com/office/powerpoint/2010/main" val="5103824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736" y="177800"/>
            <a:ext cx="7111999" cy="861291"/>
          </a:xfrm>
        </p:spPr>
        <p:txBody>
          <a:bodyPr>
            <a:normAutofit fontScale="90000"/>
          </a:bodyPr>
          <a:lstStyle/>
          <a:p>
            <a:r>
              <a:rPr lang="en-US" dirty="0" smtClean="0"/>
              <a:t>Develop goals based on performance feedback</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228" y="1552969"/>
            <a:ext cx="6820684" cy="4743658"/>
          </a:xfrm>
          <a:prstGeom prst="rect">
            <a:avLst/>
          </a:prstGeom>
        </p:spPr>
      </p:pic>
    </p:spTree>
    <p:extLst>
      <p:ext uri="{BB962C8B-B14F-4D97-AF65-F5344CB8AC3E}">
        <p14:creationId xmlns:p14="http://schemas.microsoft.com/office/powerpoint/2010/main" val="41523067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182088"/>
            <a:ext cx="5019674" cy="861291"/>
          </a:xfrm>
        </p:spPr>
        <p:txBody>
          <a:bodyPr>
            <a:noAutofit/>
          </a:bodyPr>
          <a:lstStyle/>
          <a:p>
            <a:pPr>
              <a:lnSpc>
                <a:spcPct val="90000"/>
              </a:lnSpc>
            </a:pPr>
            <a:r>
              <a:rPr lang="en-US" sz="2800" dirty="0" smtClean="0">
                <a:solidFill>
                  <a:schemeClr val="tx1"/>
                </a:solidFill>
              </a:rPr>
              <a:t>WHEN THE SHINING STAR LOSES A LITTLE LUSTER</a:t>
            </a:r>
            <a:endParaRPr lang="en-US" sz="2800" dirty="0">
              <a:solidFill>
                <a:schemeClr val="tx1"/>
              </a:solidFill>
            </a:endParaRPr>
          </a:p>
        </p:txBody>
      </p:sp>
      <p:sp>
        <p:nvSpPr>
          <p:cNvPr id="8" name="Text Placeholder 7"/>
          <p:cNvSpPr>
            <a:spLocks noGrp="1"/>
          </p:cNvSpPr>
          <p:nvPr>
            <p:ph type="body" sz="quarter" idx="10"/>
          </p:nvPr>
        </p:nvSpPr>
        <p:spPr>
          <a:xfrm>
            <a:off x="444500" y="1233879"/>
            <a:ext cx="5113865" cy="4724009"/>
          </a:xfrm>
        </p:spPr>
        <p:txBody>
          <a:bodyPr/>
          <a:lstStyle/>
          <a:p>
            <a:pPr>
              <a:spcAft>
                <a:spcPts val="1200"/>
              </a:spcAft>
            </a:pPr>
            <a:r>
              <a:rPr lang="en-US" sz="1500" dirty="0" smtClean="0"/>
              <a:t>Sandhya is a senior manager at a large professional service company, managing a varied team </a:t>
            </a:r>
            <a:r>
              <a:rPr lang="en-US" sz="1500" dirty="0"/>
              <a:t>of </a:t>
            </a:r>
            <a:r>
              <a:rPr lang="en-US" sz="1500" dirty="0" smtClean="0"/>
              <a:t>10. Her newest project manager, Tanya, </a:t>
            </a:r>
            <a:r>
              <a:rPr lang="en-US" sz="1500" dirty="0"/>
              <a:t>is a clear superstar </a:t>
            </a:r>
            <a:r>
              <a:rPr lang="en-US" sz="1500" dirty="0" smtClean="0"/>
              <a:t>with clients. For the past year, Sandhya has been so focused on managing the poorly performing team members that she has been grateful for Tanya, who has </a:t>
            </a:r>
            <a:r>
              <a:rPr lang="en-US" sz="1500" dirty="0" err="1" smtClean="0"/>
              <a:t>overperformed</a:t>
            </a:r>
            <a:r>
              <a:rPr lang="en-US" sz="1500" dirty="0" smtClean="0"/>
              <a:t> on all targets and is universally praised by customers. </a:t>
            </a:r>
          </a:p>
          <a:p>
            <a:pPr>
              <a:spcAft>
                <a:spcPts val="1200"/>
              </a:spcAft>
            </a:pPr>
            <a:r>
              <a:rPr lang="en-US" sz="1500" dirty="0" smtClean="0"/>
              <a:t>When collecting peer feedback before Tanya’s performance appraisal, however, </a:t>
            </a:r>
            <a:r>
              <a:rPr lang="en-US" sz="1500" dirty="0" err="1" smtClean="0"/>
              <a:t>Sandhya</a:t>
            </a:r>
            <a:r>
              <a:rPr lang="en-US" sz="1500" dirty="0" smtClean="0"/>
              <a:t> is stunned to hear many concerns. Several colleagues note that Tanya is overconfident and not a “team player.” Sandhya is also told confidentially that there are rumors that some colleagues secretly hope Tanya will fail and be “taken down a peg,”  and that few on the team trust her. </a:t>
            </a:r>
          </a:p>
          <a:p>
            <a:pPr>
              <a:spcAft>
                <a:spcPts val="1200"/>
              </a:spcAft>
            </a:pPr>
            <a:r>
              <a:rPr lang="en-US" sz="1500" dirty="0" smtClean="0"/>
              <a:t>Sandhya would like to encourage Tanya’s positive performance with clients, but she needs to be certain that together they can develop an ongoing improvement plan to tackle some of the interpersonal issues that could hamper her development. </a:t>
            </a:r>
            <a:endParaRPr lang="en-US" sz="1500" b="1" i="1" dirty="0" smtClean="0"/>
          </a:p>
        </p:txBody>
      </p:sp>
      <p:sp>
        <p:nvSpPr>
          <p:cNvPr id="3" name="Text Placeholder 2"/>
          <p:cNvSpPr>
            <a:spLocks noGrp="1"/>
          </p:cNvSpPr>
          <p:nvPr>
            <p:ph type="body" sz="quarter" idx="11"/>
          </p:nvPr>
        </p:nvSpPr>
        <p:spPr>
          <a:xfrm>
            <a:off x="5774267" y="1899859"/>
            <a:ext cx="3153831" cy="3301999"/>
          </a:xfrm>
        </p:spPr>
        <p:txBody>
          <a:bodyPr anchor="t"/>
          <a:lstStyle/>
          <a:p>
            <a:r>
              <a:rPr lang="en-US" sz="2800" dirty="0" smtClean="0">
                <a:solidFill>
                  <a:schemeClr val="accent1"/>
                </a:solidFill>
              </a:rPr>
              <a:t>How should Sandhya focus her core message to Tanya to create an improvement plan?</a:t>
            </a:r>
            <a:endParaRPr lang="en-US" sz="28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5653258" y="1692883"/>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0760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4" descr="171571498.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PERFORMANCE APPRAISAL</a:t>
              </a:r>
              <a:endParaRPr lang="en-US" sz="1000" dirty="0">
                <a:solidFill>
                  <a:schemeClr val="bg1"/>
                </a:solidFill>
              </a:endParaRP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7" y="1834772"/>
            <a:ext cx="7370765" cy="3425856"/>
          </a:xfrm>
        </p:spPr>
        <p:txBody>
          <a:bodyPr/>
          <a:lstStyle/>
          <a:p>
            <a:pPr>
              <a:buNone/>
            </a:pPr>
            <a:r>
              <a:rPr lang="en-US" sz="2800" dirty="0"/>
              <a:t>Help you:</a:t>
            </a:r>
          </a:p>
          <a:p>
            <a:pPr lvl="0"/>
            <a:r>
              <a:rPr lang="en-US" sz="2800" dirty="0"/>
              <a:t>Identify and apply best practices</a:t>
            </a:r>
          </a:p>
          <a:p>
            <a:pPr lvl="0"/>
            <a:r>
              <a:rPr lang="en-US" sz="2800" dirty="0"/>
              <a:t>Evaluate and discuss performance objectively</a:t>
            </a:r>
          </a:p>
          <a:p>
            <a:pPr lvl="0"/>
            <a:r>
              <a:rPr lang="en-US" sz="2800" dirty="0"/>
              <a:t>Orient feedback toward </a:t>
            </a:r>
            <a:r>
              <a:rPr lang="en-US" sz="2800" dirty="0" smtClean="0"/>
              <a:t>action</a:t>
            </a:r>
          </a:p>
          <a:p>
            <a:pPr lvl="0"/>
            <a:endParaRPr lang="en-US" dirty="0"/>
          </a:p>
          <a:p>
            <a:pPr marL="0" lvl="1" indent="0">
              <a:lnSpc>
                <a:spcPct val="100000"/>
              </a:lnSpc>
              <a:spcAft>
                <a:spcPts val="0"/>
              </a:spcAft>
              <a:buNone/>
            </a:pPr>
            <a:r>
              <a:rPr lang="en-US" sz="3000" i="1" dirty="0">
                <a:solidFill>
                  <a:schemeClr val="accent1"/>
                </a:solidFill>
              </a:rPr>
              <a:t>What will you take away from today’s session </a:t>
            </a:r>
            <a:r>
              <a:rPr lang="en-US" sz="3000" i="1" dirty="0" smtClean="0">
                <a:solidFill>
                  <a:schemeClr val="accent1"/>
                </a:solidFill>
              </a:rPr>
              <a:t>and </a:t>
            </a:r>
            <a:r>
              <a:rPr lang="en-US" sz="3000" i="1" dirty="0">
                <a:solidFill>
                  <a:schemeClr val="accent1"/>
                </a:solidFill>
              </a:rPr>
              <a:t>apply to your role?</a:t>
            </a:r>
          </a:p>
          <a:p>
            <a:pPr marL="53975" lvl="0" indent="0">
              <a:buNone/>
            </a:pPr>
            <a:endParaRPr lang="en-US" sz="2800" dirty="0"/>
          </a:p>
        </p:txBody>
      </p:sp>
    </p:spTree>
    <p:extLst>
      <p:ext uri="{BB962C8B-B14F-4D97-AF65-F5344CB8AC3E}">
        <p14:creationId xmlns:p14="http://schemas.microsoft.com/office/powerpoint/2010/main" val="1297400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a:t>
            </a:r>
            <a:r>
              <a:rPr lang="en-US" sz="2800" dirty="0" smtClean="0"/>
              <a:t>Performance Appraisal topic.</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230" r="1195" b="14811"/>
          <a:stretch/>
        </p:blipFill>
        <p:spPr>
          <a:xfrm>
            <a:off x="457200" y="1320801"/>
            <a:ext cx="3128211" cy="4979987"/>
          </a:xfrm>
          <a:prstGeom prst="rect">
            <a:avLst/>
          </a:prstGeom>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5" name="Content Placeholder 4"/>
          <p:cNvSpPr>
            <a:spLocks noGrp="1"/>
          </p:cNvSpPr>
          <p:nvPr>
            <p:ph sz="quarter" idx="10"/>
          </p:nvPr>
        </p:nvSpPr>
        <p:spPr>
          <a:xfrm>
            <a:off x="456594" y="1432840"/>
            <a:ext cx="7868699" cy="4221692"/>
          </a:xfrm>
        </p:spPr>
        <p:txBody>
          <a:bodyPr/>
          <a:lstStyle/>
          <a:p>
            <a:pPr marL="53975" indent="0">
              <a:spcAft>
                <a:spcPts val="1200"/>
              </a:spcAft>
              <a:buNone/>
            </a:pPr>
            <a:r>
              <a:rPr lang="en-US" i="1" dirty="0">
                <a:solidFill>
                  <a:schemeClr val="accent1"/>
                </a:solidFill>
                <a:latin typeface="Calibri" charset="0"/>
                <a:ea typeface="ＭＳ Ｐゴシック" charset="0"/>
                <a:cs typeface="ＭＳ Ｐゴシック" charset="0"/>
              </a:rPr>
              <a:t>Which </a:t>
            </a:r>
            <a:r>
              <a:rPr lang="en-US" i="1" dirty="0" smtClean="0">
                <a:solidFill>
                  <a:schemeClr val="accent1"/>
                </a:solidFill>
                <a:latin typeface="Calibri" charset="0"/>
                <a:ea typeface="ＭＳ Ｐゴシック" charset="0"/>
                <a:cs typeface="ＭＳ Ｐゴシック" charset="0"/>
              </a:rPr>
              <a:t>aspect </a:t>
            </a:r>
            <a:r>
              <a:rPr lang="en-US" i="1" dirty="0">
                <a:solidFill>
                  <a:schemeClr val="accent1"/>
                </a:solidFill>
                <a:latin typeface="Calibri" charset="0"/>
                <a:ea typeface="ＭＳ Ｐゴシック" charset="0"/>
                <a:cs typeface="ＭＳ Ｐゴシック" charset="0"/>
              </a:rPr>
              <a:t>of performance appraisal do </a:t>
            </a:r>
            <a:r>
              <a:rPr lang="en-US" i="1" dirty="0" smtClean="0">
                <a:solidFill>
                  <a:schemeClr val="accent1"/>
                </a:solidFill>
                <a:latin typeface="Calibri" charset="0"/>
                <a:ea typeface="ＭＳ Ｐゴシック" charset="0"/>
                <a:cs typeface="ＭＳ Ｐゴシック" charset="0"/>
              </a:rPr>
              <a:t>            you think is the </a:t>
            </a:r>
            <a:r>
              <a:rPr lang="en-US" i="1" dirty="0">
                <a:solidFill>
                  <a:schemeClr val="accent1"/>
                </a:solidFill>
                <a:latin typeface="Calibri" charset="0"/>
                <a:ea typeface="ＭＳ Ｐゴシック" charset="0"/>
                <a:cs typeface="ＭＳ Ｐゴシック" charset="0"/>
              </a:rPr>
              <a:t>most difficult</a:t>
            </a:r>
            <a:r>
              <a:rPr lang="en-US" i="1" dirty="0" smtClean="0">
                <a:solidFill>
                  <a:schemeClr val="accent1"/>
                </a:solidFill>
                <a:latin typeface="Calibri" charset="0"/>
                <a:ea typeface="ＭＳ Ｐゴシック" charset="0"/>
                <a:cs typeface="ＭＳ Ｐゴシック" charset="0"/>
              </a:rPr>
              <a:t>?</a:t>
            </a:r>
          </a:p>
          <a:p>
            <a:pPr marL="53975" indent="0">
              <a:spcAft>
                <a:spcPts val="1200"/>
              </a:spcAft>
              <a:buNone/>
            </a:pPr>
            <a:r>
              <a:rPr lang="en-US" sz="1600" dirty="0"/>
              <a:t>(Please chat in the letter corresponding to your response </a:t>
            </a:r>
            <a:r>
              <a:rPr lang="en-US" sz="1600" dirty="0" smtClean="0"/>
              <a:t>)</a:t>
            </a:r>
            <a:endParaRPr lang="en-US" dirty="0"/>
          </a:p>
          <a:p>
            <a:pPr marL="800100" lvl="1" indent="-514350">
              <a:buFont typeface="+mj-lt"/>
              <a:buAutoNum type="alphaUcPeriod"/>
            </a:pPr>
            <a:r>
              <a:rPr lang="en-US" sz="2000" dirty="0" smtClean="0"/>
              <a:t>Knowing </a:t>
            </a:r>
            <a:r>
              <a:rPr lang="en-US" sz="2000" dirty="0"/>
              <a:t>how to discuss job </a:t>
            </a:r>
            <a:r>
              <a:rPr lang="en-US" sz="2000" dirty="0" smtClean="0"/>
              <a:t>performance</a:t>
            </a:r>
          </a:p>
          <a:p>
            <a:pPr marL="800100" lvl="1" indent="-514350">
              <a:buFont typeface="+mj-lt"/>
              <a:buAutoNum type="alphaUcPeriod"/>
            </a:pPr>
            <a:r>
              <a:rPr lang="en-US" sz="2000" dirty="0" smtClean="0"/>
              <a:t>Giving specific examples rather than vague feedback</a:t>
            </a:r>
            <a:endParaRPr lang="en-US" sz="2000" dirty="0"/>
          </a:p>
          <a:p>
            <a:pPr marL="800100" lvl="1" indent="-514350">
              <a:buFont typeface="+mj-lt"/>
              <a:buAutoNum type="alphaUcPeriod"/>
            </a:pPr>
            <a:r>
              <a:rPr lang="en-US" sz="2000" dirty="0" smtClean="0"/>
              <a:t>Crafting </a:t>
            </a:r>
            <a:r>
              <a:rPr lang="en-US" sz="2000" dirty="0"/>
              <a:t>development plans that help poor performers improve </a:t>
            </a:r>
          </a:p>
          <a:p>
            <a:pPr marL="800100" lvl="1" indent="-514350">
              <a:buFont typeface="+mj-lt"/>
              <a:buAutoNum type="alphaUcPeriod"/>
            </a:pPr>
            <a:r>
              <a:rPr lang="en-US" sz="2000" dirty="0" smtClean="0"/>
              <a:t>Determining how to help high </a:t>
            </a:r>
            <a:r>
              <a:rPr lang="en-US" sz="2000" dirty="0"/>
              <a:t>performers master new </a:t>
            </a:r>
            <a:r>
              <a:rPr lang="en-US" sz="2000" dirty="0" smtClean="0"/>
              <a:t>skills</a:t>
            </a:r>
            <a:endParaRPr lang="en-US" sz="2000" dirty="0"/>
          </a:p>
          <a:p>
            <a:pPr marL="800100" lvl="1" indent="-514350">
              <a:buFont typeface="+mj-lt"/>
              <a:buAutoNum type="alphaUcPeriod"/>
            </a:pPr>
            <a:r>
              <a:rPr lang="en-US" sz="2000" dirty="0" smtClean="0"/>
              <a:t>Documenting employee performance throughout the year/review period</a:t>
            </a:r>
          </a:p>
          <a:p>
            <a:pPr marL="800100" lvl="1" indent="-514350">
              <a:buFont typeface="+mj-lt"/>
              <a:buAutoNum type="alphaUcPeriod"/>
            </a:pPr>
            <a:r>
              <a:rPr lang="en-US" sz="2000" dirty="0" smtClean="0"/>
              <a:t>Ensuring that the feedback is relevant to the “big picture”                  goals of the business</a:t>
            </a:r>
            <a:endParaRPr lang="en-US" dirty="0" smtClean="0"/>
          </a:p>
          <a:p>
            <a:endParaRPr lang="en-US" dirty="0"/>
          </a:p>
        </p:txBody>
      </p:sp>
    </p:spTree>
    <p:extLst>
      <p:ext uri="{BB962C8B-B14F-4D97-AF65-F5344CB8AC3E}">
        <p14:creationId xmlns:p14="http://schemas.microsoft.com/office/powerpoint/2010/main" val="7061062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b="9468"/>
          <a:stretch/>
        </p:blipFill>
        <p:spPr>
          <a:xfrm>
            <a:off x="-1767" y="1019122"/>
            <a:ext cx="9145767" cy="5509000"/>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1899154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938348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Performance appraisal challenges</a:t>
            </a:r>
            <a:endParaRPr lang="en-US" dirty="0"/>
          </a:p>
        </p:txBody>
      </p:sp>
      <p:sp>
        <p:nvSpPr>
          <p:cNvPr id="7" name="Content Placeholder 4"/>
          <p:cNvSpPr>
            <a:spLocks noGrp="1"/>
          </p:cNvSpPr>
          <p:nvPr>
            <p:ph sz="quarter" idx="10"/>
          </p:nvPr>
        </p:nvSpPr>
        <p:spPr>
          <a:xfrm>
            <a:off x="456594" y="1432840"/>
            <a:ext cx="8233833" cy="4221692"/>
          </a:xfrm>
        </p:spPr>
        <p:txBody>
          <a:bodyPr/>
          <a:lstStyle/>
          <a:p>
            <a:pPr marL="53975" indent="0">
              <a:spcAft>
                <a:spcPts val="1200"/>
              </a:spcAft>
              <a:buNone/>
            </a:pPr>
            <a:r>
              <a:rPr lang="en-US" dirty="0">
                <a:latin typeface="Calibri" charset="0"/>
                <a:ea typeface="ＭＳ Ｐゴシック" charset="0"/>
                <a:cs typeface="ＭＳ Ｐゴシック" charset="0"/>
              </a:rPr>
              <a:t>Which </a:t>
            </a:r>
            <a:r>
              <a:rPr lang="en-US" dirty="0" smtClean="0">
                <a:latin typeface="Calibri" charset="0"/>
                <a:ea typeface="ＭＳ Ｐゴシック" charset="0"/>
                <a:cs typeface="ＭＳ Ｐゴシック" charset="0"/>
              </a:rPr>
              <a:t>aspect </a:t>
            </a:r>
            <a:r>
              <a:rPr lang="en-US" dirty="0">
                <a:latin typeface="Calibri" charset="0"/>
                <a:ea typeface="ＭＳ Ｐゴシック" charset="0"/>
                <a:cs typeface="ＭＳ Ｐゴシック" charset="0"/>
              </a:rPr>
              <a:t>of performance appraisal do you </a:t>
            </a:r>
            <a:r>
              <a:rPr lang="en-US" dirty="0" smtClean="0">
                <a:latin typeface="Calibri" charset="0"/>
                <a:ea typeface="ＭＳ Ｐゴシック" charset="0"/>
                <a:cs typeface="ＭＳ Ｐゴシック" charset="0"/>
              </a:rPr>
              <a:t>think is the </a:t>
            </a:r>
            <a:r>
              <a:rPr lang="en-US" dirty="0">
                <a:latin typeface="Calibri" charset="0"/>
                <a:ea typeface="ＭＳ Ｐゴシック" charset="0"/>
                <a:cs typeface="ＭＳ Ｐゴシック" charset="0"/>
              </a:rPr>
              <a:t>most difficult</a:t>
            </a:r>
            <a:r>
              <a:rPr lang="en-US" dirty="0" smtClean="0">
                <a:latin typeface="Calibri" charset="0"/>
                <a:ea typeface="ＭＳ Ｐゴシック" charset="0"/>
                <a:cs typeface="ＭＳ Ｐゴシック" charset="0"/>
              </a:rPr>
              <a:t>?</a:t>
            </a:r>
            <a:endParaRPr lang="en-US" dirty="0"/>
          </a:p>
          <a:p>
            <a:pPr marL="800100" lvl="1" indent="-514350">
              <a:buFont typeface="+mj-lt"/>
              <a:buAutoNum type="alphaUcPeriod"/>
            </a:pPr>
            <a:r>
              <a:rPr lang="en-US" sz="2000" dirty="0" smtClean="0"/>
              <a:t>Knowing </a:t>
            </a:r>
            <a:r>
              <a:rPr lang="en-US" sz="2000" dirty="0"/>
              <a:t>how to discuss job </a:t>
            </a:r>
            <a:r>
              <a:rPr lang="en-US" sz="2000" dirty="0" smtClean="0"/>
              <a:t>performance</a:t>
            </a:r>
          </a:p>
          <a:p>
            <a:pPr marL="800100" lvl="1" indent="-514350">
              <a:buFont typeface="+mj-lt"/>
              <a:buAutoNum type="alphaUcPeriod"/>
            </a:pPr>
            <a:r>
              <a:rPr lang="en-US" sz="2000" dirty="0" smtClean="0"/>
              <a:t>Giving specific examples rather than vague feedback</a:t>
            </a:r>
            <a:endParaRPr lang="en-US" sz="2000" dirty="0"/>
          </a:p>
          <a:p>
            <a:pPr marL="800100" lvl="1" indent="-514350">
              <a:buFont typeface="+mj-lt"/>
              <a:buAutoNum type="alphaUcPeriod"/>
            </a:pPr>
            <a:r>
              <a:rPr lang="en-US" sz="2000" dirty="0" smtClean="0"/>
              <a:t>Crafting </a:t>
            </a:r>
            <a:r>
              <a:rPr lang="en-US" sz="2000" dirty="0"/>
              <a:t>development plans that help poor performers improve </a:t>
            </a:r>
          </a:p>
          <a:p>
            <a:pPr marL="800100" lvl="1" indent="-514350">
              <a:buFont typeface="+mj-lt"/>
              <a:buAutoNum type="alphaUcPeriod"/>
            </a:pPr>
            <a:r>
              <a:rPr lang="en-US" sz="2000" dirty="0" smtClean="0"/>
              <a:t>Determining how to help high </a:t>
            </a:r>
            <a:r>
              <a:rPr lang="en-US" sz="2000" dirty="0"/>
              <a:t>performers master new </a:t>
            </a:r>
            <a:r>
              <a:rPr lang="en-US" sz="2000" dirty="0" smtClean="0"/>
              <a:t>skills</a:t>
            </a:r>
            <a:endParaRPr lang="en-US" sz="2000" dirty="0"/>
          </a:p>
          <a:p>
            <a:pPr marL="800100" lvl="1" indent="-514350">
              <a:buFont typeface="+mj-lt"/>
              <a:buAutoNum type="alphaUcPeriod"/>
            </a:pPr>
            <a:r>
              <a:rPr lang="en-US" sz="2000" dirty="0" smtClean="0"/>
              <a:t>Documenting employee performance throughout the year/review period</a:t>
            </a:r>
          </a:p>
          <a:p>
            <a:pPr marL="800100" lvl="1" indent="-514350">
              <a:buFont typeface="+mj-lt"/>
              <a:buAutoNum type="alphaUcPeriod"/>
            </a:pPr>
            <a:r>
              <a:rPr lang="en-US" sz="2000" dirty="0" smtClean="0"/>
              <a:t>Ensuring that the feedback is relevant to the “big picture” goals of the business</a:t>
            </a:r>
            <a:endParaRPr lang="en-US" sz="2000" dirty="0"/>
          </a:p>
          <a:p>
            <a:pPr marL="285750" lvl="1" indent="0">
              <a:buNone/>
            </a:pPr>
            <a:endParaRPr lang="en-US" dirty="0" smtClean="0"/>
          </a:p>
          <a:p>
            <a:endParaRPr lang="en-US" dirty="0"/>
          </a:p>
        </p:txBody>
      </p:sp>
    </p:spTree>
    <p:extLst>
      <p:ext uri="{BB962C8B-B14F-4D97-AF65-F5344CB8AC3E}">
        <p14:creationId xmlns:p14="http://schemas.microsoft.com/office/powerpoint/2010/main" val="300058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smtClean="0"/>
              <a:t>Help you:</a:t>
            </a:r>
          </a:p>
          <a:p>
            <a:pPr lvl="0"/>
            <a:r>
              <a:rPr lang="en-US" sz="2800" dirty="0" smtClean="0"/>
              <a:t>Identify and apply best practices</a:t>
            </a:r>
            <a:endParaRPr lang="en-US" sz="2800" dirty="0"/>
          </a:p>
          <a:p>
            <a:pPr lvl="0"/>
            <a:r>
              <a:rPr lang="en-US" sz="2800" dirty="0" smtClean="0"/>
              <a:t>Evaluate and discuss performance objectively</a:t>
            </a:r>
            <a:endParaRPr lang="en-US" sz="2800" dirty="0"/>
          </a:p>
          <a:p>
            <a:pPr lvl="0"/>
            <a:r>
              <a:rPr lang="en-US" sz="2800" dirty="0" smtClean="0"/>
              <a:t>Orient feedback toward action</a:t>
            </a:r>
            <a:endParaRPr lang="en-US" sz="2800" dirty="0"/>
          </a:p>
        </p:txBody>
      </p:sp>
    </p:spTree>
    <p:extLst>
      <p:ext uri="{BB962C8B-B14F-4D97-AF65-F5344CB8AC3E}">
        <p14:creationId xmlns:p14="http://schemas.microsoft.com/office/powerpoint/2010/main" val="2717936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6107"/>
          <a:stretch/>
        </p:blipFill>
        <p:spPr>
          <a:xfrm>
            <a:off x="0" y="-1"/>
            <a:ext cx="9144000" cy="2218267"/>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smtClean="0"/>
              <a:t>IDENTIFY AND APPLY BEST PRACTICES</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PERFORMANCE APPRAISAL</a:t>
              </a:r>
              <a:endParaRPr lang="en-US" sz="1000" dirty="0">
                <a:solidFill>
                  <a:schemeClr val="bg1"/>
                </a:solidFill>
              </a:endParaRPr>
            </a:p>
          </p:txBody>
        </p:sp>
      </p:grpSp>
    </p:spTree>
    <p:extLst>
      <p:ext uri="{BB962C8B-B14F-4D97-AF65-F5344CB8AC3E}">
        <p14:creationId xmlns:p14="http://schemas.microsoft.com/office/powerpoint/2010/main" val="1229488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a:t>
            </a:r>
            <a:r>
              <a:rPr lang="en-US" dirty="0" smtClean="0"/>
              <a:t>ey steps in the performance appraisal process</a:t>
            </a:r>
            <a:endParaRPr lang="en-US" dirty="0"/>
          </a:p>
        </p:txBody>
      </p:sp>
      <p:graphicFrame>
        <p:nvGraphicFramePr>
          <p:cNvPr id="4" name="Diagram 3"/>
          <p:cNvGraphicFramePr/>
          <p:nvPr>
            <p:extLst>
              <p:ext uri="{D42A27DB-BD31-4B8C-83A1-F6EECF244321}">
                <p14:modId xmlns:p14="http://schemas.microsoft.com/office/powerpoint/2010/main" val="2341839077"/>
              </p:ext>
            </p:extLst>
          </p:nvPr>
        </p:nvGraphicFramePr>
        <p:xfrm>
          <a:off x="361507" y="2456121"/>
          <a:ext cx="8343900" cy="2998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59753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Performance appraisal best practices</a:t>
            </a:r>
            <a:endParaRPr lang="en-US" dirty="0"/>
          </a:p>
        </p:txBody>
      </p:sp>
      <p:sp>
        <p:nvSpPr>
          <p:cNvPr id="7" name="TextBox 6"/>
          <p:cNvSpPr txBox="1"/>
          <p:nvPr/>
        </p:nvSpPr>
        <p:spPr>
          <a:xfrm>
            <a:off x="457201" y="4461595"/>
            <a:ext cx="7986624" cy="1569660"/>
          </a:xfrm>
          <a:prstGeom prst="rect">
            <a:avLst/>
          </a:prstGeom>
          <a:noFill/>
        </p:spPr>
        <p:txBody>
          <a:bodyPr wrap="square" rtlCol="0">
            <a:spAutoFit/>
          </a:bodyPr>
          <a:lstStyle/>
          <a:p>
            <a:r>
              <a:rPr lang="en-US" sz="2400" i="1" dirty="0" smtClean="0">
                <a:solidFill>
                  <a:schemeClr val="accent1"/>
                </a:solidFill>
              </a:rPr>
              <a:t>What other best practices would you add to this list?</a:t>
            </a:r>
          </a:p>
          <a:p>
            <a:endParaRPr lang="en-US" sz="2400" b="1" i="1" dirty="0">
              <a:solidFill>
                <a:schemeClr val="accent1"/>
              </a:solidFill>
            </a:endParaRPr>
          </a:p>
          <a:p>
            <a:r>
              <a:rPr lang="en-US" sz="2400" i="1" dirty="0" smtClean="0">
                <a:solidFill>
                  <a:schemeClr val="accent1"/>
                </a:solidFill>
              </a:rPr>
              <a:t>What can get in the way of your ability to apply best practices in the “real world?” </a:t>
            </a:r>
          </a:p>
        </p:txBody>
      </p:sp>
      <p:sp>
        <p:nvSpPr>
          <p:cNvPr id="16" name="TextBox 15"/>
          <p:cNvSpPr txBox="1"/>
          <p:nvPr/>
        </p:nvSpPr>
        <p:spPr>
          <a:xfrm>
            <a:off x="457201" y="1445385"/>
            <a:ext cx="7888146" cy="3016210"/>
          </a:xfrm>
          <a:prstGeom prst="rect">
            <a:avLst/>
          </a:prstGeom>
          <a:noFill/>
        </p:spPr>
        <p:txBody>
          <a:bodyPr wrap="square" rtlCol="0">
            <a:spAutoFit/>
          </a:bodyPr>
          <a:lstStyle/>
          <a:p>
            <a:pPr marL="285750" indent="-285750" fontAlgn="t">
              <a:lnSpc>
                <a:spcPct val="150000"/>
              </a:lnSpc>
              <a:spcAft>
                <a:spcPts val="600"/>
              </a:spcAft>
              <a:buFont typeface="Arial"/>
              <a:buChar char="•"/>
            </a:pPr>
            <a:r>
              <a:rPr lang="en-US" sz="2000" dirty="0"/>
              <a:t>Schedule the meeting well in advance and hold it in a quiet, neutral </a:t>
            </a:r>
            <a:r>
              <a:rPr lang="en-US" sz="2000" dirty="0" smtClean="0"/>
              <a:t>location</a:t>
            </a:r>
            <a:endParaRPr lang="en-US" sz="2000" dirty="0"/>
          </a:p>
          <a:p>
            <a:pPr marL="285750" indent="-285750" fontAlgn="t">
              <a:lnSpc>
                <a:spcPct val="150000"/>
              </a:lnSpc>
              <a:spcAft>
                <a:spcPts val="600"/>
              </a:spcAft>
              <a:buFont typeface="Arial"/>
              <a:buChar char="•"/>
            </a:pPr>
            <a:r>
              <a:rPr lang="en-US" sz="2000" dirty="0" smtClean="0"/>
              <a:t>Give </a:t>
            </a:r>
            <a:r>
              <a:rPr lang="en-US" sz="2000" dirty="0"/>
              <a:t>the meeting the attention it deserves; limit </a:t>
            </a:r>
            <a:r>
              <a:rPr lang="en-US" sz="2000" dirty="0" smtClean="0"/>
              <a:t>interruptions</a:t>
            </a:r>
            <a:endParaRPr lang="en-US" sz="2000" dirty="0"/>
          </a:p>
          <a:p>
            <a:pPr marL="285750" indent="-285750" fontAlgn="t">
              <a:lnSpc>
                <a:spcPct val="150000"/>
              </a:lnSpc>
              <a:spcAft>
                <a:spcPts val="600"/>
              </a:spcAft>
              <a:buFont typeface="Arial"/>
              <a:buChar char="•"/>
            </a:pPr>
            <a:r>
              <a:rPr lang="en-US" sz="2000" dirty="0"/>
              <a:t>Acknowledge and reinforce positive behaviors during the </a:t>
            </a:r>
            <a:r>
              <a:rPr lang="en-US" sz="2000" dirty="0" smtClean="0"/>
              <a:t>discussion</a:t>
            </a:r>
            <a:endParaRPr lang="en-US" sz="2000" dirty="0"/>
          </a:p>
          <a:p>
            <a:pPr marL="285750" indent="-285750" fontAlgn="t">
              <a:lnSpc>
                <a:spcPct val="150000"/>
              </a:lnSpc>
              <a:spcAft>
                <a:spcPts val="600"/>
              </a:spcAft>
              <a:buFont typeface="Arial"/>
              <a:buChar char="•"/>
            </a:pPr>
            <a:r>
              <a:rPr lang="en-US" sz="2000" dirty="0"/>
              <a:t>Prioritize your feedback and focus on the issues that matter most</a:t>
            </a:r>
          </a:p>
          <a:p>
            <a:pPr marL="285750" indent="-285750" fontAlgn="t">
              <a:spcAft>
                <a:spcPts val="600"/>
              </a:spcAft>
              <a:buFont typeface="Arial"/>
              <a:buChar char="•"/>
            </a:pPr>
            <a:endParaRPr lang="en-US" sz="2000" dirty="0" smtClean="0"/>
          </a:p>
        </p:txBody>
      </p:sp>
    </p:spTree>
    <p:extLst>
      <p:ext uri="{BB962C8B-B14F-4D97-AF65-F5344CB8AC3E}">
        <p14:creationId xmlns:p14="http://schemas.microsoft.com/office/powerpoint/2010/main" val="14213971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6078</TotalTime>
  <Words>3127</Words>
  <Application>Microsoft Macintosh PowerPoint</Application>
  <PresentationFormat>On-screen Show (4:3)</PresentationFormat>
  <Paragraphs>340</Paragraphs>
  <Slides>20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Calibri</vt:lpstr>
      <vt:lpstr>Helvetica</vt:lpstr>
      <vt:lpstr>Lucida Grande</vt:lpstr>
      <vt:lpstr>MS PGothic</vt:lpstr>
      <vt:lpstr>ＭＳ Ｐゴシック</vt:lpstr>
      <vt:lpstr>Wingdings</vt:lpstr>
      <vt:lpstr>Arial</vt:lpstr>
      <vt:lpstr>Office Theme</vt:lpstr>
      <vt:lpstr>Performance Appraisal Café </vt:lpstr>
      <vt:lpstr>Welcome</vt:lpstr>
      <vt:lpstr>Introductions</vt:lpstr>
      <vt:lpstr>Participation tips</vt:lpstr>
      <vt:lpstr>Performance appraisal challenges</vt:lpstr>
      <vt:lpstr>Today’s objectives</vt:lpstr>
      <vt:lpstr>PowerPoint Presentation</vt:lpstr>
      <vt:lpstr>Key steps in the performance appraisal process</vt:lpstr>
      <vt:lpstr>Performance appraisal best practices</vt:lpstr>
      <vt:lpstr>PowerPoint Presentation</vt:lpstr>
      <vt:lpstr>Appraise performance objectively</vt:lpstr>
      <vt:lpstr>Avoid rating errors</vt:lpstr>
      <vt:lpstr>Focus on the core message</vt:lpstr>
      <vt:lpstr>PowerPoint Presentation</vt:lpstr>
      <vt:lpstr>Develop goals based on performance feedback</vt:lpstr>
      <vt:lpstr>WHEN THE SHINING STAR LOSES A LITTLE LUSTER</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Mayank Kakkar</cp:lastModifiedBy>
  <cp:revision>788</cp:revision>
  <cp:lastPrinted>2016-07-27T13:14:40Z</cp:lastPrinted>
  <dcterms:created xsi:type="dcterms:W3CDTF">2014-06-21T12:09:32Z</dcterms:created>
  <dcterms:modified xsi:type="dcterms:W3CDTF">2017-11-21T05:20:58Z</dcterms:modified>
  <cp:category/>
</cp:coreProperties>
</file>