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300" r:id="rId2"/>
    <p:sldId id="301" r:id="rId3"/>
    <p:sldId id="302" r:id="rId4"/>
    <p:sldId id="303" r:id="rId5"/>
    <p:sldId id="304" r:id="rId6"/>
    <p:sldId id="305" r:id="rId7"/>
    <p:sldId id="306" r:id="rId8"/>
    <p:sldId id="308" r:id="rId9"/>
    <p:sldId id="310" r:id="rId10"/>
    <p:sldId id="311" r:id="rId11"/>
    <p:sldId id="312" r:id="rId12"/>
    <p:sldId id="313" r:id="rId13"/>
    <p:sldId id="314" r:id="rId14"/>
    <p:sldId id="315" r:id="rId15"/>
    <p:sldId id="329" r:id="rId16"/>
    <p:sldId id="316" r:id="rId17"/>
    <p:sldId id="317" r:id="rId18"/>
    <p:sldId id="318" r:id="rId19"/>
    <p:sldId id="319" r:id="rId20"/>
    <p:sldId id="320" r:id="rId21"/>
    <p:sldId id="321" r:id="rId22"/>
    <p:sldId id="322" r:id="rId23"/>
    <p:sldId id="324" r:id="rId24"/>
    <p:sldId id="325" r:id="rId25"/>
    <p:sldId id="326" r:id="rId26"/>
    <p:sldId id="327" r:id="rId27"/>
    <p:sldId id="328"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herine Bowers" initials="" lastIdx="1" clrIdx="0"/>
  <p:cmAuthor id="1" name="Maunder, Joanna" initials="MJ" lastIdx="1" clrIdx="1">
    <p:extLst>
      <p:ext uri="{19B8F6BF-5375-455C-9EA6-DF929625EA0E}">
        <p15:presenceInfo xmlns:p15="http://schemas.microsoft.com/office/powerpoint/2012/main" userId="S::joanna.maunder@harvardbusiness.org::fb37c737-58cf-4ae3-872c-9fc2c2ac2e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10021"/>
    <a:srgbClr val="426995"/>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266" autoAdjust="0"/>
    <p:restoredTop sz="90748" autoAdjust="0"/>
  </p:normalViewPr>
  <p:slideViewPr>
    <p:cSldViewPr snapToGrid="0" showGuides="1">
      <p:cViewPr varScale="1">
        <p:scale>
          <a:sx n="111" d="100"/>
          <a:sy n="111" d="100"/>
        </p:scale>
        <p:origin x="1512" y="200"/>
      </p:cViewPr>
      <p:guideLst>
        <p:guide orient="horz"/>
        <p:guide/>
      </p:guideLst>
    </p:cSldViewPr>
  </p:slideViewPr>
  <p:outlineViewPr>
    <p:cViewPr>
      <p:scale>
        <a:sx n="33" d="100"/>
        <a:sy n="33" d="100"/>
      </p:scale>
      <p:origin x="0" y="0"/>
    </p:cViewPr>
  </p:outlineViewPr>
  <p:notesTextViewPr>
    <p:cViewPr>
      <p:scale>
        <a:sx n="114" d="100"/>
        <a:sy n="114" d="100"/>
      </p:scale>
      <p:origin x="0" y="0"/>
    </p:cViewPr>
  </p:notesTextViewPr>
  <p:notesViewPr>
    <p:cSldViewPr snapToGrid="0">
      <p:cViewPr>
        <p:scale>
          <a:sx n="165" d="100"/>
          <a:sy n="165" d="100"/>
        </p:scale>
        <p:origin x="2224" y="-2008"/>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B10021"/>
              </a:solidFill>
            </c:spPr>
            <c:extLst>
              <c:ext xmlns:c16="http://schemas.microsoft.com/office/drawing/2014/chart" uri="{C3380CC4-5D6E-409C-BE32-E72D297353CC}">
                <c16:uniqueId val="{00000001-9EE5-3948-BD6E-EF25768C8BA0}"/>
              </c:ext>
            </c:extLst>
          </c:dPt>
          <c:dPt>
            <c:idx val="1"/>
            <c:bubble3D val="0"/>
            <c:spPr>
              <a:solidFill>
                <a:srgbClr val="426995"/>
              </a:solidFill>
            </c:spPr>
            <c:extLst>
              <c:ext xmlns:c16="http://schemas.microsoft.com/office/drawing/2014/chart" uri="{C3380CC4-5D6E-409C-BE32-E72D297353CC}">
                <c16:uniqueId val="{00000003-9EE5-3948-BD6E-EF25768C8BA0}"/>
              </c:ext>
            </c:extLst>
          </c:dPt>
          <c:cat>
            <c:strRef>
              <c:f>Sheet1!$A$2:$A$3</c:f>
              <c:strCache>
                <c:ptCount val="2"/>
                <c:pt idx="0">
                  <c:v>Manager</c:v>
                </c:pt>
                <c:pt idx="1">
                  <c:v>Employee</c:v>
                </c:pt>
              </c:strCache>
            </c:strRef>
          </c:cat>
          <c:val>
            <c:numRef>
              <c:f>Sheet1!$B$2:$B$3</c:f>
              <c:numCache>
                <c:formatCode>0%</c:formatCode>
                <c:ptCount val="2"/>
                <c:pt idx="0">
                  <c:v>0.1</c:v>
                </c:pt>
                <c:pt idx="1">
                  <c:v>0.9</c:v>
                </c:pt>
              </c:numCache>
            </c:numRef>
          </c:val>
          <c:extLst>
            <c:ext xmlns:c16="http://schemas.microsoft.com/office/drawing/2014/chart" uri="{C3380CC4-5D6E-409C-BE32-E72D297353CC}">
              <c16:uniqueId val="{00000004-9EE5-3948-BD6E-EF25768C8BA0}"/>
            </c:ext>
          </c:extLst>
        </c:ser>
        <c:dLbls>
          <c:showLegendKey val="0"/>
          <c:showVal val="0"/>
          <c:showCatName val="0"/>
          <c:showSerName val="0"/>
          <c:showPercent val="0"/>
          <c:showBubbleSize val="0"/>
          <c:showLeaderLines val="1"/>
        </c:dLbls>
        <c:firstSliceAng val="0"/>
        <c:holeSize val="50"/>
      </c:doughnutChart>
    </c:plotArea>
    <c:legend>
      <c:legendPos val="l"/>
      <c:layout>
        <c:manualLayout>
          <c:xMode val="edge"/>
          <c:yMode val="edge"/>
          <c:x val="0"/>
          <c:y val="0.323049588997527"/>
          <c:w val="0.39203037120360001"/>
          <c:h val="0.332043260398867"/>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B10021"/>
              </a:solidFill>
            </c:spPr>
            <c:extLst>
              <c:ext xmlns:c16="http://schemas.microsoft.com/office/drawing/2014/chart" uri="{C3380CC4-5D6E-409C-BE32-E72D297353CC}">
                <c16:uniqueId val="{00000001-8BC5-6C49-8F57-71F52E5DE468}"/>
              </c:ext>
            </c:extLst>
          </c:dPt>
          <c:dPt>
            <c:idx val="1"/>
            <c:bubble3D val="0"/>
            <c:spPr>
              <a:solidFill>
                <a:srgbClr val="426995"/>
              </a:solidFill>
            </c:spPr>
            <c:extLst>
              <c:ext xmlns:c16="http://schemas.microsoft.com/office/drawing/2014/chart" uri="{C3380CC4-5D6E-409C-BE32-E72D297353CC}">
                <c16:uniqueId val="{00000003-8BC5-6C49-8F57-71F52E5DE468}"/>
              </c:ext>
            </c:extLst>
          </c:dPt>
          <c:cat>
            <c:strRef>
              <c:f>Sheet1!$A$2:$A$3</c:f>
              <c:strCache>
                <c:ptCount val="2"/>
                <c:pt idx="0">
                  <c:v>Manager</c:v>
                </c:pt>
                <c:pt idx="1">
                  <c:v>Employee</c:v>
                </c:pt>
              </c:strCache>
            </c:strRef>
          </c:cat>
          <c:val>
            <c:numRef>
              <c:f>Sheet1!$B$2:$B$3</c:f>
              <c:numCache>
                <c:formatCode>0%</c:formatCode>
                <c:ptCount val="2"/>
                <c:pt idx="0">
                  <c:v>0.25</c:v>
                </c:pt>
                <c:pt idx="1">
                  <c:v>0.75</c:v>
                </c:pt>
              </c:numCache>
            </c:numRef>
          </c:val>
          <c:extLst>
            <c:ext xmlns:c16="http://schemas.microsoft.com/office/drawing/2014/chart" uri="{C3380CC4-5D6E-409C-BE32-E72D297353CC}">
              <c16:uniqueId val="{00000004-8BC5-6C49-8F57-71F52E5DE468}"/>
            </c:ext>
          </c:extLst>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B10021"/>
              </a:solidFill>
            </c:spPr>
            <c:extLst>
              <c:ext xmlns:c16="http://schemas.microsoft.com/office/drawing/2014/chart" uri="{C3380CC4-5D6E-409C-BE32-E72D297353CC}">
                <c16:uniqueId val="{00000001-73AF-1948-9EBB-EE42B9E1B5BA}"/>
              </c:ext>
            </c:extLst>
          </c:dPt>
          <c:dPt>
            <c:idx val="1"/>
            <c:bubble3D val="0"/>
            <c:spPr>
              <a:solidFill>
                <a:srgbClr val="426995"/>
              </a:solidFill>
            </c:spPr>
            <c:extLst>
              <c:ext xmlns:c16="http://schemas.microsoft.com/office/drawing/2014/chart" uri="{C3380CC4-5D6E-409C-BE32-E72D297353CC}">
                <c16:uniqueId val="{00000003-73AF-1948-9EBB-EE42B9E1B5BA}"/>
              </c:ext>
            </c:extLst>
          </c:dPt>
          <c:cat>
            <c:strRef>
              <c:f>Sheet1!$A$2:$A$3</c:f>
              <c:strCache>
                <c:ptCount val="2"/>
                <c:pt idx="0">
                  <c:v>Manager</c:v>
                </c:pt>
                <c:pt idx="1">
                  <c:v>Employee</c:v>
                </c:pt>
              </c:strCache>
            </c:strRef>
          </c:cat>
          <c:val>
            <c:numRef>
              <c:f>Sheet1!$B$2:$B$3</c:f>
              <c:numCache>
                <c:formatCode>0%</c:formatCode>
                <c:ptCount val="2"/>
                <c:pt idx="0">
                  <c:v>0.5</c:v>
                </c:pt>
                <c:pt idx="1">
                  <c:v>0.5</c:v>
                </c:pt>
              </c:numCache>
            </c:numRef>
          </c:val>
          <c:extLst>
            <c:ext xmlns:c16="http://schemas.microsoft.com/office/drawing/2014/chart" uri="{C3380CC4-5D6E-409C-BE32-E72D297353CC}">
              <c16:uniqueId val="{00000004-73AF-1948-9EBB-EE42B9E1B5BA}"/>
            </c:ext>
          </c:extLst>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06408F-DB89-AD49-A90B-D9AABEE907B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1D78AA6-5FD1-4344-8184-A972A679F3B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E874EAA-773F-7243-8099-45E7104D72A4}" type="datetimeFigureOut">
              <a:rPr lang="en-US" smtClean="0"/>
              <a:t>9/23/19</a:t>
            </a:fld>
            <a:endParaRPr lang="en-US"/>
          </a:p>
        </p:txBody>
      </p:sp>
      <p:sp>
        <p:nvSpPr>
          <p:cNvPr id="4" name="Footer Placeholder 3">
            <a:extLst>
              <a:ext uri="{FF2B5EF4-FFF2-40B4-BE49-F238E27FC236}">
                <a16:creationId xmlns:a16="http://schemas.microsoft.com/office/drawing/2014/main" id="{71D4CAF7-E399-CA49-8AF7-8E9CB5D10A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68133B6-360C-1E4B-8E5B-2E132F88303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94A33C-9DF9-B84B-8210-5A6893C2D9A9}" type="slidenum">
              <a:rPr lang="en-US" smtClean="0"/>
              <a:t>‹#›</a:t>
            </a:fld>
            <a:endParaRPr lang="en-US"/>
          </a:p>
        </p:txBody>
      </p:sp>
    </p:spTree>
    <p:extLst>
      <p:ext uri="{BB962C8B-B14F-4D97-AF65-F5344CB8AC3E}">
        <p14:creationId xmlns:p14="http://schemas.microsoft.com/office/powerpoint/2010/main" val="5277693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9/23/19</a:t>
            </a:fld>
            <a:endParaRPr lang="en-US"/>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Facilitator notes:</a:t>
            </a:r>
          </a:p>
          <a:p>
            <a:endParaRPr lang="en-US" sz="1200" b="0" kern="1200" dirty="0">
              <a:solidFill>
                <a:schemeClr val="tx1"/>
              </a:solidFill>
              <a:effectLst/>
              <a:latin typeface="+mn-lt"/>
              <a:ea typeface="+mn-ea"/>
              <a:cs typeface="+mn-cs"/>
            </a:endParaRPr>
          </a:p>
          <a:p>
            <a:r>
              <a:rPr lang="en-US" sz="1200" b="0" i="1" kern="1200" dirty="0">
                <a:solidFill>
                  <a:schemeClr val="tx1"/>
                </a:solidFill>
                <a:effectLst/>
                <a:latin typeface="+mn-lt"/>
                <a:ea typeface="+mn-ea"/>
                <a:cs typeface="+mn-cs"/>
              </a:rPr>
              <a:t>Instructions</a:t>
            </a:r>
            <a:r>
              <a:rPr lang="en-US" sz="1200" b="0" kern="1200" dirty="0">
                <a:solidFill>
                  <a:schemeClr val="tx1"/>
                </a:solidFill>
                <a:effectLst/>
                <a:latin typeface="+mn-lt"/>
                <a:ea typeface="+mn-ea"/>
                <a:cs typeface="+mn-cs"/>
              </a:rPr>
              <a:t>:</a:t>
            </a:r>
            <a:r>
              <a:rPr lang="en-US" sz="1200" b="0" kern="1200" baseline="0" dirty="0">
                <a:solidFill>
                  <a:schemeClr val="tx1"/>
                </a:solidFill>
                <a:effectLst/>
                <a:latin typeface="+mn-lt"/>
                <a:ea typeface="+mn-ea"/>
                <a:cs typeface="+mn-cs"/>
              </a:rPr>
              <a:t> Proceed to the next slide once the presentation is visible to the participants.</a:t>
            </a:r>
            <a:endParaRPr lang="en-US" sz="1200" b="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rPr>
              <a:t>[Time: 1/2 minute]</a:t>
            </a:r>
          </a:p>
          <a:p>
            <a:endParaRPr lang="en-US" sz="1100" b="1" dirty="0"/>
          </a:p>
          <a:p>
            <a:r>
              <a:rPr lang="en-US" sz="1100" i="1" dirty="0"/>
              <a:t>Say</a:t>
            </a:r>
            <a:r>
              <a:rPr lang="en-US" sz="1100" dirty="0"/>
              <a:t>:</a:t>
            </a:r>
            <a:r>
              <a:rPr lang="en-US" sz="1100" baseline="0" dirty="0"/>
              <a:t> Now let’s turn our attention to two of the most powerful tools you have as a manager. </a:t>
            </a:r>
            <a:r>
              <a:rPr lang="en-US" sz="1100" kern="1200" dirty="0">
                <a:solidFill>
                  <a:schemeClr val="tx1"/>
                </a:solidFill>
                <a:effectLst/>
              </a:rPr>
              <a:t>Listening and questioning (or inquiry) are specialized skills that are fundamental to successful coaching.</a:t>
            </a:r>
            <a:endParaRPr lang="en-US" sz="1100" dirty="0"/>
          </a:p>
        </p:txBody>
      </p:sp>
      <p:sp>
        <p:nvSpPr>
          <p:cNvPr id="4" name="Slide Number Placeholder 3"/>
          <p:cNvSpPr>
            <a:spLocks noGrp="1"/>
          </p:cNvSpPr>
          <p:nvPr>
            <p:ph type="sldNum" sz="quarter" idx="10"/>
          </p:nvPr>
        </p:nvSpPr>
        <p:spPr/>
        <p:txBody>
          <a:bodyPr/>
          <a:lstStyle/>
          <a:p>
            <a:fld id="{0F6FD2F7-CDEE-424D-9014-E9AF9FE6567C}" type="slidenum">
              <a:rPr lang="en-US" smtClean="0"/>
              <a:t>10</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rPr>
              <a:t>[Time: 2 minutes]</a:t>
            </a:r>
          </a:p>
          <a:p>
            <a:endParaRPr lang="en-US" sz="1100" b="1" dirty="0"/>
          </a:p>
          <a:p>
            <a:r>
              <a:rPr lang="en-US" sz="1100" i="1" dirty="0"/>
              <a:t>Say</a:t>
            </a:r>
            <a:r>
              <a:rPr lang="en-US" sz="1100" dirty="0"/>
              <a:t>: We’ll focus on listening first. </a:t>
            </a:r>
          </a:p>
          <a:p>
            <a:endParaRPr lang="en-US" sz="1100" dirty="0"/>
          </a:p>
          <a:p>
            <a:r>
              <a:rPr lang="en-US" sz="1100" i="1" dirty="0"/>
              <a:t>Ask</a:t>
            </a:r>
            <a:r>
              <a:rPr lang="en-US" sz="1100" dirty="0"/>
              <a:t>:</a:t>
            </a:r>
            <a:r>
              <a:rPr lang="en-US" sz="1100" baseline="0" dirty="0"/>
              <a:t> About what percentage of the time should a manager talk during a coaching dialogue</a:t>
            </a:r>
            <a:r>
              <a:rPr lang="en-US" sz="1100" dirty="0"/>
              <a:t> with an employee?</a:t>
            </a:r>
            <a:r>
              <a:rPr lang="en-US" sz="1100" baseline="0" dirty="0"/>
              <a:t> What is a good </a:t>
            </a:r>
            <a:r>
              <a:rPr lang="en-US" sz="1100" baseline="0" dirty="0">
                <a:solidFill>
                  <a:srgbClr val="FF0000"/>
                </a:solidFill>
              </a:rPr>
              <a:t>guideline, in </a:t>
            </a:r>
            <a:r>
              <a:rPr lang="en-US" sz="1100" baseline="0" dirty="0"/>
              <a:t>your opinion? Chat in the percentage.</a:t>
            </a:r>
            <a:endParaRPr lang="en-US" sz="1100" dirty="0"/>
          </a:p>
          <a:p>
            <a:endParaRPr lang="en-US" dirty="0"/>
          </a:p>
          <a:p>
            <a:r>
              <a:rPr lang="en-US" sz="1200" i="1" kern="1200" dirty="0">
                <a:solidFill>
                  <a:schemeClr val="tx1"/>
                </a:solidFill>
                <a:effectLst/>
                <a:latin typeface="+mn-lt"/>
                <a:ea typeface="+mn-ea"/>
                <a:cs typeface="+mn-cs"/>
              </a:rPr>
              <a:t>Instructions: </a:t>
            </a:r>
            <a:r>
              <a:rPr lang="en-US" sz="1200" kern="1200" dirty="0">
                <a:solidFill>
                  <a:schemeClr val="tx1"/>
                </a:solidFill>
                <a:effectLst/>
                <a:latin typeface="+mn-lt"/>
                <a:ea typeface="+mn-ea"/>
                <a:cs typeface="+mn-cs"/>
              </a:rPr>
              <a:t>Highlight</a:t>
            </a:r>
            <a:r>
              <a:rPr lang="en-US" sz="1200" kern="1200" baseline="0" dirty="0">
                <a:solidFill>
                  <a:schemeClr val="tx1"/>
                </a:solidFill>
                <a:effectLst/>
                <a:latin typeface="+mn-lt"/>
                <a:ea typeface="+mn-ea"/>
                <a:cs typeface="+mn-cs"/>
              </a:rPr>
              <a:t> the majority of responses. Consider asking someone who says 10% and someone who says 50% to explain their rationales.</a:t>
            </a:r>
          </a:p>
          <a:p>
            <a:endParaRPr lang="en-US" sz="1200" kern="1200" baseline="0" dirty="0">
              <a:solidFill>
                <a:schemeClr val="tx1"/>
              </a:solidFill>
              <a:effectLst/>
              <a:latin typeface="+mn-lt"/>
              <a:ea typeface="+mn-ea"/>
              <a:cs typeface="+mn-cs"/>
            </a:endParaRPr>
          </a:p>
          <a:p>
            <a:r>
              <a:rPr lang="en-US" sz="1200" i="1" kern="1200" baseline="0" dirty="0">
                <a:solidFill>
                  <a:schemeClr val="tx1"/>
                </a:solidFill>
                <a:effectLst/>
                <a:latin typeface="+mn-lt"/>
                <a:ea typeface="+mn-ea"/>
                <a:cs typeface="+mn-cs"/>
              </a:rPr>
              <a:t>Say</a:t>
            </a:r>
            <a:r>
              <a:rPr lang="en-US" sz="1200" kern="1200" baseline="0" dirty="0">
                <a:solidFill>
                  <a:schemeClr val="tx1"/>
                </a:solidFill>
                <a:effectLst/>
                <a:latin typeface="+mn-lt"/>
                <a:ea typeface="+mn-ea"/>
                <a:cs typeface="+mn-cs"/>
              </a:rPr>
              <a:t>: As you might remember from the Harvard </a:t>
            </a:r>
            <a:r>
              <a:rPr lang="en-US" sz="1200" kern="1200" baseline="0" dirty="0" err="1">
                <a:solidFill>
                  <a:schemeClr val="tx1"/>
                </a:solidFill>
                <a:effectLst/>
                <a:latin typeface="+mn-lt"/>
                <a:ea typeface="+mn-ea"/>
                <a:cs typeface="+mn-cs"/>
              </a:rPr>
              <a:t>ManageMentor</a:t>
            </a:r>
            <a:r>
              <a:rPr lang="en-US" sz="1200" kern="1200" baseline="0" dirty="0">
                <a:solidFill>
                  <a:schemeClr val="tx1"/>
                </a:solidFill>
                <a:effectLst/>
                <a:latin typeface="+mn-lt"/>
                <a:ea typeface="+mn-ea"/>
                <a:cs typeface="+mn-cs"/>
              </a:rPr>
              <a:t> topic, some experts say it should be around 10%. This may come as a surprise to some of you. Research shows that many managers tend not to listen to or seek out their employees’ ideas.</a:t>
            </a:r>
            <a:r>
              <a:rPr lang="en-US" sz="1200" kern="1200" dirty="0">
                <a:solidFill>
                  <a:schemeClr val="tx1"/>
                </a:solidFill>
                <a:effectLst/>
                <a:latin typeface="+mn-lt"/>
                <a:ea typeface="+mn-ea"/>
                <a:cs typeface="+mn-cs"/>
              </a:rPr>
              <a:t> Listening and inquiry keep the focus on the employee—and prevent you, the manager, from falling into the trap of giving too much direction or advice.</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t>11</a:t>
            </a:fld>
            <a:endParaRPr lang="en-US"/>
          </a:p>
        </p:txBody>
      </p:sp>
    </p:spTree>
    <p:extLst>
      <p:ext uri="{BB962C8B-B14F-4D97-AF65-F5344CB8AC3E}">
        <p14:creationId xmlns:p14="http://schemas.microsoft.com/office/powerpoint/2010/main" val="39568959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latin typeface="+mn-lt"/>
                <a:ea typeface="+mn-ea"/>
                <a:cs typeface="+mn-cs"/>
              </a:rPr>
              <a:t>[Time: 5 minutes]</a:t>
            </a:r>
          </a:p>
          <a:p>
            <a:endParaRPr lang="en-US" sz="1100" b="1" dirty="0"/>
          </a:p>
          <a:p>
            <a:r>
              <a:rPr lang="en-US" sz="1100" i="1" dirty="0"/>
              <a:t>Say</a:t>
            </a:r>
            <a:r>
              <a:rPr lang="en-US" sz="1100" dirty="0"/>
              <a:t>: </a:t>
            </a:r>
            <a:r>
              <a:rPr lang="en-US" sz="1100" baseline="0" dirty="0"/>
              <a:t>So how good are you at listening actively? These habits are all-important, because listening is the foundation of a successful coaching conversation.</a:t>
            </a:r>
          </a:p>
          <a:p>
            <a:endParaRPr lang="en-US" sz="1100" baseline="0" dirty="0"/>
          </a:p>
          <a:p>
            <a:r>
              <a:rPr lang="en-US" sz="1100" i="1" baseline="0" dirty="0"/>
              <a:t>Ask</a:t>
            </a:r>
            <a:r>
              <a:rPr lang="en-US" sz="1100" baseline="0" dirty="0"/>
              <a:t>: Which of these habits is challenging for you? Chat in the number of a habit that you find difficult or that you often forget to use.</a:t>
            </a:r>
          </a:p>
          <a:p>
            <a:endParaRPr lang="en-US" sz="1100" i="1" baseline="0" dirty="0"/>
          </a:p>
          <a:p>
            <a:r>
              <a:rPr lang="en-US" sz="1100" i="1" baseline="0" dirty="0"/>
              <a:t>Instructions</a:t>
            </a:r>
            <a:r>
              <a:rPr lang="en-US" sz="1100" baseline="0" dirty="0"/>
              <a:t>: Pick one habit that drew a high audience response. </a:t>
            </a:r>
          </a:p>
          <a:p>
            <a:endParaRPr lang="en-US" sz="1100" baseline="0" dirty="0"/>
          </a:p>
          <a:p>
            <a:r>
              <a:rPr lang="en-US" sz="1100" baseline="0" dirty="0"/>
              <a:t>Next, ask for a volunteer to explain why they find it challenging. Then ask for someone who does it well to share some tips or to talk about how they developed the capacity to do it well. Determine if there are any ideas for doing it well other than just reminding yourself to do it. Consider sharing any tips of your own about how to develop the habit. Ask participants to consider: What are the benefits of improving this habit?</a:t>
            </a:r>
          </a:p>
        </p:txBody>
      </p:sp>
      <p:sp>
        <p:nvSpPr>
          <p:cNvPr id="4" name="Slide Number Placeholder 3"/>
          <p:cNvSpPr>
            <a:spLocks noGrp="1"/>
          </p:cNvSpPr>
          <p:nvPr>
            <p:ph type="sldNum" sz="quarter" idx="10"/>
          </p:nvPr>
        </p:nvSpPr>
        <p:spPr/>
        <p:txBody>
          <a:bodyPr/>
          <a:lstStyle/>
          <a:p>
            <a:fld id="{0F6FD2F7-CDEE-424D-9014-E9AF9FE6567C}" type="slidenum">
              <a:rPr lang="en-US" smtClean="0"/>
              <a:t>12</a:t>
            </a:fld>
            <a:endParaRPr lang="en-US"/>
          </a:p>
        </p:txBody>
      </p:sp>
    </p:spTree>
    <p:extLst>
      <p:ext uri="{BB962C8B-B14F-4D97-AF65-F5344CB8AC3E}">
        <p14:creationId xmlns:p14="http://schemas.microsoft.com/office/powerpoint/2010/main" val="8889785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kern="1200" dirty="0">
                <a:solidFill>
                  <a:schemeClr val="tx1"/>
                </a:solidFill>
                <a:effectLst/>
                <a:latin typeface="+mn-lt"/>
                <a:ea typeface="+mn-ea"/>
                <a:cs typeface="+mn-cs"/>
              </a:rPr>
              <a:t>Facilitator notes:</a:t>
            </a:r>
          </a:p>
          <a:p>
            <a:endParaRPr lang="en-US" sz="1100" b="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latin typeface="+mn-lt"/>
                <a:ea typeface="+mn-ea"/>
                <a:cs typeface="+mn-cs"/>
              </a:rPr>
              <a:t>[Time: 1 minute]</a:t>
            </a:r>
          </a:p>
          <a:p>
            <a:endParaRPr lang="en-US" sz="1100" b="1" kern="1200" dirty="0">
              <a:solidFill>
                <a:schemeClr val="tx1"/>
              </a:solidFill>
              <a:effectLst/>
              <a:latin typeface="+mn-lt"/>
              <a:ea typeface="+mn-ea"/>
              <a:cs typeface="+mn-cs"/>
            </a:endParaRPr>
          </a:p>
          <a:p>
            <a:r>
              <a:rPr lang="en-US" sz="1100" i="1" kern="1200" dirty="0">
                <a:solidFill>
                  <a:schemeClr val="tx1"/>
                </a:solidFill>
                <a:effectLst/>
                <a:latin typeface="+mn-lt"/>
                <a:ea typeface="+mn-ea"/>
                <a:cs typeface="+mn-cs"/>
              </a:rPr>
              <a:t>Say</a:t>
            </a:r>
            <a:r>
              <a:rPr lang="en-US" sz="1100" kern="1200" dirty="0">
                <a:solidFill>
                  <a:schemeClr val="tx1"/>
                </a:solidFill>
                <a:effectLst/>
                <a:latin typeface="+mn-lt"/>
                <a:ea typeface="+mn-ea"/>
                <a:cs typeface="+mn-cs"/>
              </a:rPr>
              <a:t>: Remember that coaching is</a:t>
            </a:r>
            <a:r>
              <a:rPr lang="en-US" sz="1100" kern="1200" baseline="0" dirty="0">
                <a:solidFill>
                  <a:schemeClr val="tx1"/>
                </a:solidFill>
                <a:effectLst/>
                <a:latin typeface="+mn-lt"/>
                <a:ea typeface="+mn-ea"/>
                <a:cs typeface="+mn-cs"/>
              </a:rPr>
              <a:t> a dialogue, so you’ll use inquiry while coaching</a:t>
            </a:r>
            <a:r>
              <a:rPr lang="en-US" sz="1100" kern="1200" dirty="0">
                <a:solidFill>
                  <a:schemeClr val="tx1"/>
                </a:solidFill>
                <a:effectLst/>
                <a:latin typeface="+mn-lt"/>
                <a:ea typeface="+mn-ea"/>
                <a:cs typeface="+mn-cs"/>
              </a:rPr>
              <a:t>. Questions are an important way to surface the core of an issue, spark additional thinking, and help your employee understand their emotions better. </a:t>
            </a:r>
          </a:p>
          <a:p>
            <a:endParaRPr lang="en-US" sz="1100" kern="1200" baseline="0" dirty="0">
              <a:solidFill>
                <a:schemeClr val="tx1"/>
              </a:solidFill>
              <a:effectLst/>
              <a:latin typeface="+mn-lt"/>
              <a:ea typeface="+mn-ea"/>
              <a:cs typeface="+mn-cs"/>
            </a:endParaRPr>
          </a:p>
          <a:p>
            <a:r>
              <a:rPr lang="en-US" sz="1100" i="1" kern="1200" baseline="0" dirty="0">
                <a:solidFill>
                  <a:schemeClr val="tx1"/>
                </a:solidFill>
                <a:effectLst/>
                <a:latin typeface="+mn-lt"/>
                <a:ea typeface="+mn-ea"/>
                <a:cs typeface="+mn-cs"/>
              </a:rPr>
              <a:t>Say</a:t>
            </a:r>
            <a:r>
              <a:rPr lang="en-US" sz="1100" kern="1200" baseline="0" dirty="0">
                <a:solidFill>
                  <a:schemeClr val="tx1"/>
                </a:solidFill>
                <a:effectLst/>
                <a:latin typeface="+mn-lt"/>
                <a:ea typeface="+mn-ea"/>
                <a:cs typeface="+mn-cs"/>
              </a:rPr>
              <a:t>: When you ask questions, be sure you</a:t>
            </a:r>
            <a:r>
              <a:rPr lang="en-US" sz="1100" kern="1200" dirty="0">
                <a:solidFill>
                  <a:schemeClr val="tx1"/>
                </a:solidFill>
                <a:effectLst/>
                <a:latin typeface="+mn-lt"/>
                <a:ea typeface="+mn-ea"/>
                <a:cs typeface="+mn-cs"/>
              </a:rPr>
              <a:t> aren’t trying to steer your employee to a particular conclusion or subtly make a point. Instead, </a:t>
            </a:r>
            <a:r>
              <a:rPr lang="en-US" sz="1100" kern="1200" baseline="0" dirty="0">
                <a:solidFill>
                  <a:schemeClr val="tx1"/>
                </a:solidFill>
                <a:effectLst/>
                <a:latin typeface="+mn-lt"/>
                <a:ea typeface="+mn-ea"/>
                <a:cs typeface="+mn-cs"/>
              </a:rPr>
              <a:t>help your employees reflect more deeply about the implications of their decisions and actions.</a:t>
            </a:r>
            <a:endParaRPr lang="en-US" sz="11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100" i="1" dirty="0"/>
              <a:t>Say</a:t>
            </a:r>
            <a:r>
              <a:rPr lang="en-US" sz="1100" dirty="0"/>
              <a:t>:</a:t>
            </a:r>
            <a:r>
              <a:rPr lang="en-US" sz="1100" baseline="0" dirty="0"/>
              <a:t> As you read in the Harvard ManageMentor topic, we use </a:t>
            </a:r>
            <a:r>
              <a:rPr lang="en-US" sz="1100" dirty="0"/>
              <a:t>three types of questions: open-ended ones, such as “What do you think?”; closed-ended ones, such as “Did you get the</a:t>
            </a:r>
            <a:r>
              <a:rPr lang="en-US" sz="1100" baseline="0" dirty="0"/>
              <a:t> data?”; and “Why” questions, such as “Why did you choose this option?” As you can see, most of your questions should be open-ended ones because they have the greatest ability to prompt thought and uncover information. Use “Why” questions sparingly, because they can spark defensiveness. Where possible, try to reframe them; for instance, instead of “Why did you choose this option?” ask, “What factors made you choose this option?”</a:t>
            </a:r>
            <a:endParaRPr lang="en-US" sz="1100" dirty="0"/>
          </a:p>
        </p:txBody>
      </p:sp>
      <p:sp>
        <p:nvSpPr>
          <p:cNvPr id="4" name="Slide Number Placeholder 3"/>
          <p:cNvSpPr>
            <a:spLocks noGrp="1"/>
          </p:cNvSpPr>
          <p:nvPr>
            <p:ph type="sldNum" sz="quarter" idx="10"/>
          </p:nvPr>
        </p:nvSpPr>
        <p:spPr/>
        <p:txBody>
          <a:bodyPr/>
          <a:lstStyle/>
          <a:p>
            <a:fld id="{0F6FD2F7-CDEE-424D-9014-E9AF9FE6567C}" type="slidenum">
              <a:rPr lang="en-US" smtClean="0"/>
              <a:t>13</a:t>
            </a:fld>
            <a:endParaRPr lang="en-US"/>
          </a:p>
        </p:txBody>
      </p:sp>
    </p:spTree>
    <p:extLst>
      <p:ext uri="{BB962C8B-B14F-4D97-AF65-F5344CB8AC3E}">
        <p14:creationId xmlns:p14="http://schemas.microsoft.com/office/powerpoint/2010/main" val="3497349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dirty="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rPr>
              <a:t>[Time: 1/2 minute]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dirty="0"/>
              <a:t>Say</a:t>
            </a:r>
            <a:r>
              <a:rPr lang="en-US" sz="1100" dirty="0"/>
              <a:t>: Here’s a scenario where Sarah is engaging her employee Tripp in a coaching conversion. Let’s see if we can help Sarah</a:t>
            </a:r>
            <a:r>
              <a:rPr lang="en-US" sz="1100" baseline="0" dirty="0"/>
              <a:t> improve the questions she’s asking.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p:txBody>
      </p:sp>
      <p:sp>
        <p:nvSpPr>
          <p:cNvPr id="4" name="Slide Number Placeholder 3"/>
          <p:cNvSpPr>
            <a:spLocks noGrp="1"/>
          </p:cNvSpPr>
          <p:nvPr>
            <p:ph type="sldNum" sz="quarter" idx="10"/>
          </p:nvPr>
        </p:nvSpPr>
        <p:spPr/>
        <p:txBody>
          <a:bodyPr/>
          <a:lstStyle/>
          <a:p>
            <a:fld id="{0F6FD2F7-CDEE-424D-9014-E9AF9FE6567C}" type="slidenum">
              <a:rPr lang="en-US" smtClean="0"/>
              <a:t>14</a:t>
            </a:fld>
            <a:endParaRPr lang="en-US"/>
          </a:p>
        </p:txBody>
      </p:sp>
    </p:spTree>
    <p:extLst>
      <p:ext uri="{BB962C8B-B14F-4D97-AF65-F5344CB8AC3E}">
        <p14:creationId xmlns:p14="http://schemas.microsoft.com/office/powerpoint/2010/main" val="11492670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dirty="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rPr>
              <a:t>[Time: 3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dirty="0"/>
              <a:t>Ask</a:t>
            </a:r>
            <a:r>
              <a:rPr lang="en-US" sz="1100" dirty="0"/>
              <a:t>: What</a:t>
            </a:r>
            <a:r>
              <a:rPr lang="en-US" sz="1100" baseline="0" dirty="0"/>
              <a:t> do you think of her question here? Does this seem like a good question to ask? Could it be improved?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baseline="0" dirty="0"/>
              <a:t>Instructions</a:t>
            </a:r>
            <a:r>
              <a:rPr lang="en-US" sz="1100" baseline="0" dirty="0"/>
              <a:t>: Ask for volunteers to share their perspectives on the quality of Sarah’s question. See if they can improve it.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baseline="0" dirty="0"/>
              <a:t>Say (after the participants have a chance to answer)</a:t>
            </a:r>
            <a:r>
              <a:rPr lang="en-US" sz="1100" baseline="0" dirty="0"/>
              <a:t>: This is a closed-ended question, and also somewhat of a leading question. A better question would be an open-ended one, such as “What tasks take up most of your day?” This would likely elicit more information about how Tripp is managing his workload.</a:t>
            </a:r>
          </a:p>
        </p:txBody>
      </p:sp>
      <p:sp>
        <p:nvSpPr>
          <p:cNvPr id="4" name="Slide Number Placeholder 3"/>
          <p:cNvSpPr>
            <a:spLocks noGrp="1"/>
          </p:cNvSpPr>
          <p:nvPr>
            <p:ph type="sldNum" sz="quarter" idx="10"/>
          </p:nvPr>
        </p:nvSpPr>
        <p:spPr/>
        <p:txBody>
          <a:bodyPr/>
          <a:lstStyle/>
          <a:p>
            <a:fld id="{0F6FD2F7-CDEE-424D-9014-E9AF9FE6567C}" type="slidenum">
              <a:rPr lang="en-US" smtClean="0"/>
              <a:t>15</a:t>
            </a:fld>
            <a:endParaRPr lang="en-US"/>
          </a:p>
        </p:txBody>
      </p:sp>
    </p:spTree>
    <p:extLst>
      <p:ext uri="{BB962C8B-B14F-4D97-AF65-F5344CB8AC3E}">
        <p14:creationId xmlns:p14="http://schemas.microsoft.com/office/powerpoint/2010/main" val="4333703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dirty="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i="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rPr>
              <a:t>[Time: 3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i="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dirty="0"/>
              <a:t>Ask</a:t>
            </a:r>
            <a:r>
              <a:rPr lang="en-US" sz="1100" dirty="0"/>
              <a:t>: How about this one? Is</a:t>
            </a:r>
            <a:r>
              <a:rPr lang="en-US" sz="1100" baseline="0" dirty="0"/>
              <a:t> it a strong question? Why or why not?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baseline="0" dirty="0"/>
              <a:t>Instructions</a:t>
            </a:r>
            <a:r>
              <a:rPr lang="en-US" sz="1100" baseline="0" dirty="0"/>
              <a:t>: Ask for volunteers to share their perspectives on the quality of Sarah’s question. See if they can improve it.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baseline="0" dirty="0"/>
              <a:t>Say (after the participants have a chance to answer)</a:t>
            </a:r>
            <a:r>
              <a:rPr lang="en-US" sz="1100" baseline="0" dirty="0"/>
              <a:t>: According to our question-type ratio, experts suggest that only 1% of questions should be “Why” questions during a coaching dialogue. “Why” </a:t>
            </a:r>
            <a:r>
              <a:rPr lang="en-US" sz="1100" baseline="0" dirty="0">
                <a:solidFill>
                  <a:srgbClr val="FF0000"/>
                </a:solidFill>
              </a:rPr>
              <a:t>can </a:t>
            </a:r>
            <a:r>
              <a:rPr lang="en-US" sz="1100" baseline="0" dirty="0"/>
              <a:t>put the employee on the defensive. In this case, an open-ended question would be better; for example, “What causes the client reports to take several hours apiece?”</a:t>
            </a:r>
          </a:p>
        </p:txBody>
      </p:sp>
      <p:sp>
        <p:nvSpPr>
          <p:cNvPr id="4" name="Slide Number Placeholder 3"/>
          <p:cNvSpPr>
            <a:spLocks noGrp="1"/>
          </p:cNvSpPr>
          <p:nvPr>
            <p:ph type="sldNum" sz="quarter" idx="10"/>
          </p:nvPr>
        </p:nvSpPr>
        <p:spPr/>
        <p:txBody>
          <a:bodyPr/>
          <a:lstStyle/>
          <a:p>
            <a:fld id="{0F6FD2F7-CDEE-424D-9014-E9AF9FE6567C}" type="slidenum">
              <a:rPr lang="en-US" smtClean="0"/>
              <a:t>16</a:t>
            </a:fld>
            <a:endParaRPr lang="en-US"/>
          </a:p>
        </p:txBody>
      </p:sp>
    </p:spTree>
    <p:extLst>
      <p:ext uri="{BB962C8B-B14F-4D97-AF65-F5344CB8AC3E}">
        <p14:creationId xmlns:p14="http://schemas.microsoft.com/office/powerpoint/2010/main" val="11492670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dirty="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rPr>
              <a:t>[Time: 3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dirty="0"/>
              <a:t>Ask</a:t>
            </a:r>
            <a:r>
              <a:rPr lang="en-US" sz="1100" dirty="0"/>
              <a:t>: How about this one? Is</a:t>
            </a:r>
            <a:r>
              <a:rPr lang="en-US" sz="1100" baseline="0" dirty="0"/>
              <a:t> it a good question in this instance? Or could it be better?</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baseline="0" dirty="0"/>
              <a:t>Instructions</a:t>
            </a:r>
            <a:r>
              <a:rPr lang="en-US" sz="1100" baseline="0" dirty="0"/>
              <a:t>: Ask for volunteers to share their perspectives on the quality of Sarah’s question. See if they can improve it.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a:p>
            <a:pPr marL="0" marR="0" lvl="1" indent="0" algn="l" defTabSz="457200" rtl="0" eaLnBrk="1" fontAlgn="auto" latinLnBrk="0" hangingPunct="1">
              <a:lnSpc>
                <a:spcPct val="100000"/>
              </a:lnSpc>
              <a:spcBef>
                <a:spcPts val="0"/>
              </a:spcBef>
              <a:spcAft>
                <a:spcPts val="0"/>
              </a:spcAft>
              <a:buClrTx/>
              <a:buSzTx/>
              <a:buFontTx/>
              <a:buNone/>
              <a:tabLst/>
              <a:defRPr/>
            </a:pPr>
            <a:r>
              <a:rPr lang="en-US" sz="1100" i="1" baseline="0" dirty="0"/>
              <a:t>Say (after the participants have a chance to answer)</a:t>
            </a:r>
            <a:r>
              <a:rPr lang="en-US" sz="1100" baseline="0" dirty="0"/>
              <a:t>: This is an open-ended question, which is a good start. However, in this case, Sarah is trying to steer Tripp to a particular conclusion: using a template to be more efficient. In coaching, the aim is to have employees develop insights and their own solutions to challenges. For instance, a better question is, “What might help to make the process go faster?”</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0F6FD2F7-CDEE-424D-9014-E9AF9FE6567C}" type="slidenum">
              <a:rPr lang="en-US" smtClean="0"/>
              <a:t>17</a:t>
            </a:fld>
            <a:endParaRPr lang="en-US"/>
          </a:p>
        </p:txBody>
      </p:sp>
    </p:spTree>
    <p:extLst>
      <p:ext uri="{BB962C8B-B14F-4D97-AF65-F5344CB8AC3E}">
        <p14:creationId xmlns:p14="http://schemas.microsoft.com/office/powerpoint/2010/main" val="11492670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rPr>
              <a:t>[Time: 1 minute]</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dirty="0"/>
              <a:t>Say</a:t>
            </a:r>
            <a:r>
              <a:rPr lang="en-US" sz="1100" dirty="0"/>
              <a:t>:</a:t>
            </a:r>
            <a:r>
              <a:rPr lang="en-US" sz="1100" baseline="0" dirty="0"/>
              <a:t> In summary, questions are your key to helping your employee reflect and think deeply. When asking questions, remember to strive for open-ended questions. Try to be neutral as possible. Ask questions such as, “What are some options for next steps?” rather than “What do you think about taking a training class?” And don’t immediately jump in with a comment or another question—let the employee reflect.</a:t>
            </a:r>
          </a:p>
        </p:txBody>
      </p:sp>
      <p:sp>
        <p:nvSpPr>
          <p:cNvPr id="4" name="Slide Number Placeholder 3"/>
          <p:cNvSpPr>
            <a:spLocks noGrp="1"/>
          </p:cNvSpPr>
          <p:nvPr>
            <p:ph type="sldNum" sz="quarter" idx="10"/>
          </p:nvPr>
        </p:nvSpPr>
        <p:spPr/>
        <p:txBody>
          <a:bodyPr/>
          <a:lstStyle/>
          <a:p>
            <a:fld id="{0F6FD2F7-CDEE-424D-9014-E9AF9FE6567C}" type="slidenum">
              <a:rPr lang="en-US" smtClean="0"/>
              <a:t>18</a:t>
            </a:fld>
            <a:endParaRPr lang="en-US"/>
          </a:p>
        </p:txBody>
      </p:sp>
    </p:spTree>
    <p:extLst>
      <p:ext uri="{BB962C8B-B14F-4D97-AF65-F5344CB8AC3E}">
        <p14:creationId xmlns:p14="http://schemas.microsoft.com/office/powerpoint/2010/main" val="8846306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u="none" kern="1200" dirty="0">
                <a:solidFill>
                  <a:schemeClr val="tx1"/>
                </a:solidFill>
                <a:latin typeface="+mn-lt"/>
                <a:ea typeface="+mn-ea"/>
                <a:cs typeface="+mn-cs"/>
              </a:rPr>
              <a:t>[Time: 1/2 minute]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Say: </a:t>
            </a:r>
            <a:r>
              <a:rPr lang="en-US" sz="1200" kern="1200" dirty="0">
                <a:solidFill>
                  <a:schemeClr val="tx1"/>
                </a:solidFill>
                <a:effectLst/>
                <a:latin typeface="+mn-lt"/>
                <a:ea typeface="+mn-ea"/>
                <a:cs typeface="+mn-cs"/>
              </a:rPr>
              <a:t>In a coaching relationship, listening and inquiry are powerful tools. But there will be times when it’s useful and appropriate to give feedback,</a:t>
            </a:r>
            <a:r>
              <a:rPr lang="en-US" sz="1200" kern="1200" baseline="0" dirty="0">
                <a:solidFill>
                  <a:schemeClr val="tx1"/>
                </a:solidFill>
                <a:effectLst/>
                <a:latin typeface="+mn-lt"/>
                <a:ea typeface="+mn-ea"/>
                <a:cs typeface="+mn-cs"/>
              </a:rPr>
              <a:t> too.</a:t>
            </a:r>
            <a:endParaRPr lang="en-US" sz="1200" kern="1200" dirty="0">
              <a:solidFill>
                <a:schemeClr val="tx1"/>
              </a:solidFill>
              <a:effectLst/>
              <a:latin typeface="+mn-lt"/>
              <a:ea typeface="+mn-ea"/>
              <a:cs typeface="+mn-cs"/>
            </a:endParaRPr>
          </a:p>
          <a:p>
            <a:endParaRPr lang="en-US" i="1" dirty="0"/>
          </a:p>
        </p:txBody>
      </p:sp>
      <p:sp>
        <p:nvSpPr>
          <p:cNvPr id="4" name="Slide Number Placeholder 3"/>
          <p:cNvSpPr>
            <a:spLocks noGrp="1"/>
          </p:cNvSpPr>
          <p:nvPr>
            <p:ph type="sldNum" sz="quarter" idx="10"/>
          </p:nvPr>
        </p:nvSpPr>
        <p:spPr/>
        <p:txBody>
          <a:bodyPr/>
          <a:lstStyle/>
          <a:p>
            <a:fld id="{0F6FD2F7-CDEE-424D-9014-E9AF9FE6567C}" type="slidenum">
              <a:rPr lang="en-US" smtClean="0"/>
              <a:t>19</a:t>
            </a:fld>
            <a:endParaRPr lang="en-US"/>
          </a:p>
        </p:txBody>
      </p:sp>
    </p:spTree>
    <p:extLst>
      <p:ext uri="{BB962C8B-B14F-4D97-AF65-F5344CB8AC3E}">
        <p14:creationId xmlns:p14="http://schemas.microsoft.com/office/powerpoint/2010/main" val="151316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Facilitator notes:</a:t>
            </a:r>
          </a:p>
          <a:p>
            <a:endParaRPr lang="en-US" sz="1200" b="0" i="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a:t>[Time: 1 minute]</a:t>
            </a:r>
          </a:p>
          <a:p>
            <a:endParaRPr lang="en-US" sz="1200" b="0" i="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1" kern="1200" dirty="0">
                <a:solidFill>
                  <a:schemeClr val="tx1"/>
                </a:solidFill>
                <a:effectLst/>
                <a:latin typeface="+mn-lt"/>
                <a:ea typeface="+mn-ea"/>
                <a:cs typeface="+mn-cs"/>
              </a:rPr>
              <a:t>Instructions</a:t>
            </a:r>
            <a:r>
              <a:rPr lang="en-US" sz="1200" b="0" kern="1200" dirty="0">
                <a:solidFill>
                  <a:schemeClr val="tx1"/>
                </a:solidFill>
                <a:effectLst/>
                <a:latin typeface="+mn-lt"/>
                <a:ea typeface="+mn-ea"/>
                <a:cs typeface="+mn-cs"/>
              </a:rPr>
              <a:t>:</a:t>
            </a:r>
            <a:r>
              <a:rPr lang="en-US" sz="1200" b="0" kern="1200" baseline="0" dirty="0">
                <a:solidFill>
                  <a:schemeClr val="tx1"/>
                </a:solidFill>
                <a:effectLst/>
                <a:latin typeface="+mn-lt"/>
                <a:ea typeface="+mn-ea"/>
                <a:cs typeface="+mn-cs"/>
              </a:rPr>
              <a:t> Consider answering the question</a:t>
            </a:r>
            <a:r>
              <a:rPr lang="en-US" sz="1200" b="0" kern="1200" baseline="0" dirty="0">
                <a:solidFill>
                  <a:srgbClr val="FF0000"/>
                </a:solidFill>
                <a:effectLst/>
                <a:latin typeface="+mn-lt"/>
                <a:ea typeface="+mn-ea"/>
                <a:cs typeface="+mn-cs"/>
              </a:rPr>
              <a:t> yourself</a:t>
            </a:r>
            <a:r>
              <a:rPr lang="en-US" sz="1200" b="0" kern="1200" baseline="0" dirty="0">
                <a:solidFill>
                  <a:schemeClr val="tx1"/>
                </a:solidFill>
                <a:effectLst/>
                <a:latin typeface="+mn-lt"/>
                <a:ea typeface="+mn-ea"/>
                <a:cs typeface="+mn-cs"/>
              </a:rPr>
              <a:t> in the chat panel first to show an example. Note that there is no need to debrief the question now—it will be discussed several slides later. </a:t>
            </a:r>
            <a:r>
              <a:rPr lang="en-US" sz="1200" dirty="0">
                <a:solidFill>
                  <a:srgbClr val="FF0000"/>
                </a:solidFill>
              </a:rPr>
              <a:t>Howeve</a:t>
            </a:r>
            <a:r>
              <a:rPr lang="en-US" sz="1200" dirty="0"/>
              <a:t>r, use this time to make note of the most common and least common responses, so you are prepared to debrief later.</a:t>
            </a:r>
          </a:p>
          <a:p>
            <a:endParaRPr lang="en-US" sz="1200" b="0" i="1" kern="1200" dirty="0">
              <a:solidFill>
                <a:schemeClr val="tx1"/>
              </a:solidFill>
              <a:effectLst/>
              <a:latin typeface="+mn-lt"/>
              <a:ea typeface="+mn-ea"/>
              <a:cs typeface="+mn-cs"/>
            </a:endParaRPr>
          </a:p>
          <a:p>
            <a:r>
              <a:rPr lang="en-US" sz="1200" b="0" i="1" kern="1200" dirty="0">
                <a:solidFill>
                  <a:schemeClr val="tx1"/>
                </a:solidFill>
                <a:effectLst/>
                <a:latin typeface="+mn-lt"/>
                <a:ea typeface="+mn-ea"/>
                <a:cs typeface="+mn-cs"/>
              </a:rPr>
              <a:t>Say</a:t>
            </a:r>
            <a:r>
              <a:rPr lang="en-US" sz="1200" b="0" kern="1200" dirty="0">
                <a:solidFill>
                  <a:schemeClr val="tx1"/>
                </a:solidFill>
                <a:effectLst/>
                <a:latin typeface="+mn-lt"/>
                <a:ea typeface="+mn-ea"/>
                <a:cs typeface="+mn-cs"/>
              </a:rPr>
              <a:t>: Good morning/afternoon. This is ________ from ________ . We’ll be starting today’s session at ___. As you come online, please take a moment to answer the question on your screen via the chat panel. We’ll give your colleagues a few more moments to join our session and then we’ll get started. Thank you.</a:t>
            </a:r>
          </a:p>
          <a:p>
            <a:endParaRPr lang="en-US" sz="1200" b="0" kern="1200" dirty="0">
              <a:solidFill>
                <a:schemeClr val="tx1"/>
              </a:solidFill>
              <a:effectLst/>
              <a:latin typeface="+mn-lt"/>
              <a:ea typeface="+mn-ea"/>
              <a:cs typeface="+mn-cs"/>
            </a:endParaRPr>
          </a:p>
          <a:p>
            <a:endParaRPr lang="en-US" sz="1200" b="0" kern="1200" dirty="0">
              <a:solidFill>
                <a:schemeClr val="tx1"/>
              </a:solidFill>
              <a:effectLst/>
              <a:latin typeface="+mn-lt"/>
              <a:ea typeface="+mn-ea"/>
              <a:cs typeface="+mn-cs"/>
            </a:endParaRPr>
          </a:p>
          <a:p>
            <a:endParaRPr lang="en-US" sz="1200" b="0" kern="1200" dirty="0">
              <a:solidFill>
                <a:schemeClr val="tx1"/>
              </a:solidFill>
              <a:effectLst/>
              <a:latin typeface="+mn-lt"/>
              <a:ea typeface="+mn-ea"/>
              <a:cs typeface="+mn-cs"/>
            </a:endParaRPr>
          </a:p>
          <a:p>
            <a:endParaRPr lang="en-US" sz="1200" b="0" kern="1200" dirty="0">
              <a:solidFill>
                <a:schemeClr val="tx1"/>
              </a:solidFill>
              <a:effectLst/>
              <a:latin typeface="+mn-lt"/>
              <a:ea typeface="+mn-ea"/>
              <a:cs typeface="+mn-cs"/>
            </a:endParaRPr>
          </a:p>
          <a:p>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i="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rPr>
              <a:t>[Time: 4 minutes]</a:t>
            </a:r>
          </a:p>
          <a:p>
            <a:endParaRPr lang="en-US" sz="1100" i="1" dirty="0"/>
          </a:p>
          <a:p>
            <a:r>
              <a:rPr lang="en-US" sz="1100" i="1" dirty="0"/>
              <a:t>Ask:</a:t>
            </a:r>
            <a:r>
              <a:rPr lang="en-US" sz="1100" dirty="0"/>
              <a:t> I</a:t>
            </a:r>
            <a:r>
              <a:rPr lang="en-US" sz="1100" baseline="0" dirty="0"/>
              <a:t>n your opinion, why can giving and receiving feedback be so difficult for managers and employees to do? Chat in your ideas.</a:t>
            </a:r>
            <a:endParaRPr lang="en-US" sz="1100" dirty="0"/>
          </a:p>
          <a:p>
            <a:endParaRPr lang="en-US" sz="1100" dirty="0"/>
          </a:p>
          <a:p>
            <a:r>
              <a:rPr lang="en-US" sz="1100" i="1" dirty="0"/>
              <a:t>Instructions</a:t>
            </a:r>
            <a:r>
              <a:rPr lang="en-US" sz="1100" dirty="0"/>
              <a:t>: Summarize the </a:t>
            </a:r>
            <a:r>
              <a:rPr lang="en-US" sz="1100" baseline="0" dirty="0"/>
              <a:t>responses. Consider adding a few reasons from the Harvard </a:t>
            </a:r>
            <a:r>
              <a:rPr lang="en-US" sz="1100" baseline="0" dirty="0" err="1"/>
              <a:t>ManageMentor</a:t>
            </a:r>
            <a:r>
              <a:rPr lang="en-US" sz="1100" baseline="0" dirty="0"/>
              <a:t> topic, such as:</a:t>
            </a:r>
          </a:p>
          <a:p>
            <a:endParaRPr lang="en-US" sz="1100" kern="1200" baseline="0" dirty="0">
              <a:solidFill>
                <a:schemeClr val="tx1"/>
              </a:solidFill>
              <a:effectLst/>
            </a:endParaRPr>
          </a:p>
          <a:p>
            <a:r>
              <a:rPr lang="en-US" sz="1100" kern="1200" dirty="0">
                <a:solidFill>
                  <a:schemeClr val="tx1"/>
                </a:solidFill>
                <a:effectLst/>
              </a:rPr>
              <a:t>Managers may:</a:t>
            </a:r>
          </a:p>
          <a:p>
            <a:pPr marL="171450" indent="-171450">
              <a:buFont typeface="Arial"/>
              <a:buChar char="•"/>
            </a:pPr>
            <a:r>
              <a:rPr lang="en-US" sz="1100" kern="1200" dirty="0">
                <a:solidFill>
                  <a:schemeClr val="tx1"/>
                </a:solidFill>
                <a:effectLst/>
              </a:rPr>
              <a:t>Worry that the other person won’t like them.</a:t>
            </a:r>
          </a:p>
          <a:p>
            <a:pPr marL="171450" indent="-171450">
              <a:buFont typeface="Arial"/>
              <a:buChar char="•"/>
            </a:pPr>
            <a:r>
              <a:rPr lang="en-US" sz="1100" kern="1200" dirty="0">
                <a:solidFill>
                  <a:schemeClr val="tx1"/>
                </a:solidFill>
                <a:effectLst/>
              </a:rPr>
              <a:t>Fear they’ll hurt the other person’s feelings.</a:t>
            </a:r>
          </a:p>
          <a:p>
            <a:pPr marL="171450" indent="-171450">
              <a:buFont typeface="Arial"/>
              <a:buChar char="•"/>
            </a:pPr>
            <a:r>
              <a:rPr lang="en-US" sz="1100" kern="1200" dirty="0">
                <a:solidFill>
                  <a:schemeClr val="tx1"/>
                </a:solidFill>
                <a:effectLst/>
              </a:rPr>
              <a:t>Have had previous experiences in which the </a:t>
            </a:r>
            <a:r>
              <a:rPr lang="en-US" sz="1100" dirty="0"/>
              <a:t>employee</a:t>
            </a:r>
            <a:r>
              <a:rPr lang="en-US" sz="1100" kern="1200" dirty="0">
                <a:solidFill>
                  <a:schemeClr val="tx1"/>
                </a:solidFill>
                <a:effectLst/>
              </a:rPr>
              <a:t> didn’t change or became hostile.</a:t>
            </a:r>
          </a:p>
          <a:p>
            <a:pPr marL="171450" indent="-171450">
              <a:buFont typeface="Arial"/>
              <a:buChar char="•"/>
            </a:pPr>
            <a:endParaRPr lang="en-US" sz="1100" kern="1200" dirty="0">
              <a:solidFill>
                <a:schemeClr val="tx1"/>
              </a:solidFill>
              <a:effectLst/>
            </a:endParaRPr>
          </a:p>
          <a:p>
            <a:pPr marL="0" indent="0">
              <a:buFont typeface="Arial"/>
              <a:buNone/>
            </a:pPr>
            <a:r>
              <a:rPr lang="en-US" sz="1100" kern="1200" dirty="0">
                <a:solidFill>
                  <a:schemeClr val="tx1"/>
                </a:solidFill>
                <a:effectLst/>
              </a:rPr>
              <a:t>Employees may feel the</a:t>
            </a:r>
            <a:r>
              <a:rPr lang="en-US" sz="1100" kern="1200" baseline="0" dirty="0">
                <a:solidFill>
                  <a:schemeClr val="tx1"/>
                </a:solidFill>
                <a:effectLst/>
              </a:rPr>
              <a:t> feedback is:</a:t>
            </a:r>
            <a:r>
              <a:rPr lang="en-US" sz="1100" kern="1200" dirty="0">
                <a:solidFill>
                  <a:schemeClr val="tx1"/>
                </a:solidFill>
                <a:effectLst/>
              </a:rPr>
              <a:t> </a:t>
            </a:r>
          </a:p>
          <a:p>
            <a:pPr marL="171450" indent="-171450">
              <a:buFont typeface="Arial"/>
              <a:buChar char="•"/>
            </a:pPr>
            <a:r>
              <a:rPr lang="en-US" sz="1100" kern="1200" dirty="0">
                <a:solidFill>
                  <a:schemeClr val="tx1"/>
                </a:solidFill>
                <a:effectLst/>
              </a:rPr>
              <a:t>An attack on their character.</a:t>
            </a:r>
          </a:p>
          <a:p>
            <a:pPr marL="171450" indent="-171450">
              <a:buFont typeface="Arial"/>
              <a:buChar char="•"/>
            </a:pPr>
            <a:r>
              <a:rPr lang="en-US" sz="1100" kern="1200" dirty="0">
                <a:solidFill>
                  <a:schemeClr val="tx1"/>
                </a:solidFill>
                <a:effectLst/>
              </a:rPr>
              <a:t>Inaccurate or biased.</a:t>
            </a:r>
          </a:p>
          <a:p>
            <a:pPr marL="171450" indent="-171450">
              <a:buFont typeface="Arial"/>
              <a:buChar char="•"/>
            </a:pPr>
            <a:r>
              <a:rPr lang="en-US" sz="1100" kern="1200" dirty="0">
                <a:solidFill>
                  <a:schemeClr val="tx1"/>
                </a:solidFill>
                <a:effectLst/>
              </a:rPr>
              <a:t>Too vague to be helpful.</a:t>
            </a:r>
          </a:p>
          <a:p>
            <a:r>
              <a:rPr lang="en-US" sz="1100" kern="1200" dirty="0">
                <a:solidFill>
                  <a:schemeClr val="tx1"/>
                </a:solidFill>
                <a:effectLst/>
              </a:rPr>
              <a:t> </a:t>
            </a:r>
          </a:p>
          <a:p>
            <a:r>
              <a:rPr lang="en-US" sz="1100" i="1" kern="1200" dirty="0">
                <a:solidFill>
                  <a:schemeClr val="tx1"/>
                </a:solidFill>
                <a:effectLst/>
              </a:rPr>
              <a:t>Say</a:t>
            </a:r>
            <a:r>
              <a:rPr lang="en-US" sz="1100" kern="1200" dirty="0">
                <a:solidFill>
                  <a:schemeClr val="tx1"/>
                </a:solidFill>
                <a:effectLst/>
              </a:rPr>
              <a:t>:</a:t>
            </a:r>
            <a:r>
              <a:rPr lang="en-US" sz="1100" kern="1200" baseline="0" dirty="0">
                <a:solidFill>
                  <a:schemeClr val="tx1"/>
                </a:solidFill>
                <a:effectLst/>
              </a:rPr>
              <a:t> </a:t>
            </a:r>
            <a:r>
              <a:rPr lang="en-US" sz="1100" kern="1200" dirty="0">
                <a:solidFill>
                  <a:schemeClr val="tx1"/>
                </a:solidFill>
                <a:effectLst/>
              </a:rPr>
              <a:t>When you’re aware of these challenges, you have a better chance of surmounting them.</a:t>
            </a:r>
          </a:p>
          <a:p>
            <a:endParaRPr lang="en-US" dirty="0"/>
          </a:p>
          <a:p>
            <a:endParaRPr lang="en-US" b="1" dirty="0"/>
          </a:p>
        </p:txBody>
      </p:sp>
      <p:sp>
        <p:nvSpPr>
          <p:cNvPr id="4" name="Slide Number Placeholder 3"/>
          <p:cNvSpPr>
            <a:spLocks noGrp="1"/>
          </p:cNvSpPr>
          <p:nvPr>
            <p:ph type="sldNum" sz="quarter" idx="10"/>
          </p:nvPr>
        </p:nvSpPr>
        <p:spPr/>
        <p:txBody>
          <a:bodyPr/>
          <a:lstStyle/>
          <a:p>
            <a:fld id="{0F6FD2F7-CDEE-424D-9014-E9AF9FE6567C}" type="slidenum">
              <a:rPr lang="en-US" smtClean="0"/>
              <a:t>20</a:t>
            </a:fld>
            <a:endParaRPr lang="en-US"/>
          </a:p>
        </p:txBody>
      </p:sp>
    </p:spTree>
    <p:extLst>
      <p:ext uri="{BB962C8B-B14F-4D97-AF65-F5344CB8AC3E}">
        <p14:creationId xmlns:p14="http://schemas.microsoft.com/office/powerpoint/2010/main" val="37048686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dirty="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latin typeface="+mn-lt"/>
                <a:ea typeface="+mn-ea"/>
                <a:cs typeface="+mn-cs"/>
              </a:rPr>
              <a:t>[Time: 4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dirty="0"/>
              <a:t>Say</a:t>
            </a:r>
            <a:r>
              <a:rPr lang="en-US" sz="1100" dirty="0"/>
              <a:t>: Now let’s take</a:t>
            </a:r>
            <a:r>
              <a:rPr lang="en-US" sz="1100" baseline="0" dirty="0"/>
              <a:t> a closer look at how to craft effective feedback. Here we have Sarah offering some feedback for her employee Tripp. Take a moment to consider her feedback.</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baseline="0" dirty="0"/>
              <a:t>Ask</a:t>
            </a:r>
            <a:r>
              <a:rPr lang="en-US" sz="1100" baseline="0" dirty="0"/>
              <a:t>: What, specifically, is wrong with Sarah’s feedback? Chat in your ideas.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baseline="0" dirty="0"/>
              <a:t>Instructions</a:t>
            </a:r>
            <a:r>
              <a:rPr lang="en-US" sz="1100" baseline="0" dirty="0"/>
              <a:t>:</a:t>
            </a:r>
            <a:r>
              <a:rPr lang="en-US" sz="1100" dirty="0"/>
              <a:t> Solicit answers from participants</a:t>
            </a:r>
            <a:r>
              <a:rPr lang="en-US" sz="1100" baseline="0" dirty="0"/>
              <a:t> and comment on their responses. If not mentioned, point out any of the following: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100" b="1" dirty="0"/>
              <a:t>Sarah</a:t>
            </a:r>
            <a:r>
              <a:rPr lang="en-US" sz="1100" b="1" baseline="0" dirty="0"/>
              <a:t>’s feedback overgeneralizes and is judgmental. </a:t>
            </a:r>
            <a:r>
              <a:rPr lang="en-US" sz="1100" b="0" baseline="0" dirty="0"/>
              <a:t>She implies he takes too much time at every task. </a:t>
            </a:r>
            <a:r>
              <a:rPr lang="en-US" sz="1100" baseline="0" dirty="0"/>
              <a:t>She’s making personal judgments, “You’re too slow.”</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100" b="1" baseline="0" dirty="0"/>
              <a:t>Sarah’s </a:t>
            </a:r>
            <a:r>
              <a:rPr lang="en-US" sz="1100" b="1" dirty="0"/>
              <a:t>feedback is not specific.</a:t>
            </a:r>
            <a:r>
              <a:rPr lang="en-US" sz="1100" b="1" baseline="0" dirty="0">
                <a:solidFill>
                  <a:srgbClr val="FF0000"/>
                </a:solidFill>
              </a:rPr>
              <a:t> </a:t>
            </a:r>
            <a:r>
              <a:rPr lang="en-US" sz="1100" baseline="0" dirty="0"/>
              <a:t>I</a:t>
            </a:r>
            <a:r>
              <a:rPr lang="en-US" sz="1100" dirty="0"/>
              <a:t>t doesn’t point out</a:t>
            </a:r>
            <a:r>
              <a:rPr lang="en-US" sz="1100" baseline="0" dirty="0"/>
              <a:t> what tasks are taking too long, but that “stuff” is done too slowly.</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100" b="1" dirty="0"/>
              <a:t>Sarah’s feedback is not </a:t>
            </a:r>
            <a:r>
              <a:rPr lang="en-US" sz="1100" b="1" baseline="0" dirty="0"/>
              <a:t>behavior-based. </a:t>
            </a:r>
            <a:r>
              <a:rPr lang="en-US" sz="1100" baseline="0" dirty="0"/>
              <a:t>Sarah doesn’t indicate which of Tripp’s actions may slow his work down.</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100" b="1" dirty="0"/>
              <a:t>Sarah’s feedback does not include an invitation </a:t>
            </a:r>
            <a:r>
              <a:rPr lang="en-US" sz="1100" dirty="0"/>
              <a:t>to discuss what’s going on in a coachable way.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dirty="0"/>
              <a:t>Say</a:t>
            </a:r>
            <a:r>
              <a:rPr lang="en-US" sz="1100" dirty="0"/>
              <a:t>: Tripp</a:t>
            </a:r>
            <a:r>
              <a:rPr lang="en-US" sz="1100" baseline="0" dirty="0"/>
              <a:t> is likely feeling hurt or defensive, and less willing to trust Sarah as a coach.</a:t>
            </a:r>
            <a:endParaRPr lang="en-US" sz="1100" dirty="0"/>
          </a:p>
        </p:txBody>
      </p:sp>
      <p:sp>
        <p:nvSpPr>
          <p:cNvPr id="4" name="Slide Number Placeholder 3"/>
          <p:cNvSpPr>
            <a:spLocks noGrp="1"/>
          </p:cNvSpPr>
          <p:nvPr>
            <p:ph type="sldNum" sz="quarter" idx="10"/>
          </p:nvPr>
        </p:nvSpPr>
        <p:spPr/>
        <p:txBody>
          <a:bodyPr/>
          <a:lstStyle/>
          <a:p>
            <a:fld id="{0F6FD2F7-CDEE-424D-9014-E9AF9FE6567C}" type="slidenum">
              <a:rPr lang="en-US" smtClean="0"/>
              <a:t>21</a:t>
            </a:fld>
            <a:endParaRPr lang="en-US"/>
          </a:p>
        </p:txBody>
      </p:sp>
    </p:spTree>
    <p:extLst>
      <p:ext uri="{BB962C8B-B14F-4D97-AF65-F5344CB8AC3E}">
        <p14:creationId xmlns:p14="http://schemas.microsoft.com/office/powerpoint/2010/main" val="11492670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rPr>
              <a:t>[Time: 1 minute]</a:t>
            </a:r>
          </a:p>
          <a:p>
            <a:endParaRPr lang="en-US" sz="1100" b="1" dirty="0"/>
          </a:p>
          <a:p>
            <a:pPr marL="0" indent="0">
              <a:buNone/>
            </a:pPr>
            <a:r>
              <a:rPr lang="en-US" sz="1100" b="0" i="1" dirty="0"/>
              <a:t>Say:</a:t>
            </a:r>
            <a:r>
              <a:rPr lang="en-US" sz="1100" b="0" i="1" baseline="0" dirty="0"/>
              <a:t> </a:t>
            </a:r>
            <a:r>
              <a:rPr lang="en-US" sz="1100" b="0" i="0" baseline="0" dirty="0"/>
              <a:t>In summary, t</a:t>
            </a:r>
            <a:r>
              <a:rPr lang="en-US" sz="1100" dirty="0"/>
              <a:t>o give effective feedback, make sure you: </a:t>
            </a:r>
          </a:p>
          <a:p>
            <a:pPr marL="171450" indent="-171450">
              <a:buFont typeface="Arial"/>
              <a:buChar char="•"/>
            </a:pPr>
            <a:r>
              <a:rPr lang="en-US" sz="1100" b="1" dirty="0"/>
              <a:t>Know the facts.</a:t>
            </a:r>
            <a:r>
              <a:rPr lang="en-US" sz="1100" dirty="0"/>
              <a:t> What happened, where and when it happened, and what outcomes (positive and negative) you want to address.</a:t>
            </a:r>
          </a:p>
          <a:p>
            <a:pPr marL="171450" lvl="0" indent="-171450">
              <a:buFont typeface="Arial"/>
              <a:buChar char="•"/>
            </a:pPr>
            <a:r>
              <a:rPr lang="en-US" sz="1100" b="1" dirty="0"/>
              <a:t>Focus on your employee’s goals.</a:t>
            </a:r>
            <a:r>
              <a:rPr lang="en-US" sz="1100" dirty="0"/>
              <a:t> Your feedback should help your employee reach their stated goals for coaching. Refrain from giving feedback on unrelated issues. </a:t>
            </a:r>
          </a:p>
          <a:p>
            <a:pPr marL="171450" lvl="0" indent="-171450">
              <a:buFont typeface="Arial"/>
              <a:buChar char="•"/>
            </a:pPr>
            <a:r>
              <a:rPr lang="en-US" sz="1100" b="1" dirty="0"/>
              <a:t>Highlight behaviors, not personal traits.</a:t>
            </a:r>
            <a:r>
              <a:rPr lang="en-US" sz="1100" dirty="0"/>
              <a:t> Be explicit about what the person has or has not done without judging intent. Avoid statements that begin with “You always...” or “You never...”</a:t>
            </a:r>
          </a:p>
        </p:txBody>
      </p:sp>
      <p:sp>
        <p:nvSpPr>
          <p:cNvPr id="4" name="Slide Number Placeholder 3"/>
          <p:cNvSpPr>
            <a:spLocks noGrp="1"/>
          </p:cNvSpPr>
          <p:nvPr>
            <p:ph type="sldNum" sz="quarter" idx="10"/>
          </p:nvPr>
        </p:nvSpPr>
        <p:spPr/>
        <p:txBody>
          <a:bodyPr/>
          <a:lstStyle/>
          <a:p>
            <a:fld id="{0F6FD2F7-CDEE-424D-9014-E9AF9FE6567C}" type="slidenum">
              <a:rPr lang="en-US" smtClean="0"/>
              <a:t>22</a:t>
            </a:fld>
            <a:endParaRPr lang="en-US"/>
          </a:p>
        </p:txBody>
      </p:sp>
    </p:spTree>
    <p:extLst>
      <p:ext uri="{BB962C8B-B14F-4D97-AF65-F5344CB8AC3E}">
        <p14:creationId xmlns:p14="http://schemas.microsoft.com/office/powerpoint/2010/main" val="37048686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rPr>
              <a:t>[Time: 6 minutes]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baseline="0" dirty="0"/>
              <a:t>Say</a:t>
            </a:r>
            <a:r>
              <a:rPr lang="en-US" sz="1100" baseline="0" dirty="0"/>
              <a:t>: Now let’s turn our attention again to the employee you are considering coaching. Take the next minute to think about their recent performance and try to think of one thing that you might want to offer feedback on. Next, draft feedback that you would give to this person during a coaching conversation. You may want to refer to the “Worksheet for Giving Feedback” you completed from the Harvard </a:t>
            </a:r>
            <a:r>
              <a:rPr lang="en-US" sz="1100" baseline="0" dirty="0" err="1"/>
              <a:t>ManageMentor</a:t>
            </a:r>
            <a:r>
              <a:rPr lang="en-US" sz="1100" baseline="0" dirty="0"/>
              <a:t> topic.</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kern="1200" baseline="0" dirty="0">
              <a:solidFill>
                <a:schemeClr val="tx1"/>
              </a:solidFill>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i="1" baseline="0" dirty="0"/>
              <a:t>Instructions</a:t>
            </a:r>
            <a:r>
              <a:rPr lang="en-US" sz="1100" baseline="0" dirty="0"/>
              <a:t>: Give participants one minute to reflect and outline a feedback statement for their employees. After </a:t>
            </a:r>
            <a:r>
              <a:rPr lang="en-US" sz="1100" baseline="0" dirty="0">
                <a:solidFill>
                  <a:srgbClr val="FF0000"/>
                </a:solidFill>
              </a:rPr>
              <a:t>one minute</a:t>
            </a:r>
            <a:r>
              <a:rPr lang="en-US" sz="1100" baseline="0" dirty="0"/>
              <a:t>, ask for one volunteer to share their example, </a:t>
            </a:r>
            <a:r>
              <a:rPr lang="en-US" sz="1100" b="1" i="1" baseline="0" dirty="0"/>
              <a:t>while withholding the name of the person who will be receiving the feedback</a:t>
            </a:r>
            <a:r>
              <a:rPr lang="en-US" sz="1100" baseline="0" dirty="0"/>
              <a:t>. Time permitting, invite others to critique the statement (i.e., provide feedback on the feedback).</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t>23</a:t>
            </a:fld>
            <a:endParaRPr lang="en-US"/>
          </a:p>
        </p:txBody>
      </p:sp>
    </p:spTree>
    <p:extLst>
      <p:ext uri="{BB962C8B-B14F-4D97-AF65-F5344CB8AC3E}">
        <p14:creationId xmlns:p14="http://schemas.microsoft.com/office/powerpoint/2010/main" val="32662075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u="none" kern="1200" dirty="0">
                <a:solidFill>
                  <a:schemeClr val="tx1"/>
                </a:solidFill>
                <a:latin typeface="+mn-lt"/>
                <a:ea typeface="+mn-ea"/>
                <a:cs typeface="+mn-cs"/>
              </a:rPr>
              <a:t>[Time: 1/2 minute]</a:t>
            </a:r>
          </a:p>
          <a:p>
            <a:endParaRPr lang="en-US" b="1" dirty="0"/>
          </a:p>
          <a:p>
            <a:r>
              <a:rPr lang="en-US" i="1" dirty="0"/>
              <a:t>Say:</a:t>
            </a:r>
            <a:r>
              <a:rPr lang="en-US" baseline="0" dirty="0"/>
              <a:t> We’re coming to the end of our session today.</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t>24</a:t>
            </a:fld>
            <a:endParaRPr lang="en-US"/>
          </a:p>
        </p:txBody>
      </p:sp>
    </p:spTree>
    <p:extLst>
      <p:ext uri="{BB962C8B-B14F-4D97-AF65-F5344CB8AC3E}">
        <p14:creationId xmlns:p14="http://schemas.microsoft.com/office/powerpoint/2010/main" val="1513169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rPr>
              <a:t>[Time: 1 minute]</a:t>
            </a:r>
          </a:p>
          <a:p>
            <a:endParaRPr lang="en-US" sz="1100" b="1" dirty="0"/>
          </a:p>
          <a:p>
            <a:r>
              <a:rPr lang="en-US" sz="1100" i="1" dirty="0"/>
              <a:t>Say</a:t>
            </a:r>
            <a:r>
              <a:rPr lang="en-US" sz="1100" dirty="0"/>
              <a:t>:</a:t>
            </a:r>
            <a:r>
              <a:rPr lang="en-US" sz="1100" baseline="0" dirty="0"/>
              <a:t> Today’s session was intended to help you coach more effectively. We focused on how to to establish a coaching relationship. Within the coaching dialogue, we focused on effective listening and questioning, and giving constructive feedback. </a:t>
            </a:r>
          </a:p>
        </p:txBody>
      </p:sp>
      <p:sp>
        <p:nvSpPr>
          <p:cNvPr id="4" name="Slide Number Placeholder 3"/>
          <p:cNvSpPr>
            <a:spLocks noGrp="1"/>
          </p:cNvSpPr>
          <p:nvPr>
            <p:ph type="sldNum" sz="quarter" idx="10"/>
          </p:nvPr>
        </p:nvSpPr>
        <p:spPr/>
        <p:txBody>
          <a:bodyPr/>
          <a:lstStyle/>
          <a:p>
            <a:fld id="{0F6FD2F7-CDEE-424D-9014-E9AF9FE6567C}" type="slidenum">
              <a:rPr lang="en-US" smtClean="0"/>
              <a:t>25</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latin typeface="+mn-lt"/>
                <a:ea typeface="+mn-ea"/>
                <a:cs typeface="+mn-cs"/>
              </a:rPr>
              <a:t>[Time: 2 minutes]</a:t>
            </a:r>
          </a:p>
          <a:p>
            <a:endParaRPr lang="en-US" sz="1100" b="1" dirty="0"/>
          </a:p>
          <a:p>
            <a:r>
              <a:rPr lang="en-US" sz="1100" i="1" dirty="0"/>
              <a:t>Say</a:t>
            </a:r>
            <a:r>
              <a:rPr lang="en-US" sz="1100" dirty="0"/>
              <a:t>:</a:t>
            </a:r>
            <a:r>
              <a:rPr lang="en-US" sz="1100" baseline="0" dirty="0"/>
              <a:t> The next step for you in your development is to apply and develop a skill that is particularly relevant to you and has a good chance of making an impact for you and your team. </a:t>
            </a:r>
          </a:p>
          <a:p>
            <a:endParaRPr lang="en-US" sz="1100" baseline="0" dirty="0"/>
          </a:p>
          <a:p>
            <a:r>
              <a:rPr lang="en-US" sz="1100" baseline="0" dirty="0"/>
              <a:t>The On-the-Job section within the Harvard </a:t>
            </a:r>
            <a:r>
              <a:rPr lang="en-US" sz="1100" baseline="0" dirty="0" err="1"/>
              <a:t>ManageMentor</a:t>
            </a:r>
            <a:r>
              <a:rPr lang="en-US" sz="1100" baseline="0" dirty="0"/>
              <a:t> topic provides an opportunity for you to pick a skill to work on and come up with specific ways to apply and develop the skill in your workplace. For instance, you can pick the skill </a:t>
            </a:r>
            <a:r>
              <a:rPr lang="en-US" sz="1100" b="1" kern="1200" dirty="0">
                <a:solidFill>
                  <a:schemeClr val="tx1"/>
                </a:solidFill>
                <a:effectLst/>
                <a:latin typeface="+mn-lt"/>
                <a:ea typeface="+mn-ea"/>
                <a:cs typeface="+mn-cs"/>
              </a:rPr>
              <a:t>Listening and questioning effectively in a coaching dialogue</a:t>
            </a:r>
            <a:r>
              <a:rPr lang="en-US" sz="1100" b="0" kern="1200" dirty="0">
                <a:solidFill>
                  <a:schemeClr val="tx1"/>
                </a:solidFill>
                <a:effectLst/>
                <a:latin typeface="+mn-lt"/>
                <a:ea typeface="+mn-ea"/>
                <a:cs typeface="+mn-cs"/>
              </a:rPr>
              <a:t>. Then you’ll identify specific</a:t>
            </a:r>
            <a:r>
              <a:rPr lang="en-US" sz="1100" b="0" kern="1200" baseline="0" dirty="0">
                <a:solidFill>
                  <a:schemeClr val="tx1"/>
                </a:solidFill>
                <a:effectLst/>
                <a:latin typeface="+mn-lt"/>
                <a:ea typeface="+mn-ea"/>
                <a:cs typeface="+mn-cs"/>
              </a:rPr>
              <a:t> action items that you can do to apply and develop this skill. For example, you could develop an action item of “The next time I meet with an employee I’m coaching, I could set a listening goal to remain silent until they have finished speaking, allowing them more time to reflect.”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100" b="0" kern="1200" baseline="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100" b="0" i="1" kern="1200" baseline="0" dirty="0">
                <a:solidFill>
                  <a:schemeClr val="tx1"/>
                </a:solidFill>
                <a:effectLst/>
                <a:latin typeface="+mn-lt"/>
                <a:ea typeface="+mn-ea"/>
                <a:cs typeface="+mn-cs"/>
              </a:rPr>
              <a:t>Say</a:t>
            </a:r>
            <a:r>
              <a:rPr lang="en-US" sz="1100" b="0" kern="1200" baseline="0" dirty="0">
                <a:solidFill>
                  <a:schemeClr val="tx1"/>
                </a:solidFill>
                <a:effectLst/>
                <a:latin typeface="+mn-lt"/>
                <a:ea typeface="+mn-ea"/>
                <a:cs typeface="+mn-cs"/>
              </a:rPr>
              <a:t>: In order to complete this learning experience, proceed to the On-the-Job section in the Harvard </a:t>
            </a:r>
            <a:r>
              <a:rPr lang="en-US" sz="1100" b="0" kern="1200" baseline="0" dirty="0" err="1">
                <a:solidFill>
                  <a:schemeClr val="tx1"/>
                </a:solidFill>
                <a:effectLst/>
                <a:latin typeface="+mn-lt"/>
                <a:ea typeface="+mn-ea"/>
                <a:cs typeface="+mn-cs"/>
              </a:rPr>
              <a:t>ManageMentor</a:t>
            </a:r>
            <a:r>
              <a:rPr lang="en-US" sz="1100" b="0" kern="1200" baseline="0" dirty="0">
                <a:solidFill>
                  <a:schemeClr val="tx1"/>
                </a:solidFill>
                <a:effectLst/>
                <a:latin typeface="+mn-lt"/>
                <a:ea typeface="+mn-ea"/>
                <a:cs typeface="+mn-cs"/>
              </a:rPr>
              <a:t> topic. Remember, the only way t</a:t>
            </a:r>
            <a:r>
              <a:rPr lang="en-US" sz="1100" kern="1200" dirty="0">
                <a:solidFill>
                  <a:schemeClr val="tx1"/>
                </a:solidFill>
                <a:effectLst/>
                <a:latin typeface="+mn-lt"/>
                <a:ea typeface="+mn-ea"/>
                <a:cs typeface="+mn-cs"/>
              </a:rPr>
              <a:t>o develop a skill is to practice</a:t>
            </a:r>
            <a:r>
              <a:rPr lang="en-US" sz="1100" kern="1200" baseline="0" dirty="0">
                <a:solidFill>
                  <a:schemeClr val="tx1"/>
                </a:solidFill>
                <a:effectLst/>
                <a:latin typeface="+mn-lt"/>
                <a:ea typeface="+mn-ea"/>
                <a:cs typeface="+mn-cs"/>
              </a:rPr>
              <a:t> it </a:t>
            </a:r>
            <a:r>
              <a:rPr lang="en-US" sz="1100" kern="1200" dirty="0">
                <a:solidFill>
                  <a:schemeClr val="tx1"/>
                </a:solidFill>
                <a:effectLst/>
                <a:latin typeface="+mn-lt"/>
                <a:ea typeface="+mn-ea"/>
                <a:cs typeface="+mn-cs"/>
              </a:rPr>
              <a:t>in your workplace. </a:t>
            </a:r>
            <a:endParaRPr lang="en-US" sz="1100" b="0" kern="1200" baseline="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t>26</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rPr>
              <a:t>[Time: 1/2 minute]</a:t>
            </a:r>
          </a:p>
          <a:p>
            <a:endParaRPr lang="en-US" sz="1100" b="1" dirty="0"/>
          </a:p>
          <a:p>
            <a:r>
              <a:rPr lang="en-US" sz="1100" i="1" dirty="0"/>
              <a:t>Instructions:</a:t>
            </a:r>
            <a:r>
              <a:rPr lang="en-US" sz="1100" dirty="0"/>
              <a:t> Thank</a:t>
            </a:r>
            <a:r>
              <a:rPr lang="en-US" sz="1100" baseline="0" dirty="0"/>
              <a:t> participants for their time and participation.</a:t>
            </a:r>
            <a:endParaRPr lang="en-US" sz="1100" dirty="0"/>
          </a:p>
        </p:txBody>
      </p:sp>
      <p:sp>
        <p:nvSpPr>
          <p:cNvPr id="4" name="Slide Number Placeholder 3"/>
          <p:cNvSpPr>
            <a:spLocks noGrp="1"/>
          </p:cNvSpPr>
          <p:nvPr>
            <p:ph type="sldNum" sz="quarter" idx="10"/>
          </p:nvPr>
        </p:nvSpPr>
        <p:spPr/>
        <p:txBody>
          <a:bodyPr/>
          <a:lstStyle/>
          <a:p>
            <a:fld id="{0F6FD2F7-CDEE-424D-9014-E9AF9FE6567C}" type="slidenum">
              <a:rPr lang="en-US" smtClean="0"/>
              <a:t>27</a:t>
            </a:fld>
            <a:endParaRPr lang="en-US"/>
          </a:p>
        </p:txBody>
      </p:sp>
    </p:spTree>
    <p:extLst>
      <p:ext uri="{BB962C8B-B14F-4D97-AF65-F5344CB8AC3E}">
        <p14:creationId xmlns:p14="http://schemas.microsoft.com/office/powerpoint/2010/main" val="2854013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a:t>
            </a:r>
            <a:r>
              <a:rPr lang="en-US" i="0" baseline="0" dirty="0"/>
              <a:t>Time: </a:t>
            </a:r>
            <a:r>
              <a:rPr lang="en-US" baseline="0" dirty="0"/>
              <a:t>1</a:t>
            </a:r>
            <a:r>
              <a:rPr lang="en-US" dirty="0"/>
              <a:t> minute]</a:t>
            </a:r>
          </a:p>
          <a:p>
            <a:endParaRPr lang="en-US" b="1" baseline="0" dirty="0"/>
          </a:p>
          <a:p>
            <a:r>
              <a:rPr lang="en-US" i="1" baseline="0" dirty="0"/>
              <a:t>Instructions</a:t>
            </a:r>
            <a:r>
              <a:rPr lang="en-US" baseline="0" dirty="0"/>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[Time: 1 minute]</a:t>
            </a:r>
          </a:p>
          <a:p>
            <a:endParaRPr lang="en-US" b="1" dirty="0"/>
          </a:p>
          <a:p>
            <a:r>
              <a:rPr lang="en-US" i="1" dirty="0"/>
              <a:t>Say: </a:t>
            </a:r>
            <a:r>
              <a:rPr lang="en-US" i="0" dirty="0"/>
              <a:t>Today’s session</a:t>
            </a:r>
            <a:r>
              <a:rPr lang="en-US" i="0" baseline="0" dirty="0"/>
              <a:t> has been designed to be an interactive experience. To get the most from the session, h</a:t>
            </a:r>
            <a:r>
              <a:rPr lang="en-US" dirty="0"/>
              <a:t>ere are a few tips about how to participate.</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i="1" dirty="0"/>
              <a:t>Instructions: </a:t>
            </a:r>
            <a:r>
              <a:rPr lang="en-US" dirty="0"/>
              <a:t>Highlight any web conferencing</a:t>
            </a:r>
            <a:r>
              <a:rPr lang="en-US" baseline="0" dirty="0"/>
              <a:t> </a:t>
            </a:r>
            <a:r>
              <a:rPr lang="en-US" dirty="0"/>
              <a:t>features to be used, such as the chat</a:t>
            </a:r>
            <a:r>
              <a:rPr lang="en-US" baseline="0" dirty="0"/>
              <a:t> panel and raise hand feature. Note that the raise hand feature may not be necessary if the group is relatively small. With a small group, participants could volunteer by simply unmuting themselves and speaking up.</a:t>
            </a:r>
            <a:r>
              <a:rPr lang="en-US" dirty="0"/>
              <a:t> If you do choose to use the raise hand feature, explain, “When I invite you to raise your hand during the session, I mean you can click on the raise hand button if you want to share your thoughts with the group.”</a:t>
            </a:r>
          </a:p>
          <a:p>
            <a:endParaRPr lang="en-US" dirty="0"/>
          </a:p>
          <a:p>
            <a:r>
              <a:rPr lang="en-US" i="1" dirty="0"/>
              <a:t>Say:</a:t>
            </a:r>
            <a:r>
              <a:rPr lang="en-US" i="1" baseline="0" dirty="0"/>
              <a:t> </a:t>
            </a:r>
            <a:r>
              <a:rPr lang="en-US" i="0" baseline="0" dirty="0"/>
              <a:t>It appears we are ready to start</a:t>
            </a:r>
            <a:r>
              <a:rPr lang="en-US" baseline="0" dirty="0"/>
              <a:t>.</a:t>
            </a:r>
            <a:endParaRPr lang="en-US"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[Time: 4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dirty="0"/>
              <a:t>Say</a:t>
            </a:r>
            <a:r>
              <a:rPr lang="en-US" sz="1100" dirty="0"/>
              <a:t>: Let’s start by taking a look at the opening question.</a:t>
            </a:r>
          </a:p>
          <a:p>
            <a:endParaRPr lang="en-US" sz="1100" b="1" dirty="0"/>
          </a:p>
          <a:p>
            <a:r>
              <a:rPr lang="en-US" sz="1100" i="1" dirty="0"/>
              <a:t>Instructions</a:t>
            </a:r>
            <a:r>
              <a:rPr lang="en-US" sz="1100" dirty="0"/>
              <a:t>: Debrief</a:t>
            </a:r>
            <a:r>
              <a:rPr lang="en-US" sz="1100" baseline="0" dirty="0"/>
              <a:t> the icebreaker question by identifying any common themes you notice in the chat comments, such as:</a:t>
            </a:r>
          </a:p>
          <a:p>
            <a:endParaRPr lang="en-US" sz="1100" kern="1200" dirty="0">
              <a:solidFill>
                <a:schemeClr val="tx1"/>
              </a:solidFill>
              <a:effectLst/>
              <a:latin typeface="+mn-lt"/>
              <a:ea typeface="+mn-ea"/>
              <a:cs typeface="+mn-cs"/>
            </a:endParaRPr>
          </a:p>
          <a:p>
            <a:pPr marL="171450" indent="-171450">
              <a:buFont typeface="Arial"/>
              <a:buChar char="•"/>
            </a:pPr>
            <a:r>
              <a:rPr lang="en-US" sz="1100" b="0" kern="1200" dirty="0">
                <a:solidFill>
                  <a:srgbClr val="FF0000"/>
                </a:solidFill>
                <a:effectLst/>
                <a:latin typeface="+mn-lt"/>
                <a:ea typeface="+mn-ea"/>
                <a:cs typeface="+mn-cs"/>
              </a:rPr>
              <a:t>Listened carefully </a:t>
            </a:r>
          </a:p>
          <a:p>
            <a:pPr marL="171450" indent="-171450">
              <a:buFont typeface="Arial"/>
              <a:buChar char="•"/>
            </a:pPr>
            <a:r>
              <a:rPr lang="en-US" sz="1100" b="0" kern="1200" dirty="0">
                <a:solidFill>
                  <a:srgbClr val="FF0000"/>
                </a:solidFill>
                <a:effectLst/>
                <a:latin typeface="+mn-lt"/>
                <a:ea typeface="+mn-ea"/>
                <a:cs typeface="+mn-cs"/>
              </a:rPr>
              <a:t>Was a good sounding board</a:t>
            </a:r>
          </a:p>
          <a:p>
            <a:pPr marL="171450" indent="-171450">
              <a:buFont typeface="Arial"/>
              <a:buChar char="•"/>
            </a:pPr>
            <a:r>
              <a:rPr lang="en-US" sz="1100" b="0" kern="1200" dirty="0">
                <a:solidFill>
                  <a:srgbClr val="FF0000"/>
                </a:solidFill>
                <a:effectLst/>
                <a:latin typeface="+mn-lt"/>
                <a:ea typeface="+mn-ea"/>
                <a:cs typeface="+mn-cs"/>
              </a:rPr>
              <a:t>Didn’t judge me</a:t>
            </a:r>
          </a:p>
          <a:p>
            <a:pPr marL="171450" indent="-171450">
              <a:buFont typeface="Arial"/>
              <a:buChar char="•"/>
            </a:pPr>
            <a:r>
              <a:rPr lang="en-US" sz="1100" b="0" kern="1200" dirty="0">
                <a:solidFill>
                  <a:schemeClr val="tx1"/>
                </a:solidFill>
                <a:effectLst/>
                <a:latin typeface="+mn-lt"/>
                <a:ea typeface="+mn-ea"/>
                <a:cs typeface="+mn-cs"/>
              </a:rPr>
              <a:t>Understood what really motivated me</a:t>
            </a:r>
          </a:p>
          <a:p>
            <a:pPr marL="171450" indent="-171450">
              <a:buFont typeface="Arial"/>
              <a:buChar char="•"/>
            </a:pPr>
            <a:r>
              <a:rPr lang="en-US" sz="1100" b="0" kern="1200" dirty="0">
                <a:solidFill>
                  <a:schemeClr val="tx1"/>
                </a:solidFill>
                <a:effectLst/>
                <a:latin typeface="+mn-lt"/>
                <a:ea typeface="+mn-ea"/>
                <a:cs typeface="+mn-cs"/>
              </a:rPr>
              <a:t>Helped me think about alternative approaches to problems</a:t>
            </a:r>
          </a:p>
          <a:p>
            <a:pPr marL="171450" indent="-171450">
              <a:buFont typeface="Arial"/>
              <a:buChar char="•"/>
            </a:pPr>
            <a:r>
              <a:rPr lang="en-US" sz="1100" b="0" kern="1200" dirty="0">
                <a:solidFill>
                  <a:schemeClr val="tx1"/>
                </a:solidFill>
                <a:effectLst/>
                <a:latin typeface="+mn-lt"/>
                <a:ea typeface="+mn-ea"/>
                <a:cs typeface="+mn-cs"/>
              </a:rPr>
              <a:t>Helped me be more self-sufficient</a:t>
            </a:r>
          </a:p>
          <a:p>
            <a:pPr marL="171450" indent="-171450">
              <a:buFont typeface="Arial"/>
              <a:buChar char="•"/>
            </a:pPr>
            <a:r>
              <a:rPr lang="en-US" sz="1100" b="0" kern="1200" dirty="0">
                <a:solidFill>
                  <a:schemeClr val="tx1"/>
                </a:solidFill>
                <a:effectLst/>
                <a:latin typeface="+mn-lt"/>
                <a:ea typeface="+mn-ea"/>
                <a:cs typeface="+mn-cs"/>
              </a:rPr>
              <a:t>Challenged me to learn a new skill </a:t>
            </a:r>
          </a:p>
          <a:p>
            <a:pPr marL="171450" indent="-171450">
              <a:buFont typeface="Arial"/>
              <a:buChar char="•"/>
            </a:pPr>
            <a:endParaRPr lang="en-US" sz="1100" b="1" kern="1200" dirty="0">
              <a:solidFill>
                <a:schemeClr val="tx1"/>
              </a:solidFill>
              <a:effectLst/>
              <a:latin typeface="+mn-lt"/>
              <a:ea typeface="+mn-ea"/>
              <a:cs typeface="+mn-cs"/>
            </a:endParaRPr>
          </a:p>
          <a:p>
            <a:pPr marL="628650" lvl="1" indent="-171450">
              <a:buFont typeface="Arial"/>
              <a:buChar char="•"/>
            </a:pPr>
            <a:endParaRPr lang="en-US" sz="1100" dirty="0"/>
          </a:p>
          <a:p>
            <a:endParaRPr lang="en-US"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[Time: 1 minute]</a:t>
            </a:r>
          </a:p>
          <a:p>
            <a:endParaRPr lang="en-US" b="1" dirty="0"/>
          </a:p>
          <a:p>
            <a:r>
              <a:rPr lang="en-US" sz="1100" i="1" dirty="0"/>
              <a:t>Say</a:t>
            </a:r>
            <a:r>
              <a:rPr lang="en-US" sz="1100" dirty="0"/>
              <a:t>:</a:t>
            </a:r>
            <a:r>
              <a:rPr lang="en-US" sz="1100" baseline="0" dirty="0"/>
              <a:t> Today’s session is all about helping you coach more effectively. We are going to discuss how to establish a successful coaching relationship, how to listen and question in a coaching conversation, and how to give feedback while coaching.</a:t>
            </a:r>
          </a:p>
          <a:p>
            <a:endParaRPr lang="en-US" baseline="0" dirty="0"/>
          </a:p>
        </p:txBody>
      </p:sp>
      <p:sp>
        <p:nvSpPr>
          <p:cNvPr id="4" name="Slide Number Placeholder 3"/>
          <p:cNvSpPr>
            <a:spLocks noGrp="1"/>
          </p:cNvSpPr>
          <p:nvPr>
            <p:ph type="sldNum" sz="quarter" idx="10"/>
          </p:nvPr>
        </p:nvSpPr>
        <p:spPr/>
        <p:txBody>
          <a:bodyPr/>
          <a:lstStyle/>
          <a:p>
            <a:fld id="{0F6FD2F7-CDEE-424D-9014-E9AF9FE6567C}" type="slidenum">
              <a:rPr lang="en-US" smtClean="0"/>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i="1" dirty="0"/>
          </a:p>
          <a:p>
            <a:r>
              <a:rPr lang="en-US" sz="1100" dirty="0"/>
              <a:t>[Time: 1/2 minute]</a:t>
            </a:r>
          </a:p>
          <a:p>
            <a:endParaRPr lang="en-US" b="1" dirty="0"/>
          </a:p>
          <a:p>
            <a:r>
              <a:rPr lang="en-US" sz="1100" i="1" u="none" dirty="0"/>
              <a:t>Say</a:t>
            </a:r>
            <a:r>
              <a:rPr lang="en-US" sz="1100" u="none" dirty="0"/>
              <a:t>:</a:t>
            </a:r>
            <a:r>
              <a:rPr lang="en-US" sz="1100" u="none" baseline="0" dirty="0"/>
              <a:t> So let’s get started by discussing how to start a coaching relationship.</a:t>
            </a:r>
            <a:endParaRPr lang="en-US" sz="1100" u="none"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latin typeface="+mn-lt"/>
                <a:ea typeface="+mn-ea"/>
                <a:cs typeface="+mn-cs"/>
              </a:rPr>
              <a:t>[Time: 7 minutes]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dirty="0"/>
              <a:t>Context</a:t>
            </a:r>
            <a:r>
              <a:rPr lang="en-US" sz="1100" dirty="0"/>
              <a:t>:</a:t>
            </a:r>
            <a:r>
              <a:rPr lang="en-US" sz="1100" baseline="0" dirty="0"/>
              <a:t> </a:t>
            </a:r>
            <a:r>
              <a:rPr lang="en-US" sz="1100" dirty="0"/>
              <a:t>Participants</a:t>
            </a:r>
            <a:r>
              <a:rPr lang="en-US" sz="1100" baseline="0" dirty="0"/>
              <a:t> think about how managers can get started coaching an employee.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baseline="0" dirty="0"/>
              <a:t>Say</a:t>
            </a:r>
            <a:r>
              <a:rPr lang="en-US" sz="1100" baseline="0" dirty="0"/>
              <a:t>: Coaching can’t be forced or required. Both you and your employee must consciously opt in to the process for coaching to be successful. That’s why the initial conversations you have with your employee about coaching are so important. So how do you get this process started? Let’s consider this short scenario. </a:t>
            </a:r>
            <a:r>
              <a:rPr lang="en-US" sz="1100" baseline="0" dirty="0">
                <a:solidFill>
                  <a:srgbClr val="FF0000"/>
                </a:solidFill>
              </a:rPr>
              <a:t>What</a:t>
            </a:r>
            <a:r>
              <a:rPr lang="en-US" sz="1100" baseline="0" dirty="0"/>
              <a:t> are some things that Sarah can say and do to get the coaching relationship with Tripp off to a good start?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baseline="0" dirty="0"/>
              <a:t>Instructions</a:t>
            </a:r>
            <a:r>
              <a:rPr lang="en-US" sz="1100" baseline="0" dirty="0"/>
              <a:t>: Give participants one minute to review the scenario, and then ask for volunteers to chat in their ideas about what to say or do. Ideally, participants would highlight the following:</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100" baseline="0" dirty="0"/>
              <a:t>Sarah should explain coaching’s purpose—in this case, that it could help Tripp close the gap in his current skill set so he can take on additional responsibility and ultimately grow in his career.</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100" baseline="0" dirty="0"/>
              <a:t>Sarah should offer to coach Tripp and check that he’s ready to participate.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100" baseline="0" dirty="0"/>
              <a:t>Sarah should make sure that she too is prepared to have a coaching conversation, choosing a time when she can focus on the discussion without distractions.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100" baseline="0" dirty="0"/>
              <a:t>Sarah should be open-minded and attentive.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100" baseline="0" dirty="0"/>
              <a:t>Sarah and Tripp should establish a goal and a plan for how coaching will progress (e.g. how often they’ll meet, whether any resources are needed).</a:t>
            </a:r>
          </a:p>
        </p:txBody>
      </p:sp>
      <p:sp>
        <p:nvSpPr>
          <p:cNvPr id="4" name="Slide Number Placeholder 3"/>
          <p:cNvSpPr>
            <a:spLocks noGrp="1"/>
          </p:cNvSpPr>
          <p:nvPr>
            <p:ph type="sldNum" sz="quarter" idx="10"/>
          </p:nvPr>
        </p:nvSpPr>
        <p:spPr/>
        <p:txBody>
          <a:bodyPr/>
          <a:lstStyle/>
          <a:p>
            <a:fld id="{0F6FD2F7-CDEE-424D-9014-E9AF9FE6567C}" type="slidenum">
              <a:rPr lang="en-US" smtClean="0"/>
              <a:t>8</a:t>
            </a:fld>
            <a:endParaRPr lang="en-US"/>
          </a:p>
        </p:txBody>
      </p:sp>
    </p:spTree>
    <p:extLst>
      <p:ext uri="{BB962C8B-B14F-4D97-AF65-F5344CB8AC3E}">
        <p14:creationId xmlns:p14="http://schemas.microsoft.com/office/powerpoint/2010/main" val="195527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u="none" kern="1200" dirty="0">
                <a:solidFill>
                  <a:schemeClr val="tx1"/>
                </a:solidFill>
              </a:rPr>
              <a:t>[Time: 8 minutes]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i="1" baseline="0" dirty="0"/>
              <a:t>Say</a:t>
            </a:r>
            <a:r>
              <a:rPr lang="en-US" sz="1100" baseline="0" dirty="0"/>
              <a:t>: Now let’s turn our attention again to a team member who you are considering coaching. Take the next minute (individually) to list the things that you would want to say and do during this initial conversation about coaching.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kern="1200" baseline="0" dirty="0">
              <a:solidFill>
                <a:schemeClr val="tx1"/>
              </a:solidFill>
              <a:effectLst/>
            </a:endParaRPr>
          </a:p>
          <a:p>
            <a:pPr>
              <a:defRPr/>
            </a:pPr>
            <a:r>
              <a:rPr lang="en-US" sz="1100" i="1" baseline="0" dirty="0"/>
              <a:t>Instructions</a:t>
            </a:r>
            <a:r>
              <a:rPr lang="en-US" sz="1100" baseline="0" dirty="0"/>
              <a:t>: Give participants one minute to reflect and outline what they will say, do, and ask to begin a coaching relationship with one of their team members. Invite them to refer to notes they made on the tool “</a:t>
            </a:r>
            <a:r>
              <a:rPr lang="en-US" sz="1100" baseline="0" dirty="0">
                <a:highlight>
                  <a:srgbClr val="FFFF00"/>
                </a:highlight>
              </a:rPr>
              <a:t>Worksheet for Creating a Coaching Action Plan</a:t>
            </a:r>
            <a:r>
              <a:rPr lang="en-US" sz="1100" baseline="0" dirty="0"/>
              <a:t>.” Then ask for one volunteer to share an example,</a:t>
            </a:r>
            <a:r>
              <a:rPr lang="en-US" sz="1100" i="1" baseline="0" dirty="0"/>
              <a:t> </a:t>
            </a:r>
            <a:r>
              <a:rPr lang="en-US" sz="1100" b="1" i="1" baseline="0" dirty="0"/>
              <a:t>but</a:t>
            </a:r>
            <a:r>
              <a:rPr lang="en-US" sz="1100" i="1" baseline="0" dirty="0"/>
              <a:t> </a:t>
            </a:r>
            <a:r>
              <a:rPr lang="en-US" sz="1100" b="1" i="1" baseline="0" dirty="0"/>
              <a:t>without disclosing the name or identifying specifics of the employee that would like to coach</a:t>
            </a:r>
            <a:r>
              <a:rPr lang="en-US" sz="1100" i="1" baseline="0" dirty="0"/>
              <a:t>.</a:t>
            </a:r>
          </a:p>
          <a:p>
            <a:pPr>
              <a:defRPr/>
            </a:pPr>
            <a:endParaRPr lang="en-US" sz="1100" i="1" baseline="0" dirty="0"/>
          </a:p>
          <a:p>
            <a:pPr>
              <a:defRPr/>
            </a:pPr>
            <a:r>
              <a:rPr lang="en-US" sz="1100" i="0" dirty="0"/>
              <a:t>Examples might include:</a:t>
            </a:r>
          </a:p>
          <a:p>
            <a:pPr marL="171450" indent="-171450">
              <a:buFontTx/>
              <a:buChar char="-"/>
              <a:defRPr/>
            </a:pPr>
            <a:r>
              <a:rPr lang="en-US" sz="1100" i="0" dirty="0"/>
              <a:t>Agree a specific coaching goal and smaller steps that will help make progress </a:t>
            </a:r>
          </a:p>
          <a:p>
            <a:pPr marL="171450" indent="-171450">
              <a:buFontTx/>
              <a:buChar char="-"/>
              <a:defRPr/>
            </a:pPr>
            <a:r>
              <a:rPr lang="en-US" sz="1100" i="0" dirty="0"/>
              <a:t>Choose a time when we’re both able to focus on the conversation without distraction</a:t>
            </a:r>
          </a:p>
          <a:p>
            <a:pPr marL="171450" indent="-171450">
              <a:buFontTx/>
              <a:buChar char="-"/>
              <a:defRPr/>
            </a:pPr>
            <a:r>
              <a:rPr lang="en-US" sz="1100" i="0" dirty="0"/>
              <a:t>Build rapport and trust by sharing some of my own experiences and mistakes</a:t>
            </a:r>
          </a:p>
          <a:p>
            <a:pPr marL="171450" indent="-171450">
              <a:buFontTx/>
              <a:buChar char="-"/>
              <a:defRPr/>
            </a:pPr>
            <a:r>
              <a:rPr lang="en-US" sz="1100" i="0" dirty="0"/>
              <a:t>Show appreciation for their effort</a:t>
            </a:r>
          </a:p>
          <a:p>
            <a:pPr marL="171450" indent="-171450">
              <a:buFontTx/>
              <a:buChar char="-"/>
              <a:defRPr/>
            </a:pPr>
            <a:r>
              <a:rPr lang="en-US" sz="1100" i="0" dirty="0"/>
              <a:t>Encourage reflection by asking about what they feel is going well or didn’t go as expected</a:t>
            </a:r>
          </a:p>
        </p:txBody>
      </p:sp>
      <p:sp>
        <p:nvSpPr>
          <p:cNvPr id="4" name="Slide Number Placeholder 3"/>
          <p:cNvSpPr>
            <a:spLocks noGrp="1"/>
          </p:cNvSpPr>
          <p:nvPr>
            <p:ph type="sldNum" sz="quarter" idx="10"/>
          </p:nvPr>
        </p:nvSpPr>
        <p:spPr/>
        <p:txBody>
          <a:bodyPr/>
          <a:lstStyle/>
          <a:p>
            <a:fld id="{0F6FD2F7-CDEE-424D-9014-E9AF9FE6567C}" type="slidenum">
              <a:rPr lang="en-US" smtClean="0"/>
              <a:t>9</a:t>
            </a:fld>
            <a:endParaRPr lang="en-US"/>
          </a:p>
        </p:txBody>
      </p:sp>
    </p:spTree>
    <p:extLst>
      <p:ext uri="{BB962C8B-B14F-4D97-AF65-F5344CB8AC3E}">
        <p14:creationId xmlns:p14="http://schemas.microsoft.com/office/powerpoint/2010/main" val="884630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63712"/>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no cobrandin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552827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2017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3790177"/>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1237040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sz="2400" dirty="0" smtClean="0"/>
            </a:lvl1pPr>
            <a:lvl2pPr>
              <a:defRPr sz="2400"/>
            </a:lvl2pPr>
            <a:lvl3pPr marL="862013" indent="-225425">
              <a:defRPr sz="2000"/>
            </a:lvl3pPr>
            <a:lvl4pPr marL="1196975" indent="-171450">
              <a:defRPr sz="1600"/>
            </a:lvl4pPr>
            <a:lvl5pPr marL="1485900" indent="-176213">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246221"/>
            </a:xfrm>
            <a:prstGeom prst="rect">
              <a:avLst/>
            </a:prstGeom>
            <a:noFill/>
          </p:spPr>
          <p:txBody>
            <a:bodyPr wrap="square" rtlCol="0">
              <a:spAutoFit/>
            </a:bodyPr>
            <a:lstStyle/>
            <a:p>
              <a:pPr algn="ctr"/>
              <a:r>
                <a:rPr lang="en-US" sz="1000" dirty="0">
                  <a:solidFill>
                    <a:schemeClr val="bg1"/>
                  </a:solidFill>
                </a:rPr>
                <a:t>COACHING</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2400" i="1">
                <a:solidFill>
                  <a:schemeClr val="accent1"/>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2019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246221"/>
            </a:xfrm>
            <a:prstGeom prst="rect">
              <a:avLst/>
            </a:prstGeom>
            <a:noFill/>
          </p:spPr>
          <p:txBody>
            <a:bodyPr wrap="square" rtlCol="0">
              <a:spAutoFit/>
            </a:bodyPr>
            <a:lstStyle/>
            <a:p>
              <a:pPr algn="ctr"/>
              <a:r>
                <a:rPr lang="en-US" sz="1000" dirty="0">
                  <a:solidFill>
                    <a:schemeClr val="bg1"/>
                  </a:solidFill>
                </a:rPr>
                <a:t>COACHING</a:t>
              </a:r>
            </a:p>
          </p:txBody>
        </p:sp>
      </p:grpSp>
    </p:spTree>
    <p:extLst>
      <p:ext uri="{BB962C8B-B14F-4D97-AF65-F5344CB8AC3E}">
        <p14:creationId xmlns:p14="http://schemas.microsoft.com/office/powerpoint/2010/main" val="875335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2017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2017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601663" y="3471333"/>
            <a:ext cx="7375075"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246221"/>
            </a:xfrm>
            <a:prstGeom prst="rect">
              <a:avLst/>
            </a:prstGeom>
            <a:noFill/>
          </p:spPr>
          <p:txBody>
            <a:bodyPr wrap="square" rtlCol="0">
              <a:spAutoFit/>
            </a:bodyPr>
            <a:lstStyle/>
            <a:p>
              <a:pPr algn="ctr"/>
              <a:r>
                <a:rPr lang="en-US" sz="1000" dirty="0">
                  <a:solidFill>
                    <a:schemeClr val="bg1"/>
                  </a:solidFill>
                </a:rPr>
                <a:t>COACHING</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76" r:id="rId2"/>
    <p:sldLayoutId id="2147483650" r:id="rId3"/>
    <p:sldLayoutId id="2147483661" r:id="rId4"/>
    <p:sldLayoutId id="2147483670" r:id="rId5"/>
    <p:sldLayoutId id="2147483671" r:id="rId6"/>
    <p:sldLayoutId id="2147483669" r:id="rId7"/>
    <p:sldLayoutId id="2147483651" r:id="rId8"/>
    <p:sldLayoutId id="2147483665" r:id="rId9"/>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7.xm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21" descr="129050607_5.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8327" b="18327"/>
          <a:stretch>
            <a:fillRect/>
          </a:stretch>
        </p:blipFill>
        <p:spPr>
          <a:xfrm>
            <a:off x="0" y="1014413"/>
            <a:ext cx="9144000" cy="4344987"/>
          </a:xfrm>
        </p:spPr>
      </p:pic>
      <p:grpSp>
        <p:nvGrpSpPr>
          <p:cNvPr id="4" name="Group 3"/>
          <p:cNvGrpSpPr/>
          <p:nvPr/>
        </p:nvGrpSpPr>
        <p:grpSpPr>
          <a:xfrm>
            <a:off x="630081" y="-5584"/>
            <a:ext cx="2825156" cy="1823903"/>
            <a:chOff x="630081" y="-5584"/>
            <a:chExt cx="2825156" cy="1823903"/>
          </a:xfrm>
        </p:grpSpPr>
        <p:sp>
          <p:nvSpPr>
            <p:cNvPr id="5" name="Freeform 4"/>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3" name="Rectangle 12"/>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cover_arro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325" y="3490232"/>
            <a:ext cx="518125" cy="292589"/>
          </a:xfrm>
          <a:prstGeom prst="rect">
            <a:avLst/>
          </a:prstGeom>
        </p:spPr>
      </p:pic>
      <p:sp>
        <p:nvSpPr>
          <p:cNvPr id="25" name="Title 5"/>
          <p:cNvSpPr>
            <a:spLocks noGrp="1"/>
          </p:cNvSpPr>
          <p:nvPr>
            <p:ph type="ctrTitle"/>
          </p:nvPr>
        </p:nvSpPr>
        <p:spPr>
          <a:xfrm>
            <a:off x="1390315" y="2979181"/>
            <a:ext cx="7299659" cy="1242679"/>
          </a:xfrm>
        </p:spPr>
        <p:txBody>
          <a:bodyPr/>
          <a:lstStyle/>
          <a:p>
            <a:r>
              <a:rPr lang="en-US" dirty="0"/>
              <a:t>Coaching Café </a:t>
            </a:r>
          </a:p>
        </p:txBody>
      </p:sp>
      <p:sp>
        <p:nvSpPr>
          <p:cNvPr id="2" name="Rectangle 1"/>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10669377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483596439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20847" b="59563"/>
          <a:stretch/>
        </p:blipFill>
        <p:spPr/>
      </p:pic>
      <p:sp>
        <p:nvSpPr>
          <p:cNvPr id="4" name="Text Placeholder 3"/>
          <p:cNvSpPr>
            <a:spLocks noGrp="1"/>
          </p:cNvSpPr>
          <p:nvPr>
            <p:ph type="body" idx="1"/>
          </p:nvPr>
        </p:nvSpPr>
        <p:spPr/>
        <p:txBody>
          <a:bodyPr/>
          <a:lstStyle/>
          <a:p>
            <a:r>
              <a:rPr lang="en-US" dirty="0"/>
              <a:t>LISTEN AND QUESTION EFFECTIVELY</a:t>
            </a:r>
          </a:p>
        </p:txBody>
      </p:sp>
      <p:grpSp>
        <p:nvGrpSpPr>
          <p:cNvPr id="7" name="Group 6"/>
          <p:cNvGrpSpPr/>
          <p:nvPr/>
        </p:nvGrpSpPr>
        <p:grpSpPr>
          <a:xfrm>
            <a:off x="932789" y="0"/>
            <a:ext cx="1110074" cy="2459955"/>
            <a:chOff x="1552549" y="0"/>
            <a:chExt cx="1110074" cy="2459955"/>
          </a:xfrm>
        </p:grpSpPr>
        <p:grpSp>
          <p:nvGrpSpPr>
            <p:cNvPr id="8" name="Group 7"/>
            <p:cNvGrpSpPr/>
            <p:nvPr/>
          </p:nvGrpSpPr>
          <p:grpSpPr>
            <a:xfrm>
              <a:off x="1552549" y="0"/>
              <a:ext cx="1110074" cy="2459955"/>
              <a:chOff x="1560742" y="0"/>
              <a:chExt cx="1110074" cy="2459955"/>
            </a:xfrm>
            <a:effectLst>
              <a:glow rad="25400">
                <a:schemeClr val="tx1">
                  <a:alpha val="20000"/>
                </a:schemeClr>
              </a:glow>
            </a:effectLst>
          </p:grpSpPr>
          <p:sp>
            <p:nvSpPr>
              <p:cNvPr id="10" name="Rectangle 9"/>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hevron 10"/>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9" name="TextBox 8"/>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COACHING</a:t>
              </a:r>
            </a:p>
          </p:txBody>
        </p:sp>
      </p:grpSp>
    </p:spTree>
    <p:extLst>
      <p:ext uri="{BB962C8B-B14F-4D97-AF65-F5344CB8AC3E}">
        <p14:creationId xmlns:p14="http://schemas.microsoft.com/office/powerpoint/2010/main" val="2710115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Listening</a:t>
            </a:r>
          </a:p>
        </p:txBody>
      </p:sp>
      <p:sp>
        <p:nvSpPr>
          <p:cNvPr id="3" name="Content Placeholder 2"/>
          <p:cNvSpPr>
            <a:spLocks noGrp="1"/>
          </p:cNvSpPr>
          <p:nvPr>
            <p:ph idx="4294967295"/>
          </p:nvPr>
        </p:nvSpPr>
        <p:spPr>
          <a:xfrm>
            <a:off x="464856" y="1855293"/>
            <a:ext cx="8229600" cy="1371600"/>
          </a:xfrm>
        </p:spPr>
        <p:txBody>
          <a:bodyPr>
            <a:noAutofit/>
          </a:bodyPr>
          <a:lstStyle/>
          <a:p>
            <a:pPr marL="0" indent="0">
              <a:buNone/>
            </a:pPr>
            <a:r>
              <a:rPr lang="en-US" dirty="0"/>
              <a:t>What percentage of the time should a manager talk during a coaching dialogue with an employee?</a:t>
            </a:r>
          </a:p>
        </p:txBody>
      </p:sp>
      <p:graphicFrame>
        <p:nvGraphicFramePr>
          <p:cNvPr id="4" name="Chart 3"/>
          <p:cNvGraphicFramePr/>
          <p:nvPr>
            <p:extLst>
              <p:ext uri="{D42A27DB-BD31-4B8C-83A1-F6EECF244321}">
                <p14:modId xmlns:p14="http://schemas.microsoft.com/office/powerpoint/2010/main" val="1357569080"/>
              </p:ext>
            </p:extLst>
          </p:nvPr>
        </p:nvGraphicFramePr>
        <p:xfrm>
          <a:off x="477768" y="3061833"/>
          <a:ext cx="3556000" cy="237066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val="1368367301"/>
              </p:ext>
            </p:extLst>
          </p:nvPr>
        </p:nvGraphicFramePr>
        <p:xfrm>
          <a:off x="4011290" y="3061833"/>
          <a:ext cx="2387600" cy="228556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extLst>
              <p:ext uri="{D42A27DB-BD31-4B8C-83A1-F6EECF244321}">
                <p14:modId xmlns:p14="http://schemas.microsoft.com/office/powerpoint/2010/main" val="204901806"/>
              </p:ext>
            </p:extLst>
          </p:nvPr>
        </p:nvGraphicFramePr>
        <p:xfrm>
          <a:off x="6319768" y="3061833"/>
          <a:ext cx="2387600" cy="2285566"/>
        </p:xfrm>
        <a:graphic>
          <a:graphicData uri="http://schemas.openxmlformats.org/drawingml/2006/chart">
            <c:chart xmlns:c="http://schemas.openxmlformats.org/drawingml/2006/chart" xmlns:r="http://schemas.openxmlformats.org/officeDocument/2006/relationships" r:id="rId5"/>
          </a:graphicData>
        </a:graphic>
      </p:graphicFrame>
      <p:sp>
        <p:nvSpPr>
          <p:cNvPr id="8" name="Content Placeholder 2"/>
          <p:cNvSpPr txBox="1">
            <a:spLocks/>
          </p:cNvSpPr>
          <p:nvPr/>
        </p:nvSpPr>
        <p:spPr>
          <a:xfrm>
            <a:off x="2446267" y="5300832"/>
            <a:ext cx="1161325" cy="542937"/>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dirty="0"/>
              <a:t>   10%			</a:t>
            </a:r>
          </a:p>
        </p:txBody>
      </p:sp>
      <p:sp>
        <p:nvSpPr>
          <p:cNvPr id="10" name="Content Placeholder 2"/>
          <p:cNvSpPr txBox="1">
            <a:spLocks/>
          </p:cNvSpPr>
          <p:nvPr/>
        </p:nvSpPr>
        <p:spPr>
          <a:xfrm>
            <a:off x="4644092" y="5295900"/>
            <a:ext cx="1161325" cy="542937"/>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dirty="0"/>
              <a:t>   25%			</a:t>
            </a:r>
          </a:p>
        </p:txBody>
      </p:sp>
      <p:sp>
        <p:nvSpPr>
          <p:cNvPr id="11" name="Content Placeholder 2"/>
          <p:cNvSpPr txBox="1">
            <a:spLocks/>
          </p:cNvSpPr>
          <p:nvPr/>
        </p:nvSpPr>
        <p:spPr>
          <a:xfrm>
            <a:off x="6931826" y="5290968"/>
            <a:ext cx="1161325" cy="542937"/>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dirty="0"/>
              <a:t>   50%			</a:t>
            </a:r>
          </a:p>
        </p:txBody>
      </p:sp>
    </p:spTree>
    <p:extLst>
      <p:ext uri="{BB962C8B-B14F-4D97-AF65-F5344CB8AC3E}">
        <p14:creationId xmlns:p14="http://schemas.microsoft.com/office/powerpoint/2010/main" val="4096750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actively do you listen?</a:t>
            </a:r>
          </a:p>
        </p:txBody>
      </p:sp>
      <p:sp>
        <p:nvSpPr>
          <p:cNvPr id="3" name="Content Placeholder 2"/>
          <p:cNvSpPr>
            <a:spLocks noGrp="1"/>
          </p:cNvSpPr>
          <p:nvPr>
            <p:ph sz="quarter" idx="10"/>
          </p:nvPr>
        </p:nvSpPr>
        <p:spPr/>
        <p:txBody>
          <a:bodyPr/>
          <a:lstStyle/>
          <a:p>
            <a:endParaRPr lang="en-US"/>
          </a:p>
        </p:txBody>
      </p:sp>
      <p:graphicFrame>
        <p:nvGraphicFramePr>
          <p:cNvPr id="30" name="Content Placeholder 3"/>
          <p:cNvGraphicFramePr>
            <a:graphicFrameLocks/>
          </p:cNvGraphicFramePr>
          <p:nvPr>
            <p:extLst>
              <p:ext uri="{D42A27DB-BD31-4B8C-83A1-F6EECF244321}">
                <p14:modId xmlns:p14="http://schemas.microsoft.com/office/powerpoint/2010/main" val="2599838584"/>
              </p:ext>
            </p:extLst>
          </p:nvPr>
        </p:nvGraphicFramePr>
        <p:xfrm>
          <a:off x="397042" y="1664837"/>
          <a:ext cx="8262053" cy="4485144"/>
        </p:xfrm>
        <a:graphic>
          <a:graphicData uri="http://schemas.openxmlformats.org/drawingml/2006/table">
            <a:tbl>
              <a:tblPr firstRow="1" bandRow="1">
                <a:tableStyleId>{073A0DAA-6AF3-43AB-8588-CEC1D06C72B9}</a:tableStyleId>
              </a:tblPr>
              <a:tblGrid>
                <a:gridCol w="6479157">
                  <a:extLst>
                    <a:ext uri="{9D8B030D-6E8A-4147-A177-3AD203B41FA5}">
                      <a16:colId xmlns:a16="http://schemas.microsoft.com/office/drawing/2014/main" val="20000"/>
                    </a:ext>
                  </a:extLst>
                </a:gridCol>
                <a:gridCol w="919600">
                  <a:extLst>
                    <a:ext uri="{9D8B030D-6E8A-4147-A177-3AD203B41FA5}">
                      <a16:colId xmlns:a16="http://schemas.microsoft.com/office/drawing/2014/main" val="20001"/>
                    </a:ext>
                  </a:extLst>
                </a:gridCol>
                <a:gridCol w="863296">
                  <a:extLst>
                    <a:ext uri="{9D8B030D-6E8A-4147-A177-3AD203B41FA5}">
                      <a16:colId xmlns:a16="http://schemas.microsoft.com/office/drawing/2014/main" val="20002"/>
                    </a:ext>
                  </a:extLst>
                </a:gridCol>
              </a:tblGrid>
              <a:tr h="522744">
                <a:tc>
                  <a:txBody>
                    <a:bodyPr/>
                    <a:lstStyle/>
                    <a:p>
                      <a:pPr algn="ctr"/>
                      <a:endParaRPr lang="en-US" sz="1400" dirty="0"/>
                    </a:p>
                  </a:txBody>
                  <a:tcPr anchor="ctr">
                    <a:solidFill>
                      <a:schemeClr val="accent5">
                        <a:lumMod val="50000"/>
                      </a:schemeClr>
                    </a:solidFill>
                  </a:tcPr>
                </a:tc>
                <a:tc>
                  <a:txBody>
                    <a:bodyPr/>
                    <a:lstStyle/>
                    <a:p>
                      <a:pPr algn="ctr"/>
                      <a:r>
                        <a:rPr lang="en-US" sz="1400" dirty="0"/>
                        <a:t>YES</a:t>
                      </a:r>
                    </a:p>
                  </a:txBody>
                  <a:tcPr anchor="ctr">
                    <a:solidFill>
                      <a:schemeClr val="accent5">
                        <a:lumMod val="50000"/>
                      </a:schemeClr>
                    </a:solidFill>
                  </a:tcPr>
                </a:tc>
                <a:tc>
                  <a:txBody>
                    <a:bodyPr/>
                    <a:lstStyle/>
                    <a:p>
                      <a:pPr algn="ctr"/>
                      <a:r>
                        <a:rPr lang="en-US" sz="1400" dirty="0"/>
                        <a:t>NO</a:t>
                      </a:r>
                    </a:p>
                  </a:txBody>
                  <a:tcPr anchor="ctr">
                    <a:solidFill>
                      <a:schemeClr val="accent5">
                        <a:lumMod val="50000"/>
                      </a:schemeClr>
                    </a:solidFill>
                  </a:tcPr>
                </a:tc>
                <a:extLst>
                  <a:ext uri="{0D108BD9-81ED-4DB2-BD59-A6C34878D82A}">
                    <a16:rowId xmlns:a16="http://schemas.microsoft.com/office/drawing/2014/main" val="10000"/>
                  </a:ext>
                </a:extLst>
              </a:tr>
              <a:tr h="213873">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600" dirty="0"/>
                        <a:t>1. I give the speaker my full attention without any distractions.</a:t>
                      </a:r>
                    </a:p>
                  </a:txBody>
                  <a:tcPr marL="182880" marR="0" anchor="ctr">
                    <a:solidFill>
                      <a:schemeClr val="accent5"/>
                    </a:solidFill>
                  </a:tcPr>
                </a:tc>
                <a:tc>
                  <a:txBody>
                    <a:bodyPr/>
                    <a:lstStyle/>
                    <a:p>
                      <a:pPr marL="0" indent="0">
                        <a:buFont typeface="+mj-lt"/>
                        <a:buNone/>
                      </a:pPr>
                      <a:endParaRPr lang="en-US" sz="2000" kern="1200" dirty="0">
                        <a:solidFill>
                          <a:schemeClr val="tx1"/>
                        </a:solidFill>
                        <a:effectLst/>
                        <a:latin typeface="+mn-lt"/>
                        <a:ea typeface="+mn-ea"/>
                        <a:cs typeface="+mn-cs"/>
                      </a:endParaRPr>
                    </a:p>
                  </a:txBody>
                  <a:tcPr marL="182880" marR="0" anchor="ctr">
                    <a:solidFill>
                      <a:schemeClr val="accent5"/>
                    </a:solidFill>
                  </a:tcPr>
                </a:tc>
                <a:tc>
                  <a:txBody>
                    <a:bodyPr/>
                    <a:lstStyle/>
                    <a:p>
                      <a:pPr marL="342900" indent="-342900">
                        <a:buFont typeface="+mj-lt"/>
                        <a:buAutoNum type="arabicPeriod"/>
                      </a:pPr>
                      <a:endParaRPr lang="en-US" sz="2000" kern="1200" dirty="0">
                        <a:solidFill>
                          <a:schemeClr val="tx1"/>
                        </a:solidFill>
                        <a:effectLst/>
                        <a:latin typeface="+mn-lt"/>
                        <a:ea typeface="+mn-ea"/>
                        <a:cs typeface="+mn-cs"/>
                      </a:endParaRPr>
                    </a:p>
                  </a:txBody>
                  <a:tcPr marL="182880" marR="0" anchor="ctr">
                    <a:solidFill>
                      <a:schemeClr val="accent5"/>
                    </a:solidFill>
                  </a:tcPr>
                </a:tc>
                <a:extLst>
                  <a:ext uri="{0D108BD9-81ED-4DB2-BD59-A6C34878D82A}">
                    <a16:rowId xmlns:a16="http://schemas.microsoft.com/office/drawing/2014/main" val="10001"/>
                  </a:ext>
                </a:extLst>
              </a:tr>
              <a:tr h="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600" dirty="0"/>
                        <a:t>2. I maintain comfortable eye contact throughout the conversation. </a:t>
                      </a:r>
                    </a:p>
                  </a:txBody>
                  <a:tcPr marL="182880" marR="0" anchor="ctr">
                    <a:solidFill>
                      <a:schemeClr val="accent5"/>
                    </a:solidFill>
                  </a:tcPr>
                </a:tc>
                <a:tc>
                  <a:txBody>
                    <a:bodyPr/>
                    <a:lstStyle/>
                    <a:p>
                      <a:pPr marL="0" indent="0">
                        <a:buFont typeface="+mj-lt"/>
                        <a:buNone/>
                      </a:pPr>
                      <a:endParaRPr lang="en-US" sz="2000" kern="1200" dirty="0">
                        <a:solidFill>
                          <a:schemeClr val="tx1"/>
                        </a:solidFill>
                        <a:effectLst/>
                        <a:latin typeface="+mn-lt"/>
                        <a:ea typeface="+mn-ea"/>
                        <a:cs typeface="+mn-cs"/>
                      </a:endParaRPr>
                    </a:p>
                  </a:txBody>
                  <a:tcPr marL="182880" marR="0" anchor="ctr">
                    <a:solidFill>
                      <a:schemeClr val="accent5"/>
                    </a:solidFill>
                  </a:tcPr>
                </a:tc>
                <a:tc>
                  <a:txBody>
                    <a:bodyPr/>
                    <a:lstStyle/>
                    <a:p>
                      <a:pPr marL="342900" indent="-342900">
                        <a:buFont typeface="+mj-lt"/>
                        <a:buAutoNum type="arabicPeriod"/>
                      </a:pPr>
                      <a:endParaRPr lang="en-US" sz="2000" kern="1200" dirty="0">
                        <a:solidFill>
                          <a:schemeClr val="tx1"/>
                        </a:solidFill>
                        <a:effectLst/>
                        <a:latin typeface="+mn-lt"/>
                        <a:ea typeface="+mn-ea"/>
                        <a:cs typeface="+mn-cs"/>
                      </a:endParaRPr>
                    </a:p>
                  </a:txBody>
                  <a:tcPr marL="182880" marR="0" anchor="ctr">
                    <a:solidFill>
                      <a:schemeClr val="accent5"/>
                    </a:solidFill>
                  </a:tcPr>
                </a:tc>
                <a:extLst>
                  <a:ext uri="{0D108BD9-81ED-4DB2-BD59-A6C34878D82A}">
                    <a16:rowId xmlns:a16="http://schemas.microsoft.com/office/drawing/2014/main" val="10002"/>
                  </a:ext>
                </a:extLst>
              </a:tr>
              <a:tr h="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600" dirty="0"/>
                        <a:t>3. I limit automatic verbal reactions such as “uh-huh.”</a:t>
                      </a:r>
                    </a:p>
                  </a:txBody>
                  <a:tcPr marL="182880" marR="0" anchor="ctr">
                    <a:solidFill>
                      <a:schemeClr val="accent5"/>
                    </a:solidFill>
                  </a:tcPr>
                </a:tc>
                <a:tc>
                  <a:txBody>
                    <a:bodyPr/>
                    <a:lstStyle/>
                    <a:p>
                      <a:pPr marL="0" indent="0">
                        <a:buFont typeface="+mj-lt"/>
                        <a:buNone/>
                      </a:pPr>
                      <a:endParaRPr lang="en-US" sz="2000" kern="1200" dirty="0">
                        <a:solidFill>
                          <a:schemeClr val="tx1"/>
                        </a:solidFill>
                        <a:effectLst/>
                        <a:latin typeface="+mn-lt"/>
                        <a:ea typeface="+mn-ea"/>
                        <a:cs typeface="+mn-cs"/>
                      </a:endParaRPr>
                    </a:p>
                  </a:txBody>
                  <a:tcPr marL="182880" marR="0" anchor="ctr">
                    <a:solidFill>
                      <a:schemeClr val="accent5"/>
                    </a:solidFill>
                  </a:tcPr>
                </a:tc>
                <a:tc>
                  <a:txBody>
                    <a:bodyPr/>
                    <a:lstStyle/>
                    <a:p>
                      <a:pPr marL="342900" indent="-342900">
                        <a:buFont typeface="+mj-lt"/>
                        <a:buAutoNum type="arabicPeriod"/>
                      </a:pPr>
                      <a:endParaRPr lang="en-US" sz="2000" kern="1200" dirty="0">
                        <a:solidFill>
                          <a:schemeClr val="tx1"/>
                        </a:solidFill>
                        <a:effectLst/>
                        <a:latin typeface="+mn-lt"/>
                        <a:ea typeface="+mn-ea"/>
                        <a:cs typeface="+mn-cs"/>
                      </a:endParaRPr>
                    </a:p>
                  </a:txBody>
                  <a:tcPr marL="182880" marR="0" anchor="ctr">
                    <a:solidFill>
                      <a:schemeClr val="accent5"/>
                    </a:solidFill>
                  </a:tcPr>
                </a:tc>
                <a:extLst>
                  <a:ext uri="{0D108BD9-81ED-4DB2-BD59-A6C34878D82A}">
                    <a16:rowId xmlns:a16="http://schemas.microsoft.com/office/drawing/2014/main" val="10003"/>
                  </a:ext>
                </a:extLst>
              </a:tr>
              <a:tr h="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600" dirty="0"/>
                        <a:t>4. I watch the speaker's body language.</a:t>
                      </a:r>
                    </a:p>
                  </a:txBody>
                  <a:tcPr marL="182880" marR="0" anchor="ctr">
                    <a:solidFill>
                      <a:schemeClr val="accent5"/>
                    </a:solidFill>
                  </a:tcPr>
                </a:tc>
                <a:tc>
                  <a:txBody>
                    <a:bodyPr/>
                    <a:lstStyle/>
                    <a:p>
                      <a:pPr marL="0" indent="0">
                        <a:buFont typeface="+mj-lt"/>
                        <a:buNone/>
                      </a:pPr>
                      <a:endParaRPr lang="en-US" sz="2000" kern="1200" dirty="0">
                        <a:solidFill>
                          <a:schemeClr val="tx1"/>
                        </a:solidFill>
                        <a:effectLst/>
                        <a:latin typeface="+mn-lt"/>
                        <a:ea typeface="+mn-ea"/>
                        <a:cs typeface="+mn-cs"/>
                      </a:endParaRPr>
                    </a:p>
                  </a:txBody>
                  <a:tcPr marL="182880" marR="0" anchor="ctr">
                    <a:solidFill>
                      <a:schemeClr val="accent5"/>
                    </a:solidFill>
                  </a:tcPr>
                </a:tc>
                <a:tc>
                  <a:txBody>
                    <a:bodyPr/>
                    <a:lstStyle/>
                    <a:p>
                      <a:pPr marL="342900" indent="-342900">
                        <a:buFont typeface="+mj-lt"/>
                        <a:buAutoNum type="arabicPeriod"/>
                      </a:pPr>
                      <a:endParaRPr lang="en-US" sz="2000" kern="1200" dirty="0">
                        <a:solidFill>
                          <a:schemeClr val="tx1"/>
                        </a:solidFill>
                        <a:effectLst/>
                        <a:latin typeface="+mn-lt"/>
                        <a:ea typeface="+mn-ea"/>
                        <a:cs typeface="+mn-cs"/>
                      </a:endParaRPr>
                    </a:p>
                  </a:txBody>
                  <a:tcPr marL="182880" marR="0" anchor="ctr">
                    <a:solidFill>
                      <a:schemeClr val="accent5"/>
                    </a:solidFill>
                  </a:tcPr>
                </a:tc>
                <a:extLst>
                  <a:ext uri="{0D108BD9-81ED-4DB2-BD59-A6C34878D82A}">
                    <a16:rowId xmlns:a16="http://schemas.microsoft.com/office/drawing/2014/main" val="10004"/>
                  </a:ext>
                </a:extLst>
              </a:tr>
              <a:tr h="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600" dirty="0"/>
                        <a:t>5. I listen without judging; I maintain an open mind.</a:t>
                      </a:r>
                    </a:p>
                  </a:txBody>
                  <a:tcPr marL="182880" marR="0" anchor="ctr">
                    <a:solidFill>
                      <a:schemeClr val="accent5"/>
                    </a:solidFill>
                  </a:tcPr>
                </a:tc>
                <a:tc>
                  <a:txBody>
                    <a:bodyPr/>
                    <a:lstStyle/>
                    <a:p>
                      <a:pPr marL="0" indent="0">
                        <a:buFont typeface="+mj-lt"/>
                        <a:buNone/>
                      </a:pPr>
                      <a:endParaRPr lang="en-US" sz="2000" kern="1200" dirty="0">
                        <a:solidFill>
                          <a:schemeClr val="tx1"/>
                        </a:solidFill>
                        <a:effectLst/>
                        <a:latin typeface="+mn-lt"/>
                        <a:ea typeface="+mn-ea"/>
                        <a:cs typeface="+mn-cs"/>
                      </a:endParaRPr>
                    </a:p>
                  </a:txBody>
                  <a:tcPr marL="182880" marR="0" anchor="ctr">
                    <a:solidFill>
                      <a:schemeClr val="accent5"/>
                    </a:solidFill>
                  </a:tcPr>
                </a:tc>
                <a:tc>
                  <a:txBody>
                    <a:bodyPr/>
                    <a:lstStyle/>
                    <a:p>
                      <a:pPr marL="342900" indent="-342900">
                        <a:buFont typeface="+mj-lt"/>
                        <a:buAutoNum type="arabicPeriod" startAt="3"/>
                      </a:pPr>
                      <a:endParaRPr lang="en-US" sz="2000" kern="1200" dirty="0">
                        <a:solidFill>
                          <a:schemeClr val="tx1"/>
                        </a:solidFill>
                        <a:effectLst/>
                        <a:latin typeface="+mn-lt"/>
                        <a:ea typeface="+mn-ea"/>
                        <a:cs typeface="+mn-cs"/>
                      </a:endParaRPr>
                    </a:p>
                  </a:txBody>
                  <a:tcPr marL="182880" marR="0" anchor="ctr">
                    <a:solidFill>
                      <a:schemeClr val="accent5"/>
                    </a:solidFill>
                  </a:tcPr>
                </a:tc>
                <a:extLst>
                  <a:ext uri="{0D108BD9-81ED-4DB2-BD59-A6C34878D82A}">
                    <a16:rowId xmlns:a16="http://schemas.microsoft.com/office/drawing/2014/main" val="10005"/>
                  </a:ext>
                </a:extLst>
              </a:tr>
              <a:tr h="190782">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600" dirty="0"/>
                        <a:t>6. I demonstrate I'm listening attentively, e.g., by nodding when appropriate.</a:t>
                      </a:r>
                    </a:p>
                  </a:txBody>
                  <a:tcPr marL="182880" marR="0" anchor="ctr">
                    <a:solidFill>
                      <a:schemeClr val="accent5"/>
                    </a:solidFill>
                  </a:tcPr>
                </a:tc>
                <a:tc>
                  <a:txBody>
                    <a:bodyPr/>
                    <a:lstStyle/>
                    <a:p>
                      <a:pPr marL="0" indent="0">
                        <a:buFont typeface="+mj-lt"/>
                        <a:buNone/>
                      </a:pPr>
                      <a:endParaRPr lang="en-US" sz="2000" kern="1200" dirty="0">
                        <a:solidFill>
                          <a:schemeClr val="tx1"/>
                        </a:solidFill>
                        <a:effectLst/>
                        <a:latin typeface="+mn-lt"/>
                        <a:ea typeface="+mn-ea"/>
                        <a:cs typeface="+mn-cs"/>
                      </a:endParaRPr>
                    </a:p>
                  </a:txBody>
                  <a:tcPr marL="182880" marR="0" anchor="ctr">
                    <a:solidFill>
                      <a:schemeClr val="accent5"/>
                    </a:solidFill>
                  </a:tcPr>
                </a:tc>
                <a:tc>
                  <a:txBody>
                    <a:bodyPr/>
                    <a:lstStyle/>
                    <a:p>
                      <a:pPr marL="342900" indent="-342900">
                        <a:buFont typeface="+mj-lt"/>
                        <a:buAutoNum type="arabicPeriod" startAt="3"/>
                      </a:pPr>
                      <a:endParaRPr lang="en-US" sz="2000" kern="1200" dirty="0">
                        <a:solidFill>
                          <a:schemeClr val="tx1"/>
                        </a:solidFill>
                        <a:effectLst/>
                        <a:latin typeface="+mn-lt"/>
                        <a:ea typeface="+mn-ea"/>
                        <a:cs typeface="+mn-cs"/>
                      </a:endParaRPr>
                    </a:p>
                  </a:txBody>
                  <a:tcPr marL="182880" marR="0" anchor="ctr">
                    <a:solidFill>
                      <a:schemeClr val="accent5"/>
                    </a:solidFill>
                  </a:tcPr>
                </a:tc>
                <a:extLst>
                  <a:ext uri="{0D108BD9-81ED-4DB2-BD59-A6C34878D82A}">
                    <a16:rowId xmlns:a16="http://schemas.microsoft.com/office/drawing/2014/main" val="10006"/>
                  </a:ext>
                </a:extLst>
              </a:tr>
              <a:tr h="128437">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600" dirty="0"/>
                        <a:t>7. I check to make sure I’m clear on facts and details.</a:t>
                      </a:r>
                    </a:p>
                  </a:txBody>
                  <a:tcPr marL="182880" marR="0" anchor="ctr">
                    <a:solidFill>
                      <a:schemeClr val="accent5"/>
                    </a:solidFill>
                  </a:tcPr>
                </a:tc>
                <a:tc>
                  <a:txBody>
                    <a:bodyPr/>
                    <a:lstStyle/>
                    <a:p>
                      <a:pPr marL="342900" indent="-342900">
                        <a:buFont typeface="+mj-lt"/>
                        <a:buAutoNum type="arabicPeriod" startAt="4"/>
                      </a:pPr>
                      <a:endParaRPr lang="en-US" sz="2000" kern="1200" dirty="0">
                        <a:solidFill>
                          <a:schemeClr val="tx1"/>
                        </a:solidFill>
                        <a:effectLst/>
                        <a:latin typeface="+mn-lt"/>
                        <a:ea typeface="+mn-ea"/>
                        <a:cs typeface="+mn-cs"/>
                      </a:endParaRPr>
                    </a:p>
                  </a:txBody>
                  <a:tcPr marL="182880" marR="0" anchor="ctr">
                    <a:solidFill>
                      <a:schemeClr val="accent5"/>
                    </a:solidFill>
                  </a:tcPr>
                </a:tc>
                <a:tc>
                  <a:txBody>
                    <a:bodyPr/>
                    <a:lstStyle/>
                    <a:p>
                      <a:pPr marL="342900" indent="-342900">
                        <a:buFont typeface="+mj-lt"/>
                        <a:buAutoNum type="arabicPeriod" startAt="4"/>
                      </a:pPr>
                      <a:endParaRPr lang="en-US" sz="2000" kern="1200" dirty="0">
                        <a:solidFill>
                          <a:schemeClr val="tx1"/>
                        </a:solidFill>
                        <a:effectLst/>
                        <a:latin typeface="+mn-lt"/>
                        <a:ea typeface="+mn-ea"/>
                        <a:cs typeface="+mn-cs"/>
                      </a:endParaRPr>
                    </a:p>
                  </a:txBody>
                  <a:tcPr marL="182880" marR="0" anchor="ctr">
                    <a:solidFill>
                      <a:schemeClr val="accent5"/>
                    </a:solidFill>
                  </a:tcPr>
                </a:tc>
                <a:extLst>
                  <a:ext uri="{0D108BD9-81ED-4DB2-BD59-A6C34878D82A}">
                    <a16:rowId xmlns:a16="http://schemas.microsoft.com/office/drawing/2014/main" val="10007"/>
                  </a:ext>
                </a:extLst>
              </a:tr>
              <a:tr h="268885">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600" dirty="0"/>
                        <a:t>8. I ask open-ended questions that elicit more information.</a:t>
                      </a:r>
                    </a:p>
                  </a:txBody>
                  <a:tcPr marL="182880" marR="0" anchor="ctr">
                    <a:solidFill>
                      <a:schemeClr val="accent5"/>
                    </a:solidFill>
                  </a:tcPr>
                </a:tc>
                <a:tc>
                  <a:txBody>
                    <a:bodyPr/>
                    <a:lstStyle/>
                    <a:p>
                      <a:pPr marL="342900" indent="-342900">
                        <a:buFont typeface="+mj-lt"/>
                        <a:buAutoNum type="arabicPeriod" startAt="4"/>
                      </a:pPr>
                      <a:endParaRPr lang="en-US" sz="2000" kern="1200" dirty="0">
                        <a:solidFill>
                          <a:schemeClr val="tx1"/>
                        </a:solidFill>
                        <a:effectLst/>
                        <a:latin typeface="+mn-lt"/>
                        <a:ea typeface="+mn-ea"/>
                        <a:cs typeface="+mn-cs"/>
                      </a:endParaRPr>
                    </a:p>
                  </a:txBody>
                  <a:tcPr marL="182880" marR="0" anchor="ctr">
                    <a:solidFill>
                      <a:schemeClr val="accent5"/>
                    </a:solidFill>
                  </a:tcPr>
                </a:tc>
                <a:tc>
                  <a:txBody>
                    <a:bodyPr/>
                    <a:lstStyle/>
                    <a:p>
                      <a:pPr marL="342900" indent="-342900">
                        <a:buFont typeface="+mj-lt"/>
                        <a:buAutoNum type="arabicPeriod" startAt="4"/>
                      </a:pPr>
                      <a:endParaRPr lang="en-US" sz="2000" kern="1200" dirty="0">
                        <a:solidFill>
                          <a:schemeClr val="tx1"/>
                        </a:solidFill>
                        <a:effectLst/>
                        <a:latin typeface="+mn-lt"/>
                        <a:ea typeface="+mn-ea"/>
                        <a:cs typeface="+mn-cs"/>
                      </a:endParaRPr>
                    </a:p>
                  </a:txBody>
                  <a:tcPr marL="182880" marR="0" anchor="ctr">
                    <a:solidFill>
                      <a:schemeClr val="accent5"/>
                    </a:solidFill>
                  </a:tcPr>
                </a:tc>
                <a:extLst>
                  <a:ext uri="{0D108BD9-81ED-4DB2-BD59-A6C34878D82A}">
                    <a16:rowId xmlns:a16="http://schemas.microsoft.com/office/drawing/2014/main" val="10008"/>
                  </a:ext>
                </a:extLst>
              </a:tr>
              <a:tr h="268885">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600" dirty="0"/>
                        <a:t>9. I allow pauses and silence to give the speaker time to reflect and respond.</a:t>
                      </a:r>
                    </a:p>
                  </a:txBody>
                  <a:tcPr marL="182880" marR="0" anchor="ctr">
                    <a:solidFill>
                      <a:schemeClr val="accent5"/>
                    </a:solidFill>
                  </a:tcPr>
                </a:tc>
                <a:tc>
                  <a:txBody>
                    <a:bodyPr/>
                    <a:lstStyle/>
                    <a:p>
                      <a:pPr marL="342900" indent="-342900">
                        <a:buFont typeface="+mj-lt"/>
                        <a:buAutoNum type="arabicPeriod" startAt="4"/>
                      </a:pPr>
                      <a:endParaRPr lang="en-US" sz="2000" kern="1200" dirty="0">
                        <a:solidFill>
                          <a:schemeClr val="tx1"/>
                        </a:solidFill>
                        <a:effectLst/>
                        <a:latin typeface="+mn-lt"/>
                        <a:ea typeface="+mn-ea"/>
                        <a:cs typeface="+mn-cs"/>
                      </a:endParaRPr>
                    </a:p>
                  </a:txBody>
                  <a:tcPr marL="182880" marR="0" anchor="ctr">
                    <a:solidFill>
                      <a:schemeClr val="accent5"/>
                    </a:solidFill>
                  </a:tcPr>
                </a:tc>
                <a:tc>
                  <a:txBody>
                    <a:bodyPr/>
                    <a:lstStyle/>
                    <a:p>
                      <a:pPr marL="342900" indent="-342900">
                        <a:buFont typeface="+mj-lt"/>
                        <a:buAutoNum type="arabicPeriod" startAt="4"/>
                      </a:pPr>
                      <a:endParaRPr lang="en-US" sz="2000" kern="1200" dirty="0">
                        <a:solidFill>
                          <a:schemeClr val="tx1"/>
                        </a:solidFill>
                        <a:effectLst/>
                        <a:latin typeface="+mn-lt"/>
                        <a:ea typeface="+mn-ea"/>
                        <a:cs typeface="+mn-cs"/>
                      </a:endParaRPr>
                    </a:p>
                  </a:txBody>
                  <a:tcPr marL="182880" marR="0" anchor="ctr">
                    <a:solidFill>
                      <a:schemeClr val="accent5"/>
                    </a:solidFill>
                  </a:tcPr>
                </a:tc>
                <a:extLst>
                  <a:ext uri="{0D108BD9-81ED-4DB2-BD59-A6C34878D82A}">
                    <a16:rowId xmlns:a16="http://schemas.microsoft.com/office/drawing/2014/main" val="10009"/>
                  </a:ext>
                </a:extLst>
              </a:tr>
              <a:tr h="268885">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600" dirty="0"/>
                        <a:t>10. I demonstrate empathy and think carefully about how I will respond.</a:t>
                      </a:r>
                    </a:p>
                  </a:txBody>
                  <a:tcPr marL="182880" marR="0" anchor="ctr">
                    <a:solidFill>
                      <a:schemeClr val="accent5"/>
                    </a:solidFill>
                  </a:tcPr>
                </a:tc>
                <a:tc>
                  <a:txBody>
                    <a:bodyPr/>
                    <a:lstStyle/>
                    <a:p>
                      <a:pPr marL="342900" indent="-342900">
                        <a:buFont typeface="+mj-lt"/>
                        <a:buAutoNum type="arabicPeriod" startAt="4"/>
                      </a:pPr>
                      <a:endParaRPr lang="en-US" sz="2000" kern="1200" dirty="0">
                        <a:solidFill>
                          <a:schemeClr val="tx1"/>
                        </a:solidFill>
                        <a:effectLst/>
                        <a:latin typeface="+mn-lt"/>
                        <a:ea typeface="+mn-ea"/>
                        <a:cs typeface="+mn-cs"/>
                      </a:endParaRPr>
                    </a:p>
                  </a:txBody>
                  <a:tcPr marL="182880" marR="0" anchor="ctr">
                    <a:solidFill>
                      <a:schemeClr val="accent5"/>
                    </a:solidFill>
                  </a:tcPr>
                </a:tc>
                <a:tc>
                  <a:txBody>
                    <a:bodyPr/>
                    <a:lstStyle/>
                    <a:p>
                      <a:pPr marL="342900" indent="-342900">
                        <a:buFont typeface="+mj-lt"/>
                        <a:buAutoNum type="arabicPeriod" startAt="4"/>
                      </a:pPr>
                      <a:endParaRPr lang="en-US" sz="2000" kern="1200" dirty="0">
                        <a:solidFill>
                          <a:schemeClr val="tx1"/>
                        </a:solidFill>
                        <a:effectLst/>
                        <a:latin typeface="+mn-lt"/>
                        <a:ea typeface="+mn-ea"/>
                        <a:cs typeface="+mn-cs"/>
                      </a:endParaRPr>
                    </a:p>
                  </a:txBody>
                  <a:tcPr marL="182880" marR="0" anchor="ctr">
                    <a:solidFill>
                      <a:schemeClr val="accent5"/>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575984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 types of questions</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13965" b="6800"/>
          <a:stretch/>
        </p:blipFill>
        <p:spPr>
          <a:xfrm>
            <a:off x="614838" y="2072105"/>
            <a:ext cx="7826796" cy="3943686"/>
          </a:xfrm>
          <a:prstGeom prst="rect">
            <a:avLst/>
          </a:prstGeom>
        </p:spPr>
      </p:pic>
    </p:spTree>
    <p:extLst>
      <p:ext uri="{BB962C8B-B14F-4D97-AF65-F5344CB8AC3E}">
        <p14:creationId xmlns:p14="http://schemas.microsoft.com/office/powerpoint/2010/main" val="2088155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609602" y="1637934"/>
            <a:ext cx="5019674" cy="861291"/>
          </a:xfrm>
          <a:prstGeom prst="rect">
            <a:avLst/>
          </a:prstGeom>
        </p:spPr>
        <p:txBody>
          <a:bodyPr vert="horz" lIns="0" tIns="0" rIns="0" bIns="0" rtlCol="0" anchor="b">
            <a:noAutofit/>
          </a:bodyPr>
          <a:lstStyle>
            <a:lvl1pPr algn="l" defTabSz="914400" rtl="0" eaLnBrk="1" latinLnBrk="0" hangingPunct="1">
              <a:lnSpc>
                <a:spcPts val="3600"/>
              </a:lnSpc>
              <a:spcBef>
                <a:spcPct val="0"/>
              </a:spcBef>
              <a:buNone/>
              <a:defRPr sz="3200" b="1" kern="1200">
                <a:solidFill>
                  <a:srgbClr val="000000"/>
                </a:solidFill>
                <a:latin typeface="Calibri"/>
                <a:ea typeface="+mj-ea"/>
                <a:cs typeface="Calibri"/>
              </a:defRPr>
            </a:lvl1pPr>
          </a:lstStyle>
          <a:p>
            <a:pPr>
              <a:lnSpc>
                <a:spcPct val="90000"/>
              </a:lnSpc>
            </a:pPr>
            <a:r>
              <a:rPr lang="en-US" sz="2800" dirty="0">
                <a:solidFill>
                  <a:schemeClr val="tx1"/>
                </a:solidFill>
              </a:rPr>
              <a:t>ASKING QUESTIONS</a:t>
            </a:r>
          </a:p>
        </p:txBody>
      </p:sp>
      <p:sp>
        <p:nvSpPr>
          <p:cNvPr id="16" name="Text Placeholder 7"/>
          <p:cNvSpPr txBox="1">
            <a:spLocks/>
          </p:cNvSpPr>
          <p:nvPr/>
        </p:nvSpPr>
        <p:spPr>
          <a:xfrm>
            <a:off x="596901" y="2689725"/>
            <a:ext cx="5665349" cy="2428375"/>
          </a:xfrm>
          <a:prstGeom prst="rect">
            <a:avLst/>
          </a:prstGeom>
        </p:spPr>
        <p:txBody>
          <a:bodyPr vert="horz" lIns="0" tIns="0" rIns="0" bIns="0" rtlCol="0">
            <a:noAutofit/>
          </a:bodyPr>
          <a:lstStyle>
            <a:lvl1pPr marL="53975" indent="0" algn="l" defTabSz="914400" rtl="0" eaLnBrk="1" latinLnBrk="0" hangingPunct="1">
              <a:lnSpc>
                <a:spcPct val="110000"/>
              </a:lnSpc>
              <a:spcBef>
                <a:spcPts val="0"/>
              </a:spcBef>
              <a:spcAft>
                <a:spcPts val="600"/>
              </a:spcAft>
              <a:buFont typeface="Arial" panose="020B0604020202020204" pitchFamily="34" charset="0"/>
              <a:buNone/>
              <a:defRPr lang="en-US" sz="3000" kern="1200" dirty="0" smtClean="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a:r>
              <a:rPr lang="en-US" sz="2400" dirty="0"/>
              <a:t>Sarah engages Tripp in a coaching dialogue. Their goal is to coach him to be more efficient with his current work, so he can take on new responsibilities.</a:t>
            </a:r>
          </a:p>
        </p:txBody>
      </p:sp>
      <p:cxnSp>
        <p:nvCxnSpPr>
          <p:cNvPr id="18" name="Straight Connector 17"/>
          <p:cNvCxnSpPr/>
          <p:nvPr/>
        </p:nvCxnSpPr>
        <p:spPr>
          <a:xfrm>
            <a:off x="6803448" y="2689725"/>
            <a:ext cx="0" cy="1804486"/>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22" name="Group 21"/>
          <p:cNvGrpSpPr/>
          <p:nvPr/>
        </p:nvGrpSpPr>
        <p:grpSpPr>
          <a:xfrm>
            <a:off x="7437121" y="4742528"/>
            <a:ext cx="1706879" cy="831272"/>
            <a:chOff x="7437121" y="4665042"/>
            <a:chExt cx="1706879" cy="831272"/>
          </a:xfrm>
        </p:grpSpPr>
        <p:sp>
          <p:nvSpPr>
            <p:cNvPr id="23" name="Rectangle 22"/>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spTree>
    <p:extLst>
      <p:ext uri="{BB962C8B-B14F-4D97-AF65-F5344CB8AC3E}">
        <p14:creationId xmlns:p14="http://schemas.microsoft.com/office/powerpoint/2010/main" val="40121053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609602" y="1637934"/>
            <a:ext cx="5019674" cy="861291"/>
          </a:xfrm>
          <a:prstGeom prst="rect">
            <a:avLst/>
          </a:prstGeom>
        </p:spPr>
        <p:txBody>
          <a:bodyPr vert="horz" lIns="0" tIns="0" rIns="0" bIns="0" rtlCol="0" anchor="b">
            <a:noAutofit/>
          </a:bodyPr>
          <a:lstStyle>
            <a:lvl1pPr algn="l" defTabSz="914400" rtl="0" eaLnBrk="1" latinLnBrk="0" hangingPunct="1">
              <a:lnSpc>
                <a:spcPts val="3600"/>
              </a:lnSpc>
              <a:spcBef>
                <a:spcPct val="0"/>
              </a:spcBef>
              <a:buNone/>
              <a:defRPr sz="3200" b="1" kern="1200">
                <a:solidFill>
                  <a:srgbClr val="000000"/>
                </a:solidFill>
                <a:latin typeface="Calibri"/>
                <a:ea typeface="+mj-ea"/>
                <a:cs typeface="Calibri"/>
              </a:defRPr>
            </a:lvl1pPr>
          </a:lstStyle>
          <a:p>
            <a:pPr>
              <a:lnSpc>
                <a:spcPct val="90000"/>
              </a:lnSpc>
            </a:pPr>
            <a:r>
              <a:rPr lang="en-US" sz="2800" dirty="0">
                <a:solidFill>
                  <a:schemeClr val="tx1"/>
                </a:solidFill>
              </a:rPr>
              <a:t>IS THIS A GOOD QUESTION?</a:t>
            </a:r>
          </a:p>
        </p:txBody>
      </p:sp>
      <p:sp>
        <p:nvSpPr>
          <p:cNvPr id="17" name="Text Placeholder 2"/>
          <p:cNvSpPr txBox="1">
            <a:spLocks/>
          </p:cNvSpPr>
          <p:nvPr/>
        </p:nvSpPr>
        <p:spPr>
          <a:xfrm>
            <a:off x="609602" y="2928592"/>
            <a:ext cx="5708071" cy="1813936"/>
          </a:xfrm>
          <a:prstGeom prst="rect">
            <a:avLst/>
          </a:prstGeom>
        </p:spPr>
        <p:txBody>
          <a:bodyPr vert="horz" lIns="0" tIns="0" rIns="0" bIns="0" rtlCol="0" anchor="t">
            <a:noAutofit/>
          </a:bodyPr>
          <a:lstStyle>
            <a:lvl1pPr marL="53975" indent="0" algn="l" defTabSz="914400" rtl="0" eaLnBrk="1" latinLnBrk="0" hangingPunct="1">
              <a:lnSpc>
                <a:spcPct val="110000"/>
              </a:lnSpc>
              <a:spcBef>
                <a:spcPts val="0"/>
              </a:spcBef>
              <a:spcAft>
                <a:spcPts val="600"/>
              </a:spcAft>
              <a:buFont typeface="Arial" panose="020B0604020202020204" pitchFamily="34" charset="0"/>
              <a:buNone/>
              <a:defRPr sz="3200" i="1" kern="1200">
                <a:solidFill>
                  <a:schemeClr val="bg2"/>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dirty="0">
                <a:solidFill>
                  <a:schemeClr val="accent1"/>
                </a:solidFill>
              </a:rPr>
              <a:t>Sarah asks, “Do you usually have enough time in your day to get your responsibilities done?”</a:t>
            </a:r>
          </a:p>
        </p:txBody>
      </p:sp>
      <p:grpSp>
        <p:nvGrpSpPr>
          <p:cNvPr id="22" name="Group 21"/>
          <p:cNvGrpSpPr/>
          <p:nvPr/>
        </p:nvGrpSpPr>
        <p:grpSpPr>
          <a:xfrm>
            <a:off x="7437121" y="4742528"/>
            <a:ext cx="1706879" cy="831272"/>
            <a:chOff x="7437121" y="4665042"/>
            <a:chExt cx="1706879" cy="831272"/>
          </a:xfrm>
        </p:grpSpPr>
        <p:sp>
          <p:nvSpPr>
            <p:cNvPr id="23" name="Rectangle 22"/>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9" name="Straight Connector 8">
            <a:extLst>
              <a:ext uri="{FF2B5EF4-FFF2-40B4-BE49-F238E27FC236}">
                <a16:creationId xmlns:a16="http://schemas.microsoft.com/office/drawing/2014/main" id="{181A07D7-D384-AA4D-9891-52EC6FB04509}"/>
              </a:ext>
            </a:extLst>
          </p:cNvPr>
          <p:cNvCxnSpPr/>
          <p:nvPr/>
        </p:nvCxnSpPr>
        <p:spPr>
          <a:xfrm>
            <a:off x="6858866" y="2928592"/>
            <a:ext cx="0" cy="1804486"/>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543529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7437121" y="4742528"/>
            <a:ext cx="1706879" cy="831272"/>
            <a:chOff x="7437121" y="4665042"/>
            <a:chExt cx="1706879" cy="831272"/>
          </a:xfrm>
        </p:grpSpPr>
        <p:sp>
          <p:nvSpPr>
            <p:cNvPr id="15" name="Rectangle 1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sp>
        <p:nvSpPr>
          <p:cNvPr id="19" name="Text Placeholder 2"/>
          <p:cNvSpPr txBox="1">
            <a:spLocks/>
          </p:cNvSpPr>
          <p:nvPr/>
        </p:nvSpPr>
        <p:spPr>
          <a:xfrm>
            <a:off x="650239" y="2916636"/>
            <a:ext cx="5234475" cy="1871663"/>
          </a:xfrm>
          <a:prstGeom prst="rect">
            <a:avLst/>
          </a:prstGeom>
        </p:spPr>
        <p:txBody>
          <a:bodyPr vert="horz" lIns="0" tIns="0" rIns="0" bIns="0" rtlCol="0" anchor="t">
            <a:noAutofit/>
          </a:bodyPr>
          <a:lstStyle>
            <a:lvl1pPr marL="53975" indent="0" algn="l" defTabSz="914400" rtl="0" eaLnBrk="1" latinLnBrk="0" hangingPunct="1">
              <a:lnSpc>
                <a:spcPct val="110000"/>
              </a:lnSpc>
              <a:spcBef>
                <a:spcPts val="0"/>
              </a:spcBef>
              <a:spcAft>
                <a:spcPts val="600"/>
              </a:spcAft>
              <a:buFont typeface="Arial" panose="020B0604020202020204" pitchFamily="34" charset="0"/>
              <a:buNone/>
              <a:defRPr sz="3200" i="1" kern="1200">
                <a:solidFill>
                  <a:schemeClr val="bg2"/>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dirty="0">
                <a:solidFill>
                  <a:schemeClr val="accent1"/>
                </a:solidFill>
              </a:rPr>
              <a:t>Sarah asks, “Why are you spending several hours on each client report?”</a:t>
            </a:r>
          </a:p>
        </p:txBody>
      </p:sp>
      <p:sp>
        <p:nvSpPr>
          <p:cNvPr id="9" name="Title 1"/>
          <p:cNvSpPr txBox="1">
            <a:spLocks/>
          </p:cNvSpPr>
          <p:nvPr/>
        </p:nvSpPr>
        <p:spPr>
          <a:xfrm>
            <a:off x="609602" y="1637934"/>
            <a:ext cx="5019674" cy="861291"/>
          </a:xfrm>
          <a:prstGeom prst="rect">
            <a:avLst/>
          </a:prstGeom>
        </p:spPr>
        <p:txBody>
          <a:bodyPr vert="horz" lIns="0" tIns="0" rIns="0" bIns="0" rtlCol="0" anchor="b">
            <a:noAutofit/>
          </a:bodyPr>
          <a:lstStyle>
            <a:lvl1pPr algn="l" defTabSz="914400" rtl="0" eaLnBrk="1" latinLnBrk="0" hangingPunct="1">
              <a:lnSpc>
                <a:spcPts val="3600"/>
              </a:lnSpc>
              <a:spcBef>
                <a:spcPct val="0"/>
              </a:spcBef>
              <a:buNone/>
              <a:defRPr sz="3200" b="1" kern="1200">
                <a:solidFill>
                  <a:srgbClr val="000000"/>
                </a:solidFill>
                <a:latin typeface="Calibri"/>
                <a:ea typeface="+mj-ea"/>
                <a:cs typeface="Calibri"/>
              </a:defRPr>
            </a:lvl1pPr>
          </a:lstStyle>
          <a:p>
            <a:pPr>
              <a:lnSpc>
                <a:spcPct val="90000"/>
              </a:lnSpc>
            </a:pPr>
            <a:r>
              <a:rPr lang="en-US" sz="2800" dirty="0">
                <a:solidFill>
                  <a:schemeClr val="tx1"/>
                </a:solidFill>
              </a:rPr>
              <a:t>WHAT ABOUT THIS QUESTION?</a:t>
            </a:r>
          </a:p>
        </p:txBody>
      </p:sp>
      <p:cxnSp>
        <p:nvCxnSpPr>
          <p:cNvPr id="11" name="Straight Connector 10"/>
          <p:cNvCxnSpPr/>
          <p:nvPr/>
        </p:nvCxnSpPr>
        <p:spPr>
          <a:xfrm>
            <a:off x="6554066" y="2842790"/>
            <a:ext cx="0" cy="189973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18404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7437121" y="4742528"/>
            <a:ext cx="1706879" cy="831272"/>
            <a:chOff x="7437121" y="4665042"/>
            <a:chExt cx="1706879" cy="831272"/>
          </a:xfrm>
        </p:grpSpPr>
        <p:sp>
          <p:nvSpPr>
            <p:cNvPr id="14" name="Rectangle 13"/>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sp>
        <p:nvSpPr>
          <p:cNvPr id="9" name="Title 1"/>
          <p:cNvSpPr txBox="1">
            <a:spLocks/>
          </p:cNvSpPr>
          <p:nvPr/>
        </p:nvSpPr>
        <p:spPr>
          <a:xfrm>
            <a:off x="609602" y="1637934"/>
            <a:ext cx="5019674" cy="861291"/>
          </a:xfrm>
          <a:prstGeom prst="rect">
            <a:avLst/>
          </a:prstGeom>
        </p:spPr>
        <p:txBody>
          <a:bodyPr vert="horz" lIns="0" tIns="0" rIns="0" bIns="0" rtlCol="0" anchor="b">
            <a:noAutofit/>
          </a:bodyPr>
          <a:lstStyle>
            <a:lvl1pPr algn="l" defTabSz="914400" rtl="0" eaLnBrk="1" latinLnBrk="0" hangingPunct="1">
              <a:lnSpc>
                <a:spcPts val="3600"/>
              </a:lnSpc>
              <a:spcBef>
                <a:spcPct val="0"/>
              </a:spcBef>
              <a:buNone/>
              <a:defRPr sz="3200" b="1" kern="1200">
                <a:solidFill>
                  <a:srgbClr val="000000"/>
                </a:solidFill>
                <a:latin typeface="Calibri"/>
                <a:ea typeface="+mj-ea"/>
                <a:cs typeface="Calibri"/>
              </a:defRPr>
            </a:lvl1pPr>
          </a:lstStyle>
          <a:p>
            <a:pPr>
              <a:lnSpc>
                <a:spcPct val="90000"/>
              </a:lnSpc>
            </a:pPr>
            <a:r>
              <a:rPr lang="en-US" sz="2800" dirty="0">
                <a:solidFill>
                  <a:schemeClr val="tx1"/>
                </a:solidFill>
              </a:rPr>
              <a:t>COULD THIS QUESTION BE BETTER?</a:t>
            </a:r>
          </a:p>
        </p:txBody>
      </p:sp>
      <p:cxnSp>
        <p:nvCxnSpPr>
          <p:cNvPr id="11" name="Straight Connector 10"/>
          <p:cNvCxnSpPr/>
          <p:nvPr/>
        </p:nvCxnSpPr>
        <p:spPr>
          <a:xfrm>
            <a:off x="6581775" y="2735258"/>
            <a:ext cx="0" cy="200727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6" name="Text Placeholder 2"/>
          <p:cNvSpPr txBox="1">
            <a:spLocks/>
          </p:cNvSpPr>
          <p:nvPr/>
        </p:nvSpPr>
        <p:spPr>
          <a:xfrm>
            <a:off x="609602" y="2909892"/>
            <a:ext cx="5237016" cy="1871664"/>
          </a:xfrm>
          <a:prstGeom prst="rect">
            <a:avLst/>
          </a:prstGeom>
        </p:spPr>
        <p:txBody>
          <a:bodyPr vert="horz" lIns="0" tIns="0" rIns="0" bIns="0" rtlCol="0" anchor="t">
            <a:noAutofit/>
          </a:bodyPr>
          <a:lstStyle>
            <a:lvl1pPr marL="53975" indent="0" algn="l" defTabSz="914400" rtl="0" eaLnBrk="1" latinLnBrk="0" hangingPunct="1">
              <a:lnSpc>
                <a:spcPct val="110000"/>
              </a:lnSpc>
              <a:spcBef>
                <a:spcPts val="0"/>
              </a:spcBef>
              <a:spcAft>
                <a:spcPts val="600"/>
              </a:spcAft>
              <a:buFont typeface="Arial" panose="020B0604020202020204" pitchFamily="34" charset="0"/>
              <a:buNone/>
              <a:defRPr sz="3200" i="1" kern="1200">
                <a:solidFill>
                  <a:schemeClr val="bg2"/>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dirty="0">
                <a:solidFill>
                  <a:schemeClr val="accent1"/>
                </a:solidFill>
              </a:rPr>
              <a:t>Sarah asks, “What if you had a template for client reports?”</a:t>
            </a:r>
          </a:p>
        </p:txBody>
      </p:sp>
    </p:spTree>
    <p:extLst>
      <p:ext uri="{BB962C8B-B14F-4D97-AF65-F5344CB8AC3E}">
        <p14:creationId xmlns:p14="http://schemas.microsoft.com/office/powerpoint/2010/main" val="4129417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Asking questions</a:t>
            </a:r>
          </a:p>
        </p:txBody>
      </p:sp>
      <p:sp>
        <p:nvSpPr>
          <p:cNvPr id="3" name="Content Placeholder 2"/>
          <p:cNvSpPr>
            <a:spLocks noGrp="1"/>
          </p:cNvSpPr>
          <p:nvPr>
            <p:ph sz="quarter" idx="10"/>
          </p:nvPr>
        </p:nvSpPr>
        <p:spPr/>
        <p:txBody>
          <a:bodyPr>
            <a:noAutofit/>
          </a:bodyPr>
          <a:lstStyle/>
          <a:p>
            <a:pPr lvl="0">
              <a:lnSpc>
                <a:spcPct val="100000"/>
              </a:lnSpc>
              <a:spcAft>
                <a:spcPts val="1200"/>
              </a:spcAft>
            </a:pPr>
            <a:r>
              <a:rPr lang="en-US" b="1" dirty="0"/>
              <a:t>Strive for the appropriate mix of questions:</a:t>
            </a:r>
            <a:br>
              <a:rPr lang="en-US" b="1" dirty="0"/>
            </a:br>
            <a:r>
              <a:rPr lang="en-US" dirty="0"/>
              <a:t>open-ended and closed-ended. Make an effort to reframe “why” questions.</a:t>
            </a:r>
            <a:endParaRPr lang="en-US" b="1" dirty="0"/>
          </a:p>
          <a:p>
            <a:pPr lvl="0">
              <a:lnSpc>
                <a:spcPct val="100000"/>
              </a:lnSpc>
              <a:spcAft>
                <a:spcPts val="1200"/>
              </a:spcAft>
            </a:pPr>
            <a:r>
              <a:rPr lang="en-US" b="1" dirty="0"/>
              <a:t>Ask neutral questions</a:t>
            </a:r>
            <a:r>
              <a:rPr lang="en-US" dirty="0"/>
              <a:t>. Allow the employee to develop and “own” the solutions to their challenges.</a:t>
            </a:r>
          </a:p>
        </p:txBody>
      </p:sp>
    </p:spTree>
    <p:extLst>
      <p:ext uri="{BB962C8B-B14F-4D97-AF65-F5344CB8AC3E}">
        <p14:creationId xmlns:p14="http://schemas.microsoft.com/office/powerpoint/2010/main" val="25626079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a:t>GIVE CONSTRUCTIVE FEEDBACK</a:t>
            </a:r>
          </a:p>
        </p:txBody>
      </p:sp>
      <p:pic>
        <p:nvPicPr>
          <p:cNvPr id="11" name="Picture Placeholder 10" descr="119935926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61304" b="4894"/>
          <a:stretch/>
        </p:blipFill>
        <p:spPr/>
      </p:pic>
      <p:grpSp>
        <p:nvGrpSpPr>
          <p:cNvPr id="6" name="Group 5"/>
          <p:cNvGrpSpPr/>
          <p:nvPr/>
        </p:nvGrpSpPr>
        <p:grpSpPr>
          <a:xfrm>
            <a:off x="932789" y="0"/>
            <a:ext cx="1110074" cy="2459955"/>
            <a:chOff x="1552549" y="0"/>
            <a:chExt cx="1110074" cy="2459955"/>
          </a:xfrm>
        </p:grpSpPr>
        <p:grpSp>
          <p:nvGrpSpPr>
            <p:cNvPr id="7" name="Group 6"/>
            <p:cNvGrpSpPr/>
            <p:nvPr/>
          </p:nvGrpSpPr>
          <p:grpSpPr>
            <a:xfrm>
              <a:off x="1552549" y="0"/>
              <a:ext cx="1110074" cy="2459955"/>
              <a:chOff x="1560742" y="0"/>
              <a:chExt cx="1110074" cy="2459955"/>
            </a:xfrm>
            <a:effectLst>
              <a:glow rad="25400">
                <a:schemeClr val="tx1">
                  <a:alpha val="20000"/>
                </a:schemeClr>
              </a:glow>
            </a:effectLst>
          </p:grpSpPr>
          <p:sp>
            <p:nvSpPr>
              <p:cNvPr id="9" name="Rectangle 8"/>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hevron 9"/>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8" name="TextBox 7"/>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COACHING</a:t>
              </a:r>
            </a:p>
          </p:txBody>
        </p:sp>
      </p:grpSp>
    </p:spTree>
    <p:extLst>
      <p:ext uri="{BB962C8B-B14F-4D97-AF65-F5344CB8AC3E}">
        <p14:creationId xmlns:p14="http://schemas.microsoft.com/office/powerpoint/2010/main" val="3700303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grpSp>
        <p:nvGrpSpPr>
          <p:cNvPr id="4" name="Group 3"/>
          <p:cNvGrpSpPr/>
          <p:nvPr/>
        </p:nvGrpSpPr>
        <p:grpSpPr>
          <a:xfrm>
            <a:off x="7563253" y="4665042"/>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12" name="Text Placeholder 7"/>
          <p:cNvSpPr txBox="1">
            <a:spLocks/>
          </p:cNvSpPr>
          <p:nvPr/>
        </p:nvSpPr>
        <p:spPr>
          <a:xfrm>
            <a:off x="4368733" y="2215340"/>
            <a:ext cx="4255722" cy="3430588"/>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1200"/>
              </a:spcAft>
              <a:buFont typeface="Arial" panose="020B0604020202020204" pitchFamily="34" charset="0"/>
              <a:buNone/>
            </a:pPr>
            <a:r>
              <a:rPr lang="en-US" sz="2400" i="1" dirty="0">
                <a:solidFill>
                  <a:schemeClr val="accent1"/>
                </a:solidFill>
              </a:rPr>
              <a:t>Think about a great coach you’ve had, personally or professionally. </a:t>
            </a:r>
          </a:p>
          <a:p>
            <a:pPr marL="0" indent="0">
              <a:spcAft>
                <a:spcPts val="1200"/>
              </a:spcAft>
              <a:buFont typeface="Arial" panose="020B0604020202020204" pitchFamily="34" charset="0"/>
              <a:buNone/>
            </a:pPr>
            <a:r>
              <a:rPr lang="en-US" sz="2400" i="1" dirty="0">
                <a:solidFill>
                  <a:schemeClr val="accent1"/>
                </a:solidFill>
              </a:rPr>
              <a:t>What did they say or do to help you develop?</a:t>
            </a:r>
          </a:p>
          <a:p>
            <a:pPr marL="0" indent="0">
              <a:spcAft>
                <a:spcPts val="1200"/>
              </a:spcAft>
              <a:buFont typeface="Arial" panose="020B0604020202020204" pitchFamily="34" charset="0"/>
              <a:buNone/>
            </a:pPr>
            <a:r>
              <a:rPr lang="en-US" sz="1800" dirty="0"/>
              <a:t>(please chat in your response)</a:t>
            </a:r>
          </a:p>
          <a:p>
            <a:pPr marL="0" indent="0">
              <a:buFont typeface="Arial" panose="020B0604020202020204" pitchFamily="34" charset="0"/>
              <a:buNone/>
            </a:pPr>
            <a:endParaRPr lang="en-US" dirty="0"/>
          </a:p>
        </p:txBody>
      </p:sp>
      <p:cxnSp>
        <p:nvCxnSpPr>
          <p:cNvPr id="9" name="Straight Connector 8"/>
          <p:cNvCxnSpPr/>
          <p:nvPr/>
        </p:nvCxnSpPr>
        <p:spPr>
          <a:xfrm>
            <a:off x="4104265" y="2220050"/>
            <a:ext cx="0" cy="2582545"/>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pic>
        <p:nvPicPr>
          <p:cNvPr id="7" name="Picture 6" descr="coaching-01.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0569" y="2148146"/>
            <a:ext cx="2843125" cy="2651379"/>
          </a:xfrm>
          <a:prstGeom prst="rect">
            <a:avLst/>
          </a:prstGeom>
        </p:spPr>
      </p:pic>
    </p:spTree>
    <p:extLst>
      <p:ext uri="{BB962C8B-B14F-4D97-AF65-F5344CB8AC3E}">
        <p14:creationId xmlns:p14="http://schemas.microsoft.com/office/powerpoint/2010/main" val="29933530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9" y="2634248"/>
            <a:ext cx="6347972" cy="3274594"/>
          </a:xfrm>
        </p:spPr>
        <p:txBody>
          <a:bodyPr>
            <a:normAutofit/>
          </a:bodyPr>
          <a:lstStyle/>
          <a:p>
            <a:pPr marL="0" indent="0">
              <a:lnSpc>
                <a:spcPct val="100000"/>
              </a:lnSpc>
              <a:spcAft>
                <a:spcPts val="2400"/>
              </a:spcAft>
              <a:buNone/>
            </a:pPr>
            <a:r>
              <a:rPr lang="en-US" sz="4200" dirty="0"/>
              <a:t>In your experience, why </a:t>
            </a:r>
            <a:br>
              <a:rPr lang="en-US" sz="4200" dirty="0"/>
            </a:br>
            <a:r>
              <a:rPr lang="en-US" sz="4200" dirty="0"/>
              <a:t>can giving and receiving feedback be so difficult for managers and employees? </a:t>
            </a:r>
          </a:p>
          <a:p>
            <a:pPr marL="0" indent="0">
              <a:lnSpc>
                <a:spcPct val="100000"/>
              </a:lnSpc>
              <a:buNone/>
            </a:pPr>
            <a:endParaRPr lang="en-US" sz="2400" dirty="0"/>
          </a:p>
        </p:txBody>
      </p:sp>
      <p:sp>
        <p:nvSpPr>
          <p:cNvPr id="5" name="Text Placeholder 4"/>
          <p:cNvSpPr>
            <a:spLocks noGrp="1"/>
          </p:cNvSpPr>
          <p:nvPr>
            <p:ph type="body" sz="quarter" idx="11"/>
          </p:nvPr>
        </p:nvSpPr>
        <p:spPr/>
        <p:txBody>
          <a:bodyPr/>
          <a:lstStyle/>
          <a:p>
            <a:r>
              <a:rPr lang="en-US" dirty="0"/>
              <a:t>GIVING FEEDBACK</a:t>
            </a:r>
          </a:p>
        </p:txBody>
      </p:sp>
      <p:grpSp>
        <p:nvGrpSpPr>
          <p:cNvPr id="9" name="Group 8"/>
          <p:cNvGrpSpPr/>
          <p:nvPr/>
        </p:nvGrpSpPr>
        <p:grpSpPr>
          <a:xfrm>
            <a:off x="7563253" y="4973583"/>
            <a:ext cx="1580747" cy="841504"/>
            <a:chOff x="7563253" y="4665042"/>
            <a:chExt cx="1580747" cy="841504"/>
          </a:xfrm>
        </p:grpSpPr>
        <p:sp>
          <p:nvSpPr>
            <p:cNvPr id="10" name="Rectangle 9"/>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extLst>
      <p:ext uri="{BB962C8B-B14F-4D97-AF65-F5344CB8AC3E}">
        <p14:creationId xmlns:p14="http://schemas.microsoft.com/office/powerpoint/2010/main" val="2440094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7437121" y="4742528"/>
            <a:ext cx="1706879" cy="831272"/>
            <a:chOff x="7437121" y="4665042"/>
            <a:chExt cx="1706879" cy="831272"/>
          </a:xfrm>
        </p:grpSpPr>
        <p:sp>
          <p:nvSpPr>
            <p:cNvPr id="14" name="Rectangle 13"/>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sp>
        <p:nvSpPr>
          <p:cNvPr id="16" name="Text Placeholder 2"/>
          <p:cNvSpPr txBox="1">
            <a:spLocks/>
          </p:cNvSpPr>
          <p:nvPr/>
        </p:nvSpPr>
        <p:spPr>
          <a:xfrm>
            <a:off x="4488008" y="1905000"/>
            <a:ext cx="4389367" cy="3717019"/>
          </a:xfrm>
          <a:prstGeom prst="rect">
            <a:avLst/>
          </a:prstGeom>
        </p:spPr>
        <p:txBody>
          <a:bodyPr vert="horz" lIns="0" tIns="0" rIns="0" bIns="0" rtlCol="0" anchor="t">
            <a:noAutofit/>
          </a:bodyPr>
          <a:lstStyle>
            <a:lvl1pPr marL="53975" indent="0" algn="l" defTabSz="914400" rtl="0" eaLnBrk="1" latinLnBrk="0" hangingPunct="1">
              <a:lnSpc>
                <a:spcPct val="110000"/>
              </a:lnSpc>
              <a:spcBef>
                <a:spcPts val="0"/>
              </a:spcBef>
              <a:spcAft>
                <a:spcPts val="600"/>
              </a:spcAft>
              <a:buFont typeface="Arial" panose="020B0604020202020204" pitchFamily="34" charset="0"/>
              <a:buNone/>
              <a:defRPr sz="3200" i="1" kern="1200">
                <a:solidFill>
                  <a:schemeClr val="bg2"/>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dirty="0">
                <a:solidFill>
                  <a:schemeClr val="accent1"/>
                </a:solidFill>
              </a:rPr>
              <a:t>Sarah says, “You’re too slow. If you don’t get to stuff faster, you’ll never get time to attend the strategy meetings that are a stepping stone to taking on additional responsibilities.” </a:t>
            </a:r>
          </a:p>
        </p:txBody>
      </p:sp>
      <p:sp>
        <p:nvSpPr>
          <p:cNvPr id="17" name="Title 1"/>
          <p:cNvSpPr txBox="1">
            <a:spLocks/>
          </p:cNvSpPr>
          <p:nvPr/>
        </p:nvSpPr>
        <p:spPr>
          <a:xfrm>
            <a:off x="609602" y="1070800"/>
            <a:ext cx="5019674" cy="861291"/>
          </a:xfrm>
          <a:prstGeom prst="rect">
            <a:avLst/>
          </a:prstGeom>
        </p:spPr>
        <p:txBody>
          <a:bodyPr vert="horz" lIns="0" tIns="0" rIns="0" bIns="0" rtlCol="0" anchor="b">
            <a:noAutofit/>
          </a:bodyPr>
          <a:lstStyle>
            <a:lvl1pPr algn="l" defTabSz="914400" rtl="0" eaLnBrk="1" latinLnBrk="0" hangingPunct="1">
              <a:lnSpc>
                <a:spcPts val="3600"/>
              </a:lnSpc>
              <a:spcBef>
                <a:spcPct val="0"/>
              </a:spcBef>
              <a:buNone/>
              <a:defRPr sz="3200" b="1" kern="1200">
                <a:solidFill>
                  <a:srgbClr val="000000"/>
                </a:solidFill>
                <a:latin typeface="Calibri"/>
                <a:ea typeface="+mj-ea"/>
                <a:cs typeface="Calibri"/>
              </a:defRPr>
            </a:lvl1pPr>
          </a:lstStyle>
          <a:p>
            <a:pPr>
              <a:lnSpc>
                <a:spcPct val="90000"/>
              </a:lnSpc>
            </a:pPr>
            <a:r>
              <a:rPr lang="en-US" sz="2800" dirty="0">
                <a:solidFill>
                  <a:schemeClr val="tx1"/>
                </a:solidFill>
              </a:rPr>
              <a:t>GIVING FEEDBACK</a:t>
            </a:r>
          </a:p>
        </p:txBody>
      </p:sp>
      <p:sp>
        <p:nvSpPr>
          <p:cNvPr id="18" name="Text Placeholder 7"/>
          <p:cNvSpPr txBox="1">
            <a:spLocks/>
          </p:cNvSpPr>
          <p:nvPr/>
        </p:nvSpPr>
        <p:spPr>
          <a:xfrm>
            <a:off x="596901" y="2122591"/>
            <a:ext cx="3373256" cy="2599412"/>
          </a:xfrm>
          <a:prstGeom prst="rect">
            <a:avLst/>
          </a:prstGeom>
        </p:spPr>
        <p:txBody>
          <a:bodyPr vert="horz" lIns="0" tIns="0" rIns="0" bIns="0" rtlCol="0">
            <a:noAutofit/>
          </a:bodyPr>
          <a:lstStyle>
            <a:lvl1pPr marL="53975" indent="0" algn="l" defTabSz="914400" rtl="0" eaLnBrk="1" latinLnBrk="0" hangingPunct="1">
              <a:lnSpc>
                <a:spcPct val="110000"/>
              </a:lnSpc>
              <a:spcBef>
                <a:spcPts val="0"/>
              </a:spcBef>
              <a:spcAft>
                <a:spcPts val="600"/>
              </a:spcAft>
              <a:buFont typeface="Arial" panose="020B0604020202020204" pitchFamily="34" charset="0"/>
              <a:buNone/>
              <a:defRPr lang="en-US" sz="3000" kern="1200" dirty="0" smtClean="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a:r>
              <a:rPr lang="en-US" sz="2000" dirty="0"/>
              <a:t>Sarah engages Tripp in a coaching dialogue. Their goal is  to help him be more efficient with his current work, so he can take on new responsibilities.</a:t>
            </a:r>
          </a:p>
        </p:txBody>
      </p:sp>
      <p:cxnSp>
        <p:nvCxnSpPr>
          <p:cNvPr id="19" name="Straight Connector 18"/>
          <p:cNvCxnSpPr/>
          <p:nvPr/>
        </p:nvCxnSpPr>
        <p:spPr>
          <a:xfrm>
            <a:off x="4194698" y="2211491"/>
            <a:ext cx="0" cy="235023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932755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r>
              <a:rPr lang="en-US" sz="3200" dirty="0"/>
              <a:t>Giving feedback</a:t>
            </a:r>
          </a:p>
        </p:txBody>
      </p:sp>
      <p:sp>
        <p:nvSpPr>
          <p:cNvPr id="3" name="Content Placeholder 2"/>
          <p:cNvSpPr>
            <a:spLocks noGrp="1"/>
          </p:cNvSpPr>
          <p:nvPr>
            <p:ph sz="quarter" idx="10"/>
          </p:nvPr>
        </p:nvSpPr>
        <p:spPr/>
        <p:txBody>
          <a:bodyPr>
            <a:normAutofit/>
          </a:bodyPr>
          <a:lstStyle/>
          <a:p>
            <a:pPr marL="0" indent="0">
              <a:buNone/>
            </a:pPr>
            <a:r>
              <a:rPr lang="en-US" dirty="0"/>
              <a:t>To give effective feedback, make sure you… </a:t>
            </a:r>
          </a:p>
          <a:p>
            <a:r>
              <a:rPr lang="en-US" b="1" dirty="0">
                <a:solidFill>
                  <a:srgbClr val="000000"/>
                </a:solidFill>
              </a:rPr>
              <a:t>Know</a:t>
            </a:r>
            <a:r>
              <a:rPr lang="en-US" dirty="0">
                <a:solidFill>
                  <a:srgbClr val="000000"/>
                </a:solidFill>
              </a:rPr>
              <a:t> the facts.</a:t>
            </a:r>
          </a:p>
          <a:p>
            <a:r>
              <a:rPr lang="en-US" b="1" dirty="0">
                <a:solidFill>
                  <a:srgbClr val="000000"/>
                </a:solidFill>
              </a:rPr>
              <a:t>Focus on</a:t>
            </a:r>
            <a:r>
              <a:rPr lang="en-US" dirty="0">
                <a:solidFill>
                  <a:srgbClr val="000000"/>
                </a:solidFill>
              </a:rPr>
              <a:t> your employee’s goals.</a:t>
            </a:r>
          </a:p>
          <a:p>
            <a:r>
              <a:rPr lang="en-US" b="1" dirty="0">
                <a:solidFill>
                  <a:srgbClr val="000000"/>
                </a:solidFill>
              </a:rPr>
              <a:t>Highlight</a:t>
            </a:r>
            <a:r>
              <a:rPr lang="en-US" dirty="0">
                <a:solidFill>
                  <a:srgbClr val="000000"/>
                </a:solidFill>
              </a:rPr>
              <a:t> behaviors, not personal traits.</a:t>
            </a:r>
          </a:p>
        </p:txBody>
      </p:sp>
    </p:spTree>
    <p:extLst>
      <p:ext uri="{BB962C8B-B14F-4D97-AF65-F5344CB8AC3E}">
        <p14:creationId xmlns:p14="http://schemas.microsoft.com/office/powerpoint/2010/main" val="35668595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Giving feedback</a:t>
            </a:r>
          </a:p>
        </p:txBody>
      </p:sp>
      <p:sp>
        <p:nvSpPr>
          <p:cNvPr id="3" name="Content Placeholder 2"/>
          <p:cNvSpPr>
            <a:spLocks noGrp="1"/>
          </p:cNvSpPr>
          <p:nvPr>
            <p:ph idx="4294967295"/>
          </p:nvPr>
        </p:nvSpPr>
        <p:spPr>
          <a:xfrm>
            <a:off x="4649788" y="2219325"/>
            <a:ext cx="3718844" cy="2579688"/>
          </a:xfrm>
        </p:spPr>
        <p:txBody>
          <a:bodyPr>
            <a:normAutofit/>
          </a:bodyPr>
          <a:lstStyle/>
          <a:p>
            <a:pPr marL="0" indent="0">
              <a:spcAft>
                <a:spcPts val="2400"/>
              </a:spcAft>
              <a:buNone/>
            </a:pPr>
            <a:r>
              <a:rPr lang="en-US" sz="2400" dirty="0"/>
              <a:t>Craft a feedback statement for a person you are considering coaching. </a:t>
            </a:r>
          </a:p>
          <a:p>
            <a:pPr marL="0" indent="0">
              <a:buNone/>
            </a:pPr>
            <a:r>
              <a:rPr lang="en-US" sz="2400" i="1" dirty="0">
                <a:solidFill>
                  <a:srgbClr val="B00020"/>
                </a:solidFill>
              </a:rPr>
              <a:t>What would you say?</a:t>
            </a:r>
          </a:p>
        </p:txBody>
      </p:sp>
      <p:sp>
        <p:nvSpPr>
          <p:cNvPr id="4" name="Rounded Rectangular Callout 20"/>
          <p:cNvSpPr/>
          <p:nvPr/>
        </p:nvSpPr>
        <p:spPr>
          <a:xfrm>
            <a:off x="560793" y="1779604"/>
            <a:ext cx="2822400" cy="1600546"/>
          </a:xfrm>
          <a:custGeom>
            <a:avLst/>
            <a:gdLst>
              <a:gd name="connsiteX0" fmla="*/ 0 w 3859191"/>
              <a:gd name="connsiteY0" fmla="*/ 217817 h 1306873"/>
              <a:gd name="connsiteX1" fmla="*/ 217817 w 3859191"/>
              <a:gd name="connsiteY1" fmla="*/ 0 h 1306873"/>
              <a:gd name="connsiteX2" fmla="*/ 643199 w 3859191"/>
              <a:gd name="connsiteY2" fmla="*/ 0 h 1306873"/>
              <a:gd name="connsiteX3" fmla="*/ 643199 w 3859191"/>
              <a:gd name="connsiteY3" fmla="*/ 0 h 1306873"/>
              <a:gd name="connsiteX4" fmla="*/ 1607996 w 3859191"/>
              <a:gd name="connsiteY4" fmla="*/ 0 h 1306873"/>
              <a:gd name="connsiteX5" fmla="*/ 3641374 w 3859191"/>
              <a:gd name="connsiteY5" fmla="*/ 0 h 1306873"/>
              <a:gd name="connsiteX6" fmla="*/ 3859191 w 3859191"/>
              <a:gd name="connsiteY6" fmla="*/ 217817 h 1306873"/>
              <a:gd name="connsiteX7" fmla="*/ 3859191 w 3859191"/>
              <a:gd name="connsiteY7" fmla="*/ 762343 h 1306873"/>
              <a:gd name="connsiteX8" fmla="*/ 3859191 w 3859191"/>
              <a:gd name="connsiteY8" fmla="*/ 762343 h 1306873"/>
              <a:gd name="connsiteX9" fmla="*/ 3859191 w 3859191"/>
              <a:gd name="connsiteY9" fmla="*/ 1089061 h 1306873"/>
              <a:gd name="connsiteX10" fmla="*/ 3859191 w 3859191"/>
              <a:gd name="connsiteY10" fmla="*/ 1089056 h 1306873"/>
              <a:gd name="connsiteX11" fmla="*/ 3641374 w 3859191"/>
              <a:gd name="connsiteY11" fmla="*/ 1306873 h 1306873"/>
              <a:gd name="connsiteX12" fmla="*/ 1607996 w 3859191"/>
              <a:gd name="connsiteY12" fmla="*/ 1306873 h 1306873"/>
              <a:gd name="connsiteX13" fmla="*/ 644832 w 3859191"/>
              <a:gd name="connsiteY13" fmla="*/ 1488372 h 1306873"/>
              <a:gd name="connsiteX14" fmla="*/ 643199 w 3859191"/>
              <a:gd name="connsiteY14" fmla="*/ 1306873 h 1306873"/>
              <a:gd name="connsiteX15" fmla="*/ 217817 w 3859191"/>
              <a:gd name="connsiteY15" fmla="*/ 1306873 h 1306873"/>
              <a:gd name="connsiteX16" fmla="*/ 0 w 3859191"/>
              <a:gd name="connsiteY16" fmla="*/ 1089056 h 1306873"/>
              <a:gd name="connsiteX17" fmla="*/ 0 w 3859191"/>
              <a:gd name="connsiteY17" fmla="*/ 1089061 h 1306873"/>
              <a:gd name="connsiteX18" fmla="*/ 0 w 3859191"/>
              <a:gd name="connsiteY18" fmla="*/ 762343 h 1306873"/>
              <a:gd name="connsiteX19" fmla="*/ 0 w 3859191"/>
              <a:gd name="connsiteY19" fmla="*/ 762343 h 1306873"/>
              <a:gd name="connsiteX20" fmla="*/ 0 w 3859191"/>
              <a:gd name="connsiteY20" fmla="*/ 217817 h 1306873"/>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1009281 w 3859191"/>
              <a:gd name="connsiteY12" fmla="*/ 130687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1009281 w 3859191"/>
              <a:gd name="connsiteY12" fmla="*/ 130687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1009281 w 3859191"/>
              <a:gd name="connsiteY12" fmla="*/ 130687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1009281 w 3859191"/>
              <a:gd name="connsiteY12" fmla="*/ 130687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1009281 w 3859191"/>
              <a:gd name="connsiteY12" fmla="*/ 130687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644832 w 3859191"/>
              <a:gd name="connsiteY12" fmla="*/ 1488372 h 1488372"/>
              <a:gd name="connsiteX13" fmla="*/ 643199 w 3859191"/>
              <a:gd name="connsiteY13" fmla="*/ 1306873 h 1488372"/>
              <a:gd name="connsiteX14" fmla="*/ 217817 w 3859191"/>
              <a:gd name="connsiteY14" fmla="*/ 1306873 h 1488372"/>
              <a:gd name="connsiteX15" fmla="*/ 0 w 3859191"/>
              <a:gd name="connsiteY15" fmla="*/ 1089056 h 1488372"/>
              <a:gd name="connsiteX16" fmla="*/ 0 w 3859191"/>
              <a:gd name="connsiteY16" fmla="*/ 1089061 h 1488372"/>
              <a:gd name="connsiteX17" fmla="*/ 0 w 3859191"/>
              <a:gd name="connsiteY17" fmla="*/ 762343 h 1488372"/>
              <a:gd name="connsiteX18" fmla="*/ 0 w 3859191"/>
              <a:gd name="connsiteY18" fmla="*/ 762343 h 1488372"/>
              <a:gd name="connsiteX19" fmla="*/ 0 w 3859191"/>
              <a:gd name="connsiteY19"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1219920 w 3859191"/>
              <a:gd name="connsiteY12" fmla="*/ 1446386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686090 w 3859191"/>
              <a:gd name="connsiteY12" fmla="*/ 130862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871209 w 3859191"/>
              <a:gd name="connsiteY12" fmla="*/ 130862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871209 w 3859191"/>
              <a:gd name="connsiteY12" fmla="*/ 1308623 h 1488372"/>
              <a:gd name="connsiteX13" fmla="*/ 644832 w 3859191"/>
              <a:gd name="connsiteY13" fmla="*/ 1488372 h 1488372"/>
              <a:gd name="connsiteX14" fmla="*/ 505436 w 3859191"/>
              <a:gd name="connsiteY14" fmla="*/ 1302568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501287"/>
              <a:gd name="connsiteX1" fmla="*/ 217817 w 3859191"/>
              <a:gd name="connsiteY1" fmla="*/ 0 h 1501287"/>
              <a:gd name="connsiteX2" fmla="*/ 643199 w 3859191"/>
              <a:gd name="connsiteY2" fmla="*/ 0 h 1501287"/>
              <a:gd name="connsiteX3" fmla="*/ 643199 w 3859191"/>
              <a:gd name="connsiteY3" fmla="*/ 0 h 1501287"/>
              <a:gd name="connsiteX4" fmla="*/ 1607996 w 3859191"/>
              <a:gd name="connsiteY4" fmla="*/ 0 h 1501287"/>
              <a:gd name="connsiteX5" fmla="*/ 3641374 w 3859191"/>
              <a:gd name="connsiteY5" fmla="*/ 0 h 1501287"/>
              <a:gd name="connsiteX6" fmla="*/ 3859191 w 3859191"/>
              <a:gd name="connsiteY6" fmla="*/ 217817 h 1501287"/>
              <a:gd name="connsiteX7" fmla="*/ 3859191 w 3859191"/>
              <a:gd name="connsiteY7" fmla="*/ 762343 h 1501287"/>
              <a:gd name="connsiteX8" fmla="*/ 3859191 w 3859191"/>
              <a:gd name="connsiteY8" fmla="*/ 762343 h 1501287"/>
              <a:gd name="connsiteX9" fmla="*/ 3859191 w 3859191"/>
              <a:gd name="connsiteY9" fmla="*/ 1089061 h 1501287"/>
              <a:gd name="connsiteX10" fmla="*/ 3859191 w 3859191"/>
              <a:gd name="connsiteY10" fmla="*/ 1089056 h 1501287"/>
              <a:gd name="connsiteX11" fmla="*/ 3641374 w 3859191"/>
              <a:gd name="connsiteY11" fmla="*/ 1306873 h 1501287"/>
              <a:gd name="connsiteX12" fmla="*/ 871209 w 3859191"/>
              <a:gd name="connsiteY12" fmla="*/ 1308623 h 1501287"/>
              <a:gd name="connsiteX13" fmla="*/ 507070 w 3859191"/>
              <a:gd name="connsiteY13" fmla="*/ 1501287 h 1501287"/>
              <a:gd name="connsiteX14" fmla="*/ 505436 w 3859191"/>
              <a:gd name="connsiteY14" fmla="*/ 1302568 h 1501287"/>
              <a:gd name="connsiteX15" fmla="*/ 217817 w 3859191"/>
              <a:gd name="connsiteY15" fmla="*/ 1306873 h 1501287"/>
              <a:gd name="connsiteX16" fmla="*/ 0 w 3859191"/>
              <a:gd name="connsiteY16" fmla="*/ 1089056 h 1501287"/>
              <a:gd name="connsiteX17" fmla="*/ 0 w 3859191"/>
              <a:gd name="connsiteY17" fmla="*/ 1089061 h 1501287"/>
              <a:gd name="connsiteX18" fmla="*/ 0 w 3859191"/>
              <a:gd name="connsiteY18" fmla="*/ 762343 h 1501287"/>
              <a:gd name="connsiteX19" fmla="*/ 0 w 3859191"/>
              <a:gd name="connsiteY19" fmla="*/ 762343 h 1501287"/>
              <a:gd name="connsiteX20" fmla="*/ 0 w 3859191"/>
              <a:gd name="connsiteY20" fmla="*/ 217817 h 1501287"/>
              <a:gd name="connsiteX0" fmla="*/ 0 w 3859191"/>
              <a:gd name="connsiteY0" fmla="*/ 217817 h 1574473"/>
              <a:gd name="connsiteX1" fmla="*/ 217817 w 3859191"/>
              <a:gd name="connsiteY1" fmla="*/ 0 h 1574473"/>
              <a:gd name="connsiteX2" fmla="*/ 643199 w 3859191"/>
              <a:gd name="connsiteY2" fmla="*/ 0 h 1574473"/>
              <a:gd name="connsiteX3" fmla="*/ 643199 w 3859191"/>
              <a:gd name="connsiteY3" fmla="*/ 0 h 1574473"/>
              <a:gd name="connsiteX4" fmla="*/ 1607996 w 3859191"/>
              <a:gd name="connsiteY4" fmla="*/ 0 h 1574473"/>
              <a:gd name="connsiteX5" fmla="*/ 3641374 w 3859191"/>
              <a:gd name="connsiteY5" fmla="*/ 0 h 1574473"/>
              <a:gd name="connsiteX6" fmla="*/ 3859191 w 3859191"/>
              <a:gd name="connsiteY6" fmla="*/ 217817 h 1574473"/>
              <a:gd name="connsiteX7" fmla="*/ 3859191 w 3859191"/>
              <a:gd name="connsiteY7" fmla="*/ 762343 h 1574473"/>
              <a:gd name="connsiteX8" fmla="*/ 3859191 w 3859191"/>
              <a:gd name="connsiteY8" fmla="*/ 762343 h 1574473"/>
              <a:gd name="connsiteX9" fmla="*/ 3859191 w 3859191"/>
              <a:gd name="connsiteY9" fmla="*/ 1089061 h 1574473"/>
              <a:gd name="connsiteX10" fmla="*/ 3859191 w 3859191"/>
              <a:gd name="connsiteY10" fmla="*/ 1089056 h 1574473"/>
              <a:gd name="connsiteX11" fmla="*/ 3641374 w 3859191"/>
              <a:gd name="connsiteY11" fmla="*/ 1306873 h 1574473"/>
              <a:gd name="connsiteX12" fmla="*/ 871209 w 3859191"/>
              <a:gd name="connsiteY12" fmla="*/ 1308623 h 1574473"/>
              <a:gd name="connsiteX13" fmla="*/ 507070 w 3859191"/>
              <a:gd name="connsiteY13" fmla="*/ 1574473 h 1574473"/>
              <a:gd name="connsiteX14" fmla="*/ 505436 w 3859191"/>
              <a:gd name="connsiteY14" fmla="*/ 1302568 h 1574473"/>
              <a:gd name="connsiteX15" fmla="*/ 217817 w 3859191"/>
              <a:gd name="connsiteY15" fmla="*/ 1306873 h 1574473"/>
              <a:gd name="connsiteX16" fmla="*/ 0 w 3859191"/>
              <a:gd name="connsiteY16" fmla="*/ 1089056 h 1574473"/>
              <a:gd name="connsiteX17" fmla="*/ 0 w 3859191"/>
              <a:gd name="connsiteY17" fmla="*/ 1089061 h 1574473"/>
              <a:gd name="connsiteX18" fmla="*/ 0 w 3859191"/>
              <a:gd name="connsiteY18" fmla="*/ 762343 h 1574473"/>
              <a:gd name="connsiteX19" fmla="*/ 0 w 3859191"/>
              <a:gd name="connsiteY19" fmla="*/ 762343 h 1574473"/>
              <a:gd name="connsiteX20" fmla="*/ 0 w 3859191"/>
              <a:gd name="connsiteY20" fmla="*/ 217817 h 1574473"/>
              <a:gd name="connsiteX0" fmla="*/ 0 w 3859191"/>
              <a:gd name="connsiteY0" fmla="*/ 217817 h 1574473"/>
              <a:gd name="connsiteX1" fmla="*/ 217817 w 3859191"/>
              <a:gd name="connsiteY1" fmla="*/ 0 h 1574473"/>
              <a:gd name="connsiteX2" fmla="*/ 643199 w 3859191"/>
              <a:gd name="connsiteY2" fmla="*/ 0 h 1574473"/>
              <a:gd name="connsiteX3" fmla="*/ 643199 w 3859191"/>
              <a:gd name="connsiteY3" fmla="*/ 0 h 1574473"/>
              <a:gd name="connsiteX4" fmla="*/ 1607996 w 3859191"/>
              <a:gd name="connsiteY4" fmla="*/ 0 h 1574473"/>
              <a:gd name="connsiteX5" fmla="*/ 3641374 w 3859191"/>
              <a:gd name="connsiteY5" fmla="*/ 0 h 1574473"/>
              <a:gd name="connsiteX6" fmla="*/ 3859191 w 3859191"/>
              <a:gd name="connsiteY6" fmla="*/ 217817 h 1574473"/>
              <a:gd name="connsiteX7" fmla="*/ 3859191 w 3859191"/>
              <a:gd name="connsiteY7" fmla="*/ 762343 h 1574473"/>
              <a:gd name="connsiteX8" fmla="*/ 3859191 w 3859191"/>
              <a:gd name="connsiteY8" fmla="*/ 762343 h 1574473"/>
              <a:gd name="connsiteX9" fmla="*/ 3859191 w 3859191"/>
              <a:gd name="connsiteY9" fmla="*/ 1089061 h 1574473"/>
              <a:gd name="connsiteX10" fmla="*/ 3859191 w 3859191"/>
              <a:gd name="connsiteY10" fmla="*/ 1089056 h 1574473"/>
              <a:gd name="connsiteX11" fmla="*/ 3641374 w 3859191"/>
              <a:gd name="connsiteY11" fmla="*/ 1306873 h 1574473"/>
              <a:gd name="connsiteX12" fmla="*/ 871209 w 3859191"/>
              <a:gd name="connsiteY12" fmla="*/ 1308623 h 1574473"/>
              <a:gd name="connsiteX13" fmla="*/ 507070 w 3859191"/>
              <a:gd name="connsiteY13" fmla="*/ 1574473 h 1574473"/>
              <a:gd name="connsiteX14" fmla="*/ 505436 w 3859191"/>
              <a:gd name="connsiteY14" fmla="*/ 1315483 h 1574473"/>
              <a:gd name="connsiteX15" fmla="*/ 217817 w 3859191"/>
              <a:gd name="connsiteY15" fmla="*/ 1306873 h 1574473"/>
              <a:gd name="connsiteX16" fmla="*/ 0 w 3859191"/>
              <a:gd name="connsiteY16" fmla="*/ 1089056 h 1574473"/>
              <a:gd name="connsiteX17" fmla="*/ 0 w 3859191"/>
              <a:gd name="connsiteY17" fmla="*/ 1089061 h 1574473"/>
              <a:gd name="connsiteX18" fmla="*/ 0 w 3859191"/>
              <a:gd name="connsiteY18" fmla="*/ 762343 h 1574473"/>
              <a:gd name="connsiteX19" fmla="*/ 0 w 3859191"/>
              <a:gd name="connsiteY19" fmla="*/ 762343 h 1574473"/>
              <a:gd name="connsiteX20" fmla="*/ 0 w 3859191"/>
              <a:gd name="connsiteY20" fmla="*/ 217817 h 1574473"/>
              <a:gd name="connsiteX0" fmla="*/ 0 w 3859191"/>
              <a:gd name="connsiteY0" fmla="*/ 217817 h 1574473"/>
              <a:gd name="connsiteX1" fmla="*/ 217817 w 3859191"/>
              <a:gd name="connsiteY1" fmla="*/ 0 h 1574473"/>
              <a:gd name="connsiteX2" fmla="*/ 643199 w 3859191"/>
              <a:gd name="connsiteY2" fmla="*/ 0 h 1574473"/>
              <a:gd name="connsiteX3" fmla="*/ 643199 w 3859191"/>
              <a:gd name="connsiteY3" fmla="*/ 0 h 1574473"/>
              <a:gd name="connsiteX4" fmla="*/ 1607996 w 3859191"/>
              <a:gd name="connsiteY4" fmla="*/ 0 h 1574473"/>
              <a:gd name="connsiteX5" fmla="*/ 3641374 w 3859191"/>
              <a:gd name="connsiteY5" fmla="*/ 0 h 1574473"/>
              <a:gd name="connsiteX6" fmla="*/ 3859191 w 3859191"/>
              <a:gd name="connsiteY6" fmla="*/ 217817 h 1574473"/>
              <a:gd name="connsiteX7" fmla="*/ 3859191 w 3859191"/>
              <a:gd name="connsiteY7" fmla="*/ 762343 h 1574473"/>
              <a:gd name="connsiteX8" fmla="*/ 3859191 w 3859191"/>
              <a:gd name="connsiteY8" fmla="*/ 762343 h 1574473"/>
              <a:gd name="connsiteX9" fmla="*/ 3859191 w 3859191"/>
              <a:gd name="connsiteY9" fmla="*/ 1089061 h 1574473"/>
              <a:gd name="connsiteX10" fmla="*/ 3859191 w 3859191"/>
              <a:gd name="connsiteY10" fmla="*/ 1089056 h 1574473"/>
              <a:gd name="connsiteX11" fmla="*/ 3641374 w 3859191"/>
              <a:gd name="connsiteY11" fmla="*/ 1306873 h 1574473"/>
              <a:gd name="connsiteX12" fmla="*/ 871209 w 3859191"/>
              <a:gd name="connsiteY12" fmla="*/ 1308623 h 1574473"/>
              <a:gd name="connsiteX13" fmla="*/ 507070 w 3859191"/>
              <a:gd name="connsiteY13" fmla="*/ 1574473 h 1574473"/>
              <a:gd name="connsiteX14" fmla="*/ 501701 w 3859191"/>
              <a:gd name="connsiteY14" fmla="*/ 1322954 h 1574473"/>
              <a:gd name="connsiteX15" fmla="*/ 217817 w 3859191"/>
              <a:gd name="connsiteY15" fmla="*/ 1306873 h 1574473"/>
              <a:gd name="connsiteX16" fmla="*/ 0 w 3859191"/>
              <a:gd name="connsiteY16" fmla="*/ 1089056 h 1574473"/>
              <a:gd name="connsiteX17" fmla="*/ 0 w 3859191"/>
              <a:gd name="connsiteY17" fmla="*/ 1089061 h 1574473"/>
              <a:gd name="connsiteX18" fmla="*/ 0 w 3859191"/>
              <a:gd name="connsiteY18" fmla="*/ 762343 h 1574473"/>
              <a:gd name="connsiteX19" fmla="*/ 0 w 3859191"/>
              <a:gd name="connsiteY19" fmla="*/ 762343 h 1574473"/>
              <a:gd name="connsiteX20" fmla="*/ 0 w 3859191"/>
              <a:gd name="connsiteY20" fmla="*/ 217817 h 1574473"/>
              <a:gd name="connsiteX0" fmla="*/ 0 w 3859191"/>
              <a:gd name="connsiteY0" fmla="*/ 217817 h 1574473"/>
              <a:gd name="connsiteX1" fmla="*/ 217817 w 3859191"/>
              <a:gd name="connsiteY1" fmla="*/ 0 h 1574473"/>
              <a:gd name="connsiteX2" fmla="*/ 643199 w 3859191"/>
              <a:gd name="connsiteY2" fmla="*/ 0 h 1574473"/>
              <a:gd name="connsiteX3" fmla="*/ 643199 w 3859191"/>
              <a:gd name="connsiteY3" fmla="*/ 0 h 1574473"/>
              <a:gd name="connsiteX4" fmla="*/ 1607996 w 3859191"/>
              <a:gd name="connsiteY4" fmla="*/ 0 h 1574473"/>
              <a:gd name="connsiteX5" fmla="*/ 3641374 w 3859191"/>
              <a:gd name="connsiteY5" fmla="*/ 0 h 1574473"/>
              <a:gd name="connsiteX6" fmla="*/ 3859191 w 3859191"/>
              <a:gd name="connsiteY6" fmla="*/ 217817 h 1574473"/>
              <a:gd name="connsiteX7" fmla="*/ 3859191 w 3859191"/>
              <a:gd name="connsiteY7" fmla="*/ 762343 h 1574473"/>
              <a:gd name="connsiteX8" fmla="*/ 3859191 w 3859191"/>
              <a:gd name="connsiteY8" fmla="*/ 762343 h 1574473"/>
              <a:gd name="connsiteX9" fmla="*/ 3859191 w 3859191"/>
              <a:gd name="connsiteY9" fmla="*/ 1089061 h 1574473"/>
              <a:gd name="connsiteX10" fmla="*/ 3859191 w 3859191"/>
              <a:gd name="connsiteY10" fmla="*/ 1089056 h 1574473"/>
              <a:gd name="connsiteX11" fmla="*/ 3641374 w 3859191"/>
              <a:gd name="connsiteY11" fmla="*/ 1306873 h 1574473"/>
              <a:gd name="connsiteX12" fmla="*/ 871209 w 3859191"/>
              <a:gd name="connsiteY12" fmla="*/ 1308623 h 1574473"/>
              <a:gd name="connsiteX13" fmla="*/ 507070 w 3859191"/>
              <a:gd name="connsiteY13" fmla="*/ 1574473 h 1574473"/>
              <a:gd name="connsiteX14" fmla="*/ 501701 w 3859191"/>
              <a:gd name="connsiteY14" fmla="*/ 1308013 h 1574473"/>
              <a:gd name="connsiteX15" fmla="*/ 217817 w 3859191"/>
              <a:gd name="connsiteY15" fmla="*/ 1306873 h 1574473"/>
              <a:gd name="connsiteX16" fmla="*/ 0 w 3859191"/>
              <a:gd name="connsiteY16" fmla="*/ 1089056 h 1574473"/>
              <a:gd name="connsiteX17" fmla="*/ 0 w 3859191"/>
              <a:gd name="connsiteY17" fmla="*/ 1089061 h 1574473"/>
              <a:gd name="connsiteX18" fmla="*/ 0 w 3859191"/>
              <a:gd name="connsiteY18" fmla="*/ 762343 h 1574473"/>
              <a:gd name="connsiteX19" fmla="*/ 0 w 3859191"/>
              <a:gd name="connsiteY19" fmla="*/ 762343 h 1574473"/>
              <a:gd name="connsiteX20" fmla="*/ 0 w 3859191"/>
              <a:gd name="connsiteY20" fmla="*/ 217817 h 1574473"/>
              <a:gd name="connsiteX0" fmla="*/ 0 w 3859191"/>
              <a:gd name="connsiteY0" fmla="*/ 217817 h 1574473"/>
              <a:gd name="connsiteX1" fmla="*/ 217817 w 3859191"/>
              <a:gd name="connsiteY1" fmla="*/ 0 h 1574473"/>
              <a:gd name="connsiteX2" fmla="*/ 643199 w 3859191"/>
              <a:gd name="connsiteY2" fmla="*/ 0 h 1574473"/>
              <a:gd name="connsiteX3" fmla="*/ 643199 w 3859191"/>
              <a:gd name="connsiteY3" fmla="*/ 0 h 1574473"/>
              <a:gd name="connsiteX4" fmla="*/ 1607996 w 3859191"/>
              <a:gd name="connsiteY4" fmla="*/ 0 h 1574473"/>
              <a:gd name="connsiteX5" fmla="*/ 3641374 w 3859191"/>
              <a:gd name="connsiteY5" fmla="*/ 0 h 1574473"/>
              <a:gd name="connsiteX6" fmla="*/ 3859191 w 3859191"/>
              <a:gd name="connsiteY6" fmla="*/ 217817 h 1574473"/>
              <a:gd name="connsiteX7" fmla="*/ 3859191 w 3859191"/>
              <a:gd name="connsiteY7" fmla="*/ 762343 h 1574473"/>
              <a:gd name="connsiteX8" fmla="*/ 3859191 w 3859191"/>
              <a:gd name="connsiteY8" fmla="*/ 762343 h 1574473"/>
              <a:gd name="connsiteX9" fmla="*/ 3859191 w 3859191"/>
              <a:gd name="connsiteY9" fmla="*/ 1089061 h 1574473"/>
              <a:gd name="connsiteX10" fmla="*/ 3859191 w 3859191"/>
              <a:gd name="connsiteY10" fmla="*/ 1089056 h 1574473"/>
              <a:gd name="connsiteX11" fmla="*/ 3641374 w 3859191"/>
              <a:gd name="connsiteY11" fmla="*/ 1306873 h 1574473"/>
              <a:gd name="connsiteX12" fmla="*/ 1260722 w 3859191"/>
              <a:gd name="connsiteY12" fmla="*/ 1312716 h 1574473"/>
              <a:gd name="connsiteX13" fmla="*/ 507070 w 3859191"/>
              <a:gd name="connsiteY13" fmla="*/ 1574473 h 1574473"/>
              <a:gd name="connsiteX14" fmla="*/ 501701 w 3859191"/>
              <a:gd name="connsiteY14" fmla="*/ 1308013 h 1574473"/>
              <a:gd name="connsiteX15" fmla="*/ 217817 w 3859191"/>
              <a:gd name="connsiteY15" fmla="*/ 1306873 h 1574473"/>
              <a:gd name="connsiteX16" fmla="*/ 0 w 3859191"/>
              <a:gd name="connsiteY16" fmla="*/ 1089056 h 1574473"/>
              <a:gd name="connsiteX17" fmla="*/ 0 w 3859191"/>
              <a:gd name="connsiteY17" fmla="*/ 1089061 h 1574473"/>
              <a:gd name="connsiteX18" fmla="*/ 0 w 3859191"/>
              <a:gd name="connsiteY18" fmla="*/ 762343 h 1574473"/>
              <a:gd name="connsiteX19" fmla="*/ 0 w 3859191"/>
              <a:gd name="connsiteY19" fmla="*/ 762343 h 1574473"/>
              <a:gd name="connsiteX20" fmla="*/ 0 w 3859191"/>
              <a:gd name="connsiteY20" fmla="*/ 217817 h 1574473"/>
              <a:gd name="connsiteX0" fmla="*/ 0 w 3859191"/>
              <a:gd name="connsiteY0" fmla="*/ 217817 h 1586752"/>
              <a:gd name="connsiteX1" fmla="*/ 217817 w 3859191"/>
              <a:gd name="connsiteY1" fmla="*/ 0 h 1586752"/>
              <a:gd name="connsiteX2" fmla="*/ 643199 w 3859191"/>
              <a:gd name="connsiteY2" fmla="*/ 0 h 1586752"/>
              <a:gd name="connsiteX3" fmla="*/ 643199 w 3859191"/>
              <a:gd name="connsiteY3" fmla="*/ 0 h 1586752"/>
              <a:gd name="connsiteX4" fmla="*/ 1607996 w 3859191"/>
              <a:gd name="connsiteY4" fmla="*/ 0 h 1586752"/>
              <a:gd name="connsiteX5" fmla="*/ 3641374 w 3859191"/>
              <a:gd name="connsiteY5" fmla="*/ 0 h 1586752"/>
              <a:gd name="connsiteX6" fmla="*/ 3859191 w 3859191"/>
              <a:gd name="connsiteY6" fmla="*/ 217817 h 1586752"/>
              <a:gd name="connsiteX7" fmla="*/ 3859191 w 3859191"/>
              <a:gd name="connsiteY7" fmla="*/ 762343 h 1586752"/>
              <a:gd name="connsiteX8" fmla="*/ 3859191 w 3859191"/>
              <a:gd name="connsiteY8" fmla="*/ 762343 h 1586752"/>
              <a:gd name="connsiteX9" fmla="*/ 3859191 w 3859191"/>
              <a:gd name="connsiteY9" fmla="*/ 1089061 h 1586752"/>
              <a:gd name="connsiteX10" fmla="*/ 3859191 w 3859191"/>
              <a:gd name="connsiteY10" fmla="*/ 1089056 h 1586752"/>
              <a:gd name="connsiteX11" fmla="*/ 3641374 w 3859191"/>
              <a:gd name="connsiteY11" fmla="*/ 1306873 h 1586752"/>
              <a:gd name="connsiteX12" fmla="*/ 1260722 w 3859191"/>
              <a:gd name="connsiteY12" fmla="*/ 1312716 h 1586752"/>
              <a:gd name="connsiteX13" fmla="*/ 1003841 w 3859191"/>
              <a:gd name="connsiteY13" fmla="*/ 1586752 h 1586752"/>
              <a:gd name="connsiteX14" fmla="*/ 501701 w 3859191"/>
              <a:gd name="connsiteY14" fmla="*/ 1308013 h 1586752"/>
              <a:gd name="connsiteX15" fmla="*/ 217817 w 3859191"/>
              <a:gd name="connsiteY15" fmla="*/ 1306873 h 1586752"/>
              <a:gd name="connsiteX16" fmla="*/ 0 w 3859191"/>
              <a:gd name="connsiteY16" fmla="*/ 1089056 h 1586752"/>
              <a:gd name="connsiteX17" fmla="*/ 0 w 3859191"/>
              <a:gd name="connsiteY17" fmla="*/ 1089061 h 1586752"/>
              <a:gd name="connsiteX18" fmla="*/ 0 w 3859191"/>
              <a:gd name="connsiteY18" fmla="*/ 762343 h 1586752"/>
              <a:gd name="connsiteX19" fmla="*/ 0 w 3859191"/>
              <a:gd name="connsiteY19" fmla="*/ 762343 h 1586752"/>
              <a:gd name="connsiteX20" fmla="*/ 0 w 3859191"/>
              <a:gd name="connsiteY20" fmla="*/ 217817 h 1586752"/>
              <a:gd name="connsiteX0" fmla="*/ 0 w 3859191"/>
              <a:gd name="connsiteY0" fmla="*/ 217817 h 1586752"/>
              <a:gd name="connsiteX1" fmla="*/ 217817 w 3859191"/>
              <a:gd name="connsiteY1" fmla="*/ 0 h 1586752"/>
              <a:gd name="connsiteX2" fmla="*/ 643199 w 3859191"/>
              <a:gd name="connsiteY2" fmla="*/ 0 h 1586752"/>
              <a:gd name="connsiteX3" fmla="*/ 643199 w 3859191"/>
              <a:gd name="connsiteY3" fmla="*/ 0 h 1586752"/>
              <a:gd name="connsiteX4" fmla="*/ 1607996 w 3859191"/>
              <a:gd name="connsiteY4" fmla="*/ 0 h 1586752"/>
              <a:gd name="connsiteX5" fmla="*/ 3641374 w 3859191"/>
              <a:gd name="connsiteY5" fmla="*/ 0 h 1586752"/>
              <a:gd name="connsiteX6" fmla="*/ 3859191 w 3859191"/>
              <a:gd name="connsiteY6" fmla="*/ 217817 h 1586752"/>
              <a:gd name="connsiteX7" fmla="*/ 3859191 w 3859191"/>
              <a:gd name="connsiteY7" fmla="*/ 762343 h 1586752"/>
              <a:gd name="connsiteX8" fmla="*/ 3859191 w 3859191"/>
              <a:gd name="connsiteY8" fmla="*/ 762343 h 1586752"/>
              <a:gd name="connsiteX9" fmla="*/ 3859191 w 3859191"/>
              <a:gd name="connsiteY9" fmla="*/ 1089061 h 1586752"/>
              <a:gd name="connsiteX10" fmla="*/ 3859191 w 3859191"/>
              <a:gd name="connsiteY10" fmla="*/ 1089056 h 1586752"/>
              <a:gd name="connsiteX11" fmla="*/ 3641374 w 3859191"/>
              <a:gd name="connsiteY11" fmla="*/ 1306873 h 1586752"/>
              <a:gd name="connsiteX12" fmla="*/ 1260722 w 3859191"/>
              <a:gd name="connsiteY12" fmla="*/ 1312716 h 1586752"/>
              <a:gd name="connsiteX13" fmla="*/ 1003841 w 3859191"/>
              <a:gd name="connsiteY13" fmla="*/ 1586752 h 1586752"/>
              <a:gd name="connsiteX14" fmla="*/ 1004115 w 3859191"/>
              <a:gd name="connsiteY14" fmla="*/ 1312106 h 1586752"/>
              <a:gd name="connsiteX15" fmla="*/ 217817 w 3859191"/>
              <a:gd name="connsiteY15" fmla="*/ 1306873 h 1586752"/>
              <a:gd name="connsiteX16" fmla="*/ 0 w 3859191"/>
              <a:gd name="connsiteY16" fmla="*/ 1089056 h 1586752"/>
              <a:gd name="connsiteX17" fmla="*/ 0 w 3859191"/>
              <a:gd name="connsiteY17" fmla="*/ 1089061 h 1586752"/>
              <a:gd name="connsiteX18" fmla="*/ 0 w 3859191"/>
              <a:gd name="connsiteY18" fmla="*/ 762343 h 1586752"/>
              <a:gd name="connsiteX19" fmla="*/ 0 w 3859191"/>
              <a:gd name="connsiteY19" fmla="*/ 762343 h 1586752"/>
              <a:gd name="connsiteX20" fmla="*/ 0 w 3859191"/>
              <a:gd name="connsiteY20" fmla="*/ 217817 h 1586752"/>
              <a:gd name="connsiteX0" fmla="*/ 0 w 3859191"/>
              <a:gd name="connsiteY0" fmla="*/ 217817 h 1586752"/>
              <a:gd name="connsiteX1" fmla="*/ 217817 w 3859191"/>
              <a:gd name="connsiteY1" fmla="*/ 0 h 1586752"/>
              <a:gd name="connsiteX2" fmla="*/ 643199 w 3859191"/>
              <a:gd name="connsiteY2" fmla="*/ 0 h 1586752"/>
              <a:gd name="connsiteX3" fmla="*/ 643199 w 3859191"/>
              <a:gd name="connsiteY3" fmla="*/ 0 h 1586752"/>
              <a:gd name="connsiteX4" fmla="*/ 1607996 w 3859191"/>
              <a:gd name="connsiteY4" fmla="*/ 0 h 1586752"/>
              <a:gd name="connsiteX5" fmla="*/ 3641374 w 3859191"/>
              <a:gd name="connsiteY5" fmla="*/ 0 h 1586752"/>
              <a:gd name="connsiteX6" fmla="*/ 3859191 w 3859191"/>
              <a:gd name="connsiteY6" fmla="*/ 217817 h 1586752"/>
              <a:gd name="connsiteX7" fmla="*/ 3859191 w 3859191"/>
              <a:gd name="connsiteY7" fmla="*/ 762343 h 1586752"/>
              <a:gd name="connsiteX8" fmla="*/ 3859191 w 3859191"/>
              <a:gd name="connsiteY8" fmla="*/ 762343 h 1586752"/>
              <a:gd name="connsiteX9" fmla="*/ 3859191 w 3859191"/>
              <a:gd name="connsiteY9" fmla="*/ 1089061 h 1586752"/>
              <a:gd name="connsiteX10" fmla="*/ 3859191 w 3859191"/>
              <a:gd name="connsiteY10" fmla="*/ 1089056 h 1586752"/>
              <a:gd name="connsiteX11" fmla="*/ 3641374 w 3859191"/>
              <a:gd name="connsiteY11" fmla="*/ 1306873 h 1586752"/>
              <a:gd name="connsiteX12" fmla="*/ 1508581 w 3859191"/>
              <a:gd name="connsiteY12" fmla="*/ 1312716 h 1586752"/>
              <a:gd name="connsiteX13" fmla="*/ 1003841 w 3859191"/>
              <a:gd name="connsiteY13" fmla="*/ 1586752 h 1586752"/>
              <a:gd name="connsiteX14" fmla="*/ 1004115 w 3859191"/>
              <a:gd name="connsiteY14" fmla="*/ 1312106 h 1586752"/>
              <a:gd name="connsiteX15" fmla="*/ 217817 w 3859191"/>
              <a:gd name="connsiteY15" fmla="*/ 1306873 h 1586752"/>
              <a:gd name="connsiteX16" fmla="*/ 0 w 3859191"/>
              <a:gd name="connsiteY16" fmla="*/ 1089056 h 1586752"/>
              <a:gd name="connsiteX17" fmla="*/ 0 w 3859191"/>
              <a:gd name="connsiteY17" fmla="*/ 1089061 h 1586752"/>
              <a:gd name="connsiteX18" fmla="*/ 0 w 3859191"/>
              <a:gd name="connsiteY18" fmla="*/ 762343 h 1586752"/>
              <a:gd name="connsiteX19" fmla="*/ 0 w 3859191"/>
              <a:gd name="connsiteY19" fmla="*/ 762343 h 1586752"/>
              <a:gd name="connsiteX20" fmla="*/ 0 w 3859191"/>
              <a:gd name="connsiteY20" fmla="*/ 217817 h 1586752"/>
              <a:gd name="connsiteX0" fmla="*/ 0 w 3859191"/>
              <a:gd name="connsiteY0" fmla="*/ 217817 h 1586752"/>
              <a:gd name="connsiteX1" fmla="*/ 217817 w 3859191"/>
              <a:gd name="connsiteY1" fmla="*/ 0 h 1586752"/>
              <a:gd name="connsiteX2" fmla="*/ 643199 w 3859191"/>
              <a:gd name="connsiteY2" fmla="*/ 0 h 1586752"/>
              <a:gd name="connsiteX3" fmla="*/ 643199 w 3859191"/>
              <a:gd name="connsiteY3" fmla="*/ 0 h 1586752"/>
              <a:gd name="connsiteX4" fmla="*/ 1607996 w 3859191"/>
              <a:gd name="connsiteY4" fmla="*/ 0 h 1586752"/>
              <a:gd name="connsiteX5" fmla="*/ 3641374 w 3859191"/>
              <a:gd name="connsiteY5" fmla="*/ 0 h 1586752"/>
              <a:gd name="connsiteX6" fmla="*/ 3859191 w 3859191"/>
              <a:gd name="connsiteY6" fmla="*/ 217817 h 1586752"/>
              <a:gd name="connsiteX7" fmla="*/ 3859191 w 3859191"/>
              <a:gd name="connsiteY7" fmla="*/ 762343 h 1586752"/>
              <a:gd name="connsiteX8" fmla="*/ 3859191 w 3859191"/>
              <a:gd name="connsiteY8" fmla="*/ 762343 h 1586752"/>
              <a:gd name="connsiteX9" fmla="*/ 3859191 w 3859191"/>
              <a:gd name="connsiteY9" fmla="*/ 1089061 h 1586752"/>
              <a:gd name="connsiteX10" fmla="*/ 3859191 w 3859191"/>
              <a:gd name="connsiteY10" fmla="*/ 1089056 h 1586752"/>
              <a:gd name="connsiteX11" fmla="*/ 3641374 w 3859191"/>
              <a:gd name="connsiteY11" fmla="*/ 1306873 h 1586752"/>
              <a:gd name="connsiteX12" fmla="*/ 1524073 w 3859191"/>
              <a:gd name="connsiteY12" fmla="*/ 1295868 h 1586752"/>
              <a:gd name="connsiteX13" fmla="*/ 1003841 w 3859191"/>
              <a:gd name="connsiteY13" fmla="*/ 1586752 h 1586752"/>
              <a:gd name="connsiteX14" fmla="*/ 1004115 w 3859191"/>
              <a:gd name="connsiteY14" fmla="*/ 1312106 h 1586752"/>
              <a:gd name="connsiteX15" fmla="*/ 217817 w 3859191"/>
              <a:gd name="connsiteY15" fmla="*/ 1306873 h 1586752"/>
              <a:gd name="connsiteX16" fmla="*/ 0 w 3859191"/>
              <a:gd name="connsiteY16" fmla="*/ 1089056 h 1586752"/>
              <a:gd name="connsiteX17" fmla="*/ 0 w 3859191"/>
              <a:gd name="connsiteY17" fmla="*/ 1089061 h 1586752"/>
              <a:gd name="connsiteX18" fmla="*/ 0 w 3859191"/>
              <a:gd name="connsiteY18" fmla="*/ 762343 h 1586752"/>
              <a:gd name="connsiteX19" fmla="*/ 0 w 3859191"/>
              <a:gd name="connsiteY19" fmla="*/ 762343 h 1586752"/>
              <a:gd name="connsiteX20" fmla="*/ 0 w 3859191"/>
              <a:gd name="connsiteY20" fmla="*/ 217817 h 1586752"/>
              <a:gd name="connsiteX0" fmla="*/ 0 w 3859191"/>
              <a:gd name="connsiteY0" fmla="*/ 217817 h 1586752"/>
              <a:gd name="connsiteX1" fmla="*/ 217817 w 3859191"/>
              <a:gd name="connsiteY1" fmla="*/ 0 h 1586752"/>
              <a:gd name="connsiteX2" fmla="*/ 643199 w 3859191"/>
              <a:gd name="connsiteY2" fmla="*/ 0 h 1586752"/>
              <a:gd name="connsiteX3" fmla="*/ 643199 w 3859191"/>
              <a:gd name="connsiteY3" fmla="*/ 0 h 1586752"/>
              <a:gd name="connsiteX4" fmla="*/ 1607996 w 3859191"/>
              <a:gd name="connsiteY4" fmla="*/ 0 h 1586752"/>
              <a:gd name="connsiteX5" fmla="*/ 3641374 w 3859191"/>
              <a:gd name="connsiteY5" fmla="*/ 0 h 1586752"/>
              <a:gd name="connsiteX6" fmla="*/ 3859191 w 3859191"/>
              <a:gd name="connsiteY6" fmla="*/ 217817 h 1586752"/>
              <a:gd name="connsiteX7" fmla="*/ 3859191 w 3859191"/>
              <a:gd name="connsiteY7" fmla="*/ 762343 h 1586752"/>
              <a:gd name="connsiteX8" fmla="*/ 3859191 w 3859191"/>
              <a:gd name="connsiteY8" fmla="*/ 762343 h 1586752"/>
              <a:gd name="connsiteX9" fmla="*/ 3859191 w 3859191"/>
              <a:gd name="connsiteY9" fmla="*/ 1089061 h 1586752"/>
              <a:gd name="connsiteX10" fmla="*/ 3859191 w 3859191"/>
              <a:gd name="connsiteY10" fmla="*/ 1089056 h 1586752"/>
              <a:gd name="connsiteX11" fmla="*/ 3641374 w 3859191"/>
              <a:gd name="connsiteY11" fmla="*/ 1306873 h 1586752"/>
              <a:gd name="connsiteX12" fmla="*/ 1524073 w 3859191"/>
              <a:gd name="connsiteY12" fmla="*/ 1310129 h 1586752"/>
              <a:gd name="connsiteX13" fmla="*/ 1003841 w 3859191"/>
              <a:gd name="connsiteY13" fmla="*/ 1586752 h 1586752"/>
              <a:gd name="connsiteX14" fmla="*/ 1004115 w 3859191"/>
              <a:gd name="connsiteY14" fmla="*/ 1312106 h 1586752"/>
              <a:gd name="connsiteX15" fmla="*/ 217817 w 3859191"/>
              <a:gd name="connsiteY15" fmla="*/ 1306873 h 1586752"/>
              <a:gd name="connsiteX16" fmla="*/ 0 w 3859191"/>
              <a:gd name="connsiteY16" fmla="*/ 1089056 h 1586752"/>
              <a:gd name="connsiteX17" fmla="*/ 0 w 3859191"/>
              <a:gd name="connsiteY17" fmla="*/ 1089061 h 1586752"/>
              <a:gd name="connsiteX18" fmla="*/ 0 w 3859191"/>
              <a:gd name="connsiteY18" fmla="*/ 762343 h 1586752"/>
              <a:gd name="connsiteX19" fmla="*/ 0 w 3859191"/>
              <a:gd name="connsiteY19" fmla="*/ 762343 h 1586752"/>
              <a:gd name="connsiteX20" fmla="*/ 0 w 3859191"/>
              <a:gd name="connsiteY20" fmla="*/ 217817 h 1586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59191" h="1586752">
                <a:moveTo>
                  <a:pt x="0" y="217817"/>
                </a:moveTo>
                <a:cubicBezTo>
                  <a:pt x="0" y="97520"/>
                  <a:pt x="97520" y="0"/>
                  <a:pt x="217817" y="0"/>
                </a:cubicBezTo>
                <a:lnTo>
                  <a:pt x="643199" y="0"/>
                </a:lnTo>
                <a:lnTo>
                  <a:pt x="643199" y="0"/>
                </a:lnTo>
                <a:lnTo>
                  <a:pt x="1607996" y="0"/>
                </a:lnTo>
                <a:lnTo>
                  <a:pt x="3641374" y="0"/>
                </a:lnTo>
                <a:cubicBezTo>
                  <a:pt x="3761671" y="0"/>
                  <a:pt x="3859191" y="97520"/>
                  <a:pt x="3859191" y="217817"/>
                </a:cubicBezTo>
                <a:lnTo>
                  <a:pt x="3859191" y="762343"/>
                </a:lnTo>
                <a:lnTo>
                  <a:pt x="3859191" y="762343"/>
                </a:lnTo>
                <a:lnTo>
                  <a:pt x="3859191" y="1089061"/>
                </a:lnTo>
                <a:lnTo>
                  <a:pt x="3859191" y="1089056"/>
                </a:lnTo>
                <a:cubicBezTo>
                  <a:pt x="3859191" y="1209353"/>
                  <a:pt x="3761671" y="1306873"/>
                  <a:pt x="3641374" y="1306873"/>
                </a:cubicBezTo>
                <a:lnTo>
                  <a:pt x="1524073" y="1310129"/>
                </a:lnTo>
                <a:lnTo>
                  <a:pt x="1003841" y="1586752"/>
                </a:lnTo>
                <a:cubicBezTo>
                  <a:pt x="1003297" y="1526252"/>
                  <a:pt x="1004659" y="1372606"/>
                  <a:pt x="1004115" y="1312106"/>
                </a:cubicBezTo>
                <a:lnTo>
                  <a:pt x="217817" y="1306873"/>
                </a:lnTo>
                <a:cubicBezTo>
                  <a:pt x="97520" y="1306873"/>
                  <a:pt x="0" y="1209353"/>
                  <a:pt x="0" y="1089056"/>
                </a:cubicBezTo>
                <a:lnTo>
                  <a:pt x="0" y="1089061"/>
                </a:lnTo>
                <a:lnTo>
                  <a:pt x="0" y="762343"/>
                </a:lnTo>
                <a:lnTo>
                  <a:pt x="0" y="762343"/>
                </a:lnTo>
                <a:lnTo>
                  <a:pt x="0" y="217817"/>
                </a:lnTo>
                <a:close/>
              </a:path>
            </a:pathLst>
          </a:cu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descr="Untitled-1-0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1594" y="3474721"/>
            <a:ext cx="2465918" cy="1788160"/>
          </a:xfrm>
          <a:prstGeom prst="rect">
            <a:avLst/>
          </a:prstGeom>
        </p:spPr>
      </p:pic>
      <p:cxnSp>
        <p:nvCxnSpPr>
          <p:cNvPr id="6" name="Straight Connector 5"/>
          <p:cNvCxnSpPr/>
          <p:nvPr/>
        </p:nvCxnSpPr>
        <p:spPr>
          <a:xfrm>
            <a:off x="4104265" y="2220050"/>
            <a:ext cx="0" cy="2582545"/>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nvGrpSpPr>
          <p:cNvPr id="7" name="Group 6"/>
          <p:cNvGrpSpPr/>
          <p:nvPr/>
        </p:nvGrpSpPr>
        <p:grpSpPr>
          <a:xfrm>
            <a:off x="7982922" y="5141115"/>
            <a:ext cx="1161078" cy="838132"/>
            <a:chOff x="7982922" y="4553595"/>
            <a:chExt cx="1161078" cy="838132"/>
          </a:xfrm>
        </p:grpSpPr>
        <p:sp>
          <p:nvSpPr>
            <p:cNvPr id="8" name="Rectangle 7"/>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9" name="Picture 8"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9955950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6" name="Text Placeholder 5"/>
          <p:cNvSpPr>
            <a:spLocks noGrp="1"/>
          </p:cNvSpPr>
          <p:nvPr>
            <p:ph type="body" idx="1"/>
          </p:nvPr>
        </p:nvSpPr>
        <p:spPr/>
        <p:txBody>
          <a:bodyPr/>
          <a:lstStyle/>
          <a:p>
            <a:r>
              <a:rPr lang="en-US" dirty="0"/>
              <a:t>APPLYING </a:t>
            </a:r>
            <a:br>
              <a:rPr lang="en-US" dirty="0"/>
            </a:br>
            <a:r>
              <a:rPr lang="en-US" dirty="0"/>
              <a:t>WHAT YOU’VE LEARNED</a:t>
            </a:r>
          </a:p>
        </p:txBody>
      </p:sp>
      <p:grpSp>
        <p:nvGrpSpPr>
          <p:cNvPr id="8" name="Group 7"/>
          <p:cNvGrpSpPr/>
          <p:nvPr/>
        </p:nvGrpSpPr>
        <p:grpSpPr>
          <a:xfrm>
            <a:off x="932789" y="0"/>
            <a:ext cx="1110074" cy="2459955"/>
            <a:chOff x="1552549" y="0"/>
            <a:chExt cx="1110074"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COACHING</a:t>
              </a:r>
            </a:p>
          </p:txBody>
        </p:sp>
      </p:grpSp>
    </p:spTree>
    <p:extLst>
      <p:ext uri="{BB962C8B-B14F-4D97-AF65-F5344CB8AC3E}">
        <p14:creationId xmlns:p14="http://schemas.microsoft.com/office/powerpoint/2010/main" val="7101588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4" name="Content Placeholder 3"/>
          <p:cNvSpPr>
            <a:spLocks noGrp="1"/>
          </p:cNvSpPr>
          <p:nvPr>
            <p:ph sz="quarter" idx="10"/>
          </p:nvPr>
        </p:nvSpPr>
        <p:spPr/>
        <p:txBody>
          <a:bodyPr/>
          <a:lstStyle/>
          <a:p>
            <a:pPr marL="0" indent="0">
              <a:lnSpc>
                <a:spcPct val="100000"/>
              </a:lnSpc>
              <a:buNone/>
            </a:pPr>
            <a:r>
              <a:rPr lang="en-US" dirty="0"/>
              <a:t>Help you:</a:t>
            </a:r>
          </a:p>
          <a:p>
            <a:pPr>
              <a:lnSpc>
                <a:spcPct val="100000"/>
              </a:lnSpc>
            </a:pPr>
            <a:r>
              <a:rPr lang="en-US" dirty="0"/>
              <a:t>Establish a successful coaching relationship</a:t>
            </a:r>
          </a:p>
          <a:p>
            <a:pPr>
              <a:lnSpc>
                <a:spcPct val="100000"/>
              </a:lnSpc>
            </a:pPr>
            <a:r>
              <a:rPr lang="en-US" dirty="0"/>
              <a:t>Listen and question effectively </a:t>
            </a:r>
          </a:p>
          <a:p>
            <a:pPr>
              <a:lnSpc>
                <a:spcPct val="100000"/>
              </a:lnSpc>
            </a:pPr>
            <a:r>
              <a:rPr lang="en-US" dirty="0"/>
              <a:t>Give constructive feedback</a:t>
            </a:r>
          </a:p>
        </p:txBody>
      </p:sp>
    </p:spTree>
    <p:extLst>
      <p:ext uri="{BB962C8B-B14F-4D97-AF65-F5344CB8AC3E}">
        <p14:creationId xmlns:p14="http://schemas.microsoft.com/office/powerpoint/2010/main" val="9523997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Applying what you’ve learned</a:t>
            </a:r>
          </a:p>
        </p:txBody>
      </p:sp>
      <p:sp>
        <p:nvSpPr>
          <p:cNvPr id="4" name="Content Placeholder 2"/>
          <p:cNvSpPr txBox="1">
            <a:spLocks/>
          </p:cNvSpPr>
          <p:nvPr/>
        </p:nvSpPr>
        <p:spPr>
          <a:xfrm>
            <a:off x="3907519" y="2458298"/>
            <a:ext cx="4774520" cy="2818354"/>
          </a:xfrm>
          <a:prstGeom prst="rect">
            <a:avLst/>
          </a:prstGeom>
        </p:spPr>
        <p:txBody>
          <a:bodyPr>
            <a:norm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a:t>Your next step is to complete the On-the-Job section of the Harvard </a:t>
            </a:r>
            <a:r>
              <a:rPr lang="en-US" dirty="0" err="1"/>
              <a:t>ManageMentor</a:t>
            </a:r>
            <a:r>
              <a:rPr lang="en-US" dirty="0"/>
              <a:t> Coaching topic.</a:t>
            </a:r>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lgn="ctr">
              <a:buFont typeface="Arial" panose="020B0604020202020204" pitchFamily="34" charset="0"/>
              <a:buNone/>
            </a:pP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p:blipFill>
        <p:spPr>
          <a:xfrm>
            <a:off x="679450" y="2035619"/>
            <a:ext cx="2902524" cy="2964116"/>
          </a:xfrm>
          <a:prstGeom prst="rect">
            <a:avLst/>
          </a:prstGeom>
        </p:spPr>
      </p:pic>
    </p:spTree>
    <p:extLst>
      <p:ext uri="{BB962C8B-B14F-4D97-AF65-F5344CB8AC3E}">
        <p14:creationId xmlns:p14="http://schemas.microsoft.com/office/powerpoint/2010/main" val="34797292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129050607_5.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9764" b="9764"/>
          <a:stretch>
            <a:fillRect/>
          </a:stretch>
        </p:blipFill>
        <p:spPr/>
      </p:pic>
      <p:sp>
        <p:nvSpPr>
          <p:cNvPr id="7" name="Rectangle 6"/>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a:spLocks noGrp="1"/>
          </p:cNvSpPr>
          <p:nvPr>
            <p:ph type="ctrTitle"/>
          </p:nvPr>
        </p:nvSpPr>
        <p:spPr>
          <a:xfrm>
            <a:off x="630081" y="3585475"/>
            <a:ext cx="7375075" cy="1481667"/>
          </a:xfrm>
        </p:spPr>
        <p:txBody>
          <a:bodyPr>
            <a:normAutofit/>
          </a:bodyPr>
          <a:lstStyle/>
          <a:p>
            <a:r>
              <a:rPr lang="en-US" dirty="0"/>
              <a:t>Thank you</a:t>
            </a:r>
          </a:p>
        </p:txBody>
      </p:sp>
      <p:grpSp>
        <p:nvGrpSpPr>
          <p:cNvPr id="9" name="Group 8"/>
          <p:cNvGrpSpPr/>
          <p:nvPr/>
        </p:nvGrpSpPr>
        <p:grpSpPr>
          <a:xfrm>
            <a:off x="630081" y="-5584"/>
            <a:ext cx="2825156" cy="1823903"/>
            <a:chOff x="630081" y="-5584"/>
            <a:chExt cx="2825156" cy="1823903"/>
          </a:xfrm>
        </p:grpSpPr>
        <p:sp>
          <p:nvSpPr>
            <p:cNvPr id="10" name="Freeform 9"/>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1635598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6" name="Picture 5"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78506" y="2161117"/>
            <a:ext cx="2734491" cy="2596461"/>
          </a:xfrm>
          <a:prstGeom prst="rect">
            <a:avLst/>
          </a:prstGeom>
        </p:spPr>
      </p:pic>
      <p:pic>
        <p:nvPicPr>
          <p:cNvPr id="7" name="Picture 6"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81788" y="2156183"/>
            <a:ext cx="2738710" cy="2601395"/>
          </a:xfrm>
          <a:prstGeom prst="rect">
            <a:avLst/>
          </a:prstGeom>
        </p:spPr>
      </p:pic>
      <p:sp>
        <p:nvSpPr>
          <p:cNvPr id="8" name="TextBox 7"/>
          <p:cNvSpPr txBox="1"/>
          <p:nvPr/>
        </p:nvSpPr>
        <p:spPr>
          <a:xfrm>
            <a:off x="1382526"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9" name="TextBox 8"/>
          <p:cNvSpPr txBox="1"/>
          <p:nvPr/>
        </p:nvSpPr>
        <p:spPr>
          <a:xfrm>
            <a:off x="4878761"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2779681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13" name="Content Placeholder 3"/>
          <p:cNvSpPr>
            <a:spLocks noGrp="1"/>
          </p:cNvSpPr>
          <p:nvPr>
            <p:ph sz="quarter" idx="10"/>
          </p:nvPr>
        </p:nvSpPr>
        <p:spPr>
          <a:xfrm>
            <a:off x="457201" y="1666875"/>
            <a:ext cx="8233833" cy="4221692"/>
          </a:xfrm>
        </p:spPr>
        <p:txBody>
          <a:bodyPr/>
          <a:lstStyle/>
          <a:p>
            <a:pPr marL="284163" indent="-284163">
              <a:spcAft>
                <a:spcPts val="1200"/>
              </a:spcAft>
              <a:buFont typeface="Arial"/>
              <a:buChar char="•"/>
            </a:pPr>
            <a:r>
              <a:rPr lang="en-US" sz="2400" dirty="0">
                <a:solidFill>
                  <a:prstClr val="black"/>
                </a:solidFill>
              </a:rPr>
              <a:t>Limit electronic interruptions.</a:t>
            </a:r>
          </a:p>
          <a:p>
            <a:pPr marL="284163" indent="-284163">
              <a:spcAft>
                <a:spcPts val="1200"/>
              </a:spcAft>
              <a:buFont typeface="Arial"/>
              <a:buChar char="•"/>
            </a:pPr>
            <a:r>
              <a:rPr lang="en-US" sz="2400" dirty="0">
                <a:solidFill>
                  <a:prstClr val="black"/>
                </a:solidFill>
              </a:rPr>
              <a:t>Take part in the discussion. </a:t>
            </a:r>
          </a:p>
          <a:p>
            <a:pPr marL="284163" indent="-284163">
              <a:spcAft>
                <a:spcPts val="1200"/>
              </a:spcAft>
              <a:buFont typeface="Arial"/>
              <a:buChar char="•"/>
            </a:pPr>
            <a:r>
              <a:rPr lang="en-US" sz="2400" dirty="0">
                <a:solidFill>
                  <a:prstClr val="black"/>
                </a:solidFill>
              </a:rPr>
              <a:t>Listen carefully to what is being said.</a:t>
            </a:r>
          </a:p>
          <a:p>
            <a:pPr marL="284163" indent="-284163">
              <a:spcAft>
                <a:spcPts val="1200"/>
              </a:spcAft>
              <a:buFont typeface="Arial"/>
              <a:buChar char="•"/>
            </a:pPr>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pPr marL="284163" indent="-284163">
              <a:spcAft>
                <a:spcPts val="1200"/>
              </a:spcAft>
              <a:buFont typeface="Arial"/>
              <a:buChar char="•"/>
            </a:pPr>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a:t>
            </a:r>
            <a:br>
              <a:rPr lang="en-US" sz="2400" dirty="0">
                <a:solidFill>
                  <a:prstClr val="black"/>
                </a:solidFill>
              </a:rPr>
            </a:br>
            <a:r>
              <a:rPr lang="en-US" sz="2400" dirty="0">
                <a:solidFill>
                  <a:prstClr val="black"/>
                </a:solidFill>
              </a:rPr>
              <a:t>volunteer to speak.</a:t>
            </a:r>
          </a:p>
          <a:p>
            <a:pPr marL="284163" indent="-284163">
              <a:buFont typeface="Arial"/>
              <a:buChar char="•"/>
            </a:pPr>
            <a:r>
              <a:rPr lang="en-US" sz="2400" dirty="0">
                <a:solidFill>
                  <a:prstClr val="black"/>
                </a:solidFill>
              </a:rPr>
              <a:t>Put your phone on mute when </a:t>
            </a:r>
            <a:br>
              <a:rPr lang="en-US" sz="2400" dirty="0">
                <a:solidFill>
                  <a:prstClr val="black"/>
                </a:solidFill>
              </a:rPr>
            </a:br>
            <a:r>
              <a:rPr lang="en-US" sz="2400" dirty="0">
                <a:solidFill>
                  <a:prstClr val="black"/>
                </a:solidFill>
              </a:rPr>
              <a:t>not speaking.</a:t>
            </a:r>
          </a:p>
        </p:txBody>
      </p:sp>
      <p:grpSp>
        <p:nvGrpSpPr>
          <p:cNvPr id="14" name="Group 13"/>
          <p:cNvGrpSpPr/>
          <p:nvPr/>
        </p:nvGrpSpPr>
        <p:grpSpPr>
          <a:xfrm>
            <a:off x="7563253" y="3156902"/>
            <a:ext cx="1580747" cy="844729"/>
            <a:chOff x="7563253" y="4665042"/>
            <a:chExt cx="1580747" cy="844729"/>
          </a:xfrm>
        </p:grpSpPr>
        <p:sp>
          <p:nvSpPr>
            <p:cNvPr id="15" name="Rectangle 1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6" name="Picture 1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7" name="Group 16"/>
          <p:cNvGrpSpPr/>
          <p:nvPr/>
        </p:nvGrpSpPr>
        <p:grpSpPr>
          <a:xfrm>
            <a:off x="7982922" y="4333788"/>
            <a:ext cx="1161078" cy="838132"/>
            <a:chOff x="7982922" y="4553595"/>
            <a:chExt cx="1161078" cy="838132"/>
          </a:xfrm>
        </p:grpSpPr>
        <p:sp>
          <p:nvSpPr>
            <p:cNvPr id="18" name="Rectangle 17"/>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9" name="Picture 18"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488010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great coach…</a:t>
            </a:r>
          </a:p>
        </p:txBody>
      </p:sp>
      <p:sp>
        <p:nvSpPr>
          <p:cNvPr id="6" name="Text Placeholder 7"/>
          <p:cNvSpPr txBox="1">
            <a:spLocks/>
          </p:cNvSpPr>
          <p:nvPr/>
        </p:nvSpPr>
        <p:spPr>
          <a:xfrm>
            <a:off x="5035485" y="2470834"/>
            <a:ext cx="3797964" cy="2249084"/>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1200"/>
              </a:spcAft>
              <a:buNone/>
            </a:pPr>
            <a:r>
              <a:rPr lang="en-US" sz="2400" i="1" dirty="0">
                <a:solidFill>
                  <a:schemeClr val="accent1"/>
                </a:solidFill>
              </a:rPr>
              <a:t>Think about a great coach you’ve had, personally or professionally. </a:t>
            </a:r>
          </a:p>
          <a:p>
            <a:pPr marL="0" indent="0">
              <a:spcAft>
                <a:spcPts val="1200"/>
              </a:spcAft>
              <a:buNone/>
            </a:pPr>
            <a:r>
              <a:rPr lang="en-US" sz="2400" i="1" dirty="0">
                <a:solidFill>
                  <a:schemeClr val="accent1"/>
                </a:solidFill>
              </a:rPr>
              <a:t>What did they say or do to help you develop?</a:t>
            </a:r>
          </a:p>
          <a:p>
            <a:pPr marL="0" indent="0">
              <a:buFont typeface="Arial" panose="020B0604020202020204" pitchFamily="34" charset="0"/>
              <a:buNone/>
            </a:pPr>
            <a:endParaRPr lang="en-US" sz="2000" dirty="0"/>
          </a:p>
        </p:txBody>
      </p:sp>
      <p:cxnSp>
        <p:nvCxnSpPr>
          <p:cNvPr id="7" name="Straight Connector 6"/>
          <p:cNvCxnSpPr/>
          <p:nvPr/>
        </p:nvCxnSpPr>
        <p:spPr>
          <a:xfrm>
            <a:off x="4642148" y="2475544"/>
            <a:ext cx="0" cy="2582545"/>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pic>
        <p:nvPicPr>
          <p:cNvPr id="8" name="Picture 7" descr="coaching-0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1217" y="2403640"/>
            <a:ext cx="2843125" cy="2651379"/>
          </a:xfrm>
          <a:prstGeom prst="rect">
            <a:avLst/>
          </a:prstGeom>
        </p:spPr>
      </p:pic>
    </p:spTree>
    <p:extLst>
      <p:ext uri="{BB962C8B-B14F-4D97-AF65-F5344CB8AC3E}">
        <p14:creationId xmlns:p14="http://schemas.microsoft.com/office/powerpoint/2010/main" val="3210152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lstStyle/>
          <a:p>
            <a:pPr marL="0" indent="0">
              <a:buNone/>
            </a:pPr>
            <a:r>
              <a:rPr lang="en-US" dirty="0"/>
              <a:t>Help you:</a:t>
            </a:r>
          </a:p>
          <a:p>
            <a:r>
              <a:rPr lang="en-US" dirty="0"/>
              <a:t>Establish a successful coaching relationship</a:t>
            </a:r>
          </a:p>
          <a:p>
            <a:r>
              <a:rPr lang="en-US" dirty="0"/>
              <a:t>Listen and question effectively </a:t>
            </a:r>
          </a:p>
          <a:p>
            <a:r>
              <a:rPr lang="en-US" dirty="0"/>
              <a:t>Give constructive feedback</a:t>
            </a:r>
          </a:p>
        </p:txBody>
      </p:sp>
    </p:spTree>
    <p:extLst>
      <p:ext uri="{BB962C8B-B14F-4D97-AF65-F5344CB8AC3E}">
        <p14:creationId xmlns:p14="http://schemas.microsoft.com/office/powerpoint/2010/main" val="700388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sz="6600" dirty="0"/>
              <a:t>ESTABLISH A SUCCESSFUL  COACHING RELATIONSHIP</a:t>
            </a:r>
          </a:p>
        </p:txBody>
      </p:sp>
      <p:pic>
        <p:nvPicPr>
          <p:cNvPr id="12" name="Picture Placeholder 11" descr="187096345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29043" b="37155"/>
          <a:stretch/>
        </p:blipFill>
        <p:spPr/>
      </p:pic>
      <p:grpSp>
        <p:nvGrpSpPr>
          <p:cNvPr id="13" name="Group 12"/>
          <p:cNvGrpSpPr/>
          <p:nvPr/>
        </p:nvGrpSpPr>
        <p:grpSpPr>
          <a:xfrm>
            <a:off x="932789" y="0"/>
            <a:ext cx="1110074" cy="2459955"/>
            <a:chOff x="1552549" y="0"/>
            <a:chExt cx="1110074" cy="2459955"/>
          </a:xfrm>
        </p:grpSpPr>
        <p:grpSp>
          <p:nvGrpSpPr>
            <p:cNvPr id="14" name="Group 13"/>
            <p:cNvGrpSpPr/>
            <p:nvPr/>
          </p:nvGrpSpPr>
          <p:grpSpPr>
            <a:xfrm>
              <a:off x="1552549" y="0"/>
              <a:ext cx="1110074" cy="2459955"/>
              <a:chOff x="1560742" y="0"/>
              <a:chExt cx="1110074" cy="2459955"/>
            </a:xfrm>
            <a:effectLst>
              <a:glow rad="25400">
                <a:schemeClr val="tx1">
                  <a:alpha val="20000"/>
                </a:schemeClr>
              </a:glow>
            </a:effectLst>
          </p:grpSpPr>
          <p:sp>
            <p:nvSpPr>
              <p:cNvPr id="16" name="Rectangle 15"/>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COACHING</a:t>
              </a:r>
            </a:p>
          </p:txBody>
        </p:sp>
      </p:grpSp>
    </p:spTree>
    <p:extLst>
      <p:ext uri="{BB962C8B-B14F-4D97-AF65-F5344CB8AC3E}">
        <p14:creationId xmlns:p14="http://schemas.microsoft.com/office/powerpoint/2010/main" val="1996621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09602" y="1021484"/>
            <a:ext cx="5019674" cy="861291"/>
          </a:xfrm>
          <a:prstGeom prst="rect">
            <a:avLst/>
          </a:prstGeom>
        </p:spPr>
        <p:txBody>
          <a:bodyPr vert="horz" lIns="0" tIns="0" rIns="0" bIns="0" rtlCol="0" anchor="b">
            <a:noAutofit/>
          </a:bodyPr>
          <a:lstStyle>
            <a:lvl1pPr algn="l" defTabSz="914400" rtl="0" eaLnBrk="1" latinLnBrk="0" hangingPunct="1">
              <a:lnSpc>
                <a:spcPts val="3600"/>
              </a:lnSpc>
              <a:spcBef>
                <a:spcPct val="0"/>
              </a:spcBef>
              <a:buNone/>
              <a:defRPr sz="3200" b="1" kern="1200">
                <a:solidFill>
                  <a:srgbClr val="000000"/>
                </a:solidFill>
                <a:latin typeface="Calibri"/>
                <a:ea typeface="+mj-ea"/>
                <a:cs typeface="Calibri"/>
              </a:defRPr>
            </a:lvl1pPr>
          </a:lstStyle>
          <a:p>
            <a:pPr>
              <a:lnSpc>
                <a:spcPct val="90000"/>
              </a:lnSpc>
            </a:pPr>
            <a:r>
              <a:rPr lang="en-US" sz="2800" dirty="0">
                <a:solidFill>
                  <a:schemeClr val="tx1"/>
                </a:solidFill>
              </a:rPr>
              <a:t>ESTABLISH A COACHING RELATIONSHIP</a:t>
            </a:r>
          </a:p>
        </p:txBody>
      </p:sp>
      <p:sp>
        <p:nvSpPr>
          <p:cNvPr id="7" name="Text Placeholder 7"/>
          <p:cNvSpPr txBox="1">
            <a:spLocks/>
          </p:cNvSpPr>
          <p:nvPr/>
        </p:nvSpPr>
        <p:spPr>
          <a:xfrm>
            <a:off x="596901" y="2073275"/>
            <a:ext cx="4190999" cy="3587751"/>
          </a:xfrm>
          <a:prstGeom prst="rect">
            <a:avLst/>
          </a:prstGeom>
        </p:spPr>
        <p:txBody>
          <a:bodyPr vert="horz" lIns="0" tIns="0" rIns="0" bIns="0" rtlCol="0">
            <a:noAutofit/>
          </a:bodyPr>
          <a:lstStyle>
            <a:lvl1pPr marL="53975" indent="0" algn="l" defTabSz="914400" rtl="0" eaLnBrk="1" latinLnBrk="0" hangingPunct="1">
              <a:lnSpc>
                <a:spcPct val="110000"/>
              </a:lnSpc>
              <a:spcBef>
                <a:spcPts val="0"/>
              </a:spcBef>
              <a:spcAft>
                <a:spcPts val="600"/>
              </a:spcAft>
              <a:buFont typeface="Arial" panose="020B0604020202020204" pitchFamily="34" charset="0"/>
              <a:buNone/>
              <a:defRPr lang="en-US" sz="3000" kern="1200" dirty="0" smtClean="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a:r>
              <a:rPr lang="en-US" sz="2000" dirty="0"/>
              <a:t>Sarah is a busy manager who knows that one of her team members, Tripp, is eager for additional responsibility. But to do so, Tripp needs to demonstrate he can handle his current work more efficiently. Sarah thinks that Tripp may benefit from coaching.</a:t>
            </a:r>
          </a:p>
        </p:txBody>
      </p:sp>
      <p:sp>
        <p:nvSpPr>
          <p:cNvPr id="8" name="Text Placeholder 2"/>
          <p:cNvSpPr txBox="1">
            <a:spLocks/>
          </p:cNvSpPr>
          <p:nvPr/>
        </p:nvSpPr>
        <p:spPr>
          <a:xfrm>
            <a:off x="5245301" y="2165685"/>
            <a:ext cx="3516362" cy="3034631"/>
          </a:xfrm>
          <a:prstGeom prst="rect">
            <a:avLst/>
          </a:prstGeom>
        </p:spPr>
        <p:txBody>
          <a:bodyPr vert="horz" lIns="0" tIns="0" rIns="0" bIns="0" rtlCol="0" anchor="t">
            <a:noAutofit/>
          </a:bodyPr>
          <a:lstStyle>
            <a:lvl1pPr marL="53975" indent="0" algn="l" defTabSz="914400" rtl="0" eaLnBrk="1" latinLnBrk="0" hangingPunct="1">
              <a:lnSpc>
                <a:spcPct val="110000"/>
              </a:lnSpc>
              <a:spcBef>
                <a:spcPts val="0"/>
              </a:spcBef>
              <a:spcAft>
                <a:spcPts val="600"/>
              </a:spcAft>
              <a:buFont typeface="Arial" panose="020B0604020202020204" pitchFamily="34" charset="0"/>
              <a:buNone/>
              <a:defRPr sz="3200" i="1" kern="1200">
                <a:solidFill>
                  <a:schemeClr val="bg2"/>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00000"/>
              </a:lnSpc>
            </a:pPr>
            <a:r>
              <a:rPr lang="en-US" sz="2400" dirty="0">
                <a:solidFill>
                  <a:schemeClr val="accent1"/>
                </a:solidFill>
              </a:rPr>
              <a:t>What should Sarah say and do to get a coaching relationship off to a good start? </a:t>
            </a:r>
          </a:p>
        </p:txBody>
      </p:sp>
      <p:cxnSp>
        <p:nvCxnSpPr>
          <p:cNvPr id="9" name="Straight Connector 8"/>
          <p:cNvCxnSpPr/>
          <p:nvPr/>
        </p:nvCxnSpPr>
        <p:spPr>
          <a:xfrm>
            <a:off x="5058232" y="21621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a:off x="7437121" y="5014694"/>
            <a:ext cx="1706879" cy="831272"/>
            <a:chOff x="7437121" y="4665042"/>
            <a:chExt cx="1706879" cy="831272"/>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spTree>
    <p:extLst>
      <p:ext uri="{BB962C8B-B14F-4D97-AF65-F5344CB8AC3E}">
        <p14:creationId xmlns:p14="http://schemas.microsoft.com/office/powerpoint/2010/main" val="3730011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9" y="2634248"/>
            <a:ext cx="7384230" cy="2724150"/>
          </a:xfrm>
        </p:spPr>
        <p:txBody>
          <a:bodyPr>
            <a:noAutofit/>
          </a:bodyPr>
          <a:lstStyle/>
          <a:p>
            <a:pPr marL="0" indent="0">
              <a:lnSpc>
                <a:spcPct val="100000"/>
              </a:lnSpc>
              <a:buNone/>
            </a:pPr>
            <a:r>
              <a:rPr lang="en-US" sz="4400" dirty="0"/>
              <a:t>How will you get </a:t>
            </a:r>
            <a:r>
              <a:rPr lang="en-US" sz="4400" i="1" dirty="0"/>
              <a:t>your</a:t>
            </a:r>
            <a:r>
              <a:rPr lang="en-US" sz="4400" dirty="0"/>
              <a:t> coaching relationship off to a good start? What will you say and do with your employee?</a:t>
            </a:r>
          </a:p>
        </p:txBody>
      </p:sp>
      <p:sp>
        <p:nvSpPr>
          <p:cNvPr id="5" name="Text Placeholder 4"/>
          <p:cNvSpPr>
            <a:spLocks noGrp="1"/>
          </p:cNvSpPr>
          <p:nvPr>
            <p:ph type="body" sz="quarter" idx="11"/>
          </p:nvPr>
        </p:nvSpPr>
        <p:spPr/>
        <p:txBody>
          <a:bodyPr/>
          <a:lstStyle/>
          <a:p>
            <a:r>
              <a:rPr lang="en-US" dirty="0"/>
              <a:t>ESTABLISH A SUCCESSFUL COACHING RELATIONSHIP</a:t>
            </a:r>
          </a:p>
        </p:txBody>
      </p:sp>
      <p:grpSp>
        <p:nvGrpSpPr>
          <p:cNvPr id="4" name="Group 3"/>
          <p:cNvGrpSpPr/>
          <p:nvPr/>
        </p:nvGrpSpPr>
        <p:grpSpPr>
          <a:xfrm>
            <a:off x="7982922" y="4939332"/>
            <a:ext cx="1161078" cy="838132"/>
            <a:chOff x="7982922" y="4553595"/>
            <a:chExt cx="1161078" cy="838132"/>
          </a:xfrm>
        </p:grpSpPr>
        <p:sp>
          <p:nvSpPr>
            <p:cNvPr id="6" name="Rectangle 5"/>
            <p:cNvSpPr/>
            <p:nvPr/>
          </p:nvSpPr>
          <p:spPr>
            <a:xfrm>
              <a:off x="8624455" y="4560455"/>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solidFill>
                    <a:schemeClr val="bg2"/>
                  </a:solidFill>
                </a:rPr>
                <a:t>RAISE HAND</a:t>
              </a:r>
            </a:p>
          </p:txBody>
        </p:sp>
        <p:pic>
          <p:nvPicPr>
            <p:cNvPr id="7" name="Picture 6" descr="icon_raise hand.png"/>
            <p:cNvPicPr>
              <a:picLocks noChangeAspect="1"/>
            </p:cNvPicPr>
            <p:nvPr/>
          </p:nvPicPr>
          <p:blipFill>
            <a:blip r:embed="rId3">
              <a:lum bright="70000" contrast="-70000"/>
              <a:extLst>
                <a:ext uri="{BEBA8EAE-BF5A-486C-A8C5-ECC9F3942E4B}">
                  <a14:imgProps xmlns:a14="http://schemas.microsoft.com/office/drawing/2010/main">
                    <a14:imgLayer r:embed="rId4">
                      <a14:imgEffect>
                        <a14:colorTemperature colorTemp="1500"/>
                      </a14:imgEffect>
                      <a14:imgEffect>
                        <a14:saturation sat="0"/>
                      </a14:imgEffect>
                    </a14:imgLayer>
                  </a14:imgProps>
                </a:ex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4236906167"/>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4186</TotalTime>
  <Words>3540</Words>
  <Application>Microsoft Macintosh PowerPoint</Application>
  <PresentationFormat>On-screen Show (4:3)</PresentationFormat>
  <Paragraphs>366</Paragraphs>
  <Slides>27</Slides>
  <Notes>27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Lucida Grande</vt:lpstr>
      <vt:lpstr>Wingdings</vt:lpstr>
      <vt:lpstr>Office Theme</vt:lpstr>
      <vt:lpstr>Coaching Café </vt:lpstr>
      <vt:lpstr>Welcome</vt:lpstr>
      <vt:lpstr>Introductions</vt:lpstr>
      <vt:lpstr>Participation tips</vt:lpstr>
      <vt:lpstr>A great coach…</vt:lpstr>
      <vt:lpstr>Today’s objectives</vt:lpstr>
      <vt:lpstr>PowerPoint Presentation</vt:lpstr>
      <vt:lpstr>PowerPoint Presentation</vt:lpstr>
      <vt:lpstr>PowerPoint Presentation</vt:lpstr>
      <vt:lpstr>PowerPoint Presentation</vt:lpstr>
      <vt:lpstr>Listening</vt:lpstr>
      <vt:lpstr>How actively do you listen?</vt:lpstr>
      <vt:lpstr>Three types of questions</vt:lpstr>
      <vt:lpstr>PowerPoint Presentation</vt:lpstr>
      <vt:lpstr>PowerPoint Presentation</vt:lpstr>
      <vt:lpstr>PowerPoint Presentation</vt:lpstr>
      <vt:lpstr>PowerPoint Presentation</vt:lpstr>
      <vt:lpstr>Asking questions</vt:lpstr>
      <vt:lpstr>PowerPoint Presentation</vt:lpstr>
      <vt:lpstr>PowerPoint Presentation</vt:lpstr>
      <vt:lpstr>PowerPoint Presentation</vt:lpstr>
      <vt:lpstr>Giving feedback</vt:lpstr>
      <vt:lpstr>Giving feedback</vt:lpstr>
      <vt:lpstr>PowerPoint Presentation</vt:lpstr>
      <vt:lpstr>Today’s objectives</vt:lpstr>
      <vt:lpstr>Applying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Audley, Emily</cp:lastModifiedBy>
  <cp:revision>465</cp:revision>
  <cp:lastPrinted>2014-07-10T17:46:00Z</cp:lastPrinted>
  <dcterms:created xsi:type="dcterms:W3CDTF">2014-06-21T12:09:32Z</dcterms:created>
  <dcterms:modified xsi:type="dcterms:W3CDTF">2019-09-23T18:58:15Z</dcterms:modified>
</cp:coreProperties>
</file>