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3"/>
  </p:notesMasterIdLst>
  <p:sldIdLst>
    <p:sldId id="272" r:id="rId2"/>
    <p:sldId id="296" r:id="rId3"/>
    <p:sldId id="274" r:id="rId4"/>
    <p:sldId id="275" r:id="rId5"/>
    <p:sldId id="276" r:id="rId6"/>
    <p:sldId id="277" r:id="rId7"/>
    <p:sldId id="278" r:id="rId8"/>
    <p:sldId id="330" r:id="rId9"/>
    <p:sldId id="339" r:id="rId10"/>
    <p:sldId id="338" r:id="rId11"/>
    <p:sldId id="282" r:id="rId12"/>
    <p:sldId id="329" r:id="rId13"/>
    <p:sldId id="340" r:id="rId14"/>
    <p:sldId id="342" r:id="rId15"/>
    <p:sldId id="341" r:id="rId16"/>
    <p:sldId id="287" r:id="rId17"/>
    <p:sldId id="337" r:id="rId18"/>
    <p:sldId id="297" r:id="rId19"/>
    <p:sldId id="293" r:id="rId20"/>
    <p:sldId id="294" r:id="rId21"/>
    <p:sldId id="295" r:id="rId22"/>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cmAuthor id="2" name="Audley, Emily" initials="" lastIdx="1" clrIdx="1"/>
  <p:cmAuthor id="3" name="Maunder, Joanna" initials="MJ" lastIdx="2" clrIdx="2"/>
  <p:cmAuthor id="4" name="Maunder, Joanna" initials="MJ [2]" lastIdx="1" clrIdx="3"/>
  <p:cmAuthor id="5" name="Maunder, Joanna" initials="MJ [3]" lastIdx="1" clrIdx="4"/>
  <p:cmAuthor id="6" name="Maunder, Joanna" initials="MJ [4]" lastIdx="1" clrIdx="5"/>
  <p:cmAuthor id="7" name="Maunder, Joanna" initials="MJ [5]" lastIdx="1" clrIdx="6"/>
  <p:cmAuthor id="8" name="Maunder, Joanna" initials="MJ [6]" lastIdx="1" clrIdx="7"/>
  <p:cmAuthor id="9" name="Maunder, Joanna" initials="MJ [7]" lastIdx="1" clrIdx="8"/>
  <p:cmAuthor id="10" name="Maunder, Joanna" initials="MJ [8]" lastIdx="1" clrIdx="9"/>
  <p:cmAuthor id="11" name="Maunder, Joanna" initials="MJ [9]" lastIdx="1" clrIdx="10"/>
  <p:cmAuthor id="12" name="Maunder, Joanna" initials="MJ [10]" lastIdx="1" clrIdx="11"/>
  <p:cmAuthor id="13" name="Maunder, Joanna" initials="MJ [11]" lastIdx="1" clrIdx="12"/>
  <p:cmAuthor id="14" name="Maunder, Joanna" initials="MJ [12]" lastIdx="1" clrIdx="13"/>
  <p:cmAuthor id="15" name="Maunder, Joanna" initials="MJ [13]" lastIdx="1" clrIdx="14"/>
  <p:cmAuthor id="16" name="Katherine Bowers" initials="" lastIdx="1" clrIdx="1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F33"/>
    <a:srgbClr val="E2CD31"/>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31" autoAdjust="0"/>
    <p:restoredTop sz="66419" autoAdjust="0"/>
  </p:normalViewPr>
  <p:slideViewPr>
    <p:cSldViewPr snapToGrid="0" showGuides="1">
      <p:cViewPr varScale="1">
        <p:scale>
          <a:sx n="44" d="100"/>
          <a:sy n="44" d="100"/>
        </p:scale>
        <p:origin x="1902" y="48"/>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86"/>
    </p:cViewPr>
  </p:sorterViewPr>
  <p:notesViewPr>
    <p:cSldViewPr snapToGrid="0">
      <p:cViewPr>
        <p:scale>
          <a:sx n="165" d="100"/>
          <a:sy n="165" d="100"/>
        </p:scale>
        <p:origin x="-1904" y="2640"/>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8/28/2020</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 that you have taken time to reflect on the roots of your workplace stress, let’s discuss what we could do to address these causes. Pick one of these root causes and chat in a strategy you might use to address it. Start your message with the type of stressor you chose so it’s clear to the group. </a:t>
            </a:r>
            <a:endParaRPr lang="en-US" sz="900" kern="1200" baseline="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Ask participants to chat in their strategies for tackling each of the categories of stressors. Acknowledge their comments and provide the prompts provided below, if required. </a:t>
            </a:r>
          </a:p>
          <a:p>
            <a:endParaRPr lang="en-US" sz="9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900" kern="1200" dirty="0">
                <a:solidFill>
                  <a:schemeClr val="tx1"/>
                </a:solidFill>
                <a:effectLst/>
                <a:latin typeface="+mn-lt"/>
                <a:ea typeface="+mn-ea"/>
                <a:cs typeface="+mn-cs"/>
              </a:rPr>
              <a:t>Task stressors: Consider talking to your manager to get clarity about your responsibilities and ask for the resources you need to accomplish your work</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Role stressors: Discuss your current responsibilities with your manager and see if you can find a better match between your role and interests</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Cultural stressors: Reflect on your team’s culture and how it might be impacting your work and health. Consider meeting your manager or HR representative to discuss your concerns</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a:p>
        </p:txBody>
      </p:sp>
    </p:spTree>
    <p:extLst>
      <p:ext uri="{BB962C8B-B14F-4D97-AF65-F5344CB8AC3E}">
        <p14:creationId xmlns:p14="http://schemas.microsoft.com/office/powerpoint/2010/main" val="516451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1/2 minute]</a:t>
            </a:r>
          </a:p>
          <a:p>
            <a:endParaRPr lang="en-US" sz="1000" b="1"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So far, we’ve focused on identifying and reducing sources of underlying stress. But challenges and setbacks</a:t>
            </a:r>
            <a:r>
              <a:rPr lang="en-US" sz="900" kern="1200" baseline="0" dirty="0">
                <a:solidFill>
                  <a:schemeClr val="tx1"/>
                </a:solidFill>
                <a:effectLst/>
                <a:latin typeface="+mn-lt"/>
                <a:ea typeface="+mn-ea"/>
                <a:cs typeface="+mn-cs"/>
              </a:rPr>
              <a:t> are inevitable to some degree. </a:t>
            </a:r>
            <a:r>
              <a:rPr lang="en-US" sz="900" kern="1200" dirty="0">
                <a:solidFill>
                  <a:schemeClr val="tx1"/>
                </a:solidFill>
                <a:effectLst/>
                <a:latin typeface="+mn-lt"/>
                <a:ea typeface="+mn-ea"/>
                <a:cs typeface="+mn-cs"/>
              </a:rPr>
              <a:t>Let’s turn now to how to manage your reactions when difficult situations arise. </a:t>
            </a:r>
          </a:p>
          <a:p>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4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minute to review the scenario, then ask</a:t>
            </a:r>
            <a:r>
              <a:rPr lang="en-US" sz="900" kern="1200" dirty="0">
                <a:solidFill>
                  <a:srgbClr val="FF0000"/>
                </a:solidFill>
                <a:effectLst/>
                <a:latin typeface="+mn-lt"/>
                <a:ea typeface="+mn-ea"/>
                <a:cs typeface="+mn-cs"/>
              </a:rPr>
              <a:t> them</a:t>
            </a:r>
            <a:r>
              <a:rPr lang="en-US" sz="900" kern="1200" dirty="0">
                <a:solidFill>
                  <a:schemeClr val="tx1"/>
                </a:solidFill>
                <a:effectLst/>
                <a:latin typeface="+mn-lt"/>
                <a:ea typeface="+mn-ea"/>
                <a:cs typeface="+mn-cs"/>
              </a:rPr>
              <a:t> to chat in ideas about steps Zoe could take to deal with her situation. Highlight the following ideas if participants do not mention them:</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Zoe could use the </a:t>
            </a:r>
            <a:r>
              <a:rPr lang="en-US" sz="900" kern="1200" dirty="0">
                <a:solidFill>
                  <a:srgbClr val="FF0000"/>
                </a:solidFill>
                <a:effectLst/>
                <a:latin typeface="+mn-lt"/>
                <a:ea typeface="+mn-ea"/>
                <a:cs typeface="+mn-cs"/>
              </a:rPr>
              <a:t>following</a:t>
            </a:r>
            <a:r>
              <a:rPr lang="en-US" sz="900" kern="1200" dirty="0">
                <a:solidFill>
                  <a:schemeClr val="tx1"/>
                </a:solidFill>
                <a:effectLst/>
                <a:latin typeface="+mn-lt"/>
                <a:ea typeface="+mn-ea"/>
                <a:cs typeface="+mn-cs"/>
              </a:rPr>
              <a:t>  calm-down technique. </a:t>
            </a:r>
            <a:r>
              <a:rPr lang="en-US" sz="900" i="1" kern="1200" dirty="0">
                <a:solidFill>
                  <a:schemeClr val="tx1"/>
                </a:solidFill>
                <a:effectLst/>
                <a:latin typeface="+mn-lt"/>
                <a:ea typeface="+mn-ea"/>
                <a:cs typeface="+mn-cs"/>
              </a:rPr>
              <a:t>Note:</a:t>
            </a:r>
            <a:r>
              <a:rPr lang="en-US" sz="900" kern="1200" dirty="0">
                <a:solidFill>
                  <a:schemeClr val="tx1"/>
                </a:solidFill>
                <a:effectLst/>
                <a:latin typeface="+mn-lt"/>
                <a:ea typeface="+mn-ea"/>
                <a:cs typeface="+mn-cs"/>
              </a:rPr>
              <a:t> If participants mention the technique but don’t describe the process, ask for volunteers to share specifics. </a:t>
            </a:r>
          </a:p>
          <a:p>
            <a:pPr marL="685800" lvl="1" indent="-228600">
              <a:buFont typeface="Courier New"/>
              <a:buChar char="o"/>
            </a:pPr>
            <a:r>
              <a:rPr lang="en-US" b="1" kern="1200" dirty="0">
                <a:solidFill>
                  <a:schemeClr val="tx1"/>
                </a:solidFill>
                <a:effectLst/>
                <a:latin typeface="+mn-lt"/>
                <a:ea typeface="+mn-ea"/>
                <a:cs typeface="+mn-cs"/>
              </a:rPr>
              <a:t>Pause and breathe.</a:t>
            </a:r>
            <a:r>
              <a:rPr lang="en-US" kern="1200" dirty="0">
                <a:solidFill>
                  <a:schemeClr val="tx1"/>
                </a:solidFill>
                <a:effectLst/>
                <a:latin typeface="+mn-lt"/>
                <a:ea typeface="+mn-ea"/>
                <a:cs typeface="+mn-cs"/>
              </a:rPr>
              <a:t> Zoe</a:t>
            </a:r>
            <a:r>
              <a:rPr lang="en-US" kern="1200" baseline="0" dirty="0">
                <a:solidFill>
                  <a:schemeClr val="tx1"/>
                </a:solidFill>
                <a:effectLst/>
                <a:latin typeface="+mn-lt"/>
                <a:ea typeface="+mn-ea"/>
                <a:cs typeface="+mn-cs"/>
              </a:rPr>
              <a:t> should c</a:t>
            </a:r>
            <a:r>
              <a:rPr lang="en-US" kern="1200" dirty="0">
                <a:solidFill>
                  <a:schemeClr val="tx1"/>
                </a:solidFill>
                <a:effectLst/>
                <a:latin typeface="+mn-lt"/>
                <a:ea typeface="+mn-ea"/>
                <a:cs typeface="+mn-cs"/>
              </a:rPr>
              <a:t>reate space from her</a:t>
            </a:r>
            <a:r>
              <a:rPr lang="en-US" kern="1200" baseline="0" dirty="0">
                <a:solidFill>
                  <a:schemeClr val="tx1"/>
                </a:solidFill>
                <a:effectLst/>
                <a:latin typeface="+mn-lt"/>
                <a:ea typeface="+mn-ea"/>
                <a:cs typeface="+mn-cs"/>
              </a:rPr>
              <a:t> </a:t>
            </a:r>
            <a:r>
              <a:rPr lang="en-US" kern="1200" dirty="0">
                <a:solidFill>
                  <a:schemeClr val="tx1"/>
                </a:solidFill>
                <a:effectLst/>
                <a:latin typeface="+mn-lt"/>
                <a:ea typeface="+mn-ea"/>
                <a:cs typeface="+mn-cs"/>
              </a:rPr>
              <a:t>emotions, begin to relax, and reduce the amount of stress hormones in her bloodstream.</a:t>
            </a:r>
          </a:p>
          <a:p>
            <a:pPr marL="685800" lvl="1" indent="-228600">
              <a:buFont typeface="Courier New"/>
              <a:buChar char="o"/>
            </a:pPr>
            <a:r>
              <a:rPr lang="en-US" b="1" kern="1200" dirty="0">
                <a:solidFill>
                  <a:schemeClr val="tx1"/>
                </a:solidFill>
                <a:effectLst/>
                <a:latin typeface="+mn-lt"/>
                <a:ea typeface="+mn-ea"/>
                <a:cs typeface="+mn-cs"/>
              </a:rPr>
              <a:t>Reflect and label.</a:t>
            </a:r>
            <a:r>
              <a:rPr lang="en-US" kern="1200" dirty="0">
                <a:solidFill>
                  <a:schemeClr val="tx1"/>
                </a:solidFill>
                <a:effectLst/>
                <a:latin typeface="+mn-lt"/>
                <a:ea typeface="+mn-ea"/>
                <a:cs typeface="+mn-cs"/>
              </a:rPr>
              <a:t> Zoe</a:t>
            </a:r>
            <a:r>
              <a:rPr lang="en-US" kern="1200" baseline="0" dirty="0">
                <a:solidFill>
                  <a:schemeClr val="tx1"/>
                </a:solidFill>
                <a:effectLst/>
                <a:latin typeface="+mn-lt"/>
                <a:ea typeface="+mn-ea"/>
                <a:cs typeface="+mn-cs"/>
              </a:rPr>
              <a:t> should </a:t>
            </a:r>
            <a:r>
              <a:rPr lang="en-US" kern="1200" baseline="0" dirty="0">
                <a:solidFill>
                  <a:srgbClr val="FF0000"/>
                </a:solidFill>
                <a:effectLst/>
                <a:latin typeface="+mn-lt"/>
                <a:ea typeface="+mn-ea"/>
                <a:cs typeface="+mn-cs"/>
              </a:rPr>
              <a:t>r</a:t>
            </a:r>
            <a:r>
              <a:rPr lang="en-US" kern="1200" dirty="0">
                <a:solidFill>
                  <a:srgbClr val="FF0000"/>
                </a:solidFill>
                <a:effectLst/>
                <a:latin typeface="+mn-lt"/>
                <a:ea typeface="+mn-ea"/>
                <a:cs typeface="+mn-cs"/>
              </a:rPr>
              <a:t>eengage</a:t>
            </a:r>
            <a:r>
              <a:rPr lang="en-US" kern="1200" dirty="0">
                <a:solidFill>
                  <a:schemeClr val="tx1"/>
                </a:solidFill>
                <a:effectLst/>
                <a:latin typeface="+mn-lt"/>
                <a:ea typeface="+mn-ea"/>
                <a:cs typeface="+mn-cs"/>
              </a:rPr>
              <a:t> and activate her thinking brain by giving it a job</a:t>
            </a:r>
            <a:r>
              <a:rPr lang="en-US" dirty="0"/>
              <a:t>—</a:t>
            </a:r>
            <a:r>
              <a:rPr lang="en-US" kern="1200" dirty="0">
                <a:solidFill>
                  <a:schemeClr val="tx1"/>
                </a:solidFill>
                <a:effectLst/>
                <a:latin typeface="+mn-lt"/>
                <a:ea typeface="+mn-ea"/>
                <a:cs typeface="+mn-cs"/>
              </a:rPr>
              <a:t>to notice and name what she’s feeling: “I’m feeling outraged</a:t>
            </a:r>
            <a:r>
              <a:rPr lang="en-US" kern="1200" baseline="0" dirty="0">
                <a:solidFill>
                  <a:schemeClr val="tx1"/>
                </a:solidFill>
                <a:effectLst/>
                <a:latin typeface="+mn-lt"/>
                <a:ea typeface="+mn-ea"/>
                <a:cs typeface="+mn-cs"/>
              </a:rPr>
              <a:t> he hasn’t completed his work.” “I’m feeling</a:t>
            </a:r>
            <a:r>
              <a:rPr lang="en-US" kern="1200" dirty="0">
                <a:solidFill>
                  <a:schemeClr val="tx1"/>
                </a:solidFill>
                <a:effectLst/>
                <a:latin typeface="+mn-lt"/>
                <a:ea typeface="+mn-ea"/>
                <a:cs typeface="+mn-cs"/>
              </a:rPr>
              <a:t> fearful about the presentation.” “I’m worried about my standing with the team.”</a:t>
            </a:r>
          </a:p>
          <a:p>
            <a:pPr marL="685800" lvl="1" indent="-228600">
              <a:buFont typeface="Courier New"/>
              <a:buChar char="o"/>
            </a:pPr>
            <a:r>
              <a:rPr lang="en-US" b="1" kern="1200" dirty="0">
                <a:solidFill>
                  <a:schemeClr val="tx1"/>
                </a:solidFill>
                <a:effectLst/>
                <a:latin typeface="+mn-lt"/>
                <a:ea typeface="+mn-ea"/>
                <a:cs typeface="+mn-cs"/>
              </a:rPr>
              <a:t>Analyze and decide.</a:t>
            </a:r>
            <a:r>
              <a:rPr lang="en-US" kern="1200" dirty="0">
                <a:solidFill>
                  <a:schemeClr val="tx1"/>
                </a:solidFill>
                <a:effectLst/>
                <a:latin typeface="+mn-lt"/>
                <a:ea typeface="+mn-ea"/>
                <a:cs typeface="+mn-cs"/>
              </a:rPr>
              <a:t> Zoe should ask herself,</a:t>
            </a:r>
            <a:r>
              <a:rPr lang="en-US" kern="1200" baseline="0" dirty="0">
                <a:solidFill>
                  <a:schemeClr val="tx1"/>
                </a:solidFill>
                <a:effectLst/>
                <a:latin typeface="+mn-lt"/>
                <a:ea typeface="+mn-ea"/>
                <a:cs typeface="+mn-cs"/>
              </a:rPr>
              <a:t> “</a:t>
            </a:r>
            <a:r>
              <a:rPr lang="en-US" kern="1200" dirty="0">
                <a:solidFill>
                  <a:schemeClr val="tx1"/>
                </a:solidFill>
                <a:effectLst/>
                <a:latin typeface="+mn-lt"/>
                <a:ea typeface="+mn-ea"/>
                <a:cs typeface="+mn-cs"/>
              </a:rPr>
              <a:t>Have I assessed this situation correctly? Are there any other possibilities? What are my options for moving forward?”</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After she’s calm, Zoe </a:t>
            </a:r>
            <a:r>
              <a:rPr lang="en-US" sz="900" b="0" kern="1200" dirty="0">
                <a:solidFill>
                  <a:schemeClr val="tx1"/>
                </a:solidFill>
                <a:effectLst/>
                <a:latin typeface="+mn-lt"/>
                <a:ea typeface="+mn-ea"/>
                <a:cs typeface="+mn-cs"/>
              </a:rPr>
              <a:t>could</a:t>
            </a:r>
            <a:r>
              <a:rPr lang="en-US" sz="900" kern="1200" dirty="0">
                <a:solidFill>
                  <a:schemeClr val="tx1"/>
                </a:solidFill>
                <a:effectLst/>
                <a:latin typeface="+mn-lt"/>
                <a:ea typeface="+mn-ea"/>
                <a:cs typeface="+mn-cs"/>
              </a:rPr>
              <a:t> seek other information</a:t>
            </a:r>
            <a:r>
              <a:rPr lang="en-US" sz="900" kern="1200" baseline="0" dirty="0">
                <a:solidFill>
                  <a:schemeClr val="tx1"/>
                </a:solidFill>
                <a:effectLst/>
                <a:latin typeface="+mn-lt"/>
                <a:ea typeface="+mn-ea"/>
                <a:cs typeface="+mn-cs"/>
              </a:rPr>
              <a:t> and</a:t>
            </a:r>
            <a:r>
              <a:rPr lang="en-US" sz="900" b="0" kern="1200" baseline="0" dirty="0">
                <a:solidFill>
                  <a:schemeClr val="tx1"/>
                </a:solidFill>
                <a:effectLst/>
                <a:latin typeface="+mn-lt"/>
                <a:ea typeface="+mn-ea"/>
                <a:cs typeface="+mn-cs"/>
              </a:rPr>
              <a:t> possibly </a:t>
            </a:r>
            <a:r>
              <a:rPr lang="en-US" sz="900" kern="1200" baseline="0" dirty="0">
                <a:solidFill>
                  <a:srgbClr val="FF0000"/>
                </a:solidFill>
                <a:effectLst/>
                <a:latin typeface="+mn-lt"/>
                <a:ea typeface="+mn-ea"/>
                <a:cs typeface="+mn-cs"/>
              </a:rPr>
              <a:t>find that </a:t>
            </a:r>
            <a:r>
              <a:rPr lang="en-US" sz="900" kern="1200" baseline="0" dirty="0">
                <a:solidFill>
                  <a:schemeClr val="tx1"/>
                </a:solidFill>
                <a:effectLst/>
                <a:latin typeface="+mn-lt"/>
                <a:ea typeface="+mn-ea"/>
                <a:cs typeface="+mn-cs"/>
              </a:rPr>
              <a:t>there are mitigating factors</a:t>
            </a:r>
            <a:r>
              <a:rPr lang="en-US" sz="900" kern="1200" baseline="0" dirty="0">
                <a:solidFill>
                  <a:srgbClr val="FF0000"/>
                </a:solidFill>
                <a:effectLst/>
                <a:latin typeface="+mn-lt"/>
                <a:ea typeface="+mn-ea"/>
                <a:cs typeface="+mn-cs"/>
              </a:rPr>
              <a:t>. </a:t>
            </a:r>
            <a:r>
              <a:rPr lang="en-US" sz="900" b="0" kern="1200" baseline="0" dirty="0">
                <a:solidFill>
                  <a:srgbClr val="FF0000"/>
                </a:solidFill>
                <a:effectLst/>
                <a:latin typeface="+mn-lt"/>
                <a:ea typeface="+mn-ea"/>
                <a:cs typeface="+mn-cs"/>
              </a:rPr>
              <a:t>For example, [NAME] i</a:t>
            </a:r>
            <a:r>
              <a:rPr lang="en-US" sz="900" kern="1200" baseline="0" dirty="0">
                <a:solidFill>
                  <a:srgbClr val="FF0000"/>
                </a:solidFill>
                <a:effectLst/>
                <a:latin typeface="+mn-lt"/>
                <a:ea typeface="+mn-ea"/>
                <a:cs typeface="+mn-cs"/>
              </a:rPr>
              <a:t>s running </a:t>
            </a:r>
            <a:r>
              <a:rPr lang="en-US" dirty="0">
                <a:solidFill>
                  <a:srgbClr val="FF0000"/>
                </a:solidFill>
              </a:rPr>
              <a:t>behind because he  got pulled into a crisis yesterday afternoon</a:t>
            </a:r>
            <a:r>
              <a:rPr lang="en-US" dirty="0"/>
              <a:t>. </a:t>
            </a:r>
            <a:endParaRPr lang="en-US" sz="900" kern="1200" baseline="0" dirty="0">
              <a:solidFill>
                <a:schemeClr val="tx1"/>
              </a:solidFill>
              <a:effectLst/>
              <a:latin typeface="+mn-lt"/>
              <a:ea typeface="+mn-ea"/>
              <a:cs typeface="+mn-cs"/>
            </a:endParaRPr>
          </a:p>
          <a:p>
            <a:pPr marL="171450" lvl="0" indent="-171450">
              <a:buFont typeface="Arial" panose="020B0604020202020204" pitchFamily="34" charset="0"/>
              <a:buChar char="•"/>
            </a:pPr>
            <a:endParaRPr lang="en-US" sz="900" kern="1200" baseline="0" dirty="0">
              <a:solidFill>
                <a:schemeClr val="tx1"/>
              </a:solidFill>
              <a:effectLst/>
              <a:latin typeface="+mn-lt"/>
              <a:ea typeface="+mn-ea"/>
              <a:cs typeface="+mn-cs"/>
            </a:endParaRPr>
          </a:p>
          <a:p>
            <a:pPr marL="0" lvl="0" indent="0">
              <a:buFont typeface="Arial" panose="020B0604020202020204" pitchFamily="34" charset="0"/>
              <a:buNone/>
            </a:pPr>
            <a:r>
              <a:rPr lang="en-US" sz="900" kern="1200" baseline="0" dirty="0">
                <a:solidFill>
                  <a:schemeClr val="tx1"/>
                </a:solidFill>
                <a:effectLst/>
                <a:latin typeface="+mn-lt"/>
                <a:ea typeface="+mn-ea"/>
                <a:cs typeface="+mn-cs"/>
              </a:rPr>
              <a:t>Zoe</a:t>
            </a:r>
            <a:r>
              <a:rPr lang="en-US" sz="900" kern="1200" dirty="0">
                <a:solidFill>
                  <a:schemeClr val="tx1"/>
                </a:solidFill>
                <a:effectLst/>
                <a:latin typeface="+mn-lt"/>
                <a:ea typeface="+mn-ea"/>
                <a:cs typeface="+mn-cs"/>
              </a:rPr>
              <a:t> should</a:t>
            </a:r>
            <a:r>
              <a:rPr lang="en-US" sz="900" kern="1200" baseline="0" dirty="0">
                <a:solidFill>
                  <a:schemeClr val="tx1"/>
                </a:solidFill>
                <a:effectLst/>
                <a:latin typeface="+mn-lt"/>
                <a:ea typeface="+mn-ea"/>
                <a:cs typeface="+mn-cs"/>
              </a:rPr>
              <a:t> be able to weigh multiple options for moving forward. Have participants chat in</a:t>
            </a:r>
            <a:r>
              <a:rPr lang="en-US" sz="900" kern="1200" baseline="0" dirty="0">
                <a:solidFill>
                  <a:srgbClr val="FF0000"/>
                </a:solidFill>
                <a:effectLst/>
                <a:latin typeface="+mn-lt"/>
                <a:ea typeface="+mn-ea"/>
                <a:cs typeface="+mn-cs"/>
              </a:rPr>
              <a:t> ideas. These might include: </a:t>
            </a:r>
            <a:r>
              <a:rPr lang="en-US" sz="900" kern="1200" baseline="0" dirty="0">
                <a:solidFill>
                  <a:schemeClr val="tx1"/>
                </a:solidFill>
                <a:effectLst/>
                <a:latin typeface="+mn-lt"/>
                <a:ea typeface="+mn-ea"/>
                <a:cs typeface="+mn-cs"/>
              </a:rPr>
              <a:t>seeing if anyone is available to help pull the information together, simplifying the scope of the presentation, having her colleague do his section as question-and-answer, and so forth.</a:t>
            </a:r>
            <a:endParaRPr lang="en-US" sz="900" kern="1200" dirty="0">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12</a:t>
            </a:fld>
            <a:endParaRPr lang="en-US"/>
          </a:p>
        </p:txBody>
      </p:sp>
    </p:spTree>
    <p:extLst>
      <p:ext uri="{BB962C8B-B14F-4D97-AF65-F5344CB8AC3E}">
        <p14:creationId xmlns:p14="http://schemas.microsoft.com/office/powerpoint/2010/main" val="2734050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4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i="0" kern="1200" dirty="0">
                <a:solidFill>
                  <a:schemeClr val="tx1"/>
                </a:solidFill>
                <a:effectLst/>
                <a:latin typeface="+mn-lt"/>
                <a:ea typeface="+mn-ea"/>
                <a:cs typeface="+mn-cs"/>
              </a:rPr>
              <a:t>Let’s see if we can apply this 3-step process (pause and breathe, reflect and label, analyze and decide) retrospectively to a situation you dealt with in the past. Think of a situation where you was hijacked by stress. What did you do? What could you have done? </a:t>
            </a:r>
          </a:p>
          <a:p>
            <a:r>
              <a:rPr lang="en-US" sz="900" i="0" kern="1200" dirty="0">
                <a:solidFill>
                  <a:schemeClr val="tx1"/>
                </a:solidFill>
                <a:effectLst/>
                <a:latin typeface="+mn-lt"/>
                <a:ea typeface="+mn-ea"/>
                <a:cs typeface="+mn-cs"/>
              </a:rPr>
              <a:t> </a:t>
            </a:r>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minute to think about the question on the slide. Then, ask them to chat in or talk about their experience and how the 3-step process might have helped them respond better. Ask probing questions to elicit responses – how quickly did they respond to the immediate stressor? Would taking a short pause have helped them react differently? What did they feel in the moment – could they label and define their emotions? How else could they have thought about the situation? How else could they have responded? Were there any other possibilities?</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462CC30-9124-1748-A6BC-3C0C609A0208}" type="slidenum">
              <a:rPr lang="en-US" smtClean="0"/>
              <a:pPr/>
              <a:t>13</a:t>
            </a:fld>
            <a:endParaRPr lang="en-US"/>
          </a:p>
        </p:txBody>
      </p:sp>
    </p:spTree>
    <p:extLst>
      <p:ext uri="{BB962C8B-B14F-4D97-AF65-F5344CB8AC3E}">
        <p14:creationId xmlns:p14="http://schemas.microsoft.com/office/powerpoint/2010/main" val="2718448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4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minute to review the scenario, then ask</a:t>
            </a:r>
            <a:r>
              <a:rPr lang="en-US" sz="900" kern="1200" dirty="0">
                <a:solidFill>
                  <a:srgbClr val="FF0000"/>
                </a:solidFill>
                <a:effectLst/>
                <a:latin typeface="+mn-lt"/>
                <a:ea typeface="+mn-ea"/>
                <a:cs typeface="+mn-cs"/>
              </a:rPr>
              <a:t> them</a:t>
            </a:r>
            <a:r>
              <a:rPr lang="en-US" sz="900" kern="1200" dirty="0">
                <a:solidFill>
                  <a:schemeClr val="tx1"/>
                </a:solidFill>
                <a:effectLst/>
                <a:latin typeface="+mn-lt"/>
                <a:ea typeface="+mn-ea"/>
                <a:cs typeface="+mn-cs"/>
              </a:rPr>
              <a:t> to chat in their thoughts about David’s reaction to the situation.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Summarize and acknowledge the responses you receive. Highlight the points below, if participants do not mention them:</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David has fallen into a negative, and most likely faulty perception of reality – that he wasn’t invited to the meeting because of the product lead’s personal dislike for him. </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This sort of irrational and negative mind trap of personalizing is common, but unhelpful and stress inducing. </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Left unchallenged, mind traps can prevent you from seeing the truth and contribute to a further build up of stress and anxiety.</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David could benefit from using these three steps to unhook himself from this mind trap:</a:t>
            </a:r>
          </a:p>
          <a:p>
            <a:pPr marL="685800" lvl="1" indent="-228600">
              <a:buFont typeface="+mj-lt"/>
              <a:buAutoNum type="alphaLcPeriod"/>
            </a:pPr>
            <a:r>
              <a:rPr lang="en-US" sz="900" b="1" kern="1200" dirty="0">
                <a:solidFill>
                  <a:schemeClr val="tx1"/>
                </a:solidFill>
                <a:effectLst/>
                <a:latin typeface="+mn-lt"/>
                <a:ea typeface="+mn-ea"/>
                <a:cs typeface="+mn-cs"/>
              </a:rPr>
              <a:t>Fact check:</a:t>
            </a:r>
            <a:r>
              <a:rPr lang="en-US" sz="900" kern="1200" dirty="0">
                <a:solidFill>
                  <a:schemeClr val="tx1"/>
                </a:solidFill>
                <a:effectLst/>
                <a:latin typeface="+mn-lt"/>
                <a:ea typeface="+mn-ea"/>
                <a:cs typeface="+mn-cs"/>
              </a:rPr>
              <a:t> David should think about any evidence he has that points to the product lead’s dislike for him. What past signals has he received to indicate that the product lead indeed dislikes him? </a:t>
            </a:r>
          </a:p>
          <a:p>
            <a:pPr marL="685800" lvl="1" indent="-228600">
              <a:buFont typeface="+mj-lt"/>
              <a:buAutoNum type="alphaLcPeriod"/>
            </a:pPr>
            <a:r>
              <a:rPr lang="en-US" sz="900" b="1" kern="1200" dirty="0">
                <a:solidFill>
                  <a:schemeClr val="tx1"/>
                </a:solidFill>
                <a:effectLst/>
                <a:latin typeface="+mn-lt"/>
                <a:ea typeface="+mn-ea"/>
                <a:cs typeface="+mn-cs"/>
              </a:rPr>
              <a:t>Develop alternate hypotheses:</a:t>
            </a:r>
            <a:r>
              <a:rPr lang="en-US" sz="900" kern="1200" dirty="0">
                <a:solidFill>
                  <a:schemeClr val="tx1"/>
                </a:solidFill>
                <a:effectLst/>
                <a:latin typeface="+mn-lt"/>
                <a:ea typeface="+mn-ea"/>
                <a:cs typeface="+mn-cs"/>
              </a:rPr>
              <a:t> David should think about other explanations for not being asked to the meeting. Is he currently on too many projects? Or perhaps his manager wanted to involve newer team members to provide them an opportunity? </a:t>
            </a:r>
          </a:p>
          <a:p>
            <a:pPr marL="685800" lvl="1" indent="-228600">
              <a:buFont typeface="+mj-lt"/>
              <a:buAutoNum type="alphaLcPeriod"/>
            </a:pPr>
            <a:r>
              <a:rPr lang="en-US" sz="900" b="1" kern="1200" dirty="0">
                <a:solidFill>
                  <a:schemeClr val="tx1"/>
                </a:solidFill>
                <a:effectLst/>
                <a:latin typeface="+mn-lt"/>
                <a:ea typeface="+mn-ea"/>
                <a:cs typeface="+mn-cs"/>
              </a:rPr>
              <a:t>Gain perspective:</a:t>
            </a:r>
            <a:r>
              <a:rPr lang="en-US" sz="900" kern="1200" dirty="0">
                <a:solidFill>
                  <a:schemeClr val="tx1"/>
                </a:solidFill>
                <a:effectLst/>
                <a:latin typeface="+mn-lt"/>
                <a:ea typeface="+mn-ea"/>
                <a:cs typeface="+mn-cs"/>
              </a:rPr>
              <a:t> David could imagine/actually speak with a neutral third party – someone who can understand the situation and share a perspective that’s not blinded by negative thinking.</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14</a:t>
            </a:fld>
            <a:endParaRPr lang="en-US"/>
          </a:p>
        </p:txBody>
      </p:sp>
    </p:spTree>
    <p:extLst>
      <p:ext uri="{BB962C8B-B14F-4D97-AF65-F5344CB8AC3E}">
        <p14:creationId xmlns:p14="http://schemas.microsoft.com/office/powerpoint/2010/main" val="2734050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10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i="0" kern="1200" dirty="0">
                <a:solidFill>
                  <a:schemeClr val="tx1"/>
                </a:solidFill>
                <a:effectLst/>
                <a:latin typeface="+mn-lt"/>
                <a:ea typeface="+mn-ea"/>
                <a:cs typeface="+mn-cs"/>
              </a:rPr>
              <a:t>Let’s talk about some of the other common mind traps in addition to personalizing, which David seemed to be struggling with. </a:t>
            </a:r>
          </a:p>
          <a:p>
            <a:endParaRPr lang="en-US" sz="900" i="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i="0" kern="1200" dirty="0">
                <a:solidFill>
                  <a:schemeClr val="tx1"/>
                </a:solidFill>
                <a:effectLst/>
                <a:latin typeface="+mn-lt"/>
                <a:ea typeface="+mn-ea"/>
                <a:cs typeface="+mn-cs"/>
              </a:rPr>
              <a:t>Ask participants to chat in with examples of each of the mind traps listed, starting with the first one. Choose 1-2 comments and ask participants to elaborate. Ask if they have fallen into these traps. How did this affect them?</a:t>
            </a:r>
          </a:p>
          <a:p>
            <a:endParaRPr lang="en-US" sz="900" i="0" kern="1200" dirty="0">
              <a:solidFill>
                <a:schemeClr val="tx1"/>
              </a:solidFill>
              <a:effectLst/>
              <a:latin typeface="+mn-lt"/>
              <a:ea typeface="+mn-ea"/>
              <a:cs typeface="+mn-cs"/>
            </a:endParaRPr>
          </a:p>
          <a:p>
            <a:r>
              <a:rPr lang="en-US" sz="900" i="0" kern="1200" dirty="0">
                <a:solidFill>
                  <a:schemeClr val="tx1"/>
                </a:solidFill>
                <a:effectLst/>
                <a:latin typeface="+mn-lt"/>
                <a:ea typeface="+mn-ea"/>
                <a:cs typeface="+mn-cs"/>
              </a:rPr>
              <a:t>If needed, use the points below to remind participants what these terms mean:</a:t>
            </a:r>
          </a:p>
          <a:p>
            <a:pPr marL="171450" indent="-171450">
              <a:buFont typeface="Arial" panose="020B0604020202020204" pitchFamily="34" charset="0"/>
              <a:buChar char="•"/>
            </a:pPr>
            <a:r>
              <a:rPr lang="en-US" sz="900" b="1" i="0" kern="1200" dirty="0">
                <a:solidFill>
                  <a:schemeClr val="tx1"/>
                </a:solidFill>
                <a:effectLst/>
                <a:latin typeface="+mn-lt"/>
                <a:ea typeface="+mn-ea"/>
                <a:cs typeface="+mn-cs"/>
              </a:rPr>
              <a:t>Should statements:</a:t>
            </a:r>
            <a:r>
              <a:rPr lang="en-US" sz="900" i="0" kern="1200" dirty="0">
                <a:solidFill>
                  <a:schemeClr val="tx1"/>
                </a:solidFill>
                <a:effectLst/>
                <a:latin typeface="+mn-lt"/>
                <a:ea typeface="+mn-ea"/>
                <a:cs typeface="+mn-cs"/>
              </a:rPr>
              <a:t> Pressuring yourself with “should” statements and feeling bad when things don’t go exactly to plan. E.g., “I should close this deal without help.” This type of thinking can paralyze you since you can’t live up to your own expectations or expectations you imagine others have of you. </a:t>
            </a:r>
          </a:p>
          <a:p>
            <a:pPr marL="171450" indent="-171450">
              <a:buFont typeface="Arial" panose="020B0604020202020204" pitchFamily="34" charset="0"/>
              <a:buChar char="•"/>
            </a:pPr>
            <a:r>
              <a:rPr lang="en-US" sz="900" b="1" i="0" kern="1200" dirty="0">
                <a:solidFill>
                  <a:schemeClr val="tx1"/>
                </a:solidFill>
                <a:effectLst/>
                <a:latin typeface="+mn-lt"/>
                <a:ea typeface="+mn-ea"/>
                <a:cs typeface="+mn-cs"/>
              </a:rPr>
              <a:t>All-or-nothing thinking:</a:t>
            </a:r>
            <a:r>
              <a:rPr lang="en-US" sz="900" i="0" kern="1200" dirty="0">
                <a:solidFill>
                  <a:schemeClr val="tx1"/>
                </a:solidFill>
                <a:effectLst/>
                <a:latin typeface="+mn-lt"/>
                <a:ea typeface="+mn-ea"/>
                <a:cs typeface="+mn-cs"/>
              </a:rPr>
              <a:t> Seeing things in extremes of all good or all bad. E.g., “If we don’t get this budget increase, we’ll never make next year’s goals.” Due to this mind trap, you might end up making decisions based on emotional extremes.</a:t>
            </a:r>
          </a:p>
          <a:p>
            <a:pPr marL="171450" indent="-171450">
              <a:buFont typeface="Arial" panose="020B0604020202020204" pitchFamily="34" charset="0"/>
              <a:buChar char="•"/>
            </a:pPr>
            <a:r>
              <a:rPr lang="en-US" sz="900" b="1" i="0" kern="1200" dirty="0">
                <a:solidFill>
                  <a:schemeClr val="tx1"/>
                </a:solidFill>
                <a:effectLst/>
                <a:latin typeface="+mn-lt"/>
                <a:ea typeface="+mn-ea"/>
                <a:cs typeface="+mn-cs"/>
              </a:rPr>
              <a:t>Overgeneralizing:</a:t>
            </a:r>
            <a:r>
              <a:rPr lang="en-US" sz="900" i="0" kern="1200" dirty="0">
                <a:solidFill>
                  <a:schemeClr val="tx1"/>
                </a:solidFill>
                <a:effectLst/>
                <a:latin typeface="+mn-lt"/>
                <a:ea typeface="+mn-ea"/>
                <a:cs typeface="+mn-cs"/>
              </a:rPr>
              <a:t> Seeing an event that has happened once or twice as inevitably repeating. E.g., “This never works.” This thinking prevents you from seeing nuance in situations and considering new ideas. </a:t>
            </a:r>
          </a:p>
          <a:p>
            <a:pPr marL="171450" indent="-171450">
              <a:buFont typeface="Arial" panose="020B0604020202020204" pitchFamily="34" charset="0"/>
              <a:buChar char="•"/>
            </a:pPr>
            <a:r>
              <a:rPr lang="en-US" sz="900" b="1" i="0" kern="1200" dirty="0">
                <a:solidFill>
                  <a:schemeClr val="tx1"/>
                </a:solidFill>
                <a:effectLst/>
                <a:latin typeface="+mn-lt"/>
                <a:ea typeface="+mn-ea"/>
                <a:cs typeface="+mn-cs"/>
              </a:rPr>
              <a:t>Catastrophizing:</a:t>
            </a:r>
            <a:r>
              <a:rPr lang="en-US" sz="900" i="0" kern="1200" dirty="0">
                <a:solidFill>
                  <a:schemeClr val="tx1"/>
                </a:solidFill>
                <a:effectLst/>
                <a:latin typeface="+mn-lt"/>
                <a:ea typeface="+mn-ea"/>
                <a:cs typeface="+mn-cs"/>
              </a:rPr>
              <a:t> Assuming the worst without bothering to get the facts E.g., “My manager wants to talk to me. I must be in trouble.” This type of thinking can cause you to become stressed in the face of uncertainty and even be contagious to others. </a:t>
            </a:r>
          </a:p>
          <a:p>
            <a:pPr marL="171450" indent="-171450">
              <a:buFont typeface="Arial" panose="020B0604020202020204" pitchFamily="34" charset="0"/>
              <a:buChar char="•"/>
            </a:pPr>
            <a:r>
              <a:rPr lang="en-US" sz="900" b="1" i="0" kern="1200" dirty="0">
                <a:solidFill>
                  <a:schemeClr val="tx1"/>
                </a:solidFill>
                <a:effectLst/>
                <a:latin typeface="+mn-lt"/>
                <a:ea typeface="+mn-ea"/>
                <a:cs typeface="+mn-cs"/>
              </a:rPr>
              <a:t>Personalizing:</a:t>
            </a:r>
            <a:r>
              <a:rPr lang="en-US" sz="900" i="0" kern="1200" dirty="0">
                <a:solidFill>
                  <a:schemeClr val="tx1"/>
                </a:solidFill>
                <a:effectLst/>
                <a:latin typeface="+mn-lt"/>
                <a:ea typeface="+mn-ea"/>
                <a:cs typeface="+mn-cs"/>
              </a:rPr>
              <a:t> Taking things personally or assigning blame to yourself inappropriately. E.g., “Our idea isn’t going to be implemented – I didn’t explain it properly.” This can make you unnecessarily defensive and anxious. </a:t>
            </a:r>
          </a:p>
          <a:p>
            <a:endParaRPr lang="en-US" sz="900" i="1"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462CC30-9124-1748-A6BC-3C0C609A0208}" type="slidenum">
              <a:rPr lang="en-US" smtClean="0"/>
              <a:pPr/>
              <a:t>15</a:t>
            </a:fld>
            <a:endParaRPr lang="en-US"/>
          </a:p>
        </p:txBody>
      </p:sp>
    </p:spTree>
    <p:extLst>
      <p:ext uri="{BB962C8B-B14F-4D97-AF65-F5344CB8AC3E}">
        <p14:creationId xmlns:p14="http://schemas.microsoft.com/office/powerpoint/2010/main" val="2577022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i="1" dirty="0"/>
              <a:t>Say:</a:t>
            </a:r>
            <a:r>
              <a:rPr lang="en-US" dirty="0"/>
              <a:t> In the last section, we focused on techniques for calming</a:t>
            </a:r>
            <a:r>
              <a:rPr lang="en-US" baseline="0" dirty="0"/>
              <a:t> down in </a:t>
            </a:r>
            <a:r>
              <a:rPr lang="en-US" dirty="0"/>
              <a:t>stressful situations. But we also need to increase our overall stress resiliency so we feel engaged, purposeful,</a:t>
            </a:r>
            <a:r>
              <a:rPr lang="en-US" baseline="0" dirty="0"/>
              <a:t> </a:t>
            </a:r>
            <a:r>
              <a:rPr lang="en-US" dirty="0"/>
              <a:t>and balanced in our lives. Once you’ve built up your resilience, stressful situations will be much easier to handle.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10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The slide shows four</a:t>
            </a:r>
            <a:r>
              <a:rPr lang="en-US" sz="900" b="0" kern="1200" dirty="0">
                <a:solidFill>
                  <a:schemeClr val="tx1"/>
                </a:solidFill>
                <a:effectLst/>
                <a:latin typeface="+mn-lt"/>
                <a:ea typeface="+mn-ea"/>
                <a:cs typeface="+mn-cs"/>
              </a:rPr>
              <a:t> strategies </a:t>
            </a:r>
            <a:r>
              <a:rPr lang="en-US" sz="900" kern="1200" dirty="0">
                <a:solidFill>
                  <a:schemeClr val="tx1"/>
                </a:solidFill>
                <a:effectLst/>
                <a:latin typeface="+mn-lt"/>
                <a:ea typeface="+mn-ea"/>
                <a:cs typeface="+mn-cs"/>
              </a:rPr>
              <a:t>that are key to</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becoming more resilient at work: finding a sense of purpose, embodying your values, cultivating supportive relationships, and adapting to change as it happens. Take a minute to privately consider which you’re currently doing well already, and which you may want to improve.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a minute to</a:t>
            </a:r>
            <a:r>
              <a:rPr lang="en-US" sz="900" kern="1200" dirty="0">
                <a:solidFill>
                  <a:srgbClr val="FF0000"/>
                </a:solidFill>
                <a:effectLst/>
                <a:latin typeface="+mn-lt"/>
                <a:ea typeface="+mn-ea"/>
                <a:cs typeface="+mn-cs"/>
              </a:rPr>
              <a:t> reflect on</a:t>
            </a:r>
            <a:r>
              <a:rPr lang="en-US" sz="900" kern="1200" dirty="0">
                <a:solidFill>
                  <a:schemeClr val="tx1"/>
                </a:solidFill>
                <a:effectLst/>
                <a:latin typeface="+mn-lt"/>
                <a:ea typeface="+mn-ea"/>
                <a:cs typeface="+mn-cs"/>
              </a:rPr>
              <a:t> these strategies</a:t>
            </a:r>
            <a:r>
              <a:rPr lang="en-US" sz="900" kern="1200" baseline="0" dirty="0">
                <a:solidFill>
                  <a:schemeClr val="tx1"/>
                </a:solidFill>
                <a:effectLst/>
                <a:latin typeface="+mn-lt"/>
                <a:ea typeface="+mn-ea"/>
                <a:cs typeface="+mn-cs"/>
              </a:rPr>
              <a:t>.</a:t>
            </a:r>
            <a:endParaRPr lang="en-US" sz="900" kern="120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What is one strategy you would like to focus on in the near future? Please chat in your choice.  </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Select one or two</a:t>
            </a:r>
            <a:r>
              <a:rPr lang="en-US" sz="900" kern="1200" dirty="0">
                <a:solidFill>
                  <a:srgbClr val="FF0000"/>
                </a:solidFill>
                <a:effectLst/>
                <a:latin typeface="+mn-lt"/>
                <a:ea typeface="+mn-ea"/>
                <a:cs typeface="+mn-cs"/>
              </a:rPr>
              <a:t> of the </a:t>
            </a:r>
            <a:r>
              <a:rPr lang="en-US" sz="900" kern="1200" dirty="0">
                <a:solidFill>
                  <a:schemeClr val="tx1"/>
                </a:solidFill>
                <a:effectLst/>
                <a:latin typeface="+mn-lt"/>
                <a:ea typeface="+mn-ea"/>
                <a:cs typeface="+mn-cs"/>
              </a:rPr>
              <a:t>most common responses for discussion. Ask for two or three volunteers</a:t>
            </a:r>
            <a:r>
              <a:rPr lang="en-US" sz="900" kern="1200" dirty="0">
                <a:solidFill>
                  <a:srgbClr val="FF0000"/>
                </a:solidFill>
                <a:effectLst/>
                <a:latin typeface="+mn-lt"/>
                <a:ea typeface="+mn-ea"/>
                <a:cs typeface="+mn-cs"/>
              </a:rPr>
              <a:t> to use the raise hand feature</a:t>
            </a:r>
            <a:r>
              <a:rPr lang="en-US" sz="900" kern="1200" dirty="0">
                <a:solidFill>
                  <a:schemeClr val="tx1"/>
                </a:solidFill>
                <a:effectLst/>
                <a:latin typeface="+mn-lt"/>
                <a:ea typeface="+mn-ea"/>
                <a:cs typeface="+mn-cs"/>
              </a:rPr>
              <a:t> to share their </a:t>
            </a:r>
            <a:r>
              <a:rPr lang="en-US" sz="900" b="0" kern="1200" dirty="0">
                <a:solidFill>
                  <a:schemeClr val="tx1"/>
                </a:solidFill>
                <a:effectLst/>
                <a:latin typeface="+mn-lt"/>
                <a:ea typeface="+mn-ea"/>
                <a:cs typeface="+mn-cs"/>
              </a:rPr>
              <a:t>thoughts</a:t>
            </a:r>
            <a:r>
              <a:rPr lang="en-US" sz="900" b="0" kern="1200" baseline="0" dirty="0">
                <a:solidFill>
                  <a:schemeClr val="tx1"/>
                </a:solidFill>
                <a:effectLst/>
                <a:latin typeface="+mn-lt"/>
                <a:ea typeface="+mn-ea"/>
                <a:cs typeface="+mn-cs"/>
              </a:rPr>
              <a:t> about why they want to work on that area and how they might go about it. </a:t>
            </a:r>
            <a:r>
              <a:rPr lang="en-US" sz="900" kern="1200" dirty="0">
                <a:solidFill>
                  <a:schemeClr val="tx1"/>
                </a:solidFill>
                <a:effectLst/>
                <a:latin typeface="+mn-lt"/>
                <a:ea typeface="+mn-ea"/>
                <a:cs typeface="+mn-cs"/>
              </a:rPr>
              <a:t>Time permitting, ask the group to raise hands if they have additional ideas</a:t>
            </a:r>
            <a:r>
              <a:rPr lang="en-US" sz="900" kern="1200" baseline="0" dirty="0">
                <a:solidFill>
                  <a:schemeClr val="tx1"/>
                </a:solidFill>
                <a:effectLst/>
                <a:latin typeface="+mn-lt"/>
                <a:ea typeface="+mn-ea"/>
                <a:cs typeface="+mn-cs"/>
              </a:rPr>
              <a:t> </a:t>
            </a:r>
            <a:r>
              <a:rPr lang="en-US" sz="900" b="0" kern="1200" baseline="0" dirty="0">
                <a:solidFill>
                  <a:schemeClr val="tx1"/>
                </a:solidFill>
                <a:effectLst/>
                <a:latin typeface="+mn-lt"/>
                <a:ea typeface="+mn-ea"/>
                <a:cs typeface="+mn-cs"/>
              </a:rPr>
              <a:t>and examples for how to build and maintain resilience. </a:t>
            </a:r>
            <a:endParaRPr lang="en-US" sz="900" b="0" kern="120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We’ve heard a number of suggestions about how to build resilience. Take a minute or so now to reflect on the resilience factor you </a:t>
            </a:r>
            <a:r>
              <a:rPr lang="en-US" sz="900" kern="1200" dirty="0">
                <a:solidFill>
                  <a:srgbClr val="FF0000"/>
                </a:solidFill>
                <a:effectLst/>
                <a:latin typeface="+mn-lt"/>
                <a:ea typeface="+mn-ea"/>
                <a:cs typeface="+mn-cs"/>
              </a:rPr>
              <a:t>want</a:t>
            </a:r>
            <a:r>
              <a:rPr lang="en-US" sz="900" kern="1200" dirty="0">
                <a:solidFill>
                  <a:schemeClr val="tx1"/>
                </a:solidFill>
                <a:effectLst/>
                <a:latin typeface="+mn-lt"/>
                <a:ea typeface="+mn-ea"/>
                <a:cs typeface="+mn-cs"/>
              </a:rPr>
              <a:t> to work on. Consider steps you could take to strengthen your use of that practice.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Allow a minute or two for participants to privately consider how they can strengthen their resilience.</a:t>
            </a:r>
          </a:p>
          <a:p>
            <a:br>
              <a:rPr lang="en-US" sz="900" i="1" kern="1200" dirty="0">
                <a:solidFill>
                  <a:schemeClr val="tx1"/>
                </a:solidFill>
                <a:effectLst/>
                <a:latin typeface="+mn-lt"/>
                <a:ea typeface="+mn-ea"/>
                <a:cs typeface="+mn-cs"/>
              </a:rPr>
            </a:br>
            <a:r>
              <a:rPr lang="en-US" sz="900" i="1" kern="1200" dirty="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17</a:t>
            </a:fld>
            <a:endParaRPr lang="en-US"/>
          </a:p>
        </p:txBody>
      </p:sp>
    </p:spTree>
    <p:extLst>
      <p:ext uri="{BB962C8B-B14F-4D97-AF65-F5344CB8AC3E}">
        <p14:creationId xmlns:p14="http://schemas.microsoft.com/office/powerpoint/2010/main" val="3493581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focused on three important elements of stress </a:t>
            </a:r>
            <a:r>
              <a:rPr lang="en-US" dirty="0"/>
              <a:t>m</a:t>
            </a:r>
            <a:r>
              <a:rPr lang="en-US" sz="900" kern="1200" dirty="0">
                <a:solidFill>
                  <a:schemeClr val="tx1"/>
                </a:solidFill>
                <a:effectLst/>
                <a:latin typeface="+mn-lt"/>
                <a:ea typeface="+mn-ea"/>
                <a:cs typeface="+mn-cs"/>
              </a:rPr>
              <a:t>anagement. Specifically, we discussed how to:</a:t>
            </a:r>
          </a:p>
          <a:p>
            <a:pPr marL="171450" lvl="0" indent="-171450">
              <a:buFont typeface="Arial"/>
              <a:buChar char="•"/>
            </a:pPr>
            <a:r>
              <a:rPr lang="en-US" sz="900" dirty="0"/>
              <a:t>Identify stress triggers</a:t>
            </a:r>
          </a:p>
          <a:p>
            <a:pPr marL="171450" lvl="0" indent="-171450">
              <a:buFont typeface="Arial"/>
              <a:buChar char="•"/>
            </a:pPr>
            <a:r>
              <a:rPr lang="en-US" sz="900" dirty="0"/>
              <a:t>Calm down and refocus in challenging situations</a:t>
            </a:r>
          </a:p>
          <a:p>
            <a:pPr marL="171450" lvl="0" indent="-171450">
              <a:buFont typeface="Arial"/>
              <a:buChar char="•"/>
            </a:pPr>
            <a:r>
              <a:rPr lang="en-US" sz="900" dirty="0"/>
              <a:t>Build resilience</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t>[Time: </a:t>
            </a:r>
            <a:r>
              <a:rPr lang="en-US" sz="1000" kern="1200" dirty="0">
                <a:solidFill>
                  <a:schemeClr val="tx1"/>
                </a:solidFill>
                <a:effectLst/>
              </a:rPr>
              <a:t>2 min]</a:t>
            </a:r>
            <a:br>
              <a:rPr lang="en-US" sz="1000" kern="1200" dirty="0">
                <a:solidFill>
                  <a:schemeClr val="tx1"/>
                </a:solidFill>
                <a:effectLst/>
              </a:rPr>
            </a:br>
            <a:endParaRPr lang="en-US" sz="1000" kern="1200" dirty="0">
              <a:solidFill>
                <a:schemeClr val="tx1"/>
              </a:solidFill>
              <a:effectLst/>
            </a:endParaRPr>
          </a:p>
          <a:p>
            <a:r>
              <a:rPr lang="en-US" sz="1000" i="1" dirty="0"/>
              <a:t>Say</a:t>
            </a:r>
            <a:r>
              <a:rPr lang="en-US" sz="1000" dirty="0"/>
              <a:t>: Good morning/afternoon. This is ________ from ________ . We’ll be starting today’s session at ____ .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yourself in the chat panel first to show an example,</a:t>
            </a:r>
            <a:r>
              <a:rPr lang="en-US" sz="1000" baseline="0" dirty="0"/>
              <a:t> such as </a:t>
            </a:r>
            <a:r>
              <a:rPr lang="en-US" sz="1000" baseline="0" dirty="0">
                <a:solidFill>
                  <a:srgbClr val="FF0000"/>
                </a:solidFill>
              </a:rPr>
              <a:t>“</a:t>
            </a:r>
            <a:r>
              <a:rPr lang="en-US" sz="1000" baseline="0" dirty="0"/>
              <a:t>When I need to make a quick decision under time pressure, but don’t feel I know all the facts.” </a:t>
            </a:r>
            <a:r>
              <a:rPr lang="en-US" sz="1000" i="1" dirty="0"/>
              <a:t>Note:</a:t>
            </a:r>
            <a:r>
              <a:rPr lang="en-US" sz="1000" dirty="0"/>
              <a:t> There is no need to debrief the question now—it will be discussed several slides later.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The On-the-Job section in the Harvard ManageMentor Stress Management topic provides an opportunity for you choose a skill to work on and come up with specific ways to apply and develop the skill in your workplace</a:t>
            </a:r>
            <a:r>
              <a:rPr lang="en-US" sz="900" b="0" kern="1200" dirty="0">
                <a:solidFill>
                  <a:schemeClr val="tx1"/>
                </a:solidFill>
                <a:effectLst/>
                <a:latin typeface="+mn-lt"/>
                <a:ea typeface="+mn-ea"/>
                <a:cs typeface="+mn-cs"/>
              </a:rPr>
              <a:t>. For </a:t>
            </a:r>
            <a:r>
              <a:rPr lang="en-US" sz="900" kern="1200" dirty="0">
                <a:solidFill>
                  <a:schemeClr val="tx1"/>
                </a:solidFill>
                <a:effectLst/>
                <a:latin typeface="+mn-lt"/>
                <a:ea typeface="+mn-ea"/>
                <a:cs typeface="+mn-cs"/>
              </a:rPr>
              <a:t>instance, you can pick the skill: </a:t>
            </a:r>
            <a:r>
              <a:rPr lang="en-US" sz="900" b="1" i="0" kern="1200" dirty="0">
                <a:solidFill>
                  <a:schemeClr val="tx1"/>
                </a:solidFill>
                <a:effectLst/>
                <a:latin typeface="+mn-lt"/>
                <a:ea typeface="+mn-ea"/>
                <a:cs typeface="+mn-cs"/>
              </a:rPr>
              <a:t>Calm down and refocus in challenging situations</a:t>
            </a:r>
            <a:r>
              <a:rPr lang="en-US" sz="900" i="0" kern="1200" dirty="0">
                <a:solidFill>
                  <a:srgbClr val="FF0000"/>
                </a:solidFill>
                <a:effectLst/>
                <a:latin typeface="+mn-lt"/>
                <a:ea typeface="+mn-ea"/>
                <a:cs typeface="+mn-cs"/>
              </a:rPr>
              <a:t>. </a:t>
            </a:r>
            <a:r>
              <a:rPr lang="en-US" sz="900" kern="1200" dirty="0">
                <a:solidFill>
                  <a:schemeClr val="tx1"/>
                </a:solidFill>
                <a:effectLst/>
                <a:latin typeface="+mn-lt"/>
                <a:ea typeface="+mn-ea"/>
                <a:cs typeface="+mn-cs"/>
              </a:rPr>
              <a:t>Then you’ll identify specific action items that you can do to apply and develop this skill. For example, you could develop an action item of: “I will practice the calm-down technique</a:t>
            </a:r>
            <a:r>
              <a:rPr lang="en-US" sz="900" kern="1200" dirty="0">
                <a:solidFill>
                  <a:srgbClr val="FF0000"/>
                </a:solidFill>
                <a:effectLst/>
                <a:latin typeface="+mn-lt"/>
                <a:ea typeface="+mn-ea"/>
                <a:cs typeface="+mn-cs"/>
              </a:rPr>
              <a:t> when I experience </a:t>
            </a:r>
            <a:r>
              <a:rPr lang="en-US" sz="900" kern="1200" dirty="0">
                <a:solidFill>
                  <a:schemeClr val="tx1"/>
                </a:solidFill>
                <a:effectLst/>
                <a:latin typeface="+mn-lt"/>
                <a:ea typeface="+mn-ea"/>
                <a:cs typeface="+mn-cs"/>
              </a:rPr>
              <a:t>mild irritations, so I’m prepared when there are more sudden stressful events during the workday.”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To complete this learning experience, proceed to the On-the-Job section in the Harvard ManageMentor topic. Remember, the only way to develop a skill is to apply and experiment with it</a:t>
            </a:r>
            <a:r>
              <a:rPr lang="en-US" sz="900" kern="1200" baseline="0" dirty="0">
                <a:solidFill>
                  <a:schemeClr val="tx1"/>
                </a:solidFill>
                <a:effectLst/>
                <a:latin typeface="+mn-lt"/>
                <a:ea typeface="+mn-ea"/>
                <a:cs typeface="+mn-cs"/>
              </a:rPr>
              <a:t> as often as possible</a:t>
            </a:r>
            <a:r>
              <a:rPr lang="en-US" sz="900" kern="1200" dirty="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baseline="0" dirty="0">
                <a:solidFill>
                  <a:srgbClr val="000000"/>
                </a:solidFill>
              </a:rPr>
              <a:t>Instructions</a:t>
            </a:r>
            <a:r>
              <a:rPr lang="en-US" sz="1000" baseline="0" dirty="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sz="1000" u="none" baseline="0" dirty="0">
                <a:solidFill>
                  <a:srgbClr val="000000"/>
                </a:solidFill>
              </a:rPr>
              <a:t>s</a:t>
            </a:r>
            <a:r>
              <a:rPr lang="en-US" sz="1000" baseline="0" dirty="0">
                <a:solidFill>
                  <a:srgbClr val="000000"/>
                </a:solidFill>
              </a:rPr>
              <a:t> if this information is not readily apparent. The point is to give people a sense of who is participating in the session today.</a:t>
            </a:r>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Debrief the icebreaker questions about what causes stress. Briefly summarize participants’ responses.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hear from one or two of you about your responses. What kinds of stressful situations do you want to be able to remain calm in? Raise your hand if you’d like to share your thoughts.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Take a few responses, then summarize what people have said. Set context for the session, for example:</a:t>
            </a:r>
          </a:p>
          <a:p>
            <a:endParaRPr lang="en-US" sz="900" i="1"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We are all busy, with many demands on our time and attention. By becoming aware of what triggers stress flare-ups—those times when we feel acute frustration or anxiety—it’s easier to calm down and refocus when we do get upset. In this group session, we’ll learn about each other’s triggers, practice a calm-down method and discuss how to become more resilient. With more self-knowledge and team awareness, we’ll be able to work well together even as our business environment becomes increasingly complex.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1000" dirty="0"/>
          </a:p>
          <a:p>
            <a:r>
              <a:rPr lang="en-US" sz="900" b="1" kern="1200" dirty="0">
                <a:solidFill>
                  <a:schemeClr val="tx1"/>
                </a:solidFill>
                <a:effectLst/>
                <a:latin typeface="+mn-lt"/>
                <a:ea typeface="+mn-ea"/>
                <a:cs typeface="+mn-cs"/>
              </a:rPr>
              <a:t>Facilitator notes:</a:t>
            </a:r>
          </a:p>
          <a:p>
            <a:endParaRPr lang="en-US" sz="900" b="0" kern="1200" dirty="0">
              <a:solidFill>
                <a:schemeClr val="tx1"/>
              </a:solidFill>
              <a:effectLst/>
              <a:latin typeface="+mn-lt"/>
              <a:ea typeface="+mn-ea"/>
              <a:cs typeface="+mn-cs"/>
            </a:endParaRPr>
          </a:p>
          <a:p>
            <a:r>
              <a:rPr lang="en-US" sz="900" b="0" kern="1200" dirty="0">
                <a:solidFill>
                  <a:schemeClr val="tx1"/>
                </a:solidFill>
                <a:effectLst/>
                <a:latin typeface="+mn-lt"/>
                <a:ea typeface="+mn-ea"/>
                <a:cs typeface="+mn-cs"/>
              </a:rPr>
              <a:t>[Time:</a:t>
            </a:r>
            <a:r>
              <a:rPr lang="en-US" sz="900" b="0" kern="1200" baseline="0" dirty="0">
                <a:solidFill>
                  <a:schemeClr val="tx1"/>
                </a:solidFill>
                <a:effectLst/>
                <a:latin typeface="+mn-lt"/>
                <a:ea typeface="+mn-ea"/>
                <a:cs typeface="+mn-cs"/>
              </a:rPr>
              <a:t> 1 minute]</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is focused on three important capabilities needed for effective stress management. Specifically, we are going to discuss how to:</a:t>
            </a:r>
          </a:p>
          <a:p>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Identify what triggers instant stress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Manage stress in these immediate situations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Build</a:t>
            </a:r>
            <a:r>
              <a:rPr lang="en-US" sz="900" kern="1200" baseline="0" dirty="0">
                <a:solidFill>
                  <a:schemeClr val="tx1"/>
                </a:solidFill>
                <a:effectLst/>
                <a:latin typeface="+mn-lt"/>
                <a:ea typeface="+mn-ea"/>
                <a:cs typeface="+mn-cs"/>
              </a:rPr>
              <a:t> resilience</a:t>
            </a:r>
            <a:endParaRPr lang="en-US" sz="900" kern="1200" dirty="0">
              <a:solidFill>
                <a:schemeClr val="tx1"/>
              </a:solidFill>
              <a:effectLst/>
              <a:latin typeface="+mn-lt"/>
              <a:ea typeface="+mn-ea"/>
              <a:cs typeface="+mn-cs"/>
            </a:endParaRPr>
          </a:p>
          <a:p>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1/2 minute]</a:t>
            </a:r>
          </a:p>
          <a:p>
            <a:endParaRPr lang="en-US" sz="900"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begin by understanding how stress affects us in the workplace. Some pressure and urgency is positive and helps drive our performance. Certain</a:t>
            </a:r>
            <a:r>
              <a:rPr lang="en-US" sz="900" kern="1200" baseline="0" dirty="0">
                <a:solidFill>
                  <a:schemeClr val="tx1"/>
                </a:solidFill>
                <a:effectLst/>
                <a:latin typeface="+mn-lt"/>
                <a:ea typeface="+mn-ea"/>
                <a:cs typeface="+mn-cs"/>
              </a:rPr>
              <a:t> situations, however, can trigger flare-ups of anger, frustration, or anxiety. </a:t>
            </a:r>
            <a:r>
              <a:rPr lang="en-US" sz="900" kern="1200" dirty="0">
                <a:solidFill>
                  <a:schemeClr val="tx1"/>
                </a:solidFill>
                <a:effectLst/>
                <a:latin typeface="+mn-lt"/>
                <a:ea typeface="+mn-ea"/>
                <a:cs typeface="+mn-cs"/>
              </a:rPr>
              <a:t>Though acute stress is often fleeting, these episodes of intense emotion can cause a lot of collateral damage. Think of the ripple effects created by accidents, hasty emails, poorly considered decisions, or stressed-fueled outbursts. </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3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Part of your pre-work for this session was to complete the “Worksheet for Identifying Your</a:t>
            </a:r>
            <a:r>
              <a:rPr lang="en-US" sz="900" kern="1200" baseline="0" dirty="0">
                <a:solidFill>
                  <a:schemeClr val="tx1"/>
                </a:solidFill>
                <a:effectLst/>
                <a:latin typeface="+mn-lt"/>
                <a:ea typeface="+mn-ea"/>
                <a:cs typeface="+mn-cs"/>
              </a:rPr>
              <a:t> Emotional Triggers</a:t>
            </a:r>
            <a:r>
              <a:rPr lang="en-US" sz="900" kern="1200" dirty="0">
                <a:solidFill>
                  <a:schemeClr val="tx1"/>
                </a:solidFill>
                <a:effectLst/>
                <a:latin typeface="+mn-lt"/>
                <a:ea typeface="+mn-ea"/>
                <a:cs typeface="+mn-cs"/>
              </a:rPr>
              <a:t>” where you took notes about when you experienced stress flare-ups</a:t>
            </a:r>
            <a:r>
              <a:rPr lang="en-US" sz="900" kern="1200" baseline="0" dirty="0">
                <a:solidFill>
                  <a:schemeClr val="tx1"/>
                </a:solidFill>
                <a:effectLst/>
                <a:latin typeface="+mn-lt"/>
                <a:ea typeface="+mn-ea"/>
                <a:cs typeface="+mn-cs"/>
              </a:rPr>
              <a:t> at work and home for a week. The goal was </a:t>
            </a:r>
            <a:r>
              <a:rPr lang="en-US" sz="900" kern="1200" dirty="0">
                <a:solidFill>
                  <a:schemeClr val="tx1"/>
                </a:solidFill>
                <a:effectLst/>
                <a:latin typeface="+mn-lt"/>
                <a:ea typeface="+mn-ea"/>
                <a:cs typeface="+mn-cs"/>
              </a:rPr>
              <a:t>to help you identify the underlying</a:t>
            </a:r>
            <a:r>
              <a:rPr lang="en-US" sz="900" kern="1200" baseline="0" dirty="0">
                <a:solidFill>
                  <a:schemeClr val="tx1"/>
                </a:solidFill>
                <a:effectLst/>
                <a:latin typeface="+mn-lt"/>
                <a:ea typeface="+mn-ea"/>
                <a:cs typeface="+mn-cs"/>
              </a:rPr>
              <a:t> patterns of what triggers stress for you, so that you can develop smart coping strategies. We all have things that trigger us—but it’s different for every person.</a:t>
            </a:r>
          </a:p>
          <a:p>
            <a:endParaRPr lang="en-US" sz="900" i="1"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t>
            </a:r>
            <a:r>
              <a:rPr lang="en-US" sz="900" kern="1200" baseline="0" dirty="0">
                <a:solidFill>
                  <a:schemeClr val="tx1"/>
                </a:solidFill>
                <a:effectLst/>
                <a:latin typeface="+mn-lt"/>
                <a:ea typeface="+mn-ea"/>
                <a:cs typeface="+mn-cs"/>
              </a:rPr>
              <a:t>Let </a:t>
            </a:r>
            <a:r>
              <a:rPr lang="en-US" sz="900" b="0" kern="1200" baseline="0" dirty="0">
                <a:solidFill>
                  <a:srgbClr val="FF0000"/>
                </a:solidFill>
                <a:effectLst/>
                <a:latin typeface="+mn-lt"/>
                <a:ea typeface="+mn-ea"/>
                <a:cs typeface="+mn-cs"/>
              </a:rPr>
              <a:t>participants</a:t>
            </a:r>
            <a:r>
              <a:rPr lang="en-US" sz="900" kern="1200" baseline="0" dirty="0">
                <a:solidFill>
                  <a:schemeClr val="tx1"/>
                </a:solidFill>
                <a:effectLst/>
                <a:latin typeface="+mn-lt"/>
                <a:ea typeface="+mn-ea"/>
                <a:cs typeface="+mn-cs"/>
              </a:rPr>
              <a:t> know that they don’t need to share personal details, but </a:t>
            </a:r>
            <a:r>
              <a:rPr lang="en-US" sz="900" b="0" kern="1200" baseline="0" dirty="0">
                <a:solidFill>
                  <a:schemeClr val="tx1"/>
                </a:solidFill>
                <a:effectLst/>
                <a:latin typeface="+mn-lt"/>
                <a:ea typeface="+mn-ea"/>
                <a:cs typeface="+mn-cs"/>
              </a:rPr>
              <a:t>only</a:t>
            </a:r>
            <a:r>
              <a:rPr lang="en-US" sz="900" kern="1200" baseline="0" dirty="0">
                <a:solidFill>
                  <a:schemeClr val="tx1"/>
                </a:solidFill>
                <a:effectLst/>
                <a:latin typeface="+mn-lt"/>
                <a:ea typeface="+mn-ea"/>
                <a:cs typeface="+mn-cs"/>
              </a:rPr>
              <a:t> the broad patterns they identified. Consider sharing a personal example. </a:t>
            </a:r>
            <a:r>
              <a:rPr lang="en-US" sz="900" kern="1200" dirty="0">
                <a:solidFill>
                  <a:schemeClr val="tx1"/>
                </a:solidFill>
                <a:effectLst/>
                <a:latin typeface="+mn-lt"/>
                <a:ea typeface="+mn-ea"/>
                <a:cs typeface="+mn-cs"/>
              </a:rPr>
              <a:t>For instance, “After</a:t>
            </a:r>
            <a:r>
              <a:rPr lang="en-US" sz="900" kern="1200" baseline="0" dirty="0">
                <a:solidFill>
                  <a:schemeClr val="tx1"/>
                </a:solidFill>
                <a:effectLst/>
                <a:latin typeface="+mn-lt"/>
                <a:ea typeface="+mn-ea"/>
                <a:cs typeface="+mn-cs"/>
              </a:rPr>
              <a:t> I </a:t>
            </a:r>
            <a:r>
              <a:rPr lang="en-US" sz="900" b="0" kern="1200" baseline="0" dirty="0">
                <a:solidFill>
                  <a:schemeClr val="tx1"/>
                </a:solidFill>
                <a:effectLst/>
                <a:latin typeface="+mn-lt"/>
                <a:ea typeface="+mn-ea"/>
                <a:cs typeface="+mn-cs"/>
              </a:rPr>
              <a:t>completed</a:t>
            </a:r>
            <a:r>
              <a:rPr lang="en-US" sz="900" kern="1200" baseline="0" dirty="0">
                <a:solidFill>
                  <a:schemeClr val="tx1"/>
                </a:solidFill>
                <a:effectLst/>
                <a:latin typeface="+mn-lt"/>
                <a:ea typeface="+mn-ea"/>
                <a:cs typeface="+mn-cs"/>
              </a:rPr>
              <a:t> the worksheet, I noticed that feeling behind on a task</a:t>
            </a:r>
            <a:r>
              <a:rPr lang="en-US" sz="900" kern="1200" dirty="0">
                <a:solidFill>
                  <a:schemeClr val="tx1"/>
                </a:solidFill>
                <a:effectLst/>
                <a:latin typeface="+mn-lt"/>
                <a:ea typeface="+mn-ea"/>
                <a:cs typeface="+mn-cs"/>
              </a:rPr>
              <a:t>—in my work or with a personal commitment—was a huge stress trigger for me.”</a:t>
            </a:r>
            <a:r>
              <a:rPr lang="en-US" dirty="0">
                <a:effectLst/>
              </a:rPr>
              <a:t> </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Give participants a minute to </a:t>
            </a:r>
            <a:r>
              <a:rPr lang="en-US" sz="900" b="0" kern="1200" dirty="0">
                <a:solidFill>
                  <a:schemeClr val="tx1"/>
                </a:solidFill>
                <a:effectLst/>
                <a:latin typeface="+mn-lt"/>
                <a:ea typeface="+mn-ea"/>
                <a:cs typeface="+mn-cs"/>
              </a:rPr>
              <a:t>reflect</a:t>
            </a:r>
            <a:r>
              <a:rPr lang="en-US" sz="900" b="0" kern="1200" baseline="0" dirty="0">
                <a:solidFill>
                  <a:schemeClr val="tx1"/>
                </a:solidFill>
                <a:effectLst/>
                <a:latin typeface="+mn-lt"/>
                <a:ea typeface="+mn-ea"/>
                <a:cs typeface="+mn-cs"/>
              </a:rPr>
              <a:t> on their </a:t>
            </a:r>
            <a:r>
              <a:rPr lang="en-US" sz="900" kern="1200" dirty="0">
                <a:solidFill>
                  <a:schemeClr val="tx1"/>
                </a:solidFill>
                <a:effectLst/>
                <a:latin typeface="+mn-lt"/>
                <a:ea typeface="+mn-ea"/>
                <a:cs typeface="+mn-cs"/>
              </a:rPr>
              <a:t>worksheet and </a:t>
            </a:r>
            <a:r>
              <a:rPr lang="en-US" sz="900" b="0" kern="1200" dirty="0">
                <a:solidFill>
                  <a:schemeClr val="tx1"/>
                </a:solidFill>
                <a:effectLst/>
                <a:latin typeface="+mn-lt"/>
                <a:ea typeface="+mn-ea"/>
                <a:cs typeface="+mn-cs"/>
              </a:rPr>
              <a:t>ask them to </a:t>
            </a:r>
            <a:r>
              <a:rPr lang="en-US" sz="900" kern="1200" dirty="0">
                <a:solidFill>
                  <a:schemeClr val="tx1"/>
                </a:solidFill>
                <a:effectLst/>
                <a:latin typeface="+mn-lt"/>
                <a:ea typeface="+mn-ea"/>
                <a:cs typeface="+mn-cs"/>
              </a:rPr>
              <a:t>chat in responses. Note common patterns of responses. For instance,</a:t>
            </a:r>
            <a:r>
              <a:rPr lang="en-US" sz="900" kern="1200" baseline="0" dirty="0">
                <a:solidFill>
                  <a:schemeClr val="tx1"/>
                </a:solidFill>
                <a:effectLst/>
                <a:latin typeface="+mn-lt"/>
                <a:ea typeface="+mn-ea"/>
                <a:cs typeface="+mn-cs"/>
              </a:rPr>
              <a:t> some people may feel stressed when they feel ignored, or when they have too many competing priorities on their </a:t>
            </a:r>
            <a:r>
              <a:rPr lang="en-US" sz="900" kern="1200" baseline="0" dirty="0">
                <a:solidFill>
                  <a:srgbClr val="FF0000"/>
                </a:solidFill>
                <a:effectLst/>
                <a:latin typeface="+mn-lt"/>
                <a:ea typeface="+mn-ea"/>
                <a:cs typeface="+mn-cs"/>
              </a:rPr>
              <a:t>to-do </a:t>
            </a:r>
            <a:r>
              <a:rPr lang="en-US" sz="900" kern="1200" baseline="0" dirty="0">
                <a:solidFill>
                  <a:schemeClr val="tx1"/>
                </a:solidFill>
                <a:effectLst/>
                <a:latin typeface="+mn-lt"/>
                <a:ea typeface="+mn-ea"/>
                <a:cs typeface="+mn-cs"/>
              </a:rPr>
              <a:t>list. </a:t>
            </a:r>
            <a:endParaRPr lang="en-US" sz="900" kern="120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a:p>
        </p:txBody>
      </p:sp>
    </p:spTree>
    <p:extLst>
      <p:ext uri="{BB962C8B-B14F-4D97-AF65-F5344CB8AC3E}">
        <p14:creationId xmlns:p14="http://schemas.microsoft.com/office/powerpoint/2010/main" val="795537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4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i="0" kern="1200" dirty="0">
                <a:solidFill>
                  <a:schemeClr val="tx1"/>
                </a:solidFill>
                <a:effectLst/>
                <a:latin typeface="+mn-lt"/>
                <a:ea typeface="+mn-ea"/>
                <a:cs typeface="+mn-cs"/>
              </a:rPr>
              <a:t>Let’s now talk about workplace stress in particular. As you went through the HMM topic on Stress Management, and even as you thought about your own emotional triggers, you may have noticed that your workplace stress stemmed mostly from one of these categories of stressors. As a reminder, task-based stress stems from a lack of clarity around how to, or why you should accomplish a task. Or you may feel you don’t have the right resources or skills to succeed in your tasks. Role-based stress happens when there’s a poor fit between your role and your interests. Cultural stressors are feelings of under-appreciation, harassment, discrimination, or not being listened to. </a:t>
            </a:r>
          </a:p>
          <a:p>
            <a:endParaRPr lang="en-US" sz="900" i="0" kern="1200" dirty="0">
              <a:solidFill>
                <a:schemeClr val="tx1"/>
              </a:solidFill>
              <a:effectLst/>
              <a:latin typeface="+mn-lt"/>
              <a:ea typeface="+mn-ea"/>
              <a:cs typeface="+mn-cs"/>
            </a:endParaRPr>
          </a:p>
          <a:p>
            <a:r>
              <a:rPr lang="en-US" sz="900" i="0" kern="1200" dirty="0">
                <a:solidFill>
                  <a:schemeClr val="tx1"/>
                </a:solidFill>
                <a:effectLst/>
                <a:latin typeface="+mn-lt"/>
                <a:ea typeface="+mn-ea"/>
                <a:cs typeface="+mn-cs"/>
              </a:rPr>
              <a:t>You will see this poll question in your participant panel. Please respond based on where you believe most of your workplace stress comes from. </a:t>
            </a:r>
          </a:p>
          <a:p>
            <a:endParaRPr lang="en-US" sz="900" i="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a minute to respond to the poll. Summarize the poll results and note the pattern of responses. For instance, do the responses lean heavily towards one of the stressors? Comment on potential significance of the results</a:t>
            </a:r>
            <a:r>
              <a:rPr lang="en-US" sz="900" kern="1200" baseline="0" dirty="0">
                <a:solidFill>
                  <a:schemeClr val="tx1"/>
                </a:solidFill>
                <a:effectLst/>
                <a:latin typeface="+mn-lt"/>
                <a:ea typeface="+mn-ea"/>
                <a:cs typeface="+mn-cs"/>
              </a:rPr>
              <a:t>. Ask participants to chat in or speak up to elaborate on their responses. </a:t>
            </a:r>
            <a:endParaRPr lang="en-US" sz="9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9</a:t>
            </a:fld>
            <a:endParaRPr lang="en-US"/>
          </a:p>
        </p:txBody>
      </p:sp>
    </p:spTree>
    <p:extLst>
      <p:ext uri="{BB962C8B-B14F-4D97-AF65-F5344CB8AC3E}">
        <p14:creationId xmlns:p14="http://schemas.microsoft.com/office/powerpoint/2010/main" val="1640961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237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STRESS</a:t>
              </a:r>
            </a:p>
            <a:p>
              <a:pPr algn="ctr"/>
              <a:r>
                <a:rPr lang="en-US" sz="1000" dirty="0">
                  <a:solidFill>
                    <a:schemeClr val="bg1"/>
                  </a:solidFill>
                </a:rPr>
                <a:t>MANAGEMENT</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2020 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STRESS</a:t>
              </a:r>
            </a:p>
            <a:p>
              <a:pPr algn="ctr"/>
              <a:r>
                <a:rPr lang="en-US" sz="1000" dirty="0">
                  <a:solidFill>
                    <a:schemeClr val="bg1"/>
                  </a:solidFill>
                </a:rPr>
                <a:t>MANAGEMENT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STRESS</a:t>
              </a:r>
            </a:p>
            <a:p>
              <a:pPr algn="ctr"/>
              <a:r>
                <a:rPr lang="en-US" sz="1000" dirty="0">
                  <a:solidFill>
                    <a:schemeClr val="bg1"/>
                  </a:solidFill>
                </a:rPr>
                <a:t>MANAGEMENT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opic_landing_page_image_1400.jpg"/>
          <p:cNvPicPr>
            <a:picLocks noChangeAspect="1"/>
          </p:cNvPicPr>
          <p:nvPr/>
        </p:nvPicPr>
        <p:blipFill rotWithShape="1">
          <a:blip r:embed="rId3">
            <a:extLst>
              <a:ext uri="{28A0092B-C50C-407E-A947-70E740481C1C}">
                <a14:useLocalDpi xmlns:a14="http://schemas.microsoft.com/office/drawing/2010/main" val="0"/>
              </a:ext>
            </a:extLst>
          </a:blip>
          <a:srcRect r="23388"/>
          <a:stretch/>
        </p:blipFill>
        <p:spPr>
          <a:xfrm flipH="1">
            <a:off x="0" y="1016000"/>
            <a:ext cx="9144000" cy="4356480"/>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6049"/>
            <a:ext cx="7299659" cy="1242679"/>
          </a:xfrm>
        </p:spPr>
        <p:txBody>
          <a:bodyPr/>
          <a:lstStyle/>
          <a:p>
            <a:r>
              <a:rPr lang="en-US" dirty="0"/>
              <a:t>Stress Management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dirty="0"/>
            </a:br>
            <a:br>
              <a:rPr lang="en-US" dirty="0"/>
            </a:br>
            <a:r>
              <a:rPr lang="en-US" dirty="0"/>
              <a:t>Strategies to address workplace stressors</a:t>
            </a:r>
            <a:br>
              <a:rPr lang="en-US" dirty="0"/>
            </a:br>
            <a:br>
              <a:rPr lang="en-US" dirty="0"/>
            </a:br>
            <a:endParaRPr lang="en-US" dirty="0"/>
          </a:p>
        </p:txBody>
      </p:sp>
      <p:sp>
        <p:nvSpPr>
          <p:cNvPr id="7" name="Content Placeholder 6"/>
          <p:cNvSpPr>
            <a:spLocks noGrp="1"/>
          </p:cNvSpPr>
          <p:nvPr>
            <p:ph sz="quarter" idx="10"/>
          </p:nvPr>
        </p:nvSpPr>
        <p:spPr/>
        <p:txBody>
          <a:bodyPr/>
          <a:lstStyle/>
          <a:p>
            <a:pPr marL="53975" lvl="0" indent="0">
              <a:buNone/>
            </a:pPr>
            <a:r>
              <a:rPr lang="en-US" dirty="0"/>
              <a:t>How can we address the root causes of our workplace stressors?</a:t>
            </a:r>
          </a:p>
          <a:p>
            <a:pPr lvl="0"/>
            <a:r>
              <a:rPr lang="en-US" dirty="0"/>
              <a:t>Task stressors</a:t>
            </a:r>
          </a:p>
          <a:p>
            <a:pPr lvl="0"/>
            <a:r>
              <a:rPr lang="en-US" dirty="0"/>
              <a:t>Role stressors</a:t>
            </a:r>
          </a:p>
          <a:p>
            <a:pPr lvl="0"/>
            <a:r>
              <a:rPr lang="en-US" dirty="0"/>
              <a:t>Cultural stressors</a:t>
            </a:r>
          </a:p>
        </p:txBody>
      </p:sp>
    </p:spTree>
    <p:extLst>
      <p:ext uri="{BB962C8B-B14F-4D97-AF65-F5344CB8AC3E}">
        <p14:creationId xmlns:p14="http://schemas.microsoft.com/office/powerpoint/2010/main" val="4098424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ressManagement_LessonImage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8" name="Text Placeholder 7"/>
          <p:cNvSpPr>
            <a:spLocks noGrp="1"/>
          </p:cNvSpPr>
          <p:nvPr>
            <p:ph type="body" idx="1"/>
          </p:nvPr>
        </p:nvSpPr>
        <p:spPr>
          <a:xfrm>
            <a:off x="939625" y="2709863"/>
            <a:ext cx="7850414" cy="2888719"/>
          </a:xfrm>
        </p:spPr>
        <p:txBody>
          <a:bodyPr/>
          <a:lstStyle/>
          <a:p>
            <a:r>
              <a:rPr lang="en-US" b="1" dirty="0"/>
              <a:t>MANAGE STRESS IN THE MOMENT</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Stress Management</a:t>
              </a:r>
            </a:p>
          </p:txBody>
        </p:sp>
      </p:grpSp>
    </p:spTree>
    <p:extLst>
      <p:ext uri="{BB962C8B-B14F-4D97-AF65-F5344CB8AC3E}">
        <p14:creationId xmlns:p14="http://schemas.microsoft.com/office/powerpoint/2010/main" val="1132974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Defuse immediate stressors</a:t>
            </a:r>
          </a:p>
        </p:txBody>
      </p:sp>
      <p:sp>
        <p:nvSpPr>
          <p:cNvPr id="5" name="Text Placeholder 4"/>
          <p:cNvSpPr>
            <a:spLocks noGrp="1"/>
          </p:cNvSpPr>
          <p:nvPr>
            <p:ph type="body" sz="quarter" idx="10"/>
          </p:nvPr>
        </p:nvSpPr>
        <p:spPr>
          <a:xfrm>
            <a:off x="444500" y="2063750"/>
            <a:ext cx="4987205" cy="3698875"/>
          </a:xfrm>
        </p:spPr>
        <p:txBody>
          <a:bodyPr/>
          <a:lstStyle/>
          <a:p>
            <a:r>
              <a:rPr lang="en-US" sz="2000" dirty="0"/>
              <a:t>It’s 9:30 a.m., and the team is giving an important presentation at 11:00 a.m.  Zoe has just found out that her colleague,</a:t>
            </a:r>
            <a:r>
              <a:rPr lang="en-US" sz="2000" dirty="0">
                <a:solidFill>
                  <a:srgbClr val="FF0000"/>
                </a:solidFill>
              </a:rPr>
              <a:t> [NAME]</a:t>
            </a:r>
            <a:r>
              <a:rPr lang="en-US" sz="2000" dirty="0"/>
              <a:t>, still has a lot of work to do on his assignment: preparing slides. Zoe is upset and is having trouble thinking clearly. </a:t>
            </a:r>
          </a:p>
        </p:txBody>
      </p:sp>
      <p:sp>
        <p:nvSpPr>
          <p:cNvPr id="6" name="Text Placeholder 5"/>
          <p:cNvSpPr>
            <a:spLocks noGrp="1"/>
          </p:cNvSpPr>
          <p:nvPr>
            <p:ph type="body" sz="quarter" idx="11"/>
          </p:nvPr>
        </p:nvSpPr>
        <p:spPr/>
        <p:txBody>
          <a:bodyPr/>
          <a:lstStyle/>
          <a:p>
            <a:r>
              <a:rPr lang="en-US" dirty="0"/>
              <a:t>What steps could Zoe take to lower her stress levels so she can deal effectively with this situation?</a:t>
            </a:r>
          </a:p>
          <a:p>
            <a:r>
              <a:rPr lang="en-US" dirty="0"/>
              <a:t> </a:t>
            </a:r>
          </a:p>
        </p:txBody>
      </p:sp>
    </p:spTree>
    <p:extLst>
      <p:ext uri="{BB962C8B-B14F-4D97-AF65-F5344CB8AC3E}">
        <p14:creationId xmlns:p14="http://schemas.microsoft.com/office/powerpoint/2010/main" val="3649619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5FEA8-7BD6-4C37-ADCA-59C971510C33}"/>
              </a:ext>
            </a:extLst>
          </p:cNvPr>
          <p:cNvSpPr>
            <a:spLocks noGrp="1"/>
          </p:cNvSpPr>
          <p:nvPr>
            <p:ph type="title"/>
          </p:nvPr>
        </p:nvSpPr>
        <p:spPr/>
        <p:txBody>
          <a:bodyPr/>
          <a:lstStyle/>
          <a:p>
            <a:r>
              <a:rPr lang="en-US" dirty="0"/>
              <a:t>Have you ever been hijacked by stress?</a:t>
            </a:r>
          </a:p>
        </p:txBody>
      </p:sp>
      <p:sp>
        <p:nvSpPr>
          <p:cNvPr id="3" name="Content Placeholder 6">
            <a:extLst>
              <a:ext uri="{FF2B5EF4-FFF2-40B4-BE49-F238E27FC236}">
                <a16:creationId xmlns:a16="http://schemas.microsoft.com/office/drawing/2014/main" id="{A22F7BA1-1E39-44FC-A7B4-4CD4770A9E03}"/>
              </a:ext>
            </a:extLst>
          </p:cNvPr>
          <p:cNvSpPr txBox="1">
            <a:spLocks/>
          </p:cNvSpPr>
          <p:nvPr/>
        </p:nvSpPr>
        <p:spPr>
          <a:xfrm>
            <a:off x="444499" y="1831975"/>
            <a:ext cx="8233833" cy="4221692"/>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buFont typeface="Arial" panose="020B0604020202020204" pitchFamily="34" charset="0"/>
              <a:buNone/>
            </a:pPr>
            <a:r>
              <a:rPr lang="en-US" dirty="0"/>
              <a:t>Think of a situation where you were hijacked by stress and acted in a way you regretted later. What could you have done differently?</a:t>
            </a:r>
          </a:p>
        </p:txBody>
      </p:sp>
    </p:spTree>
    <p:extLst>
      <p:ext uri="{BB962C8B-B14F-4D97-AF65-F5344CB8AC3E}">
        <p14:creationId xmlns:p14="http://schemas.microsoft.com/office/powerpoint/2010/main" val="4159332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Beware of mind traps</a:t>
            </a:r>
          </a:p>
        </p:txBody>
      </p:sp>
      <p:sp>
        <p:nvSpPr>
          <p:cNvPr id="5" name="Text Placeholder 4"/>
          <p:cNvSpPr>
            <a:spLocks noGrp="1"/>
          </p:cNvSpPr>
          <p:nvPr>
            <p:ph type="body" sz="quarter" idx="10"/>
          </p:nvPr>
        </p:nvSpPr>
        <p:spPr>
          <a:xfrm>
            <a:off x="444500" y="2063750"/>
            <a:ext cx="4987205" cy="3698875"/>
          </a:xfrm>
        </p:spPr>
        <p:txBody>
          <a:bodyPr/>
          <a:lstStyle/>
          <a:p>
            <a:r>
              <a:rPr lang="en-US" sz="2000" dirty="0"/>
              <a:t>David overhears a couple of his colleagues talk about an upcoming meeting to discuss ideas for new product sub-brand. He feels his face heat up and his first thought is, “Why wasn’t I asked to be a part of this? It must be because the product lead doesn’t like me.” </a:t>
            </a:r>
          </a:p>
        </p:txBody>
      </p:sp>
      <p:sp>
        <p:nvSpPr>
          <p:cNvPr id="6" name="Text Placeholder 5"/>
          <p:cNvSpPr>
            <a:spLocks noGrp="1"/>
          </p:cNvSpPr>
          <p:nvPr>
            <p:ph type="body" sz="quarter" idx="11"/>
          </p:nvPr>
        </p:nvSpPr>
        <p:spPr/>
        <p:txBody>
          <a:bodyPr anchor="t" anchorCtr="0"/>
          <a:lstStyle/>
          <a:p>
            <a:r>
              <a:rPr lang="en-US" dirty="0"/>
              <a:t>Is David falling into a mind trap? Which one? How can he get out of it?</a:t>
            </a:r>
          </a:p>
          <a:p>
            <a:r>
              <a:rPr lang="en-US" dirty="0"/>
              <a:t> </a:t>
            </a:r>
          </a:p>
        </p:txBody>
      </p:sp>
    </p:spTree>
    <p:extLst>
      <p:ext uri="{BB962C8B-B14F-4D97-AF65-F5344CB8AC3E}">
        <p14:creationId xmlns:p14="http://schemas.microsoft.com/office/powerpoint/2010/main" val="1511410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D0D35-AD74-4474-8546-DD9AE6E4B02B}"/>
              </a:ext>
            </a:extLst>
          </p:cNvPr>
          <p:cNvSpPr>
            <a:spLocks noGrp="1"/>
          </p:cNvSpPr>
          <p:nvPr>
            <p:ph type="title"/>
          </p:nvPr>
        </p:nvSpPr>
        <p:spPr/>
        <p:txBody>
          <a:bodyPr/>
          <a:lstStyle/>
          <a:p>
            <a:r>
              <a:rPr lang="en-US" dirty="0"/>
              <a:t>Common mind traps</a:t>
            </a:r>
          </a:p>
        </p:txBody>
      </p:sp>
      <p:sp>
        <p:nvSpPr>
          <p:cNvPr id="3" name="Content Placeholder 6">
            <a:extLst>
              <a:ext uri="{FF2B5EF4-FFF2-40B4-BE49-F238E27FC236}">
                <a16:creationId xmlns:a16="http://schemas.microsoft.com/office/drawing/2014/main" id="{5243741A-BA75-474F-9582-C4050657E4B4}"/>
              </a:ext>
            </a:extLst>
          </p:cNvPr>
          <p:cNvSpPr txBox="1">
            <a:spLocks/>
          </p:cNvSpPr>
          <p:nvPr/>
        </p:nvSpPr>
        <p:spPr>
          <a:xfrm>
            <a:off x="444499" y="1831975"/>
            <a:ext cx="8233833" cy="4221692"/>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Should statements</a:t>
            </a:r>
          </a:p>
          <a:p>
            <a:r>
              <a:rPr lang="en-US" dirty="0"/>
              <a:t>All-or-nothing thinking</a:t>
            </a:r>
          </a:p>
          <a:p>
            <a:r>
              <a:rPr lang="en-US" dirty="0"/>
              <a:t>Overgeneralizing</a:t>
            </a:r>
          </a:p>
          <a:p>
            <a:r>
              <a:rPr lang="en-US" dirty="0"/>
              <a:t>Catastrophizing</a:t>
            </a:r>
          </a:p>
          <a:p>
            <a:r>
              <a:rPr lang="en-US" dirty="0"/>
              <a:t>Personalizing</a:t>
            </a:r>
          </a:p>
        </p:txBody>
      </p:sp>
    </p:spTree>
    <p:extLst>
      <p:ext uri="{BB962C8B-B14F-4D97-AF65-F5344CB8AC3E}">
        <p14:creationId xmlns:p14="http://schemas.microsoft.com/office/powerpoint/2010/main" val="571934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ressManagement_Infographic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575"/>
            <a:ext cx="9144000" cy="2082800"/>
          </a:xfrm>
          <a:prstGeom prst="rect">
            <a:avLst/>
          </a:prstGeom>
        </p:spPr>
      </p:pic>
      <p:sp>
        <p:nvSpPr>
          <p:cNvPr id="7" name="Text Placeholder 6"/>
          <p:cNvSpPr>
            <a:spLocks noGrp="1"/>
          </p:cNvSpPr>
          <p:nvPr>
            <p:ph type="body" idx="1"/>
          </p:nvPr>
        </p:nvSpPr>
        <p:spPr/>
        <p:txBody>
          <a:bodyPr/>
          <a:lstStyle/>
          <a:p>
            <a:r>
              <a:rPr lang="en-US" b="1" dirty="0"/>
              <a:t>BUILD RESILIENCE</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STRESS</a:t>
              </a:r>
            </a:p>
            <a:p>
              <a:pPr algn="ctr"/>
              <a:r>
                <a:rPr lang="en-US" sz="1000" dirty="0">
                  <a:solidFill>
                    <a:schemeClr val="bg1"/>
                  </a:solidFill>
                </a:rPr>
                <a:t>MANAGEMENT</a:t>
              </a:r>
            </a:p>
          </p:txBody>
        </p:sp>
      </p:grpSp>
    </p:spTree>
    <p:extLst>
      <p:ext uri="{BB962C8B-B14F-4D97-AF65-F5344CB8AC3E}">
        <p14:creationId xmlns:p14="http://schemas.microsoft.com/office/powerpoint/2010/main" val="1935770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dirty="0"/>
            </a:br>
            <a:r>
              <a:rPr lang="en-US" dirty="0"/>
              <a:t>Build Resilience</a:t>
            </a:r>
            <a:br>
              <a:rPr lang="en-US" dirty="0"/>
            </a:br>
            <a:endParaRPr lang="en-US" dirty="0"/>
          </a:p>
        </p:txBody>
      </p:sp>
      <p:pic>
        <p:nvPicPr>
          <p:cNvPr id="3" name="Picture 2" descr="A picture containing drawing&#10;&#10;Description automatically generated">
            <a:extLst>
              <a:ext uri="{FF2B5EF4-FFF2-40B4-BE49-F238E27FC236}">
                <a16:creationId xmlns:a16="http://schemas.microsoft.com/office/drawing/2014/main" id="{8F70C148-4C46-43AC-9696-8848C1F8B1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116" y="1541788"/>
            <a:ext cx="6553768" cy="4352921"/>
          </a:xfrm>
          <a:prstGeom prst="rect">
            <a:avLst/>
          </a:prstGeom>
        </p:spPr>
      </p:pic>
    </p:spTree>
    <p:extLst>
      <p:ext uri="{BB962C8B-B14F-4D97-AF65-F5344CB8AC3E}">
        <p14:creationId xmlns:p14="http://schemas.microsoft.com/office/powerpoint/2010/main" val="3931057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STRESS</a:t>
              </a:r>
            </a:p>
            <a:p>
              <a:pPr algn="ctr"/>
              <a:r>
                <a:rPr lang="en-US" sz="1000" dirty="0">
                  <a:solidFill>
                    <a:schemeClr val="bg1"/>
                  </a:solidFill>
                </a:rPr>
                <a:t>MANAGEMENT</a:t>
              </a:r>
            </a:p>
          </p:txBody>
        </p:sp>
      </p:grpSp>
    </p:spTree>
    <p:extLst>
      <p:ext uri="{BB962C8B-B14F-4D97-AF65-F5344CB8AC3E}">
        <p14:creationId xmlns:p14="http://schemas.microsoft.com/office/powerpoint/2010/main" val="1117808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44499" y="16581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rgbClr val="000000"/>
                </a:solidFill>
              </a:rPr>
              <a:t>Help you:</a:t>
            </a:r>
          </a:p>
          <a:p>
            <a:pPr marL="457200" lvl="0" indent="-457200">
              <a:buFont typeface="Arial"/>
              <a:buChar char="•"/>
            </a:pPr>
            <a:r>
              <a:rPr lang="en-US" sz="2800" dirty="0"/>
              <a:t>Identify stress triggers</a:t>
            </a:r>
          </a:p>
          <a:p>
            <a:pPr marL="457200" lvl="0" indent="-457200">
              <a:buFont typeface="Arial"/>
              <a:buChar char="•"/>
            </a:pPr>
            <a:r>
              <a:rPr lang="en-US" sz="2800" dirty="0"/>
              <a:t>Calm down and refocus in challenging situations</a:t>
            </a:r>
          </a:p>
          <a:p>
            <a:pPr marL="457200" lvl="0" indent="-457200">
              <a:buFont typeface="Arial"/>
              <a:buChar char="•"/>
            </a:pPr>
            <a:r>
              <a:rPr lang="en-US" sz="2800" dirty="0"/>
              <a:t>Build resilience</a:t>
            </a:r>
          </a:p>
        </p:txBody>
      </p:sp>
    </p:spTree>
    <p:extLst>
      <p:ext uri="{BB962C8B-B14F-4D97-AF65-F5344CB8AC3E}">
        <p14:creationId xmlns:p14="http://schemas.microsoft.com/office/powerpoint/2010/main" val="3335301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a:xfrm>
            <a:off x="457201" y="1934611"/>
            <a:ext cx="7959435" cy="4221692"/>
          </a:xfrm>
        </p:spPr>
        <p:txBody>
          <a:bodyPr/>
          <a:lstStyle/>
          <a:p>
            <a:pPr marL="53975" indent="0">
              <a:buNone/>
            </a:pPr>
            <a:r>
              <a:rPr lang="en-US" dirty="0"/>
              <a:t>What situations cause you stress at work? </a:t>
            </a:r>
            <a:br>
              <a:rPr lang="en-US" dirty="0"/>
            </a:br>
            <a:br>
              <a:rPr lang="en-US" dirty="0"/>
            </a:br>
            <a:r>
              <a:rPr lang="en-US" dirty="0"/>
              <a:t>Think of one example and share it with the group via the chat panel. </a:t>
            </a:r>
          </a:p>
          <a:p>
            <a:pPr marL="53975" indent="0">
              <a:buNone/>
            </a:pPr>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Stress Management topic.</a:t>
            </a:r>
          </a:p>
          <a:p>
            <a:pPr marL="0" indent="0">
              <a:buNone/>
            </a:pPr>
            <a:endParaRPr lang="en-US" sz="2800" dirty="0"/>
          </a:p>
          <a:p>
            <a:pPr marL="0" indent="0" algn="ctr">
              <a:buNone/>
            </a:pPr>
            <a:endParaRPr lang="en-US" sz="2800" dirty="0"/>
          </a:p>
        </p:txBody>
      </p:sp>
      <p:pic>
        <p:nvPicPr>
          <p:cNvPr id="4" name="Picture 3">
            <a:extLst>
              <a:ext uri="{FF2B5EF4-FFF2-40B4-BE49-F238E27FC236}">
                <a16:creationId xmlns:a16="http://schemas.microsoft.com/office/drawing/2014/main" id="{41E45BD0-9766-4D5B-97EC-5087ECBB0170}"/>
              </a:ext>
            </a:extLst>
          </p:cNvPr>
          <p:cNvPicPr>
            <a:picLocks noChangeAspect="1"/>
          </p:cNvPicPr>
          <p:nvPr/>
        </p:nvPicPr>
        <p:blipFill>
          <a:blip r:embed="rId3"/>
          <a:stretch>
            <a:fillRect/>
          </a:stretch>
        </p:blipFill>
        <p:spPr>
          <a:xfrm>
            <a:off x="382455" y="1585460"/>
            <a:ext cx="3411623" cy="4417154"/>
          </a:xfrm>
          <a:prstGeom prst="rect">
            <a:avLst/>
          </a:prstGeom>
          <a:ln>
            <a:solidFill>
              <a:schemeClr val="bg1">
                <a:lumMod val="85000"/>
              </a:schemeClr>
            </a:solidFill>
          </a:ln>
        </p:spPr>
      </p:pic>
    </p:spTree>
    <p:extLst>
      <p:ext uri="{BB962C8B-B14F-4D97-AF65-F5344CB8AC3E}">
        <p14:creationId xmlns:p14="http://schemas.microsoft.com/office/powerpoint/2010/main" val="2363109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topic_landing_page_image_1400.jpg"/>
          <p:cNvPicPr>
            <a:picLocks noChangeAspect="1"/>
          </p:cNvPicPr>
          <p:nvPr/>
        </p:nvPicPr>
        <p:blipFill rotWithShape="1">
          <a:blip r:embed="rId3">
            <a:extLst>
              <a:ext uri="{28A0092B-C50C-407E-A947-70E740481C1C}">
                <a14:useLocalDpi xmlns:a14="http://schemas.microsoft.com/office/drawing/2010/main" val="0"/>
              </a:ext>
            </a:extLst>
          </a:blip>
          <a:srcRect l="1" r="39847"/>
          <a:stretch/>
        </p:blipFill>
        <p:spPr>
          <a:xfrm flipH="1">
            <a:off x="-1" y="1015999"/>
            <a:ext cx="9144000" cy="5548559"/>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Setting the context </a:t>
            </a:r>
          </a:p>
        </p:txBody>
      </p:sp>
      <p:sp>
        <p:nvSpPr>
          <p:cNvPr id="3" name="Content Placeholder 2"/>
          <p:cNvSpPr>
            <a:spLocks noGrp="1"/>
          </p:cNvSpPr>
          <p:nvPr>
            <p:ph sz="quarter" idx="10"/>
          </p:nvPr>
        </p:nvSpPr>
        <p:spPr/>
        <p:txBody>
          <a:bodyPr/>
          <a:lstStyle/>
          <a:p>
            <a:pPr marL="53975" indent="0">
              <a:buNone/>
            </a:pPr>
            <a:r>
              <a:rPr lang="en-US" dirty="0"/>
              <a:t>What situations cause you stress at work? </a:t>
            </a:r>
            <a:endParaRPr lang="en-US" i="1" dirty="0">
              <a:solidFill>
                <a:schemeClr val="accent1"/>
              </a:solidFill>
            </a:endParaRPr>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a:t>Help you:</a:t>
            </a:r>
          </a:p>
          <a:p>
            <a:pPr lvl="0"/>
            <a:r>
              <a:rPr lang="en-US" sz="2800" dirty="0"/>
              <a:t>Identify stress triggers</a:t>
            </a:r>
          </a:p>
          <a:p>
            <a:pPr lvl="0"/>
            <a:r>
              <a:rPr lang="en-US" sz="2800" dirty="0"/>
              <a:t>Calm down and refocus in challenging situations</a:t>
            </a:r>
          </a:p>
          <a:p>
            <a:pPr lvl="0"/>
            <a:r>
              <a:rPr lang="en-US" sz="2800" dirty="0"/>
              <a:t>Build resilience</a:t>
            </a:r>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ressManagement_LessonImag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3"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a:t>IDENTIFY STRESS TRIGGERS</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STRESS</a:t>
              </a:r>
            </a:p>
            <a:p>
              <a:pPr algn="ctr"/>
              <a:r>
                <a:rPr lang="en-US" sz="1000" dirty="0">
                  <a:solidFill>
                    <a:schemeClr val="bg1"/>
                  </a:solidFill>
                </a:rPr>
                <a:t>MANAGEMENT</a:t>
              </a: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dirty="0"/>
            </a:br>
            <a:br>
              <a:rPr lang="en-US" dirty="0"/>
            </a:br>
            <a:r>
              <a:rPr lang="en-US" dirty="0"/>
              <a:t>What patterns emerged?</a:t>
            </a:r>
            <a:br>
              <a:rPr lang="en-US" dirty="0"/>
            </a:br>
            <a:br>
              <a:rPr lang="en-US" dirty="0"/>
            </a:br>
            <a:endParaRPr lang="en-US" dirty="0"/>
          </a:p>
        </p:txBody>
      </p:sp>
      <p:sp>
        <p:nvSpPr>
          <p:cNvPr id="7" name="Content Placeholder 6"/>
          <p:cNvSpPr>
            <a:spLocks noGrp="1"/>
          </p:cNvSpPr>
          <p:nvPr>
            <p:ph sz="quarter" idx="10"/>
          </p:nvPr>
        </p:nvSpPr>
        <p:spPr/>
        <p:txBody>
          <a:bodyPr/>
          <a:lstStyle/>
          <a:p>
            <a:pPr marL="53975" lvl="0" indent="0">
              <a:buNone/>
            </a:pPr>
            <a:r>
              <a:rPr lang="en-US" dirty="0"/>
              <a:t>When you tracked your own stress responses, what insights did you gather? What patterns emerged </a:t>
            </a:r>
            <a:br>
              <a:rPr lang="en-US" dirty="0"/>
            </a:br>
            <a:r>
              <a:rPr lang="en-US" dirty="0"/>
              <a:t>for you?</a:t>
            </a:r>
          </a:p>
          <a:p>
            <a:pPr marL="53975" lvl="0" indent="0">
              <a:buNone/>
            </a:pPr>
            <a:endParaRPr lang="en-US" dirty="0"/>
          </a:p>
          <a:p>
            <a:pPr marL="568325" lvl="0" indent="-514350">
              <a:buFont typeface="+mj-lt"/>
              <a:buAutoNum type="arabicPeriod"/>
            </a:pPr>
            <a:endParaRPr lang="en-US" dirty="0"/>
          </a:p>
          <a:p>
            <a:pPr marL="53975" lvl="0" indent="0">
              <a:buNone/>
            </a:pPr>
            <a:r>
              <a:rPr lang="en-US" dirty="0"/>
              <a:t> </a:t>
            </a:r>
          </a:p>
        </p:txBody>
      </p:sp>
    </p:spTree>
    <p:extLst>
      <p:ext uri="{BB962C8B-B14F-4D97-AF65-F5344CB8AC3E}">
        <p14:creationId xmlns:p14="http://schemas.microsoft.com/office/powerpoint/2010/main" val="2874494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F0658-5F53-4166-B2C7-AA9ED9D32408}"/>
              </a:ext>
            </a:extLst>
          </p:cNvPr>
          <p:cNvSpPr>
            <a:spLocks noGrp="1"/>
          </p:cNvSpPr>
          <p:nvPr>
            <p:ph type="title"/>
          </p:nvPr>
        </p:nvSpPr>
        <p:spPr/>
        <p:txBody>
          <a:bodyPr/>
          <a:lstStyle/>
          <a:p>
            <a:r>
              <a:rPr lang="en-US" dirty="0"/>
              <a:t>POLL: Where does your workplace stress come from? </a:t>
            </a:r>
          </a:p>
        </p:txBody>
      </p:sp>
      <p:sp>
        <p:nvSpPr>
          <p:cNvPr id="3" name="Content Placeholder 2">
            <a:extLst>
              <a:ext uri="{FF2B5EF4-FFF2-40B4-BE49-F238E27FC236}">
                <a16:creationId xmlns:a16="http://schemas.microsoft.com/office/drawing/2014/main" id="{74D09AB8-62F0-435D-AD41-5052E0E92F86}"/>
              </a:ext>
            </a:extLst>
          </p:cNvPr>
          <p:cNvSpPr>
            <a:spLocks noGrp="1"/>
          </p:cNvSpPr>
          <p:nvPr>
            <p:ph sz="quarter" idx="10"/>
          </p:nvPr>
        </p:nvSpPr>
        <p:spPr/>
        <p:txBody>
          <a:bodyPr/>
          <a:lstStyle/>
          <a:p>
            <a:pPr marL="568325" indent="-514350">
              <a:buFont typeface="+mj-lt"/>
              <a:buAutoNum type="alphaUcPeriod"/>
            </a:pPr>
            <a:r>
              <a:rPr lang="en-US" dirty="0"/>
              <a:t>Task stressors</a:t>
            </a:r>
          </a:p>
          <a:p>
            <a:pPr marL="568325" indent="-514350">
              <a:buFont typeface="+mj-lt"/>
              <a:buAutoNum type="alphaUcPeriod"/>
            </a:pPr>
            <a:r>
              <a:rPr lang="en-US" dirty="0"/>
              <a:t>Role stressors</a:t>
            </a:r>
          </a:p>
          <a:p>
            <a:pPr marL="568325" indent="-514350">
              <a:buFont typeface="+mj-lt"/>
              <a:buAutoNum type="alphaUcPeriod"/>
            </a:pPr>
            <a:r>
              <a:rPr lang="en-US" dirty="0"/>
              <a:t>Cultural stressors</a:t>
            </a:r>
          </a:p>
        </p:txBody>
      </p:sp>
    </p:spTree>
    <p:extLst>
      <p:ext uri="{BB962C8B-B14F-4D97-AF65-F5344CB8AC3E}">
        <p14:creationId xmlns:p14="http://schemas.microsoft.com/office/powerpoint/2010/main" val="2727479330"/>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12960</TotalTime>
  <Words>3451</Words>
  <Application>Microsoft Office PowerPoint</Application>
  <PresentationFormat>On-screen Show (4:3)</PresentationFormat>
  <Paragraphs>283</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Courier New</vt:lpstr>
      <vt:lpstr>Lucida Grande</vt:lpstr>
      <vt:lpstr>Wingdings</vt:lpstr>
      <vt:lpstr>Office Theme</vt:lpstr>
      <vt:lpstr>Stress Management Café</vt:lpstr>
      <vt:lpstr>Welcome</vt:lpstr>
      <vt:lpstr>Introductions</vt:lpstr>
      <vt:lpstr>Participation tips</vt:lpstr>
      <vt:lpstr>Setting the context </vt:lpstr>
      <vt:lpstr>Today’s objectives</vt:lpstr>
      <vt:lpstr>PowerPoint Presentation</vt:lpstr>
      <vt:lpstr>  What patterns emerged?  </vt:lpstr>
      <vt:lpstr>POLL: Where does your workplace stress come from? </vt:lpstr>
      <vt:lpstr>  Strategies to address workplace stressors  </vt:lpstr>
      <vt:lpstr>PowerPoint Presentation</vt:lpstr>
      <vt:lpstr>Defuse immediate stressors</vt:lpstr>
      <vt:lpstr>Have you ever been hijacked by stress?</vt:lpstr>
      <vt:lpstr>Beware of mind traps</vt:lpstr>
      <vt:lpstr>Common mind traps</vt:lpstr>
      <vt:lpstr>PowerPoint Presentation</vt:lpstr>
      <vt:lpstr> Build Resilience </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Gandhi, Manika</cp:lastModifiedBy>
  <cp:revision>662</cp:revision>
  <cp:lastPrinted>2015-10-13T15:13:17Z</cp:lastPrinted>
  <dcterms:created xsi:type="dcterms:W3CDTF">2014-06-21T12:09:32Z</dcterms:created>
  <dcterms:modified xsi:type="dcterms:W3CDTF">2020-08-28T10:16:08Z</dcterms:modified>
</cp:coreProperties>
</file>