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21"/>
  </p:notesMasterIdLst>
  <p:sldIdLst>
    <p:sldId id="272" r:id="rId2"/>
    <p:sldId id="296" r:id="rId3"/>
    <p:sldId id="274" r:id="rId4"/>
    <p:sldId id="275" r:id="rId5"/>
    <p:sldId id="276" r:id="rId6"/>
    <p:sldId id="277" r:id="rId7"/>
    <p:sldId id="278" r:id="rId8"/>
    <p:sldId id="329" r:id="rId9"/>
    <p:sldId id="330" r:id="rId10"/>
    <p:sldId id="282" r:id="rId11"/>
    <p:sldId id="339" r:id="rId12"/>
    <p:sldId id="287" r:id="rId13"/>
    <p:sldId id="338" r:id="rId14"/>
    <p:sldId id="341" r:id="rId15"/>
    <p:sldId id="340" r:id="rId16"/>
    <p:sldId id="297" r:id="rId17"/>
    <p:sldId id="293" r:id="rId18"/>
    <p:sldId id="294" r:id="rId19"/>
    <p:sldId id="295" r:id="rId20"/>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15:clr>
            <a:srgbClr val="A4A3A4"/>
          </p15:clr>
        </p15:guide>
        <p15:guide id="2">
          <p15:clr>
            <a:srgbClr val="A4A3A4"/>
          </p15:clr>
        </p15:guide>
      </p15:sldGuideLst>
    </p:ext>
    <p:ext uri="{2D200454-40CA-4A62-9FC3-DE9A4176ACB9}">
      <p15:notesGuideLst xmlns="" xmlns:p15="http://schemas.microsoft.com/office/powerpoint/2012/main">
        <p15:guide id="1" orient="horz" pos="2957" userDrawn="1">
          <p15:clr>
            <a:srgbClr val="A4A3A4"/>
          </p15:clr>
        </p15:guide>
        <p15:guide id="2" pos="447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ordan" initials="KJ" lastIdx="23" clrIdx="0">
    <p:extLst/>
  </p:cmAuthor>
  <p:cmAuthor id="2" name="Audley, Emily"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DF33"/>
    <a:srgbClr val="E2CD31"/>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17" autoAdjust="0"/>
    <p:restoredTop sz="86162" autoAdjust="0"/>
  </p:normalViewPr>
  <p:slideViewPr>
    <p:cSldViewPr snapToGrid="0" showGuides="1">
      <p:cViewPr varScale="1">
        <p:scale>
          <a:sx n="84" d="100"/>
          <a:sy n="84" d="100"/>
        </p:scale>
        <p:origin x="-440" y="-96"/>
      </p:cViewPr>
      <p:guideLst>
        <p:guide orient="horz"/>
        <p:guide/>
      </p:guideLst>
    </p:cSldViewPr>
  </p:slideViewPr>
  <p:outlineViewPr>
    <p:cViewPr>
      <p:scale>
        <a:sx n="33" d="100"/>
        <a:sy n="33" d="100"/>
      </p:scale>
      <p:origin x="0" y="0"/>
    </p:cViewPr>
  </p:outlineViewPr>
  <p:notesTextViewPr>
    <p:cViewPr>
      <p:scale>
        <a:sx n="1" d="1"/>
        <a:sy n="1" d="1"/>
      </p:scale>
      <p:origin x="0" y="536"/>
    </p:cViewPr>
  </p:notesTextViewPr>
  <p:sorterViewPr>
    <p:cViewPr>
      <p:scale>
        <a:sx n="100" d="100"/>
        <a:sy n="100" d="100"/>
      </p:scale>
      <p:origin x="0" y="0"/>
    </p:cViewPr>
  </p:sorterViewPr>
  <p:notesViewPr>
    <p:cSldViewPr snapToGrid="0">
      <p:cViewPr>
        <p:scale>
          <a:sx n="220" d="100"/>
          <a:sy n="220" d="100"/>
        </p:scale>
        <p:origin x="-798" y="3726"/>
      </p:cViewPr>
      <p:guideLst>
        <p:guide orient="horz" pos="2957"/>
        <p:guide pos="4473"/>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commentAuthors" Target="commentAuthors.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a:defRPr sz="1200"/>
            </a:lvl1pPr>
          </a:lstStyle>
          <a:p>
            <a:fld id="{7ED43B05-9673-724C-B555-E3F4B6C0B8D9}" type="datetimeFigureOut">
              <a:rPr lang="en-US" smtClean="0"/>
              <a:pPr/>
              <a:t>1/9/18</a:t>
            </a:fld>
            <a:endParaRPr lang="en-US" dirty="0"/>
          </a:p>
        </p:txBody>
      </p:sp>
      <p:sp>
        <p:nvSpPr>
          <p:cNvPr id="4" name="Slide Image Placeholder 3"/>
          <p:cNvSpPr>
            <a:spLocks noGrp="1" noRot="1" noChangeAspect="1"/>
          </p:cNvSpPr>
          <p:nvPr>
            <p:ph type="sldImg" idx="2"/>
          </p:nvPr>
        </p:nvSpPr>
        <p:spPr>
          <a:xfrm>
            <a:off x="1579563" y="741363"/>
            <a:ext cx="3943350" cy="2957512"/>
          </a:xfrm>
          <a:prstGeom prst="rect">
            <a:avLst/>
          </a:prstGeom>
          <a:noFill/>
          <a:ln w="12700">
            <a:solidFill>
              <a:prstClr val="black"/>
            </a:solidFill>
          </a:ln>
        </p:spPr>
        <p:txBody>
          <a:bodyPr vert="horz" lIns="94229" tIns="47114" rIns="94229" bIns="47114" rtlCol="0" anchor="ctr"/>
          <a:lstStyle/>
          <a:p>
            <a:endParaRPr lang="en-US" dirty="0"/>
          </a:p>
        </p:txBody>
      </p:sp>
      <p:sp>
        <p:nvSpPr>
          <p:cNvPr id="5" name="Notes Placeholder 4"/>
          <p:cNvSpPr>
            <a:spLocks noGrp="1"/>
          </p:cNvSpPr>
          <p:nvPr>
            <p:ph type="body" sz="quarter" idx="3"/>
          </p:nvPr>
        </p:nvSpPr>
        <p:spPr>
          <a:xfrm>
            <a:off x="710248" y="3895566"/>
            <a:ext cx="5681980" cy="4788774"/>
          </a:xfrm>
          <a:prstGeom prst="rect">
            <a:avLst/>
          </a:prstGeom>
        </p:spPr>
        <p:txBody>
          <a:bodyPr vert="horz" lIns="94229" tIns="47114" rIns="94229" bIns="47114"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a:defRPr sz="1200"/>
            </a:lvl1pPr>
          </a:lstStyle>
          <a:p>
            <a:fld id="{5462CC30-9124-1748-A6BC-3C0C609A0208}" type="slidenum">
              <a:rPr lang="en-US" smtClean="0"/>
              <a:pPr/>
              <a:t>‹#›</a:t>
            </a:fld>
            <a:endParaRPr lang="en-US" dirty="0"/>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endParaRPr lang="en-US" sz="1000" dirty="0"/>
          </a:p>
          <a:p>
            <a:r>
              <a:rPr lang="en-US" sz="1000" i="1" dirty="0"/>
              <a:t>Instructions</a:t>
            </a:r>
            <a:r>
              <a:rPr lang="en-US" sz="1000" dirty="0"/>
              <a:t>: Proceed to the next slide once the presentation is visible to the participants.</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dirty="0"/>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endParaRPr lang="en-US" sz="1000" kern="1200" dirty="0">
              <a:solidFill>
                <a:schemeClr val="tx1"/>
              </a:solidFill>
              <a:effectLst/>
              <a:latin typeface="+mn-lt"/>
              <a:ea typeface="+mn-ea"/>
              <a:cs typeface="+mn-cs"/>
            </a:endParaRP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[Time: 1 minute]</a:t>
            </a:r>
          </a:p>
          <a:p>
            <a:endParaRPr lang="en-US" sz="1000" b="1" dirty="0"/>
          </a:p>
          <a:p>
            <a:r>
              <a:rPr lang="en-US" i="1" dirty="0"/>
              <a:t>Say:</a:t>
            </a:r>
            <a:r>
              <a:rPr lang="en-US" dirty="0"/>
              <a:t> In addition to understanding your manager’s work style and expectations, it’s also vital to clarify and be aligned with his or her business priorities. In this section, we’ll explore how to strengthen your partnership by aligning your approach with the strategic priorities your manager needs to achieve in order to succeed in his or her role. Your support of these priorities is fundamental to helping both of you accomplish your short-term and long-term goals.</a:t>
            </a:r>
          </a:p>
          <a:p>
            <a:r>
              <a:rPr lang="en-US" sz="900" kern="1200" dirty="0">
                <a:solidFill>
                  <a:schemeClr val="tx1"/>
                </a:solidFill>
                <a:effectLst/>
                <a:latin typeface="+mn-lt"/>
                <a:ea typeface="+mn-ea"/>
                <a:cs typeface="+mn-cs"/>
              </a:rPr>
              <a:t/>
            </a:r>
            <a:br>
              <a:rPr lang="en-US" sz="900" kern="1200" dirty="0">
                <a:solidFill>
                  <a:schemeClr val="tx1"/>
                </a:solidFill>
                <a:effectLst/>
                <a:latin typeface="+mn-lt"/>
                <a:ea typeface="+mn-ea"/>
                <a:cs typeface="+mn-cs"/>
              </a:rPr>
            </a:br>
            <a:r>
              <a:rPr lang="en-US" sz="900" kern="1200" dirty="0">
                <a:solidFill>
                  <a:schemeClr val="tx1"/>
                </a:solidFill>
                <a:effectLst/>
                <a:latin typeface="+mn-lt"/>
                <a:ea typeface="+mn-ea"/>
                <a:cs typeface="+mn-cs"/>
              </a:rPr>
              <a:t> </a:t>
            </a:r>
          </a:p>
          <a:p>
            <a:r>
              <a:rPr lang="en-US" sz="9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1198" y="3889216"/>
            <a:ext cx="5681980" cy="4788774"/>
          </a:xfrm>
        </p:spPr>
        <p:txBody>
          <a:bodyPr/>
          <a:lstStyle/>
          <a:p>
            <a:r>
              <a:rPr lang="en-US" b="1" dirty="0"/>
              <a:t>Facilitator notes:</a:t>
            </a:r>
            <a:endParaRPr lang="en-US" dirty="0"/>
          </a:p>
          <a:p>
            <a:r>
              <a:rPr lang="en-US" dirty="0"/>
              <a:t> </a:t>
            </a:r>
          </a:p>
          <a:p>
            <a:r>
              <a:rPr lang="en-US" dirty="0"/>
              <a:t>[Time 10 minutes]</a:t>
            </a:r>
          </a:p>
          <a:p>
            <a:r>
              <a:rPr lang="en-US" dirty="0"/>
              <a:t> </a:t>
            </a:r>
          </a:p>
          <a:p>
            <a:r>
              <a:rPr lang="en-US" i="1" dirty="0"/>
              <a:t>Say:</a:t>
            </a:r>
            <a:r>
              <a:rPr lang="en-US" dirty="0"/>
              <a:t> </a:t>
            </a:r>
            <a:r>
              <a:rPr lang="en-US" dirty="0" smtClean="0"/>
              <a:t>In </a:t>
            </a:r>
            <a:r>
              <a:rPr lang="en-US" dirty="0"/>
              <a:t>the </a:t>
            </a:r>
            <a:r>
              <a:rPr lang="en-US" dirty="0" smtClean="0"/>
              <a:t>“Worksheet for Clarifying</a:t>
            </a:r>
            <a:r>
              <a:rPr lang="en-US" baseline="0" dirty="0" smtClean="0"/>
              <a:t> </a:t>
            </a:r>
            <a:r>
              <a:rPr lang="en-US" dirty="0" smtClean="0"/>
              <a:t>Team Goals,” you </a:t>
            </a:r>
            <a:r>
              <a:rPr lang="en-US" dirty="0"/>
              <a:t>identified which actions you currently take or don’t take to clarify your manager’s business priorities. Now chat in one that you do manage well and one that you find a challenge.</a:t>
            </a:r>
          </a:p>
          <a:p>
            <a:r>
              <a:rPr lang="en-US" dirty="0"/>
              <a:t> </a:t>
            </a:r>
          </a:p>
          <a:p>
            <a:r>
              <a:rPr lang="en-US" dirty="0"/>
              <a:t>For instance you might say, “I do a good job of warning my boss about risks. I find it a challenge to discuss goals that I consider unrealistic.”</a:t>
            </a:r>
          </a:p>
          <a:p>
            <a:r>
              <a:rPr lang="en-US" dirty="0"/>
              <a:t> </a:t>
            </a:r>
          </a:p>
          <a:p>
            <a:r>
              <a:rPr lang="en-US" i="1" dirty="0"/>
              <a:t>Instructions:  </a:t>
            </a:r>
            <a:r>
              <a:rPr lang="en-US" dirty="0"/>
              <a:t>Give participants a minute or so to chat in their responses. Note any common themes. Choose one or two challenges and use them as the basis for a discussion about how participants could improve their understanding and alignment with their bosses’ business priorities. Highlight the following ideas if participants do not mention them:</a:t>
            </a:r>
          </a:p>
          <a:p>
            <a:r>
              <a:rPr lang="en-US" dirty="0"/>
              <a:t> </a:t>
            </a:r>
          </a:p>
          <a:p>
            <a:pPr marL="171450" lvl="0" indent="-171450">
              <a:buFont typeface="Arial" panose="020B0604020202020204" pitchFamily="34" charset="0"/>
              <a:buChar char="•"/>
            </a:pPr>
            <a:r>
              <a:rPr lang="en-US" dirty="0"/>
              <a:t>Describe to your manager the challenges and opportunities your group is facing. Talk about what you think could be done to surmount those challenges and exploit the opportunities.</a:t>
            </a:r>
          </a:p>
          <a:p>
            <a:pPr marL="171450" lvl="0" indent="-171450">
              <a:buFont typeface="Arial" panose="020B0604020202020204" pitchFamily="34" charset="0"/>
              <a:buChar char="•"/>
            </a:pPr>
            <a:r>
              <a:rPr lang="en-US" dirty="0"/>
              <a:t>Talk with your boss about what he or she sees happening with the organization’s strategy. </a:t>
            </a:r>
          </a:p>
          <a:p>
            <a:pPr marL="171450" lvl="0" indent="-171450">
              <a:buFont typeface="Arial" panose="020B0604020202020204" pitchFamily="34" charset="0"/>
              <a:buChar char="•"/>
            </a:pPr>
            <a:r>
              <a:rPr lang="en-US" dirty="0"/>
              <a:t>Discuss together how you and your team can help support the company’s strategic direction.</a:t>
            </a:r>
          </a:p>
          <a:p>
            <a:pPr marL="171450" lvl="0" indent="-171450">
              <a:buFont typeface="Arial" panose="020B0604020202020204" pitchFamily="34" charset="0"/>
              <a:buChar char="•"/>
            </a:pPr>
            <a:r>
              <a:rPr lang="en-US" dirty="0"/>
              <a:t>Reach agreement with your boss on the goals you’re expected to achieve—what will happen, by when. Update these expectations periodically. </a:t>
            </a:r>
          </a:p>
          <a:p>
            <a:pPr marL="171450" lvl="0" indent="-171450">
              <a:buFont typeface="Arial" panose="020B0604020202020204" pitchFamily="34" charset="0"/>
              <a:buChar char="•"/>
            </a:pPr>
            <a:r>
              <a:rPr lang="en-US" dirty="0"/>
              <a:t>Warn your boss of potential risks and play out various scenarios of how you might handle them.</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11</a:t>
            </a:fld>
            <a:endParaRPr lang="en-US" dirty="0"/>
          </a:p>
        </p:txBody>
      </p:sp>
    </p:spTree>
    <p:extLst>
      <p:ext uri="{BB962C8B-B14F-4D97-AF65-F5344CB8AC3E}">
        <p14:creationId xmlns:p14="http://schemas.microsoft.com/office/powerpoint/2010/main" val="34975645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In the last section, we focused on the importance of clarifying business priorities</a:t>
            </a:r>
            <a:r>
              <a:rPr lang="en-US" sz="900" kern="1200" baseline="0" dirty="0">
                <a:solidFill>
                  <a:schemeClr val="tx1"/>
                </a:solidFill>
                <a:effectLst/>
                <a:latin typeface="+mn-lt"/>
                <a:ea typeface="+mn-ea"/>
                <a:cs typeface="+mn-cs"/>
              </a:rPr>
              <a:t> in the process of building a partnership with your manager. But understanding and reaching agreement on priorities requires skillful communication on your part. In fact, communicating effectively is essential to every aspect of your relationship with your boss.</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12</a:t>
            </a:fld>
            <a:endParaRPr lang="en-US" dirty="0"/>
          </a:p>
        </p:txBody>
      </p:sp>
    </p:spTree>
    <p:extLst>
      <p:ext uri="{BB962C8B-B14F-4D97-AF65-F5344CB8AC3E}">
        <p14:creationId xmlns:p14="http://schemas.microsoft.com/office/powerpoint/2010/main" val="31867796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Facilitator notes:</a:t>
            </a:r>
            <a:endParaRPr lang="en-US" dirty="0"/>
          </a:p>
          <a:p>
            <a:r>
              <a:rPr lang="en-US" dirty="0"/>
              <a:t> </a:t>
            </a:r>
          </a:p>
          <a:p>
            <a:r>
              <a:rPr lang="en-US" dirty="0"/>
              <a:t>[Time: 6 minutes]</a:t>
            </a:r>
          </a:p>
          <a:p>
            <a:r>
              <a:rPr lang="en-US" i="1" dirty="0"/>
              <a:t> </a:t>
            </a:r>
            <a:endParaRPr lang="en-US" dirty="0"/>
          </a:p>
          <a:p>
            <a:r>
              <a:rPr lang="en-US" i="1" dirty="0"/>
              <a:t>Say:</a:t>
            </a:r>
            <a:r>
              <a:rPr lang="en-US" dirty="0"/>
              <a:t> Let’s consider this brief scenario. Then we’ll discuss how Marie could have communicated more effectively </a:t>
            </a:r>
          </a:p>
          <a:p>
            <a:r>
              <a:rPr lang="en-US" i="1" dirty="0"/>
              <a:t> </a:t>
            </a:r>
            <a:endParaRPr lang="en-US" dirty="0"/>
          </a:p>
          <a:p>
            <a:r>
              <a:rPr lang="en-US" i="1" dirty="0"/>
              <a:t>Instructions</a:t>
            </a:r>
            <a:r>
              <a:rPr lang="en-US" dirty="0"/>
              <a:t>: Give participants one minute to review the scenario. Then ask participants to raise their hands if they are willing to share their ideas about how Marie could have responded differently to her manager. Highlight the following ideas if participants do not mention them:</a:t>
            </a:r>
          </a:p>
          <a:p>
            <a:r>
              <a:rPr lang="en-US" dirty="0"/>
              <a:t> </a:t>
            </a:r>
          </a:p>
          <a:p>
            <a:r>
              <a:rPr lang="en-US" dirty="0"/>
              <a:t>Marie could have:</a:t>
            </a:r>
          </a:p>
          <a:p>
            <a:pPr lvl="0"/>
            <a:endParaRPr lang="en-US" b="1" dirty="0"/>
          </a:p>
          <a:p>
            <a:pPr marL="171450" lvl="0" indent="-171450">
              <a:buFont typeface="Arial" panose="020B0604020202020204" pitchFamily="34" charset="0"/>
              <a:buChar char="•"/>
            </a:pPr>
            <a:r>
              <a:rPr lang="en-US" b="1" dirty="0"/>
              <a:t>Listened actively</a:t>
            </a:r>
            <a:r>
              <a:rPr lang="en-US" dirty="0"/>
              <a:t> to what Carol said initially, responding to her tone by saying, for example, “Carol, it sounds like you are very concerned about this.”</a:t>
            </a:r>
          </a:p>
          <a:p>
            <a:pPr marL="171450" lvl="0" indent="-171450">
              <a:buFont typeface="Arial" panose="020B0604020202020204" pitchFamily="34" charset="0"/>
              <a:buChar char="•"/>
            </a:pPr>
            <a:r>
              <a:rPr lang="en-US" b="1" dirty="0"/>
              <a:t>Confirmed her understanding of the situation by paraphrasing what Carol said;</a:t>
            </a:r>
            <a:r>
              <a:rPr lang="en-US" dirty="0"/>
              <a:t> for example, “I hear that you expect me to manage conflicts in my team more effectively.”</a:t>
            </a:r>
          </a:p>
          <a:p>
            <a:pPr marL="171450" lvl="0" indent="-171450">
              <a:buFont typeface="Arial" panose="020B0604020202020204" pitchFamily="34" charset="0"/>
              <a:buChar char="•"/>
            </a:pPr>
            <a:r>
              <a:rPr lang="en-US" b="1" dirty="0"/>
              <a:t>Withheld judgment</a:t>
            </a:r>
            <a:r>
              <a:rPr lang="en-US" dirty="0"/>
              <a:t> about what Carol was saying instead of being defensive.</a:t>
            </a:r>
          </a:p>
          <a:p>
            <a:pPr marL="171450" lvl="0" indent="-171450">
              <a:buFont typeface="Arial" panose="020B0604020202020204" pitchFamily="34" charset="0"/>
              <a:buChar char="•"/>
            </a:pPr>
            <a:r>
              <a:rPr lang="en-US" b="1" dirty="0"/>
              <a:t>Asked a question to get more information</a:t>
            </a:r>
            <a:r>
              <a:rPr lang="en-US" dirty="0"/>
              <a:t> about Carol’s perceptions; for example, “What have you heard about what’s going on?”</a:t>
            </a:r>
          </a:p>
          <a:p>
            <a:pPr marL="171450" lvl="0" indent="-171450">
              <a:buFont typeface="Arial" panose="020B0604020202020204" pitchFamily="34" charset="0"/>
              <a:buChar char="•"/>
            </a:pPr>
            <a:r>
              <a:rPr lang="en-US" b="1" dirty="0"/>
              <a:t>Clarified Carol’s expectations; </a:t>
            </a:r>
            <a:r>
              <a:rPr lang="en-US" dirty="0"/>
              <a:t>for example, by asking, “Are there any specific outcomes you’d like to see?” </a:t>
            </a:r>
          </a:p>
          <a:p>
            <a:pPr marL="171450" lvl="0" indent="-171450">
              <a:buFont typeface="Arial" panose="020B0604020202020204" pitchFamily="34" charset="0"/>
              <a:buChar char="•"/>
            </a:pPr>
            <a:r>
              <a:rPr lang="en-US" b="1" dirty="0"/>
              <a:t>Asked for suggestions about how to address the situation;</a:t>
            </a:r>
            <a:r>
              <a:rPr lang="en-US" dirty="0"/>
              <a:t> for example, by asking, “Do you have any thoughts about how I should deal with this conflict?”</a:t>
            </a:r>
          </a:p>
          <a:p>
            <a:r>
              <a:rPr lang="en-US" dirty="0"/>
              <a:t> </a:t>
            </a:r>
          </a:p>
          <a:p>
            <a:r>
              <a:rPr lang="en-US" i="1" dirty="0"/>
              <a:t>Instructions:  </a:t>
            </a:r>
            <a:r>
              <a:rPr lang="en-US" dirty="0"/>
              <a:t>Ask participants to chat in their responses to the question: “In what ways would better listening and questioning skills improve Marie and Carol’s relationship?”</a:t>
            </a:r>
          </a:p>
          <a:p>
            <a:r>
              <a:rPr lang="en-US" dirty="0"/>
              <a:t> </a:t>
            </a:r>
          </a:p>
          <a:p>
            <a:r>
              <a:rPr lang="en-US" dirty="0"/>
              <a:t>Note and reinforce a few of the most common responses.</a:t>
            </a:r>
          </a:p>
          <a:p>
            <a:r>
              <a:rPr lang="en-US" dirty="0"/>
              <a:t> </a:t>
            </a:r>
          </a:p>
          <a:p>
            <a:pPr lvl="1"/>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13</a:t>
            </a:fld>
            <a:endParaRPr lang="en-US" dirty="0"/>
          </a:p>
        </p:txBody>
      </p:sp>
    </p:spTree>
    <p:extLst>
      <p:ext uri="{BB962C8B-B14F-4D97-AF65-F5344CB8AC3E}">
        <p14:creationId xmlns:p14="http://schemas.microsoft.com/office/powerpoint/2010/main" val="23479637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Facilitator notes:</a:t>
            </a:r>
          </a:p>
          <a:p>
            <a:endParaRPr lang="en-US" dirty="0"/>
          </a:p>
          <a:p>
            <a:r>
              <a:rPr lang="en-US" dirty="0"/>
              <a:t>[Time: 7 minutes]</a:t>
            </a:r>
          </a:p>
          <a:p>
            <a:endParaRPr lang="en-US" dirty="0"/>
          </a:p>
          <a:p>
            <a:r>
              <a:rPr lang="en-US" i="1" dirty="0"/>
              <a:t>Say</a:t>
            </a:r>
            <a:r>
              <a:rPr lang="en-US" dirty="0"/>
              <a:t>: Let’s look at another key part of communicating effectively with your boss—disagreeing respectfully. Raise hands if you can share an example of a situation you experienced or observed in which a disagreement with a boss turned out badly.  What was it that made the disagreement destructive? </a:t>
            </a:r>
          </a:p>
          <a:p>
            <a:endParaRPr lang="en-US" dirty="0"/>
          </a:p>
          <a:p>
            <a:r>
              <a:rPr lang="en-US" i="1" dirty="0"/>
              <a:t>Instructions:</a:t>
            </a:r>
            <a:r>
              <a:rPr lang="en-US" dirty="0"/>
              <a:t> Call on one or two volunteers to share their examples. Then ask for their thoughts of those of other volunteers about what the employee could have done to disagree in a more productive way? Highlight the following ideas if participants do not mention them:</a:t>
            </a:r>
          </a:p>
          <a:p>
            <a:endParaRPr lang="en-US" dirty="0"/>
          </a:p>
          <a:p>
            <a:pPr marL="171450" lvl="0" indent="-171450" fontAlgn="base">
              <a:buFont typeface="Arial" panose="020B0604020202020204" pitchFamily="34" charset="0"/>
              <a:buChar char="•"/>
            </a:pPr>
            <a:r>
              <a:rPr lang="en-US" dirty="0"/>
              <a:t>Tie your ideas into your organization’s and manager’s goals.</a:t>
            </a:r>
          </a:p>
          <a:p>
            <a:pPr marL="171450" lvl="0" indent="-171450" fontAlgn="base">
              <a:buFont typeface="Arial" panose="020B0604020202020204" pitchFamily="34" charset="0"/>
              <a:buChar char="•"/>
            </a:pPr>
            <a:r>
              <a:rPr lang="en-US" dirty="0"/>
              <a:t>Reflect your boss’s concerns.</a:t>
            </a:r>
          </a:p>
          <a:p>
            <a:pPr marL="171450" lvl="0" indent="-171450" fontAlgn="base">
              <a:buFont typeface="Arial" panose="020B0604020202020204" pitchFamily="34" charset="0"/>
              <a:buChar char="•"/>
            </a:pPr>
            <a:r>
              <a:rPr lang="en-US" dirty="0"/>
              <a:t>Provide your manager with actionable suggestions rather than simply raising objections.</a:t>
            </a:r>
          </a:p>
          <a:p>
            <a:pPr marL="171450" lvl="0" indent="-171450" fontAlgn="base">
              <a:buFont typeface="Arial" panose="020B0604020202020204" pitchFamily="34" charset="0"/>
              <a:buChar char="•"/>
            </a:pPr>
            <a:r>
              <a:rPr lang="en-US" dirty="0"/>
              <a:t>Explain how your ideas could help avoid potential pitfalls or overcome risks.</a:t>
            </a:r>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14</a:t>
            </a:fld>
            <a:endParaRPr lang="en-US" dirty="0"/>
          </a:p>
        </p:txBody>
      </p:sp>
    </p:spTree>
    <p:extLst>
      <p:ext uri="{BB962C8B-B14F-4D97-AF65-F5344CB8AC3E}">
        <p14:creationId xmlns:p14="http://schemas.microsoft.com/office/powerpoint/2010/main" val="10008384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Facilitator notes:</a:t>
            </a:r>
            <a:endParaRPr lang="en-US" dirty="0"/>
          </a:p>
          <a:p>
            <a:r>
              <a:rPr lang="en-US" dirty="0"/>
              <a:t> </a:t>
            </a:r>
          </a:p>
          <a:p>
            <a:r>
              <a:rPr lang="en-US" dirty="0"/>
              <a:t>[Time: 5 minutes]</a:t>
            </a:r>
          </a:p>
          <a:p>
            <a:r>
              <a:rPr lang="en-US" dirty="0"/>
              <a:t> </a:t>
            </a:r>
          </a:p>
          <a:p>
            <a:r>
              <a:rPr lang="en-US" i="1" dirty="0"/>
              <a:t>Say:</a:t>
            </a:r>
            <a:r>
              <a:rPr lang="en-US" dirty="0"/>
              <a:t> As you’ve seen in the Harvard ManageMentor topic, there are many things you can do to strengthen your relationship with your manager, a number of which we’ve discussed today. The slide summarizes some major opportunities for building a productive partnership with your boss.</a:t>
            </a:r>
          </a:p>
          <a:p>
            <a:r>
              <a:rPr lang="en-US" dirty="0"/>
              <a:t> </a:t>
            </a:r>
          </a:p>
          <a:p>
            <a:r>
              <a:rPr lang="en-US" dirty="0"/>
              <a:t>Take a few minutes to reflect on your current relationship with your manager. Then make some notes about areas you want to focus on that could enhance your partnership, along with specific actions that you could take.</a:t>
            </a:r>
          </a:p>
          <a:p>
            <a:r>
              <a:rPr lang="en-US" dirty="0"/>
              <a:t> </a:t>
            </a:r>
          </a:p>
          <a:p>
            <a:r>
              <a:rPr lang="en-US" i="1" dirty="0"/>
              <a:t>Instructions:  </a:t>
            </a:r>
            <a:r>
              <a:rPr lang="en-US" dirty="0"/>
              <a:t>Allow a few minutes for reflection and note-taking. Explain that these are simply private reflections and there is no need to share thoughts.</a:t>
            </a:r>
          </a:p>
          <a:p>
            <a:r>
              <a:rPr lang="en-US" i="1" dirty="0"/>
              <a:t> </a:t>
            </a:r>
            <a:endParaRPr lang="en-US" dirty="0"/>
          </a:p>
          <a:p>
            <a:r>
              <a:rPr lang="en-US" dirty="0"/>
              <a:t> </a:t>
            </a:r>
          </a:p>
          <a:p>
            <a:r>
              <a:rPr lang="en-US" dirty="0"/>
              <a:t> </a:t>
            </a:r>
          </a:p>
          <a:p>
            <a:pPr fontAlgn="base"/>
            <a:endParaRPr lang="en-US" i="1"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15</a:t>
            </a:fld>
            <a:endParaRPr lang="en-US" dirty="0"/>
          </a:p>
        </p:txBody>
      </p:sp>
    </p:spTree>
    <p:extLst>
      <p:ext uri="{BB962C8B-B14F-4D97-AF65-F5344CB8AC3E}">
        <p14:creationId xmlns:p14="http://schemas.microsoft.com/office/powerpoint/2010/main" val="3937793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Say</a:t>
            </a:r>
            <a:r>
              <a:rPr lang="en-US" sz="1000" dirty="0"/>
              <a:t>: 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dirty="0"/>
          </a:p>
        </p:txBody>
      </p:sp>
    </p:spTree>
    <p:extLst>
      <p:ext uri="{BB962C8B-B14F-4D97-AF65-F5344CB8AC3E}">
        <p14:creationId xmlns:p14="http://schemas.microsoft.com/office/powerpoint/2010/main" val="14752622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Today’s session focused on three important elements of managing your boss. Specifically, we discussed how to:</a:t>
            </a:r>
          </a:p>
          <a:p>
            <a:pPr lvl="0"/>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dirty="0"/>
              <a:t>Understand your boss</a:t>
            </a:r>
          </a:p>
          <a:p>
            <a:pPr marL="171450" lvl="0" indent="-171450">
              <a:buFont typeface="Arial" panose="020B0604020202020204" pitchFamily="34" charset="0"/>
              <a:buChar char="•"/>
            </a:pPr>
            <a:r>
              <a:rPr lang="en-US" sz="900" dirty="0"/>
              <a:t>Build a partnership with your boss</a:t>
            </a:r>
          </a:p>
          <a:p>
            <a:pPr marL="171450" lvl="0" indent="-171450">
              <a:buFont typeface="Arial" panose="020B0604020202020204" pitchFamily="34" charset="0"/>
              <a:buChar char="•"/>
            </a:pPr>
            <a:r>
              <a:rPr lang="en-US" sz="900" dirty="0"/>
              <a:t>Communicate effectively with your boss</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The On-the-Job section within the Harvard ManageMentor Managing Your Boss topic provides an opportunity for you to pick a skill to work on and come up with specific ways to apply and develop the skill in your workplace. For instance, you can pick the skill: “</a:t>
            </a:r>
            <a:r>
              <a:rPr lang="en-US" sz="900" b="1" kern="1200" dirty="0">
                <a:solidFill>
                  <a:schemeClr val="tx1"/>
                </a:solidFill>
                <a:effectLst/>
                <a:latin typeface="+mn-lt"/>
                <a:ea typeface="+mn-ea"/>
                <a:cs typeface="+mn-cs"/>
              </a:rPr>
              <a:t>Build a stronger partnership with my boss</a:t>
            </a:r>
            <a:r>
              <a:rPr lang="en-US" sz="900" kern="1200" dirty="0">
                <a:solidFill>
                  <a:schemeClr val="tx1"/>
                </a:solidFill>
                <a:effectLst/>
                <a:latin typeface="+mn-lt"/>
                <a:ea typeface="+mn-ea"/>
                <a:cs typeface="+mn-cs"/>
              </a:rPr>
              <a:t>.” Then you’ll identify specific action items that you can do to apply and develop this skill. For example, you could develop an action item of: “I will regularly ask my manager what I can do to better support his or her goals.”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In order to complete this learning experience, proceed to the On-the-Job section within the Harvard ManageMentor topic. Remember, the only way to develop a skill is to apply and experiment with the use of that skill in your workplace.</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dirty="0"/>
          </a:p>
        </p:txBody>
      </p:sp>
    </p:spTree>
    <p:extLst>
      <p:ext uri="{BB962C8B-B14F-4D97-AF65-F5344CB8AC3E}">
        <p14:creationId xmlns:p14="http://schemas.microsoft.com/office/powerpoint/2010/main" val="681641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Instructions:</a:t>
            </a:r>
            <a:r>
              <a:rPr lang="en-US" sz="1000" dirty="0"/>
              <a:t> Thank participants for their time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dirty="0"/>
          </a:p>
        </p:txBody>
      </p:sp>
    </p:spTree>
    <p:extLst>
      <p:ext uri="{BB962C8B-B14F-4D97-AF65-F5344CB8AC3E}">
        <p14:creationId xmlns:p14="http://schemas.microsoft.com/office/powerpoint/2010/main" val="34952548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sz="1000" i="1" dirty="0"/>
              <a:t>Say</a:t>
            </a:r>
            <a:r>
              <a:rPr lang="en-US" sz="1000" dirty="0"/>
              <a:t>: Good morning/afternoon. This is ________ from ________ . We’ll be starting today’s session at ____. As you come online, please take a moment to answer the question on your screen via the chat panel. We’ll give your colleagues a few more moments to join our session and then we’ll get started. Thank you.</a:t>
            </a:r>
          </a:p>
          <a:p>
            <a:endParaRPr lang="en-US" sz="1000" i="1" dirty="0"/>
          </a:p>
          <a:p>
            <a:r>
              <a:rPr lang="en-US" sz="1000" i="1" dirty="0"/>
              <a:t>Instructions:</a:t>
            </a:r>
            <a:r>
              <a:rPr lang="en-US" sz="1000" dirty="0"/>
              <a:t> Consider answering the question yourself in the chat panel first to show an example.</a:t>
            </a:r>
            <a:r>
              <a:rPr lang="en-US" sz="1000" baseline="0" dirty="0"/>
              <a:t> </a:t>
            </a:r>
            <a:r>
              <a:rPr lang="en-US" sz="1000" i="1" dirty="0"/>
              <a:t>Note:</a:t>
            </a:r>
            <a:r>
              <a:rPr lang="en-US" sz="1000" dirty="0"/>
              <a:t> There is no need to debrief the question now—it will be discussed several slides later. However, use this time to make note of the most common and least common responses so you are prepared to debrief later.</a:t>
            </a:r>
          </a:p>
          <a:p>
            <a:endParaRPr lang="en-US" sz="1000" dirty="0"/>
          </a:p>
          <a:p>
            <a:endParaRPr lang="en-US" sz="1000" dirty="0"/>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dirty="0"/>
          </a:p>
        </p:txBody>
      </p:sp>
    </p:spTree>
    <p:extLst>
      <p:ext uri="{BB962C8B-B14F-4D97-AF65-F5344CB8AC3E}">
        <p14:creationId xmlns:p14="http://schemas.microsoft.com/office/powerpoint/2010/main" val="3333420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b="1" dirty="0">
              <a:solidFill>
                <a:srgbClr val="000000"/>
              </a:solidFill>
            </a:endParaRPr>
          </a:p>
          <a:p>
            <a:r>
              <a:rPr lang="en-US" sz="1000" i="1" dirty="0">
                <a:solidFill>
                  <a:srgbClr val="000000"/>
                </a:solidFill>
              </a:rPr>
              <a:t>Instructions</a:t>
            </a:r>
            <a:r>
              <a:rPr lang="en-US" sz="1000" dirty="0">
                <a:solidFill>
                  <a:srgbClr val="000000"/>
                </a:solidFill>
              </a:rPr>
              <a:t>: Introduce yourself and any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dirty="0"/>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dirty="0">
              <a:solidFill>
                <a:srgbClr val="000000"/>
              </a:solidFill>
            </a:endParaRPr>
          </a:p>
          <a:p>
            <a:r>
              <a:rPr lang="en-US" sz="1000" i="1" dirty="0">
                <a:solidFill>
                  <a:srgbClr val="000000"/>
                </a:solidFill>
              </a:rPr>
              <a:t>Say</a:t>
            </a:r>
            <a:r>
              <a:rPr lang="en-US" sz="1000" dirty="0">
                <a:solidFill>
                  <a:srgbClr val="000000"/>
                </a:solidFill>
              </a:rPr>
              <a:t>: Today’s session has been designed to be an interactive experience. To get the most from the session, here are a few tips about how to participate.</a:t>
            </a:r>
          </a:p>
          <a:p>
            <a:endParaRPr lang="en-US" sz="1000" i="1" dirty="0">
              <a:solidFill>
                <a:srgbClr val="000000"/>
              </a:solidFill>
            </a:endParaRPr>
          </a:p>
          <a:p>
            <a:r>
              <a:rPr lang="en-US" sz="1000" i="1" dirty="0">
                <a:solidFill>
                  <a:srgbClr val="000000"/>
                </a:solidFill>
              </a:rPr>
              <a:t>Instructions</a:t>
            </a:r>
            <a:r>
              <a:rPr lang="en-US" sz="1000" dirty="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sz="1000" i="1" dirty="0">
              <a:solidFill>
                <a:srgbClr val="000000"/>
              </a:solidFill>
            </a:endParaRPr>
          </a:p>
          <a:p>
            <a:r>
              <a:rPr lang="en-US" sz="1000" i="1" dirty="0">
                <a:solidFill>
                  <a:srgbClr val="000000"/>
                </a:solidFill>
              </a:rPr>
              <a:t>Say</a:t>
            </a:r>
            <a:r>
              <a:rPr lang="en-US" sz="1000" dirty="0">
                <a:solidFill>
                  <a:srgbClr val="000000"/>
                </a:solidFill>
              </a:rPr>
              <a:t>: It appears we are ready to start.</a:t>
            </a:r>
          </a:p>
          <a:p>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dirty="0"/>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b="1" dirty="0"/>
              <a:t>Facilitator notes:</a:t>
            </a:r>
            <a:endParaRPr lang="en-US" dirty="0"/>
          </a:p>
          <a:p>
            <a:r>
              <a:rPr lang="en-US" dirty="0"/>
              <a:t> </a:t>
            </a:r>
          </a:p>
          <a:p>
            <a:r>
              <a:rPr lang="en-US" dirty="0"/>
              <a:t>[Time: 5 minutes]</a:t>
            </a:r>
          </a:p>
          <a:p>
            <a:r>
              <a:rPr lang="en-US" i="1" dirty="0"/>
              <a:t> </a:t>
            </a:r>
            <a:endParaRPr lang="en-US" dirty="0"/>
          </a:p>
          <a:p>
            <a:r>
              <a:rPr lang="en-US" i="1" dirty="0"/>
              <a:t>Say: </a:t>
            </a:r>
            <a:r>
              <a:rPr lang="en-US" dirty="0"/>
              <a:t>Let’s start by taking a look at the opening question.</a:t>
            </a:r>
          </a:p>
          <a:p>
            <a:r>
              <a:rPr lang="en-US" dirty="0"/>
              <a:t> </a:t>
            </a:r>
          </a:p>
          <a:p>
            <a:r>
              <a:rPr lang="en-US" i="1" dirty="0"/>
              <a:t>Instructions: </a:t>
            </a:r>
            <a:r>
              <a:rPr lang="en-US" dirty="0"/>
              <a:t>Debrief the icebreaker question about what characteristics contribute to a productive relationship with one’s boss. Ask a few participants to share their responses.  </a:t>
            </a:r>
          </a:p>
          <a:p>
            <a:r>
              <a:rPr lang="en-US" i="1" dirty="0"/>
              <a:t> </a:t>
            </a:r>
            <a:endParaRPr lang="en-US" dirty="0"/>
          </a:p>
          <a:p>
            <a:r>
              <a:rPr lang="en-US" dirty="0"/>
              <a:t>Briefly summarize participants’ responses. Note any common themes; for example, participants may mention:</a:t>
            </a:r>
          </a:p>
          <a:p>
            <a:pPr marL="171450" lvl="0" indent="-171450">
              <a:buFont typeface="Arial" panose="020B0604020202020204" pitchFamily="34" charset="0"/>
              <a:buChar char="•"/>
            </a:pPr>
            <a:r>
              <a:rPr lang="en-US" dirty="0"/>
              <a:t>I adapt to my boss’s work style.</a:t>
            </a:r>
          </a:p>
          <a:p>
            <a:pPr marL="171450" lvl="0" indent="-171450">
              <a:buFont typeface="Arial" panose="020B0604020202020204" pitchFamily="34" charset="0"/>
              <a:buChar char="•"/>
            </a:pPr>
            <a:r>
              <a:rPr lang="en-US" dirty="0"/>
              <a:t>I understand and deliver on my boss’s expectations.</a:t>
            </a:r>
          </a:p>
          <a:p>
            <a:pPr marL="171450" lvl="0" indent="-171450">
              <a:buFont typeface="Arial" panose="020B0604020202020204" pitchFamily="34" charset="0"/>
              <a:buChar char="•"/>
            </a:pPr>
            <a:r>
              <a:rPr lang="en-US" dirty="0"/>
              <a:t>I’m not afraid to present problems or risks to my boss.</a:t>
            </a:r>
          </a:p>
          <a:p>
            <a:pPr marL="171450" lvl="0" indent="-171450">
              <a:buFont typeface="Arial" panose="020B0604020202020204" pitchFamily="34" charset="0"/>
              <a:buChar char="•"/>
            </a:pPr>
            <a:r>
              <a:rPr lang="en-US" dirty="0"/>
              <a:t>I’m willing to disagree (respectfully).</a:t>
            </a:r>
          </a:p>
          <a:p>
            <a:pPr marL="171450" lvl="0" indent="-171450">
              <a:buFont typeface="Arial" panose="020B0604020202020204" pitchFamily="34" charset="0"/>
              <a:buChar char="•"/>
            </a:pPr>
            <a:r>
              <a:rPr lang="en-US" dirty="0"/>
              <a:t>I ask my boss’s help in developing my career.</a:t>
            </a:r>
          </a:p>
          <a:p>
            <a:pPr marL="171450" indent="-171450">
              <a:buFont typeface="Arial" panose="020B0604020202020204" pitchFamily="34" charset="0"/>
              <a:buChar char="•"/>
            </a:pPr>
            <a:endParaRPr lang="en-US" dirty="0"/>
          </a:p>
          <a:p>
            <a:r>
              <a:rPr lang="en-US" dirty="0"/>
              <a:t> </a:t>
            </a:r>
          </a:p>
          <a:p>
            <a:r>
              <a:rPr lang="en-US" dirty="0"/>
              <a:t>If responses are varied, you may want to point out how varied the group’s responses are. </a:t>
            </a:r>
          </a:p>
          <a:p>
            <a:r>
              <a:rPr lang="en-US" dirty="0"/>
              <a:t> </a:t>
            </a:r>
          </a:p>
          <a:p>
            <a:r>
              <a:rPr lang="en-US" dirty="0"/>
              <a:t>Say:  The characteristics you’ve described are all constructive ways of “managing your boss.”  For some people, this expression sounds manipulative. But managing your boss is really about developing a productive partnership that helps you and your manager accomplish the goals most important to you both. This session will explore some key practices that will help you strengthen your relationship with your manager in ways that benefit both of you.</a:t>
            </a:r>
          </a:p>
          <a:p>
            <a:r>
              <a:rPr lang="en-US" dirty="0"/>
              <a:t> </a:t>
            </a:r>
          </a:p>
          <a:p>
            <a:r>
              <a:rPr lang="en-US" dirty="0"/>
              <a:t> </a:t>
            </a:r>
          </a:p>
          <a:p>
            <a:endParaRPr lang="en-US" sz="900" kern="1200" dirty="0">
              <a:solidFill>
                <a:schemeClr val="tx1"/>
              </a:solidFill>
              <a:effectLst/>
              <a:latin typeface="+mn-lt"/>
              <a:ea typeface="+mn-ea"/>
              <a:cs typeface="+mn-cs"/>
            </a:endParaRPr>
          </a:p>
          <a:p>
            <a:endParaRPr lang="en-US" sz="900" i="1"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dirty="0"/>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endParaRPr lang="en-US" sz="1000" dirty="0"/>
          </a:p>
          <a:p>
            <a:r>
              <a:rPr lang="en-US" sz="900" b="1" kern="1200" dirty="0">
                <a:solidFill>
                  <a:schemeClr val="tx1"/>
                </a:solidFill>
                <a:effectLst/>
                <a:latin typeface="+mn-lt"/>
                <a:ea typeface="+mn-ea"/>
                <a:cs typeface="+mn-cs"/>
              </a:rPr>
              <a:t>Facilitator notes:</a:t>
            </a:r>
          </a:p>
          <a:p>
            <a:endParaRPr lang="en-US" sz="900" b="0" kern="1200" dirty="0">
              <a:solidFill>
                <a:schemeClr val="tx1"/>
              </a:solidFill>
              <a:effectLst/>
              <a:latin typeface="+mn-lt"/>
              <a:ea typeface="+mn-ea"/>
              <a:cs typeface="+mn-cs"/>
            </a:endParaRPr>
          </a:p>
          <a:p>
            <a:r>
              <a:rPr lang="en-US" sz="900" b="0" kern="1200" dirty="0">
                <a:solidFill>
                  <a:schemeClr val="tx1"/>
                </a:solidFill>
                <a:effectLst/>
                <a:latin typeface="+mn-lt"/>
                <a:ea typeface="+mn-ea"/>
                <a:cs typeface="+mn-cs"/>
              </a:rPr>
              <a:t>[Time:</a:t>
            </a:r>
            <a:r>
              <a:rPr lang="en-US" sz="900" b="0" kern="1200" baseline="0" dirty="0">
                <a:solidFill>
                  <a:schemeClr val="tx1"/>
                </a:solidFill>
                <a:effectLst/>
                <a:latin typeface="+mn-lt"/>
                <a:ea typeface="+mn-ea"/>
                <a:cs typeface="+mn-cs"/>
              </a:rPr>
              <a:t> 1 minute]</a:t>
            </a:r>
          </a:p>
          <a:p>
            <a:endParaRPr lang="en-US" sz="900" kern="1200" dirty="0">
              <a:solidFill>
                <a:schemeClr val="tx1"/>
              </a:solidFill>
              <a:effectLst/>
              <a:latin typeface="+mn-lt"/>
              <a:ea typeface="+mn-ea"/>
              <a:cs typeface="+mn-cs"/>
            </a:endParaRP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Today’s session focuses on three important aspects of</a:t>
            </a:r>
            <a:r>
              <a:rPr lang="en-US" sz="900" kern="1200" baseline="0" dirty="0">
                <a:solidFill>
                  <a:schemeClr val="tx1"/>
                </a:solidFill>
                <a:effectLst/>
                <a:latin typeface="+mn-lt"/>
                <a:ea typeface="+mn-ea"/>
                <a:cs typeface="+mn-cs"/>
              </a:rPr>
              <a:t> managing your boss</a:t>
            </a:r>
            <a:r>
              <a:rPr lang="en-US" sz="900" kern="1200" dirty="0">
                <a:solidFill>
                  <a:schemeClr val="tx1"/>
                </a:solidFill>
                <a:effectLst/>
                <a:latin typeface="+mn-lt"/>
                <a:ea typeface="+mn-ea"/>
                <a:cs typeface="+mn-cs"/>
              </a:rPr>
              <a:t>. Specifically, we are going to discuss how to:</a:t>
            </a:r>
          </a:p>
          <a:p>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dirty="0"/>
              <a:t>Understand your boss</a:t>
            </a:r>
          </a:p>
          <a:p>
            <a:pPr marL="171450" lvl="0" indent="-171450">
              <a:buFont typeface="Arial" panose="020B0604020202020204" pitchFamily="34" charset="0"/>
              <a:buChar char="•"/>
            </a:pPr>
            <a:r>
              <a:rPr lang="en-US" sz="900" dirty="0"/>
              <a:t>Build a partnership with your boss</a:t>
            </a:r>
          </a:p>
          <a:p>
            <a:pPr marL="171450" lvl="0" indent="-171450">
              <a:buFont typeface="Arial" panose="020B0604020202020204" pitchFamily="34" charset="0"/>
              <a:buChar char="•"/>
            </a:pPr>
            <a:r>
              <a:rPr lang="en-US" sz="900" dirty="0"/>
              <a:t>Communicate effectively with your boss</a:t>
            </a:r>
          </a:p>
          <a:p>
            <a:r>
              <a:rPr lang="en-US" sz="900" kern="1200" dirty="0">
                <a:solidFill>
                  <a:schemeClr val="tx1"/>
                </a:solidFill>
                <a:effectLst/>
                <a:latin typeface="+mn-lt"/>
                <a:ea typeface="+mn-ea"/>
                <a:cs typeface="+mn-cs"/>
              </a:rPr>
              <a:t/>
            </a:r>
            <a:br>
              <a:rPr lang="en-US" sz="900" kern="1200" dirty="0">
                <a:solidFill>
                  <a:schemeClr val="tx1"/>
                </a:solidFill>
                <a:effectLst/>
                <a:latin typeface="+mn-lt"/>
                <a:ea typeface="+mn-ea"/>
                <a:cs typeface="+mn-cs"/>
              </a:rPr>
            </a:b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i="1" kern="1200" dirty="0">
              <a:solidFill>
                <a:schemeClr val="tx1"/>
              </a:solidFill>
              <a:effectLst/>
              <a:latin typeface="+mn-lt"/>
              <a:ea typeface="+mn-ea"/>
              <a:cs typeface="+mn-cs"/>
            </a:endParaRPr>
          </a:p>
          <a:p>
            <a:r>
              <a:rPr lang="en-US" i="1" dirty="0"/>
              <a:t>Say:</a:t>
            </a:r>
            <a:r>
              <a:rPr lang="en-US" dirty="0"/>
              <a:t> Let’s begin by discussing how to understand your boss. Different people have different ways of working, so in order to understand your boss’s work style, it’s critical to recognize how he or she processes information and makes decisions. It’s equally important to know what your boss expects of you. That way, you can align your way of working with your boss—and so convey that you’re a valuable ally.</a:t>
            </a:r>
          </a:p>
          <a:p>
            <a:r>
              <a:rPr lang="en-US" dirty="0"/>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8 minutes]</a:t>
            </a:r>
          </a:p>
          <a:p>
            <a:r>
              <a:rPr lang="en-US" i="1" dirty="0"/>
              <a:t> </a:t>
            </a:r>
            <a:endParaRPr lang="en-US" dirty="0"/>
          </a:p>
          <a:p>
            <a:r>
              <a:rPr lang="en-US" i="1" dirty="0"/>
              <a:t>Say:</a:t>
            </a:r>
            <a:r>
              <a:rPr lang="en-US" dirty="0"/>
              <a:t> Let’s consider this short scenario. What are some things that Jo could do to build a better relationship with her boss?</a:t>
            </a:r>
          </a:p>
          <a:p>
            <a:r>
              <a:rPr lang="en-US" i="1" dirty="0"/>
              <a:t> </a:t>
            </a:r>
            <a:endParaRPr lang="en-US" dirty="0"/>
          </a:p>
          <a:p>
            <a:r>
              <a:rPr lang="en-US" i="1" dirty="0"/>
              <a:t>Instructions</a:t>
            </a:r>
            <a:r>
              <a:rPr lang="en-US" dirty="0"/>
              <a:t>: Give participants one minute to review the scenario, and then ask them to chat in their ideas about what Jo could do. Highlight the following ideas if participants do not mention them:</a:t>
            </a:r>
          </a:p>
          <a:p>
            <a:r>
              <a:rPr lang="en-US" dirty="0"/>
              <a:t> </a:t>
            </a:r>
          </a:p>
          <a:p>
            <a:r>
              <a:rPr lang="en-US" dirty="0"/>
              <a:t>Jo could: </a:t>
            </a:r>
          </a:p>
          <a:p>
            <a:r>
              <a:rPr lang="en-US" dirty="0"/>
              <a:t> </a:t>
            </a:r>
          </a:p>
          <a:p>
            <a:pPr marL="171450" lvl="0" indent="-171450">
              <a:buFont typeface="Arial" panose="020B0604020202020204" pitchFamily="34" charset="0"/>
              <a:buChar char="•"/>
            </a:pPr>
            <a:r>
              <a:rPr lang="en-US" b="1" dirty="0"/>
              <a:t>Recognize that she needs to adapt</a:t>
            </a:r>
            <a:r>
              <a:rPr lang="en-US" dirty="0"/>
              <a:t> to Katsu’s management style in order to establish her credibility.</a:t>
            </a:r>
          </a:p>
          <a:p>
            <a:pPr marL="171450" lvl="0" indent="-171450">
              <a:buFont typeface="Arial" panose="020B0604020202020204" pitchFamily="34" charset="0"/>
              <a:buChar char="•"/>
            </a:pPr>
            <a:r>
              <a:rPr lang="en-US" b="1" dirty="0"/>
              <a:t>Ask others about Katsu’s management style.</a:t>
            </a:r>
            <a:r>
              <a:rPr lang="en-US" dirty="0"/>
              <a:t> For example:</a:t>
            </a:r>
          </a:p>
          <a:p>
            <a:pPr marL="628650" lvl="1" indent="-171450">
              <a:buFont typeface="Arial" panose="020B0604020202020204" pitchFamily="34" charset="0"/>
              <a:buChar char="•"/>
            </a:pPr>
            <a:r>
              <a:rPr lang="en-US" dirty="0"/>
              <a:t>Does he micromanage everyone all the time, or does he focus close attention mostly on new employees?</a:t>
            </a:r>
          </a:p>
          <a:p>
            <a:pPr marL="628650" lvl="1" indent="-171450">
              <a:buFont typeface="Arial" panose="020B0604020202020204" pitchFamily="34" charset="0"/>
              <a:buChar char="•"/>
            </a:pPr>
            <a:r>
              <a:rPr lang="en-US" dirty="0"/>
              <a:t>Is he open to ad hoc in-person meetings, such as a quick coffee break to discuss a client challenge, or does he meet periodically with his team members to discuss performance?</a:t>
            </a:r>
          </a:p>
          <a:p>
            <a:pPr marL="171450" lvl="0" indent="-171450">
              <a:buFont typeface="Arial" panose="020B0604020202020204" pitchFamily="34" charset="0"/>
              <a:buChar char="•"/>
            </a:pPr>
            <a:r>
              <a:rPr lang="en-US" b="1" dirty="0"/>
              <a:t>Accommodate Katsu’s requests for</a:t>
            </a:r>
            <a:r>
              <a:rPr lang="en-US" dirty="0"/>
              <a:t> </a:t>
            </a:r>
            <a:r>
              <a:rPr lang="en-US" b="1" dirty="0"/>
              <a:t>information</a:t>
            </a:r>
            <a:r>
              <a:rPr lang="en-US" dirty="0"/>
              <a:t> and express appreciation for his input.</a:t>
            </a:r>
          </a:p>
          <a:p>
            <a:pPr marL="171450" lvl="0" indent="-171450">
              <a:buFont typeface="Arial" panose="020B0604020202020204" pitchFamily="34" charset="0"/>
              <a:buChar char="•"/>
            </a:pPr>
            <a:r>
              <a:rPr lang="en-US" b="1" dirty="0"/>
              <a:t>Check in frequently with Katsu,</a:t>
            </a:r>
            <a:r>
              <a:rPr lang="en-US" dirty="0"/>
              <a:t> primarily by email, which he prefers, since he likes to be highly involved in decision making.</a:t>
            </a:r>
          </a:p>
          <a:p>
            <a:pPr marL="171450" lvl="0" indent="-171450">
              <a:buFont typeface="Arial" panose="020B0604020202020204" pitchFamily="34" charset="0"/>
              <a:buChar char="•"/>
            </a:pPr>
            <a:r>
              <a:rPr lang="en-US" b="1" dirty="0"/>
              <a:t>Ask to have a brief meeting</a:t>
            </a:r>
            <a:r>
              <a:rPr lang="en-US" dirty="0"/>
              <a:t> to discuss if there is anything she should be doing differently to meet  his expectations.</a:t>
            </a:r>
          </a:p>
          <a:p>
            <a:r>
              <a:rPr lang="en-US" dirty="0"/>
              <a:t> </a:t>
            </a:r>
          </a:p>
          <a:p>
            <a:r>
              <a:rPr lang="en-US" i="1" dirty="0"/>
              <a:t>Say:  </a:t>
            </a:r>
            <a:r>
              <a:rPr lang="en-US" dirty="0"/>
              <a:t>Now take a minute to think about a relationship with a manager you have now or had in the past. What is something you do, or have done, to adapt to your manager’s work style ?</a:t>
            </a:r>
          </a:p>
          <a:p>
            <a:r>
              <a:rPr lang="en-US" i="1" dirty="0"/>
              <a:t> </a:t>
            </a:r>
            <a:endParaRPr lang="en-US" dirty="0"/>
          </a:p>
          <a:p>
            <a:r>
              <a:rPr lang="en-US" i="1" dirty="0"/>
              <a:t>Instructions:  </a:t>
            </a:r>
            <a:r>
              <a:rPr lang="en-US" dirty="0"/>
              <a:t>Allow a minute for reflection</a:t>
            </a:r>
            <a:r>
              <a:rPr lang="en-US" i="1" dirty="0"/>
              <a:t>. </a:t>
            </a:r>
            <a:r>
              <a:rPr lang="en-US" dirty="0"/>
              <a:t>Then</a:t>
            </a:r>
            <a:r>
              <a:rPr lang="en-US" i="1" dirty="0"/>
              <a:t> </a:t>
            </a:r>
            <a:r>
              <a:rPr lang="en-US" dirty="0"/>
              <a:t>ask volunteers to raise hands if they are willing to share an example of accommodating a manager’s style. Call on two or three volunteers as time permits. Remind participants to protect the identity of the manager involved.</a:t>
            </a:r>
          </a:p>
          <a:p>
            <a:r>
              <a:rPr lang="en-US" dirty="0"/>
              <a:t> </a:t>
            </a:r>
          </a:p>
          <a:p>
            <a:pPr lvl="0"/>
            <a:endParaRPr lang="en-US" sz="900" kern="1200" dirty="0">
              <a:solidFill>
                <a:schemeClr val="tx1"/>
              </a:solidFill>
              <a:effectLst/>
              <a:latin typeface="+mn-lt"/>
              <a:ea typeface="+mn-ea"/>
              <a:cs typeface="+mn-cs"/>
            </a:endParaRPr>
          </a:p>
          <a:p>
            <a:pPr marL="628650" lvl="1" indent="-171450">
              <a:buFont typeface="Courier New" panose="02070309020205020404" pitchFamily="49" charset="0"/>
              <a:buChar char="o"/>
            </a:pPr>
            <a:endParaRPr lang="en-US" sz="900" kern="1200" dirty="0">
              <a:solidFill>
                <a:schemeClr val="tx1"/>
              </a:solidFill>
              <a:effectLst/>
              <a:latin typeface="+mn-lt"/>
              <a:ea typeface="+mn-ea"/>
              <a:cs typeface="+mn-cs"/>
            </a:endParaRPr>
          </a:p>
          <a:p>
            <a:endParaRPr lang="en-US" sz="8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 </a:t>
            </a:r>
            <a:endParaRPr lang="en-US" sz="8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8</a:t>
            </a:fld>
            <a:endParaRPr lang="en-US" dirty="0"/>
          </a:p>
        </p:txBody>
      </p:sp>
    </p:spTree>
    <p:extLst>
      <p:ext uri="{BB962C8B-B14F-4D97-AF65-F5344CB8AC3E}">
        <p14:creationId xmlns:p14="http://schemas.microsoft.com/office/powerpoint/2010/main" val="27340500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mn-lt"/>
              <a:ea typeface="+mn-ea"/>
              <a:cs typeface="+mn-cs"/>
            </a:endParaRPr>
          </a:p>
          <a:p>
            <a:r>
              <a:rPr lang="en-US" b="1" dirty="0"/>
              <a:t>Facilitator notes:</a:t>
            </a:r>
            <a:endParaRPr lang="en-US" dirty="0"/>
          </a:p>
          <a:p>
            <a:r>
              <a:rPr lang="en-US" dirty="0"/>
              <a:t> </a:t>
            </a:r>
          </a:p>
          <a:p>
            <a:r>
              <a:rPr lang="en-US" dirty="0"/>
              <a:t>[Time: 10 minutes]</a:t>
            </a:r>
          </a:p>
          <a:p>
            <a:r>
              <a:rPr lang="en-US" i="1" dirty="0"/>
              <a:t> </a:t>
            </a:r>
            <a:endParaRPr lang="en-US" dirty="0"/>
          </a:p>
          <a:p>
            <a:r>
              <a:rPr lang="en-US" i="1" dirty="0"/>
              <a:t>Say:</a:t>
            </a:r>
            <a:r>
              <a:rPr lang="en-US" dirty="0"/>
              <a:t>  Knowing your boss also includes understanding what he or she expects from you. The better you understand your boss’s expectations, the better you’ll be able to meet your boss’s needs and, in turn, your own. We all know about most of our manager’s expectations of us. Some of the most common areas of expectations appear on the slide. Are there other types of expectations that your manager expects of you, or you’ve observed that other managers expect? Please raise hands if you’d like to share your thoughts.</a:t>
            </a:r>
          </a:p>
          <a:p>
            <a:r>
              <a:rPr lang="en-US" dirty="0"/>
              <a:t> </a:t>
            </a:r>
          </a:p>
          <a:p>
            <a:r>
              <a:rPr lang="en-US" i="1" dirty="0"/>
              <a:t>Instructions: </a:t>
            </a:r>
            <a:r>
              <a:rPr lang="en-US" dirty="0"/>
              <a:t>Call on one or two volunteers to share their experience with expectations that are not on the list. If there are no volunteers, say something like, “OK, it seems we’ve got managers’ key expectations covered.”</a:t>
            </a:r>
          </a:p>
          <a:p>
            <a:r>
              <a:rPr lang="en-US" dirty="0"/>
              <a:t> </a:t>
            </a:r>
          </a:p>
          <a:p>
            <a:r>
              <a:rPr lang="en-US" i="1" dirty="0"/>
              <a:t>Say:</a:t>
            </a:r>
            <a:r>
              <a:rPr lang="en-US" dirty="0"/>
              <a:t> In the “Worksheet for Monitoring Your Relationship with Your Boss,” you considered your manager’s general and specific expectations of you. Thinking of your answers, chat in Yes or No to indicate whether you fully understand your manager’s expectations of you. </a:t>
            </a:r>
          </a:p>
          <a:p>
            <a:r>
              <a:rPr lang="en-US" dirty="0"/>
              <a:t> </a:t>
            </a:r>
          </a:p>
          <a:p>
            <a:r>
              <a:rPr lang="en-US" i="1" dirty="0"/>
              <a:t>Instructions:</a:t>
            </a:r>
            <a:r>
              <a:rPr lang="en-US" dirty="0"/>
              <a:t> Note and comment on whether responses are mostly yes or mostly no. Then ask for one or two participants who said Yes to raise hands if they’re willing to share what they and/or their manager have done to ensure that expectations are clear. </a:t>
            </a:r>
          </a:p>
          <a:p>
            <a:r>
              <a:rPr lang="en-US" dirty="0"/>
              <a:t> </a:t>
            </a:r>
          </a:p>
          <a:p>
            <a:r>
              <a:rPr lang="en-US" dirty="0"/>
              <a:t>If any responses are No, ask for one or two participants who said No to raise hands if they are willing to share what areas of expectations they would like more clarity about. Also ask those participants to share ideas about how they could initiate a discussion with their manager about his or her expectations, including what questions they should ask, and where and when they should initiate a discussion about their manager’s expectations. </a:t>
            </a:r>
          </a:p>
          <a:p>
            <a:r>
              <a:rPr lang="en-US" dirty="0"/>
              <a:t> </a:t>
            </a:r>
          </a:p>
          <a:p>
            <a:pPr lvl="1"/>
            <a:r>
              <a:rPr lang="en-US" i="1" dirty="0"/>
              <a:t>Say:</a:t>
            </a:r>
            <a:r>
              <a:rPr lang="en-US" dirty="0"/>
              <a:t>  For example, you might say to your manager, “I would like to know more about how important it is to you that I keep up with industry trends and share relevant information with you. And if this would be valuable to you, what is the best way I can share this information with you?”</a:t>
            </a:r>
          </a:p>
          <a:p>
            <a:r>
              <a:rPr lang="en-US" dirty="0"/>
              <a:t> </a:t>
            </a:r>
          </a:p>
          <a:p>
            <a:r>
              <a:rPr lang="en-US" dirty="0"/>
              <a:t> </a:t>
            </a:r>
          </a:p>
          <a:p>
            <a:r>
              <a:rPr lang="en-US" dirty="0"/>
              <a:t> </a:t>
            </a:r>
          </a:p>
          <a:p>
            <a:r>
              <a:rPr lang="en-US" dirty="0"/>
              <a:t> </a:t>
            </a:r>
          </a:p>
          <a:p>
            <a:r>
              <a:rPr lang="en-US" dirty="0"/>
              <a:t> </a:t>
            </a:r>
          </a:p>
          <a:p>
            <a:r>
              <a:rPr lang="en-US" dirty="0"/>
              <a:t> </a:t>
            </a:r>
          </a:p>
          <a:p>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9</a:t>
            </a:fld>
            <a:endParaRPr lang="en-US" dirty="0"/>
          </a:p>
        </p:txBody>
      </p:sp>
    </p:spTree>
    <p:extLst>
      <p:ext uri="{BB962C8B-B14F-4D97-AF65-F5344CB8AC3E}">
        <p14:creationId xmlns:p14="http://schemas.microsoft.com/office/powerpoint/2010/main" val="795537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cenario">
    <p:spTree>
      <p:nvGrpSpPr>
        <p:cNvPr id="1" name=""/>
        <p:cNvGrpSpPr/>
        <p:nvPr/>
      </p:nvGrpSpPr>
      <p:grpSpPr>
        <a:xfrm>
          <a:off x="0" y="0"/>
          <a:ext cx="0" cy="0"/>
          <a:chOff x="0" y="0"/>
          <a:chExt cx="0" cy="0"/>
        </a:xfrm>
      </p:grpSpPr>
      <p:sp>
        <p:nvSpPr>
          <p:cNvPr id="4" name="Rectangle 3"/>
          <p:cNvSpPr/>
          <p:nvPr/>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pic>
        <p:nvPicPr>
          <p:cNvPr id="7" name="Picture 6" descr="HMM-logo_horizontal_color.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MANAGING YOUR BOSS</a:t>
              </a: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big question">
    <p:spTree>
      <p:nvGrpSpPr>
        <p:cNvPr id="1" name=""/>
        <p:cNvGrpSpPr/>
        <p:nvPr/>
      </p:nvGrpSpPr>
      <p:grpSpPr>
        <a:xfrm>
          <a:off x="0" y="0"/>
          <a:ext cx="0" cy="0"/>
          <a:chOff x="0" y="0"/>
          <a:chExt cx="0" cy="0"/>
        </a:xfrm>
      </p:grpSpPr>
      <p:sp>
        <p:nvSpPr>
          <p:cNvPr id="8" name="Rectangle 7"/>
          <p:cNvSpPr/>
          <p:nvPr/>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2016 Harvard Business School Publishing. All rights reserved. Harvard Business Publishing is an affiliate of Harvard Business School.</a:t>
            </a:r>
          </a:p>
        </p:txBody>
      </p:sp>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1" name="Group 20"/>
          <p:cNvGrpSpPr/>
          <p:nvPr/>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MANAGING YOUR BOSS</a:t>
              </a: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pic>
        <p:nvPicPr>
          <p:cNvPr id="16" name="Picture 15" descr="HMM-logo_horizontal_color.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dirty="0"/>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extLst>
      <p:ext uri="{BB962C8B-B14F-4D97-AF65-F5344CB8AC3E}">
        <p14:creationId xmlns:p14="http://schemas.microsoft.com/office/powerpoint/2010/main" val="34725119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pic>
        <p:nvPicPr>
          <p:cNvPr id="13" name="Picture 12" descr="HMM-logo_horizontal_color.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MANAGING</a:t>
              </a:r>
              <a:r>
                <a:rPr lang="en-US" sz="1000" baseline="0" dirty="0">
                  <a:solidFill>
                    <a:schemeClr val="bg1"/>
                  </a:solidFill>
                </a:rPr>
                <a:t> YOUR BOSS</a:t>
              </a:r>
              <a:endParaRPr lang="en-US" sz="1000" dirty="0">
                <a:solidFill>
                  <a:schemeClr val="bg1"/>
                </a:solidFill>
              </a:endParaRP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gi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1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17.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8.jpg"/></Relationships>
</file>

<file path=ppt/slides/_rels/slide19.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7.png"/><Relationship Id="rId1" Type="http://schemas.openxmlformats.org/officeDocument/2006/relationships/slideLayout" Target="../slideLayouts/slideLayout8.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23508"/>
          <a:stretch/>
        </p:blipFill>
        <p:spPr>
          <a:xfrm flipH="1">
            <a:off x="0" y="1016000"/>
            <a:ext cx="9144000" cy="4363245"/>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489745"/>
            <a:ext cx="518125" cy="292589"/>
          </a:xfrm>
          <a:prstGeom prst="rect">
            <a:avLst/>
          </a:prstGeom>
        </p:spPr>
      </p:pic>
      <p:sp>
        <p:nvSpPr>
          <p:cNvPr id="6" name="Title 5"/>
          <p:cNvSpPr>
            <a:spLocks noGrp="1"/>
          </p:cNvSpPr>
          <p:nvPr>
            <p:ph type="ctrTitle"/>
          </p:nvPr>
        </p:nvSpPr>
        <p:spPr>
          <a:xfrm>
            <a:off x="1390315" y="2986049"/>
            <a:ext cx="7299659" cy="1242679"/>
          </a:xfrm>
        </p:spPr>
        <p:txBody>
          <a:bodyPr/>
          <a:lstStyle/>
          <a:p>
            <a:r>
              <a:rPr lang="en-US" dirty="0"/>
              <a:t>Managing Your Boss Café</a:t>
            </a:r>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pic>
        <p:nvPicPr>
          <p:cNvPr id="14" name="Picture 13" descr="TECOM_Investments_logo_prlarge.gif"/>
          <p:cNvPicPr>
            <a:picLocks noChangeAspect="1"/>
          </p:cNvPicPr>
          <p:nvPr/>
        </p:nvPicPr>
        <p:blipFill rotWithShape="1">
          <a:blip r:embed="rId6">
            <a:extLst>
              <a:ext uri="{28A0092B-C50C-407E-A947-70E740481C1C}">
                <a14:useLocalDpi xmlns:a14="http://schemas.microsoft.com/office/drawing/2010/main" val="0"/>
              </a:ext>
            </a:extLst>
          </a:blip>
          <a:srcRect t="9524" b="24339"/>
          <a:stretch/>
        </p:blipFill>
        <p:spPr>
          <a:xfrm>
            <a:off x="7385201" y="5563810"/>
            <a:ext cx="1304774" cy="722466"/>
          </a:xfrm>
          <a:prstGeom prst="rect">
            <a:avLst/>
          </a:prstGeom>
        </p:spPr>
      </p:pic>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Tree>
    <p:extLst>
      <p:ext uri="{BB962C8B-B14F-4D97-AF65-F5344CB8AC3E}">
        <p14:creationId xmlns:p14="http://schemas.microsoft.com/office/powerpoint/2010/main" val="904892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54"/>
            <a:ext cx="9144000" cy="2082800"/>
          </a:xfrm>
          <a:prstGeom prst="rect">
            <a:avLst/>
          </a:prstGeom>
        </p:spPr>
      </p:pic>
      <p:sp>
        <p:nvSpPr>
          <p:cNvPr id="8" name="Text Placeholder 7"/>
          <p:cNvSpPr>
            <a:spLocks noGrp="1"/>
          </p:cNvSpPr>
          <p:nvPr>
            <p:ph type="body" idx="1"/>
          </p:nvPr>
        </p:nvSpPr>
        <p:spPr>
          <a:xfrm>
            <a:off x="939625" y="2709863"/>
            <a:ext cx="7850414" cy="2888719"/>
          </a:xfrm>
        </p:spPr>
        <p:txBody>
          <a:bodyPr/>
          <a:lstStyle/>
          <a:p>
            <a:r>
              <a:rPr lang="en-US" b="1" dirty="0"/>
              <a:t>BUILD A PARTNERSHIP</a:t>
            </a:r>
            <a:endParaRPr lang="en-US" dirty="0"/>
          </a:p>
        </p:txBody>
      </p:sp>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7" name="TextBox 16"/>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MANAGING YOUR BOSS</a:t>
              </a:r>
            </a:p>
          </p:txBody>
        </p:sp>
      </p:grpSp>
    </p:spTree>
    <p:extLst>
      <p:ext uri="{BB962C8B-B14F-4D97-AF65-F5344CB8AC3E}">
        <p14:creationId xmlns:p14="http://schemas.microsoft.com/office/powerpoint/2010/main" val="11329742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1536" y="1620982"/>
            <a:ext cx="4531300" cy="4071127"/>
          </a:xfrm>
          <a:prstGeom prst="rect">
            <a:avLst/>
          </a:prstGeom>
        </p:spPr>
      </p:pic>
      <p:sp>
        <p:nvSpPr>
          <p:cNvPr id="4" name="Title 3"/>
          <p:cNvSpPr>
            <a:spLocks noGrp="1"/>
          </p:cNvSpPr>
          <p:nvPr>
            <p:ph type="title"/>
          </p:nvPr>
        </p:nvSpPr>
        <p:spPr/>
        <p:txBody>
          <a:bodyPr/>
          <a:lstStyle/>
          <a:p>
            <a:r>
              <a:rPr lang="en-US" dirty="0"/>
              <a:t>Clarify your manager’s priorities</a:t>
            </a:r>
          </a:p>
        </p:txBody>
      </p:sp>
    </p:spTree>
    <p:extLst>
      <p:ext uri="{BB962C8B-B14F-4D97-AF65-F5344CB8AC3E}">
        <p14:creationId xmlns:p14="http://schemas.microsoft.com/office/powerpoint/2010/main" val="36649199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575"/>
            <a:ext cx="9144000" cy="2082800"/>
          </a:xfrm>
          <a:prstGeom prst="rect">
            <a:avLst/>
          </a:prstGeom>
        </p:spPr>
      </p:pic>
      <p:sp>
        <p:nvSpPr>
          <p:cNvPr id="7" name="Text Placeholder 6"/>
          <p:cNvSpPr>
            <a:spLocks noGrp="1"/>
          </p:cNvSpPr>
          <p:nvPr>
            <p:ph type="body" idx="1"/>
          </p:nvPr>
        </p:nvSpPr>
        <p:spPr/>
        <p:txBody>
          <a:bodyPr/>
          <a:lstStyle/>
          <a:p>
            <a:r>
              <a:rPr lang="en-US" b="1" dirty="0"/>
              <a:t>COMMUNICATE EFFECTIVELY</a:t>
            </a:r>
            <a:endParaRPr lang="en-US" dirty="0"/>
          </a:p>
        </p:txBody>
      </p:sp>
      <p:grpSp>
        <p:nvGrpSpPr>
          <p:cNvPr id="10" name="Group 9"/>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3" name="TextBox 12"/>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MANAGING YOUR BOSS</a:t>
              </a:r>
            </a:p>
          </p:txBody>
        </p:sp>
      </p:grpSp>
    </p:spTree>
    <p:extLst>
      <p:ext uri="{BB962C8B-B14F-4D97-AF65-F5344CB8AC3E}">
        <p14:creationId xmlns:p14="http://schemas.microsoft.com/office/powerpoint/2010/main" val="1935770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2" y="710334"/>
            <a:ext cx="5019674" cy="861291"/>
          </a:xfrm>
        </p:spPr>
        <p:txBody>
          <a:bodyPr/>
          <a:lstStyle/>
          <a:p>
            <a:pPr fontAlgn="base"/>
            <a:r>
              <a:rPr lang="en-US" dirty="0"/>
              <a:t>Improve communication</a:t>
            </a:r>
          </a:p>
        </p:txBody>
      </p:sp>
      <p:sp>
        <p:nvSpPr>
          <p:cNvPr id="5" name="Text Placeholder 4"/>
          <p:cNvSpPr>
            <a:spLocks noGrp="1"/>
          </p:cNvSpPr>
          <p:nvPr>
            <p:ph type="body" sz="quarter" idx="10"/>
          </p:nvPr>
        </p:nvSpPr>
        <p:spPr>
          <a:xfrm>
            <a:off x="444500" y="1786659"/>
            <a:ext cx="5032375" cy="3698875"/>
          </a:xfrm>
        </p:spPr>
        <p:txBody>
          <a:bodyPr/>
          <a:lstStyle/>
          <a:p>
            <a:r>
              <a:rPr lang="en-US" sz="2000" dirty="0"/>
              <a:t>A conversation between Marie, who supervises a call center, and her manager, Carol. </a:t>
            </a:r>
          </a:p>
          <a:p>
            <a:r>
              <a:rPr lang="en-US" sz="2000" b="1" dirty="0"/>
              <a:t>Carol</a:t>
            </a:r>
            <a:r>
              <a:rPr lang="en-US" sz="2000" dirty="0"/>
              <a:t> (sounding stern): </a:t>
            </a:r>
            <a:r>
              <a:rPr lang="en-US" sz="2000" i="1" dirty="0"/>
              <a:t>Marie, you need to do a better job of making sure your team gets along with one another.</a:t>
            </a:r>
          </a:p>
          <a:p>
            <a:r>
              <a:rPr lang="en-US" sz="2000" b="1" dirty="0"/>
              <a:t>Marie </a:t>
            </a:r>
            <a:r>
              <a:rPr lang="en-US" sz="2000" dirty="0"/>
              <a:t>(defensively): </a:t>
            </a:r>
            <a:r>
              <a:rPr lang="en-US" sz="2000" i="1" dirty="0"/>
              <a:t>I think my team gets along fine, except for Mark and Jamal, who had one argument. </a:t>
            </a:r>
          </a:p>
          <a:p>
            <a:r>
              <a:rPr lang="en-US" sz="2000" b="1" dirty="0"/>
              <a:t>Carol</a:t>
            </a:r>
            <a:r>
              <a:rPr lang="en-US" sz="2000" dirty="0"/>
              <a:t> (sounding annoyed): </a:t>
            </a:r>
            <a:r>
              <a:rPr lang="en-US" sz="2000" i="1" dirty="0"/>
              <a:t>That’s not what I heard. But whatever is going on, please take care of the situation</a:t>
            </a:r>
            <a:r>
              <a:rPr lang="en-US" sz="2000" dirty="0"/>
              <a:t>. </a:t>
            </a:r>
          </a:p>
          <a:p>
            <a:r>
              <a:rPr lang="en-US" sz="2000" b="1" dirty="0"/>
              <a:t>Marie</a:t>
            </a:r>
            <a:r>
              <a:rPr lang="en-US" sz="2000" dirty="0"/>
              <a:t>:  </a:t>
            </a:r>
            <a:r>
              <a:rPr lang="en-US" sz="2000" i="1" dirty="0"/>
              <a:t>OK.</a:t>
            </a:r>
            <a:r>
              <a:rPr lang="en-US" sz="2000" dirty="0"/>
              <a:t>  </a:t>
            </a:r>
          </a:p>
        </p:txBody>
      </p:sp>
      <p:sp>
        <p:nvSpPr>
          <p:cNvPr id="6" name="Text Placeholder 5"/>
          <p:cNvSpPr>
            <a:spLocks noGrp="1"/>
          </p:cNvSpPr>
          <p:nvPr>
            <p:ph type="body" sz="quarter" idx="11"/>
          </p:nvPr>
        </p:nvSpPr>
        <p:spPr/>
        <p:txBody>
          <a:bodyPr/>
          <a:lstStyle/>
          <a:p>
            <a:r>
              <a:rPr lang="en-US" dirty="0"/>
              <a:t>What could Marie have said or done to communicate more effectively with Carol?</a:t>
            </a:r>
          </a:p>
          <a:p>
            <a:r>
              <a:rPr lang="en-US" dirty="0"/>
              <a:t> </a:t>
            </a:r>
          </a:p>
        </p:txBody>
      </p:sp>
    </p:spTree>
    <p:extLst>
      <p:ext uri="{BB962C8B-B14F-4D97-AF65-F5344CB8AC3E}">
        <p14:creationId xmlns:p14="http://schemas.microsoft.com/office/powerpoint/2010/main" val="31106473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What makes a disagreement with a boss destructive?</a:t>
            </a:r>
          </a:p>
        </p:txBody>
      </p:sp>
      <p:sp>
        <p:nvSpPr>
          <p:cNvPr id="3" name="Text Placeholder 2"/>
          <p:cNvSpPr>
            <a:spLocks noGrp="1"/>
          </p:cNvSpPr>
          <p:nvPr>
            <p:ph type="body" sz="quarter" idx="11"/>
          </p:nvPr>
        </p:nvSpPr>
        <p:spPr/>
        <p:txBody>
          <a:bodyPr/>
          <a:lstStyle/>
          <a:p>
            <a:r>
              <a:rPr lang="en-US" dirty="0"/>
              <a:t>Disagree respectfully</a:t>
            </a:r>
          </a:p>
        </p:txBody>
      </p:sp>
    </p:spTree>
    <p:extLst>
      <p:ext uri="{BB962C8B-B14F-4D97-AF65-F5344CB8AC3E}">
        <p14:creationId xmlns:p14="http://schemas.microsoft.com/office/powerpoint/2010/main" val="21328658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Strengthen your relationship</a:t>
            </a:r>
          </a:p>
        </p:txBody>
      </p:sp>
      <p:sp>
        <p:nvSpPr>
          <p:cNvPr id="5" name="Content Placeholder 4"/>
          <p:cNvSpPr>
            <a:spLocks noGrp="1"/>
          </p:cNvSpPr>
          <p:nvPr>
            <p:ph sz="quarter" idx="10"/>
          </p:nvPr>
        </p:nvSpPr>
        <p:spPr/>
        <p:txBody>
          <a:bodyPr/>
          <a:lstStyle/>
          <a:p>
            <a:pPr fontAlgn="base"/>
            <a:r>
              <a:rPr lang="en-US" dirty="0"/>
              <a:t>Understand and manage your attitudes toward authority</a:t>
            </a:r>
          </a:p>
          <a:p>
            <a:pPr fontAlgn="base"/>
            <a:r>
              <a:rPr lang="en-US" dirty="0"/>
              <a:t>Clarify business priorities for you and your team</a:t>
            </a:r>
          </a:p>
          <a:p>
            <a:pPr fontAlgn="base"/>
            <a:r>
              <a:rPr lang="en-US" dirty="0"/>
              <a:t>Discuss your professional development</a:t>
            </a:r>
          </a:p>
          <a:p>
            <a:pPr fontAlgn="base"/>
            <a:r>
              <a:rPr lang="en-US" dirty="0"/>
              <a:t>Communicate effectively</a:t>
            </a:r>
          </a:p>
          <a:p>
            <a:endParaRPr lang="en-US" dirty="0"/>
          </a:p>
        </p:txBody>
      </p:sp>
    </p:spTree>
    <p:extLst>
      <p:ext uri="{BB962C8B-B14F-4D97-AF65-F5344CB8AC3E}">
        <p14:creationId xmlns:p14="http://schemas.microsoft.com/office/powerpoint/2010/main" val="32783371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a:t>APPLY WHAT YOU’VE LEARNED</a:t>
            </a:r>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MANAGING YOUR BOSS</a:t>
              </a:r>
            </a:p>
          </p:txBody>
        </p:sp>
      </p:grpSp>
    </p:spTree>
    <p:extLst>
      <p:ext uri="{BB962C8B-B14F-4D97-AF65-F5344CB8AC3E}">
        <p14:creationId xmlns:p14="http://schemas.microsoft.com/office/powerpoint/2010/main" val="11178088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8" name="Content Placeholder 2"/>
          <p:cNvSpPr txBox="1">
            <a:spLocks/>
          </p:cNvSpPr>
          <p:nvPr/>
        </p:nvSpPr>
        <p:spPr>
          <a:xfrm>
            <a:off x="444499" y="1658186"/>
            <a:ext cx="8233833" cy="2782358"/>
          </a:xfrm>
          <a:prstGeom prst="rect">
            <a:avLst/>
          </a:prstGeom>
        </p:spPr>
        <p:txBody>
          <a:bodyPr vert="horz" lIns="0" tIns="0" rIns="0" bIns="0" rtlCol="0">
            <a:noAutofit/>
          </a:bodyPr>
          <a:lstStyle>
            <a:lvl1pPr marL="0" indent="0" algn="l" defTabSz="914400" rtl="0" eaLnBrk="1" latinLnBrk="0" hangingPunct="1">
              <a:lnSpc>
                <a:spcPct val="110000"/>
              </a:lnSpc>
              <a:spcBef>
                <a:spcPts val="0"/>
              </a:spcBef>
              <a:spcAft>
                <a:spcPts val="600"/>
              </a:spcAft>
              <a:buFont typeface="Arial" panose="020B0604020202020204" pitchFamily="34" charset="0"/>
              <a:buNone/>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Font typeface="Arial"/>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solidFill>
                  <a:srgbClr val="000000"/>
                </a:solidFill>
              </a:rPr>
              <a:t>Help you:</a:t>
            </a:r>
          </a:p>
          <a:p>
            <a:pPr marL="457200" lvl="0" indent="-457200">
              <a:buFont typeface="Arial" panose="020B0604020202020204" pitchFamily="34" charset="0"/>
              <a:buChar char="•"/>
            </a:pPr>
            <a:r>
              <a:rPr lang="en-US" sz="2800" dirty="0"/>
              <a:t>Understand your boss</a:t>
            </a:r>
          </a:p>
          <a:p>
            <a:pPr marL="457200" lvl="0" indent="-457200">
              <a:buFont typeface="Arial" panose="020B0604020202020204" pitchFamily="34" charset="0"/>
              <a:buChar char="•"/>
            </a:pPr>
            <a:r>
              <a:rPr lang="en-US" sz="2800" dirty="0"/>
              <a:t>Build a partnership with your boss</a:t>
            </a:r>
          </a:p>
          <a:p>
            <a:pPr marL="457200" lvl="0" indent="-457200">
              <a:buFont typeface="Arial" panose="020B0604020202020204" pitchFamily="34" charset="0"/>
              <a:buChar char="•"/>
            </a:pPr>
            <a:r>
              <a:rPr lang="en-US" sz="2800" dirty="0"/>
              <a:t>Communicate effectively with your boss</a:t>
            </a:r>
          </a:p>
        </p:txBody>
      </p:sp>
    </p:spTree>
    <p:extLst>
      <p:ext uri="{BB962C8B-B14F-4D97-AF65-F5344CB8AC3E}">
        <p14:creationId xmlns:p14="http://schemas.microsoft.com/office/powerpoint/2010/main" val="33353019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Apply what you’ve learned</a:t>
            </a:r>
          </a:p>
        </p:txBody>
      </p:sp>
      <p:sp>
        <p:nvSpPr>
          <p:cNvPr id="3" name="Content Placeholder 2"/>
          <p:cNvSpPr>
            <a:spLocks noGrp="1"/>
          </p:cNvSpPr>
          <p:nvPr>
            <p:ph type="body" sz="quarter" idx="13"/>
          </p:nvPr>
        </p:nvSpPr>
        <p:spPr>
          <a:xfrm>
            <a:off x="3907519" y="2458298"/>
            <a:ext cx="4774520" cy="2818354"/>
          </a:xfrm>
        </p:spPr>
        <p:txBody>
          <a:bodyPr>
            <a:normAutofit/>
          </a:bodyPr>
          <a:lstStyle/>
          <a:p>
            <a:pPr marL="0" indent="0">
              <a:buNone/>
            </a:pPr>
            <a:r>
              <a:rPr lang="en-US" sz="2800" dirty="0"/>
              <a:t>Your next step is to complete the On-the-Job section of the Harvard ManageMentor Managing Your Boss topic.</a:t>
            </a:r>
          </a:p>
          <a:p>
            <a:pPr marL="0" indent="0">
              <a:buNone/>
            </a:pPr>
            <a:endParaRPr lang="en-US" sz="2800" dirty="0"/>
          </a:p>
          <a:p>
            <a:pPr marL="0" indent="0" algn="ctr">
              <a:buNone/>
            </a:pPr>
            <a:endParaRPr lang="en-US" sz="2800"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b="10038"/>
          <a:stretch/>
        </p:blipFill>
        <p:spPr>
          <a:xfrm>
            <a:off x="688169" y="1444891"/>
            <a:ext cx="2826206" cy="4609546"/>
          </a:xfrm>
          <a:prstGeom prst="rect">
            <a:avLst/>
          </a:prstGeom>
        </p:spPr>
      </p:pic>
    </p:spTree>
    <p:extLst>
      <p:ext uri="{BB962C8B-B14F-4D97-AF65-F5344CB8AC3E}">
        <p14:creationId xmlns:p14="http://schemas.microsoft.com/office/powerpoint/2010/main" val="23631092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l="1" r="39848"/>
          <a:stretch/>
        </p:blipFill>
        <p:spPr>
          <a:xfrm flipH="1">
            <a:off x="-2" y="1016000"/>
            <a:ext cx="9144002" cy="5548558"/>
          </a:xfrm>
          <a:prstGeom prst="rect">
            <a:avLst/>
          </a:prstGeom>
        </p:spPr>
      </p:pic>
      <p:sp>
        <p:nvSpPr>
          <p:cNvPr id="11" name="Rectangle 10"/>
          <p:cNvSpPr/>
          <p:nvPr/>
        </p:nvSpPr>
        <p:spPr>
          <a:xfrm>
            <a:off x="0" y="3622563"/>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371600" y="3525123"/>
            <a:ext cx="6605138" cy="1481667"/>
          </a:xfrm>
        </p:spPr>
        <p:txBody>
          <a:bodyPr>
            <a:normAutofit/>
          </a:bodyPr>
          <a:lstStyle/>
          <a:p>
            <a:r>
              <a:rPr lang="en-US" dirty="0"/>
              <a:t>Thank you</a:t>
            </a:r>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5958437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sp>
        <p:nvSpPr>
          <p:cNvPr id="5" name="Content Placeholder 4"/>
          <p:cNvSpPr>
            <a:spLocks noGrp="1"/>
          </p:cNvSpPr>
          <p:nvPr>
            <p:ph sz="quarter" idx="10"/>
          </p:nvPr>
        </p:nvSpPr>
        <p:spPr/>
        <p:txBody>
          <a:bodyPr/>
          <a:lstStyle/>
          <a:p>
            <a:pPr marL="53975" indent="0">
              <a:buNone/>
            </a:pPr>
            <a:r>
              <a:rPr lang="en-US" i="1" dirty="0">
                <a:solidFill>
                  <a:schemeClr val="accent1"/>
                </a:solidFill>
              </a:rPr>
              <a:t>Think of a productive employee-manager relationship you’ve experienced or observed. What is one characteristic that contributed to its effectiveness?</a:t>
            </a:r>
          </a:p>
          <a:p>
            <a:pPr marL="53975" indent="0">
              <a:buNone/>
            </a:pPr>
            <a:r>
              <a:rPr lang="en-US" sz="1800" dirty="0"/>
              <a:t>(please chat in your response)</a:t>
            </a:r>
          </a:p>
          <a:p>
            <a:pPr marL="53975" indent="0">
              <a:buNone/>
            </a:pPr>
            <a:endParaRPr lang="en-US" sz="1800" dirty="0"/>
          </a:p>
          <a:p>
            <a:pPr marL="285750" lvl="1" indent="0">
              <a:buNone/>
            </a:pPr>
            <a:endParaRPr lang="en-US" dirty="0"/>
          </a:p>
          <a:p>
            <a:pPr marL="53975" indent="0">
              <a:buNone/>
            </a:pPr>
            <a:endParaRPr lang="en-US" dirty="0"/>
          </a:p>
        </p:txBody>
      </p:sp>
      <p:grpSp>
        <p:nvGrpSpPr>
          <p:cNvPr id="8" name="Group 7"/>
          <p:cNvGrpSpPr/>
          <p:nvPr/>
        </p:nvGrpSpPr>
        <p:grpSpPr>
          <a:xfrm>
            <a:off x="7563253" y="4665042"/>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60800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956230"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459512" y="2156183"/>
            <a:ext cx="2738710" cy="2601395"/>
          </a:xfrm>
          <a:prstGeom prst="rect">
            <a:avLst/>
          </a:prstGeom>
        </p:spPr>
      </p:pic>
      <p:sp>
        <p:nvSpPr>
          <p:cNvPr id="6" name="TextBox 5"/>
          <p:cNvSpPr txBox="1"/>
          <p:nvPr/>
        </p:nvSpPr>
        <p:spPr>
          <a:xfrm>
            <a:off x="1460250" y="4899521"/>
            <a:ext cx="2734237" cy="769441"/>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7" name="TextBox 6"/>
          <p:cNvSpPr txBox="1"/>
          <p:nvPr/>
        </p:nvSpPr>
        <p:spPr>
          <a:xfrm>
            <a:off x="4956485" y="4899521"/>
            <a:ext cx="2734237" cy="769441"/>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extLst>
      <p:ext uri="{BB962C8B-B14F-4D97-AF65-F5344CB8AC3E}">
        <p14:creationId xmlns:p14="http://schemas.microsoft.com/office/powerpoint/2010/main" val="4000642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a:solidFill>
                  <a:schemeClr val="accent1"/>
                </a:solidFill>
              </a:rPr>
              <a:t>CHAT PANEL </a:t>
            </a:r>
            <a:r>
              <a:rPr lang="en-US" sz="2400" dirty="0">
                <a:solidFill>
                  <a:prstClr val="black"/>
                </a:solidFill>
              </a:rPr>
              <a:t>is 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a:solidFill>
                  <a:schemeClr val="accent1"/>
                </a:solidFill>
              </a:rPr>
              <a:t>RAISE HAND </a:t>
            </a:r>
            <a:r>
              <a:rPr lang="en-US" sz="2400" dirty="0">
                <a:solidFill>
                  <a:prstClr val="black"/>
                </a:solidFill>
              </a:rPr>
              <a:t>feature to volunteer </a:t>
            </a:r>
            <a:br>
              <a:rPr lang="en-US" sz="2400" dirty="0">
                <a:solidFill>
                  <a:prstClr val="black"/>
                </a:solidFill>
              </a:rPr>
            </a:br>
            <a:r>
              <a:rPr lang="en-US" sz="2400" dirty="0">
                <a:solidFill>
                  <a:prstClr val="black"/>
                </a:solidFill>
              </a:rPr>
              <a:t>to speak.</a:t>
            </a:r>
          </a:p>
          <a:p>
            <a:r>
              <a:rPr lang="en-US" sz="2400" dirty="0">
                <a:solidFill>
                  <a:prstClr val="black"/>
                </a:solidFill>
              </a:rPr>
              <a:t>Put your phone on mute when not 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5" name="Picture 14"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880855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Building a strong relationship with your boss</a:t>
            </a:r>
          </a:p>
        </p:txBody>
      </p:sp>
      <p:sp>
        <p:nvSpPr>
          <p:cNvPr id="3" name="Content Placeholder 2"/>
          <p:cNvSpPr>
            <a:spLocks noGrp="1"/>
          </p:cNvSpPr>
          <p:nvPr>
            <p:ph sz="quarter" idx="10"/>
          </p:nvPr>
        </p:nvSpPr>
        <p:spPr/>
        <p:txBody>
          <a:bodyPr/>
          <a:lstStyle/>
          <a:p>
            <a:pPr marL="53975" indent="0">
              <a:buNone/>
            </a:pPr>
            <a:r>
              <a:rPr lang="en-US" i="1" dirty="0">
                <a:solidFill>
                  <a:schemeClr val="accent1"/>
                </a:solidFill>
              </a:rPr>
              <a:t>Think of a productive employee-boss relationship you’ve experienced or observed. What is one characteristic that contributed to its effectiveness?</a:t>
            </a:r>
          </a:p>
          <a:p>
            <a:pPr marL="53975" indent="0">
              <a:buNone/>
            </a:pPr>
            <a:endParaRPr lang="en-US" dirty="0"/>
          </a:p>
        </p:txBody>
      </p:sp>
      <p:grpSp>
        <p:nvGrpSpPr>
          <p:cNvPr id="5" name="Group 4"/>
          <p:cNvGrpSpPr/>
          <p:nvPr/>
        </p:nvGrpSpPr>
        <p:grpSpPr>
          <a:xfrm>
            <a:off x="8054840" y="4662556"/>
            <a:ext cx="1089160" cy="838132"/>
            <a:chOff x="8054840" y="4553595"/>
            <a:chExt cx="1089160" cy="838132"/>
          </a:xfrm>
        </p:grpSpPr>
        <p:sp>
          <p:nvSpPr>
            <p:cNvPr id="4" name="Rectangle 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6" name="Picture 5"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4840" y="4553595"/>
              <a:ext cx="444978" cy="835096"/>
            </a:xfrm>
            <a:prstGeom prst="rect">
              <a:avLst/>
            </a:prstGeom>
          </p:spPr>
        </p:pic>
      </p:grpSp>
    </p:spTree>
    <p:extLst>
      <p:ext uri="{BB962C8B-B14F-4D97-AF65-F5344CB8AC3E}">
        <p14:creationId xmlns:p14="http://schemas.microsoft.com/office/powerpoint/2010/main" val="1838698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3" name="Content Placeholder 2"/>
          <p:cNvSpPr>
            <a:spLocks noGrp="1"/>
          </p:cNvSpPr>
          <p:nvPr>
            <p:ph sz="quarter" idx="10"/>
          </p:nvPr>
        </p:nvSpPr>
        <p:spPr>
          <a:xfrm>
            <a:off x="444499" y="1658186"/>
            <a:ext cx="8233833" cy="2782358"/>
          </a:xfrm>
        </p:spPr>
        <p:txBody>
          <a:bodyPr/>
          <a:lstStyle/>
          <a:p>
            <a:pPr>
              <a:buNone/>
            </a:pPr>
            <a:r>
              <a:rPr lang="en-US" sz="2800" dirty="0"/>
              <a:t>Help you:</a:t>
            </a:r>
          </a:p>
          <a:p>
            <a:pPr lvl="0"/>
            <a:r>
              <a:rPr lang="en-US" sz="2800" dirty="0"/>
              <a:t>Understand your boss</a:t>
            </a:r>
          </a:p>
          <a:p>
            <a:pPr lvl="0"/>
            <a:r>
              <a:rPr lang="en-US" sz="2800" dirty="0"/>
              <a:t>Build a partnership with your boss</a:t>
            </a:r>
          </a:p>
          <a:p>
            <a:pPr lvl="0"/>
            <a:r>
              <a:rPr lang="en-US" sz="2800" dirty="0"/>
              <a:t>Communicate effectively with your boss</a:t>
            </a:r>
          </a:p>
          <a:p>
            <a:pPr lvl="0"/>
            <a:endParaRPr lang="en-US" sz="2800" dirty="0"/>
          </a:p>
        </p:txBody>
      </p:sp>
    </p:spTree>
    <p:extLst>
      <p:ext uri="{BB962C8B-B14F-4D97-AF65-F5344CB8AC3E}">
        <p14:creationId xmlns:p14="http://schemas.microsoft.com/office/powerpoint/2010/main" val="3062861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73" y="0"/>
            <a:ext cx="9144000" cy="2082800"/>
          </a:xfrm>
          <a:prstGeom prst="rect">
            <a:avLst/>
          </a:prstGeom>
        </p:spPr>
      </p:pic>
      <p:sp>
        <p:nvSpPr>
          <p:cNvPr id="10" name="Text Placeholder 9"/>
          <p:cNvSpPr>
            <a:spLocks noGrp="1"/>
          </p:cNvSpPr>
          <p:nvPr>
            <p:ph type="body" idx="1"/>
          </p:nvPr>
        </p:nvSpPr>
        <p:spPr>
          <a:xfrm>
            <a:off x="939625" y="2709863"/>
            <a:ext cx="7832900" cy="2888719"/>
          </a:xfrm>
        </p:spPr>
        <p:txBody>
          <a:bodyPr/>
          <a:lstStyle/>
          <a:p>
            <a:r>
              <a:rPr lang="en-US" b="1" dirty="0"/>
              <a:t>UNDERSTAND YOUR BOSS</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MANAGING YOUR BOSS</a:t>
              </a:r>
            </a:p>
          </p:txBody>
        </p:sp>
      </p:grpSp>
    </p:spTree>
    <p:extLst>
      <p:ext uri="{BB962C8B-B14F-4D97-AF65-F5344CB8AC3E}">
        <p14:creationId xmlns:p14="http://schemas.microsoft.com/office/powerpoint/2010/main" val="3559173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Accommodate a manager’s work style</a:t>
            </a:r>
          </a:p>
        </p:txBody>
      </p:sp>
      <p:sp>
        <p:nvSpPr>
          <p:cNvPr id="5" name="Text Placeholder 4"/>
          <p:cNvSpPr>
            <a:spLocks noGrp="1"/>
          </p:cNvSpPr>
          <p:nvPr>
            <p:ph type="body" sz="quarter" idx="10"/>
          </p:nvPr>
        </p:nvSpPr>
        <p:spPr>
          <a:xfrm>
            <a:off x="444500" y="2063750"/>
            <a:ext cx="4987205" cy="3698875"/>
          </a:xfrm>
        </p:spPr>
        <p:txBody>
          <a:bodyPr/>
          <a:lstStyle/>
          <a:p>
            <a:r>
              <a:rPr lang="en-US" sz="2000" dirty="0"/>
              <a:t>Jo is having regrets about having left her old job as senior account manager for a comparable role with a new firm. Her new boss, Katsu, seems to be an extreme micromanager. He wants detailed advance notes about how she plans to run client meetings, then suggests she change most of her plans. Jo is reluctant to raise this issue, especially since Katsu avoids face-to-face meetings, preferring to communicate by email. Jo feels her boss doesn’t trust her, and also wishes he would communicate more often in person.</a:t>
            </a:r>
          </a:p>
        </p:txBody>
      </p:sp>
      <p:sp>
        <p:nvSpPr>
          <p:cNvPr id="6" name="Text Placeholder 5"/>
          <p:cNvSpPr>
            <a:spLocks noGrp="1"/>
          </p:cNvSpPr>
          <p:nvPr>
            <p:ph type="body" sz="quarter" idx="11"/>
          </p:nvPr>
        </p:nvSpPr>
        <p:spPr/>
        <p:txBody>
          <a:bodyPr/>
          <a:lstStyle/>
          <a:p>
            <a:r>
              <a:rPr lang="en-US" dirty="0"/>
              <a:t>What could Jo do to build a better relationship with her boss?</a:t>
            </a:r>
          </a:p>
          <a:p>
            <a:r>
              <a:rPr lang="en-US" dirty="0"/>
              <a:t> </a:t>
            </a:r>
          </a:p>
        </p:txBody>
      </p:sp>
    </p:spTree>
    <p:extLst>
      <p:ext uri="{BB962C8B-B14F-4D97-AF65-F5344CB8AC3E}">
        <p14:creationId xmlns:p14="http://schemas.microsoft.com/office/powerpoint/2010/main" val="3649619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
            </a:r>
            <a:br>
              <a:rPr lang="en-US" dirty="0"/>
            </a:br>
            <a:r>
              <a:rPr lang="en-US" dirty="0"/>
              <a:t/>
            </a:r>
            <a:br>
              <a:rPr lang="en-US" dirty="0"/>
            </a:br>
            <a:r>
              <a:rPr lang="en-US" dirty="0"/>
              <a:t>Clarify manager’s expectations</a:t>
            </a:r>
            <a:br>
              <a:rPr lang="en-US" dirty="0"/>
            </a:br>
            <a:r>
              <a:rPr lang="en-US" dirty="0"/>
              <a:t/>
            </a:r>
            <a:br>
              <a:rPr lang="en-US" dirty="0"/>
            </a:br>
            <a:endParaRPr lang="en-US" dirty="0"/>
          </a:p>
        </p:txBody>
      </p:sp>
      <p:sp>
        <p:nvSpPr>
          <p:cNvPr id="7" name="Content Placeholder 6"/>
          <p:cNvSpPr>
            <a:spLocks noGrp="1"/>
          </p:cNvSpPr>
          <p:nvPr>
            <p:ph sz="quarter" idx="10"/>
          </p:nvPr>
        </p:nvSpPr>
        <p:spPr>
          <a:xfrm>
            <a:off x="457201" y="1595668"/>
            <a:ext cx="5430981" cy="4098549"/>
          </a:xfrm>
        </p:spPr>
        <p:txBody>
          <a:bodyPr/>
          <a:lstStyle/>
          <a:p>
            <a:pPr marL="53975" indent="0">
              <a:buNone/>
            </a:pPr>
            <a:r>
              <a:rPr lang="en-US" sz="2400" dirty="0"/>
              <a:t>Common expectations:</a:t>
            </a:r>
          </a:p>
          <a:p>
            <a:pPr lvl="1" fontAlgn="base"/>
            <a:r>
              <a:rPr lang="en-US" sz="2400" dirty="0"/>
              <a:t>Produce </a:t>
            </a:r>
          </a:p>
          <a:p>
            <a:pPr lvl="1" fontAlgn="base"/>
            <a:r>
              <a:rPr lang="en-US" sz="2400" dirty="0"/>
              <a:t>Collaborate </a:t>
            </a:r>
          </a:p>
          <a:p>
            <a:pPr lvl="1" fontAlgn="base"/>
            <a:r>
              <a:rPr lang="en-US" sz="2400" dirty="0"/>
              <a:t>Be reliable </a:t>
            </a:r>
          </a:p>
          <a:p>
            <a:pPr lvl="1" fontAlgn="base"/>
            <a:r>
              <a:rPr lang="en-US" sz="2400" dirty="0"/>
              <a:t>Share information and ideas </a:t>
            </a:r>
          </a:p>
          <a:p>
            <a:pPr lvl="1" fontAlgn="base"/>
            <a:r>
              <a:rPr lang="en-US" sz="2400" dirty="0"/>
              <a:t>Resolve your team’s difficulties </a:t>
            </a:r>
          </a:p>
          <a:p>
            <a:pPr lvl="1" fontAlgn="base"/>
            <a:r>
              <a:rPr lang="en-US" sz="2400" dirty="0"/>
              <a:t>Stay current </a:t>
            </a:r>
          </a:p>
          <a:p>
            <a:pPr marL="53975" indent="0">
              <a:buNone/>
            </a:pPr>
            <a:endParaRPr lang="en-US" sz="2400" dirty="0"/>
          </a:p>
          <a:p>
            <a:endParaRPr lang="en-US" sz="2400" dirty="0"/>
          </a:p>
        </p:txBody>
      </p:sp>
    </p:spTree>
    <p:extLst>
      <p:ext uri="{BB962C8B-B14F-4D97-AF65-F5344CB8AC3E}">
        <p14:creationId xmlns:p14="http://schemas.microsoft.com/office/powerpoint/2010/main" val="2874494551"/>
      </p:ext>
    </p:extLst>
  </p:cSld>
  <p:clrMapOvr>
    <a:masterClrMapping/>
  </p:clrMapOvr>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10937</TotalTime>
  <Words>1586</Words>
  <Application>Microsoft Macintosh PowerPoint</Application>
  <PresentationFormat>On-screen Show (4:3)</PresentationFormat>
  <Paragraphs>298</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Managing Your Boss Café</vt:lpstr>
      <vt:lpstr>Welcome</vt:lpstr>
      <vt:lpstr>Introductions</vt:lpstr>
      <vt:lpstr>Participation tips</vt:lpstr>
      <vt:lpstr>Building a strong relationship with your boss</vt:lpstr>
      <vt:lpstr>Today’s objectives</vt:lpstr>
      <vt:lpstr>PowerPoint Presentation</vt:lpstr>
      <vt:lpstr>Accommodate a manager’s work style</vt:lpstr>
      <vt:lpstr>  Clarify manager’s expectations  </vt:lpstr>
      <vt:lpstr>PowerPoint Presentation</vt:lpstr>
      <vt:lpstr>Clarify your manager’s priorities</vt:lpstr>
      <vt:lpstr>PowerPoint Presentation</vt:lpstr>
      <vt:lpstr>Improve communication</vt:lpstr>
      <vt:lpstr>PowerPoint Presentation</vt:lpstr>
      <vt:lpstr>Strengthen your relationship</vt:lpstr>
      <vt:lpstr>PowerPoint Presentation</vt:lpstr>
      <vt:lpstr>Today’s objectives</vt:lpstr>
      <vt:lpstr>Apply what you’ve learned</vt:lpstr>
      <vt:lpstr>Thank you</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Janice Molloy</cp:lastModifiedBy>
  <cp:revision>646</cp:revision>
  <cp:lastPrinted>2015-10-13T15:13:17Z</cp:lastPrinted>
  <dcterms:created xsi:type="dcterms:W3CDTF">2014-06-21T12:09:32Z</dcterms:created>
  <dcterms:modified xsi:type="dcterms:W3CDTF">2018-01-09T15:22:41Z</dcterms:modified>
  <cp:contentStatus/>
</cp:coreProperties>
</file>