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300" r:id="rId2"/>
    <p:sldId id="301" r:id="rId3"/>
    <p:sldId id="302" r:id="rId4"/>
    <p:sldId id="303" r:id="rId5"/>
    <p:sldId id="324" r:id="rId6"/>
    <p:sldId id="305" r:id="rId7"/>
    <p:sldId id="306" r:id="rId8"/>
    <p:sldId id="343" r:id="rId9"/>
    <p:sldId id="348" r:id="rId10"/>
    <p:sldId id="341" r:id="rId11"/>
    <p:sldId id="311" r:id="rId12"/>
    <p:sldId id="329" r:id="rId13"/>
    <p:sldId id="337" r:id="rId14"/>
    <p:sldId id="350" r:id="rId15"/>
    <p:sldId id="351" r:id="rId16"/>
    <p:sldId id="315" r:id="rId17"/>
    <p:sldId id="344" r:id="rId18"/>
    <p:sldId id="345" r:id="rId19"/>
    <p:sldId id="319" r:id="rId20"/>
    <p:sldId id="347" r:id="rId21"/>
    <p:sldId id="321" r:id="rId22"/>
    <p:sldId id="32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00" autoAdjust="0"/>
    <p:restoredTop sz="74222" autoAdjust="0"/>
  </p:normalViewPr>
  <p:slideViewPr>
    <p:cSldViewPr snapToGrid="0" showGuides="1">
      <p:cViewPr>
        <p:scale>
          <a:sx n="72" d="100"/>
          <a:sy n="72" d="100"/>
        </p:scale>
        <p:origin x="-1576" y="-42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224"/>
    </p:cViewPr>
  </p:sorterViewPr>
  <p:notesViewPr>
    <p:cSldViewPr snapToGrid="0">
      <p:cViewPr>
        <p:scale>
          <a:sx n="150" d="100"/>
          <a:sy n="150" d="100"/>
        </p:scale>
        <p:origin x="-920" y="3256"/>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12/20/15</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effectLst/>
                <a:latin typeface="+mn-lt"/>
                <a:ea typeface="+mn-ea"/>
                <a:cs typeface="+mn-cs"/>
              </a:rPr>
              <a:t>Facilitator notes:</a:t>
            </a:r>
          </a:p>
          <a:p>
            <a:endParaRPr lang="en-US" sz="1000" b="0" kern="1200" dirty="0" smtClean="0">
              <a:solidFill>
                <a:schemeClr val="tx1"/>
              </a:solidFill>
              <a:effectLst/>
              <a:latin typeface="+mn-lt"/>
              <a:ea typeface="+mn-ea"/>
              <a:cs typeface="+mn-cs"/>
            </a:endParaRPr>
          </a:p>
          <a:p>
            <a:r>
              <a:rPr lang="en-US" sz="1000" b="0" i="1" kern="1200" dirty="0" smtClean="0">
                <a:solidFill>
                  <a:schemeClr val="tx1"/>
                </a:solidFill>
                <a:effectLst/>
                <a:latin typeface="+mn-lt"/>
                <a:ea typeface="+mn-ea"/>
                <a:cs typeface="+mn-cs"/>
              </a:rPr>
              <a:t>Instructions</a:t>
            </a:r>
            <a:r>
              <a:rPr lang="en-US" sz="1000" b="0" kern="1200" dirty="0" smtClean="0">
                <a:solidFill>
                  <a:schemeClr val="tx1"/>
                </a:solidFill>
                <a:effectLst/>
                <a:latin typeface="+mn-lt"/>
                <a:ea typeface="+mn-ea"/>
                <a:cs typeface="+mn-cs"/>
              </a:rPr>
              <a:t>:</a:t>
            </a:r>
            <a:r>
              <a:rPr lang="en-US" sz="1000" b="0" kern="1200" baseline="0" dirty="0" smtClean="0">
                <a:solidFill>
                  <a:schemeClr val="tx1"/>
                </a:solidFill>
                <a:effectLst/>
                <a:latin typeface="+mn-lt"/>
                <a:ea typeface="+mn-ea"/>
                <a:cs typeface="+mn-cs"/>
              </a:rPr>
              <a:t> Proceed to the next slide once the presentation is visible to the participants.</a:t>
            </a:r>
            <a:endParaRPr lang="en-US" sz="1000" b="0" kern="1200" dirty="0" smtClean="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r>
              <a:rPr lang="en-US" sz="1000" b="1" kern="1200" dirty="0" smtClean="0">
                <a:solidFill>
                  <a:schemeClr val="tx1"/>
                </a:solidFill>
                <a:latin typeface="+mn-lt"/>
                <a:ea typeface="+mn-ea"/>
                <a:cs typeface="+mn-cs"/>
              </a:rPr>
              <a:t>Facilitator notes:</a:t>
            </a:r>
            <a:endParaRPr lang="en-US" sz="1000" dirty="0" smtClean="0"/>
          </a:p>
          <a:p>
            <a:r>
              <a:rPr lang="en-US" sz="1000" b="1" kern="1200" dirty="0" smtClean="0">
                <a:solidFill>
                  <a:schemeClr val="tx1"/>
                </a:solidFill>
                <a:latin typeface="+mn-lt"/>
                <a:ea typeface="+mn-ea"/>
                <a:cs typeface="+mn-cs"/>
              </a:rPr>
              <a:t> </a:t>
            </a:r>
          </a:p>
          <a:p>
            <a:r>
              <a:rPr lang="en-US" sz="900" kern="1200" dirty="0" smtClean="0">
                <a:solidFill>
                  <a:schemeClr val="tx1"/>
                </a:solidFill>
                <a:effectLst/>
                <a:latin typeface="+mn-lt"/>
                <a:ea typeface="+mn-ea"/>
                <a:cs typeface="+mn-cs"/>
              </a:rPr>
              <a:t>[Time: 8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You explored what we just summarized when you completed the “Worksheet for Understanding Your Audience” as you prepared for today’s session. Take out your worksheets now. Let’s look at parts 1 and 2 of the worksheet, in which you described your proposal and its benefits and analyzed your audience. We will look at part 3 later in the session.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Ask for two volunteers to raise their hands and share their work from parts 1 and 2 of the worksheet. Use the questions on the slide to guide the discussion:</a:t>
            </a:r>
          </a:p>
          <a:p>
            <a:endParaRPr lang="en-US" sz="900" kern="1200" dirty="0" smtClean="0">
              <a:solidFill>
                <a:schemeClr val="tx1"/>
              </a:solidFill>
              <a:effectLst/>
              <a:latin typeface="+mn-lt"/>
              <a:ea typeface="+mn-ea"/>
              <a:cs typeface="+mn-cs"/>
            </a:endParaRPr>
          </a:p>
          <a:p>
            <a:pPr marL="171450" lvl="0" indent="-171450" fontAlgn="base">
              <a:buFont typeface="Arial"/>
              <a:buChar char="•"/>
            </a:pPr>
            <a:r>
              <a:rPr lang="en-US" sz="900" kern="1200" dirty="0" smtClean="0">
                <a:solidFill>
                  <a:schemeClr val="tx1"/>
                </a:solidFill>
                <a:effectLst/>
                <a:latin typeface="+mn-lt"/>
                <a:ea typeface="+mn-ea"/>
                <a:cs typeface="+mn-cs"/>
              </a:rPr>
              <a:t>What was easy about this activity?</a:t>
            </a:r>
          </a:p>
          <a:p>
            <a:pPr marL="171450" lvl="0" indent="-171450" fontAlgn="base">
              <a:buFont typeface="Arial"/>
              <a:buChar char="•"/>
            </a:pPr>
            <a:r>
              <a:rPr lang="en-US" sz="900" kern="1200" dirty="0" smtClean="0">
                <a:solidFill>
                  <a:schemeClr val="tx1"/>
                </a:solidFill>
                <a:effectLst/>
                <a:latin typeface="+mn-lt"/>
                <a:ea typeface="+mn-ea"/>
                <a:cs typeface="+mn-cs"/>
              </a:rPr>
              <a:t>What was challenging?</a:t>
            </a:r>
          </a:p>
          <a:p>
            <a:pPr marL="171450" lvl="0" indent="-171450" fontAlgn="base">
              <a:buFont typeface="Arial"/>
              <a:buChar char="•"/>
            </a:pPr>
            <a:r>
              <a:rPr lang="en-US" sz="900" kern="1200" dirty="0" smtClean="0">
                <a:solidFill>
                  <a:schemeClr val="tx1"/>
                </a:solidFill>
                <a:effectLst/>
                <a:latin typeface="+mn-lt"/>
                <a:ea typeface="+mn-ea"/>
                <a:cs typeface="+mn-cs"/>
              </a:rPr>
              <a:t>How can you overcome these challenges going forward?</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As each person shares, open the discussion to the group by building on the questions; for example, </a:t>
            </a:r>
            <a:r>
              <a:rPr lang="en-US" sz="900" kern="1200" dirty="0" smtClean="0">
                <a:solidFill>
                  <a:srgbClr val="000000"/>
                </a:solidFill>
                <a:effectLst/>
                <a:latin typeface="+mn-lt"/>
                <a:ea typeface="+mn-ea"/>
                <a:cs typeface="+mn-cs"/>
              </a:rPr>
              <a:t>“Does anyone </a:t>
            </a:r>
            <a:r>
              <a:rPr lang="en-US" sz="900" kern="1200" dirty="0" smtClean="0">
                <a:solidFill>
                  <a:schemeClr val="tx1"/>
                </a:solidFill>
                <a:effectLst/>
                <a:latin typeface="+mn-lt"/>
                <a:ea typeface="+mn-ea"/>
                <a:cs typeface="+mn-cs"/>
              </a:rPr>
              <a:t>else have a similar challenge? What will you do to overcome it?” or “How can [participant’s name] overcome this challenge? What advice can we provide?” Participants can chat in answers and you can call on someone to expand on his or her chat.</a:t>
            </a:r>
            <a:r>
              <a:rPr lang="en-US" sz="1000" dirty="0" smtClean="0">
                <a:effectLst/>
              </a:rPr>
              <a:t> </a:t>
            </a:r>
            <a:endParaRPr lang="en-US" sz="1000"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2884923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900" kern="1200" dirty="0" smtClean="0">
                <a:solidFill>
                  <a:schemeClr val="tx1"/>
                </a:solidFill>
                <a:effectLst/>
                <a:latin typeface="+mn-lt"/>
                <a:ea typeface="+mn-ea"/>
                <a:cs typeface="+mn-cs"/>
              </a:rPr>
              <a:t>[Time: 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 persuade others, you need to “win their minds” by appealing to their reason. But a logical argument won't persuade people unless you also “win their hearts” by connecting with them on an emotional level.</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Let’s look at these areas as we continue to explore how we can develop our capability to persuade.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dirty="0" smtClean="0"/>
          </a:p>
          <a:p>
            <a:r>
              <a:rPr lang="en-US" sz="900" kern="1200" dirty="0" smtClean="0">
                <a:solidFill>
                  <a:schemeClr val="tx1"/>
                </a:solidFill>
                <a:effectLst/>
                <a:latin typeface="+mn-lt"/>
                <a:ea typeface="+mn-ea"/>
                <a:cs typeface="+mn-cs"/>
              </a:rPr>
              <a:t>[Time: 5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There are many ways to persuade others</a:t>
            </a:r>
            <a:r>
              <a:rPr lang="en-US" sz="900" i="1" kern="120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by appealing to their reason. How you structure your presentation of an idea—what you say first, second, and so on—can make a big difference in how convincing you are. Others’ receptivity to your idea can help you determine a structure. Let’s explore the idea of structure by looking at this scenario.</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Give participants one minute to review the scenario, and then ask participants to chat in their ideas about how Armand should structure his discussion to appeal to his boss. Recap the responses and ask one or two volunteers to expand on their answers.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Highlight the following ideas if participants do not mention them:</a:t>
            </a:r>
          </a:p>
          <a:p>
            <a:endParaRPr lang="en-US" sz="900" kern="1200" dirty="0" smtClean="0">
              <a:solidFill>
                <a:schemeClr val="tx1"/>
              </a:solidFill>
              <a:effectLst/>
              <a:latin typeface="+mn-lt"/>
              <a:ea typeface="+mn-ea"/>
              <a:cs typeface="+mn-cs"/>
            </a:endParaRPr>
          </a:p>
          <a:p>
            <a:pPr marL="171450" indent="-171450">
              <a:buFont typeface="Arial"/>
              <a:buChar char="•"/>
            </a:pPr>
            <a:r>
              <a:rPr lang="en-US" sz="900" b="1" kern="1200" dirty="0" smtClean="0">
                <a:solidFill>
                  <a:schemeClr val="tx1"/>
                </a:solidFill>
                <a:effectLst/>
                <a:latin typeface="+mn-lt"/>
                <a:ea typeface="+mn-ea"/>
                <a:cs typeface="+mn-cs"/>
              </a:rPr>
              <a:t>Show both sides of the argument</a:t>
            </a:r>
            <a:r>
              <a:rPr lang="en-US" sz="900" kern="1200" dirty="0" smtClean="0">
                <a:solidFill>
                  <a:schemeClr val="tx1"/>
                </a:solidFill>
                <a:effectLst/>
                <a:latin typeface="+mn-lt"/>
                <a:ea typeface="+mn-ea"/>
                <a:cs typeface="+mn-cs"/>
              </a:rPr>
              <a:t>: When someone disagrees with your idea: </a:t>
            </a:r>
          </a:p>
          <a:p>
            <a:pPr marL="0" indent="0">
              <a:buFont typeface="Arial"/>
              <a:buNone/>
            </a:pPr>
            <a:endParaRPr lang="en-US" sz="900" kern="1200" dirty="0" smtClean="0">
              <a:solidFill>
                <a:schemeClr val="tx1"/>
              </a:solidFill>
              <a:effectLst/>
              <a:latin typeface="+mn-lt"/>
              <a:ea typeface="+mn-ea"/>
              <a:cs typeface="+mn-cs"/>
            </a:endParaRPr>
          </a:p>
          <a:p>
            <a:pPr marL="685800" lvl="1" indent="-228600">
              <a:buFont typeface="+mj-lt"/>
              <a:buAutoNum type="arabicPeriod"/>
            </a:pPr>
            <a:r>
              <a:rPr lang="en-US" sz="900" b="1" kern="1200" dirty="0" smtClean="0">
                <a:solidFill>
                  <a:schemeClr val="tx1"/>
                </a:solidFill>
                <a:effectLst/>
                <a:latin typeface="+mn-lt"/>
                <a:ea typeface="+mn-ea"/>
                <a:cs typeface="+mn-cs"/>
              </a:rPr>
              <a:t>Present your opponent’s side to show that you understand their position</a:t>
            </a:r>
            <a:r>
              <a:rPr lang="en-US" sz="900" kern="1200" dirty="0" smtClean="0">
                <a:solidFill>
                  <a:schemeClr val="tx1"/>
                </a:solidFill>
                <a:effectLst/>
                <a:latin typeface="+mn-lt"/>
                <a:ea typeface="+mn-ea"/>
                <a:cs typeface="+mn-cs"/>
              </a:rPr>
              <a:t>. Armand should validate his boss’s concerns about finances by integrating specific numbers into the discussion.</a:t>
            </a:r>
          </a:p>
          <a:p>
            <a:pPr marL="685800" lvl="1" indent="-228600">
              <a:buFont typeface="+mj-lt"/>
              <a:buAutoNum type="arabicPeriod"/>
            </a:pPr>
            <a:r>
              <a:rPr lang="en-US" sz="900" b="1" kern="1200" dirty="0" smtClean="0">
                <a:solidFill>
                  <a:schemeClr val="tx1"/>
                </a:solidFill>
                <a:effectLst/>
                <a:latin typeface="+mn-lt"/>
                <a:ea typeface="+mn-ea"/>
                <a:cs typeface="+mn-cs"/>
              </a:rPr>
              <a:t>Respectfully challenge your opponent’s evidence and disprove </a:t>
            </a:r>
            <a:r>
              <a:rPr lang="en-US" b="1" dirty="0" smtClean="0"/>
              <a:t>his or her </a:t>
            </a:r>
            <a:r>
              <a:rPr lang="en-US" sz="900" b="1" kern="1200" dirty="0" smtClean="0">
                <a:solidFill>
                  <a:schemeClr val="tx1"/>
                </a:solidFill>
                <a:effectLst/>
                <a:latin typeface="+mn-lt"/>
                <a:ea typeface="+mn-ea"/>
                <a:cs typeface="+mn-cs"/>
              </a:rPr>
              <a:t>arguments</a:t>
            </a:r>
            <a:r>
              <a:rPr lang="en-US" sz="900" kern="1200" dirty="0" smtClean="0">
                <a:solidFill>
                  <a:schemeClr val="tx1"/>
                </a:solidFill>
                <a:effectLst/>
                <a:latin typeface="+mn-lt"/>
                <a:ea typeface="+mn-ea"/>
                <a:cs typeface="+mn-cs"/>
              </a:rPr>
              <a:t>. Armand can show that the temporary help will enable his team to be more productive in work that contributes directly to revenues by freeing up the hours spent on administrative tasks. </a:t>
            </a:r>
          </a:p>
          <a:p>
            <a:pPr marL="685800" lvl="1" indent="-228600">
              <a:buFont typeface="+mj-lt"/>
              <a:buAutoNum type="arabicPeriod"/>
            </a:pPr>
            <a:endParaRPr lang="en-US" sz="900" kern="1200" dirty="0" smtClean="0">
              <a:solidFill>
                <a:schemeClr val="tx1"/>
              </a:solidFill>
              <a:effectLst/>
              <a:latin typeface="+mn-lt"/>
              <a:ea typeface="+mn-ea"/>
              <a:cs typeface="+mn-cs"/>
            </a:endParaRPr>
          </a:p>
          <a:p>
            <a:pPr marL="171450" indent="-171450">
              <a:buFont typeface="Arial"/>
              <a:buChar char="•"/>
            </a:pPr>
            <a:r>
              <a:rPr lang="en-US" sz="900" b="1" kern="1200" dirty="0" smtClean="0">
                <a:solidFill>
                  <a:schemeClr val="tx1"/>
                </a:solidFill>
                <a:effectLst/>
                <a:latin typeface="+mn-lt"/>
                <a:ea typeface="+mn-ea"/>
                <a:cs typeface="+mn-cs"/>
              </a:rPr>
              <a:t>Use a problem-solution structure: </a:t>
            </a:r>
            <a:r>
              <a:rPr lang="en-US" sz="900" kern="1200" dirty="0" smtClean="0">
                <a:solidFill>
                  <a:schemeClr val="tx1"/>
                </a:solidFill>
                <a:effectLst/>
                <a:latin typeface="+mn-lt"/>
                <a:ea typeface="+mn-ea"/>
                <a:cs typeface="+mn-cs"/>
              </a:rPr>
              <a:t>If someone isn’t interested in the problem your idea aims to solve or doesn’t understand the problem, using a problem-solution structure can help the person connect to the logic of it. (</a:t>
            </a:r>
            <a:r>
              <a:rPr lang="en-US" dirty="0" smtClean="0"/>
              <a:t>In this case, </a:t>
            </a:r>
            <a:r>
              <a:rPr lang="en-US" sz="900" kern="1200" dirty="0" smtClean="0">
                <a:solidFill>
                  <a:schemeClr val="tx1"/>
                </a:solidFill>
                <a:effectLst/>
                <a:latin typeface="+mn-lt"/>
                <a:ea typeface="+mn-ea"/>
                <a:cs typeface="+mn-cs"/>
              </a:rPr>
              <a:t>Armand’s boss may not think a problem exists, since he thinks that people should simply work longer hours.) To do this:</a:t>
            </a:r>
          </a:p>
          <a:p>
            <a:pPr marL="0" indent="0">
              <a:buFont typeface="Arial"/>
              <a:buNone/>
            </a:pPr>
            <a:endParaRPr lang="en-US" sz="900" kern="1200" dirty="0" smtClean="0">
              <a:solidFill>
                <a:schemeClr val="tx1"/>
              </a:solidFill>
              <a:effectLst/>
              <a:latin typeface="+mn-lt"/>
              <a:ea typeface="+mn-ea"/>
              <a:cs typeface="+mn-cs"/>
            </a:endParaRPr>
          </a:p>
          <a:p>
            <a:pPr marL="685800" lvl="1" indent="-228600">
              <a:buFont typeface="+mj-lt"/>
              <a:buAutoNum type="arabicPeriod"/>
            </a:pPr>
            <a:r>
              <a:rPr lang="en-US" sz="900" b="1" kern="1200" dirty="0" smtClean="0">
                <a:solidFill>
                  <a:schemeClr val="tx1"/>
                </a:solidFill>
                <a:effectLst/>
                <a:latin typeface="+mn-lt"/>
                <a:ea typeface="+mn-ea"/>
                <a:cs typeface="+mn-cs"/>
              </a:rPr>
              <a:t>Concisely define a problem from your listener’s perspective</a:t>
            </a:r>
            <a:r>
              <a:rPr lang="en-US" sz="900" kern="1200" dirty="0" smtClean="0">
                <a:solidFill>
                  <a:schemeClr val="tx1"/>
                </a:solidFill>
                <a:effectLst/>
                <a:latin typeface="+mn-lt"/>
                <a:ea typeface="+mn-ea"/>
                <a:cs typeface="+mn-cs"/>
              </a:rPr>
              <a:t>. Armand can open the discussion by looking at it from a budget perspective.</a:t>
            </a:r>
          </a:p>
          <a:p>
            <a:pPr marL="685800" lvl="1" indent="-228600">
              <a:buFont typeface="+mj-lt"/>
              <a:buAutoNum type="arabicPeriod"/>
            </a:pPr>
            <a:r>
              <a:rPr lang="en-US" sz="900" b="1" kern="1200" dirty="0" smtClean="0">
                <a:solidFill>
                  <a:schemeClr val="tx1"/>
                </a:solidFill>
                <a:effectLst/>
                <a:latin typeface="+mn-lt"/>
                <a:ea typeface="+mn-ea"/>
                <a:cs typeface="+mn-cs"/>
              </a:rPr>
              <a:t>Identify the cause of the problem</a:t>
            </a:r>
            <a:r>
              <a:rPr lang="en-US" sz="900" kern="1200" dirty="0" smtClean="0">
                <a:solidFill>
                  <a:schemeClr val="tx1"/>
                </a:solidFill>
                <a:effectLst/>
                <a:latin typeface="+mn-lt"/>
                <a:ea typeface="+mn-ea"/>
                <a:cs typeface="+mn-cs"/>
              </a:rPr>
              <a:t>. Armand can present root causes of the problem; for example, a new customer that has created an unanticipated amount of work. </a:t>
            </a:r>
          </a:p>
          <a:p>
            <a:pPr marL="685800" lvl="1" indent="-228600">
              <a:buFont typeface="+mj-lt"/>
              <a:buAutoNum type="arabicPeriod"/>
            </a:pPr>
            <a:r>
              <a:rPr lang="en-US" sz="900" b="1" kern="1200" dirty="0" smtClean="0">
                <a:solidFill>
                  <a:schemeClr val="tx1"/>
                </a:solidFill>
                <a:effectLst/>
                <a:latin typeface="+mn-lt"/>
                <a:ea typeface="+mn-ea"/>
                <a:cs typeface="+mn-cs"/>
              </a:rPr>
              <a:t>Explain how your idea provides an answer to the problem.</a:t>
            </a:r>
            <a:r>
              <a:rPr lang="en-US" sz="900" kern="1200" dirty="0" smtClean="0">
                <a:solidFill>
                  <a:schemeClr val="tx1"/>
                </a:solidFill>
                <a:effectLst/>
                <a:latin typeface="+mn-lt"/>
                <a:ea typeface="+mn-ea"/>
                <a:cs typeface="+mn-cs"/>
              </a:rPr>
              <a:t> Armand can show that the temporary help will enable his team to be more productive in work that contributes directly to revenues by freeing up the hours spent on administrative tasks. </a:t>
            </a:r>
          </a:p>
          <a:p>
            <a:pPr marL="685800" lvl="1" indent="-228600">
              <a:buFont typeface="+mj-lt"/>
              <a:buAutoNum type="arabicPeriod"/>
            </a:pPr>
            <a:r>
              <a:rPr lang="en-US" sz="900" b="1" kern="1200" dirty="0" smtClean="0">
                <a:solidFill>
                  <a:schemeClr val="tx1"/>
                </a:solidFill>
                <a:effectLst/>
                <a:latin typeface="+mn-lt"/>
                <a:ea typeface="+mn-ea"/>
                <a:cs typeface="+mn-cs"/>
              </a:rPr>
              <a:t>Detail why your ide</a:t>
            </a:r>
            <a:r>
              <a:rPr lang="en-US" sz="900" b="1" kern="1200" dirty="0" smtClean="0">
                <a:solidFill>
                  <a:srgbClr val="000000"/>
                </a:solidFill>
                <a:effectLst/>
                <a:latin typeface="+mn-lt"/>
                <a:ea typeface="+mn-ea"/>
                <a:cs typeface="+mn-cs"/>
              </a:rPr>
              <a:t>a, of all possible</a:t>
            </a:r>
            <a:r>
              <a:rPr lang="en-US" sz="900" b="1" kern="1200" dirty="0" smtClean="0">
                <a:solidFill>
                  <a:srgbClr val="FF0000"/>
                </a:solidFill>
                <a:effectLst/>
                <a:latin typeface="+mn-lt"/>
                <a:ea typeface="+mn-ea"/>
                <a:cs typeface="+mn-cs"/>
              </a:rPr>
              <a:t> </a:t>
            </a:r>
            <a:r>
              <a:rPr lang="en-US" sz="900" b="1" kern="1200" dirty="0" smtClean="0">
                <a:solidFill>
                  <a:schemeClr val="tx1"/>
                </a:solidFill>
                <a:effectLst/>
                <a:latin typeface="+mn-lt"/>
                <a:ea typeface="+mn-ea"/>
                <a:cs typeface="+mn-cs"/>
              </a:rPr>
              <a:t>options, will deliver the most net benefits</a:t>
            </a:r>
            <a:r>
              <a:rPr lang="en-US" sz="900" kern="1200" dirty="0" smtClean="0">
                <a:solidFill>
                  <a:schemeClr val="tx1"/>
                </a:solidFill>
                <a:effectLst/>
                <a:latin typeface="+mn-lt"/>
                <a:ea typeface="+mn-ea"/>
                <a:cs typeface="+mn-cs"/>
              </a:rPr>
              <a:t> (benefits minus costs of implementing your idea). Armand can explain how the freed-up resources can contribute more toward revenue generation.</a:t>
            </a:r>
            <a:r>
              <a:rPr lang="en-US" sz="1200" dirty="0" smtClean="0">
                <a:effectLst/>
              </a:rPr>
              <a:t> </a:t>
            </a:r>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900" kern="1200" dirty="0" smtClean="0">
                <a:solidFill>
                  <a:schemeClr val="tx1"/>
                </a:solidFill>
                <a:effectLst/>
                <a:latin typeface="+mn-lt"/>
                <a:ea typeface="+mn-ea"/>
                <a:cs typeface="+mn-cs"/>
              </a:rPr>
              <a:t>[Time: 2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We just explored how to structure a presentation in order to win minds by appealing to reason. There</a:t>
            </a:r>
            <a:r>
              <a:rPr lang="en-US" sz="900" i="1" kern="120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are other practices you can draw from to persuade others by appealing to their reason. For example: </a:t>
            </a:r>
          </a:p>
          <a:p>
            <a:pPr lvl="0"/>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Provide evidence:</a:t>
            </a:r>
            <a:r>
              <a:rPr lang="en-US" sz="900" kern="1200" dirty="0" smtClean="0">
                <a:solidFill>
                  <a:schemeClr val="tx1"/>
                </a:solidFill>
                <a:effectLst/>
                <a:latin typeface="+mn-lt"/>
                <a:ea typeface="+mn-ea"/>
                <a:cs typeface="+mn-cs"/>
              </a:rPr>
              <a:t> The evidence you provide to support your idea can further help you win minds. Examples of evidence include testimonials, benefits, statistics, and graphics.</a:t>
            </a:r>
          </a:p>
          <a:p>
            <a:pPr marL="171450" lvl="0" indent="-171450">
              <a:buFont typeface="Arial"/>
              <a:buChar char="•"/>
            </a:pPr>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Spotlight benefits: </a:t>
            </a:r>
            <a:r>
              <a:rPr lang="en-US" sz="900" kern="1200" dirty="0" smtClean="0">
                <a:solidFill>
                  <a:schemeClr val="tx1"/>
                </a:solidFill>
                <a:effectLst/>
                <a:latin typeface="+mn-lt"/>
                <a:ea typeface="+mn-ea"/>
                <a:cs typeface="+mn-cs"/>
              </a:rPr>
              <a:t>While describing features may be interesting, sharing your idea’s </a:t>
            </a:r>
            <a:r>
              <a:rPr lang="en-US" sz="900" b="1" kern="1200" dirty="0" smtClean="0">
                <a:solidFill>
                  <a:schemeClr val="tx1"/>
                </a:solidFill>
                <a:effectLst/>
                <a:latin typeface="+mn-lt"/>
                <a:ea typeface="+mn-ea"/>
                <a:cs typeface="+mn-cs"/>
              </a:rPr>
              <a:t>benefits</a:t>
            </a:r>
            <a:r>
              <a:rPr lang="en-US" sz="900" kern="1200" dirty="0" smtClean="0">
                <a:solidFill>
                  <a:schemeClr val="tx1"/>
                </a:solidFill>
                <a:effectLst/>
                <a:latin typeface="+mn-lt"/>
                <a:ea typeface="+mn-ea"/>
                <a:cs typeface="+mn-cs"/>
              </a:rPr>
              <a:t>—how the idea will </a:t>
            </a:r>
            <a:r>
              <a:rPr lang="en-US" sz="900" i="1" kern="1200" dirty="0" smtClean="0">
                <a:solidFill>
                  <a:schemeClr val="tx1"/>
                </a:solidFill>
                <a:effectLst/>
                <a:latin typeface="+mn-lt"/>
                <a:ea typeface="+mn-ea"/>
                <a:cs typeface="+mn-cs"/>
              </a:rPr>
              <a:t>help</a:t>
            </a:r>
            <a:r>
              <a:rPr lang="en-US" sz="900" kern="1200" dirty="0" smtClean="0">
                <a:solidFill>
                  <a:schemeClr val="tx1"/>
                </a:solidFill>
                <a:effectLst/>
                <a:latin typeface="+mn-lt"/>
                <a:ea typeface="+mn-ea"/>
                <a:cs typeface="+mn-cs"/>
              </a:rPr>
              <a:t> your listeners—will more strongly attract</a:t>
            </a:r>
            <a:r>
              <a:rPr lang="en-US" sz="900" kern="1200" dirty="0" smtClean="0">
                <a:effectLst/>
                <a:latin typeface="+mn-lt"/>
                <a:ea typeface="+mn-ea"/>
                <a:cs typeface="+mn-cs"/>
              </a:rPr>
              <a:t> their </a:t>
            </a:r>
            <a:r>
              <a:rPr lang="en-US" sz="900" kern="1200" dirty="0" smtClean="0">
                <a:solidFill>
                  <a:schemeClr val="tx1"/>
                </a:solidFill>
                <a:effectLst/>
                <a:latin typeface="+mn-lt"/>
                <a:ea typeface="+mn-ea"/>
                <a:cs typeface="+mn-cs"/>
              </a:rPr>
              <a:t>attention. To win minds, </a:t>
            </a:r>
            <a:r>
              <a:rPr lang="en-US" dirty="0"/>
              <a:t>answer your </a:t>
            </a:r>
            <a:r>
              <a:rPr lang="en-US" dirty="0" smtClean="0"/>
              <a:t>listeners’ question</a:t>
            </a:r>
            <a:r>
              <a:rPr lang="en-US" sz="900" kern="1200" dirty="0" smtClean="0">
                <a:solidFill>
                  <a:schemeClr val="tx1"/>
                </a:solidFill>
                <a:effectLst/>
                <a:latin typeface="+mn-lt"/>
                <a:ea typeface="+mn-ea"/>
                <a:cs typeface="+mn-cs"/>
              </a:rPr>
              <a:t>, "What's in it for me?”</a:t>
            </a:r>
          </a:p>
          <a:p>
            <a:pPr marL="171450" lvl="0" indent="-171450">
              <a:buFont typeface="Arial"/>
              <a:buChar char="•"/>
            </a:pPr>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Select the right words:</a:t>
            </a:r>
            <a:r>
              <a:rPr lang="en-US" sz="900" kern="1200" dirty="0" smtClean="0">
                <a:solidFill>
                  <a:schemeClr val="tx1"/>
                </a:solidFill>
                <a:effectLst/>
                <a:latin typeface="+mn-lt"/>
                <a:ea typeface="+mn-ea"/>
                <a:cs typeface="+mn-cs"/>
              </a:rPr>
              <a:t> Since the words you use can determine whether your listeners decide to support your idea, use language that resonates with</a:t>
            </a:r>
            <a:r>
              <a:rPr lang="en-US" sz="900" kern="1200" dirty="0" smtClean="0">
                <a:solidFill>
                  <a:srgbClr val="FF0000"/>
                </a:solidFill>
                <a:effectLst/>
                <a:latin typeface="+mn-lt"/>
                <a:ea typeface="+mn-ea"/>
                <a:cs typeface="+mn-cs"/>
              </a:rPr>
              <a:t> </a:t>
            </a:r>
            <a:r>
              <a:rPr lang="en-US" sz="900" kern="1200" dirty="0" smtClean="0">
                <a:effectLst/>
                <a:latin typeface="+mn-lt"/>
                <a:ea typeface="+mn-ea"/>
                <a:cs typeface="+mn-cs"/>
              </a:rPr>
              <a:t>them.</a:t>
            </a:r>
          </a:p>
          <a:p>
            <a:pPr marL="0" lvl="0" indent="0">
              <a:buFont typeface="Arial"/>
              <a:buNone/>
            </a:pPr>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Use questions:</a:t>
            </a:r>
            <a:r>
              <a:rPr lang="en-US" sz="900" kern="1200" dirty="0" smtClean="0">
                <a:solidFill>
                  <a:schemeClr val="tx1"/>
                </a:solidFill>
                <a:effectLst/>
                <a:latin typeface="+mn-lt"/>
                <a:ea typeface="+mn-ea"/>
                <a:cs typeface="+mn-cs"/>
              </a:rPr>
              <a:t> By asking questions, you engage your listeners in dialogue and show them that you care what they think. Questions also let you control the pace, tone, and direction of the conversation.</a:t>
            </a:r>
          </a:p>
          <a:p>
            <a:pPr marL="0" indent="0">
              <a:buFont typeface="Arial"/>
              <a:buNone/>
            </a:pP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888978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dirty="0" smtClean="0"/>
          </a:p>
          <a:p>
            <a:r>
              <a:rPr lang="en-US" sz="900" kern="1200" dirty="0" smtClean="0">
                <a:solidFill>
                  <a:schemeClr val="tx1"/>
                </a:solidFill>
                <a:effectLst/>
                <a:latin typeface="+mn-lt"/>
                <a:ea typeface="+mn-ea"/>
                <a:cs typeface="+mn-cs"/>
              </a:rPr>
              <a:t>[Time: 4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Using logic to persuade others isn’t enough. You must also make a connection to their emotions to win their hearts. To win hearts, use vivid descriptions, powerful metaphors and analogies, and stories—and listen actively to those you’re seeking to persuade. Let’s return to Armand. This is the same scenario we just explored, but now let’s think about how Armand can win his boss’s heart.</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i="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Ask for volunteers to chat in their ideas about how Armand can connect to his boss’s emotions.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Highlight the following ideas if participants do not mention them:</a:t>
            </a:r>
          </a:p>
          <a:p>
            <a:pPr marL="171450" lvl="0" indent="-171450">
              <a:buFont typeface="Arial"/>
              <a:buChar char="•"/>
            </a:pPr>
            <a:r>
              <a:rPr lang="en-US" sz="900" b="1" kern="1200" dirty="0" smtClean="0">
                <a:solidFill>
                  <a:schemeClr val="tx1"/>
                </a:solidFill>
                <a:effectLst/>
                <a:latin typeface="+mn-lt"/>
                <a:ea typeface="+mn-ea"/>
                <a:cs typeface="+mn-cs"/>
              </a:rPr>
              <a:t>Use vivid descriptions: </a:t>
            </a:r>
            <a:r>
              <a:rPr lang="en-US" sz="900" kern="1200" dirty="0" smtClean="0">
                <a:solidFill>
                  <a:schemeClr val="tx1"/>
                </a:solidFill>
                <a:effectLst/>
                <a:latin typeface="+mn-lt"/>
                <a:ea typeface="+mn-ea"/>
                <a:cs typeface="+mn-cs"/>
              </a:rPr>
              <a:t>Words that paint evocative images in people's minds deeply tap into listeners' emotions. Armand could describe his team with the temporary help as “incredibly productive,” “highly energized,” “passionate and committed,” and “free from distractions.” </a:t>
            </a:r>
            <a:br>
              <a:rPr lang="en-US" sz="900" kern="1200" dirty="0" smtClean="0">
                <a:solidFill>
                  <a:schemeClr val="tx1"/>
                </a:solidFill>
                <a:effectLst/>
                <a:latin typeface="+mn-lt"/>
                <a:ea typeface="+mn-ea"/>
                <a:cs typeface="+mn-cs"/>
              </a:rPr>
            </a:br>
            <a:endParaRPr lang="en-US" sz="900"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Leverage metaphors:</a:t>
            </a:r>
            <a:r>
              <a:rPr lang="en-US" sz="900" kern="1200" dirty="0" smtClean="0">
                <a:solidFill>
                  <a:schemeClr val="tx1"/>
                </a:solidFill>
                <a:effectLst/>
                <a:latin typeface="+mn-lt"/>
                <a:ea typeface="+mn-ea"/>
                <a:cs typeface="+mn-cs"/>
              </a:rPr>
              <a:t> Organizing metaphors and analogies can help you further win the hearts of those you’re seeking to persuade. Armand could say, for example, “We are losing the race” or “We can't get out of the gate” because the team is so bogged down. </a:t>
            </a:r>
            <a:br>
              <a:rPr lang="en-US" sz="900" kern="1200" dirty="0" smtClean="0">
                <a:solidFill>
                  <a:schemeClr val="tx1"/>
                </a:solidFill>
                <a:effectLst/>
                <a:latin typeface="+mn-lt"/>
                <a:ea typeface="+mn-ea"/>
                <a:cs typeface="+mn-cs"/>
              </a:rPr>
            </a:br>
            <a:endParaRPr lang="en-US" sz="900"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Tell stories:</a:t>
            </a:r>
            <a:r>
              <a:rPr lang="en-US" sz="900" kern="1200" dirty="0" smtClean="0">
                <a:solidFill>
                  <a:schemeClr val="tx1"/>
                </a:solidFill>
                <a:effectLst/>
                <a:latin typeface="+mn-lt"/>
                <a:ea typeface="+mn-ea"/>
                <a:cs typeface="+mn-cs"/>
              </a:rPr>
              <a:t> Stories bring your ideas alive. That’s because they: </a:t>
            </a:r>
          </a:p>
          <a:p>
            <a:pPr marL="628650" lvl="1" indent="-171450">
              <a:buFont typeface="Arial"/>
              <a:buChar char="•"/>
            </a:pPr>
            <a:r>
              <a:rPr lang="en-US" sz="900" kern="1200" dirty="0" smtClean="0">
                <a:solidFill>
                  <a:schemeClr val="tx1"/>
                </a:solidFill>
                <a:effectLst/>
                <a:latin typeface="+mn-lt"/>
                <a:ea typeface="+mn-ea"/>
                <a:cs typeface="+mn-cs"/>
              </a:rPr>
              <a:t>Grab listeners' attention with riveting plots and characters they can relate to</a:t>
            </a:r>
          </a:p>
          <a:p>
            <a:pPr marL="628650" lvl="1" indent="-171450">
              <a:buFont typeface="Arial"/>
              <a:buChar char="•"/>
            </a:pPr>
            <a:r>
              <a:rPr lang="en-US" sz="900" kern="1200" dirty="0" smtClean="0">
                <a:solidFill>
                  <a:schemeClr val="tx1"/>
                </a:solidFill>
                <a:effectLst/>
                <a:latin typeface="+mn-lt"/>
                <a:ea typeface="+mn-ea"/>
                <a:cs typeface="+mn-cs"/>
              </a:rPr>
              <a:t>Simplify complex ideas </a:t>
            </a:r>
          </a:p>
          <a:p>
            <a:pPr marL="628650" lvl="1" indent="-171450">
              <a:buFont typeface="Arial"/>
              <a:buChar char="•"/>
            </a:pPr>
            <a:r>
              <a:rPr lang="en-US" sz="900" kern="1200" dirty="0" smtClean="0">
                <a:solidFill>
                  <a:schemeClr val="tx1"/>
                </a:solidFill>
                <a:effectLst/>
                <a:latin typeface="+mn-lt"/>
                <a:ea typeface="+mn-ea"/>
                <a:cs typeface="+mn-cs"/>
              </a:rPr>
              <a:t>Evoke powerful emotions in listeners</a:t>
            </a:r>
          </a:p>
          <a:p>
            <a:pPr marL="628650" lvl="1" indent="-171450">
              <a:buFont typeface="Arial"/>
              <a:buChar char="•"/>
            </a:pPr>
            <a:r>
              <a:rPr lang="en-US" sz="900" kern="1200" dirty="0" smtClean="0">
                <a:solidFill>
                  <a:schemeClr val="tx1"/>
                </a:solidFill>
                <a:effectLst/>
                <a:latin typeface="+mn-lt"/>
                <a:ea typeface="+mn-ea"/>
                <a:cs typeface="+mn-cs"/>
              </a:rPr>
              <a:t>Stay in people’s minds</a:t>
            </a:r>
            <a:br>
              <a:rPr lang="en-US" sz="900" kern="1200" dirty="0" smtClean="0">
                <a:solidFill>
                  <a:schemeClr val="tx1"/>
                </a:solidFill>
                <a:effectLst/>
                <a:latin typeface="+mn-lt"/>
                <a:ea typeface="+mn-ea"/>
                <a:cs typeface="+mn-cs"/>
              </a:rPr>
            </a:br>
            <a:endParaRPr lang="en-US" sz="900" kern="1200" dirty="0" smtClean="0">
              <a:solidFill>
                <a:schemeClr val="tx1"/>
              </a:solidFill>
              <a:effectLst/>
              <a:latin typeface="+mn-lt"/>
              <a:ea typeface="+mn-ea"/>
              <a:cs typeface="+mn-cs"/>
            </a:endParaRPr>
          </a:p>
          <a:p>
            <a:pPr lvl="1"/>
            <a:r>
              <a:rPr lang="en-US" sz="900" kern="1200" dirty="0" smtClean="0">
                <a:solidFill>
                  <a:schemeClr val="tx1"/>
                </a:solidFill>
                <a:effectLst/>
                <a:latin typeface="+mn-lt"/>
                <a:ea typeface="+mn-ea"/>
                <a:cs typeface="+mn-cs"/>
              </a:rPr>
              <a:t>Armand could tell a story that asks his boss to imagine the future of the team: A team member discovers a critical product feature that leads to the product winning awards.</a:t>
            </a:r>
            <a:r>
              <a:rPr lang="en-US" sz="900" kern="1200" dirty="0" smtClean="0">
                <a:solidFill>
                  <a:srgbClr val="FF0000"/>
                </a:solidFill>
                <a:effectLst/>
                <a:latin typeface="+mn-lt"/>
                <a:ea typeface="+mn-ea"/>
                <a:cs typeface="+mn-cs"/>
              </a:rPr>
              <a:t> </a:t>
            </a:r>
            <a:r>
              <a:rPr lang="en-US" sz="900" kern="1200" dirty="0" smtClean="0">
                <a:solidFill>
                  <a:srgbClr val="000000"/>
                </a:solidFill>
                <a:effectLst/>
                <a:latin typeface="+mn-lt"/>
                <a:ea typeface="+mn-ea"/>
                <a:cs typeface="+mn-cs"/>
              </a:rPr>
              <a:t>This happened </a:t>
            </a:r>
            <a:r>
              <a:rPr lang="en-US" sz="900" kern="1200" dirty="0" smtClean="0">
                <a:solidFill>
                  <a:schemeClr val="tx1"/>
                </a:solidFill>
                <a:effectLst/>
                <a:latin typeface="+mn-lt"/>
                <a:ea typeface="+mn-ea"/>
                <a:cs typeface="+mn-cs"/>
              </a:rPr>
              <a:t>because the team member was able to focus on the core work of product development without the distraction of administrative work. </a:t>
            </a:r>
            <a:br>
              <a:rPr lang="en-US" sz="900" kern="1200" dirty="0" smtClean="0">
                <a:solidFill>
                  <a:schemeClr val="tx1"/>
                </a:solidFill>
                <a:effectLst/>
                <a:latin typeface="+mn-lt"/>
                <a:ea typeface="+mn-ea"/>
                <a:cs typeface="+mn-cs"/>
              </a:rPr>
            </a:br>
            <a:endParaRPr lang="en-US" sz="900"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Listen actively:</a:t>
            </a:r>
            <a:r>
              <a:rPr lang="en-US" sz="900" kern="1200" dirty="0" smtClean="0">
                <a:solidFill>
                  <a:schemeClr val="tx1"/>
                </a:solidFill>
                <a:effectLst/>
                <a:latin typeface="+mn-lt"/>
                <a:ea typeface="+mn-ea"/>
                <a:cs typeface="+mn-cs"/>
              </a:rPr>
              <a:t> Active listening means reflecting back and summarizing the content and emotions in your listeners’ responses to your ideas. By reflecting and summarizing, you show that you've heard and understood the people you’re trying to persuade. This helps to forge a powerful emotional connection with them, making them more receptive to your idea. During the discussion with his boss, Armand could actively listen to show that understanding.</a:t>
            </a:r>
          </a:p>
          <a:p>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r>
              <a:rPr lang="en-US" sz="1000" b="1" kern="1200" dirty="0" smtClean="0">
                <a:solidFill>
                  <a:schemeClr val="tx1"/>
                </a:solidFill>
                <a:latin typeface="+mn-lt"/>
                <a:ea typeface="+mn-ea"/>
                <a:cs typeface="+mn-cs"/>
              </a:rPr>
              <a:t>Facilitator notes:</a:t>
            </a:r>
            <a:endParaRPr lang="en-US" sz="1000" dirty="0" smtClean="0"/>
          </a:p>
          <a:p>
            <a:r>
              <a:rPr lang="en-US" sz="1000" b="1" kern="1200" dirty="0" smtClean="0">
                <a:solidFill>
                  <a:schemeClr val="tx1"/>
                </a:solidFill>
                <a:latin typeface="+mn-lt"/>
                <a:ea typeface="+mn-ea"/>
                <a:cs typeface="+mn-cs"/>
              </a:rPr>
              <a:t> </a:t>
            </a:r>
            <a:endParaRPr lang="en-US" sz="10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effectLst/>
                <a:latin typeface="+mn-lt"/>
                <a:ea typeface="+mn-ea"/>
                <a:cs typeface="+mn-cs"/>
              </a:rPr>
              <a:t>[Time: 8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We just explored how Armand could win hearts and minds. Now let’s turn to you. Let’s start by looking at part 3 of the “Worksheet for Understanding Your Audience. ” In this section, you described how you would plan to win the hearts and minds of the individuals you are trying to persuade.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Ask for two or three volunteers to raise their hands and share their work from part 3 of the worksheet. Focus their answers on one individual on their worksheet, who may be a decision-maker, key stakeholder, or influencer. Use the questions on the slide to guide the discussion about the selected individual:</a:t>
            </a:r>
            <a:br>
              <a:rPr lang="en-US" sz="900" kern="1200" dirty="0" smtClean="0">
                <a:solidFill>
                  <a:schemeClr val="tx1"/>
                </a:solidFill>
                <a:effectLst/>
                <a:latin typeface="+mn-lt"/>
                <a:ea typeface="+mn-ea"/>
                <a:cs typeface="+mn-cs"/>
              </a:rPr>
            </a:br>
            <a:endParaRPr lang="en-US" sz="900" kern="1200" dirty="0" smtClean="0">
              <a:solidFill>
                <a:schemeClr val="tx1"/>
              </a:solidFill>
              <a:effectLst/>
              <a:latin typeface="+mn-lt"/>
              <a:ea typeface="+mn-ea"/>
              <a:cs typeface="+mn-cs"/>
            </a:endParaRPr>
          </a:p>
          <a:p>
            <a:pPr marL="171450" lvl="0" indent="-171450">
              <a:buFont typeface="Arial"/>
              <a:buChar char="•"/>
            </a:pPr>
            <a:r>
              <a:rPr lang="en-US" sz="900" kern="1200" dirty="0" smtClean="0">
                <a:solidFill>
                  <a:schemeClr val="tx1"/>
                </a:solidFill>
                <a:effectLst/>
                <a:latin typeface="+mn-lt"/>
                <a:ea typeface="+mn-ea"/>
                <a:cs typeface="+mn-cs"/>
              </a:rPr>
              <a:t>How will you adapt your approach to win this person’s heart and mind?</a:t>
            </a:r>
          </a:p>
          <a:p>
            <a:pPr marL="171450" lvl="0" indent="-171450">
              <a:buFont typeface="Arial"/>
              <a:buChar char="•"/>
            </a:pPr>
            <a:r>
              <a:rPr lang="en-US" sz="900" kern="1200" dirty="0" smtClean="0">
                <a:solidFill>
                  <a:schemeClr val="tx1"/>
                </a:solidFill>
                <a:effectLst/>
                <a:latin typeface="+mn-lt"/>
                <a:ea typeface="+mn-ea"/>
                <a:cs typeface="+mn-cs"/>
              </a:rPr>
              <a:t>How is this different from what you initially envisioned?</a:t>
            </a:r>
          </a:p>
          <a:p>
            <a:r>
              <a:rPr lang="en-US" sz="900" kern="1200" dirty="0" smtClean="0">
                <a:solidFill>
                  <a:schemeClr val="tx1"/>
                </a:solidFill>
                <a:effectLst/>
                <a:latin typeface="+mn-lt"/>
                <a:ea typeface="+mn-ea"/>
                <a:cs typeface="+mn-cs"/>
              </a:rPr>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 </a:t>
            </a:r>
          </a:p>
          <a:p>
            <a:r>
              <a:rPr lang="en-US" sz="1000" kern="1200" dirty="0" smtClean="0">
                <a:solidFill>
                  <a:schemeClr val="tx1"/>
                </a:solidFill>
                <a:latin typeface="+mn-lt"/>
                <a:ea typeface="+mn-ea"/>
                <a:cs typeface="+mn-cs"/>
              </a:rPr>
              <a:t> </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2884923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900" kern="1200" dirty="0" smtClean="0">
                <a:solidFill>
                  <a:schemeClr val="tx1"/>
                </a:solidFill>
                <a:effectLst/>
                <a:latin typeface="+mn-lt"/>
                <a:ea typeface="+mn-ea"/>
                <a:cs typeface="+mn-cs"/>
              </a:rPr>
              <a:t>[Time: 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People often resort to persuasion “triggers”—mental shortcuts—when deciding how to respond to a proposal. Understand these triggers</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and you can activate them in your favor, winning support for your ideas.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Let’s next look at what you can do to apply these triggers.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4"/>
            <a:ext cx="5486400" cy="7227579"/>
          </a:xfrm>
        </p:spPr>
        <p:txBody>
          <a:bodyPr/>
          <a:lstStyle/>
          <a:p>
            <a:r>
              <a:rPr lang="en-US" sz="1000" b="1" dirty="0" smtClean="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i="1" dirty="0" smtClean="0"/>
          </a:p>
          <a:p>
            <a:r>
              <a:rPr lang="en-US" sz="900" kern="1200" dirty="0" smtClean="0">
                <a:solidFill>
                  <a:schemeClr val="tx1"/>
                </a:solidFill>
                <a:effectLst/>
                <a:latin typeface="+mn-lt"/>
                <a:ea typeface="+mn-ea"/>
                <a:cs typeface="+mn-cs"/>
              </a:rPr>
              <a:t>[Time: 5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Give participants one minute to review the scenario, and then ask participants to chat in one trigger that would be effective in persuading the four executives. Summarize which triggers garnered the most responses and ask for two volunteers to explain why they selected their answers.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Participants will likely share answers like:</a:t>
            </a:r>
          </a:p>
          <a:p>
            <a:pPr lvl="0"/>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Contrast</a:t>
            </a:r>
            <a:r>
              <a:rPr lang="en-US" sz="900" kern="1200" dirty="0" smtClean="0">
                <a:solidFill>
                  <a:schemeClr val="tx1"/>
                </a:solidFill>
                <a:effectLst/>
                <a:latin typeface="+mn-lt"/>
                <a:ea typeface="+mn-ea"/>
                <a:cs typeface="+mn-cs"/>
              </a:rPr>
              <a:t>: Shilpa could tell a story using vivid</a:t>
            </a:r>
            <a:r>
              <a:rPr lang="en-US" sz="900" kern="1200" dirty="0" smtClean="0">
                <a:solidFill>
                  <a:srgbClr val="FF0000"/>
                </a:solidFill>
                <a:effectLst/>
                <a:latin typeface="+mn-lt"/>
                <a:ea typeface="+mn-ea"/>
                <a:cs typeface="+mn-cs"/>
              </a:rPr>
              <a:t> </a:t>
            </a:r>
            <a:r>
              <a:rPr lang="en-US" sz="900" kern="1200" dirty="0" smtClean="0">
                <a:solidFill>
                  <a:srgbClr val="000000"/>
                </a:solidFill>
                <a:effectLst/>
                <a:latin typeface="+mn-lt"/>
                <a:ea typeface="+mn-ea"/>
                <a:cs typeface="+mn-cs"/>
              </a:rPr>
              <a:t>images that describes the organization failing because the issue wasn’t addressed.</a:t>
            </a:r>
          </a:p>
          <a:p>
            <a:pPr marL="171450" lvl="0" indent="-171450">
              <a:buFont typeface="Arial"/>
              <a:buChar char="•"/>
            </a:pPr>
            <a:r>
              <a:rPr lang="en-US" sz="900" b="1" kern="1200" dirty="0" smtClean="0">
                <a:solidFill>
                  <a:srgbClr val="000000"/>
                </a:solidFill>
                <a:effectLst/>
                <a:latin typeface="+mn-lt"/>
                <a:ea typeface="+mn-ea"/>
                <a:cs typeface="+mn-cs"/>
              </a:rPr>
              <a:t>Liking:</a:t>
            </a:r>
            <a:r>
              <a:rPr lang="en-US" sz="900" kern="1200" dirty="0" smtClean="0">
                <a:solidFill>
                  <a:srgbClr val="000000"/>
                </a:solidFill>
                <a:effectLst/>
                <a:latin typeface="+mn-lt"/>
                <a:ea typeface="+mn-ea"/>
                <a:cs typeface="+mn-cs"/>
              </a:rPr>
              <a:t> Shilpa could have lunch meetings with each of the four executives to understand what they might have in common. This might be difficult to do in a short period of time, but is something to consider as she builds relationships over the long term.</a:t>
            </a:r>
          </a:p>
          <a:p>
            <a:pPr marL="171450" lvl="0" indent="-171450">
              <a:buFont typeface="Arial"/>
              <a:buChar char="•"/>
            </a:pPr>
            <a:r>
              <a:rPr lang="en-US" sz="900" b="1" kern="1200" dirty="0" smtClean="0">
                <a:solidFill>
                  <a:srgbClr val="000000"/>
                </a:solidFill>
                <a:effectLst/>
                <a:latin typeface="+mn-lt"/>
                <a:ea typeface="+mn-ea"/>
                <a:cs typeface="+mn-cs"/>
              </a:rPr>
              <a:t>Relationship:</a:t>
            </a:r>
            <a:r>
              <a:rPr lang="en-US" sz="900" kern="1200" dirty="0" smtClean="0">
                <a:solidFill>
                  <a:srgbClr val="000000"/>
                </a:solidFill>
                <a:effectLst/>
                <a:latin typeface="+mn-lt"/>
                <a:ea typeface="+mn-ea"/>
                <a:cs typeface="+mn-cs"/>
              </a:rPr>
              <a:t> Shilpa could point out connections such as shared interests, experiences, or goals. These might be difficult to identify in a short period of </a:t>
            </a:r>
            <a:r>
              <a:rPr lang="en-US" dirty="0" smtClean="0">
                <a:solidFill>
                  <a:srgbClr val="000000"/>
                </a:solidFill>
              </a:rPr>
              <a:t>time, but are things </a:t>
            </a:r>
            <a:r>
              <a:rPr lang="en-US" dirty="0">
                <a:solidFill>
                  <a:srgbClr val="000000"/>
                </a:solidFill>
              </a:rPr>
              <a:t>to consider as </a:t>
            </a:r>
            <a:r>
              <a:rPr lang="en-US" sz="900" kern="1200" dirty="0" smtClean="0">
                <a:solidFill>
                  <a:srgbClr val="000000"/>
                </a:solidFill>
                <a:effectLst/>
                <a:latin typeface="+mn-lt"/>
                <a:ea typeface="+mn-ea"/>
                <a:cs typeface="+mn-cs"/>
              </a:rPr>
              <a:t>she builds relationships over the long term.</a:t>
            </a:r>
          </a:p>
          <a:p>
            <a:pPr marL="171450" lvl="0" indent="-171450">
              <a:buFont typeface="Arial"/>
              <a:buChar char="•"/>
            </a:pPr>
            <a:r>
              <a:rPr lang="en-US" sz="900" b="1" kern="1200" dirty="0" smtClean="0">
                <a:solidFill>
                  <a:srgbClr val="000000"/>
                </a:solidFill>
                <a:effectLst/>
                <a:latin typeface="+mn-lt"/>
                <a:ea typeface="+mn-ea"/>
                <a:cs typeface="+mn-cs"/>
              </a:rPr>
              <a:t>Reciprocity:</a:t>
            </a:r>
            <a:r>
              <a:rPr lang="en-US" sz="900" kern="1200" dirty="0" smtClean="0">
                <a:solidFill>
                  <a:srgbClr val="000000"/>
                </a:solidFill>
                <a:effectLst/>
                <a:latin typeface="+mn-lt"/>
                <a:ea typeface="+mn-ea"/>
                <a:cs typeface="+mn-cs"/>
              </a:rPr>
              <a:t> Shilpa could do a small favor for each executive to help solve an important problem.</a:t>
            </a:r>
          </a:p>
          <a:p>
            <a:pPr marL="171450" lvl="0" indent="-171450">
              <a:buFont typeface="Arial"/>
              <a:buChar char="•"/>
            </a:pPr>
            <a:r>
              <a:rPr lang="en-US" sz="900" b="1" kern="1200" dirty="0" smtClean="0">
                <a:solidFill>
                  <a:srgbClr val="000000"/>
                </a:solidFill>
                <a:effectLst/>
                <a:latin typeface="+mn-lt"/>
                <a:ea typeface="+mn-ea"/>
                <a:cs typeface="+mn-cs"/>
              </a:rPr>
              <a:t>Social proof: </a:t>
            </a:r>
            <a:r>
              <a:rPr lang="en-US" sz="900" kern="1200" dirty="0" smtClean="0">
                <a:solidFill>
                  <a:srgbClr val="000000"/>
                </a:solidFill>
                <a:effectLst/>
                <a:latin typeface="+mn-lt"/>
                <a:ea typeface="+mn-ea"/>
                <a:cs typeface="+mn-cs"/>
              </a:rPr>
              <a:t>Shilpa could forward an article that describes the positive impact that putting attention toward work/life balance issues has had at other organizations. </a:t>
            </a:r>
          </a:p>
          <a:p>
            <a:pPr marL="171450" lvl="0" indent="-171450">
              <a:buFont typeface="Arial"/>
              <a:buChar char="•"/>
            </a:pPr>
            <a:r>
              <a:rPr lang="en-US" sz="900" b="1" kern="1200" dirty="0" smtClean="0">
                <a:solidFill>
                  <a:srgbClr val="000000"/>
                </a:solidFill>
                <a:effectLst/>
                <a:latin typeface="+mn-lt"/>
                <a:ea typeface="+mn-ea"/>
                <a:cs typeface="+mn-cs"/>
              </a:rPr>
              <a:t>Commitment and consistency: </a:t>
            </a:r>
            <a:r>
              <a:rPr lang="en-US" sz="900" kern="1200" dirty="0" smtClean="0">
                <a:solidFill>
                  <a:srgbClr val="000000"/>
                </a:solidFill>
                <a:effectLst/>
                <a:latin typeface="+mn-lt"/>
                <a:ea typeface="+mn-ea"/>
                <a:cs typeface="+mn-cs"/>
              </a:rPr>
              <a:t>Shilpa could ask the six supportive executives to communicate publicly that they think this is an important issue.</a:t>
            </a:r>
          </a:p>
          <a:p>
            <a:pPr marL="171450" lvl="0" indent="-171450">
              <a:buFont typeface="Arial"/>
              <a:buChar char="•"/>
            </a:pPr>
            <a:r>
              <a:rPr lang="en-US" sz="900" b="1" kern="1200" dirty="0" smtClean="0">
                <a:solidFill>
                  <a:srgbClr val="000000"/>
                </a:solidFill>
                <a:effectLst/>
                <a:latin typeface="+mn-lt"/>
                <a:ea typeface="+mn-ea"/>
                <a:cs typeface="+mn-cs"/>
              </a:rPr>
              <a:t>Authority:</a:t>
            </a:r>
            <a:r>
              <a:rPr lang="en-US" sz="900" kern="1200" dirty="0" smtClean="0">
                <a:solidFill>
                  <a:srgbClr val="000000"/>
                </a:solidFill>
                <a:effectLst/>
                <a:latin typeface="+mn-lt"/>
                <a:ea typeface="+mn-ea"/>
                <a:cs typeface="+mn-cs"/>
              </a:rPr>
              <a:t> Shilpa could emphasize her expertise in the organizational development field. </a:t>
            </a:r>
          </a:p>
          <a:p>
            <a:pPr marL="171450" lvl="0" indent="-171450">
              <a:buFont typeface="Arial"/>
              <a:buChar char="•"/>
            </a:pPr>
            <a:r>
              <a:rPr lang="en-US" sz="900" b="1" kern="1200" dirty="0" smtClean="0">
                <a:solidFill>
                  <a:srgbClr val="000000"/>
                </a:solidFill>
                <a:effectLst/>
                <a:latin typeface="+mn-lt"/>
                <a:ea typeface="+mn-ea"/>
                <a:cs typeface="+mn-cs"/>
              </a:rPr>
              <a:t>Scarcity:</a:t>
            </a:r>
            <a:r>
              <a:rPr lang="en-US" sz="900" kern="1200" dirty="0" smtClean="0">
                <a:solidFill>
                  <a:srgbClr val="000000"/>
                </a:solidFill>
                <a:effectLst/>
                <a:latin typeface="+mn-lt"/>
                <a:ea typeface="+mn-ea"/>
                <a:cs typeface="+mn-cs"/>
              </a:rPr>
              <a:t> Shilpa could emphasize that this is the first time the organization has paid attention to this matter and it is an opportunity for the executives to forge a path into uncharted territory. </a:t>
            </a:r>
          </a:p>
          <a:p>
            <a:endParaRPr lang="en-US" sz="900" kern="1200" dirty="0" smtClean="0">
              <a:solidFill>
                <a:srgbClr val="000000"/>
              </a:solidFill>
              <a:effectLst/>
              <a:latin typeface="+mn-lt"/>
              <a:ea typeface="+mn-ea"/>
              <a:cs typeface="+mn-cs"/>
            </a:endParaRPr>
          </a:p>
          <a:p>
            <a:r>
              <a:rPr lang="en-US" sz="900" kern="1200" dirty="0" smtClean="0">
                <a:solidFill>
                  <a:srgbClr val="000000"/>
                </a:solidFill>
                <a:effectLst/>
                <a:latin typeface="+mn-lt"/>
                <a:ea typeface="+mn-ea"/>
                <a:cs typeface="+mn-cs"/>
              </a:rPr>
              <a:t>As participants share their responses, try to weave in the definitions of the triggers they cite. For example, if a participant says: “Shilpa could tell a story using vivid images that describes the organization failing because the issue wasn’t addressed,” you might respond: “Gr</a:t>
            </a:r>
            <a:r>
              <a:rPr lang="en-US" sz="900" kern="1200" dirty="0" smtClean="0">
                <a:solidFill>
                  <a:schemeClr val="tx1"/>
                </a:solidFill>
                <a:effectLst/>
                <a:latin typeface="+mn-lt"/>
                <a:ea typeface="+mn-ea"/>
                <a:cs typeface="+mn-cs"/>
              </a:rPr>
              <a:t>eat example of using contrast. When you compare your idea—in this case, addressing work/life balance issues—to the negative consequences of ignoring them, you help anchor your audience’s judgment.”</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Sample definitions appear below:</a:t>
            </a:r>
          </a:p>
          <a:p>
            <a:endParaRPr lang="en-US" sz="900" kern="1200" dirty="0" smtClean="0">
              <a:solidFill>
                <a:schemeClr val="tx1"/>
              </a:solidFill>
              <a:effectLst/>
              <a:latin typeface="+mn-lt"/>
              <a:ea typeface="+mn-ea"/>
              <a:cs typeface="+mn-cs"/>
            </a:endParaRPr>
          </a:p>
          <a:p>
            <a:pPr marL="171450" lvl="0" indent="-171450" fontAlgn="base">
              <a:buFont typeface="Arial"/>
              <a:buChar char="•"/>
            </a:pPr>
            <a:r>
              <a:rPr lang="en-US" sz="900" b="1" kern="1200" dirty="0" smtClean="0">
                <a:solidFill>
                  <a:schemeClr val="tx1"/>
                </a:solidFill>
                <a:effectLst/>
                <a:latin typeface="+mn-lt"/>
                <a:ea typeface="+mn-ea"/>
                <a:cs typeface="+mn-cs"/>
              </a:rPr>
              <a:t>Contrast:</a:t>
            </a:r>
            <a:r>
              <a:rPr lang="en-US" sz="900" kern="1200" dirty="0" smtClean="0">
                <a:solidFill>
                  <a:schemeClr val="tx1"/>
                </a:solidFill>
                <a:effectLst/>
                <a:latin typeface="+mn-lt"/>
                <a:ea typeface="+mn-ea"/>
                <a:cs typeface="+mn-cs"/>
              </a:rPr>
              <a:t> Create benchmarks to “anchor” the judgme</a:t>
            </a:r>
            <a:r>
              <a:rPr lang="en-US" sz="900" kern="1200" dirty="0" smtClean="0">
                <a:solidFill>
                  <a:srgbClr val="000000"/>
                </a:solidFill>
                <a:effectLst/>
                <a:latin typeface="+mn-lt"/>
                <a:ea typeface="+mn-ea"/>
                <a:cs typeface="+mn-cs"/>
              </a:rPr>
              <a:t>nts of those you want to persuade. When using contrast, </a:t>
            </a:r>
            <a:r>
              <a:rPr lang="en-US" sz="900" kern="1200" dirty="0" smtClean="0">
                <a:solidFill>
                  <a:schemeClr val="tx1"/>
                </a:solidFill>
                <a:effectLst/>
                <a:latin typeface="+mn-lt"/>
                <a:ea typeface="+mn-ea"/>
                <a:cs typeface="+mn-cs"/>
              </a:rPr>
              <a:t>you compare your idea to a less favorable alternative.</a:t>
            </a:r>
          </a:p>
          <a:p>
            <a:pPr marL="171450" lvl="0" indent="-171450" fontAlgn="base">
              <a:buFont typeface="Arial"/>
              <a:buChar char="•"/>
            </a:pPr>
            <a:r>
              <a:rPr lang="en-US" sz="900" b="1" kern="1200" dirty="0" smtClean="0">
                <a:solidFill>
                  <a:schemeClr val="tx1"/>
                </a:solidFill>
                <a:effectLst/>
                <a:latin typeface="+mn-lt"/>
                <a:ea typeface="+mn-ea"/>
                <a:cs typeface="+mn-cs"/>
              </a:rPr>
              <a:t>Liking:</a:t>
            </a:r>
            <a:r>
              <a:rPr lang="en-US" sz="900" kern="1200" dirty="0" smtClean="0">
                <a:solidFill>
                  <a:schemeClr val="tx1"/>
                </a:solidFill>
                <a:effectLst/>
                <a:latin typeface="+mn-lt"/>
                <a:ea typeface="+mn-ea"/>
                <a:cs typeface="+mn-cs"/>
              </a:rPr>
              <a:t> Cultivate bonds with those you want to persuade by showing appreciation or discovering common interests.</a:t>
            </a:r>
          </a:p>
          <a:p>
            <a:pPr marL="171450" lvl="0" indent="-171450" fontAlgn="base">
              <a:buFont typeface="Arial"/>
              <a:buChar char="•"/>
            </a:pPr>
            <a:r>
              <a:rPr lang="en-US" sz="900" b="1" kern="1200" dirty="0" smtClean="0">
                <a:solidFill>
                  <a:schemeClr val="tx1"/>
                </a:solidFill>
                <a:effectLst/>
                <a:latin typeface="+mn-lt"/>
                <a:ea typeface="+mn-ea"/>
                <a:cs typeface="+mn-cs"/>
              </a:rPr>
              <a:t>Relationship:</a:t>
            </a:r>
            <a:r>
              <a:rPr lang="en-US" sz="900" kern="1200" dirty="0" smtClean="0">
                <a:solidFill>
                  <a:schemeClr val="tx1"/>
                </a:solidFill>
                <a:effectLst/>
                <a:latin typeface="+mn-lt"/>
                <a:ea typeface="+mn-ea"/>
                <a:cs typeface="+mn-cs"/>
              </a:rPr>
              <a:t> Point out connections (such as shared interests, experiences, or goals) with those you want to persuade.</a:t>
            </a:r>
          </a:p>
          <a:p>
            <a:pPr marL="171450" lvl="0" indent="-171450" fontAlgn="base">
              <a:buFont typeface="Arial"/>
              <a:buChar char="•"/>
            </a:pPr>
            <a:r>
              <a:rPr lang="en-US" sz="900" b="1" kern="1200" dirty="0" smtClean="0">
                <a:solidFill>
                  <a:schemeClr val="tx1"/>
                </a:solidFill>
                <a:effectLst/>
                <a:latin typeface="+mn-lt"/>
                <a:ea typeface="+mn-ea"/>
                <a:cs typeface="+mn-cs"/>
              </a:rPr>
              <a:t>Reciprocity:</a:t>
            </a:r>
            <a:r>
              <a:rPr lang="en-US" sz="900" kern="1200" dirty="0" smtClean="0">
                <a:solidFill>
                  <a:schemeClr val="tx1"/>
                </a:solidFill>
                <a:effectLst/>
                <a:latin typeface="+mn-lt"/>
                <a:ea typeface="+mn-ea"/>
                <a:cs typeface="+mn-cs"/>
              </a:rPr>
              <a:t> Do small favors for others that help them solve problems that matter to them.</a:t>
            </a:r>
          </a:p>
          <a:p>
            <a:pPr marL="171450" lvl="0" indent="-171450" fontAlgn="base">
              <a:buFont typeface="Arial"/>
              <a:buChar char="•"/>
            </a:pPr>
            <a:r>
              <a:rPr lang="en-US" sz="900" b="1" kern="1200" dirty="0" smtClean="0">
                <a:solidFill>
                  <a:schemeClr val="tx1"/>
                </a:solidFill>
                <a:effectLst/>
                <a:latin typeface="+mn-lt"/>
                <a:ea typeface="+mn-ea"/>
                <a:cs typeface="+mn-cs"/>
              </a:rPr>
              <a:t>Social proof:</a:t>
            </a:r>
            <a:r>
              <a:rPr lang="en-US" sz="900" kern="1200" dirty="0" smtClean="0">
                <a:solidFill>
                  <a:schemeClr val="tx1"/>
                </a:solidFill>
                <a:effectLst/>
                <a:latin typeface="+mn-lt"/>
                <a:ea typeface="+mn-ea"/>
                <a:cs typeface="+mn-cs"/>
              </a:rPr>
              <a:t> Connect yourself, your organization, or your product to individuals or organizations admired by those you want to persuade.</a:t>
            </a:r>
          </a:p>
          <a:p>
            <a:pPr marL="171450" lvl="0" indent="-171450" fontAlgn="base">
              <a:buFont typeface="Arial"/>
              <a:buChar char="•"/>
            </a:pPr>
            <a:r>
              <a:rPr lang="en-US" sz="900" b="1" kern="1200" dirty="0" smtClean="0">
                <a:solidFill>
                  <a:schemeClr val="tx1"/>
                </a:solidFill>
                <a:effectLst/>
                <a:latin typeface="+mn-lt"/>
                <a:ea typeface="+mn-ea"/>
                <a:cs typeface="+mn-cs"/>
              </a:rPr>
              <a:t>Commitment and consistency:</a:t>
            </a:r>
            <a:r>
              <a:rPr lang="en-US" sz="900" kern="1200" dirty="0" smtClean="0">
                <a:solidFill>
                  <a:schemeClr val="tx1"/>
                </a:solidFill>
                <a:effectLst/>
                <a:latin typeface="+mn-lt"/>
                <a:ea typeface="+mn-ea"/>
                <a:cs typeface="+mn-cs"/>
              </a:rPr>
              <a:t> Make sure that other people's commitments are voluntary, public, and documented.</a:t>
            </a:r>
          </a:p>
          <a:p>
            <a:pPr marL="171450" lvl="0" indent="-171450" fontAlgn="base">
              <a:buFont typeface="Arial"/>
              <a:buChar char="•"/>
            </a:pPr>
            <a:r>
              <a:rPr lang="en-US" sz="900" b="1" kern="1200" dirty="0" smtClean="0">
                <a:solidFill>
                  <a:schemeClr val="tx1"/>
                </a:solidFill>
                <a:effectLst/>
                <a:latin typeface="+mn-lt"/>
                <a:ea typeface="+mn-ea"/>
                <a:cs typeface="+mn-cs"/>
              </a:rPr>
              <a:t>Authority:</a:t>
            </a:r>
            <a:r>
              <a:rPr lang="en-US" sz="900" kern="1200" dirty="0" smtClean="0">
                <a:solidFill>
                  <a:schemeClr val="tx1"/>
                </a:solidFill>
                <a:effectLst/>
                <a:latin typeface="+mn-lt"/>
                <a:ea typeface="+mn-ea"/>
                <a:cs typeface="+mn-cs"/>
              </a:rPr>
              <a:t> Make those you want to persuade aware of the sources of your authority, including your formal position and expertise.</a:t>
            </a:r>
          </a:p>
          <a:p>
            <a:pPr marL="171450" lvl="0" indent="-171450" fontAlgn="base">
              <a:buFont typeface="Arial"/>
              <a:buChar char="•"/>
            </a:pPr>
            <a:r>
              <a:rPr lang="en-US" sz="900" b="1" kern="1200" dirty="0" smtClean="0">
                <a:solidFill>
                  <a:schemeClr val="tx1"/>
                </a:solidFill>
                <a:effectLst/>
                <a:latin typeface="+mn-lt"/>
                <a:ea typeface="+mn-ea"/>
                <a:cs typeface="+mn-cs"/>
              </a:rPr>
              <a:t>Scarcity:</a:t>
            </a:r>
            <a:r>
              <a:rPr lang="en-US" sz="900" kern="1200" dirty="0" smtClean="0">
                <a:solidFill>
                  <a:schemeClr val="tx1"/>
                </a:solidFill>
                <a:effectLst/>
                <a:latin typeface="+mn-lt"/>
                <a:ea typeface="+mn-ea"/>
                <a:cs typeface="+mn-cs"/>
              </a:rPr>
              <a:t> Share exclusive information relevant to the idea you’re advocating with those you want to persuade.</a:t>
            </a:r>
          </a:p>
          <a:p>
            <a:pPr fontAlgn="base"/>
            <a:r>
              <a:rPr lang="en-US" sz="900" kern="1200" dirty="0" smtClean="0">
                <a:solidFill>
                  <a:schemeClr val="tx1"/>
                </a:solidFill>
                <a:effectLst/>
                <a:latin typeface="+mn-lt"/>
                <a:ea typeface="+mn-ea"/>
                <a:cs typeface="+mn-cs"/>
              </a:rPr>
              <a:t> </a:t>
            </a:r>
          </a:p>
          <a:p>
            <a:r>
              <a:rPr lang="en-US" sz="900" kern="1200" dirty="0" smtClean="0">
                <a:solidFill>
                  <a:schemeClr val="tx1"/>
                </a:solidFill>
                <a:effectLst/>
                <a:latin typeface="+mn-lt"/>
                <a:ea typeface="+mn-ea"/>
                <a:cs typeface="+mn-cs"/>
              </a:rPr>
              <a:t>If time permits, ask participants to share examples of one or two more triggers and try to include definitions in your comments.</a:t>
            </a:r>
            <a:r>
              <a:rPr lang="en-US" sz="1200" dirty="0" smtClean="0">
                <a:effectLst/>
              </a:rPr>
              <a:t> </a:t>
            </a:r>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Facilitator notes:</a:t>
            </a:r>
            <a:endParaRPr lang="en-US" sz="1000" kern="1200" dirty="0" smtClean="0">
              <a:solidFill>
                <a:schemeClr val="tx1"/>
              </a:solidFill>
              <a:latin typeface="+mn-lt"/>
              <a:ea typeface="+mn-ea"/>
              <a:cs typeface="+mn-cs"/>
            </a:endParaRPr>
          </a:p>
          <a:p>
            <a:endParaRPr lang="en-US" sz="1000" i="1" kern="1200" dirty="0" smtClean="0">
              <a:solidFill>
                <a:schemeClr val="tx1"/>
              </a:solidFill>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We just explored how Shilpa could activate persuasion triggers. Now, let’s turn to all of you. Take out your results from the “Apply Persuasion Triggers” practice activity.</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Give participants two minutes to reflect on:</a:t>
            </a:r>
          </a:p>
          <a:p>
            <a:pPr marL="171450" lvl="0" indent="-171450">
              <a:buFont typeface="Arial"/>
              <a:buChar char="•"/>
            </a:pPr>
            <a:r>
              <a:rPr lang="en-US" sz="900" kern="1200" dirty="0" smtClean="0">
                <a:solidFill>
                  <a:schemeClr val="tx1"/>
                </a:solidFill>
                <a:effectLst/>
                <a:latin typeface="+mn-lt"/>
                <a:ea typeface="+mn-ea"/>
                <a:cs typeface="+mn-cs"/>
              </a:rPr>
              <a:t>Which triggers they currently use</a:t>
            </a:r>
          </a:p>
          <a:p>
            <a:pPr marL="171450" lvl="0" indent="-171450">
              <a:buFont typeface="Arial"/>
              <a:buChar char="•"/>
            </a:pPr>
            <a:r>
              <a:rPr lang="en-US" sz="900" kern="1200" dirty="0" smtClean="0">
                <a:solidFill>
                  <a:schemeClr val="tx1"/>
                </a:solidFill>
                <a:effectLst/>
                <a:latin typeface="+mn-lt"/>
                <a:ea typeface="+mn-ea"/>
                <a:cs typeface="+mn-cs"/>
              </a:rPr>
              <a:t>Which triggers they plan to start activating more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Ask for one or two volunteers to raise hands and share their reflections. Ask the volunteers to expand by explaining what they will do to activate the trigger. Invite other participants to offer suggestions.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Refer to these questions from the practice activity, if needed:</a:t>
            </a:r>
          </a:p>
          <a:p>
            <a:endParaRPr lang="en-US" sz="900" kern="1200" dirty="0" smtClean="0">
              <a:solidFill>
                <a:schemeClr val="tx1"/>
              </a:solidFill>
              <a:effectLst/>
              <a:latin typeface="+mn-lt"/>
              <a:ea typeface="+mn-ea"/>
              <a:cs typeface="+mn-cs"/>
            </a:endParaRPr>
          </a:p>
          <a:p>
            <a:pPr marL="171450" lvl="0" indent="-171450" fontAlgn="base">
              <a:buFont typeface="Arial"/>
              <a:buChar char="•"/>
            </a:pPr>
            <a:r>
              <a:rPr lang="en-US" sz="900" b="1" kern="1200" dirty="0" smtClean="0">
                <a:solidFill>
                  <a:schemeClr val="tx1"/>
                </a:solidFill>
                <a:effectLst/>
                <a:latin typeface="+mn-lt"/>
                <a:ea typeface="+mn-ea"/>
                <a:cs typeface="+mn-cs"/>
              </a:rPr>
              <a:t>Contrast:</a:t>
            </a:r>
            <a:r>
              <a:rPr lang="en-US" sz="900" kern="1200" dirty="0" smtClean="0">
                <a:solidFill>
                  <a:schemeClr val="tx1"/>
                </a:solidFill>
                <a:effectLst/>
                <a:latin typeface="+mn-lt"/>
                <a:ea typeface="+mn-ea"/>
                <a:cs typeface="+mn-cs"/>
              </a:rPr>
              <a:t> Do you create benchmarks to “anchor” the judgments of those you want to persuade? When using </a:t>
            </a:r>
            <a:r>
              <a:rPr lang="en-US" sz="900" kern="1200" dirty="0" smtClean="0">
                <a:solidFill>
                  <a:srgbClr val="000000"/>
                </a:solidFill>
                <a:effectLst/>
                <a:latin typeface="+mn-lt"/>
                <a:ea typeface="+mn-ea"/>
                <a:cs typeface="+mn-cs"/>
              </a:rPr>
              <a:t>contrast, do you compare your idea to a less favorable alternative?</a:t>
            </a:r>
          </a:p>
          <a:p>
            <a:pPr marL="171450" lvl="0" indent="-171450" fontAlgn="base">
              <a:buFont typeface="Arial"/>
              <a:buChar char="•"/>
            </a:pPr>
            <a:r>
              <a:rPr lang="en-US" sz="900" b="1" kern="1200" dirty="0" smtClean="0">
                <a:solidFill>
                  <a:schemeClr val="tx1"/>
                </a:solidFill>
                <a:effectLst/>
                <a:latin typeface="+mn-lt"/>
                <a:ea typeface="+mn-ea"/>
                <a:cs typeface="+mn-cs"/>
              </a:rPr>
              <a:t>Liking:</a:t>
            </a:r>
            <a:r>
              <a:rPr lang="en-US" sz="900" kern="1200" dirty="0" smtClean="0">
                <a:solidFill>
                  <a:schemeClr val="tx1"/>
                </a:solidFill>
                <a:effectLst/>
                <a:latin typeface="+mn-lt"/>
                <a:ea typeface="+mn-ea"/>
                <a:cs typeface="+mn-cs"/>
              </a:rPr>
              <a:t> Do you cultivate bonds with those you want to persuade by showing appreciation or discovering common interests?</a:t>
            </a:r>
          </a:p>
          <a:p>
            <a:pPr marL="171450" lvl="0" indent="-171450" fontAlgn="base">
              <a:buFont typeface="Arial"/>
              <a:buChar char="•"/>
            </a:pPr>
            <a:r>
              <a:rPr lang="en-US" sz="900" b="1" kern="1200" dirty="0" smtClean="0">
                <a:solidFill>
                  <a:schemeClr val="tx1"/>
                </a:solidFill>
                <a:effectLst/>
                <a:latin typeface="+mn-lt"/>
                <a:ea typeface="+mn-ea"/>
                <a:cs typeface="+mn-cs"/>
              </a:rPr>
              <a:t>Relationship:</a:t>
            </a:r>
            <a:r>
              <a:rPr lang="en-US" sz="900" kern="1200" dirty="0" smtClean="0">
                <a:solidFill>
                  <a:schemeClr val="tx1"/>
                </a:solidFill>
                <a:effectLst/>
                <a:latin typeface="+mn-lt"/>
                <a:ea typeface="+mn-ea"/>
                <a:cs typeface="+mn-cs"/>
              </a:rPr>
              <a:t> Do you point out connections (such as shared interests, experiences, or goals) with those you want to persuade?</a:t>
            </a:r>
          </a:p>
          <a:p>
            <a:pPr marL="171450" lvl="0" indent="-171450" fontAlgn="base">
              <a:buFont typeface="Arial"/>
              <a:buChar char="•"/>
            </a:pPr>
            <a:r>
              <a:rPr lang="en-US" sz="900" b="1" kern="1200" dirty="0" smtClean="0">
                <a:solidFill>
                  <a:schemeClr val="tx1"/>
                </a:solidFill>
                <a:effectLst/>
                <a:latin typeface="+mn-lt"/>
                <a:ea typeface="+mn-ea"/>
                <a:cs typeface="+mn-cs"/>
              </a:rPr>
              <a:t>Reciprocity:</a:t>
            </a:r>
            <a:r>
              <a:rPr lang="en-US" sz="900" kern="1200" dirty="0" smtClean="0">
                <a:solidFill>
                  <a:schemeClr val="tx1"/>
                </a:solidFill>
                <a:effectLst/>
                <a:latin typeface="+mn-lt"/>
                <a:ea typeface="+mn-ea"/>
                <a:cs typeface="+mn-cs"/>
              </a:rPr>
              <a:t> Do you do small favors for others that help them solve problems that matter to them?</a:t>
            </a:r>
          </a:p>
          <a:p>
            <a:pPr marL="171450" lvl="0" indent="-171450" fontAlgn="base">
              <a:buFont typeface="Arial"/>
              <a:buChar char="•"/>
            </a:pPr>
            <a:r>
              <a:rPr lang="en-US" sz="900" b="1" kern="1200" dirty="0" smtClean="0">
                <a:solidFill>
                  <a:schemeClr val="tx1"/>
                </a:solidFill>
                <a:effectLst/>
                <a:latin typeface="+mn-lt"/>
                <a:ea typeface="+mn-ea"/>
                <a:cs typeface="+mn-cs"/>
              </a:rPr>
              <a:t>Social proof:</a:t>
            </a:r>
            <a:r>
              <a:rPr lang="en-US" sz="900" kern="1200" dirty="0" smtClean="0">
                <a:solidFill>
                  <a:schemeClr val="tx1"/>
                </a:solidFill>
                <a:effectLst/>
                <a:latin typeface="+mn-lt"/>
                <a:ea typeface="+mn-ea"/>
                <a:cs typeface="+mn-cs"/>
              </a:rPr>
              <a:t> Do you connect yourself, your organization, or your product to individuals or organizations admired by those you want to persuade?</a:t>
            </a:r>
          </a:p>
          <a:p>
            <a:pPr marL="171450" lvl="0" indent="-171450" fontAlgn="base">
              <a:buFont typeface="Arial"/>
              <a:buChar char="•"/>
            </a:pPr>
            <a:r>
              <a:rPr lang="en-US" sz="900" b="1" kern="1200" dirty="0" smtClean="0">
                <a:solidFill>
                  <a:schemeClr val="tx1"/>
                </a:solidFill>
                <a:effectLst/>
                <a:latin typeface="+mn-lt"/>
                <a:ea typeface="+mn-ea"/>
                <a:cs typeface="+mn-cs"/>
              </a:rPr>
              <a:t>Commitment and consistency:</a:t>
            </a:r>
            <a:r>
              <a:rPr lang="en-US" sz="900" kern="1200" dirty="0" smtClean="0">
                <a:solidFill>
                  <a:schemeClr val="tx1"/>
                </a:solidFill>
                <a:effectLst/>
                <a:latin typeface="+mn-lt"/>
                <a:ea typeface="+mn-ea"/>
                <a:cs typeface="+mn-cs"/>
              </a:rPr>
              <a:t> Do you make sure that other people's commitments are voluntary, public, and documented?</a:t>
            </a:r>
          </a:p>
          <a:p>
            <a:pPr marL="171450" lvl="0" indent="-171450" fontAlgn="base">
              <a:buFont typeface="Arial"/>
              <a:buChar char="•"/>
            </a:pPr>
            <a:r>
              <a:rPr lang="en-US" sz="900" b="1" kern="1200" dirty="0" smtClean="0">
                <a:solidFill>
                  <a:schemeClr val="tx1"/>
                </a:solidFill>
                <a:effectLst/>
                <a:latin typeface="+mn-lt"/>
                <a:ea typeface="+mn-ea"/>
                <a:cs typeface="+mn-cs"/>
              </a:rPr>
              <a:t>Authority:</a:t>
            </a:r>
            <a:r>
              <a:rPr lang="en-US" sz="900" kern="1200" dirty="0" smtClean="0">
                <a:solidFill>
                  <a:schemeClr val="tx1"/>
                </a:solidFill>
                <a:effectLst/>
                <a:latin typeface="+mn-lt"/>
                <a:ea typeface="+mn-ea"/>
                <a:cs typeface="+mn-cs"/>
              </a:rPr>
              <a:t> Do you make those you want to persuade aware of the sources of your authority, including your formal position and expertise?</a:t>
            </a:r>
          </a:p>
          <a:p>
            <a:pPr marL="171450" lvl="0" indent="-171450" fontAlgn="base">
              <a:buFont typeface="Arial"/>
              <a:buChar char="•"/>
            </a:pPr>
            <a:r>
              <a:rPr lang="en-US" sz="900" b="1" kern="1200" dirty="0" smtClean="0">
                <a:solidFill>
                  <a:schemeClr val="tx1"/>
                </a:solidFill>
                <a:effectLst/>
                <a:latin typeface="+mn-lt"/>
                <a:ea typeface="+mn-ea"/>
                <a:cs typeface="+mn-cs"/>
              </a:rPr>
              <a:t>Scarcity:</a:t>
            </a:r>
            <a:r>
              <a:rPr lang="en-US" sz="900" kern="1200" dirty="0" smtClean="0">
                <a:solidFill>
                  <a:schemeClr val="tx1"/>
                </a:solidFill>
                <a:effectLst/>
                <a:latin typeface="+mn-lt"/>
                <a:ea typeface="+mn-ea"/>
                <a:cs typeface="+mn-cs"/>
              </a:rPr>
              <a:t> Do you share exclusive information relevant to the idea you’re advocating with those you want to persuade?</a:t>
            </a:r>
            <a:r>
              <a:rPr lang="en-US" sz="1000" kern="1200" dirty="0" smtClean="0">
                <a:solidFill>
                  <a:schemeClr val="tx1"/>
                </a:solidFill>
                <a:effectLst/>
                <a:latin typeface="+mn-lt"/>
                <a:ea typeface="+mn-ea"/>
                <a:cs typeface="+mn-cs"/>
              </a:rPr>
              <a:t> </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41486721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1/2 minute]</a:t>
            </a:r>
          </a:p>
          <a:p>
            <a:endParaRPr lang="en-US" sz="1000" b="1" dirty="0" smtClean="0"/>
          </a:p>
          <a:p>
            <a:r>
              <a:rPr lang="en-US" sz="1000" i="1" kern="1200" dirty="0" smtClean="0">
                <a:solidFill>
                  <a:schemeClr val="tx1"/>
                </a:solidFill>
                <a:effectLst/>
              </a:rPr>
              <a:t>Say</a:t>
            </a:r>
            <a:r>
              <a:rPr lang="en-US" sz="1000" kern="1200" dirty="0" smtClean="0">
                <a:solidFill>
                  <a:schemeClr val="tx1"/>
                </a:solidFill>
                <a:effectLst/>
              </a:rPr>
              <a:t>: We’re coming to the end of our session today.</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The meditation topic is suggested as an opening question because it will likely generate a number of different responses as you warm the group up to the topic of persuading others. But if there is an alternative topic you would prefer to use, feel free to do so. Just be sure that the question will yield a mix of answers that will support a rich discussion.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Consider answering the question in the chat panel first to show an example. </a:t>
            </a:r>
            <a:r>
              <a:rPr lang="en-US" sz="900" i="1" kern="1200" dirty="0" smtClean="0">
                <a:solidFill>
                  <a:schemeClr val="tx1"/>
                </a:solidFill>
                <a:effectLst/>
                <a:latin typeface="+mn-lt"/>
                <a:ea typeface="+mn-ea"/>
                <a:cs typeface="+mn-cs"/>
              </a:rPr>
              <a:t>Note:</a:t>
            </a:r>
            <a:r>
              <a:rPr lang="en-US" sz="900" kern="1200" dirty="0" smtClean="0">
                <a:solidFill>
                  <a:schemeClr val="tx1"/>
                </a:solidFill>
                <a:effectLst/>
                <a:latin typeface="+mn-lt"/>
                <a:ea typeface="+mn-ea"/>
                <a:cs typeface="+mn-cs"/>
              </a:rPr>
              <a:t> There is no need to debrief the question now—it will be discussed several slides later. However, use this time to make note of the most common and least common responses, so you are prepared to debrief later.</a:t>
            </a:r>
          </a:p>
          <a:p>
            <a:endParaRPr lang="en-US" sz="10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dirty="0" smtClean="0"/>
          </a:p>
          <a:p>
            <a:r>
              <a:rPr lang="en-US" sz="900" kern="1200" dirty="0" smtClean="0">
                <a:solidFill>
                  <a:schemeClr val="tx1"/>
                </a:solidFill>
                <a:effectLst/>
                <a:latin typeface="+mn-lt"/>
                <a:ea typeface="+mn-ea"/>
                <a:cs typeface="+mn-cs"/>
              </a:rPr>
              <a:t>[1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focused on three important elements of persuading others. Specifically, we discussed how to:</a:t>
            </a:r>
            <a:br>
              <a:rPr lang="en-US" sz="900" kern="1200" dirty="0" smtClean="0">
                <a:solidFill>
                  <a:schemeClr val="tx1"/>
                </a:solidFill>
                <a:effectLst/>
                <a:latin typeface="+mn-lt"/>
                <a:ea typeface="+mn-ea"/>
                <a:cs typeface="+mn-cs"/>
              </a:rPr>
            </a:br>
            <a:endParaRPr lang="en-US" sz="900" kern="1200" dirty="0" smtClean="0">
              <a:solidFill>
                <a:schemeClr val="tx1"/>
              </a:solidFill>
              <a:effectLst/>
              <a:latin typeface="+mn-lt"/>
              <a:ea typeface="+mn-ea"/>
              <a:cs typeface="+mn-cs"/>
            </a:endParaRPr>
          </a:p>
          <a:p>
            <a:pPr marL="171450" lvl="0" indent="-171450">
              <a:buFont typeface="Arial"/>
              <a:buChar char="•"/>
            </a:pPr>
            <a:r>
              <a:rPr lang="en-US" sz="900" kern="1200" dirty="0" smtClean="0">
                <a:solidFill>
                  <a:schemeClr val="tx1"/>
                </a:solidFill>
                <a:effectLst/>
                <a:latin typeface="+mn-lt"/>
                <a:ea typeface="+mn-ea"/>
                <a:cs typeface="+mn-cs"/>
              </a:rPr>
              <a:t>Understand your audience</a:t>
            </a:r>
          </a:p>
          <a:p>
            <a:pPr marL="171450" lvl="0" indent="-171450">
              <a:buFont typeface="Arial"/>
              <a:buChar char="•"/>
            </a:pPr>
            <a:r>
              <a:rPr lang="en-US" sz="900" kern="1200" dirty="0" smtClean="0">
                <a:solidFill>
                  <a:schemeClr val="tx1"/>
                </a:solidFill>
                <a:effectLst/>
                <a:latin typeface="+mn-lt"/>
                <a:ea typeface="+mn-ea"/>
                <a:cs typeface="+mn-cs"/>
              </a:rPr>
              <a:t>Win minds and hearts</a:t>
            </a:r>
          </a:p>
          <a:p>
            <a:pPr marL="171450" lvl="0" indent="-171450">
              <a:buFont typeface="Arial"/>
              <a:buChar char="•"/>
            </a:pPr>
            <a:r>
              <a:rPr lang="en-US" sz="900" kern="1200" dirty="0" smtClean="0">
                <a:solidFill>
                  <a:schemeClr val="tx1"/>
                </a:solidFill>
                <a:effectLst/>
                <a:latin typeface="+mn-lt"/>
                <a:ea typeface="+mn-ea"/>
                <a:cs typeface="+mn-cs"/>
              </a:rPr>
              <a:t>Activate persuasion triggers</a:t>
            </a:r>
          </a:p>
          <a:p>
            <a:r>
              <a:rPr lang="en-US" sz="1000" i="1" kern="1200" dirty="0" smtClean="0">
                <a:solidFill>
                  <a:schemeClr val="tx1"/>
                </a:solidFill>
                <a:effectLst/>
                <a:latin typeface="+mn-lt"/>
                <a:ea typeface="+mn-ea"/>
                <a:cs typeface="+mn-cs"/>
              </a:rPr>
              <a:t> </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sz="900" kern="1200" dirty="0" smtClean="0">
                <a:solidFill>
                  <a:schemeClr val="tx1"/>
                </a:solidFill>
                <a:effectLst/>
                <a:latin typeface="+mn-lt"/>
                <a:ea typeface="+mn-ea"/>
                <a:cs typeface="+mn-cs"/>
              </a:rPr>
              <a:t>[Time: 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The On-the-Job section within the Harvard ManageMentor Persuading Others topic provides an opportunity for you to pick a skill to work on, and come up with specific ways to apply and develop the skill in your workplace. For instance, you can pick the skill: </a:t>
            </a:r>
            <a:r>
              <a:rPr lang="en-US" sz="900" b="1" kern="1200" dirty="0" smtClean="0">
                <a:solidFill>
                  <a:schemeClr val="tx1"/>
                </a:solidFill>
                <a:effectLst/>
                <a:latin typeface="+mn-lt"/>
                <a:ea typeface="+mn-ea"/>
                <a:cs typeface="+mn-cs"/>
              </a:rPr>
              <a:t>Connect with people by appealing to their emotions.</a:t>
            </a:r>
            <a:r>
              <a:rPr lang="en-US" sz="900" kern="1200" dirty="0" smtClean="0">
                <a:solidFill>
                  <a:schemeClr val="tx1"/>
                </a:solidFill>
                <a:effectLst/>
                <a:latin typeface="+mn-lt"/>
                <a:ea typeface="+mn-ea"/>
                <a:cs typeface="+mn-cs"/>
              </a:rPr>
              <a:t> Then you’ll identify specific action items that you can do to apply and develop this skill. For example, you could develop an action item of: “I will integrate a compelling story into the next presentation I give about a new idea.”</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In order to complete this learning experience, proceed to the On-the-Job section within the Harvard ManageMentor topic. Remember, the only way to develop a skill is to apply and experiment with the use of that skill in your workplace.</a:t>
            </a:r>
          </a:p>
          <a:p>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[Time: 1/2 minute]</a:t>
            </a:r>
          </a:p>
          <a:p>
            <a:endParaRPr lang="en-US" sz="1000" b="1" dirty="0" smtClean="0"/>
          </a:p>
          <a:p>
            <a:r>
              <a:rPr lang="en-US" sz="1000" i="1" kern="1200" dirty="0" smtClean="0">
                <a:solidFill>
                  <a:schemeClr val="tx1"/>
                </a:solidFill>
                <a:effectLst/>
                <a:latin typeface="+mn-lt"/>
                <a:ea typeface="+mn-ea"/>
                <a:cs typeface="+mn-cs"/>
              </a:rPr>
              <a:t>Instructions:</a:t>
            </a:r>
            <a:r>
              <a:rPr lang="en-US" sz="1000" kern="1200" dirty="0" smtClean="0">
                <a:solidFill>
                  <a:schemeClr val="tx1"/>
                </a:solidFill>
                <a:effectLst/>
                <a:latin typeface="+mn-lt"/>
                <a:ea typeface="+mn-ea"/>
                <a:cs typeface="+mn-cs"/>
              </a:rPr>
              <a:t> Thank participants for their time and active participation.</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a:t>
            </a:r>
            <a:r>
              <a:rPr lang="en-US" sz="1000" b="1" baseline="0" dirty="0" smtClean="0"/>
              <a:t> notes:</a:t>
            </a:r>
          </a:p>
          <a:p>
            <a:endParaRPr lang="en-US" sz="1000" b="1" dirty="0" smtClean="0"/>
          </a:p>
          <a:p>
            <a:r>
              <a:rPr lang="en-US" sz="1000" baseline="0" dirty="0" smtClean="0"/>
              <a:t>[</a:t>
            </a:r>
            <a:r>
              <a:rPr lang="en-US" sz="1000" i="0" baseline="0" dirty="0" smtClean="0"/>
              <a:t>Time</a:t>
            </a:r>
            <a:r>
              <a:rPr lang="en-US" sz="1000" baseline="0" dirty="0" smtClean="0"/>
              <a:t>: 1</a:t>
            </a:r>
            <a:r>
              <a:rPr lang="en-US" sz="1000" dirty="0" smtClean="0"/>
              <a:t> minute]</a:t>
            </a:r>
          </a:p>
          <a:p>
            <a:endParaRPr lang="en-US" sz="1000" b="1" baseline="0" dirty="0" smtClean="0"/>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900" kern="1200" dirty="0" smtClean="0">
                <a:solidFill>
                  <a:schemeClr val="tx1"/>
                </a:solidFill>
                <a:effectLst/>
                <a:latin typeface="+mn-lt"/>
                <a:ea typeface="+mn-ea"/>
                <a:cs typeface="+mn-cs"/>
              </a:rPr>
              <a:t>[Time: 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has been designed to be an interactive experience. To get the most from the session, here are a few tips about how to participate.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Highlight any web conferencing features to be used such as the chat panel and raise hand feature. Note that the raise hand feature may not be necessary if the group is relatively small. With a small group, participants could volunteer by just unmuting themselves and speaking up. If you do choose to use the raise hand feature, explain, “When I invite you to raise your hand during the session, I mean you can click on the raise hand button if you want to share your thoughts with the group.”</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It appears we are ready to start.</a:t>
            </a:r>
          </a:p>
          <a:p>
            <a:endParaRPr lang="en-US"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latin typeface="+mn-lt"/>
                <a:ea typeface="+mn-ea"/>
                <a:cs typeface="+mn-cs"/>
              </a:rPr>
              <a:t>Facilitator notes:</a:t>
            </a:r>
            <a:endParaRPr lang="en-US" sz="1000" kern="1200" dirty="0" smtClean="0">
              <a:solidFill>
                <a:schemeClr val="tx1"/>
              </a:solidFill>
              <a:latin typeface="+mn-lt"/>
              <a:ea typeface="+mn-ea"/>
              <a:cs typeface="+mn-cs"/>
            </a:endParaRPr>
          </a:p>
          <a:p>
            <a:endParaRPr lang="en-US" sz="1000" kern="1200" dirty="0" smtClean="0">
              <a:solidFill>
                <a:schemeClr val="tx1"/>
              </a:solidFill>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Let’s start by taking a look at the opening question.</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Debrief the icebreaker question from the beginning regarding how participants feel about meditating each day at noon.  Summarize the responses you see in the chat panel; for example, “10 people indicated ‘yes,’ 15 indicated ‘no,’ 15 indicated ‘not sure.’” Call on two people to expand on their answers.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Let’s hear from some of you about your responses.  Someone who indicated “yes” – why do you think this is a good idea?</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How about someone who said “no” or “not sure”? Why are you resistant to or unsure about the idea of meditation?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Recap what people said and assure them that today’s session is not about meditation, but about persuasion. </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As managers, you will frequently propose new ideas. These could range from instituting a new process idea such as enlisting direct reports to adopt a new vacation request protocol to more complex circumstances that require the convincing of multiple stakeholders, influencers, and decision makers to make a substantial investment. Mastering the process of persuasion will enable you to change or reinforce others' attitudes, opinions, or behaviors as you propose and try to implement new ideas.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Point out that the exercise you just completed revealed who was in favor and not in favor of an idea. To persuade others, you’ll need to learn what’s underneath a “yes” or “no” answer. Once you understand other people’s points of view, you can determine how to connect with them and increase your chances of having a new idea accepted.</a:t>
            </a:r>
          </a:p>
          <a:p>
            <a:endParaRPr lang="en-US" sz="10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is focused on three important elements of persuading others. Specifically, we are going to discuss how to:</a:t>
            </a:r>
          </a:p>
          <a:p>
            <a:endParaRPr lang="en-US" sz="900" kern="1200" dirty="0" smtClean="0">
              <a:solidFill>
                <a:schemeClr val="tx1"/>
              </a:solidFill>
              <a:effectLst/>
              <a:latin typeface="+mn-lt"/>
              <a:ea typeface="+mn-ea"/>
              <a:cs typeface="+mn-cs"/>
            </a:endParaRPr>
          </a:p>
          <a:p>
            <a:pPr marL="171450" indent="-171450">
              <a:buFont typeface="Arial"/>
              <a:buChar char="•"/>
            </a:pPr>
            <a:r>
              <a:rPr lang="en-US" sz="900" kern="1200" dirty="0" smtClean="0">
                <a:solidFill>
                  <a:schemeClr val="tx1"/>
                </a:solidFill>
                <a:effectLst/>
                <a:latin typeface="+mn-lt"/>
                <a:ea typeface="+mn-ea"/>
                <a:cs typeface="+mn-cs"/>
              </a:rPr>
              <a:t>Understand your audience</a:t>
            </a:r>
          </a:p>
          <a:p>
            <a:pPr marL="171450" lvl="0" indent="-171450">
              <a:buFont typeface="Arial"/>
              <a:buChar char="•"/>
            </a:pPr>
            <a:r>
              <a:rPr lang="en-US" sz="900" kern="1200" dirty="0" smtClean="0">
                <a:solidFill>
                  <a:schemeClr val="tx1"/>
                </a:solidFill>
                <a:effectLst/>
                <a:latin typeface="+mn-lt"/>
                <a:ea typeface="+mn-ea"/>
                <a:cs typeface="+mn-cs"/>
              </a:rPr>
              <a:t>Win minds and hearts</a:t>
            </a:r>
          </a:p>
          <a:p>
            <a:pPr marL="171450" lvl="0" indent="-171450">
              <a:buFont typeface="Arial"/>
              <a:buChar char="•"/>
            </a:pPr>
            <a:r>
              <a:rPr lang="en-US" sz="900" kern="1200" dirty="0" smtClean="0">
                <a:solidFill>
                  <a:schemeClr val="tx1"/>
                </a:solidFill>
                <a:effectLst/>
                <a:latin typeface="+mn-lt"/>
                <a:ea typeface="+mn-ea"/>
                <a:cs typeface="+mn-cs"/>
              </a:rPr>
              <a:t>Activate persuasion triggers</a:t>
            </a:r>
          </a:p>
          <a:p>
            <a:endParaRPr lang="en-US" sz="1000"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sz="900" kern="1200" dirty="0" smtClean="0">
                <a:solidFill>
                  <a:schemeClr val="tx1"/>
                </a:solidFill>
                <a:effectLst/>
                <a:latin typeface="+mn-lt"/>
                <a:ea typeface="+mn-ea"/>
                <a:cs typeface="+mn-cs"/>
              </a:rPr>
              <a:t>[Time: 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Before you can persuade others, you must understand the roles they play in the decision-making process, their communication styles, how receptive they might be to your new idea, and how they approach decision making. Imagine if I had known all of that about each of you before I proposed the meditation idea. I would have had an advantage and perhaps taken a different approach to increase my chances of having more “yes” responses to that opening question.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Let’s next look closely at one of those areas: the idea of receptivity.</a:t>
            </a:r>
          </a:p>
          <a:p>
            <a:r>
              <a:rPr lang="en-US" sz="1000" kern="1200" dirty="0" smtClean="0">
                <a:solidFill>
                  <a:schemeClr val="tx1"/>
                </a:solidFill>
                <a:latin typeface="+mn-lt"/>
                <a:ea typeface="+mn-ea"/>
                <a:cs typeface="+mn-cs"/>
              </a:rPr>
              <a:t/>
            </a:r>
            <a:br>
              <a:rPr lang="en-US" sz="10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a:t>
            </a:r>
            <a:r>
              <a:rPr lang="en-US" sz="1000" b="1" baseline="0" dirty="0" smtClean="0"/>
              <a:t> notes:</a:t>
            </a:r>
          </a:p>
          <a:p>
            <a:endParaRPr lang="en-US" sz="1000" b="1" baseline="0" dirty="0" smtClean="0"/>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People differ in terms of what they know about your proposal or idea, how interested they are in what you have to say, and how strongly they support your views. All of these influence their receptivity to what you’re advocating.</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Imagine that our company has decided to institute an unlimited vacation policy for all employees. This means that each employee would determine how many days to take off each year. It could be two weeks, or it could be two months. How do you feel about this idea?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Look at the categories of receptivity on the screen and chat in the one that best describes you.</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Feel free to tailor the question to one that is relevant to the group, but be sure to use a question that will generate a mix of responses. Scan the chats and select the two categories that generated the most responses. Name the top two categories and ask participants to think of a strategy they might use to persuade someone from each of the categories. Then ask participants to raise hands and select one or two to share their ideas with the group. Highlight the following ideas for each of the top categories if participants do not mention them:</a:t>
            </a:r>
          </a:p>
          <a:p>
            <a:endParaRPr lang="en-US" sz="900" b="1" kern="1200" dirty="0" smtClean="0">
              <a:solidFill>
                <a:schemeClr val="tx1"/>
              </a:solidFill>
              <a:effectLst/>
              <a:latin typeface="+mn-lt"/>
              <a:ea typeface="+mn-ea"/>
              <a:cs typeface="+mn-cs"/>
            </a:endParaRPr>
          </a:p>
          <a:p>
            <a:r>
              <a:rPr lang="en-US" sz="900" b="1" kern="1200" dirty="0" smtClean="0">
                <a:solidFill>
                  <a:schemeClr val="tx1"/>
                </a:solidFill>
                <a:effectLst/>
                <a:latin typeface="+mn-lt"/>
                <a:ea typeface="+mn-ea"/>
                <a:cs typeface="+mn-cs"/>
              </a:rPr>
              <a:t>Hostile: </a:t>
            </a:r>
            <a:r>
              <a:rPr lang="en-US" sz="900" kern="1200" dirty="0" smtClean="0">
                <a:solidFill>
                  <a:schemeClr val="tx1"/>
                </a:solidFill>
                <a:effectLst/>
                <a:latin typeface="+mn-lt"/>
                <a:ea typeface="+mn-ea"/>
                <a:cs typeface="+mn-cs"/>
              </a:rPr>
              <a:t>They disagree with you:</a:t>
            </a:r>
          </a:p>
          <a:p>
            <a:pPr marL="171450" lvl="0" indent="-171450">
              <a:buFont typeface="Arial"/>
              <a:buChar char="•"/>
            </a:pPr>
            <a:r>
              <a:rPr lang="en-US" sz="900" kern="1200" dirty="0" smtClean="0">
                <a:solidFill>
                  <a:schemeClr val="tx1"/>
                </a:solidFill>
                <a:effectLst/>
                <a:latin typeface="+mn-lt"/>
                <a:ea typeface="+mn-ea"/>
                <a:cs typeface="+mn-cs"/>
              </a:rPr>
              <a:t>Use humor or a story to "warm them up" to you.</a:t>
            </a:r>
          </a:p>
          <a:p>
            <a:pPr marL="171450" lvl="0" indent="-171450">
              <a:buFont typeface="Arial"/>
              <a:buChar char="•"/>
            </a:pPr>
            <a:r>
              <a:rPr lang="en-US" sz="900" kern="1200" dirty="0" smtClean="0">
                <a:solidFill>
                  <a:schemeClr val="tx1"/>
                </a:solidFill>
                <a:effectLst/>
                <a:latin typeface="+mn-lt"/>
                <a:ea typeface="+mn-ea"/>
                <a:cs typeface="+mn-cs"/>
              </a:rPr>
              <a:t>Focus on areas you agree on.</a:t>
            </a:r>
          </a:p>
          <a:p>
            <a:pPr marL="171450" lvl="0" indent="-171450">
              <a:buFont typeface="Arial"/>
              <a:buChar char="•"/>
            </a:pPr>
            <a:r>
              <a:rPr lang="en-US" sz="900" kern="1200" dirty="0" smtClean="0">
                <a:solidFill>
                  <a:schemeClr val="tx1"/>
                </a:solidFill>
                <a:effectLst/>
                <a:latin typeface="+mn-lt"/>
                <a:ea typeface="+mn-ea"/>
                <a:cs typeface="+mn-cs"/>
              </a:rPr>
              <a:t>Demonstrate your expertise and cite experts.</a:t>
            </a:r>
          </a:p>
          <a:p>
            <a:pPr marL="171450" lvl="0" indent="-171450">
              <a:buFont typeface="Arial"/>
              <a:buChar char="•"/>
            </a:pPr>
            <a:r>
              <a:rPr lang="en-US" sz="900" kern="1200" dirty="0" smtClean="0">
                <a:solidFill>
                  <a:schemeClr val="tx1"/>
                </a:solidFill>
                <a:effectLst/>
                <a:latin typeface="+mn-lt"/>
                <a:ea typeface="+mn-ea"/>
                <a:cs typeface="+mn-cs"/>
              </a:rPr>
              <a:t>Support statements with solid evidence.</a:t>
            </a:r>
          </a:p>
          <a:p>
            <a:pPr marL="171450" lvl="0" indent="-171450">
              <a:buFont typeface="Arial"/>
              <a:buChar char="•"/>
            </a:pPr>
            <a:r>
              <a:rPr lang="en-US" sz="900" kern="1200" dirty="0" smtClean="0">
                <a:solidFill>
                  <a:schemeClr val="tx1"/>
                </a:solidFill>
                <a:effectLst/>
                <a:latin typeface="+mn-lt"/>
                <a:ea typeface="+mn-ea"/>
                <a:cs typeface="+mn-cs"/>
              </a:rPr>
              <a:t>Identify benefits they would value.</a:t>
            </a:r>
          </a:p>
          <a:p>
            <a:pPr marL="171450" lvl="0" indent="-171450">
              <a:buFont typeface="Arial"/>
              <a:buChar char="•"/>
            </a:pPr>
            <a:r>
              <a:rPr lang="en-US" sz="900" kern="1200" dirty="0" smtClean="0">
                <a:solidFill>
                  <a:schemeClr val="tx1"/>
                </a:solidFill>
                <a:effectLst/>
                <a:latin typeface="+mn-lt"/>
                <a:ea typeface="+mn-ea"/>
                <a:cs typeface="+mn-cs"/>
              </a:rPr>
              <a:t>Stress that you're looking for a win-win outcome.</a:t>
            </a:r>
          </a:p>
          <a:p>
            <a:endParaRPr lang="en-US" sz="900" b="1" kern="1200" dirty="0" smtClean="0">
              <a:solidFill>
                <a:schemeClr val="tx1"/>
              </a:solidFill>
              <a:effectLst/>
              <a:latin typeface="+mn-lt"/>
              <a:ea typeface="+mn-ea"/>
              <a:cs typeface="+mn-cs"/>
            </a:endParaRPr>
          </a:p>
          <a:p>
            <a:r>
              <a:rPr lang="en-US" sz="900" b="1" kern="1200" dirty="0" smtClean="0">
                <a:solidFill>
                  <a:schemeClr val="tx1"/>
                </a:solidFill>
                <a:effectLst/>
                <a:latin typeface="+mn-lt"/>
                <a:ea typeface="+mn-ea"/>
                <a:cs typeface="+mn-cs"/>
              </a:rPr>
              <a:t>Neutral</a:t>
            </a:r>
            <a:r>
              <a:rPr lang="en-US" sz="900" kern="1200" dirty="0" smtClean="0">
                <a:solidFill>
                  <a:schemeClr val="tx1"/>
                </a:solidFill>
                <a:effectLst/>
                <a:latin typeface="+mn-lt"/>
                <a:ea typeface="+mn-ea"/>
                <a:cs typeface="+mn-cs"/>
              </a:rPr>
              <a:t>: They understand your position but still need convincing:</a:t>
            </a:r>
          </a:p>
          <a:p>
            <a:pPr marL="171450" lvl="0" indent="-171450">
              <a:buFont typeface="Arial"/>
              <a:buChar char="•"/>
            </a:pPr>
            <a:r>
              <a:rPr lang="en-US" sz="900" kern="1200" dirty="0" smtClean="0">
                <a:solidFill>
                  <a:schemeClr val="tx1"/>
                </a:solidFill>
                <a:effectLst/>
                <a:latin typeface="+mn-lt"/>
                <a:ea typeface="+mn-ea"/>
                <a:cs typeface="+mn-cs"/>
              </a:rPr>
              <a:t>Spell out your proposition's benefits to listeners.</a:t>
            </a:r>
          </a:p>
          <a:p>
            <a:pPr marL="171450" lvl="0" indent="-171450">
              <a:buFont typeface="Arial"/>
              <a:buChar char="•"/>
            </a:pPr>
            <a:r>
              <a:rPr lang="en-US" sz="900" kern="1200" dirty="0" smtClean="0">
                <a:solidFill>
                  <a:schemeClr val="tx1"/>
                </a:solidFill>
                <a:effectLst/>
                <a:latin typeface="+mn-lt"/>
                <a:ea typeface="+mn-ea"/>
                <a:cs typeface="+mn-cs"/>
              </a:rPr>
              <a:t>Present just three clear, compelling points backed by expert evidence, data, and concrete examples.</a:t>
            </a:r>
          </a:p>
          <a:p>
            <a:pPr marL="171450" lvl="0" indent="-171450">
              <a:buFont typeface="Arial"/>
              <a:buChar char="•"/>
            </a:pPr>
            <a:r>
              <a:rPr lang="en-US" sz="900" kern="1200" dirty="0" smtClean="0">
                <a:solidFill>
                  <a:schemeClr val="tx1"/>
                </a:solidFill>
                <a:effectLst/>
                <a:latin typeface="+mn-lt"/>
                <a:ea typeface="+mn-ea"/>
                <a:cs typeface="+mn-cs"/>
              </a:rPr>
              <a:t>Use stories, personal experiences, and anecdotes to appeal to their emotions.</a:t>
            </a:r>
          </a:p>
          <a:p>
            <a:pPr marL="171450" lvl="0" indent="-171450">
              <a:buFont typeface="Arial"/>
              <a:buChar char="•"/>
            </a:pPr>
            <a:r>
              <a:rPr lang="en-US" sz="900" kern="1200" dirty="0" smtClean="0">
                <a:solidFill>
                  <a:schemeClr val="tx1"/>
                </a:solidFill>
                <a:effectLst/>
                <a:latin typeface="+mn-lt"/>
                <a:ea typeface="+mn-ea"/>
                <a:cs typeface="+mn-cs"/>
              </a:rPr>
              <a:t>Point out any downside of not accepting your proposal.</a:t>
            </a:r>
          </a:p>
          <a:p>
            <a:pPr marL="171450" lvl="0" indent="-171450">
              <a:buFont typeface="Arial"/>
              <a:buChar char="•"/>
            </a:pPr>
            <a:r>
              <a:rPr lang="en-US" sz="900" kern="1200" dirty="0" smtClean="0">
                <a:solidFill>
                  <a:schemeClr val="tx1"/>
                </a:solidFill>
                <a:effectLst/>
                <a:latin typeface="+mn-lt"/>
                <a:ea typeface="+mn-ea"/>
                <a:cs typeface="+mn-cs"/>
              </a:rPr>
              <a:t>Discuss the alternatives you've considered or you believe others might raise.</a:t>
            </a:r>
          </a:p>
          <a:p>
            <a:endParaRPr lang="en-US" sz="900" b="1" kern="1200" dirty="0" smtClean="0">
              <a:solidFill>
                <a:schemeClr val="tx1"/>
              </a:solidFill>
              <a:effectLst/>
              <a:latin typeface="+mn-lt"/>
              <a:ea typeface="+mn-ea"/>
              <a:cs typeface="+mn-cs"/>
            </a:endParaRPr>
          </a:p>
          <a:p>
            <a:r>
              <a:rPr lang="en-US" sz="900" b="1" kern="1200" dirty="0" smtClean="0">
                <a:solidFill>
                  <a:schemeClr val="tx1"/>
                </a:solidFill>
                <a:effectLst/>
                <a:latin typeface="+mn-lt"/>
                <a:ea typeface="+mn-ea"/>
                <a:cs typeface="+mn-cs"/>
              </a:rPr>
              <a:t>Uninterested</a:t>
            </a:r>
            <a:r>
              <a:rPr lang="en-US" sz="900" kern="1200" dirty="0" smtClean="0">
                <a:solidFill>
                  <a:schemeClr val="tx1"/>
                </a:solidFill>
                <a:effectLst/>
                <a:latin typeface="+mn-lt"/>
                <a:ea typeface="+mn-ea"/>
                <a:cs typeface="+mn-cs"/>
              </a:rPr>
              <a:t>: They’re informed about your subject but don’t care about it:</a:t>
            </a:r>
          </a:p>
          <a:p>
            <a:pPr marL="171450" lvl="0" indent="-171450">
              <a:buFont typeface="Arial"/>
              <a:buChar char="•"/>
            </a:pPr>
            <a:r>
              <a:rPr lang="en-US" sz="900" kern="1200" dirty="0" smtClean="0">
                <a:solidFill>
                  <a:schemeClr val="tx1"/>
                </a:solidFill>
                <a:effectLst/>
                <a:latin typeface="+mn-lt"/>
                <a:ea typeface="+mn-ea"/>
                <a:cs typeface="+mn-cs"/>
              </a:rPr>
              <a:t>Grab their attention with a heart-stopping story, headline, or fact.</a:t>
            </a:r>
          </a:p>
          <a:p>
            <a:pPr marL="171450" lvl="0" indent="-171450">
              <a:buFont typeface="Arial"/>
              <a:buChar char="•"/>
            </a:pPr>
            <a:r>
              <a:rPr lang="en-US" sz="900" kern="1200" dirty="0" smtClean="0">
                <a:solidFill>
                  <a:schemeClr val="tx1"/>
                </a:solidFill>
                <a:effectLst/>
                <a:latin typeface="+mn-lt"/>
                <a:ea typeface="+mn-ea"/>
                <a:cs typeface="+mn-cs"/>
              </a:rPr>
              <a:t>Show how the topic affects them.</a:t>
            </a:r>
          </a:p>
          <a:p>
            <a:pPr marL="171450" lvl="0" indent="-171450">
              <a:buFont typeface="Arial"/>
              <a:buChar char="•"/>
            </a:pPr>
            <a:r>
              <a:rPr lang="en-US" sz="900" kern="1200" dirty="0" smtClean="0">
                <a:solidFill>
                  <a:schemeClr val="tx1"/>
                </a:solidFill>
                <a:effectLst/>
                <a:latin typeface="+mn-lt"/>
                <a:ea typeface="+mn-ea"/>
                <a:cs typeface="+mn-cs"/>
              </a:rPr>
              <a:t>Support your case with three to five compelling facts backed by expert testimony or statistics.</a:t>
            </a:r>
          </a:p>
          <a:p>
            <a:endParaRPr lang="en-US" sz="900" b="1" kern="1200" dirty="0" smtClean="0">
              <a:solidFill>
                <a:schemeClr val="tx1"/>
              </a:solidFill>
              <a:effectLst/>
              <a:latin typeface="+mn-lt"/>
              <a:ea typeface="+mn-ea"/>
              <a:cs typeface="+mn-cs"/>
            </a:endParaRPr>
          </a:p>
          <a:p>
            <a:r>
              <a:rPr lang="en-US" sz="900" b="1" kern="1200" dirty="0" smtClean="0">
                <a:solidFill>
                  <a:schemeClr val="tx1"/>
                </a:solidFill>
                <a:effectLst/>
                <a:latin typeface="+mn-lt"/>
                <a:ea typeface="+mn-ea"/>
                <a:cs typeface="+mn-cs"/>
              </a:rPr>
              <a:t>Uninformed</a:t>
            </a:r>
            <a:r>
              <a:rPr lang="en-US" sz="900" kern="1200" dirty="0" smtClean="0">
                <a:solidFill>
                  <a:schemeClr val="tx1"/>
                </a:solidFill>
                <a:effectLst/>
                <a:latin typeface="+mn-lt"/>
                <a:ea typeface="+mn-ea"/>
                <a:cs typeface="+mn-cs"/>
              </a:rPr>
              <a:t>: They lack the information needed to become convinced:</a:t>
            </a:r>
          </a:p>
          <a:p>
            <a:pPr marL="171450" lvl="0" indent="-171450">
              <a:buFont typeface="Arial"/>
              <a:buChar char="•"/>
            </a:pPr>
            <a:r>
              <a:rPr lang="en-US" sz="900" kern="1200" dirty="0" smtClean="0">
                <a:solidFill>
                  <a:schemeClr val="tx1"/>
                </a:solidFill>
                <a:effectLst/>
                <a:latin typeface="+mn-lt"/>
                <a:ea typeface="+mn-ea"/>
                <a:cs typeface="+mn-cs"/>
              </a:rPr>
              <a:t>Establish your credibility by showcasing your experience or qualifications.</a:t>
            </a:r>
          </a:p>
          <a:p>
            <a:pPr marL="171450" lvl="0" indent="-171450">
              <a:buFont typeface="Arial"/>
              <a:buChar char="•"/>
            </a:pPr>
            <a:r>
              <a:rPr lang="en-US" sz="900" kern="1200" dirty="0" smtClean="0">
                <a:solidFill>
                  <a:schemeClr val="tx1"/>
                </a:solidFill>
                <a:effectLst/>
                <a:latin typeface="+mn-lt"/>
                <a:ea typeface="+mn-ea"/>
                <a:cs typeface="+mn-cs"/>
              </a:rPr>
              <a:t>Keep your presentation simple and straightforward; don't confuse them with complex evaluations.</a:t>
            </a:r>
          </a:p>
          <a:p>
            <a:pPr marL="171450" lvl="0" indent="-171450">
              <a:buFont typeface="Arial"/>
              <a:buChar char="•"/>
            </a:pPr>
            <a:r>
              <a:rPr lang="en-US" sz="900" kern="1200" dirty="0" smtClean="0">
                <a:solidFill>
                  <a:schemeClr val="tx1"/>
                </a:solidFill>
                <a:effectLst/>
                <a:latin typeface="+mn-lt"/>
                <a:ea typeface="+mn-ea"/>
                <a:cs typeface="+mn-cs"/>
              </a:rPr>
              <a:t>Create an emotional link by sharing several personal anecdotes.</a:t>
            </a:r>
          </a:p>
          <a:p>
            <a:endParaRPr lang="en-US" sz="900" b="1" kern="1200" dirty="0" smtClean="0">
              <a:solidFill>
                <a:schemeClr val="tx1"/>
              </a:solidFill>
              <a:effectLst/>
              <a:latin typeface="+mn-lt"/>
              <a:ea typeface="+mn-ea"/>
              <a:cs typeface="+mn-cs"/>
            </a:endParaRPr>
          </a:p>
          <a:p>
            <a:r>
              <a:rPr lang="en-US" sz="900" b="1" kern="1200" dirty="0" smtClean="0">
                <a:solidFill>
                  <a:schemeClr val="tx1"/>
                </a:solidFill>
                <a:effectLst/>
                <a:latin typeface="+mn-lt"/>
                <a:ea typeface="+mn-ea"/>
                <a:cs typeface="+mn-cs"/>
              </a:rPr>
              <a:t>Supportive</a:t>
            </a:r>
            <a:r>
              <a:rPr lang="en-US" sz="900" kern="1200" dirty="0" smtClean="0">
                <a:solidFill>
                  <a:schemeClr val="tx1"/>
                </a:solidFill>
                <a:effectLst/>
                <a:latin typeface="+mn-lt"/>
                <a:ea typeface="+mn-ea"/>
                <a:cs typeface="+mn-cs"/>
              </a:rPr>
              <a:t>: They already agree with you:</a:t>
            </a:r>
          </a:p>
          <a:p>
            <a:pPr marL="171450" lvl="0" indent="-171450">
              <a:buFont typeface="Arial"/>
              <a:buChar char="•"/>
            </a:pPr>
            <a:r>
              <a:rPr lang="en-US" sz="900" kern="1200" dirty="0" smtClean="0">
                <a:solidFill>
                  <a:schemeClr val="tx1"/>
                </a:solidFill>
                <a:effectLst/>
                <a:latin typeface="+mn-lt"/>
                <a:ea typeface="+mn-ea"/>
                <a:cs typeface="+mn-cs"/>
              </a:rPr>
              <a:t>Recharge their enthusiasm with success stories and vivid testimonials.</a:t>
            </a:r>
          </a:p>
          <a:p>
            <a:pPr marL="171450" lvl="0" indent="-171450">
              <a:buFont typeface="Arial"/>
              <a:buChar char="•"/>
            </a:pPr>
            <a:r>
              <a:rPr lang="en-US" sz="900" kern="1200" dirty="0" smtClean="0">
                <a:solidFill>
                  <a:schemeClr val="tx1"/>
                </a:solidFill>
                <a:effectLst/>
                <a:latin typeface="+mn-lt"/>
                <a:ea typeface="+mn-ea"/>
                <a:cs typeface="+mn-cs"/>
              </a:rPr>
              <a:t>Help them to anticipate and refute possible arguments from opponents.</a:t>
            </a:r>
          </a:p>
          <a:p>
            <a:pPr marL="171450" lvl="0" indent="-171450">
              <a:buFont typeface="Arial"/>
              <a:buChar char="•"/>
            </a:pPr>
            <a:r>
              <a:rPr lang="en-US" sz="900" kern="1200" dirty="0" smtClean="0">
                <a:solidFill>
                  <a:schemeClr val="tx1"/>
                </a:solidFill>
                <a:effectLst/>
                <a:latin typeface="+mn-lt"/>
                <a:ea typeface="+mn-ea"/>
                <a:cs typeface="+mn-cs"/>
              </a:rPr>
              <a:t>Hand out a detailed action plan with clear deadlines.</a:t>
            </a:r>
          </a:p>
          <a:p>
            <a:endParaRPr lang="en-US" sz="900" b="1" kern="1200" dirty="0" smtClean="0">
              <a:solidFill>
                <a:schemeClr val="tx1"/>
              </a:solidFill>
              <a:effectLst/>
              <a:latin typeface="+mn-lt"/>
              <a:ea typeface="+mn-ea"/>
              <a:cs typeface="+mn-cs"/>
            </a:endParaRPr>
          </a:p>
          <a:p>
            <a:r>
              <a:rPr lang="en-US" sz="900" b="1" kern="1200" dirty="0" smtClean="0">
                <a:solidFill>
                  <a:schemeClr val="tx1"/>
                </a:solidFill>
                <a:effectLst/>
                <a:latin typeface="+mn-lt"/>
                <a:ea typeface="+mn-ea"/>
                <a:cs typeface="+mn-cs"/>
              </a:rPr>
              <a:t>Mixed</a:t>
            </a:r>
            <a:r>
              <a:rPr lang="en-US" sz="900" kern="1200" dirty="0" smtClean="0">
                <a:solidFill>
                  <a:schemeClr val="tx1"/>
                </a:solidFill>
                <a:effectLst/>
                <a:latin typeface="+mn-lt"/>
                <a:ea typeface="+mn-ea"/>
                <a:cs typeface="+mn-cs"/>
              </a:rPr>
              <a:t>: They have a blend of attitudes and views about your position:</a:t>
            </a:r>
          </a:p>
          <a:p>
            <a:pPr marL="171450" lvl="0" indent="-171450">
              <a:buFont typeface="Arial"/>
              <a:buChar char="•"/>
            </a:pPr>
            <a:r>
              <a:rPr lang="en-US" sz="900" kern="1200" dirty="0" smtClean="0">
                <a:solidFill>
                  <a:schemeClr val="tx1"/>
                </a:solidFill>
                <a:effectLst/>
                <a:latin typeface="+mn-lt"/>
                <a:ea typeface="+mn-ea"/>
                <a:cs typeface="+mn-cs"/>
              </a:rPr>
              <a:t>Identify the listeners you most have to win over and who have the most power. Concentrate your efforts on them.</a:t>
            </a:r>
          </a:p>
          <a:p>
            <a:pPr marL="171450" lvl="0" indent="-171450">
              <a:buFont typeface="Arial"/>
              <a:buChar char="•"/>
            </a:pPr>
            <a:r>
              <a:rPr lang="en-US" sz="900" kern="1200" dirty="0" smtClean="0">
                <a:solidFill>
                  <a:schemeClr val="tx1"/>
                </a:solidFill>
                <a:effectLst/>
                <a:latin typeface="+mn-lt"/>
                <a:ea typeface="+mn-ea"/>
                <a:cs typeface="+mn-cs"/>
              </a:rPr>
              <a:t>Appeal to different subgroups with different messages.</a:t>
            </a:r>
          </a:p>
          <a:p>
            <a:pPr marL="171450" lvl="0" indent="-171450">
              <a:buFont typeface="Arial"/>
              <a:buChar char="•"/>
            </a:pPr>
            <a:r>
              <a:rPr lang="en-US" sz="900" kern="1200" dirty="0" smtClean="0">
                <a:solidFill>
                  <a:schemeClr val="tx1"/>
                </a:solidFill>
                <a:effectLst/>
                <a:latin typeface="+mn-lt"/>
                <a:ea typeface="+mn-ea"/>
                <a:cs typeface="+mn-cs"/>
              </a:rPr>
              <a:t>Avoid promising everything to everyone.</a:t>
            </a:r>
          </a:p>
          <a:p>
            <a:pPr marR="0" algn="l" defTabSz="457200" rtl="0" eaLnBrk="1" fontAlgn="auto" latinLnBrk="0" hangingPunct="1">
              <a:lnSpc>
                <a:spcPct val="100000"/>
              </a:lnSpc>
              <a:spcBef>
                <a:spcPts val="0"/>
              </a:spcBef>
              <a:spcAft>
                <a:spcPts val="0"/>
              </a:spcAft>
              <a:buClrTx/>
              <a:buSzTx/>
              <a:tabLst/>
              <a:defRPr/>
            </a:pP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3977979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r>
              <a:rPr lang="en-US" sz="1000" b="1" kern="1200" dirty="0" smtClean="0">
                <a:solidFill>
                  <a:schemeClr val="tx1"/>
                </a:solidFill>
                <a:latin typeface="+mn-lt"/>
                <a:ea typeface="+mn-ea"/>
                <a:cs typeface="+mn-cs"/>
              </a:rPr>
              <a:t>Facilitator notes:</a:t>
            </a:r>
            <a:endParaRPr lang="en-US" sz="1000" dirty="0" smtClean="0"/>
          </a:p>
          <a:p>
            <a:r>
              <a:rPr lang="en-US" sz="1000" b="1" kern="1200" dirty="0" smtClean="0">
                <a:solidFill>
                  <a:schemeClr val="tx1"/>
                </a:solidFill>
                <a:latin typeface="+mn-lt"/>
                <a:ea typeface="+mn-ea"/>
                <a:cs typeface="+mn-cs"/>
              </a:rPr>
              <a:t> </a:t>
            </a:r>
            <a:endParaRPr lang="en-US" sz="1000" dirty="0" smtClean="0"/>
          </a:p>
          <a:p>
            <a:r>
              <a:rPr lang="en-US" sz="900" kern="1200" dirty="0" smtClean="0">
                <a:solidFill>
                  <a:schemeClr val="tx1"/>
                </a:solidFill>
                <a:effectLst/>
                <a:latin typeface="+mn-lt"/>
                <a:ea typeface="+mn-ea"/>
                <a:cs typeface="+mn-cs"/>
              </a:rPr>
              <a:t>[Time: 2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Analyzing the receptivity of your audience is just one part of understanding them. Here are some other ways you can better understand your audience: </a:t>
            </a:r>
          </a:p>
          <a:p>
            <a:pPr lvl="0"/>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Identify key people.</a:t>
            </a:r>
            <a:r>
              <a:rPr lang="en-US" sz="900" kern="1200" dirty="0" smtClean="0">
                <a:solidFill>
                  <a:schemeClr val="tx1"/>
                </a:solidFill>
                <a:effectLst/>
                <a:latin typeface="+mn-lt"/>
                <a:ea typeface="+mn-ea"/>
                <a:cs typeface="+mn-cs"/>
              </a:rPr>
              <a:t> Targeting the right people is critical to your persuasion strategy. Whether you’re proposing an idea to one person or a group, you will need to adjust your approach according to whom you are talking. Your audience will usually consist of:</a:t>
            </a:r>
            <a:endParaRPr lang="en-US" sz="1000" kern="1200" dirty="0" smtClean="0">
              <a:solidFill>
                <a:schemeClr val="tx1"/>
              </a:solidFill>
              <a:effectLst/>
              <a:latin typeface="+mn-lt"/>
              <a:ea typeface="+mn-ea"/>
              <a:cs typeface="+mn-cs"/>
            </a:endParaRPr>
          </a:p>
          <a:p>
            <a:pPr marL="628650" lvl="1" indent="-171450">
              <a:buFont typeface="Arial"/>
              <a:buChar char="•"/>
            </a:pPr>
            <a:r>
              <a:rPr lang="en-US" sz="900" kern="1200" dirty="0" smtClean="0">
                <a:solidFill>
                  <a:schemeClr val="tx1"/>
                </a:solidFill>
                <a:effectLst/>
                <a:latin typeface="+mn-lt"/>
                <a:ea typeface="+mn-ea"/>
                <a:cs typeface="+mn-cs"/>
              </a:rPr>
              <a:t>Decision makers—people who have the power to approve or reject your idea</a:t>
            </a:r>
            <a:endParaRPr lang="en-US" sz="1000" kern="1200" dirty="0" smtClean="0">
              <a:solidFill>
                <a:schemeClr val="tx1"/>
              </a:solidFill>
              <a:effectLst/>
              <a:latin typeface="+mn-lt"/>
              <a:ea typeface="+mn-ea"/>
              <a:cs typeface="+mn-cs"/>
            </a:endParaRPr>
          </a:p>
          <a:p>
            <a:pPr marL="628650" lvl="1" indent="-171450">
              <a:buFont typeface="Arial"/>
              <a:buChar char="•"/>
            </a:pPr>
            <a:r>
              <a:rPr lang="en-US" sz="900" kern="1200" dirty="0" smtClean="0">
                <a:solidFill>
                  <a:schemeClr val="tx1"/>
                </a:solidFill>
                <a:effectLst/>
                <a:latin typeface="+mn-lt"/>
                <a:ea typeface="+mn-ea"/>
                <a:cs typeface="+mn-cs"/>
              </a:rPr>
              <a:t>Key stakeholders—those who would be directly affected if your proposal were accepted</a:t>
            </a:r>
            <a:endParaRPr lang="en-US" sz="1000" kern="1200" dirty="0" smtClean="0">
              <a:solidFill>
                <a:schemeClr val="tx1"/>
              </a:solidFill>
              <a:effectLst/>
              <a:latin typeface="+mn-lt"/>
              <a:ea typeface="+mn-ea"/>
              <a:cs typeface="+mn-cs"/>
            </a:endParaRPr>
          </a:p>
          <a:p>
            <a:pPr marL="628650" lvl="1" indent="-171450">
              <a:buFont typeface="Arial"/>
              <a:buChar char="•"/>
            </a:pPr>
            <a:r>
              <a:rPr lang="en-US" sz="900" kern="1200" dirty="0" smtClean="0">
                <a:solidFill>
                  <a:schemeClr val="tx1"/>
                </a:solidFill>
                <a:effectLst/>
                <a:latin typeface="+mn-lt"/>
                <a:ea typeface="+mn-ea"/>
                <a:cs typeface="+mn-cs"/>
              </a:rPr>
              <a:t>Influencers—individuals who can sway decision makers and key stakeholders</a:t>
            </a:r>
            <a:endParaRPr lang="en-US" sz="1000" kern="1200" dirty="0" smtClean="0">
              <a:solidFill>
                <a:schemeClr val="tx1"/>
              </a:solidFill>
              <a:effectLst/>
              <a:latin typeface="+mn-lt"/>
              <a:ea typeface="+mn-ea"/>
              <a:cs typeface="+mn-cs"/>
            </a:endParaRPr>
          </a:p>
          <a:p>
            <a:pPr lvl="0"/>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Tune in to listeners’ preferred communication modes</a:t>
            </a:r>
            <a:r>
              <a:rPr lang="en-US" sz="900" kern="1200" dirty="0" smtClean="0">
                <a:solidFill>
                  <a:schemeClr val="tx1"/>
                </a:solidFill>
                <a:effectLst/>
                <a:latin typeface="+mn-lt"/>
                <a:ea typeface="+mn-ea"/>
                <a:cs typeface="+mn-cs"/>
              </a:rPr>
              <a:t>. To persuade others—especially your boss and others senior to you—you need to understand their communication preferences and adapt how you deliver your idea accordingly.</a:t>
            </a:r>
            <a:endParaRPr lang="en-US" sz="1000" kern="1200" dirty="0" smtClean="0">
              <a:solidFill>
                <a:schemeClr val="tx1"/>
              </a:solidFill>
              <a:effectLst/>
              <a:latin typeface="+mn-lt"/>
              <a:ea typeface="+mn-ea"/>
              <a:cs typeface="+mn-cs"/>
            </a:endParaRPr>
          </a:p>
          <a:p>
            <a:pPr marL="171450" lvl="0" indent="-171450">
              <a:buFont typeface="Arial"/>
              <a:buChar char="•"/>
            </a:pPr>
            <a:endParaRPr lang="en-US" sz="900" b="1"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Identify decision-making styles</a:t>
            </a:r>
            <a:r>
              <a:rPr lang="en-US" sz="900" kern="1200" dirty="0" smtClean="0">
                <a:solidFill>
                  <a:schemeClr val="tx1"/>
                </a:solidFill>
                <a:effectLst/>
                <a:latin typeface="+mn-lt"/>
                <a:ea typeface="+mn-ea"/>
                <a:cs typeface="+mn-cs"/>
              </a:rPr>
              <a:t>: People have predominant ways of making decisions. To persuade them, you’ll need to tailor your arguments to the overall decision-making style they tend to use.</a:t>
            </a:r>
            <a:endParaRPr lang="en-US" sz="1000" kern="1200" dirty="0" smtClean="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2884923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3050191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PERSUADING OTHERS</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2015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PERSUADING</a:t>
              </a:r>
              <a:r>
                <a:rPr lang="en-US" sz="1000" baseline="0" dirty="0" smtClean="0">
                  <a:solidFill>
                    <a:schemeClr val="bg1"/>
                  </a:solidFill>
                </a:rPr>
                <a:t> OTHERS</a:t>
              </a:r>
              <a:endParaRPr lang="en-US" sz="1000" dirty="0" smtClean="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35000" y="3471333"/>
            <a:ext cx="73417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15534540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PERSUADING</a:t>
              </a:r>
              <a:r>
                <a:rPr lang="en-US" sz="1000" baseline="0" dirty="0" smtClean="0">
                  <a:solidFill>
                    <a:schemeClr val="bg1"/>
                  </a:solidFill>
                </a:rPr>
                <a:t> </a:t>
              </a:r>
              <a:endParaRPr lang="en-US" sz="1000" dirty="0" smtClean="0">
                <a:solidFill>
                  <a:schemeClr val="bg1"/>
                </a:solidFill>
              </a:endParaRPr>
            </a:p>
            <a:p>
              <a:pPr algn="ctr"/>
              <a:r>
                <a:rPr lang="en-US" sz="1000" dirty="0" smtClean="0">
                  <a:solidFill>
                    <a:schemeClr val="bg1"/>
                  </a:solidFill>
                </a:rPr>
                <a:t>OTHERS</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50" r:id="rId3"/>
    <p:sldLayoutId id="2147483661" r:id="rId4"/>
    <p:sldLayoutId id="2147483670" r:id="rId5"/>
    <p:sldLayoutId id="2147483671" r:id="rId6"/>
    <p:sldLayoutId id="2147483669" r:id="rId7"/>
    <p:sldLayoutId id="2147483651" r:id="rId8"/>
    <p:sldLayoutId id="2147483678" r:id="rId9"/>
  </p:sldLayoutIdLst>
  <p:timing>
    <p:tnLst>
      <p:par>
        <p:cTn xmlns:p14="http://schemas.microsoft.com/office/powerpoint/2010/mai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2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21.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2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image" Target="../media/image23.jpg"/></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opic_landing_page_image_1400.jpg"/>
          <p:cNvPicPr>
            <a:picLocks noChangeAspect="1"/>
          </p:cNvPicPr>
          <p:nvPr/>
        </p:nvPicPr>
        <p:blipFill rotWithShape="1">
          <a:blip r:embed="rId3">
            <a:extLst>
              <a:ext uri="{28A0092B-C50C-407E-A947-70E740481C1C}">
                <a14:useLocalDpi xmlns:a14="http://schemas.microsoft.com/office/drawing/2010/main" val="0"/>
              </a:ext>
            </a:extLst>
          </a:blip>
          <a:srcRect r="23696"/>
          <a:stretch/>
        </p:blipFill>
        <p:spPr>
          <a:xfrm flipH="1">
            <a:off x="-1" y="938954"/>
            <a:ext cx="9160933" cy="4382092"/>
          </a:xfrm>
          <a:prstGeom prst="rect">
            <a:avLst/>
          </a:prstGeom>
        </p:spPr>
      </p:pic>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1" name="Rectangle 10"/>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itle 5"/>
          <p:cNvSpPr>
            <a:spLocks noGrp="1"/>
          </p:cNvSpPr>
          <p:nvPr>
            <p:ph type="ctrTitle"/>
          </p:nvPr>
        </p:nvSpPr>
        <p:spPr>
          <a:xfrm>
            <a:off x="1390315" y="2992649"/>
            <a:ext cx="7299659" cy="1242679"/>
          </a:xfrm>
        </p:spPr>
        <p:txBody>
          <a:bodyPr/>
          <a:lstStyle/>
          <a:p>
            <a:r>
              <a:rPr lang="en-US" dirty="0" smtClean="0"/>
              <a:t>Persuading Others Café </a:t>
            </a:r>
            <a:endParaRPr lang="en-US" dirty="0"/>
          </a:p>
        </p:txBody>
      </p:sp>
      <p:pic>
        <p:nvPicPr>
          <p:cNvPr id="13" name="Picture 12" descr="cover_arr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14" name="Rectangle 13"/>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35426170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Analyze </a:t>
            </a:r>
            <a:r>
              <a:rPr lang="en-US" dirty="0"/>
              <a:t>y</a:t>
            </a:r>
            <a:r>
              <a:rPr lang="en-US" dirty="0" smtClean="0"/>
              <a:t>our </a:t>
            </a:r>
            <a:r>
              <a:rPr lang="en-US" dirty="0"/>
              <a:t>a</a:t>
            </a:r>
            <a:r>
              <a:rPr lang="en-US" dirty="0" smtClean="0"/>
              <a:t>udience</a:t>
            </a:r>
            <a:br>
              <a:rPr lang="en-US" dirty="0" smtClean="0"/>
            </a:br>
            <a:r>
              <a:rPr lang="en-US" sz="2700" dirty="0" smtClean="0"/>
              <a:t>Worksheet for Understanding Your Audience</a:t>
            </a:r>
            <a:endParaRPr lang="en-US" sz="2700" dirty="0"/>
          </a:p>
        </p:txBody>
      </p:sp>
      <p:sp>
        <p:nvSpPr>
          <p:cNvPr id="17" name="Content Placeholder 2"/>
          <p:cNvSpPr txBox="1">
            <a:spLocks/>
          </p:cNvSpPr>
          <p:nvPr/>
        </p:nvSpPr>
        <p:spPr>
          <a:xfrm>
            <a:off x="3634308" y="2275007"/>
            <a:ext cx="4984758" cy="3008193"/>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dirty="0" smtClean="0"/>
              <a:t>What was easy about this activity?</a:t>
            </a:r>
          </a:p>
          <a:p>
            <a:r>
              <a:rPr lang="en-US" sz="2800" dirty="0" smtClean="0"/>
              <a:t>What was challenging?</a:t>
            </a:r>
          </a:p>
          <a:p>
            <a:r>
              <a:rPr lang="en-US" sz="2800" dirty="0" smtClean="0"/>
              <a:t>How can you overcome these challenges going forward?</a:t>
            </a:r>
            <a:endParaRPr lang="en-US" sz="2800" dirty="0"/>
          </a:p>
        </p:txBody>
      </p:sp>
      <p:sp>
        <p:nvSpPr>
          <p:cNvPr id="4" name="Rectangle 3"/>
          <p:cNvSpPr/>
          <p:nvPr/>
        </p:nvSpPr>
        <p:spPr>
          <a:xfrm>
            <a:off x="541865" y="1778006"/>
            <a:ext cx="2421468" cy="778934"/>
          </a:xfrm>
          <a:prstGeom prst="rect">
            <a:avLst/>
          </a:prstGeom>
          <a:solidFill>
            <a:srgbClr val="A51E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Individuals</a:t>
            </a:r>
            <a:endParaRPr lang="en-US" sz="2000" dirty="0"/>
          </a:p>
        </p:txBody>
      </p:sp>
      <p:sp>
        <p:nvSpPr>
          <p:cNvPr id="10" name="Rectangle 9"/>
          <p:cNvSpPr/>
          <p:nvPr/>
        </p:nvSpPr>
        <p:spPr>
          <a:xfrm>
            <a:off x="541865" y="2963337"/>
            <a:ext cx="2421468" cy="778934"/>
          </a:xfrm>
          <a:prstGeom prst="rect">
            <a:avLst/>
          </a:prstGeom>
          <a:solidFill>
            <a:srgbClr val="A51E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Benefits</a:t>
            </a:r>
            <a:endParaRPr lang="en-US" sz="2000" dirty="0"/>
          </a:p>
        </p:txBody>
      </p:sp>
      <p:sp>
        <p:nvSpPr>
          <p:cNvPr id="11" name="Rectangle 10"/>
          <p:cNvSpPr/>
          <p:nvPr/>
        </p:nvSpPr>
        <p:spPr>
          <a:xfrm>
            <a:off x="541865" y="4148668"/>
            <a:ext cx="2421468" cy="778934"/>
          </a:xfrm>
          <a:prstGeom prst="rect">
            <a:avLst/>
          </a:prstGeom>
          <a:solidFill>
            <a:srgbClr val="A51E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Receptivity</a:t>
            </a:r>
            <a:endParaRPr lang="en-US" sz="2000" dirty="0"/>
          </a:p>
        </p:txBody>
      </p:sp>
      <p:sp>
        <p:nvSpPr>
          <p:cNvPr id="12" name="Rectangle 11"/>
          <p:cNvSpPr/>
          <p:nvPr/>
        </p:nvSpPr>
        <p:spPr>
          <a:xfrm>
            <a:off x="541865" y="5333999"/>
            <a:ext cx="2421468" cy="778934"/>
          </a:xfrm>
          <a:prstGeom prst="rect">
            <a:avLst/>
          </a:prstGeom>
          <a:solidFill>
            <a:srgbClr val="A51E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Decision-Making </a:t>
            </a:r>
            <a:r>
              <a:rPr lang="en-US" sz="2000" dirty="0"/>
              <a:t>S</a:t>
            </a:r>
            <a:r>
              <a:rPr lang="en-US" sz="2000" dirty="0" smtClean="0"/>
              <a:t>tyle</a:t>
            </a:r>
            <a:endParaRPr lang="en-US" sz="2000" dirty="0"/>
          </a:p>
        </p:txBody>
      </p:sp>
      <p:grpSp>
        <p:nvGrpSpPr>
          <p:cNvPr id="13" name="Group 12"/>
          <p:cNvGrpSpPr/>
          <p:nvPr/>
        </p:nvGrpSpPr>
        <p:grpSpPr>
          <a:xfrm>
            <a:off x="7982922" y="5028055"/>
            <a:ext cx="1161078" cy="838132"/>
            <a:chOff x="7982922" y="4553595"/>
            <a:chExt cx="1161078" cy="838132"/>
          </a:xfrm>
        </p:grpSpPr>
        <p:sp>
          <p:nvSpPr>
            <p:cNvPr id="15" name="Rectangle 14"/>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6" name="Picture 1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82862212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ersuadingOthers_LesssonImage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3" name="Text Placeholder 2"/>
          <p:cNvSpPr>
            <a:spLocks noGrp="1"/>
          </p:cNvSpPr>
          <p:nvPr>
            <p:ph type="body" idx="1"/>
          </p:nvPr>
        </p:nvSpPr>
        <p:spPr>
          <a:xfrm>
            <a:off x="939624" y="2695752"/>
            <a:ext cx="7242653" cy="2888719"/>
          </a:xfrm>
        </p:spPr>
        <p:txBody>
          <a:bodyPr/>
          <a:lstStyle/>
          <a:p>
            <a:pPr algn="ctr"/>
            <a:r>
              <a:rPr lang="en-US" sz="6000" dirty="0" smtClean="0"/>
              <a:t>WIN MINDS &amp; HEARTS</a:t>
            </a:r>
            <a:endParaRPr lang="en-US" sz="6000" dirty="0"/>
          </a:p>
        </p:txBody>
      </p:sp>
      <p:grpSp>
        <p:nvGrpSpPr>
          <p:cNvPr id="8" name="Group 7"/>
          <p:cNvGrpSpPr/>
          <p:nvPr/>
        </p:nvGrpSpPr>
        <p:grpSpPr>
          <a:xfrm>
            <a:off x="932789" y="0"/>
            <a:ext cx="1110074" cy="2459955"/>
            <a:chOff x="1552549" y="0"/>
            <a:chExt cx="1110074"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PERSUADING OTHERS</a:t>
              </a:r>
              <a:endParaRPr lang="en-US" sz="1000" dirty="0">
                <a:solidFill>
                  <a:schemeClr val="bg1"/>
                </a:solidFill>
              </a:endParaRPr>
            </a:p>
          </p:txBody>
        </p:sp>
      </p:grpSp>
    </p:spTree>
    <p:extLst>
      <p:ext uri="{BB962C8B-B14F-4D97-AF65-F5344CB8AC3E}">
        <p14:creationId xmlns:p14="http://schemas.microsoft.com/office/powerpoint/2010/main" val="384972767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1096090"/>
            <a:ext cx="6934198" cy="861291"/>
          </a:xfrm>
        </p:spPr>
        <p:txBody>
          <a:bodyPr>
            <a:noAutofit/>
          </a:bodyPr>
          <a:lstStyle/>
          <a:p>
            <a:r>
              <a:rPr lang="en-US" dirty="0" smtClean="0"/>
              <a:t>Prepare to win </a:t>
            </a:r>
            <a:r>
              <a:rPr lang="en-US" dirty="0"/>
              <a:t>m</a:t>
            </a:r>
            <a:r>
              <a:rPr lang="en-US" dirty="0" smtClean="0"/>
              <a:t>inds</a:t>
            </a:r>
            <a:endParaRPr lang="en-US" dirty="0"/>
          </a:p>
        </p:txBody>
      </p:sp>
      <p:sp>
        <p:nvSpPr>
          <p:cNvPr id="4" name="Content Placeholder 3"/>
          <p:cNvSpPr>
            <a:spLocks noGrp="1"/>
          </p:cNvSpPr>
          <p:nvPr>
            <p:ph type="body" sz="quarter" idx="10"/>
          </p:nvPr>
        </p:nvSpPr>
        <p:spPr>
          <a:xfrm>
            <a:off x="444501" y="2274015"/>
            <a:ext cx="4042832" cy="3698875"/>
          </a:xfrm>
        </p:spPr>
        <p:txBody>
          <a:bodyPr/>
          <a:lstStyle/>
          <a:p>
            <a:r>
              <a:rPr lang="en-US" sz="2000" dirty="0"/>
              <a:t>Armand wants to hire a temporary project coordinator to support his product development team during an end-of-year crunch.</a:t>
            </a:r>
          </a:p>
          <a:p>
            <a:r>
              <a:rPr lang="en-US" sz="2000" dirty="0"/>
              <a:t>He is meeting with his boss in two days to propose the idea. In the past, Armand’s boss has been resistant to hiring temporary help, citing financial concerns and</a:t>
            </a:r>
            <a:r>
              <a:rPr lang="en-US" sz="2000" dirty="0">
                <a:solidFill>
                  <a:srgbClr val="FF0000"/>
                </a:solidFill>
              </a:rPr>
              <a:t> </a:t>
            </a:r>
            <a:r>
              <a:rPr lang="en-US" sz="2000" dirty="0" smtClean="0"/>
              <a:t>arguing </a:t>
            </a:r>
            <a:r>
              <a:rPr lang="en-US" sz="2000" dirty="0"/>
              <a:t>that people should simply work longer hours to get their work done. </a:t>
            </a:r>
            <a:r>
              <a:rPr lang="en-US" sz="2000" dirty="0" smtClean="0"/>
              <a:t> </a:t>
            </a:r>
            <a:endParaRPr lang="en-US" sz="2000" dirty="0"/>
          </a:p>
        </p:txBody>
      </p:sp>
      <p:sp>
        <p:nvSpPr>
          <p:cNvPr id="8" name="Text Placeholder 7"/>
          <p:cNvSpPr>
            <a:spLocks noGrp="1"/>
          </p:cNvSpPr>
          <p:nvPr>
            <p:ph type="body" sz="quarter" idx="11"/>
          </p:nvPr>
        </p:nvSpPr>
        <p:spPr>
          <a:xfrm>
            <a:off x="5060890" y="2303028"/>
            <a:ext cx="3385869" cy="3758056"/>
          </a:xfrm>
        </p:spPr>
        <p:txBody>
          <a:bodyPr/>
          <a:lstStyle/>
          <a:p>
            <a:r>
              <a:rPr lang="en-US" sz="2400" dirty="0"/>
              <a:t>How should Armand structure his discussion to win his boss’s mind</a:t>
            </a:r>
            <a:r>
              <a:rPr lang="en-US" sz="2400" dirty="0" smtClean="0"/>
              <a:t>?</a:t>
            </a:r>
            <a:endParaRPr lang="en-US" sz="2400" dirty="0"/>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p:nvPr/>
        </p:nvCxnSpPr>
        <p:spPr>
          <a:xfrm flipH="1">
            <a:off x="4656663" y="2368392"/>
            <a:ext cx="5521" cy="37106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732044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ersuadingOthers_AppealToReas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2444" y="1464025"/>
            <a:ext cx="4459111" cy="4671855"/>
          </a:xfrm>
          <a:prstGeom prst="rect">
            <a:avLst/>
          </a:prstGeom>
        </p:spPr>
      </p:pic>
      <p:sp>
        <p:nvSpPr>
          <p:cNvPr id="2" name="Title 1"/>
          <p:cNvSpPr>
            <a:spLocks noGrp="1"/>
          </p:cNvSpPr>
          <p:nvPr>
            <p:ph type="title"/>
          </p:nvPr>
        </p:nvSpPr>
        <p:spPr/>
        <p:txBody>
          <a:bodyPr>
            <a:noAutofit/>
          </a:bodyPr>
          <a:lstStyle/>
          <a:p>
            <a:r>
              <a:rPr lang="en-US" sz="3600" dirty="0" smtClean="0"/>
              <a:t>To win minds …</a:t>
            </a:r>
            <a:endParaRPr lang="en-US" sz="3600" dirty="0"/>
          </a:p>
        </p:txBody>
      </p:sp>
    </p:spTree>
    <p:extLst>
      <p:ext uri="{BB962C8B-B14F-4D97-AF65-F5344CB8AC3E}">
        <p14:creationId xmlns:p14="http://schemas.microsoft.com/office/powerpoint/2010/main" val="324867025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1285175"/>
            <a:ext cx="6934198" cy="861291"/>
          </a:xfrm>
        </p:spPr>
        <p:txBody>
          <a:bodyPr>
            <a:noAutofit/>
          </a:bodyPr>
          <a:lstStyle/>
          <a:p>
            <a:r>
              <a:rPr lang="en-US" dirty="0" smtClean="0"/>
              <a:t>Prepare to win </a:t>
            </a:r>
            <a:r>
              <a:rPr lang="en-US" dirty="0"/>
              <a:t>h</a:t>
            </a:r>
            <a:r>
              <a:rPr lang="en-US" dirty="0" smtClean="0"/>
              <a:t>earts</a:t>
            </a:r>
            <a:endParaRPr lang="en-US" dirty="0"/>
          </a:p>
        </p:txBody>
      </p:sp>
      <p:sp>
        <p:nvSpPr>
          <p:cNvPr id="4" name="Content Placeholder 3"/>
          <p:cNvSpPr>
            <a:spLocks noGrp="1"/>
          </p:cNvSpPr>
          <p:nvPr>
            <p:ph type="body" sz="quarter" idx="10"/>
          </p:nvPr>
        </p:nvSpPr>
        <p:spPr>
          <a:xfrm>
            <a:off x="444501" y="2463100"/>
            <a:ext cx="4042832" cy="3698875"/>
          </a:xfrm>
        </p:spPr>
        <p:txBody>
          <a:bodyPr/>
          <a:lstStyle/>
          <a:p>
            <a:r>
              <a:rPr lang="en-US" sz="2000" dirty="0"/>
              <a:t>Armand wants to hire a temporary project coordinator to support his product development team during an end-of-year crunch.</a:t>
            </a:r>
          </a:p>
          <a:p>
            <a:r>
              <a:rPr lang="en-US" sz="2000" dirty="0"/>
              <a:t>He is meeting with his boss in two days to propose the idea. In the past, Armand’s boss has been resistant to hiring temporary help, citing budget concerns and </a:t>
            </a:r>
            <a:r>
              <a:rPr lang="en-US" sz="2000" dirty="0" smtClean="0">
                <a:solidFill>
                  <a:srgbClr val="000000"/>
                </a:solidFill>
              </a:rPr>
              <a:t>arguing</a:t>
            </a:r>
            <a:r>
              <a:rPr lang="en-US" sz="2000" dirty="0" smtClean="0"/>
              <a:t> </a:t>
            </a:r>
            <a:r>
              <a:rPr lang="en-US" sz="2000" dirty="0"/>
              <a:t>that people should simply work longer hours to get their work done. </a:t>
            </a:r>
          </a:p>
        </p:txBody>
      </p:sp>
      <p:sp>
        <p:nvSpPr>
          <p:cNvPr id="8" name="Text Placeholder 7"/>
          <p:cNvSpPr>
            <a:spLocks noGrp="1"/>
          </p:cNvSpPr>
          <p:nvPr>
            <p:ph type="body" sz="quarter" idx="11"/>
          </p:nvPr>
        </p:nvSpPr>
        <p:spPr>
          <a:xfrm>
            <a:off x="5060890" y="2506224"/>
            <a:ext cx="3385869" cy="3758056"/>
          </a:xfrm>
        </p:spPr>
        <p:txBody>
          <a:bodyPr/>
          <a:lstStyle/>
          <a:p>
            <a:r>
              <a:rPr lang="en-US" sz="2400" dirty="0" smtClean="0"/>
              <a:t>How can Armand win his boss’s heart by appealing to emotion?</a:t>
            </a:r>
            <a:endParaRPr lang="en-US" sz="2400" dirty="0"/>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p:nvPr/>
        </p:nvCxnSpPr>
        <p:spPr>
          <a:xfrm flipH="1">
            <a:off x="4656663" y="2571588"/>
            <a:ext cx="5521" cy="37106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167820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Plan </a:t>
            </a:r>
            <a:r>
              <a:rPr lang="en-US" dirty="0"/>
              <a:t>y</a:t>
            </a:r>
            <a:r>
              <a:rPr lang="en-US" dirty="0" smtClean="0"/>
              <a:t>our </a:t>
            </a:r>
            <a:r>
              <a:rPr lang="en-US" dirty="0"/>
              <a:t>a</a:t>
            </a:r>
            <a:r>
              <a:rPr lang="en-US" dirty="0" smtClean="0"/>
              <a:t>pproach</a:t>
            </a:r>
            <a:br>
              <a:rPr lang="en-US" dirty="0" smtClean="0"/>
            </a:br>
            <a:r>
              <a:rPr lang="en-US" sz="2700" dirty="0" smtClean="0"/>
              <a:t>Worksheet for Understanding Your Audience</a:t>
            </a:r>
            <a:endParaRPr lang="en-US" sz="2700" dirty="0"/>
          </a:p>
        </p:txBody>
      </p:sp>
      <p:sp>
        <p:nvSpPr>
          <p:cNvPr id="17" name="Content Placeholder 2"/>
          <p:cNvSpPr txBox="1">
            <a:spLocks/>
          </p:cNvSpPr>
          <p:nvPr/>
        </p:nvSpPr>
        <p:spPr>
          <a:xfrm>
            <a:off x="3623733" y="2630607"/>
            <a:ext cx="4402666" cy="2669525"/>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dirty="0" smtClean="0"/>
              <a:t>How will you adapt your approach?</a:t>
            </a:r>
          </a:p>
          <a:p>
            <a:r>
              <a:rPr lang="en-US" sz="2800" dirty="0" smtClean="0"/>
              <a:t>How is this different from what you initially envisioned?</a:t>
            </a:r>
            <a:endParaRPr lang="en-US" sz="2800" dirty="0"/>
          </a:p>
        </p:txBody>
      </p:sp>
      <p:sp>
        <p:nvSpPr>
          <p:cNvPr id="4" name="Rectangle 3"/>
          <p:cNvSpPr/>
          <p:nvPr/>
        </p:nvSpPr>
        <p:spPr>
          <a:xfrm>
            <a:off x="541865" y="2015067"/>
            <a:ext cx="2421468" cy="1016009"/>
          </a:xfrm>
          <a:prstGeom prst="rect">
            <a:avLst/>
          </a:prstGeom>
          <a:solidFill>
            <a:srgbClr val="A51E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Win </a:t>
            </a:r>
          </a:p>
          <a:p>
            <a:pPr algn="ctr"/>
            <a:r>
              <a:rPr lang="en-US" sz="2000" dirty="0" smtClean="0"/>
              <a:t>Hearts</a:t>
            </a:r>
            <a:endParaRPr lang="en-US" sz="2000" dirty="0"/>
          </a:p>
        </p:txBody>
      </p:sp>
      <p:sp>
        <p:nvSpPr>
          <p:cNvPr id="10" name="Rectangle 9"/>
          <p:cNvSpPr/>
          <p:nvPr/>
        </p:nvSpPr>
        <p:spPr>
          <a:xfrm>
            <a:off x="541865" y="3479793"/>
            <a:ext cx="2421468" cy="1016009"/>
          </a:xfrm>
          <a:prstGeom prst="rect">
            <a:avLst/>
          </a:prstGeom>
          <a:solidFill>
            <a:srgbClr val="A51E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Win </a:t>
            </a:r>
          </a:p>
          <a:p>
            <a:pPr algn="ctr"/>
            <a:r>
              <a:rPr lang="en-US" sz="2000" dirty="0" smtClean="0"/>
              <a:t>Minds</a:t>
            </a:r>
            <a:endParaRPr lang="en-US" sz="2000" dirty="0"/>
          </a:p>
        </p:txBody>
      </p:sp>
      <p:sp>
        <p:nvSpPr>
          <p:cNvPr id="11" name="Rectangle 10"/>
          <p:cNvSpPr/>
          <p:nvPr/>
        </p:nvSpPr>
        <p:spPr>
          <a:xfrm>
            <a:off x="541865" y="4944518"/>
            <a:ext cx="2421468" cy="1016009"/>
          </a:xfrm>
          <a:prstGeom prst="rect">
            <a:avLst/>
          </a:prstGeom>
          <a:solidFill>
            <a:srgbClr val="A51E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Overcome </a:t>
            </a:r>
          </a:p>
          <a:p>
            <a:pPr algn="ctr"/>
            <a:r>
              <a:rPr lang="en-US" sz="2000" dirty="0" smtClean="0"/>
              <a:t>Resistance</a:t>
            </a:r>
            <a:endParaRPr lang="en-US" sz="2000" dirty="0"/>
          </a:p>
        </p:txBody>
      </p:sp>
      <p:grpSp>
        <p:nvGrpSpPr>
          <p:cNvPr id="13" name="Group 12"/>
          <p:cNvGrpSpPr/>
          <p:nvPr/>
        </p:nvGrpSpPr>
        <p:grpSpPr>
          <a:xfrm>
            <a:off x="7982922" y="5028055"/>
            <a:ext cx="1161078" cy="838132"/>
            <a:chOff x="7982922" y="4553595"/>
            <a:chExt cx="1161078" cy="838132"/>
          </a:xfrm>
        </p:grpSpPr>
        <p:sp>
          <p:nvSpPr>
            <p:cNvPr id="15" name="Rectangle 14"/>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6" name="Picture 1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2760575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ersuadingOthers_LesssonImage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5" name="Text Placeholder 4"/>
          <p:cNvSpPr>
            <a:spLocks noGrp="1"/>
          </p:cNvSpPr>
          <p:nvPr>
            <p:ph type="body" idx="1"/>
          </p:nvPr>
        </p:nvSpPr>
        <p:spPr/>
        <p:txBody>
          <a:bodyPr/>
          <a:lstStyle/>
          <a:p>
            <a:r>
              <a:rPr lang="en-US" dirty="0" smtClean="0"/>
              <a:t>ACTIVATE PERSUASION TRIGGERS</a:t>
            </a:r>
            <a:endParaRPr lang="en-US" dirty="0"/>
          </a:p>
        </p:txBody>
      </p:sp>
      <p:grpSp>
        <p:nvGrpSpPr>
          <p:cNvPr id="7" name="Group 6"/>
          <p:cNvGrpSpPr/>
          <p:nvPr/>
        </p:nvGrpSpPr>
        <p:grpSpPr>
          <a:xfrm>
            <a:off x="932789" y="0"/>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9" name="TextBox 8"/>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PERSUADING OTHERS</a:t>
              </a:r>
              <a:endParaRPr lang="en-US" sz="1000" dirty="0">
                <a:solidFill>
                  <a:schemeClr val="bg1"/>
                </a:solidFill>
              </a:endParaRPr>
            </a:p>
          </p:txBody>
        </p:sp>
      </p:grpSp>
    </p:spTree>
    <p:extLst>
      <p:ext uri="{BB962C8B-B14F-4D97-AF65-F5344CB8AC3E}">
        <p14:creationId xmlns:p14="http://schemas.microsoft.com/office/powerpoint/2010/main" val="97134309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461102"/>
            <a:ext cx="6934198" cy="861291"/>
          </a:xfrm>
        </p:spPr>
        <p:txBody>
          <a:bodyPr>
            <a:noAutofit/>
          </a:bodyPr>
          <a:lstStyle/>
          <a:p>
            <a:r>
              <a:rPr lang="en-US" dirty="0" smtClean="0"/>
              <a:t>Activate persuasion </a:t>
            </a:r>
            <a:r>
              <a:rPr lang="en-US" dirty="0"/>
              <a:t>t</a:t>
            </a:r>
            <a:r>
              <a:rPr lang="en-US" dirty="0" smtClean="0"/>
              <a:t>riggers</a:t>
            </a:r>
            <a:endParaRPr lang="en-US" dirty="0"/>
          </a:p>
        </p:txBody>
      </p:sp>
      <p:sp>
        <p:nvSpPr>
          <p:cNvPr id="4" name="Content Placeholder 3"/>
          <p:cNvSpPr>
            <a:spLocks noGrp="1"/>
          </p:cNvSpPr>
          <p:nvPr>
            <p:ph type="body" sz="quarter" idx="10"/>
          </p:nvPr>
        </p:nvSpPr>
        <p:spPr>
          <a:xfrm>
            <a:off x="444502" y="1639026"/>
            <a:ext cx="3517898" cy="4561402"/>
          </a:xfrm>
          <a:ln>
            <a:noFill/>
          </a:ln>
        </p:spPr>
        <p:txBody>
          <a:bodyPr/>
          <a:lstStyle/>
          <a:p>
            <a:r>
              <a:rPr lang="en-US" sz="2000" dirty="0"/>
              <a:t>Shilpa, a seasoned organizational development professional, is leading an offsite for the executive team and is planning to bring in an expert on work/life balance, an issue that scored the lowest in the latest employee satisfaction survey.</a:t>
            </a:r>
          </a:p>
          <a:p>
            <a:r>
              <a:rPr lang="en-US" sz="2000" dirty="0"/>
              <a:t>Shilpa knows that six out of the 10 team members are passionate about solving the problem, but the rest are either indifferent or don’t believe it is a significant </a:t>
            </a:r>
            <a:r>
              <a:rPr lang="en-US" sz="2000" dirty="0" smtClean="0">
                <a:solidFill>
                  <a:srgbClr val="000000"/>
                </a:solidFill>
              </a:rPr>
              <a:t>issue</a:t>
            </a:r>
            <a:r>
              <a:rPr lang="en-US" sz="2000" dirty="0" smtClean="0"/>
              <a:t>.</a:t>
            </a:r>
            <a:endParaRPr lang="en-US" sz="2000" dirty="0"/>
          </a:p>
          <a:p>
            <a:pPr marL="0" indent="0">
              <a:lnSpc>
                <a:spcPct val="100000"/>
              </a:lnSpc>
              <a:spcAft>
                <a:spcPts val="1200"/>
              </a:spcAft>
              <a:buNone/>
            </a:pPr>
            <a:endParaRPr lang="en-US" sz="2000" dirty="0" smtClean="0"/>
          </a:p>
        </p:txBody>
      </p:sp>
      <p:sp>
        <p:nvSpPr>
          <p:cNvPr id="8" name="Text Placeholder 7"/>
          <p:cNvSpPr>
            <a:spLocks noGrp="1"/>
          </p:cNvSpPr>
          <p:nvPr>
            <p:ph type="body" sz="quarter" idx="11"/>
          </p:nvPr>
        </p:nvSpPr>
        <p:spPr>
          <a:xfrm>
            <a:off x="4298895" y="1727307"/>
            <a:ext cx="4252441" cy="2268966"/>
          </a:xfrm>
        </p:spPr>
        <p:txBody>
          <a:bodyPr/>
          <a:lstStyle/>
          <a:p>
            <a:r>
              <a:rPr lang="en-US" sz="2400" dirty="0"/>
              <a:t>Leading up to the offsite, which triggers can Shilpa activate to persuade the four executives to take engage in the topic? </a:t>
            </a:r>
            <a:r>
              <a:rPr lang="en-US" sz="2400" dirty="0" smtClean="0"/>
              <a:t> </a:t>
            </a:r>
            <a:endParaRPr lang="en-US" sz="2400" dirty="0">
              <a:solidFill>
                <a:schemeClr val="accent1"/>
              </a:solidFill>
            </a:endParaRPr>
          </a:p>
          <a:p>
            <a:endParaRPr lang="en-US" sz="2400" dirty="0"/>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p:nvPr/>
        </p:nvCxnSpPr>
        <p:spPr>
          <a:xfrm>
            <a:off x="4154181" y="1826537"/>
            <a:ext cx="28352" cy="465893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284138" y="3657611"/>
            <a:ext cx="1693332" cy="1836400"/>
          </a:xfrm>
          <a:prstGeom prst="rect">
            <a:avLst/>
          </a:prstGeom>
          <a:noFill/>
        </p:spPr>
        <p:txBody>
          <a:bodyPr wrap="square" rtlCol="0">
            <a:spAutoFit/>
          </a:bodyPr>
          <a:lstStyle/>
          <a:p>
            <a:pPr>
              <a:spcAft>
                <a:spcPts val="400"/>
              </a:spcAft>
            </a:pPr>
            <a:r>
              <a:rPr lang="en-US" sz="2000" dirty="0" smtClean="0"/>
              <a:t>Contrast</a:t>
            </a:r>
          </a:p>
          <a:p>
            <a:pPr>
              <a:spcAft>
                <a:spcPts val="400"/>
              </a:spcAft>
            </a:pPr>
            <a:r>
              <a:rPr lang="en-US" sz="2000" dirty="0" smtClean="0"/>
              <a:t>Liking</a:t>
            </a:r>
          </a:p>
          <a:p>
            <a:pPr>
              <a:spcAft>
                <a:spcPts val="400"/>
              </a:spcAft>
            </a:pPr>
            <a:r>
              <a:rPr lang="en-US" sz="2000" dirty="0" smtClean="0"/>
              <a:t>Relationship</a:t>
            </a:r>
          </a:p>
          <a:p>
            <a:pPr>
              <a:spcAft>
                <a:spcPts val="400"/>
              </a:spcAft>
            </a:pPr>
            <a:r>
              <a:rPr lang="en-US" sz="2000" dirty="0" smtClean="0"/>
              <a:t>Reciprocity</a:t>
            </a:r>
          </a:p>
          <a:p>
            <a:pPr>
              <a:spcAft>
                <a:spcPts val="400"/>
              </a:spcAft>
            </a:pPr>
            <a:endParaRPr lang="en-US" sz="2000" dirty="0"/>
          </a:p>
        </p:txBody>
      </p:sp>
      <p:sp>
        <p:nvSpPr>
          <p:cNvPr id="14" name="TextBox 13"/>
          <p:cNvSpPr txBox="1"/>
          <p:nvPr/>
        </p:nvSpPr>
        <p:spPr>
          <a:xfrm>
            <a:off x="5926670" y="3657611"/>
            <a:ext cx="3420532" cy="1477328"/>
          </a:xfrm>
          <a:prstGeom prst="rect">
            <a:avLst/>
          </a:prstGeom>
          <a:noFill/>
        </p:spPr>
        <p:txBody>
          <a:bodyPr wrap="square" rtlCol="0">
            <a:spAutoFit/>
          </a:bodyPr>
          <a:lstStyle/>
          <a:p>
            <a:pPr>
              <a:spcAft>
                <a:spcPts val="400"/>
              </a:spcAft>
            </a:pPr>
            <a:r>
              <a:rPr lang="en-US" sz="2000" dirty="0" smtClean="0"/>
              <a:t>Social proof</a:t>
            </a:r>
          </a:p>
          <a:p>
            <a:pPr>
              <a:spcAft>
                <a:spcPts val="400"/>
              </a:spcAft>
            </a:pPr>
            <a:r>
              <a:rPr lang="en-US" sz="2000" dirty="0" smtClean="0"/>
              <a:t>Commitment and consistency</a:t>
            </a:r>
          </a:p>
          <a:p>
            <a:pPr>
              <a:spcAft>
                <a:spcPts val="400"/>
              </a:spcAft>
            </a:pPr>
            <a:r>
              <a:rPr lang="en-US" sz="2000" dirty="0" smtClean="0"/>
              <a:t>Authority</a:t>
            </a:r>
          </a:p>
          <a:p>
            <a:pPr>
              <a:spcAft>
                <a:spcPts val="400"/>
              </a:spcAft>
            </a:pPr>
            <a:r>
              <a:rPr lang="en-US" sz="2000" dirty="0" smtClean="0"/>
              <a:t>Scarcity</a:t>
            </a:r>
            <a:endParaRPr lang="en-US" sz="2000" dirty="0"/>
          </a:p>
        </p:txBody>
      </p:sp>
    </p:spTree>
    <p:extLst>
      <p:ext uri="{BB962C8B-B14F-4D97-AF65-F5344CB8AC3E}">
        <p14:creationId xmlns:p14="http://schemas.microsoft.com/office/powerpoint/2010/main" val="310242852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ctivate_persuasion_trigger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1240" y="1806223"/>
            <a:ext cx="3194884" cy="4134555"/>
          </a:xfrm>
          <a:prstGeom prst="rect">
            <a:avLst/>
          </a:prstGeom>
          <a:ln>
            <a:solidFill>
              <a:schemeClr val="bg1">
                <a:lumMod val="50000"/>
              </a:schemeClr>
            </a:solidFill>
          </a:ln>
        </p:spPr>
      </p:pic>
      <p:sp>
        <p:nvSpPr>
          <p:cNvPr id="2" name="Title 1"/>
          <p:cNvSpPr>
            <a:spLocks noGrp="1"/>
          </p:cNvSpPr>
          <p:nvPr>
            <p:ph type="title"/>
          </p:nvPr>
        </p:nvSpPr>
        <p:spPr/>
        <p:txBody>
          <a:bodyPr>
            <a:noAutofit/>
          </a:bodyPr>
          <a:lstStyle/>
          <a:p>
            <a:r>
              <a:rPr lang="en-US" dirty="0" smtClean="0"/>
              <a:t/>
            </a:r>
            <a:br>
              <a:rPr lang="en-US" dirty="0" smtClean="0"/>
            </a:br>
            <a:r>
              <a:rPr lang="en-US" dirty="0" smtClean="0"/>
              <a:t/>
            </a:r>
            <a:br>
              <a:rPr lang="en-US" dirty="0" smtClean="0"/>
            </a:br>
            <a:r>
              <a:rPr lang="en-US" dirty="0" smtClean="0"/>
              <a:t> Apply persuasion </a:t>
            </a:r>
            <a:r>
              <a:rPr lang="en-US" dirty="0"/>
              <a:t>t</a:t>
            </a:r>
            <a:r>
              <a:rPr lang="en-US" dirty="0" smtClean="0"/>
              <a:t>riggers</a:t>
            </a:r>
            <a:r>
              <a:rPr lang="en-US" dirty="0"/>
              <a:t/>
            </a:r>
            <a:br>
              <a:rPr lang="en-US" dirty="0"/>
            </a:br>
            <a:r>
              <a:rPr lang="en-US" dirty="0" smtClean="0"/>
              <a:t/>
            </a:r>
            <a:br>
              <a:rPr lang="en-US" dirty="0" smtClean="0"/>
            </a:br>
            <a:endParaRPr lang="en-US" dirty="0"/>
          </a:p>
        </p:txBody>
      </p:sp>
      <p:sp>
        <p:nvSpPr>
          <p:cNvPr id="7" name="Text Placeholder 6"/>
          <p:cNvSpPr>
            <a:spLocks noGrp="1"/>
          </p:cNvSpPr>
          <p:nvPr>
            <p:ph type="body" sz="quarter" idx="13"/>
          </p:nvPr>
        </p:nvSpPr>
        <p:spPr>
          <a:xfrm>
            <a:off x="753534" y="1642533"/>
            <a:ext cx="2967038" cy="3803452"/>
          </a:xfrm>
        </p:spPr>
        <p:txBody>
          <a:bodyPr/>
          <a:lstStyle/>
          <a:p>
            <a:pPr>
              <a:lnSpc>
                <a:spcPct val="100000"/>
              </a:lnSpc>
            </a:pPr>
            <a:r>
              <a:rPr lang="en-US" sz="2800" dirty="0"/>
              <a:t>Contrast</a:t>
            </a:r>
          </a:p>
          <a:p>
            <a:pPr>
              <a:lnSpc>
                <a:spcPct val="100000"/>
              </a:lnSpc>
            </a:pPr>
            <a:r>
              <a:rPr lang="en-US" sz="2800" dirty="0"/>
              <a:t>Liking</a:t>
            </a:r>
          </a:p>
          <a:p>
            <a:pPr>
              <a:lnSpc>
                <a:spcPct val="100000"/>
              </a:lnSpc>
            </a:pPr>
            <a:r>
              <a:rPr lang="en-US" sz="2800" dirty="0"/>
              <a:t>Relationship</a:t>
            </a:r>
          </a:p>
          <a:p>
            <a:pPr>
              <a:lnSpc>
                <a:spcPct val="100000"/>
              </a:lnSpc>
            </a:pPr>
            <a:r>
              <a:rPr lang="en-US" sz="2800" dirty="0"/>
              <a:t>Reciprocity</a:t>
            </a:r>
          </a:p>
          <a:p>
            <a:pPr>
              <a:lnSpc>
                <a:spcPct val="100000"/>
              </a:lnSpc>
            </a:pPr>
            <a:r>
              <a:rPr lang="en-US" sz="2800" dirty="0"/>
              <a:t>Social </a:t>
            </a:r>
            <a:r>
              <a:rPr lang="en-US" sz="2800" dirty="0" smtClean="0"/>
              <a:t>proof</a:t>
            </a:r>
            <a:endParaRPr lang="en-US" sz="2800" dirty="0"/>
          </a:p>
          <a:p>
            <a:pPr>
              <a:lnSpc>
                <a:spcPct val="100000"/>
              </a:lnSpc>
            </a:pPr>
            <a:r>
              <a:rPr lang="en-US" sz="2800" dirty="0"/>
              <a:t>Commitment and </a:t>
            </a:r>
            <a:r>
              <a:rPr lang="en-US" sz="2800" dirty="0" smtClean="0"/>
              <a:t>consistency</a:t>
            </a:r>
            <a:endParaRPr lang="en-US" sz="2800" dirty="0"/>
          </a:p>
          <a:p>
            <a:pPr>
              <a:lnSpc>
                <a:spcPct val="100000"/>
              </a:lnSpc>
            </a:pPr>
            <a:r>
              <a:rPr lang="en-US" sz="2800" dirty="0"/>
              <a:t>Authority</a:t>
            </a:r>
          </a:p>
          <a:p>
            <a:pPr>
              <a:lnSpc>
                <a:spcPct val="100000"/>
              </a:lnSpc>
            </a:pPr>
            <a:r>
              <a:rPr lang="en-US" sz="2800" dirty="0"/>
              <a:t>Scarcity</a:t>
            </a:r>
          </a:p>
          <a:p>
            <a:endParaRPr lang="en-US" sz="2800" dirty="0"/>
          </a:p>
        </p:txBody>
      </p:sp>
    </p:spTree>
    <p:extLst>
      <p:ext uri="{BB962C8B-B14F-4D97-AF65-F5344CB8AC3E}">
        <p14:creationId xmlns:p14="http://schemas.microsoft.com/office/powerpoint/2010/main" val="338871588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12919" cy="2888719"/>
          </a:xfrm>
        </p:spPr>
        <p:txBody>
          <a:bodyPr/>
          <a:lstStyle/>
          <a:p>
            <a:r>
              <a:rPr lang="en-US" dirty="0" smtClean="0"/>
              <a:t>APPLY WHAT YOU’VE LEARNED</a:t>
            </a:r>
            <a:endParaRPr lang="en-US" dirty="0"/>
          </a:p>
        </p:txBody>
      </p:sp>
      <p:grpSp>
        <p:nvGrpSpPr>
          <p:cNvPr id="9" name="Group 8"/>
          <p:cNvGrpSpPr/>
          <p:nvPr/>
        </p:nvGrpSpPr>
        <p:grpSpPr>
          <a:xfrm>
            <a:off x="932789" y="0"/>
            <a:ext cx="1110074" cy="2459955"/>
            <a:chOff x="1552549" y="0"/>
            <a:chExt cx="1110074" cy="2459955"/>
          </a:xfrm>
        </p:grpSpPr>
        <p:grpSp>
          <p:nvGrpSpPr>
            <p:cNvPr id="10" name="Group 9"/>
            <p:cNvGrpSpPr/>
            <p:nvPr/>
          </p:nvGrpSpPr>
          <p:grpSpPr>
            <a:xfrm>
              <a:off x="1552549" y="0"/>
              <a:ext cx="1110074" cy="2459955"/>
              <a:chOff x="1560742" y="0"/>
              <a:chExt cx="1110074" cy="2459955"/>
            </a:xfrm>
            <a:effectLst>
              <a:glow rad="25400">
                <a:schemeClr val="tx1">
                  <a:alpha val="20000"/>
                </a:schemeClr>
              </a:glow>
            </a:effectLst>
          </p:grpSpPr>
          <p:sp>
            <p:nvSpPr>
              <p:cNvPr id="12" name="Rectangle 11"/>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Chevron 12"/>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1" name="TextBox 10"/>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PERSUADING OTHERS</a:t>
              </a:r>
              <a:endParaRPr lang="en-US" sz="1000" dirty="0">
                <a:solidFill>
                  <a:schemeClr val="bg1"/>
                </a:solidFill>
              </a:endParaRPr>
            </a:p>
          </p:txBody>
        </p:sp>
      </p:grpSp>
    </p:spTree>
    <p:extLst>
      <p:ext uri="{BB962C8B-B14F-4D97-AF65-F5344CB8AC3E}">
        <p14:creationId xmlns:p14="http://schemas.microsoft.com/office/powerpoint/2010/main" val="207628029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grpSp>
        <p:nvGrpSpPr>
          <p:cNvPr id="4" name="Group 3"/>
          <p:cNvGrpSpPr/>
          <p:nvPr/>
        </p:nvGrpSpPr>
        <p:grpSpPr>
          <a:xfrm>
            <a:off x="7563253" y="4665042"/>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7" name="Text Placeholder 7"/>
          <p:cNvSpPr txBox="1">
            <a:spLocks/>
          </p:cNvSpPr>
          <p:nvPr/>
        </p:nvSpPr>
        <p:spPr>
          <a:xfrm>
            <a:off x="423333" y="1775737"/>
            <a:ext cx="6575778" cy="4244487"/>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buNone/>
            </a:pPr>
            <a:r>
              <a:rPr lang="en-US" sz="2400" b="1" dirty="0">
                <a:solidFill>
                  <a:schemeClr val="tx1">
                    <a:lumMod val="95000"/>
                    <a:lumOff val="5000"/>
                  </a:schemeClr>
                </a:solidFill>
              </a:rPr>
              <a:t>Consider this idea: </a:t>
            </a:r>
          </a:p>
          <a:p>
            <a:pPr marL="53975" indent="0">
              <a:buNone/>
            </a:pPr>
            <a:r>
              <a:rPr lang="en-US" sz="2400" i="1" dirty="0" smtClean="0">
                <a:solidFill>
                  <a:schemeClr val="tx1">
                    <a:lumMod val="95000"/>
                    <a:lumOff val="5000"/>
                  </a:schemeClr>
                </a:solidFill>
              </a:rPr>
              <a:t>Let’s </a:t>
            </a:r>
            <a:r>
              <a:rPr lang="en-US" sz="2400" i="1" dirty="0">
                <a:solidFill>
                  <a:schemeClr val="tx1">
                    <a:lumMod val="95000"/>
                    <a:lumOff val="5000"/>
                  </a:schemeClr>
                </a:solidFill>
              </a:rPr>
              <a:t>have a</a:t>
            </a:r>
            <a:r>
              <a:rPr lang="en-US" sz="2400" i="1" dirty="0">
                <a:solidFill>
                  <a:srgbClr val="000000"/>
                </a:solidFill>
              </a:rPr>
              <a:t> </a:t>
            </a:r>
            <a:r>
              <a:rPr lang="en-US" sz="2400" i="1" dirty="0" smtClean="0">
                <a:solidFill>
                  <a:srgbClr val="000000"/>
                </a:solidFill>
              </a:rPr>
              <a:t>companywide </a:t>
            </a:r>
            <a:r>
              <a:rPr lang="en-US" sz="2400" i="1" dirty="0">
                <a:solidFill>
                  <a:schemeClr val="tx1">
                    <a:lumMod val="95000"/>
                    <a:lumOff val="5000"/>
                  </a:schemeClr>
                </a:solidFill>
              </a:rPr>
              <a:t>meditation session at noon every day. </a:t>
            </a:r>
            <a:endParaRPr lang="en-US" sz="2400" dirty="0">
              <a:solidFill>
                <a:schemeClr val="tx1">
                  <a:lumMod val="95000"/>
                  <a:lumOff val="5000"/>
                </a:schemeClr>
              </a:solidFill>
            </a:endParaRPr>
          </a:p>
          <a:p>
            <a:pPr marL="53975" indent="0">
              <a:buNone/>
            </a:pPr>
            <a:r>
              <a:rPr lang="en-US" sz="2400" i="1" dirty="0">
                <a:solidFill>
                  <a:schemeClr val="tx1">
                    <a:lumMod val="95000"/>
                    <a:lumOff val="5000"/>
                  </a:schemeClr>
                </a:solidFill>
              </a:rPr>
              <a:t>Are you in favor of this idea</a:t>
            </a:r>
            <a:r>
              <a:rPr lang="en-US" sz="2400" i="1" dirty="0" smtClean="0">
                <a:solidFill>
                  <a:schemeClr val="tx1">
                    <a:lumMod val="95000"/>
                    <a:lumOff val="5000"/>
                  </a:schemeClr>
                </a:solidFill>
              </a:rPr>
              <a:t>?</a:t>
            </a:r>
            <a:r>
              <a:rPr lang="en-US" sz="2400" dirty="0">
                <a:solidFill>
                  <a:schemeClr val="tx1">
                    <a:lumMod val="95000"/>
                    <a:lumOff val="5000"/>
                  </a:schemeClr>
                </a:solidFill>
              </a:rPr>
              <a:t> </a:t>
            </a:r>
            <a:r>
              <a:rPr lang="en-US" sz="2400" i="1" dirty="0" smtClean="0">
                <a:solidFill>
                  <a:schemeClr val="tx1">
                    <a:lumMod val="95000"/>
                    <a:lumOff val="5000"/>
                  </a:schemeClr>
                </a:solidFill>
              </a:rPr>
              <a:t>Chat </a:t>
            </a:r>
            <a:r>
              <a:rPr lang="en-US" sz="2400" i="1" dirty="0">
                <a:solidFill>
                  <a:schemeClr val="tx1">
                    <a:lumMod val="95000"/>
                    <a:lumOff val="5000"/>
                  </a:schemeClr>
                </a:solidFill>
              </a:rPr>
              <a:t>in a response:</a:t>
            </a:r>
            <a:endParaRPr lang="en-US" sz="2400" dirty="0">
              <a:solidFill>
                <a:schemeClr val="tx1">
                  <a:lumMod val="95000"/>
                  <a:lumOff val="5000"/>
                </a:schemeClr>
              </a:solidFill>
            </a:endParaRPr>
          </a:p>
          <a:p>
            <a:pPr lvl="0"/>
            <a:r>
              <a:rPr lang="en-US" sz="2400" i="1" dirty="0">
                <a:solidFill>
                  <a:schemeClr val="tx1">
                    <a:lumMod val="95000"/>
                    <a:lumOff val="5000"/>
                  </a:schemeClr>
                </a:solidFill>
              </a:rPr>
              <a:t>Yes</a:t>
            </a:r>
            <a:endParaRPr lang="en-US" sz="2400" dirty="0">
              <a:solidFill>
                <a:schemeClr val="tx1">
                  <a:lumMod val="95000"/>
                  <a:lumOff val="5000"/>
                </a:schemeClr>
              </a:solidFill>
            </a:endParaRPr>
          </a:p>
          <a:p>
            <a:pPr lvl="0"/>
            <a:r>
              <a:rPr lang="en-US" sz="2400" i="1" dirty="0">
                <a:solidFill>
                  <a:schemeClr val="tx1">
                    <a:lumMod val="95000"/>
                    <a:lumOff val="5000"/>
                  </a:schemeClr>
                </a:solidFill>
              </a:rPr>
              <a:t>No</a:t>
            </a:r>
            <a:endParaRPr lang="en-US" sz="2400" dirty="0">
              <a:solidFill>
                <a:schemeClr val="tx1">
                  <a:lumMod val="95000"/>
                  <a:lumOff val="5000"/>
                </a:schemeClr>
              </a:solidFill>
            </a:endParaRPr>
          </a:p>
          <a:p>
            <a:pPr lvl="0"/>
            <a:r>
              <a:rPr lang="en-US" sz="2400" i="1" dirty="0">
                <a:solidFill>
                  <a:schemeClr val="tx1">
                    <a:lumMod val="95000"/>
                    <a:lumOff val="5000"/>
                  </a:schemeClr>
                </a:solidFill>
              </a:rPr>
              <a:t>Not sure</a:t>
            </a:r>
            <a:endParaRPr lang="en-US" sz="2400" dirty="0">
              <a:solidFill>
                <a:schemeClr val="tx1">
                  <a:lumMod val="95000"/>
                  <a:lumOff val="5000"/>
                </a:schemeClr>
              </a:solidFill>
            </a:endParaRPr>
          </a:p>
        </p:txBody>
      </p:sp>
    </p:spTree>
    <p:extLst>
      <p:ext uri="{BB962C8B-B14F-4D97-AF65-F5344CB8AC3E}">
        <p14:creationId xmlns:p14="http://schemas.microsoft.com/office/powerpoint/2010/main" val="282003739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p:txBody>
          <a:bodyPr/>
          <a:lstStyle/>
          <a:p>
            <a:pPr>
              <a:buNone/>
            </a:pPr>
            <a:r>
              <a:rPr lang="en-US" dirty="0" smtClean="0"/>
              <a:t>Help you:</a:t>
            </a:r>
          </a:p>
          <a:p>
            <a:pPr lvl="0"/>
            <a:r>
              <a:rPr lang="en-US" dirty="0" smtClean="0"/>
              <a:t>Understand your </a:t>
            </a:r>
            <a:r>
              <a:rPr lang="en-US" dirty="0"/>
              <a:t>a</a:t>
            </a:r>
            <a:r>
              <a:rPr lang="en-US" dirty="0" smtClean="0"/>
              <a:t>udience</a:t>
            </a:r>
          </a:p>
          <a:p>
            <a:pPr lvl="0"/>
            <a:r>
              <a:rPr lang="en-US" dirty="0" smtClean="0"/>
              <a:t>Win minds and hearts</a:t>
            </a:r>
          </a:p>
          <a:p>
            <a:pPr lvl="0"/>
            <a:r>
              <a:rPr lang="en-US" dirty="0" smtClean="0"/>
              <a:t>Activate persuasion triggers</a:t>
            </a:r>
          </a:p>
          <a:p>
            <a:pPr>
              <a:buNone/>
            </a:pPr>
            <a:r>
              <a:rPr lang="en-US" dirty="0" smtClean="0"/>
              <a:t> </a:t>
            </a:r>
            <a:endParaRPr lang="en-US" dirty="0"/>
          </a:p>
        </p:txBody>
      </p:sp>
    </p:spTree>
    <p:extLst>
      <p:ext uri="{BB962C8B-B14F-4D97-AF65-F5344CB8AC3E}">
        <p14:creationId xmlns:p14="http://schemas.microsoft.com/office/powerpoint/2010/main" val="76469963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what </a:t>
            </a:r>
            <a:r>
              <a:rPr lang="en-US" dirty="0"/>
              <a:t>y</a:t>
            </a:r>
            <a:r>
              <a:rPr lang="en-US" dirty="0" smtClean="0"/>
              <a:t>ou’ve </a:t>
            </a:r>
            <a:r>
              <a:rPr lang="en-US" dirty="0"/>
              <a:t>l</a:t>
            </a:r>
            <a:r>
              <a:rPr lang="en-US" dirty="0" smtClean="0"/>
              <a:t>earned</a:t>
            </a:r>
            <a:endParaRPr lang="en-US" dirty="0"/>
          </a:p>
        </p:txBody>
      </p:sp>
      <p:sp>
        <p:nvSpPr>
          <p:cNvPr id="5" name="Content Placeholder 2"/>
          <p:cNvSpPr txBox="1">
            <a:spLocks/>
          </p:cNvSpPr>
          <p:nvPr/>
        </p:nvSpPr>
        <p:spPr>
          <a:xfrm>
            <a:off x="3907519" y="2458298"/>
            <a:ext cx="4774520" cy="2818354"/>
          </a:xfrm>
          <a:prstGeom prst="rect">
            <a:avLst/>
          </a:prstGeom>
        </p:spPr>
        <p:txBody>
          <a:bodyPr>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smtClean="0"/>
              <a:t>Your next step is to complete the On-the-Job section of the Harvard ManageMentor Persuading Others topic.</a:t>
            </a:r>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smtClean="0"/>
          </a:p>
          <a:p>
            <a:pPr marL="0" indent="0" algn="ctr">
              <a:buFont typeface="Arial" panose="020B0604020202020204" pitchFamily="34" charset="0"/>
              <a:buNone/>
            </a:pPr>
            <a:endParaRPr lang="en-US" dirty="0"/>
          </a:p>
        </p:txBody>
      </p:sp>
      <p:pic>
        <p:nvPicPr>
          <p:cNvPr id="6" name="Picture 5" descr="PersuadingOthers_MenuDropdow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791" y="1566332"/>
            <a:ext cx="2737124" cy="4656667"/>
          </a:xfrm>
          <a:prstGeom prst="rect">
            <a:avLst/>
          </a:prstGeom>
        </p:spPr>
      </p:pic>
    </p:spTree>
    <p:extLst>
      <p:ext uri="{BB962C8B-B14F-4D97-AF65-F5344CB8AC3E}">
        <p14:creationId xmlns:p14="http://schemas.microsoft.com/office/powerpoint/2010/main" val="43446487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topic_landing_page_image_1400.jpg"/>
          <p:cNvPicPr>
            <a:picLocks noChangeAspect="1"/>
          </p:cNvPicPr>
          <p:nvPr/>
        </p:nvPicPr>
        <p:blipFill rotWithShape="1">
          <a:blip r:embed="rId3">
            <a:extLst>
              <a:ext uri="{28A0092B-C50C-407E-A947-70E740481C1C}">
                <a14:useLocalDpi xmlns:a14="http://schemas.microsoft.com/office/drawing/2010/main" val="0"/>
              </a:ext>
            </a:extLst>
          </a:blip>
          <a:srcRect l="1" r="39735"/>
          <a:stretch/>
        </p:blipFill>
        <p:spPr>
          <a:xfrm flipH="1">
            <a:off x="0" y="1009510"/>
            <a:ext cx="9172222" cy="5555240"/>
          </a:xfrm>
          <a:prstGeom prst="rect">
            <a:avLst/>
          </a:prstGeom>
        </p:spPr>
      </p:pic>
      <p:sp>
        <p:nvSpPr>
          <p:cNvPr id="7" name="Rectangle 6"/>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1"/>
          <p:cNvSpPr>
            <a:spLocks noGrp="1"/>
          </p:cNvSpPr>
          <p:nvPr>
            <p:ph type="ctrTitle"/>
          </p:nvPr>
        </p:nvSpPr>
        <p:spPr/>
        <p:txBody>
          <a:bodyPr>
            <a:normAutofit/>
          </a:bodyPr>
          <a:lstStyle/>
          <a:p>
            <a:r>
              <a:rPr lang="en-US" dirty="0" smtClean="0"/>
              <a:t>Thank you</a:t>
            </a:r>
            <a:endParaRPr lang="en-US" dirty="0"/>
          </a:p>
        </p:txBody>
      </p:sp>
      <p:grpSp>
        <p:nvGrpSpPr>
          <p:cNvPr id="9" name="Group 8"/>
          <p:cNvGrpSpPr/>
          <p:nvPr/>
        </p:nvGrpSpPr>
        <p:grpSpPr>
          <a:xfrm>
            <a:off x="630081" y="-5584"/>
            <a:ext cx="2825156" cy="1823903"/>
            <a:chOff x="630081" y="-5584"/>
            <a:chExt cx="2825156" cy="1823903"/>
          </a:xfrm>
        </p:grpSpPr>
        <p:sp>
          <p:nvSpPr>
            <p:cNvPr id="10" name="Freeform 9"/>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32648696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5" name="Picture 4"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78506" y="2161117"/>
            <a:ext cx="2734491" cy="2596461"/>
          </a:xfrm>
          <a:prstGeom prst="rect">
            <a:avLst/>
          </a:prstGeom>
        </p:spPr>
      </p:pic>
      <p:pic>
        <p:nvPicPr>
          <p:cNvPr id="6" name="Picture 5"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81788" y="2156183"/>
            <a:ext cx="2738710" cy="2601395"/>
          </a:xfrm>
          <a:prstGeom prst="rect">
            <a:avLst/>
          </a:prstGeom>
        </p:spPr>
      </p:pic>
      <p:sp>
        <p:nvSpPr>
          <p:cNvPr id="7" name="TextBox 6"/>
          <p:cNvSpPr txBox="1"/>
          <p:nvPr/>
        </p:nvSpPr>
        <p:spPr>
          <a:xfrm>
            <a:off x="1382526" y="4899521"/>
            <a:ext cx="2734237" cy="769441"/>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8" name="TextBox 7"/>
          <p:cNvSpPr txBox="1"/>
          <p:nvPr/>
        </p:nvSpPr>
        <p:spPr>
          <a:xfrm>
            <a:off x="4878761" y="4899521"/>
            <a:ext cx="2734237" cy="769441"/>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36082722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Participation tips</a:t>
            </a:r>
            <a:endParaRPr lang="en-US" dirty="0"/>
          </a:p>
        </p:txBody>
      </p:sp>
      <p:sp>
        <p:nvSpPr>
          <p:cNvPr id="6" name="Content Placeholder 3"/>
          <p:cNvSpPr>
            <a:spLocks noGrp="1"/>
          </p:cNvSpPr>
          <p:nvPr>
            <p:ph sz="quarter" idx="10"/>
          </p:nvPr>
        </p:nvSpPr>
        <p:spPr/>
        <p:txBody>
          <a:bodyPr/>
          <a:lstStyle/>
          <a:p>
            <a:pPr marL="342900" indent="-342900">
              <a:spcAft>
                <a:spcPts val="1200"/>
              </a:spcAft>
              <a:buFont typeface="Arial"/>
              <a:buChar char="•"/>
            </a:pPr>
            <a:r>
              <a:rPr lang="en-US" sz="2400" dirty="0">
                <a:solidFill>
                  <a:prstClr val="black"/>
                </a:solidFill>
              </a:rPr>
              <a:t>Limit electronic interruptions.</a:t>
            </a:r>
          </a:p>
          <a:p>
            <a:pPr marL="342900" indent="-342900">
              <a:spcAft>
                <a:spcPts val="1200"/>
              </a:spcAft>
              <a:buFont typeface="Arial"/>
              <a:buChar char="•"/>
            </a:pPr>
            <a:r>
              <a:rPr lang="en-US" sz="2400" dirty="0">
                <a:solidFill>
                  <a:prstClr val="black"/>
                </a:solidFill>
              </a:rPr>
              <a:t>Take part in the discussion. </a:t>
            </a:r>
          </a:p>
          <a:p>
            <a:pPr marL="342900" indent="-342900">
              <a:spcAft>
                <a:spcPts val="1200"/>
              </a:spcAft>
              <a:buFont typeface="Arial"/>
              <a:buChar char="•"/>
            </a:pPr>
            <a:r>
              <a:rPr lang="en-US" sz="2400" dirty="0">
                <a:solidFill>
                  <a:prstClr val="black"/>
                </a:solidFill>
              </a:rPr>
              <a:t>Listen carefully to what is being said.</a:t>
            </a:r>
          </a:p>
          <a:p>
            <a:pPr marL="342900" indent="-342900">
              <a:spcAft>
                <a:spcPts val="1200"/>
              </a:spcAft>
              <a:buFont typeface="Arial"/>
              <a:buChar char="•"/>
            </a:pPr>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r>
              <a:rPr lang="en-US" sz="2400" dirty="0" smtClean="0">
                <a:solidFill>
                  <a:prstClr val="black"/>
                </a:solidFill>
              </a:rPr>
              <a:t>the </a:t>
            </a:r>
            <a:r>
              <a:rPr lang="en-US" sz="2400" dirty="0">
                <a:solidFill>
                  <a:prstClr val="black"/>
                </a:solidFill>
              </a:rPr>
              <a:t>session.</a:t>
            </a:r>
          </a:p>
          <a:p>
            <a:pPr marL="342900" indent="-342900">
              <a:spcAft>
                <a:spcPts val="1200"/>
              </a:spcAft>
              <a:buFont typeface="Arial"/>
              <a:buChar char="•"/>
            </a:pPr>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a:t>
            </a:r>
            <a:r>
              <a:rPr lang="en-US" sz="2400" dirty="0" smtClean="0">
                <a:solidFill>
                  <a:prstClr val="black"/>
                </a:solidFill>
              </a:rPr>
              <a:t>volunteer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pPr marL="342900" indent="-342900">
              <a:buFont typeface="Arial"/>
              <a:buChar char="•"/>
            </a:pPr>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7" name="Group 6"/>
          <p:cNvGrpSpPr/>
          <p:nvPr/>
        </p:nvGrpSpPr>
        <p:grpSpPr>
          <a:xfrm>
            <a:off x="7563253" y="3156902"/>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9" name="Picture 8"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0" name="Group 9"/>
          <p:cNvGrpSpPr/>
          <p:nvPr/>
        </p:nvGrpSpPr>
        <p:grpSpPr>
          <a:xfrm>
            <a:off x="7982922" y="4333788"/>
            <a:ext cx="1161078" cy="838132"/>
            <a:chOff x="7982922" y="4553595"/>
            <a:chExt cx="1161078" cy="838132"/>
          </a:xfrm>
        </p:grpSpPr>
        <p:sp>
          <p:nvSpPr>
            <p:cNvPr id="11" name="Rectangle 10"/>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2" name="Picture 11"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0430627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306379"/>
            <a:ext cx="7078976" cy="3600533"/>
          </a:xfrm>
        </p:spPr>
        <p:txBody>
          <a:bodyPr/>
          <a:lstStyle/>
          <a:p>
            <a:pPr>
              <a:lnSpc>
                <a:spcPct val="110000"/>
              </a:lnSpc>
            </a:pPr>
            <a:r>
              <a:rPr lang="en-US" sz="3200" i="1" dirty="0"/>
              <a:t>Let’s have a</a:t>
            </a:r>
            <a:r>
              <a:rPr lang="en-US" sz="3200" i="1" dirty="0">
                <a:solidFill>
                  <a:schemeClr val="bg1"/>
                </a:solidFill>
              </a:rPr>
              <a:t> </a:t>
            </a:r>
            <a:r>
              <a:rPr lang="en-US" sz="3200" i="1" dirty="0" smtClean="0">
                <a:solidFill>
                  <a:schemeClr val="bg1"/>
                </a:solidFill>
              </a:rPr>
              <a:t>companywide</a:t>
            </a:r>
            <a:r>
              <a:rPr lang="en-US" sz="3200" i="1" dirty="0" smtClean="0"/>
              <a:t> </a:t>
            </a:r>
            <a:r>
              <a:rPr lang="en-US" sz="3200" i="1" dirty="0"/>
              <a:t>meditation session at noon every day. </a:t>
            </a:r>
            <a:endParaRPr lang="en-US" sz="3200" dirty="0"/>
          </a:p>
          <a:p>
            <a:r>
              <a:rPr lang="en-US" sz="3200" dirty="0"/>
              <a:t>Are you in favor of this idea?</a:t>
            </a:r>
          </a:p>
          <a:p>
            <a:pPr marL="457200" lvl="0" indent="-457200">
              <a:lnSpc>
                <a:spcPct val="100000"/>
              </a:lnSpc>
              <a:buFont typeface="Arial"/>
              <a:buChar char="•"/>
            </a:pPr>
            <a:r>
              <a:rPr lang="en-US" sz="3200" dirty="0"/>
              <a:t>Yes</a:t>
            </a:r>
          </a:p>
          <a:p>
            <a:pPr marL="457200" lvl="0" indent="-457200">
              <a:lnSpc>
                <a:spcPct val="100000"/>
              </a:lnSpc>
              <a:buFont typeface="Arial"/>
              <a:buChar char="•"/>
            </a:pPr>
            <a:r>
              <a:rPr lang="en-US" sz="3200" dirty="0"/>
              <a:t>No</a:t>
            </a:r>
          </a:p>
          <a:p>
            <a:pPr marL="457200" lvl="0" indent="-457200">
              <a:lnSpc>
                <a:spcPct val="100000"/>
              </a:lnSpc>
              <a:buFont typeface="Arial"/>
              <a:buChar char="•"/>
            </a:pPr>
            <a:r>
              <a:rPr lang="en-US" sz="3200" dirty="0"/>
              <a:t>Not </a:t>
            </a:r>
            <a:r>
              <a:rPr lang="en-US" sz="3200" dirty="0" smtClean="0"/>
              <a:t>sure</a:t>
            </a:r>
            <a:endParaRPr lang="en-US" sz="3200" dirty="0"/>
          </a:p>
        </p:txBody>
      </p:sp>
      <p:sp>
        <p:nvSpPr>
          <p:cNvPr id="4" name="Text Placeholder 3"/>
          <p:cNvSpPr>
            <a:spLocks noGrp="1"/>
          </p:cNvSpPr>
          <p:nvPr>
            <p:ph type="body" sz="quarter" idx="11"/>
          </p:nvPr>
        </p:nvSpPr>
        <p:spPr>
          <a:xfrm>
            <a:off x="932328" y="1507037"/>
            <a:ext cx="6611160" cy="692150"/>
          </a:xfrm>
        </p:spPr>
        <p:txBody>
          <a:bodyPr/>
          <a:lstStyle/>
          <a:p>
            <a:r>
              <a:rPr lang="en-US" dirty="0" smtClean="0"/>
              <a:t>ELEMENTS OF PERSUASION</a:t>
            </a:r>
            <a:endParaRPr lang="en-US" dirty="0"/>
          </a:p>
        </p:txBody>
      </p:sp>
      <p:grpSp>
        <p:nvGrpSpPr>
          <p:cNvPr id="8" name="Group 7"/>
          <p:cNvGrpSpPr/>
          <p:nvPr/>
        </p:nvGrpSpPr>
        <p:grpSpPr>
          <a:xfrm>
            <a:off x="7563253" y="4973583"/>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smtClean="0">
                  <a:solidFill>
                    <a:schemeClr val="bg2"/>
                  </a:solidFill>
                </a:rPr>
                <a:t>CHAT</a:t>
              </a:r>
              <a:endParaRPr lang="en-US" sz="1200" b="1" dirty="0">
                <a:solidFill>
                  <a:schemeClr val="bg2"/>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85186098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p:txBody>
          <a:bodyPr/>
          <a:lstStyle/>
          <a:p>
            <a:pPr>
              <a:buNone/>
            </a:pPr>
            <a:r>
              <a:rPr lang="en-US" dirty="0" smtClean="0"/>
              <a:t>Help you:</a:t>
            </a:r>
          </a:p>
          <a:p>
            <a:pPr lvl="0"/>
            <a:r>
              <a:rPr lang="en-US" dirty="0" smtClean="0"/>
              <a:t>Understand your </a:t>
            </a:r>
            <a:r>
              <a:rPr lang="en-US" dirty="0"/>
              <a:t>a</a:t>
            </a:r>
            <a:r>
              <a:rPr lang="en-US" dirty="0" smtClean="0"/>
              <a:t>udience</a:t>
            </a:r>
          </a:p>
          <a:p>
            <a:pPr lvl="0"/>
            <a:r>
              <a:rPr lang="en-US" dirty="0" smtClean="0"/>
              <a:t>Win minds and hearts</a:t>
            </a:r>
          </a:p>
          <a:p>
            <a:pPr lvl="0"/>
            <a:r>
              <a:rPr lang="en-US" dirty="0" smtClean="0"/>
              <a:t>Activate persuasion </a:t>
            </a:r>
            <a:r>
              <a:rPr lang="en-US" dirty="0"/>
              <a:t>t</a:t>
            </a:r>
            <a:r>
              <a:rPr lang="en-US" dirty="0" smtClean="0"/>
              <a:t>riggers</a:t>
            </a:r>
          </a:p>
          <a:p>
            <a:pPr>
              <a:buNone/>
            </a:pPr>
            <a:r>
              <a:rPr lang="en-US" dirty="0" smtClean="0"/>
              <a:t> </a:t>
            </a:r>
            <a:endParaRPr lang="en-US" dirty="0"/>
          </a:p>
        </p:txBody>
      </p:sp>
    </p:spTree>
    <p:extLst>
      <p:ext uri="{BB962C8B-B14F-4D97-AF65-F5344CB8AC3E}">
        <p14:creationId xmlns:p14="http://schemas.microsoft.com/office/powerpoint/2010/main" val="10667753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ersuadingOthers_LesssonImag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7" name="Text Placeholder 6"/>
          <p:cNvSpPr>
            <a:spLocks noGrp="1"/>
          </p:cNvSpPr>
          <p:nvPr>
            <p:ph type="body" idx="1"/>
          </p:nvPr>
        </p:nvSpPr>
        <p:spPr/>
        <p:txBody>
          <a:bodyPr/>
          <a:lstStyle/>
          <a:p>
            <a:r>
              <a:rPr lang="en-US" dirty="0" smtClean="0"/>
              <a:t>UNDERSTAND YOUR AUDIENCE</a:t>
            </a:r>
            <a:endParaRPr lang="en-US" dirty="0"/>
          </a:p>
        </p:txBody>
      </p:sp>
      <p:grpSp>
        <p:nvGrpSpPr>
          <p:cNvPr id="8" name="Group 7"/>
          <p:cNvGrpSpPr/>
          <p:nvPr/>
        </p:nvGrpSpPr>
        <p:grpSpPr>
          <a:xfrm>
            <a:off x="932789" y="0"/>
            <a:ext cx="1110074" cy="2459955"/>
            <a:chOff x="1552549" y="0"/>
            <a:chExt cx="1110074"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PERSUADING OTHERS</a:t>
              </a:r>
              <a:endParaRPr lang="en-US" sz="1000" dirty="0">
                <a:solidFill>
                  <a:schemeClr val="bg1"/>
                </a:solidFill>
              </a:endParaRPr>
            </a:p>
          </p:txBody>
        </p:sp>
      </p:grpSp>
    </p:spTree>
    <p:extLst>
      <p:ext uri="{BB962C8B-B14F-4D97-AF65-F5344CB8AC3E}">
        <p14:creationId xmlns:p14="http://schemas.microsoft.com/office/powerpoint/2010/main" val="3664209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Explore audience receptivity</a:t>
            </a:r>
            <a:endParaRPr lang="en-US" dirty="0"/>
          </a:p>
        </p:txBody>
      </p:sp>
      <p:sp>
        <p:nvSpPr>
          <p:cNvPr id="4" name="Content Placeholder 3"/>
          <p:cNvSpPr>
            <a:spLocks noGrp="1"/>
          </p:cNvSpPr>
          <p:nvPr>
            <p:ph sz="quarter" idx="10"/>
          </p:nvPr>
        </p:nvSpPr>
        <p:spPr>
          <a:xfrm>
            <a:off x="558799" y="1628775"/>
            <a:ext cx="8153399" cy="4534958"/>
          </a:xfrm>
        </p:spPr>
        <p:txBody>
          <a:bodyPr>
            <a:noAutofit/>
          </a:bodyPr>
          <a:lstStyle/>
          <a:p>
            <a:pPr lvl="0"/>
            <a:r>
              <a:rPr lang="en-US" sz="2600" dirty="0" smtClean="0"/>
              <a:t>Hostile: Disagree</a:t>
            </a:r>
            <a:r>
              <a:rPr lang="en-US" sz="2600" dirty="0"/>
              <a:t> </a:t>
            </a:r>
          </a:p>
          <a:p>
            <a:pPr lvl="0"/>
            <a:r>
              <a:rPr lang="en-US" sz="2600" dirty="0" smtClean="0"/>
              <a:t>Neutral: Understand </a:t>
            </a:r>
            <a:r>
              <a:rPr lang="en-US" sz="2600" dirty="0"/>
              <a:t>but still need convincing</a:t>
            </a:r>
          </a:p>
          <a:p>
            <a:pPr lvl="0"/>
            <a:r>
              <a:rPr lang="en-US" sz="2600" dirty="0" smtClean="0"/>
              <a:t>Uninterested: Informed </a:t>
            </a:r>
            <a:r>
              <a:rPr lang="en-US" sz="2600" dirty="0"/>
              <a:t>but don’t care </a:t>
            </a:r>
          </a:p>
          <a:p>
            <a:pPr lvl="0"/>
            <a:r>
              <a:rPr lang="en-US" sz="2600" dirty="0" smtClean="0"/>
              <a:t>Uninformed: Lack </a:t>
            </a:r>
            <a:r>
              <a:rPr lang="en-US" sz="2600" dirty="0"/>
              <a:t>information needed to become convinced</a:t>
            </a:r>
          </a:p>
          <a:p>
            <a:pPr lvl="0"/>
            <a:r>
              <a:rPr lang="en-US" sz="2600" dirty="0" smtClean="0"/>
              <a:t>Supportive: Already </a:t>
            </a:r>
            <a:r>
              <a:rPr lang="en-US" sz="2600" dirty="0"/>
              <a:t>agree</a:t>
            </a:r>
          </a:p>
          <a:p>
            <a:pPr lvl="0"/>
            <a:r>
              <a:rPr lang="en-US" sz="2600" dirty="0" smtClean="0"/>
              <a:t>Mixed: Blend </a:t>
            </a:r>
            <a:r>
              <a:rPr lang="en-US" sz="2600" dirty="0"/>
              <a:t>of attitudes and views</a:t>
            </a:r>
          </a:p>
          <a:p>
            <a:pPr marL="53975" indent="0">
              <a:lnSpc>
                <a:spcPct val="100000"/>
              </a:lnSpc>
              <a:buNone/>
            </a:pPr>
            <a:endParaRPr lang="en-US" sz="2600" b="1" dirty="0" smtClean="0"/>
          </a:p>
        </p:txBody>
      </p:sp>
      <p:grpSp>
        <p:nvGrpSpPr>
          <p:cNvPr id="9" name="Group 8"/>
          <p:cNvGrpSpPr/>
          <p:nvPr/>
        </p:nvGrpSpPr>
        <p:grpSpPr>
          <a:xfrm>
            <a:off x="7563253" y="4863341"/>
            <a:ext cx="1580747" cy="844729"/>
            <a:chOff x="7563253" y="4665042"/>
            <a:chExt cx="1580747" cy="844729"/>
          </a:xfrm>
        </p:grpSpPr>
        <p:sp>
          <p:nvSpPr>
            <p:cNvPr id="10" name="Rectangle 9"/>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1" name="Picture 10"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413570257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ways to understand your audience</a:t>
            </a:r>
            <a:endParaRPr lang="en-US" dirty="0"/>
          </a:p>
        </p:txBody>
      </p:sp>
      <p:sp>
        <p:nvSpPr>
          <p:cNvPr id="3" name="Rectangle 2"/>
          <p:cNvSpPr/>
          <p:nvPr/>
        </p:nvSpPr>
        <p:spPr>
          <a:xfrm>
            <a:off x="3391713" y="4122930"/>
            <a:ext cx="2256158" cy="1015663"/>
          </a:xfrm>
          <a:prstGeom prst="rect">
            <a:avLst/>
          </a:prstGeom>
        </p:spPr>
        <p:txBody>
          <a:bodyPr wrap="square">
            <a:spAutoFit/>
          </a:bodyPr>
          <a:lstStyle/>
          <a:p>
            <a:pPr lvl="0" algn="ctr">
              <a:lnSpc>
                <a:spcPct val="100000"/>
              </a:lnSpc>
              <a:spcAft>
                <a:spcPts val="1800"/>
              </a:spcAft>
            </a:pPr>
            <a:r>
              <a:rPr lang="en-US" sz="2000" b="1" dirty="0" smtClean="0">
                <a:solidFill>
                  <a:srgbClr val="000000"/>
                </a:solidFill>
              </a:rPr>
              <a:t>Tune into listeners’ communication modes</a:t>
            </a:r>
            <a:endParaRPr lang="en-US" sz="2000" b="1" dirty="0">
              <a:solidFill>
                <a:srgbClr val="000000"/>
              </a:solidFill>
            </a:endParaRPr>
          </a:p>
        </p:txBody>
      </p:sp>
      <p:sp>
        <p:nvSpPr>
          <p:cNvPr id="7" name="Rectangle 6"/>
          <p:cNvSpPr/>
          <p:nvPr/>
        </p:nvSpPr>
        <p:spPr>
          <a:xfrm>
            <a:off x="6043671" y="4122930"/>
            <a:ext cx="2564595" cy="707886"/>
          </a:xfrm>
          <a:prstGeom prst="rect">
            <a:avLst/>
          </a:prstGeom>
        </p:spPr>
        <p:txBody>
          <a:bodyPr wrap="square">
            <a:spAutoFit/>
          </a:bodyPr>
          <a:lstStyle/>
          <a:p>
            <a:pPr lvl="0" algn="ctr">
              <a:lnSpc>
                <a:spcPct val="100000"/>
              </a:lnSpc>
            </a:pPr>
            <a:r>
              <a:rPr lang="en-US" sz="2000" b="1" dirty="0" smtClean="0">
                <a:solidFill>
                  <a:srgbClr val="000000"/>
                </a:solidFill>
              </a:rPr>
              <a:t>Identify decision-making styles</a:t>
            </a:r>
            <a:endParaRPr lang="en-US" sz="2000" b="1" dirty="0">
              <a:solidFill>
                <a:srgbClr val="000000"/>
              </a:solidFill>
            </a:endParaRPr>
          </a:p>
        </p:txBody>
      </p:sp>
      <p:sp>
        <p:nvSpPr>
          <p:cNvPr id="8" name="Rectangle 7"/>
          <p:cNvSpPr/>
          <p:nvPr/>
        </p:nvSpPr>
        <p:spPr>
          <a:xfrm>
            <a:off x="866935" y="4122930"/>
            <a:ext cx="1936418" cy="707886"/>
          </a:xfrm>
          <a:prstGeom prst="rect">
            <a:avLst/>
          </a:prstGeom>
        </p:spPr>
        <p:txBody>
          <a:bodyPr wrap="square">
            <a:spAutoFit/>
          </a:bodyPr>
          <a:lstStyle/>
          <a:p>
            <a:pPr algn="ctr">
              <a:spcAft>
                <a:spcPts val="1800"/>
              </a:spcAft>
            </a:pPr>
            <a:r>
              <a:rPr lang="en-US" sz="2000" b="1" dirty="0" smtClean="0">
                <a:solidFill>
                  <a:srgbClr val="000000"/>
                </a:solidFill>
              </a:rPr>
              <a:t>Identify key people</a:t>
            </a:r>
            <a:endParaRPr lang="en-US" sz="2000" b="1" dirty="0">
              <a:solidFill>
                <a:srgbClr val="000000"/>
              </a:solidFill>
            </a:endParaRPr>
          </a:p>
        </p:txBody>
      </p:sp>
      <p:pic>
        <p:nvPicPr>
          <p:cNvPr id="9" name="Picture 8" descr="developingemployees_brai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9402" y="2273678"/>
            <a:ext cx="1513132" cy="1388174"/>
          </a:xfrm>
          <a:prstGeom prst="rect">
            <a:avLst/>
          </a:prstGeom>
        </p:spPr>
      </p:pic>
      <p:pic>
        <p:nvPicPr>
          <p:cNvPr id="11" name="Picture 10" descr="developingemployees_ea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8208" y="2125467"/>
            <a:ext cx="1063168" cy="1684596"/>
          </a:xfrm>
          <a:prstGeom prst="rect">
            <a:avLst/>
          </a:prstGeom>
        </p:spPr>
      </p:pic>
      <p:pic>
        <p:nvPicPr>
          <p:cNvPr id="5" name="Picture 4" descr="Screenshot 2015-12-01 15.07.28.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7761" y="2477844"/>
            <a:ext cx="2154767" cy="979843"/>
          </a:xfrm>
          <a:prstGeom prst="rect">
            <a:avLst/>
          </a:prstGeom>
        </p:spPr>
      </p:pic>
    </p:spTree>
    <p:extLst>
      <p:ext uri="{BB962C8B-B14F-4D97-AF65-F5344CB8AC3E}">
        <p14:creationId xmlns:p14="http://schemas.microsoft.com/office/powerpoint/2010/main" val="125182508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12938</TotalTime>
  <Words>4165</Words>
  <Application>Microsoft Macintosh PowerPoint</Application>
  <PresentationFormat>On-screen Show (4:3)</PresentationFormat>
  <Paragraphs>435</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Persuading Others Café </vt:lpstr>
      <vt:lpstr>Welcome</vt:lpstr>
      <vt:lpstr>Introductions</vt:lpstr>
      <vt:lpstr>Participation tips</vt:lpstr>
      <vt:lpstr>PowerPoint Presentation</vt:lpstr>
      <vt:lpstr>Today’s objectives</vt:lpstr>
      <vt:lpstr>PowerPoint Presentation</vt:lpstr>
      <vt:lpstr>Explore audience receptivity</vt:lpstr>
      <vt:lpstr>Other ways to understand your audience</vt:lpstr>
      <vt:lpstr>Analyze your audience Worksheet for Understanding Your Audience</vt:lpstr>
      <vt:lpstr>PowerPoint Presentation</vt:lpstr>
      <vt:lpstr>Prepare to win minds</vt:lpstr>
      <vt:lpstr>To win minds …</vt:lpstr>
      <vt:lpstr>Prepare to win hearts</vt:lpstr>
      <vt:lpstr>Plan your approach Worksheet for Understanding Your Audience</vt:lpstr>
      <vt:lpstr>PowerPoint Presentation</vt:lpstr>
      <vt:lpstr>Activate persuasion triggers</vt:lpstr>
      <vt:lpstr>   Apply persuasion triggers  </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Tara Young</cp:lastModifiedBy>
  <cp:revision>552</cp:revision>
  <cp:lastPrinted>2014-07-10T17:46:00Z</cp:lastPrinted>
  <dcterms:created xsi:type="dcterms:W3CDTF">2014-06-21T12:09:32Z</dcterms:created>
  <dcterms:modified xsi:type="dcterms:W3CDTF">2015-12-20T15:13:16Z</dcterms:modified>
</cp:coreProperties>
</file>