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6"/>
  </p:notesMasterIdLst>
  <p:sldIdLst>
    <p:sldId id="272" r:id="rId2"/>
    <p:sldId id="296" r:id="rId3"/>
    <p:sldId id="274" r:id="rId4"/>
    <p:sldId id="275" r:id="rId5"/>
    <p:sldId id="276" r:id="rId6"/>
    <p:sldId id="277" r:id="rId7"/>
    <p:sldId id="278" r:id="rId8"/>
    <p:sldId id="330" r:id="rId9"/>
    <p:sldId id="332" r:id="rId10"/>
    <p:sldId id="331" r:id="rId11"/>
    <p:sldId id="282" r:id="rId12"/>
    <p:sldId id="334" r:id="rId13"/>
    <p:sldId id="339" r:id="rId14"/>
    <p:sldId id="340" r:id="rId15"/>
    <p:sldId id="342" r:id="rId16"/>
    <p:sldId id="343" r:id="rId17"/>
    <p:sldId id="344" r:id="rId18"/>
    <p:sldId id="287" r:id="rId19"/>
    <p:sldId id="329" r:id="rId20"/>
    <p:sldId id="337" r:id="rId21"/>
    <p:sldId id="297" r:id="rId22"/>
    <p:sldId id="293" r:id="rId23"/>
    <p:sldId id="294" r:id="rId24"/>
    <p:sldId id="295" r:id="rId25"/>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957" userDrawn="1">
          <p15:clr>
            <a:srgbClr val="A4A3A4"/>
          </p15:clr>
        </p15:guide>
        <p15:guide id="2" pos="447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ordan" initials="KJ" lastIdx="23" clrIdx="0">
    <p:extLst/>
  </p:cmAuthor>
  <p:cmAuthor id="2" name="Audley, Emily"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DF33"/>
    <a:srgbClr val="E2CD31"/>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98" autoAdjust="0"/>
    <p:restoredTop sz="72194" autoAdjust="0"/>
  </p:normalViewPr>
  <p:slideViewPr>
    <p:cSldViewPr snapToGrid="0" showGuides="1">
      <p:cViewPr varScale="1">
        <p:scale>
          <a:sx n="78" d="100"/>
          <a:sy n="78" d="100"/>
        </p:scale>
        <p:origin x="774" y="90"/>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86"/>
    </p:cViewPr>
  </p:sorterViewPr>
  <p:notesViewPr>
    <p:cSldViewPr snapToGrid="0">
      <p:cViewPr>
        <p:scale>
          <a:sx n="100" d="100"/>
          <a:sy n="100" d="100"/>
        </p:scale>
        <p:origin x="3528" y="144"/>
      </p:cViewPr>
      <p:guideLst>
        <p:guide orient="horz" pos="2957"/>
        <p:guide pos="447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7ED43B05-9673-724C-B555-E3F4B6C0B8D9}" type="datetimeFigureOut">
              <a:rPr lang="en-US" smtClean="0"/>
              <a:pPr/>
              <a:t>6/10/2016</a:t>
            </a:fld>
            <a:endParaRPr lang="en-US"/>
          </a:p>
        </p:txBody>
      </p:sp>
      <p:sp>
        <p:nvSpPr>
          <p:cNvPr id="4" name="Slide Image Placeholder 3"/>
          <p:cNvSpPr>
            <a:spLocks noGrp="1" noRot="1" noChangeAspect="1"/>
          </p:cNvSpPr>
          <p:nvPr>
            <p:ph type="sldImg" idx="2"/>
          </p:nvPr>
        </p:nvSpPr>
        <p:spPr>
          <a:xfrm>
            <a:off x="1579563" y="741363"/>
            <a:ext cx="3943350" cy="2957512"/>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3895566"/>
            <a:ext cx="5681980" cy="4788774"/>
          </a:xfrm>
          <a:prstGeom prst="rect">
            <a:avLst/>
          </a:prstGeom>
        </p:spPr>
        <p:txBody>
          <a:bodyPr vert="horz" lIns="94229" tIns="47114" rIns="94229" bIns="4711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i="1" dirty="0"/>
              <a:t>Instructions</a:t>
            </a:r>
            <a:r>
              <a:rPr lang="en-US" sz="1000" dirty="0"/>
              <a:t>: Proceed to the next slide once the presentation is visible to the participants.</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a:t>
            </a:r>
            <a:r>
              <a:rPr lang="en-US" sz="900" kern="1200" baseline="0" dirty="0">
                <a:solidFill>
                  <a:schemeClr val="tx1"/>
                </a:solidFill>
                <a:effectLst/>
                <a:latin typeface="+mn-lt"/>
                <a:ea typeface="+mn-ea"/>
                <a:cs typeface="+mn-cs"/>
              </a:rPr>
              <a:t> 7 </a:t>
            </a:r>
            <a:r>
              <a:rPr lang="en-US" sz="900" kern="1200" dirty="0">
                <a:solidFill>
                  <a:schemeClr val="tx1"/>
                </a:solidFill>
                <a:effectLst/>
                <a:latin typeface="+mn-lt"/>
                <a:ea typeface="+mn-ea"/>
                <a:cs typeface="+mn-cs"/>
              </a:rPr>
              <a:t>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We’ve discussed two important ways to engage your audience: using a hook to grab attention right away, and making sure your presentation has a clear purpose or “big idea.” Let’s turn now to another way to engage your audience: ending your presentation with a call to action. The slide shows three example calls to action from a presentation about the need to change an organization’s hiring practices. Chat in the letter of the one you think is most persuasive.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Give participants a minute to review the calls to action and chat in their responses. Note which options are chosen most and least often, then ask for 1-2 volunteers each to share their thoughts about what made particular calls to action effective or not. Example questions:</a:t>
            </a:r>
          </a:p>
          <a:p>
            <a:endParaRPr lang="en-US" sz="900" i="1" kern="1200" dirty="0">
              <a:solidFill>
                <a:schemeClr val="tx1"/>
              </a:solidFill>
              <a:effectLst/>
              <a:latin typeface="+mn-lt"/>
              <a:ea typeface="+mn-ea"/>
              <a:cs typeface="+mn-cs"/>
            </a:endParaRPr>
          </a:p>
          <a:p>
            <a:pPr marL="171450" indent="-171450">
              <a:buFont typeface="Arial" panose="020B0604020202020204" pitchFamily="34" charset="0"/>
              <a:buChar char="•"/>
            </a:pPr>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Many in our group thought that Call to Action [“C”] was the most effective. Raise your hands if you have thoughts about what made this call to action so effective. </a:t>
            </a:r>
          </a:p>
          <a:p>
            <a:pPr marL="171450" indent="-171450">
              <a:buFont typeface="Arial" panose="020B0604020202020204" pitchFamily="34" charset="0"/>
              <a:buChar char="•"/>
            </a:pPr>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Very few [or no one] in our group thought that Call to Action [“B’] was effective. What was missing in that call to action? Raise your hands if you would like to share your thoughts.</a:t>
            </a:r>
          </a:p>
          <a:p>
            <a:pPr marL="171450" indent="-171450">
              <a:buFont typeface="Arial" panose="020B0604020202020204" pitchFamily="34" charset="0"/>
              <a:buChar char="•"/>
            </a:pPr>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How could you revise [any Call to Action] to make it more persuasive?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Based on our discussion about how to engage our presentation audiences, take a few minutes to privately reflect on any refinements you might make to your “Hook,” “Big Idea” or “Call to Action.”</a:t>
            </a:r>
          </a:p>
          <a:p>
            <a:r>
              <a:rPr lang="en-US" sz="900" kern="1200" dirty="0">
                <a:solidFill>
                  <a:schemeClr val="tx1"/>
                </a:solidFill>
                <a:effectLst/>
                <a:latin typeface="+mn-lt"/>
                <a:ea typeface="+mn-ea"/>
                <a:cs typeface="+mn-cs"/>
              </a:rPr>
              <a:t> </a:t>
            </a: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Give participants a minute or two to reflect and make notes before moving to the next section.</a:t>
            </a:r>
          </a:p>
          <a:p>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10</a:t>
            </a:fld>
            <a:endParaRPr lang="en-US"/>
          </a:p>
        </p:txBody>
      </p:sp>
    </p:spTree>
    <p:extLst>
      <p:ext uri="{BB962C8B-B14F-4D97-AF65-F5344CB8AC3E}">
        <p14:creationId xmlns:p14="http://schemas.microsoft.com/office/powerpoint/2010/main" val="35743655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endParaRPr lang="en-US" sz="1000" kern="1200" dirty="0">
              <a:solidFill>
                <a:schemeClr val="tx1"/>
              </a:solidFill>
              <a:effectLst/>
              <a:latin typeface="+mn-lt"/>
              <a:ea typeface="+mn-ea"/>
              <a:cs typeface="+mn-cs"/>
            </a:endParaRP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[Time: 1/2 minute]</a:t>
            </a:r>
          </a:p>
          <a:p>
            <a:endParaRPr lang="en-US" sz="1000" b="1" dirty="0"/>
          </a:p>
          <a:p>
            <a:pPr fontAlgn="base"/>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People tend to respond better to visuals and other media than to the spoken word alone. </a:t>
            </a:r>
            <a:r>
              <a:rPr lang="en-US" sz="900" kern="1200">
                <a:solidFill>
                  <a:schemeClr val="tx1"/>
                </a:solidFill>
                <a:effectLst/>
                <a:latin typeface="+mn-lt"/>
                <a:ea typeface="+mn-ea"/>
                <a:cs typeface="+mn-cs"/>
              </a:rPr>
              <a:t>Let’s now focus on how to use different media to help your audience maintain attention, remember facts and understand key ideas.</a:t>
            </a:r>
          </a:p>
          <a:p>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a:p>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p>
          <a:p>
            <a:endParaRPr lang="en-US" sz="900" b="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mn-lt"/>
                <a:ea typeface="+mn-ea"/>
                <a:cs typeface="+mn-cs"/>
              </a:rPr>
              <a:t>[Time: 2 minutes]</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There are many types of visuals and media that can enhance a presentation, including video clips, handouts, etc. Since slides are so commonly used, let’s look at some examples to identify what makes a slide effective or ineffective.</a:t>
            </a:r>
            <a:r>
              <a:rPr lang="en-US" sz="900" kern="1200" baseline="0" dirty="0">
                <a:solidFill>
                  <a:schemeClr val="tx1"/>
                </a:solidFill>
                <a:effectLst/>
                <a:latin typeface="+mn-lt"/>
                <a:ea typeface="+mn-ea"/>
                <a:cs typeface="+mn-cs"/>
              </a:rPr>
              <a:t> </a:t>
            </a:r>
            <a:r>
              <a:rPr lang="en-US" sz="900" kern="1200" dirty="0">
                <a:solidFill>
                  <a:schemeClr val="tx1"/>
                </a:solidFill>
                <a:effectLst/>
                <a:latin typeface="+mn-lt"/>
                <a:ea typeface="+mn-ea"/>
                <a:cs typeface="+mn-cs"/>
              </a:rPr>
              <a:t>Take a look at this slide. Chat in your reactions. What do you find effective or ineffective?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Give participants a minute to chat in their reactions. Then ask one volunteer to share his or her thoughts about what is helpful or problematic about this visual. Ask another volunteer to suggest how it could be modified to be more helpful.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Note potential flaws if participants do not mention them:</a:t>
            </a:r>
          </a:p>
          <a:p>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Inconsistent and confusing graphics (varying image styles; red box on right and human figure with upraised arms on left do not appear to represent information).</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Complex representation of information (including movement of information from right to left which could be confusing to Western audiences).</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Note:</a:t>
            </a:r>
            <a:r>
              <a:rPr lang="en-US" sz="900" kern="1200" baseline="0" dirty="0">
                <a:solidFill>
                  <a:schemeClr val="tx1"/>
                </a:solidFill>
                <a:effectLst/>
                <a:latin typeface="+mn-lt"/>
                <a:ea typeface="+mn-ea"/>
                <a:cs typeface="+mn-cs"/>
              </a:rPr>
              <a:t> </a:t>
            </a:r>
            <a:r>
              <a:rPr lang="en-US" sz="900" kern="1200" dirty="0">
                <a:solidFill>
                  <a:schemeClr val="tx1"/>
                </a:solidFill>
                <a:effectLst/>
                <a:latin typeface="+mn-lt"/>
                <a:ea typeface="+mn-ea"/>
                <a:cs typeface="+mn-cs"/>
              </a:rPr>
              <a:t>With several slides to review, try to move</a:t>
            </a:r>
            <a:r>
              <a:rPr lang="en-US" sz="900" kern="1200" baseline="0" dirty="0">
                <a:solidFill>
                  <a:schemeClr val="tx1"/>
                </a:solidFill>
                <a:effectLst/>
                <a:latin typeface="+mn-lt"/>
                <a:ea typeface="+mn-ea"/>
                <a:cs typeface="+mn-cs"/>
              </a:rPr>
              <a:t> quickly and avoid spending too much time </a:t>
            </a:r>
            <a:r>
              <a:rPr lang="en-US" sz="900" kern="1200" dirty="0">
                <a:solidFill>
                  <a:schemeClr val="tx1"/>
                </a:solidFill>
                <a:effectLst/>
                <a:latin typeface="+mn-lt"/>
                <a:ea typeface="+mn-ea"/>
                <a:cs typeface="+mn-cs"/>
              </a:rPr>
              <a:t>discussing one slide.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12</a:t>
            </a:fld>
            <a:endParaRPr lang="en-US"/>
          </a:p>
        </p:txBody>
      </p:sp>
    </p:spTree>
    <p:extLst>
      <p:ext uri="{BB962C8B-B14F-4D97-AF65-F5344CB8AC3E}">
        <p14:creationId xmlns:p14="http://schemas.microsoft.com/office/powerpoint/2010/main" val="516451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mn-lt"/>
                <a:ea typeface="+mn-ea"/>
                <a:cs typeface="+mn-cs"/>
              </a:rPr>
              <a:t>[Time: 2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Now let’s look at another slide. As a viewer, how do you react to this slide?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Give participants a few seconds to view the slide. Then ask one or two volunteers to share their reactions.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Ask another volunteer to suggest an approach to make this visual more useful to the audience.</a:t>
            </a:r>
            <a:r>
              <a:rPr lang="en-US" sz="900" kern="1200" baseline="0" dirty="0">
                <a:solidFill>
                  <a:schemeClr val="tx1"/>
                </a:solidFill>
                <a:effectLst/>
                <a:latin typeface="+mn-lt"/>
                <a:ea typeface="+mn-ea"/>
                <a:cs typeface="+mn-cs"/>
              </a:rPr>
              <a:t> </a:t>
            </a:r>
            <a:r>
              <a:rPr lang="en-US" sz="900" kern="1200" dirty="0">
                <a:solidFill>
                  <a:schemeClr val="tx1"/>
                </a:solidFill>
                <a:effectLst/>
                <a:latin typeface="+mn-lt"/>
                <a:ea typeface="+mn-ea"/>
                <a:cs typeface="+mn-cs"/>
              </a:rPr>
              <a:t>Note potential flaws if participants do not mention them:</a:t>
            </a:r>
          </a:p>
          <a:p>
            <a:pPr marL="171450" lvl="0" indent="-171450">
              <a:buFont typeface="Arial" panose="020B0604020202020204" pitchFamily="34" charset="0"/>
              <a:buChar char="•"/>
            </a:pPr>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Confusing representation of data</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Hard to read</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13</a:t>
            </a:fld>
            <a:endParaRPr lang="en-US"/>
          </a:p>
        </p:txBody>
      </p:sp>
    </p:spTree>
    <p:extLst>
      <p:ext uri="{BB962C8B-B14F-4D97-AF65-F5344CB8AC3E}">
        <p14:creationId xmlns:p14="http://schemas.microsoft.com/office/powerpoint/2010/main" val="36290384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2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Now let’s look at a third slide. What are your reactions?</a:t>
            </a:r>
          </a:p>
          <a:p>
            <a:endParaRPr lang="en-US" sz="900" i="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Give participants a few seconds to view the slide. Then ask one or two volunteers to raise</a:t>
            </a:r>
            <a:r>
              <a:rPr lang="en-US" sz="900" kern="1200" baseline="0" dirty="0">
                <a:solidFill>
                  <a:schemeClr val="tx1"/>
                </a:solidFill>
                <a:effectLst/>
                <a:latin typeface="+mn-lt"/>
                <a:ea typeface="+mn-ea"/>
                <a:cs typeface="+mn-cs"/>
              </a:rPr>
              <a:t> hands to </a:t>
            </a:r>
            <a:r>
              <a:rPr lang="en-US" sz="900" kern="1200" dirty="0">
                <a:solidFill>
                  <a:schemeClr val="tx1"/>
                </a:solidFill>
                <a:effectLst/>
                <a:latin typeface="+mn-lt"/>
                <a:ea typeface="+mn-ea"/>
                <a:cs typeface="+mn-cs"/>
              </a:rPr>
              <a:t>share their reactions.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Ask another volunteer to suggest how to improve this slide.</a:t>
            </a:r>
            <a:r>
              <a:rPr lang="en-US" sz="900" kern="1200" baseline="0" dirty="0">
                <a:solidFill>
                  <a:schemeClr val="tx1"/>
                </a:solidFill>
                <a:effectLst/>
                <a:latin typeface="+mn-lt"/>
                <a:ea typeface="+mn-ea"/>
                <a:cs typeface="+mn-cs"/>
              </a:rPr>
              <a:t> </a:t>
            </a:r>
            <a:r>
              <a:rPr lang="en-US" sz="900" kern="1200" dirty="0">
                <a:solidFill>
                  <a:schemeClr val="tx1"/>
                </a:solidFill>
                <a:effectLst/>
                <a:latin typeface="+mn-lt"/>
                <a:ea typeface="+mn-ea"/>
                <a:cs typeface="+mn-cs"/>
              </a:rPr>
              <a:t>Note potential flaws if participants do not mention them:</a:t>
            </a:r>
          </a:p>
          <a:p>
            <a:pPr lvl="0"/>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Distracting color palette</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Different font sizes</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Too much text</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Some text difficult to read</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Too many bullets</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14</a:t>
            </a:fld>
            <a:endParaRPr lang="en-US"/>
          </a:p>
        </p:txBody>
      </p:sp>
    </p:spTree>
    <p:extLst>
      <p:ext uri="{BB962C8B-B14F-4D97-AF65-F5344CB8AC3E}">
        <p14:creationId xmlns:p14="http://schemas.microsoft.com/office/powerpoint/2010/main" val="5419537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i="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mn-lt"/>
                <a:ea typeface="+mn-ea"/>
                <a:cs typeface="+mn-cs"/>
              </a:rPr>
              <a:t>[Time: 2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Take a look at this</a:t>
            </a:r>
            <a:r>
              <a:rPr lang="en-US" sz="900" kern="1200" baseline="0" dirty="0">
                <a:solidFill>
                  <a:schemeClr val="tx1"/>
                </a:solidFill>
                <a:effectLst/>
                <a:latin typeface="+mn-lt"/>
                <a:ea typeface="+mn-ea"/>
                <a:cs typeface="+mn-cs"/>
              </a:rPr>
              <a:t> </a:t>
            </a:r>
            <a:r>
              <a:rPr lang="en-US" sz="900" kern="1200" dirty="0">
                <a:solidFill>
                  <a:schemeClr val="tx1"/>
                </a:solidFill>
                <a:effectLst/>
                <a:latin typeface="+mn-lt"/>
                <a:ea typeface="+mn-ea"/>
                <a:cs typeface="+mn-cs"/>
              </a:rPr>
              <a:t>slide. What are your reactions?</a:t>
            </a:r>
          </a:p>
          <a:p>
            <a:endParaRPr lang="en-US" sz="900" i="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Give participants a few seconds to view the slide. Then ask one or two volunteers to raise</a:t>
            </a:r>
            <a:r>
              <a:rPr lang="en-US" sz="900" kern="1200" baseline="0" dirty="0">
                <a:solidFill>
                  <a:schemeClr val="tx1"/>
                </a:solidFill>
                <a:effectLst/>
                <a:latin typeface="+mn-lt"/>
                <a:ea typeface="+mn-ea"/>
                <a:cs typeface="+mn-cs"/>
              </a:rPr>
              <a:t> hands to </a:t>
            </a:r>
            <a:r>
              <a:rPr lang="en-US" sz="900" kern="1200" dirty="0">
                <a:solidFill>
                  <a:schemeClr val="tx1"/>
                </a:solidFill>
                <a:effectLst/>
                <a:latin typeface="+mn-lt"/>
                <a:ea typeface="+mn-ea"/>
                <a:cs typeface="+mn-cs"/>
              </a:rPr>
              <a:t>share their reactions.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Ask another volunteer to suggest how to improve this slide.</a:t>
            </a:r>
            <a:r>
              <a:rPr lang="en-US" sz="900" kern="1200" baseline="0" dirty="0">
                <a:solidFill>
                  <a:schemeClr val="tx1"/>
                </a:solidFill>
                <a:effectLst/>
                <a:latin typeface="+mn-lt"/>
                <a:ea typeface="+mn-ea"/>
                <a:cs typeface="+mn-cs"/>
              </a:rPr>
              <a:t> </a:t>
            </a:r>
          </a:p>
          <a:p>
            <a:endParaRPr lang="en-US" sz="900" kern="1200" baseline="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Note potential flaws if participants do not mention them:</a:t>
            </a:r>
          </a:p>
          <a:p>
            <a:pPr lvl="0"/>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Percentages could be presented better in a chart or graph</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Color palette bland</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kern="1200" dirty="0">
                <a:solidFill>
                  <a:schemeClr val="tx1"/>
                </a:solidFill>
                <a:effectLst/>
                <a:latin typeface="+mn-lt"/>
                <a:ea typeface="+mn-ea"/>
                <a:cs typeface="+mn-cs"/>
              </a:rPr>
              <a:t>May be hard to read because of font size and color of text </a:t>
            </a:r>
          </a:p>
          <a:p>
            <a:pPr marL="171450" lvl="0" indent="-171450">
              <a:buFont typeface="Arial" panose="020B0604020202020204" pitchFamily="34" charset="0"/>
              <a:buChar char="•"/>
            </a:pP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15</a:t>
            </a:fld>
            <a:endParaRPr lang="en-US"/>
          </a:p>
        </p:txBody>
      </p:sp>
    </p:spTree>
    <p:extLst>
      <p:ext uri="{BB962C8B-B14F-4D97-AF65-F5344CB8AC3E}">
        <p14:creationId xmlns:p14="http://schemas.microsoft.com/office/powerpoint/2010/main" val="9157575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mn-lt"/>
                <a:ea typeface="+mn-ea"/>
                <a:cs typeface="+mn-cs"/>
              </a:rPr>
              <a:t>[Time: 2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Now let’s look at a final slide. As a viewer, how do you react to this slide?</a:t>
            </a:r>
          </a:p>
          <a:p>
            <a:endParaRPr lang="en-US" sz="900" i="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Give participants a few seconds to view the slide. Then ask one or two volunteers to raise</a:t>
            </a:r>
            <a:r>
              <a:rPr lang="en-US" sz="900" kern="1200" baseline="0" dirty="0">
                <a:solidFill>
                  <a:schemeClr val="tx1"/>
                </a:solidFill>
                <a:effectLst/>
                <a:latin typeface="+mn-lt"/>
                <a:ea typeface="+mn-ea"/>
                <a:cs typeface="+mn-cs"/>
              </a:rPr>
              <a:t> hands to </a:t>
            </a:r>
            <a:r>
              <a:rPr lang="en-US" sz="900" kern="1200" dirty="0">
                <a:solidFill>
                  <a:schemeClr val="tx1"/>
                </a:solidFill>
                <a:effectLst/>
                <a:latin typeface="+mn-lt"/>
                <a:ea typeface="+mn-ea"/>
                <a:cs typeface="+mn-cs"/>
              </a:rPr>
              <a:t>share their reactions.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Note: This</a:t>
            </a:r>
            <a:r>
              <a:rPr lang="en-US" sz="900" kern="1200" baseline="0" dirty="0">
                <a:solidFill>
                  <a:schemeClr val="tx1"/>
                </a:solidFill>
                <a:effectLst/>
                <a:latin typeface="+mn-lt"/>
                <a:ea typeface="+mn-ea"/>
                <a:cs typeface="+mn-cs"/>
              </a:rPr>
              <a:t> is overall a well-designed slide which conveys the right amount of information and is visually attractive.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16</a:t>
            </a:fld>
            <a:endParaRPr lang="en-US"/>
          </a:p>
        </p:txBody>
      </p:sp>
    </p:spTree>
    <p:extLst>
      <p:ext uri="{BB962C8B-B14F-4D97-AF65-F5344CB8AC3E}">
        <p14:creationId xmlns:p14="http://schemas.microsoft.com/office/powerpoint/2010/main" val="6964887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2  minutes]</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We’ve been discussing how to make slides compelling for your audience. Thinking about the presentation you focused on in the worksheet “Planning a Presentation”, what types of visuals or other media will you plan to use? What factors will you consider as you decide what will work best?</a:t>
            </a:r>
          </a:p>
          <a:p>
            <a:r>
              <a:rPr lang="en-US" sz="900" kern="1200" dirty="0">
                <a:solidFill>
                  <a:schemeClr val="tx1"/>
                </a:solidFill>
                <a:effectLst/>
                <a:latin typeface="+mn-lt"/>
                <a:ea typeface="+mn-ea"/>
                <a:cs typeface="+mn-cs"/>
              </a:rPr>
              <a:t> </a:t>
            </a: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Give participants a minute to reflect and make notes. Then ask a volunteer to share his or her thoughts about what media aspects of the presentation will be especially important.</a:t>
            </a:r>
          </a:p>
          <a:p>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17</a:t>
            </a:fld>
            <a:endParaRPr lang="en-US"/>
          </a:p>
        </p:txBody>
      </p:sp>
    </p:spTree>
    <p:extLst>
      <p:ext uri="{BB962C8B-B14F-4D97-AF65-F5344CB8AC3E}">
        <p14:creationId xmlns:p14="http://schemas.microsoft.com/office/powerpoint/2010/main" val="5544116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pPr fontAlgn="base"/>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So far, we’ve discussed planning a presentation to engage your audience and using visuals for maximum impact. Let’s now turn to two challenges that many of us deal with when giving a presentation—overcoming stage fright and answering audience questions.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Tree>
    <p:extLst>
      <p:ext uri="{BB962C8B-B14F-4D97-AF65-F5344CB8AC3E}">
        <p14:creationId xmlns:p14="http://schemas.microsoft.com/office/powerpoint/2010/main" val="31867796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Facilitator notes:</a:t>
            </a:r>
            <a:endParaRPr lang="en-US" dirty="0"/>
          </a:p>
          <a:p>
            <a:endParaRPr lang="en-US" dirty="0"/>
          </a:p>
          <a:p>
            <a:r>
              <a:rPr lang="en-US" dirty="0"/>
              <a:t>[Time: 6 minutes]</a:t>
            </a:r>
          </a:p>
          <a:p>
            <a:endParaRPr lang="en-US" i="1" dirty="0"/>
          </a:p>
          <a:p>
            <a:r>
              <a:rPr lang="en-US" i="1" dirty="0"/>
              <a:t>Instructions: </a:t>
            </a:r>
            <a:r>
              <a:rPr lang="en-US" dirty="0"/>
              <a:t>Give participants a minute to review the scenario. Then ask participants to chat in their thoughts.  </a:t>
            </a:r>
          </a:p>
          <a:p>
            <a:endParaRPr lang="en-US" dirty="0"/>
          </a:p>
          <a:p>
            <a:r>
              <a:rPr lang="en-US" dirty="0"/>
              <a:t>Highlight the following ideas if participants do not mention them:</a:t>
            </a:r>
          </a:p>
          <a:p>
            <a:endParaRPr lang="en-US" dirty="0"/>
          </a:p>
          <a:p>
            <a:pPr lvl="1"/>
            <a:r>
              <a:rPr lang="en-US" dirty="0"/>
              <a:t>Before the presentation, Julia could: </a:t>
            </a:r>
          </a:p>
          <a:p>
            <a:pPr marL="628650" lvl="1" indent="-171450" fontAlgn="base">
              <a:buFont typeface="Arial" panose="020B0604020202020204" pitchFamily="34" charset="0"/>
              <a:buChar char="•"/>
            </a:pPr>
            <a:r>
              <a:rPr lang="en-US" dirty="0"/>
              <a:t>Take some deep, quiet breaths</a:t>
            </a:r>
          </a:p>
          <a:p>
            <a:pPr marL="628650" lvl="1" indent="-171450">
              <a:buFont typeface="Arial" panose="020B0604020202020204" pitchFamily="34" charset="0"/>
              <a:buChar char="•"/>
            </a:pPr>
            <a:r>
              <a:rPr lang="en-US" dirty="0"/>
              <a:t>Picture herself giving a successful presentation. Repeat positive statements to herself, such as "I’m relaxed and ready."</a:t>
            </a:r>
          </a:p>
          <a:p>
            <a:endParaRPr lang="en-US" dirty="0"/>
          </a:p>
          <a:p>
            <a:pPr lvl="1"/>
            <a:r>
              <a:rPr lang="en-US" dirty="0"/>
              <a:t>During the presentation, Julia could:</a:t>
            </a:r>
          </a:p>
          <a:p>
            <a:pPr marL="628650" lvl="1" indent="-171450" fontAlgn="base">
              <a:buFont typeface="Arial" panose="020B0604020202020204" pitchFamily="34" charset="0"/>
              <a:buChar char="•"/>
            </a:pPr>
            <a:r>
              <a:rPr lang="en-US" dirty="0"/>
              <a:t>Take her attention off herself and how she appears to the audience. Switch her thoughts to the audience and how her presentation can help them.</a:t>
            </a:r>
          </a:p>
          <a:p>
            <a:pPr marL="628650" lvl="1" indent="-171450" fontAlgn="base">
              <a:buFont typeface="Arial" panose="020B0604020202020204" pitchFamily="34" charset="0"/>
              <a:buChar char="•"/>
            </a:pPr>
            <a:r>
              <a:rPr lang="en-US" dirty="0"/>
              <a:t>Occasionally, pick out a friendly face in the audience and talk to that person. Think of these individuals as being on her side.</a:t>
            </a:r>
          </a:p>
          <a:p>
            <a:pPr marL="628650" lvl="1" indent="-171450" fontAlgn="base">
              <a:buFont typeface="Arial" panose="020B0604020202020204" pitchFamily="34" charset="0"/>
              <a:buChar char="•"/>
            </a:pPr>
            <a:r>
              <a:rPr lang="en-US" dirty="0"/>
              <a:t>Lose herself in her material—concentrate on the ideas she wants to convey, rather than the fact that she’s up there “performing.”</a:t>
            </a:r>
          </a:p>
          <a:p>
            <a:endParaRPr lang="en-US" dirty="0"/>
          </a:p>
          <a:p>
            <a:r>
              <a:rPr lang="en-US" i="1" dirty="0"/>
              <a:t>Instructions:</a:t>
            </a:r>
            <a:r>
              <a:rPr lang="en-US" dirty="0"/>
              <a:t> Ask for two or three volunteers to share examples of how they successfully managed nervousness before or during a presentation. Consider sharing your own example.</a:t>
            </a:r>
          </a:p>
          <a:p>
            <a:r>
              <a:rPr lang="en-US" dirty="0"/>
              <a:t> </a:t>
            </a:r>
          </a:p>
          <a:p>
            <a:endParaRPr lang="en-US" sz="900" kern="1200" dirty="0">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19</a:t>
            </a:fld>
            <a:endParaRPr lang="en-US"/>
          </a:p>
        </p:txBody>
      </p:sp>
    </p:spTree>
    <p:extLst>
      <p:ext uri="{BB962C8B-B14F-4D97-AF65-F5344CB8AC3E}">
        <p14:creationId xmlns:p14="http://schemas.microsoft.com/office/powerpoint/2010/main" val="2734050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Good morning/afternoon. This is ________ from ________. We’ll be starting today’s session at ___. As you come online, please take a moment to answer the question on your screen via the chat panel. We’ll give your colleagues a few more moments to join our session and then we’ll get started. Thank you.</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Consider answering the question in the chat panel first to show an example. Note: there is no need to debrief the question now—it will be discussed several slides later.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However, use this time to make note of the most common and least common responses, so you are prepared to debrief later.</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Facilitator notes:</a:t>
            </a:r>
            <a:endParaRPr lang="en-US" dirty="0"/>
          </a:p>
          <a:p>
            <a:endParaRPr lang="en-US" dirty="0"/>
          </a:p>
          <a:p>
            <a:r>
              <a:rPr lang="en-US" dirty="0"/>
              <a:t>[Time: 5</a:t>
            </a:r>
            <a:r>
              <a:rPr lang="en-US" baseline="0" dirty="0"/>
              <a:t> </a:t>
            </a:r>
            <a:r>
              <a:rPr lang="en-US" dirty="0"/>
              <a:t>minutes]</a:t>
            </a:r>
          </a:p>
          <a:p>
            <a:endParaRPr lang="en-US" i="1" dirty="0"/>
          </a:p>
          <a:p>
            <a:r>
              <a:rPr lang="en-US" i="1" dirty="0"/>
              <a:t>Say: </a:t>
            </a:r>
            <a:r>
              <a:rPr lang="en-US" i="0" dirty="0"/>
              <a:t>Now let’s turn to another presentation challenge—dealing</a:t>
            </a:r>
            <a:r>
              <a:rPr lang="en-US" i="0" baseline="0" dirty="0"/>
              <a:t> with audience questions. </a:t>
            </a:r>
            <a:r>
              <a:rPr lang="en-US" i="0" dirty="0"/>
              <a:t>Imagine </a:t>
            </a:r>
            <a:r>
              <a:rPr lang="en-US" dirty="0"/>
              <a:t>you’ve just given the presentation you planned using the “Worksheet for Planning a Presentation”. Take a few minutes to predict what questions your audience might have. Chat in the topic of your presentation and the toughest question an audience member might ask you.</a:t>
            </a:r>
          </a:p>
          <a:p>
            <a:endParaRPr lang="en-US" i="1" dirty="0"/>
          </a:p>
          <a:p>
            <a:r>
              <a:rPr lang="en-US" i="1" dirty="0"/>
              <a:t>Instructions: </a:t>
            </a:r>
            <a:r>
              <a:rPr lang="en-US" dirty="0"/>
              <a:t>Note participants’ responses and ask one or two volunteers to raise hands to share the question they anticipate and offer ideas about how to respond to that question.   </a:t>
            </a:r>
          </a:p>
          <a:p>
            <a:endParaRPr lang="en-US" dirty="0"/>
          </a:p>
          <a:p>
            <a:r>
              <a:rPr lang="en-US" dirty="0"/>
              <a:t>Then ask two to three additional volunteers to offer suggestions about how to manage any questions asked during the presentation.</a:t>
            </a:r>
          </a:p>
          <a:p>
            <a:endParaRPr lang="en-US" dirty="0"/>
          </a:p>
          <a:p>
            <a:r>
              <a:rPr lang="en-US" dirty="0"/>
              <a:t>Highlight the following ideas if participants do not mention them:</a:t>
            </a:r>
          </a:p>
          <a:p>
            <a:pPr lvl="0" fontAlgn="base"/>
            <a:endParaRPr lang="en-US" dirty="0"/>
          </a:p>
          <a:p>
            <a:pPr marL="171450" lvl="0" indent="-171450" fontAlgn="base">
              <a:buFont typeface="Arial" panose="020B0604020202020204" pitchFamily="34" charset="0"/>
              <a:buChar char="•"/>
            </a:pPr>
            <a:r>
              <a:rPr lang="en-US" dirty="0"/>
              <a:t>Use your experience with other audiences. If you’ve given the same presentation to other audiences, identify points in the talk that stimulated a lot of questions from those audiences. During your current presentation, go back to those same points and invite questions from the current audience. Or raise those questions yourself.</a:t>
            </a:r>
          </a:p>
          <a:p>
            <a:pPr marL="171450" lvl="0" indent="-171450" fontAlgn="base">
              <a:buFont typeface="Arial" panose="020B0604020202020204" pitchFamily="34" charset="0"/>
              <a:buChar char="•"/>
            </a:pPr>
            <a:r>
              <a:rPr lang="en-US" dirty="0"/>
              <a:t>If questions start disrupting the flow of your presentation, record them on a white board or flip chart so you can address them at the end of your talk. Then leave time to do so.</a:t>
            </a:r>
          </a:p>
          <a:p>
            <a:pPr marL="171450" lvl="0" indent="-171450" fontAlgn="base">
              <a:buFont typeface="Arial" panose="020B0604020202020204" pitchFamily="34" charset="0"/>
              <a:buChar char="•"/>
            </a:pPr>
            <a:r>
              <a:rPr lang="en-US" dirty="0"/>
              <a:t>If you don't know the answer, ask if someone in the audience can answer the question, offer to get the answer to the person later, or direct the person to another source.</a:t>
            </a:r>
          </a:p>
          <a:p>
            <a:pPr marL="171450" lvl="0" indent="-171450" fontAlgn="base">
              <a:buFont typeface="Arial" panose="020B0604020202020204" pitchFamily="34" charset="0"/>
              <a:buChar char="•"/>
            </a:pPr>
            <a:r>
              <a:rPr lang="en-US" dirty="0"/>
              <a:t>Maintain a positive and helpful tone. Avoid appearing defensive.</a:t>
            </a:r>
          </a:p>
          <a:p>
            <a:pPr marL="171450" lvl="0" indent="-171450" fontAlgn="base">
              <a:buFont typeface="Arial" panose="020B0604020202020204" pitchFamily="34" charset="0"/>
              <a:buChar char="•"/>
            </a:pPr>
            <a:r>
              <a:rPr lang="en-US" dirty="0"/>
              <a:t>Try to take questions from people in all sections of the audience. Avoid letting one person dominate the Q&amp;A session.</a:t>
            </a:r>
          </a:p>
          <a:p>
            <a:pPr marL="171450" lvl="0" indent="-171450" fontAlgn="base">
              <a:buFont typeface="Arial" panose="020B0604020202020204" pitchFamily="34" charset="0"/>
              <a:buChar char="•"/>
            </a:pPr>
            <a:r>
              <a:rPr lang="en-US" dirty="0"/>
              <a:t>When you’re ready to end the Q&amp;A session, say something like, "I'll take two more questions, and then we'll wrap up our time together."</a:t>
            </a:r>
          </a:p>
        </p:txBody>
      </p:sp>
      <p:sp>
        <p:nvSpPr>
          <p:cNvPr id="4" name="Slide Number Placeholder 3"/>
          <p:cNvSpPr>
            <a:spLocks noGrp="1"/>
          </p:cNvSpPr>
          <p:nvPr>
            <p:ph type="sldNum" sz="quarter" idx="10"/>
          </p:nvPr>
        </p:nvSpPr>
        <p:spPr/>
        <p:txBody>
          <a:bodyPr/>
          <a:lstStyle/>
          <a:p>
            <a:fld id="{5462CC30-9124-1748-A6BC-3C0C609A0208}" type="slidenum">
              <a:rPr lang="en-US" smtClean="0"/>
              <a:pPr/>
              <a:t>20</a:t>
            </a:fld>
            <a:endParaRPr lang="en-US"/>
          </a:p>
        </p:txBody>
      </p:sp>
    </p:spTree>
    <p:extLst>
      <p:ext uri="{BB962C8B-B14F-4D97-AF65-F5344CB8AC3E}">
        <p14:creationId xmlns:p14="http://schemas.microsoft.com/office/powerpoint/2010/main" val="34935812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Say</a:t>
            </a:r>
            <a:r>
              <a:rPr lang="en-US" sz="1000" dirty="0"/>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Today’s session focused on three important elements of giving effective presentations. Specifically, we discussed how to:</a:t>
            </a:r>
          </a:p>
          <a:p>
            <a:pPr lvl="0"/>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Engage your audience</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Use media effectively</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Manage presentation challenges</a:t>
            </a:r>
          </a:p>
          <a:p>
            <a:r>
              <a:rPr lang="en-US" sz="900" kern="1200" dirty="0">
                <a:solidFill>
                  <a:schemeClr val="tx1"/>
                </a:solidFill>
                <a:effectLst/>
                <a:latin typeface="+mn-lt"/>
                <a:ea typeface="+mn-ea"/>
                <a:cs typeface="+mn-cs"/>
              </a:rPr>
              <a:t> </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22</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The On-the-Job section within the Harvard </a:t>
            </a:r>
            <a:r>
              <a:rPr lang="en-US" sz="900" kern="1200" dirty="0" err="1">
                <a:solidFill>
                  <a:schemeClr val="tx1"/>
                </a:solidFill>
                <a:effectLst/>
                <a:latin typeface="+mn-lt"/>
                <a:ea typeface="+mn-ea"/>
                <a:cs typeface="+mn-cs"/>
              </a:rPr>
              <a:t>ManageMentor</a:t>
            </a:r>
            <a:r>
              <a:rPr lang="en-US" sz="900" kern="1200" dirty="0">
                <a:solidFill>
                  <a:schemeClr val="tx1"/>
                </a:solidFill>
                <a:effectLst/>
                <a:latin typeface="+mn-lt"/>
                <a:ea typeface="+mn-ea"/>
                <a:cs typeface="+mn-cs"/>
              </a:rPr>
              <a:t> Presentation Skills topic provides an opportunity for you to pick a skill to work on, and come up with specific ways to apply and develop the skill in your workplace. For instance, you can pick the skill: “</a:t>
            </a:r>
            <a:r>
              <a:rPr lang="en-US" sz="900" b="1" kern="1200" dirty="0">
                <a:solidFill>
                  <a:schemeClr val="tx1"/>
                </a:solidFill>
                <a:effectLst/>
                <a:latin typeface="+mn-lt"/>
                <a:ea typeface="+mn-ea"/>
                <a:cs typeface="+mn-cs"/>
              </a:rPr>
              <a:t>Enhance my ability to deliver effective presentations.</a:t>
            </a:r>
            <a:r>
              <a:rPr lang="en-US" sz="900" kern="1200" dirty="0">
                <a:solidFill>
                  <a:schemeClr val="tx1"/>
                </a:solidFill>
                <a:effectLst/>
                <a:latin typeface="+mn-lt"/>
                <a:ea typeface="+mn-ea"/>
                <a:cs typeface="+mn-cs"/>
              </a:rPr>
              <a:t>” Then you’ll identify specific action items that you can do to apply and develop this skill. For example, you could develop an action item of: “I will actively look for opportunities to give presentations and will rehearse them with my team.”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In order to complete this learning experience, proceed to the On-the-Job section within the Harvard </a:t>
            </a:r>
            <a:r>
              <a:rPr lang="en-US" sz="900" kern="1200" dirty="0" err="1">
                <a:solidFill>
                  <a:schemeClr val="tx1"/>
                </a:solidFill>
                <a:effectLst/>
                <a:latin typeface="+mn-lt"/>
                <a:ea typeface="+mn-ea"/>
                <a:cs typeface="+mn-cs"/>
              </a:rPr>
              <a:t>ManageMentor</a:t>
            </a:r>
            <a:r>
              <a:rPr lang="en-US" sz="900" kern="1200" dirty="0">
                <a:solidFill>
                  <a:schemeClr val="tx1"/>
                </a:solidFill>
                <a:effectLst/>
                <a:latin typeface="+mn-lt"/>
                <a:ea typeface="+mn-ea"/>
                <a:cs typeface="+mn-cs"/>
              </a:rPr>
              <a:t> topic. Remember, the only way to develop a skill is to apply and experiment with the use of that skill in your workplace.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23</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Instructions:</a:t>
            </a:r>
            <a:r>
              <a:rPr lang="en-US" sz="1000" dirty="0"/>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24</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b="1" dirty="0">
              <a:solidFill>
                <a:srgbClr val="000000"/>
              </a:solidFill>
            </a:endParaRPr>
          </a:p>
          <a:p>
            <a:r>
              <a:rPr lang="en-US" sz="1000" i="1" dirty="0">
                <a:solidFill>
                  <a:srgbClr val="000000"/>
                </a:solidFill>
              </a:rPr>
              <a:t>Instructions</a:t>
            </a:r>
            <a:r>
              <a:rPr lang="en-US" sz="1000" dirty="0">
                <a:solidFill>
                  <a:srgbClr val="000000"/>
                </a:solidFill>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dirty="0">
              <a:solidFill>
                <a:srgbClr val="000000"/>
              </a:solidFill>
            </a:endParaRPr>
          </a:p>
          <a:p>
            <a:r>
              <a:rPr lang="en-US" sz="1000" i="1" dirty="0">
                <a:solidFill>
                  <a:srgbClr val="000000"/>
                </a:solidFill>
              </a:rPr>
              <a:t>Say</a:t>
            </a:r>
            <a:r>
              <a:rPr lang="en-US" sz="1000" dirty="0">
                <a:solidFill>
                  <a:srgbClr val="000000"/>
                </a:solidFill>
              </a:rPr>
              <a:t>: Today’s session has been designed to be an interactive experience. To get the most from the session, here are a few tips about how to participate.</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It appears we are ready to start.</a:t>
            </a: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5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Let’s start by taking a look at the opening question.</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Debrief the icebreaker question from the beginning. Briefly summarize participants’ responses.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Let’s hear from one or two of you about your responses. What have you seen or heard that makes a presentation great? Raise hands if you’d like to share your thoughts.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Take a few responses, then summarize what people have said. Set context for the session, for example: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Everyone needs to be able to give presentations that communicate information with impact. Effective presentations help our organization achieve its goals and also strengthen your professional reputation.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kern="1200" dirty="0">
                <a:solidFill>
                  <a:schemeClr val="tx1"/>
                </a:solidFill>
                <a:effectLst/>
                <a:latin typeface="+mn-lt"/>
                <a:ea typeface="+mn-ea"/>
                <a:cs typeface="+mn-cs"/>
              </a:rPr>
              <a:t> </a:t>
            </a:r>
          </a:p>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Today’s session is focused on three important capabilities needed to deliver a great presentation. Specifically, we are going to discuss how to:</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Engage your audience</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Use media effectively</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Manage presentation challenges</a:t>
            </a:r>
          </a:p>
          <a:p>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a:p>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The best presentations engage the audience right</a:t>
            </a:r>
            <a:r>
              <a:rPr lang="en-US" sz="900" kern="1200" baseline="0" dirty="0">
                <a:solidFill>
                  <a:schemeClr val="tx1"/>
                </a:solidFill>
                <a:effectLst/>
                <a:latin typeface="+mn-lt"/>
                <a:ea typeface="+mn-ea"/>
                <a:cs typeface="+mn-cs"/>
              </a:rPr>
              <a:t> from the start</a:t>
            </a:r>
            <a:r>
              <a:rPr lang="en-US" sz="900" kern="1200" dirty="0">
                <a:solidFill>
                  <a:schemeClr val="tx1"/>
                </a:solidFill>
                <a:effectLst/>
                <a:latin typeface="+mn-lt"/>
                <a:ea typeface="+mn-ea"/>
                <a:cs typeface="+mn-cs"/>
              </a:rPr>
              <a:t>. To</a:t>
            </a:r>
            <a:r>
              <a:rPr lang="en-US" sz="900" kern="1200" baseline="0" dirty="0">
                <a:solidFill>
                  <a:schemeClr val="tx1"/>
                </a:solidFill>
                <a:effectLst/>
                <a:latin typeface="+mn-lt"/>
                <a:ea typeface="+mn-ea"/>
                <a:cs typeface="+mn-cs"/>
              </a:rPr>
              <a:t> keep their attention from beginning to end, </a:t>
            </a:r>
            <a:r>
              <a:rPr lang="en-US" sz="900" kern="1200" dirty="0">
                <a:solidFill>
                  <a:schemeClr val="tx1"/>
                </a:solidFill>
                <a:effectLst/>
                <a:latin typeface="+mn-lt"/>
                <a:ea typeface="+mn-ea"/>
                <a:cs typeface="+mn-cs"/>
              </a:rPr>
              <a:t>you’ll also need to clarify</a:t>
            </a:r>
            <a:r>
              <a:rPr lang="en-US" sz="900" kern="1200" baseline="0" dirty="0">
                <a:solidFill>
                  <a:schemeClr val="tx1"/>
                </a:solidFill>
                <a:effectLst/>
                <a:latin typeface="+mn-lt"/>
                <a:ea typeface="+mn-ea"/>
                <a:cs typeface="+mn-cs"/>
              </a:rPr>
              <a:t> </a:t>
            </a:r>
            <a:r>
              <a:rPr lang="en-US" sz="900" kern="1200" dirty="0">
                <a:solidFill>
                  <a:schemeClr val="tx1"/>
                </a:solidFill>
                <a:effectLst/>
                <a:latin typeface="+mn-lt"/>
                <a:ea typeface="+mn-ea"/>
                <a:cs typeface="+mn-cs"/>
              </a:rPr>
              <a:t>your presentation’s purpose,</a:t>
            </a:r>
            <a:r>
              <a:rPr lang="en-US" sz="900" kern="1200" baseline="0" dirty="0">
                <a:solidFill>
                  <a:schemeClr val="tx1"/>
                </a:solidFill>
                <a:effectLst/>
                <a:latin typeface="+mn-lt"/>
                <a:ea typeface="+mn-ea"/>
                <a:cs typeface="+mn-cs"/>
              </a:rPr>
              <a:t> </a:t>
            </a:r>
            <a:r>
              <a:rPr lang="en-US" sz="900" kern="1200" dirty="0">
                <a:solidFill>
                  <a:schemeClr val="tx1"/>
                </a:solidFill>
                <a:effectLst/>
                <a:latin typeface="+mn-lt"/>
                <a:ea typeface="+mn-ea"/>
                <a:cs typeface="+mn-cs"/>
              </a:rPr>
              <a:t>and develop a compelling call to action.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mn-lt"/>
              <a:ea typeface="+mn-ea"/>
              <a:cs typeface="+mn-cs"/>
            </a:endParaRPr>
          </a:p>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8 minutes ]</a:t>
            </a:r>
          </a:p>
          <a:p>
            <a:endParaRPr lang="en-US" sz="900" i="1" kern="1200" dirty="0">
              <a:solidFill>
                <a:schemeClr val="tx1"/>
              </a:solidFill>
              <a:effectLst/>
              <a:latin typeface="+mn-lt"/>
              <a:ea typeface="+mn-ea"/>
              <a:cs typeface="+mn-cs"/>
            </a:endParaRPr>
          </a:p>
          <a:p>
            <a:r>
              <a:rPr lang="en-US" sz="900" i="0" kern="1200" dirty="0">
                <a:solidFill>
                  <a:schemeClr val="tx1"/>
                </a:solidFill>
                <a:effectLst/>
                <a:latin typeface="+mn-lt"/>
                <a:ea typeface="+mn-ea"/>
                <a:cs typeface="+mn-cs"/>
              </a:rPr>
              <a:t>Say: Let’s begin by talking about how to hook your audience at the start of a</a:t>
            </a:r>
            <a:r>
              <a:rPr lang="en-US" sz="900" i="0" kern="1200" baseline="0" dirty="0">
                <a:solidFill>
                  <a:schemeClr val="tx1"/>
                </a:solidFill>
                <a:effectLst/>
                <a:latin typeface="+mn-lt"/>
                <a:ea typeface="+mn-ea"/>
                <a:cs typeface="+mn-cs"/>
              </a:rPr>
              <a:t> presentation.</a:t>
            </a:r>
            <a:r>
              <a:rPr lang="en-US" sz="900" i="1" kern="1200" baseline="0" dirty="0">
                <a:solidFill>
                  <a:schemeClr val="tx1"/>
                </a:solidFill>
                <a:effectLst/>
                <a:latin typeface="+mn-lt"/>
                <a:ea typeface="+mn-ea"/>
                <a:cs typeface="+mn-cs"/>
              </a:rPr>
              <a:t> </a:t>
            </a:r>
            <a:r>
              <a:rPr lang="en-US" sz="900" kern="1200" dirty="0">
                <a:solidFill>
                  <a:schemeClr val="tx1"/>
                </a:solidFill>
                <a:effectLst/>
                <a:latin typeface="+mn-lt"/>
                <a:ea typeface="+mn-ea"/>
                <a:cs typeface="+mn-cs"/>
              </a:rPr>
              <a:t>Part of your pre-work for this session was to complete the “Worksheet for Planning a Presentation.” The first section was about your planned presentation’s opening. What kind of hook did you decide on to grab your audience’s attention? Chat in the letter that corresponds to the type of opener you used.</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Give participants a minute to review the worksheet and chat in their response. Note and comment on the pattern of responses. For instance, did most people tell a story, or use a quote? Choose several types of hooks and ask one volunteer for each type to raise his or her hand to share their hooks and explain why they chose them.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Instructions: Ask the group to share examples of a presentation they gave or observed in which a ‘hook’ fell flat/didn’t work and one that worked really well.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Ask participants to chat in hooks that did or didn’t work well in this organization. To illustrate, chat in an example, e.g. “Quotes-YES; Stories-NO.”  [Or reuse letter codes? E.g. D-YES; A-NO.] Note and comment on types of hooks that the group most commonly sees as working well or not well. For the most common themes, ask for one or two volunteers to explain why they think those hooks did or didn’t work well. For example, was there some characteristics of the organization’s culture or the audience members that influenced whether or not a particular hook was effective?</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8</a:t>
            </a:fld>
            <a:endParaRPr lang="en-US"/>
          </a:p>
        </p:txBody>
      </p:sp>
    </p:spTree>
    <p:extLst>
      <p:ext uri="{BB962C8B-B14F-4D97-AF65-F5344CB8AC3E}">
        <p14:creationId xmlns:p14="http://schemas.microsoft.com/office/powerpoint/2010/main" val="795537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8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Once you’ve hooked your audience, you’ll want them to understand the main purpose of your presentation. Take a look at the purpose you stated in response to question 2 of the “Worksheet for Planning a Presentation.” You may have had a number of ideas you’d like to convey. The challenge is to narrow them down to one “big idea.” Be sure you’ve captured your big idea in a complete sentence that speaks to the audience’s concerns—what matters most to them-- and that answers the question, “What’s my presentation about?”</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Give participants a minute or two to consider and make note of one big idea. Then ask participants to chat in their presentation’s big idea. Choose one or two responses and ask participants who provided them to share how they decided their big idea was the most important issue.</a:t>
            </a:r>
          </a:p>
          <a:p>
            <a:endParaRPr lang="en-US" dirty="0"/>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Ask participants to take a minute to reflect on their big idea, and make any refinements that would add clarity to their statement of the presentation’s purpose.</a:t>
            </a:r>
          </a:p>
        </p:txBody>
      </p:sp>
      <p:sp>
        <p:nvSpPr>
          <p:cNvPr id="4" name="Slide Number Placeholder 3"/>
          <p:cNvSpPr>
            <a:spLocks noGrp="1"/>
          </p:cNvSpPr>
          <p:nvPr>
            <p:ph type="sldNum" sz="quarter" idx="10"/>
          </p:nvPr>
        </p:nvSpPr>
        <p:spPr/>
        <p:txBody>
          <a:bodyPr/>
          <a:lstStyle/>
          <a:p>
            <a:fld id="{5462CC30-9124-1748-A6BC-3C0C609A0208}" type="slidenum">
              <a:rPr lang="en-US" smtClean="0"/>
              <a:pPr/>
              <a:t>9</a:t>
            </a:fld>
            <a:endParaRPr lang="en-US" dirty="0"/>
          </a:p>
        </p:txBody>
      </p:sp>
    </p:spTree>
    <p:extLst>
      <p:ext uri="{BB962C8B-B14F-4D97-AF65-F5344CB8AC3E}">
        <p14:creationId xmlns:p14="http://schemas.microsoft.com/office/powerpoint/2010/main" val="2287448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cenario">
    <p:spTree>
      <p:nvGrpSpPr>
        <p:cNvPr id="1" name=""/>
        <p:cNvGrpSpPr/>
        <p:nvPr/>
      </p:nvGrpSpPr>
      <p:grpSpPr>
        <a:xfrm>
          <a:off x="0" y="0"/>
          <a:ext cx="0" cy="0"/>
          <a:chOff x="0" y="0"/>
          <a:chExt cx="0" cy="0"/>
        </a:xfrm>
      </p:grpSpPr>
      <p:sp>
        <p:nvSpPr>
          <p:cNvPr id="4" name="Rectangle 3"/>
          <p:cNvSpPr/>
          <p:nvPr/>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pic>
        <p:nvPicPr>
          <p:cNvPr id="7" name="Picture 6"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PRESENTATION SKILLS</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big question">
    <p:spTree>
      <p:nvGrpSpPr>
        <p:cNvPr id="1" name=""/>
        <p:cNvGrpSpPr/>
        <p:nvPr/>
      </p:nvGrpSpPr>
      <p:grpSpPr>
        <a:xfrm>
          <a:off x="0" y="0"/>
          <a:ext cx="0" cy="0"/>
          <a:chOff x="0" y="0"/>
          <a:chExt cx="0" cy="0"/>
        </a:xfrm>
      </p:grpSpPr>
      <p:sp>
        <p:nvSpPr>
          <p:cNvPr id="8" name="Rectangle 7"/>
          <p:cNvSpPr/>
          <p:nvPr/>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2016 Harvard Business School Publishing. All rights reserved. Harvard Business Publishing is an affiliate of Harvard Business School.</a:t>
            </a:r>
          </a:p>
        </p:txBody>
      </p:sp>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PRESENTATION SKILLS</a:t>
              </a: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pic>
        <p:nvPicPr>
          <p:cNvPr id="16" name="Picture 15"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pic>
        <p:nvPicPr>
          <p:cNvPr id="13" name="Picture 12" descr="HMM-logo_horizontal_color.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PRESENTATION SKILLS</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gif"/><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4.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5336" r="18436"/>
          <a:stretch/>
        </p:blipFill>
        <p:spPr>
          <a:xfrm flipH="1">
            <a:off x="0" y="1005032"/>
            <a:ext cx="9144000" cy="4378416"/>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2986049"/>
            <a:ext cx="7299659" cy="1242679"/>
          </a:xfrm>
        </p:spPr>
        <p:txBody>
          <a:bodyPr/>
          <a:lstStyle/>
          <a:p>
            <a:r>
              <a:rPr lang="en-US" dirty="0"/>
              <a:t>Presentation Skills Café</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pic>
        <p:nvPicPr>
          <p:cNvPr id="14" name="Picture 13" descr="TECOM_Investments_logo_prlarge.gif"/>
          <p:cNvPicPr>
            <a:picLocks noChangeAspect="1"/>
          </p:cNvPicPr>
          <p:nvPr/>
        </p:nvPicPr>
        <p:blipFill rotWithShape="1">
          <a:blip r:embed="rId6">
            <a:extLst>
              <a:ext uri="{28A0092B-C50C-407E-A947-70E740481C1C}">
                <a14:useLocalDpi xmlns:a14="http://schemas.microsoft.com/office/drawing/2010/main" val="0"/>
              </a:ext>
            </a:extLst>
          </a:blip>
          <a:srcRect t="9524" b="24339"/>
          <a:stretch/>
        </p:blipFill>
        <p:spPr>
          <a:xfrm>
            <a:off x="7385201" y="5563810"/>
            <a:ext cx="1304774" cy="722466"/>
          </a:xfrm>
          <a:prstGeom prst="rect">
            <a:avLst/>
          </a:prstGeom>
        </p:spPr>
      </p:pic>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904892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Call to action </a:t>
            </a:r>
          </a:p>
        </p:txBody>
      </p:sp>
      <p:sp>
        <p:nvSpPr>
          <p:cNvPr id="4" name="Rectangle 3"/>
          <p:cNvSpPr/>
          <p:nvPr/>
        </p:nvSpPr>
        <p:spPr>
          <a:xfrm>
            <a:off x="457201" y="1524102"/>
            <a:ext cx="8267699" cy="4659737"/>
          </a:xfrm>
          <a:prstGeom prst="rect">
            <a:avLst/>
          </a:prstGeom>
        </p:spPr>
        <p:txBody>
          <a:bodyPr wrap="square">
            <a:spAutoFit/>
          </a:bodyPr>
          <a:lstStyle/>
          <a:p>
            <a:pPr marL="342900" marR="0" lvl="0" indent="-342900">
              <a:lnSpc>
                <a:spcPct val="107000"/>
              </a:lnSpc>
              <a:spcBef>
                <a:spcPts val="2400"/>
              </a:spcBef>
              <a:spcAft>
                <a:spcPts val="0"/>
              </a:spcAft>
              <a:buFont typeface="+mj-lt"/>
              <a:buAutoNum type="alphaUcPeriod"/>
            </a:pPr>
            <a:r>
              <a:rPr lang="en-US" sz="2000" dirty="0">
                <a:latin typeface="Calibri" panose="020F0502020204030204" pitchFamily="34" charset="0"/>
                <a:ea typeface="Calibri" panose="020F0502020204030204" pitchFamily="34" charset="0"/>
                <a:cs typeface="Times New Roman" panose="02020603050405020304" pitchFamily="18" charset="0"/>
              </a:rPr>
              <a:t>Here are our options: continue hiring the kind of employees we always have, which should give us the talent we’ll need for the next few years, or go through the pain now of a change in our talent acquisition practices that will keep us competitive in the long term as our industry skill requirements and workforce demographics undergo a dramatic shift. </a:t>
            </a:r>
          </a:p>
          <a:p>
            <a:pPr marL="342900" marR="0" lvl="0" indent="-342900">
              <a:lnSpc>
                <a:spcPct val="107000"/>
              </a:lnSpc>
              <a:spcBef>
                <a:spcPts val="2400"/>
              </a:spcBef>
              <a:spcAft>
                <a:spcPts val="0"/>
              </a:spcAft>
              <a:buFont typeface="+mj-lt"/>
              <a:buAutoNum type="alphaUcPeriod"/>
            </a:pPr>
            <a:r>
              <a:rPr lang="en-US" sz="2000" dirty="0">
                <a:latin typeface="Calibri" panose="020F0502020204030204" pitchFamily="34" charset="0"/>
                <a:ea typeface="Calibri" panose="020F0502020204030204" pitchFamily="34" charset="0"/>
                <a:cs typeface="Times New Roman" panose="02020603050405020304" pitchFamily="18" charset="0"/>
              </a:rPr>
              <a:t>Given the long-term benefits of a more diverse workforce, I would be happy if we all make more of an effort to hire diverse candidates for our organization.</a:t>
            </a:r>
          </a:p>
          <a:p>
            <a:pPr marL="342900" marR="0" lvl="0" indent="-342900">
              <a:lnSpc>
                <a:spcPct val="107000"/>
              </a:lnSpc>
              <a:spcBef>
                <a:spcPts val="2400"/>
              </a:spcBef>
              <a:spcAft>
                <a:spcPts val="800"/>
              </a:spcAft>
              <a:buFont typeface="+mj-lt"/>
              <a:buAutoNum type="alphaUcPeriod"/>
            </a:pPr>
            <a:r>
              <a:rPr lang="en-US" sz="2000" dirty="0">
                <a:latin typeface="Calibri" panose="020F0502020204030204" pitchFamily="34" charset="0"/>
                <a:ea typeface="Calibri" panose="020F0502020204030204" pitchFamily="34" charset="0"/>
                <a:cs typeface="Times New Roman" panose="02020603050405020304" pitchFamily="18" charset="0"/>
              </a:rPr>
              <a:t>To accomplish our vision, each one of us has a role to play: Dan, your group will need to find room in the budget to implement this new approach.  Sasha, we would need help from HR to train managers in the new processes. Are you on board?</a:t>
            </a:r>
          </a:p>
        </p:txBody>
      </p:sp>
    </p:spTree>
    <p:extLst>
      <p:ext uri="{BB962C8B-B14F-4D97-AF65-F5344CB8AC3E}">
        <p14:creationId xmlns:p14="http://schemas.microsoft.com/office/powerpoint/2010/main" val="3132034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8" name="Text Placeholder 7"/>
          <p:cNvSpPr>
            <a:spLocks noGrp="1"/>
          </p:cNvSpPr>
          <p:nvPr>
            <p:ph type="body" idx="1"/>
          </p:nvPr>
        </p:nvSpPr>
        <p:spPr>
          <a:xfrm>
            <a:off x="939625" y="2709863"/>
            <a:ext cx="7850414" cy="2888719"/>
          </a:xfrm>
        </p:spPr>
        <p:txBody>
          <a:bodyPr/>
          <a:lstStyle/>
          <a:p>
            <a:r>
              <a:rPr lang="en-US" b="1" dirty="0"/>
              <a:t>USE MEDIA EFFECTIVELY</a:t>
            </a:r>
            <a:endParaRPr lang="en-US"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Presentation Skills</a:t>
              </a:r>
            </a:p>
          </p:txBody>
        </p:sp>
      </p:grpSp>
    </p:spTree>
    <p:extLst>
      <p:ext uri="{BB962C8B-B14F-4D97-AF65-F5344CB8AC3E}">
        <p14:creationId xmlns:p14="http://schemas.microsoft.com/office/powerpoint/2010/main" val="1132974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br>
              <a:rPr lang="en-US" dirty="0"/>
            </a:br>
            <a:r>
              <a:rPr lang="en-US" dirty="0"/>
              <a:t>Create Compelling Media (Slide 1)</a:t>
            </a:r>
            <a:br>
              <a:rPr lang="en-US" dirty="0"/>
            </a:br>
            <a:endParaRPr lang="en-US" dirty="0"/>
          </a:p>
        </p:txBody>
      </p:sp>
      <p:pic>
        <p:nvPicPr>
          <p:cNvPr id="2" name="Picture 1"/>
          <p:cNvPicPr>
            <a:picLocks noChangeAspect="1"/>
          </p:cNvPicPr>
          <p:nvPr/>
        </p:nvPicPr>
        <p:blipFill>
          <a:blip r:embed="rId3"/>
          <a:stretch>
            <a:fillRect/>
          </a:stretch>
        </p:blipFill>
        <p:spPr>
          <a:xfrm>
            <a:off x="1925762" y="1576386"/>
            <a:ext cx="5409300" cy="4023360"/>
          </a:xfrm>
          <a:prstGeom prst="rect">
            <a:avLst/>
          </a:prstGeom>
        </p:spPr>
      </p:pic>
      <p:sp>
        <p:nvSpPr>
          <p:cNvPr id="5" name="TextBox 4"/>
          <p:cNvSpPr txBox="1"/>
          <p:nvPr/>
        </p:nvSpPr>
        <p:spPr>
          <a:xfrm>
            <a:off x="0" y="5634242"/>
            <a:ext cx="9144000" cy="276999"/>
          </a:xfrm>
          <a:prstGeom prst="rect">
            <a:avLst/>
          </a:prstGeom>
          <a:noFill/>
        </p:spPr>
        <p:txBody>
          <a:bodyPr wrap="square" rtlCol="0">
            <a:spAutoFit/>
          </a:bodyPr>
          <a:lstStyle/>
          <a:p>
            <a:pPr algn="ctr"/>
            <a:r>
              <a:rPr lang="en-US" sz="1200" dirty="0">
                <a:solidFill>
                  <a:schemeClr val="tx1">
                    <a:lumMod val="50000"/>
                    <a:lumOff val="50000"/>
                  </a:schemeClr>
                </a:solidFill>
              </a:rPr>
              <a:t>Source: https://wiki.creativecommons.org/wiki/Sharing_Creative_Works</a:t>
            </a:r>
          </a:p>
        </p:txBody>
      </p:sp>
    </p:spTree>
    <p:extLst>
      <p:ext uri="{BB962C8B-B14F-4D97-AF65-F5344CB8AC3E}">
        <p14:creationId xmlns:p14="http://schemas.microsoft.com/office/powerpoint/2010/main" val="16992281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br>
              <a:rPr lang="en-US" dirty="0"/>
            </a:br>
            <a:r>
              <a:rPr lang="en-US" dirty="0"/>
              <a:t>Create Compelling Media (Slide 2)</a:t>
            </a:r>
            <a:br>
              <a:rPr lang="en-US" dirty="0"/>
            </a:br>
            <a:endParaRPr lang="en-US" dirty="0"/>
          </a:p>
        </p:txBody>
      </p:sp>
      <p:pic>
        <p:nvPicPr>
          <p:cNvPr id="6" name="Picture 5"/>
          <p:cNvPicPr/>
          <p:nvPr/>
        </p:nvPicPr>
        <p:blipFill>
          <a:blip r:embed="rId3"/>
          <a:stretch>
            <a:fillRect/>
          </a:stretch>
        </p:blipFill>
        <p:spPr>
          <a:xfrm>
            <a:off x="1394717" y="1407931"/>
            <a:ext cx="5943600" cy="4638040"/>
          </a:xfrm>
          <a:prstGeom prst="rect">
            <a:avLst/>
          </a:prstGeom>
          <a:ln>
            <a:solidFill>
              <a:schemeClr val="tx1"/>
            </a:solidFill>
          </a:ln>
        </p:spPr>
      </p:pic>
      <p:sp>
        <p:nvSpPr>
          <p:cNvPr id="3" name="TextBox 2"/>
          <p:cNvSpPr txBox="1"/>
          <p:nvPr/>
        </p:nvSpPr>
        <p:spPr>
          <a:xfrm>
            <a:off x="1394717" y="6045971"/>
            <a:ext cx="5943600" cy="461665"/>
          </a:xfrm>
          <a:prstGeom prst="rect">
            <a:avLst/>
          </a:prstGeom>
          <a:noFill/>
        </p:spPr>
        <p:txBody>
          <a:bodyPr wrap="square" rtlCol="0">
            <a:spAutoFit/>
          </a:bodyPr>
          <a:lstStyle/>
          <a:p>
            <a:r>
              <a:rPr lang="en-US" sz="1200" dirty="0">
                <a:solidFill>
                  <a:schemeClr val="tx1">
                    <a:lumMod val="50000"/>
                    <a:lumOff val="50000"/>
                  </a:schemeClr>
                </a:solidFill>
              </a:rPr>
              <a:t>Source: United States Environmental Protection Agency, </a:t>
            </a:r>
          </a:p>
          <a:p>
            <a:r>
              <a:rPr lang="en-US" sz="1200" dirty="0">
                <a:solidFill>
                  <a:schemeClr val="tx1">
                    <a:lumMod val="50000"/>
                    <a:lumOff val="50000"/>
                  </a:schemeClr>
                </a:solidFill>
              </a:rPr>
              <a:t>retrieved from http://speakupforsuccess.com/services/powerpoint/ </a:t>
            </a:r>
          </a:p>
        </p:txBody>
      </p:sp>
    </p:spTree>
    <p:extLst>
      <p:ext uri="{BB962C8B-B14F-4D97-AF65-F5344CB8AC3E}">
        <p14:creationId xmlns:p14="http://schemas.microsoft.com/office/powerpoint/2010/main" val="19675584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br>
              <a:rPr lang="en-US" dirty="0"/>
            </a:br>
            <a:r>
              <a:rPr lang="en-US" dirty="0"/>
              <a:t>Create Compelling Media (Slide 3)</a:t>
            </a:r>
            <a:br>
              <a:rPr lang="en-US" dirty="0"/>
            </a:br>
            <a:endParaRPr lang="en-US" dirty="0"/>
          </a:p>
        </p:txBody>
      </p:sp>
      <p:pic>
        <p:nvPicPr>
          <p:cNvPr id="6" name="Picture 5"/>
          <p:cNvPicPr>
            <a:picLocks noChangeAspect="1"/>
          </p:cNvPicPr>
          <p:nvPr/>
        </p:nvPicPr>
        <p:blipFill>
          <a:blip r:embed="rId3"/>
          <a:stretch>
            <a:fillRect/>
          </a:stretch>
        </p:blipFill>
        <p:spPr>
          <a:xfrm>
            <a:off x="968185" y="1693936"/>
            <a:ext cx="7168977" cy="4023360"/>
          </a:xfrm>
          <a:prstGeom prst="rect">
            <a:avLst/>
          </a:prstGeom>
        </p:spPr>
      </p:pic>
    </p:spTree>
    <p:extLst>
      <p:ext uri="{BB962C8B-B14F-4D97-AF65-F5344CB8AC3E}">
        <p14:creationId xmlns:p14="http://schemas.microsoft.com/office/powerpoint/2010/main" val="1632440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br>
              <a:rPr lang="en-US" dirty="0"/>
            </a:br>
            <a:r>
              <a:rPr lang="en-US" dirty="0"/>
              <a:t>Create Compelling Media (Slide 4)</a:t>
            </a:r>
            <a:br>
              <a:rPr lang="en-US" dirty="0"/>
            </a:br>
            <a:endParaRPr lang="en-US" dirty="0"/>
          </a:p>
        </p:txBody>
      </p:sp>
      <p:pic>
        <p:nvPicPr>
          <p:cNvPr id="5" name="Picture 4"/>
          <p:cNvPicPr>
            <a:picLocks noChangeAspect="1"/>
          </p:cNvPicPr>
          <p:nvPr/>
        </p:nvPicPr>
        <p:blipFill>
          <a:blip r:embed="rId3"/>
          <a:stretch>
            <a:fillRect/>
          </a:stretch>
        </p:blipFill>
        <p:spPr>
          <a:xfrm>
            <a:off x="1238625" y="1842246"/>
            <a:ext cx="6746790" cy="3840480"/>
          </a:xfrm>
          <a:prstGeom prst="rect">
            <a:avLst/>
          </a:prstGeom>
        </p:spPr>
      </p:pic>
    </p:spTree>
    <p:extLst>
      <p:ext uri="{BB962C8B-B14F-4D97-AF65-F5344CB8AC3E}">
        <p14:creationId xmlns:p14="http://schemas.microsoft.com/office/powerpoint/2010/main" val="13317670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br>
              <a:rPr lang="en-US" dirty="0"/>
            </a:br>
            <a:r>
              <a:rPr lang="en-US" dirty="0"/>
              <a:t>Create Compelling Media (Slide 5)</a:t>
            </a:r>
            <a:br>
              <a:rPr lang="en-US" dirty="0"/>
            </a:br>
            <a:endParaRPr lang="en-US" dirty="0"/>
          </a:p>
        </p:txBody>
      </p:sp>
      <p:sp>
        <p:nvSpPr>
          <p:cNvPr id="3" name="TextBox 2"/>
          <p:cNvSpPr txBox="1"/>
          <p:nvPr/>
        </p:nvSpPr>
        <p:spPr>
          <a:xfrm>
            <a:off x="986118" y="5694089"/>
            <a:ext cx="6937642" cy="830997"/>
          </a:xfrm>
          <a:prstGeom prst="rect">
            <a:avLst/>
          </a:prstGeom>
          <a:noFill/>
        </p:spPr>
        <p:txBody>
          <a:bodyPr wrap="square" rtlCol="0">
            <a:spAutoFit/>
          </a:bodyPr>
          <a:lstStyle/>
          <a:p>
            <a:r>
              <a:rPr lang="en-US" sz="1200" dirty="0">
                <a:solidFill>
                  <a:schemeClr val="tx1">
                    <a:lumMod val="50000"/>
                    <a:lumOff val="50000"/>
                  </a:schemeClr>
                </a:solidFill>
              </a:rPr>
              <a:t>Source: Benedict Evans, “Mobile is Eating the World” retrieved from</a:t>
            </a:r>
          </a:p>
          <a:p>
            <a:r>
              <a:rPr lang="en-US" sz="1200" dirty="0">
                <a:solidFill>
                  <a:schemeClr val="tx1">
                    <a:lumMod val="50000"/>
                    <a:lumOff val="50000"/>
                  </a:schemeClr>
                </a:solidFill>
              </a:rPr>
              <a:t> http://www.slideshare.net/ a16z/mobile-is-eating-the-world-2016/8-80123456789Population_Population</a:t>
            </a:r>
          </a:p>
          <a:p>
            <a:r>
              <a:rPr lang="en-US" sz="1200" dirty="0">
                <a:solidFill>
                  <a:schemeClr val="tx1">
                    <a:lumMod val="50000"/>
                    <a:lumOff val="50000"/>
                  </a:schemeClr>
                </a:solidFill>
              </a:rPr>
              <a:t>_over_16_Mobile</a:t>
            </a:r>
          </a:p>
          <a:p>
            <a:endParaRPr lang="en-US" sz="1200" dirty="0">
              <a:solidFill>
                <a:schemeClr val="tx1">
                  <a:lumMod val="50000"/>
                  <a:lumOff val="50000"/>
                </a:schemeClr>
              </a:solidFill>
            </a:endParaRPr>
          </a:p>
        </p:txBody>
      </p:sp>
      <p:pic>
        <p:nvPicPr>
          <p:cNvPr id="7" name="Picture 6"/>
          <p:cNvPicPr>
            <a:picLocks noChangeAspect="1"/>
          </p:cNvPicPr>
          <p:nvPr/>
        </p:nvPicPr>
        <p:blipFill>
          <a:blip r:embed="rId3"/>
          <a:stretch>
            <a:fillRect/>
          </a:stretch>
        </p:blipFill>
        <p:spPr>
          <a:xfrm>
            <a:off x="986118" y="1631016"/>
            <a:ext cx="6937641" cy="3840480"/>
          </a:xfrm>
          <a:prstGeom prst="rect">
            <a:avLst/>
          </a:prstGeom>
          <a:ln>
            <a:solidFill>
              <a:schemeClr val="tx1"/>
            </a:solidFill>
          </a:ln>
        </p:spPr>
      </p:pic>
    </p:spTree>
    <p:extLst>
      <p:ext uri="{BB962C8B-B14F-4D97-AF65-F5344CB8AC3E}">
        <p14:creationId xmlns:p14="http://schemas.microsoft.com/office/powerpoint/2010/main" val="29263772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32329" y="2634248"/>
            <a:ext cx="7082118" cy="2724150"/>
          </a:xfrm>
        </p:spPr>
        <p:txBody>
          <a:bodyPr/>
          <a:lstStyle/>
          <a:p>
            <a:r>
              <a:rPr lang="en-US" dirty="0"/>
              <a:t>What media would best suit my presentation’s purpose?</a:t>
            </a:r>
          </a:p>
          <a:p>
            <a:endParaRPr lang="en-US" dirty="0"/>
          </a:p>
        </p:txBody>
      </p:sp>
      <p:sp>
        <p:nvSpPr>
          <p:cNvPr id="3" name="Text Placeholder 2"/>
          <p:cNvSpPr>
            <a:spLocks noGrp="1"/>
          </p:cNvSpPr>
          <p:nvPr>
            <p:ph type="body" sz="quarter" idx="11"/>
          </p:nvPr>
        </p:nvSpPr>
        <p:spPr/>
        <p:txBody>
          <a:bodyPr/>
          <a:lstStyle/>
          <a:p>
            <a:r>
              <a:rPr lang="en-US" dirty="0"/>
              <a:t>PLAN MEDIA FOR YOUR PRESENTATION</a:t>
            </a:r>
          </a:p>
        </p:txBody>
      </p:sp>
    </p:spTree>
    <p:extLst>
      <p:ext uri="{BB962C8B-B14F-4D97-AF65-F5344CB8AC3E}">
        <p14:creationId xmlns:p14="http://schemas.microsoft.com/office/powerpoint/2010/main" val="3528293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4349"/>
            <a:ext cx="9144000" cy="2082800"/>
          </a:xfrm>
          <a:prstGeom prst="rect">
            <a:avLst/>
          </a:prstGeom>
        </p:spPr>
      </p:pic>
      <p:sp>
        <p:nvSpPr>
          <p:cNvPr id="7" name="Text Placeholder 6"/>
          <p:cNvSpPr>
            <a:spLocks noGrp="1"/>
          </p:cNvSpPr>
          <p:nvPr>
            <p:ph type="body" idx="1"/>
          </p:nvPr>
        </p:nvSpPr>
        <p:spPr/>
        <p:txBody>
          <a:bodyPr/>
          <a:lstStyle/>
          <a:p>
            <a:r>
              <a:rPr lang="en-US" b="1" dirty="0"/>
              <a:t>MANAGE PRESENTATION CHALLENGES</a:t>
            </a:r>
            <a:endParaRPr lang="en-US" dirty="0"/>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PRESENTATION SKILLS</a:t>
              </a:r>
            </a:p>
          </p:txBody>
        </p:sp>
      </p:grpSp>
    </p:spTree>
    <p:extLst>
      <p:ext uri="{BB962C8B-B14F-4D97-AF65-F5344CB8AC3E}">
        <p14:creationId xmlns:p14="http://schemas.microsoft.com/office/powerpoint/2010/main" val="19357708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Overcome stage fright</a:t>
            </a:r>
          </a:p>
        </p:txBody>
      </p:sp>
      <p:sp>
        <p:nvSpPr>
          <p:cNvPr id="5" name="Text Placeholder 4"/>
          <p:cNvSpPr>
            <a:spLocks noGrp="1"/>
          </p:cNvSpPr>
          <p:nvPr>
            <p:ph type="body" sz="quarter" idx="10"/>
          </p:nvPr>
        </p:nvSpPr>
        <p:spPr>
          <a:xfrm>
            <a:off x="444500" y="2063750"/>
            <a:ext cx="4987205" cy="3698875"/>
          </a:xfrm>
        </p:spPr>
        <p:txBody>
          <a:bodyPr/>
          <a:lstStyle/>
          <a:p>
            <a:r>
              <a:rPr lang="en-US" sz="2000" dirty="0"/>
              <a:t>Julia is a senior investment banking manager. In an hour, she will be giving a presentation to the firm’s board about a new client outreach program. Julia has never been comfortable giving presentations, but this one is especially nerve-racking because of the audience. She decides to confide her fears to a colleague, Gabriel, who offers her an anti-anxiety medication that he occasionally uses. Julia is tempted, but doesn’t know how the drug would affect her. </a:t>
            </a:r>
          </a:p>
        </p:txBody>
      </p:sp>
      <p:sp>
        <p:nvSpPr>
          <p:cNvPr id="6" name="Text Placeholder 5"/>
          <p:cNvSpPr>
            <a:spLocks noGrp="1"/>
          </p:cNvSpPr>
          <p:nvPr>
            <p:ph type="body" sz="quarter" idx="11"/>
          </p:nvPr>
        </p:nvSpPr>
        <p:spPr/>
        <p:txBody>
          <a:bodyPr/>
          <a:lstStyle/>
          <a:p>
            <a:r>
              <a:rPr lang="en-US" dirty="0"/>
              <a:t>What would you recommend Julia do to manage her stage fright?</a:t>
            </a:r>
          </a:p>
          <a:p>
            <a:r>
              <a:rPr lang="en-US" dirty="0"/>
              <a:t> </a:t>
            </a:r>
          </a:p>
        </p:txBody>
      </p:sp>
    </p:spTree>
    <p:extLst>
      <p:ext uri="{BB962C8B-B14F-4D97-AF65-F5344CB8AC3E}">
        <p14:creationId xmlns:p14="http://schemas.microsoft.com/office/powerpoint/2010/main" val="3649619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5" name="Content Placeholder 4"/>
          <p:cNvSpPr>
            <a:spLocks noGrp="1"/>
          </p:cNvSpPr>
          <p:nvPr>
            <p:ph sz="quarter" idx="10"/>
          </p:nvPr>
        </p:nvSpPr>
        <p:spPr>
          <a:xfrm>
            <a:off x="444499" y="1831975"/>
            <a:ext cx="8095997" cy="4221692"/>
          </a:xfrm>
        </p:spPr>
        <p:txBody>
          <a:bodyPr/>
          <a:lstStyle/>
          <a:p>
            <a:pPr marL="53975" indent="0">
              <a:buNone/>
            </a:pPr>
            <a:r>
              <a:rPr lang="en-US" i="1" dirty="0">
                <a:solidFill>
                  <a:schemeClr val="accent1"/>
                </a:solidFill>
              </a:rPr>
              <a:t>Think of a great presentation you’ve observed. What made it so? </a:t>
            </a:r>
          </a:p>
          <a:p>
            <a:pPr marL="53975" indent="0">
              <a:buNone/>
            </a:pPr>
            <a:r>
              <a:rPr lang="en-US" sz="1800" dirty="0"/>
              <a:t>(please chat in your response)</a:t>
            </a:r>
          </a:p>
          <a:p>
            <a:pPr marL="285750" lvl="1" indent="0">
              <a:buNone/>
            </a:pPr>
            <a:endParaRPr lang="en-US" dirty="0"/>
          </a:p>
          <a:p>
            <a:pPr marL="53975" indent="0">
              <a:buNone/>
            </a:pPr>
            <a:endParaRPr lang="en-US" dirty="0"/>
          </a:p>
        </p:txBody>
      </p:sp>
      <p:grpSp>
        <p:nvGrpSpPr>
          <p:cNvPr id="8" name="Group 7"/>
          <p:cNvGrpSpPr/>
          <p:nvPr/>
        </p:nvGrpSpPr>
        <p:grpSpPr>
          <a:xfrm>
            <a:off x="7563253" y="4665042"/>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608006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2162" y="1600200"/>
            <a:ext cx="4940628" cy="4151376"/>
          </a:xfrm>
          <a:prstGeom prst="rect">
            <a:avLst/>
          </a:prstGeom>
        </p:spPr>
      </p:pic>
      <p:sp>
        <p:nvSpPr>
          <p:cNvPr id="4" name="Title 3"/>
          <p:cNvSpPr>
            <a:spLocks noGrp="1"/>
          </p:cNvSpPr>
          <p:nvPr>
            <p:ph type="title"/>
          </p:nvPr>
        </p:nvSpPr>
        <p:spPr/>
        <p:txBody>
          <a:bodyPr/>
          <a:lstStyle/>
          <a:p>
            <a:br>
              <a:rPr lang="en-US" dirty="0"/>
            </a:br>
            <a:br>
              <a:rPr lang="en-US" dirty="0"/>
            </a:br>
            <a:r>
              <a:rPr lang="en-US" dirty="0"/>
              <a:t>Manage audience questions</a:t>
            </a:r>
            <a:br>
              <a:rPr lang="en-US" dirty="0"/>
            </a:br>
            <a:br>
              <a:rPr lang="en-US" dirty="0"/>
            </a:br>
            <a:endParaRPr lang="en-US" dirty="0"/>
          </a:p>
        </p:txBody>
      </p:sp>
    </p:spTree>
    <p:extLst>
      <p:ext uri="{BB962C8B-B14F-4D97-AF65-F5344CB8AC3E}">
        <p14:creationId xmlns:p14="http://schemas.microsoft.com/office/powerpoint/2010/main" val="39310570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a:t>APPLY WHAT YOU’VE LEARNED</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PRESENTATION SKILLS</a:t>
              </a:r>
            </a:p>
          </p:txBody>
        </p:sp>
      </p:grpSp>
    </p:spTree>
    <p:extLst>
      <p:ext uri="{BB962C8B-B14F-4D97-AF65-F5344CB8AC3E}">
        <p14:creationId xmlns:p14="http://schemas.microsoft.com/office/powerpoint/2010/main" val="11178088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8" name="Content Placeholder 2"/>
          <p:cNvSpPr txBox="1">
            <a:spLocks/>
          </p:cNvSpPr>
          <p:nvPr/>
        </p:nvSpPr>
        <p:spPr>
          <a:xfrm>
            <a:off x="444499" y="1658186"/>
            <a:ext cx="8233833" cy="2782358"/>
          </a:xfrm>
          <a:prstGeom prst="rect">
            <a:avLst/>
          </a:prstGeom>
        </p:spPr>
        <p:txBody>
          <a:bodyPr vert="horz" lIns="0" tIns="0" rIns="0" bIns="0" rtlCol="0">
            <a:noAutofit/>
          </a:bodyPr>
          <a:lstStyle>
            <a:lvl1pPr marL="0" indent="0" algn="l" defTabSz="914400" rtl="0" eaLnBrk="1" latinLnBrk="0" hangingPunct="1">
              <a:lnSpc>
                <a:spcPct val="110000"/>
              </a:lnSpc>
              <a:spcBef>
                <a:spcPts val="0"/>
              </a:spcBef>
              <a:spcAft>
                <a:spcPts val="600"/>
              </a:spcAft>
              <a:buFont typeface="Arial" panose="020B0604020202020204" pitchFamily="34" charset="0"/>
              <a:buNone/>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Font typeface="Arial"/>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solidFill>
                  <a:srgbClr val="000000"/>
                </a:solidFill>
              </a:rPr>
              <a:t>Help you:</a:t>
            </a:r>
          </a:p>
          <a:p>
            <a:pPr marL="974725" lvl="1" indent="-457200">
              <a:buFont typeface="Arial" panose="020B0604020202020204" pitchFamily="34" charset="0"/>
              <a:buChar char="•"/>
            </a:pPr>
            <a:r>
              <a:rPr lang="en-US" sz="2600" dirty="0"/>
              <a:t>Engage your audience</a:t>
            </a:r>
          </a:p>
          <a:p>
            <a:pPr marL="974725" lvl="1" indent="-457200">
              <a:buFont typeface="Arial" panose="020B0604020202020204" pitchFamily="34" charset="0"/>
              <a:buChar char="•"/>
            </a:pPr>
            <a:r>
              <a:rPr lang="en-US" sz="2600" dirty="0"/>
              <a:t>Use media effectively</a:t>
            </a:r>
          </a:p>
          <a:p>
            <a:pPr marL="974725" lvl="1" indent="-457200">
              <a:buFont typeface="Arial" panose="020B0604020202020204" pitchFamily="34" charset="0"/>
              <a:buChar char="•"/>
            </a:pPr>
            <a:r>
              <a:rPr lang="en-US" sz="2600" dirty="0"/>
              <a:t>Manage presentation challenges</a:t>
            </a:r>
          </a:p>
        </p:txBody>
      </p:sp>
    </p:spTree>
    <p:extLst>
      <p:ext uri="{BB962C8B-B14F-4D97-AF65-F5344CB8AC3E}">
        <p14:creationId xmlns:p14="http://schemas.microsoft.com/office/powerpoint/2010/main" val="33353019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 what you’ve learned</a:t>
            </a:r>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ManageMentor Presentation Skills topic.</a:t>
            </a:r>
          </a:p>
          <a:p>
            <a:pPr marL="0" indent="0">
              <a:buNone/>
            </a:pPr>
            <a:endParaRPr lang="en-US" sz="2800" dirty="0"/>
          </a:p>
          <a:p>
            <a:pPr marL="0" indent="0" algn="ctr">
              <a:buNone/>
            </a:pPr>
            <a:endParaRPr lang="en-US" sz="2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 y="1288472"/>
            <a:ext cx="2807207" cy="5118595"/>
          </a:xfrm>
          <a:prstGeom prst="rect">
            <a:avLst/>
          </a:prstGeom>
        </p:spPr>
      </p:pic>
    </p:spTree>
    <p:extLst>
      <p:ext uri="{BB962C8B-B14F-4D97-AF65-F5344CB8AC3E}">
        <p14:creationId xmlns:p14="http://schemas.microsoft.com/office/powerpoint/2010/main" val="23631092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5335" r="34631"/>
          <a:stretch/>
        </p:blipFill>
        <p:spPr>
          <a:xfrm flipH="1">
            <a:off x="-3" y="1015999"/>
            <a:ext cx="9144002" cy="5559526"/>
          </a:xfrm>
          <a:prstGeom prst="rect">
            <a:avLst/>
          </a:prstGeom>
        </p:spPr>
      </p:pic>
      <p:sp>
        <p:nvSpPr>
          <p:cNvPr id="11" name="Rectangle 10"/>
          <p:cNvSpPr/>
          <p:nvPr/>
        </p:nvSpPr>
        <p:spPr>
          <a:xfrm>
            <a:off x="0" y="3622563"/>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71600" y="3525123"/>
            <a:ext cx="6605138" cy="1481667"/>
          </a:xfrm>
        </p:spPr>
        <p:txBody>
          <a:bodyPr>
            <a:normAutofit/>
          </a:bodyPr>
          <a:lstStyle/>
          <a:p>
            <a:r>
              <a:rPr lang="en-US" dirty="0"/>
              <a:t>Thank you</a:t>
            </a:r>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56230"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59512" y="2156183"/>
            <a:ext cx="2738710" cy="2601395"/>
          </a:xfrm>
          <a:prstGeom prst="rect">
            <a:avLst/>
          </a:prstGeom>
        </p:spPr>
      </p:pic>
      <p:sp>
        <p:nvSpPr>
          <p:cNvPr id="6" name="TextBox 5"/>
          <p:cNvSpPr txBox="1"/>
          <p:nvPr/>
        </p:nvSpPr>
        <p:spPr>
          <a:xfrm>
            <a:off x="1460250"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56485"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400064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r>
              <a:rPr lang="en-US" sz="2400" dirty="0">
                <a:solidFill>
                  <a:prstClr val="black"/>
                </a:solidFill>
              </a:rPr>
              <a:t>Put your phone on mute when not 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Skillful presentations</a:t>
            </a:r>
          </a:p>
        </p:txBody>
      </p:sp>
      <p:sp>
        <p:nvSpPr>
          <p:cNvPr id="3" name="Content Placeholder 2"/>
          <p:cNvSpPr>
            <a:spLocks noGrp="1"/>
          </p:cNvSpPr>
          <p:nvPr>
            <p:ph sz="quarter" idx="10"/>
          </p:nvPr>
        </p:nvSpPr>
        <p:spPr>
          <a:xfrm>
            <a:off x="444500" y="1831975"/>
            <a:ext cx="8055318" cy="4221692"/>
          </a:xfrm>
        </p:spPr>
        <p:txBody>
          <a:bodyPr/>
          <a:lstStyle/>
          <a:p>
            <a:pPr marL="53975" indent="0">
              <a:buNone/>
            </a:pPr>
            <a:r>
              <a:rPr lang="en-US" i="1" dirty="0">
                <a:solidFill>
                  <a:schemeClr val="accent1"/>
                </a:solidFill>
              </a:rPr>
              <a:t>Think of a great presentation you’ve observed. What made it so? </a:t>
            </a:r>
          </a:p>
          <a:p>
            <a:pPr marL="53975" indent="0">
              <a:buNone/>
            </a:pPr>
            <a:endParaRPr lang="en-US" dirty="0"/>
          </a:p>
        </p:txBody>
      </p:sp>
      <p:grpSp>
        <p:nvGrpSpPr>
          <p:cNvPr id="5" name="Group 4"/>
          <p:cNvGrpSpPr/>
          <p:nvPr/>
        </p:nvGrpSpPr>
        <p:grpSpPr>
          <a:xfrm>
            <a:off x="8054840" y="4662556"/>
            <a:ext cx="1089160" cy="838132"/>
            <a:chOff x="8054840" y="4553595"/>
            <a:chExt cx="1089160" cy="838132"/>
          </a:xfrm>
        </p:grpSpPr>
        <p:sp>
          <p:nvSpPr>
            <p:cNvPr id="4" name="Rectangle 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6" name="Picture 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spTree>
    <p:extLst>
      <p:ext uri="{BB962C8B-B14F-4D97-AF65-F5344CB8AC3E}">
        <p14:creationId xmlns:p14="http://schemas.microsoft.com/office/powerpoint/2010/main" val="1838698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Today’s objectives</a:t>
            </a:r>
            <a:endParaRPr lang="en-US" dirty="0"/>
          </a:p>
        </p:txBody>
      </p:sp>
      <p:sp>
        <p:nvSpPr>
          <p:cNvPr id="3" name="Content Placeholder 2"/>
          <p:cNvSpPr>
            <a:spLocks noGrp="1"/>
          </p:cNvSpPr>
          <p:nvPr>
            <p:ph sz="quarter" idx="10"/>
          </p:nvPr>
        </p:nvSpPr>
        <p:spPr>
          <a:xfrm>
            <a:off x="444499" y="1658186"/>
            <a:ext cx="8233833" cy="2782358"/>
          </a:xfrm>
        </p:spPr>
        <p:txBody>
          <a:bodyPr/>
          <a:lstStyle/>
          <a:p>
            <a:pPr>
              <a:buNone/>
            </a:pPr>
            <a:r>
              <a:rPr lang="en-US" sz="2800" dirty="0"/>
              <a:t>Help you:</a:t>
            </a:r>
          </a:p>
          <a:p>
            <a:pPr lvl="0"/>
            <a:r>
              <a:rPr lang="en-US" dirty="0"/>
              <a:t>Engage your audience</a:t>
            </a:r>
          </a:p>
          <a:p>
            <a:pPr lvl="0"/>
            <a:r>
              <a:rPr lang="en-US" dirty="0"/>
              <a:t>Use media effectively</a:t>
            </a:r>
          </a:p>
          <a:p>
            <a:pPr lvl="0"/>
            <a:r>
              <a:rPr lang="en-US" dirty="0"/>
              <a:t>Manage presentation challenges </a:t>
            </a:r>
          </a:p>
          <a:p>
            <a:endParaRPr lang="en-US" dirty="0"/>
          </a:p>
        </p:txBody>
      </p:sp>
    </p:spTree>
    <p:extLst>
      <p:ext uri="{BB962C8B-B14F-4D97-AF65-F5344CB8AC3E}">
        <p14:creationId xmlns:p14="http://schemas.microsoft.com/office/powerpoint/2010/main" val="306286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0"/>
            <a:ext cx="9144000" cy="208280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b="1" dirty="0"/>
              <a:t>ENGAGE YOUR AUDIENCE</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PRESENTATION SKILLS</a:t>
              </a:r>
            </a:p>
          </p:txBody>
        </p:sp>
      </p:grpSp>
    </p:spTree>
    <p:extLst>
      <p:ext uri="{BB962C8B-B14F-4D97-AF65-F5344CB8AC3E}">
        <p14:creationId xmlns:p14="http://schemas.microsoft.com/office/powerpoint/2010/main" val="3559173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br>
              <a:rPr lang="en-US" dirty="0"/>
            </a:br>
            <a:br>
              <a:rPr lang="en-US" dirty="0"/>
            </a:br>
            <a:r>
              <a:rPr lang="en-US" dirty="0"/>
              <a:t>Craft a great hook</a:t>
            </a:r>
            <a:br>
              <a:rPr lang="en-US" dirty="0"/>
            </a:br>
            <a:br>
              <a:rPr lang="en-US" dirty="0"/>
            </a:br>
            <a:endParaRPr lang="en-US" dirty="0"/>
          </a:p>
        </p:txBody>
      </p:sp>
      <p:sp>
        <p:nvSpPr>
          <p:cNvPr id="7" name="Content Placeholder 6"/>
          <p:cNvSpPr>
            <a:spLocks noGrp="1"/>
          </p:cNvSpPr>
          <p:nvPr>
            <p:ph sz="quarter" idx="10"/>
          </p:nvPr>
        </p:nvSpPr>
        <p:spPr/>
        <p:txBody>
          <a:bodyPr/>
          <a:lstStyle/>
          <a:p>
            <a:pPr marL="568325" lvl="0" indent="-514350" fontAlgn="base">
              <a:buFont typeface="+mj-lt"/>
              <a:buAutoNum type="alphaUcPeriod"/>
            </a:pPr>
            <a:r>
              <a:rPr lang="en-US" dirty="0"/>
              <a:t>Tell a personal story</a:t>
            </a:r>
          </a:p>
          <a:p>
            <a:pPr marL="568325" lvl="0" indent="-514350" fontAlgn="base">
              <a:buFont typeface="+mj-lt"/>
              <a:buAutoNum type="alphaUcPeriod"/>
            </a:pPr>
            <a:r>
              <a:rPr lang="en-US" dirty="0"/>
              <a:t>Throw out a quirky fact</a:t>
            </a:r>
          </a:p>
          <a:p>
            <a:pPr marL="568325" lvl="0" indent="-514350" fontAlgn="base">
              <a:buFont typeface="+mj-lt"/>
              <a:buAutoNum type="alphaUcPeriod"/>
            </a:pPr>
            <a:r>
              <a:rPr lang="en-US" dirty="0"/>
              <a:t>Make them curious about what’s coming</a:t>
            </a:r>
          </a:p>
          <a:p>
            <a:pPr marL="568325" lvl="0" indent="-514350" fontAlgn="base">
              <a:buFont typeface="+mj-lt"/>
              <a:buAutoNum type="alphaUcPeriod"/>
            </a:pPr>
            <a:r>
              <a:rPr lang="en-US" dirty="0"/>
              <a:t>Use a pertinent quote</a:t>
            </a:r>
          </a:p>
          <a:p>
            <a:pPr marL="568325" lvl="0" indent="-514350" fontAlgn="base">
              <a:buFont typeface="+mj-lt"/>
              <a:buAutoNum type="alphaUcPeriod"/>
            </a:pPr>
            <a:r>
              <a:rPr lang="en-US" dirty="0"/>
              <a:t>Draw a hypothetical scenario</a:t>
            </a:r>
          </a:p>
          <a:p>
            <a:pPr marL="568325" lvl="0" indent="-514350" fontAlgn="base">
              <a:buFont typeface="+mj-lt"/>
              <a:buAutoNum type="alphaUcPeriod"/>
            </a:pPr>
            <a:r>
              <a:rPr lang="en-US" dirty="0"/>
              <a:t>Other</a:t>
            </a:r>
          </a:p>
        </p:txBody>
      </p:sp>
    </p:spTree>
    <p:extLst>
      <p:ext uri="{BB962C8B-B14F-4D97-AF65-F5344CB8AC3E}">
        <p14:creationId xmlns:p14="http://schemas.microsoft.com/office/powerpoint/2010/main" val="2874494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932329" y="2533648"/>
            <a:ext cx="6611160" cy="3112452"/>
          </a:xfrm>
        </p:spPr>
        <p:txBody>
          <a:bodyPr/>
          <a:lstStyle/>
          <a:p>
            <a:r>
              <a:rPr lang="en-US" dirty="0"/>
              <a:t>What is your big idea?</a:t>
            </a:r>
          </a:p>
        </p:txBody>
      </p:sp>
      <p:sp>
        <p:nvSpPr>
          <p:cNvPr id="5" name="Text Placeholder 4"/>
          <p:cNvSpPr>
            <a:spLocks noGrp="1"/>
          </p:cNvSpPr>
          <p:nvPr>
            <p:ph type="body" sz="quarter" idx="11"/>
          </p:nvPr>
        </p:nvSpPr>
        <p:spPr>
          <a:xfrm>
            <a:off x="932328" y="1730701"/>
            <a:ext cx="6611160" cy="692150"/>
          </a:xfrm>
        </p:spPr>
        <p:txBody>
          <a:bodyPr/>
          <a:lstStyle/>
          <a:p>
            <a:r>
              <a:rPr lang="en-US" dirty="0"/>
              <a:t>CLARIFY YOUR PRESENTATION’S PURPOSE</a:t>
            </a:r>
          </a:p>
        </p:txBody>
      </p:sp>
    </p:spTree>
    <p:extLst>
      <p:ext uri="{BB962C8B-B14F-4D97-AF65-F5344CB8AC3E}">
        <p14:creationId xmlns:p14="http://schemas.microsoft.com/office/powerpoint/2010/main" val="3536759505"/>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7680</TotalTime>
  <Words>2566</Words>
  <Application>Microsoft Office PowerPoint</Application>
  <PresentationFormat>On-screen Show (4:3)</PresentationFormat>
  <Paragraphs>338</Paragraphs>
  <Slides>24</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Lucida Grande</vt:lpstr>
      <vt:lpstr>Times New Roman</vt:lpstr>
      <vt:lpstr>Wingdings</vt:lpstr>
      <vt:lpstr>Office Theme</vt:lpstr>
      <vt:lpstr>Presentation Skills Café</vt:lpstr>
      <vt:lpstr>Welcome</vt:lpstr>
      <vt:lpstr>Introductions</vt:lpstr>
      <vt:lpstr>Participation tips</vt:lpstr>
      <vt:lpstr>Skillful presentations</vt:lpstr>
      <vt:lpstr>Today’s objectives</vt:lpstr>
      <vt:lpstr>PowerPoint Presentation</vt:lpstr>
      <vt:lpstr>  Craft a great hook  </vt:lpstr>
      <vt:lpstr>PowerPoint Presentation</vt:lpstr>
      <vt:lpstr>Call to action </vt:lpstr>
      <vt:lpstr>PowerPoint Presentation</vt:lpstr>
      <vt:lpstr> Create Compelling Media (Slide 1) </vt:lpstr>
      <vt:lpstr> Create Compelling Media (Slide 2) </vt:lpstr>
      <vt:lpstr> Create Compelling Media (Slide 3) </vt:lpstr>
      <vt:lpstr> Create Compelling Media (Slide 4) </vt:lpstr>
      <vt:lpstr> Create Compelling Media (Slide 5) </vt:lpstr>
      <vt:lpstr>PowerPoint Presentation</vt:lpstr>
      <vt:lpstr>PowerPoint Presentation</vt:lpstr>
      <vt:lpstr>Overcome stage fright</vt:lpstr>
      <vt:lpstr>  Manage audience questions  </vt:lpstr>
      <vt:lpstr>PowerPoint Presentation</vt:lpstr>
      <vt:lpstr>Today’s objectives</vt:lpstr>
      <vt:lpstr>Apply what you’ve learned</vt:lpstr>
      <vt:lpstr>Thank you</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owner</cp:lastModifiedBy>
  <cp:revision>605</cp:revision>
  <cp:lastPrinted>2015-10-13T15:13:17Z</cp:lastPrinted>
  <dcterms:created xsi:type="dcterms:W3CDTF">2014-06-21T12:09:32Z</dcterms:created>
  <dcterms:modified xsi:type="dcterms:W3CDTF">2016-06-10T18:12:11Z</dcterms:modified>
</cp:coreProperties>
</file>