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7"/>
  </p:notesMasterIdLst>
  <p:sldIdLst>
    <p:sldId id="272" r:id="rId2"/>
    <p:sldId id="296" r:id="rId3"/>
    <p:sldId id="274" r:id="rId4"/>
    <p:sldId id="275" r:id="rId5"/>
    <p:sldId id="276" r:id="rId6"/>
    <p:sldId id="277" r:id="rId7"/>
    <p:sldId id="278" r:id="rId8"/>
    <p:sldId id="313" r:id="rId9"/>
    <p:sldId id="319" r:id="rId10"/>
    <p:sldId id="320" r:id="rId11"/>
    <p:sldId id="321" r:id="rId12"/>
    <p:sldId id="322" r:id="rId13"/>
    <p:sldId id="323" r:id="rId14"/>
    <p:sldId id="324" r:id="rId15"/>
    <p:sldId id="325" r:id="rId16"/>
    <p:sldId id="282" r:id="rId17"/>
    <p:sldId id="327" r:id="rId18"/>
    <p:sldId id="328" r:id="rId19"/>
    <p:sldId id="287" r:id="rId20"/>
    <p:sldId id="329" r:id="rId21"/>
    <p:sldId id="318" r:id="rId22"/>
    <p:sldId id="297" r:id="rId23"/>
    <p:sldId id="293" r:id="rId24"/>
    <p:sldId id="294" r:id="rId25"/>
    <p:sldId id="295" r:id="rId26"/>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957" userDrawn="1">
          <p15:clr>
            <a:srgbClr val="A4A3A4"/>
          </p15:clr>
        </p15:guide>
        <p15:guide id="2" pos="447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ordan" initials="KJ" lastIdx="23" clrIdx="0">
    <p:extLst/>
  </p:cmAuthor>
  <p:cmAuthor id="2" name="Maunder, Joanna" initials="MJ" lastIdx="1" clrIdx="1">
    <p:extLst/>
  </p:cmAuthor>
  <p:cmAuthor id="3" name="Maunder, Joanna" initials="MJ [2]" lastIdx="1" clrIdx="2">
    <p:extLst/>
  </p:cmAuthor>
  <p:cmAuthor id="4" name="Maunder, Joanna" initials="MJ [3]" lastIdx="1" clrIdx="3">
    <p:extLst/>
  </p:cmAuthor>
  <p:cmAuthor id="5" name="Maunder, Joanna" initials="MJ [4]" lastIdx="1" clrIdx="4">
    <p:extLst/>
  </p:cmAuthor>
  <p:cmAuthor id="6" name="Maunder, Joanna" initials="MJ [5]"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875" autoAdjust="0"/>
    <p:restoredTop sz="86202" autoAdjust="0"/>
  </p:normalViewPr>
  <p:slideViewPr>
    <p:cSldViewPr snapToGrid="0" showGuides="1">
      <p:cViewPr varScale="1">
        <p:scale>
          <a:sx n="100" d="100"/>
          <a:sy n="100" d="100"/>
        </p:scale>
        <p:origin x="1256" y="160"/>
      </p:cViewPr>
      <p:guideLst>
        <p:guide orient="horz"/>
        <p:guide/>
      </p:guideLst>
    </p:cSldViewPr>
  </p:slideViewPr>
  <p:outlineViewPr>
    <p:cViewPr>
      <p:scale>
        <a:sx n="33" d="100"/>
        <a:sy n="33" d="100"/>
      </p:scale>
      <p:origin x="0" y="0"/>
    </p:cViewPr>
  </p:outlineViewPr>
  <p:notesTextViewPr>
    <p:cViewPr>
      <p:scale>
        <a:sx n="1" d="1"/>
        <a:sy n="1" d="1"/>
      </p:scale>
      <p:origin x="0" y="-840"/>
    </p:cViewPr>
  </p:notesTextViewPr>
  <p:sorterViewPr>
    <p:cViewPr>
      <p:scale>
        <a:sx n="100" d="100"/>
        <a:sy n="100" d="100"/>
      </p:scale>
      <p:origin x="0" y="256"/>
    </p:cViewPr>
  </p:sorterViewPr>
  <p:notesViewPr>
    <p:cSldViewPr snapToGrid="0">
      <p:cViewPr>
        <p:scale>
          <a:sx n="100" d="100"/>
          <a:sy n="100" d="100"/>
        </p:scale>
        <p:origin x="-1928" y="856"/>
      </p:cViewPr>
      <p:guideLst>
        <p:guide orient="horz" pos="2957"/>
        <p:guide pos="4473"/>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commentAuthors" Target="commentAuthors.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7ED43B05-9673-724C-B555-E3F4B6C0B8D9}" type="datetimeFigureOut">
              <a:rPr lang="en-US" smtClean="0"/>
              <a:pPr/>
              <a:t>7/26/18</a:t>
            </a:fld>
            <a:endParaRPr lang="en-US"/>
          </a:p>
        </p:txBody>
      </p:sp>
      <p:sp>
        <p:nvSpPr>
          <p:cNvPr id="4" name="Slide Image Placeholder 3"/>
          <p:cNvSpPr>
            <a:spLocks noGrp="1" noRot="1" noChangeAspect="1"/>
          </p:cNvSpPr>
          <p:nvPr>
            <p:ph type="sldImg" idx="2"/>
          </p:nvPr>
        </p:nvSpPr>
        <p:spPr>
          <a:xfrm>
            <a:off x="1579563" y="741363"/>
            <a:ext cx="3943350" cy="2957512"/>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3895566"/>
            <a:ext cx="5681980" cy="4788774"/>
          </a:xfrm>
          <a:prstGeom prst="rect">
            <a:avLst/>
          </a:prstGeom>
        </p:spPr>
        <p:txBody>
          <a:bodyPr vert="horz" lIns="94229" tIns="47114" rIns="94229" bIns="4711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 Id="rId3" Type="http://schemas.openxmlformats.org/officeDocument/2006/relationships/image" Target="../media/image17.png"/></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i="1" dirty="0"/>
              <a:t>Instructions</a:t>
            </a:r>
            <a:r>
              <a:rPr lang="en-US" sz="1000" dirty="0"/>
              <a:t>: Proceed to the next slide once the presentation is visible to the participants.</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2 minutes]</a:t>
            </a:r>
          </a:p>
          <a:p>
            <a:pPr fontAlgn="base"/>
            <a:endParaRPr lang="en-US" sz="900" i="1" kern="1200" dirty="0">
              <a:solidFill>
                <a:schemeClr val="tx1"/>
              </a:solidFill>
              <a:effectLst/>
              <a:latin typeface="+mn-lt"/>
              <a:ea typeface="+mn-ea"/>
              <a:cs typeface="+mn-cs"/>
            </a:endParaRPr>
          </a:p>
          <a:p>
            <a:pPr fontAlgn="base"/>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Now let’s talk about the concept of SMART criteria for writing goals.</a:t>
            </a:r>
            <a:r>
              <a:rPr lang="en-US" sz="900" kern="1200" baseline="0" dirty="0">
                <a:solidFill>
                  <a:schemeClr val="tx1"/>
                </a:solidFill>
                <a:effectLst/>
                <a:latin typeface="+mn-lt"/>
                <a:ea typeface="+mn-ea"/>
                <a:cs typeface="+mn-cs"/>
              </a:rPr>
              <a:t> </a:t>
            </a:r>
            <a:r>
              <a:rPr lang="en-US" sz="900" kern="1200" dirty="0">
                <a:solidFill>
                  <a:schemeClr val="tx1"/>
                </a:solidFill>
                <a:effectLst/>
                <a:latin typeface="+mn-lt"/>
                <a:ea typeface="+mn-ea"/>
                <a:cs typeface="+mn-cs"/>
              </a:rPr>
              <a:t>The best goals are:</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Specific:</a:t>
            </a:r>
            <a:r>
              <a:rPr lang="en-US" sz="900" kern="1200" dirty="0">
                <a:solidFill>
                  <a:schemeClr val="tx1"/>
                </a:solidFill>
                <a:effectLst/>
                <a:latin typeface="+mn-lt"/>
                <a:ea typeface="+mn-ea"/>
                <a:cs typeface="+mn-cs"/>
              </a:rPr>
              <a:t> They clearly define what is to be accomplished.</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Measurable: </a:t>
            </a:r>
            <a:r>
              <a:rPr lang="en-US" sz="900" kern="1200" dirty="0">
                <a:solidFill>
                  <a:schemeClr val="tx1"/>
                </a:solidFill>
                <a:effectLst/>
                <a:latin typeface="+mn-lt"/>
                <a:ea typeface="+mn-ea"/>
                <a:cs typeface="+mn-cs"/>
              </a:rPr>
              <a:t>They use either quantitative or qualitative assessments.</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Action-oriented</a:t>
            </a:r>
            <a:r>
              <a:rPr lang="en-US" sz="900" b="1" kern="1200" dirty="0">
                <a:effectLst/>
                <a:latin typeface="+mn-lt"/>
                <a:ea typeface="+mn-ea"/>
                <a:cs typeface="+mn-cs"/>
              </a:rPr>
              <a:t>: </a:t>
            </a:r>
            <a:r>
              <a:rPr lang="en-US" sz="900" kern="1200" dirty="0">
                <a:effectLst/>
                <a:latin typeface="+mn-lt"/>
                <a:ea typeface="+mn-ea"/>
                <a:cs typeface="+mn-cs"/>
              </a:rPr>
              <a:t>They describe concrete steps or behaviors.</a:t>
            </a:r>
          </a:p>
          <a:p>
            <a:pPr marL="171450" lvl="0" indent="-171450" fontAlgn="base">
              <a:buFont typeface="Arial" panose="020B0604020202020204" pitchFamily="34" charset="0"/>
              <a:buChar char="•"/>
            </a:pPr>
            <a:r>
              <a:rPr lang="en-US" sz="900" b="1" kern="1200" dirty="0">
                <a:effectLst/>
                <a:latin typeface="+mn-lt"/>
                <a:ea typeface="+mn-ea"/>
                <a:cs typeface="+mn-cs"/>
              </a:rPr>
              <a:t>Realistic:</a:t>
            </a:r>
            <a:r>
              <a:rPr lang="en-US" sz="900" kern="1200" dirty="0">
                <a:effectLst/>
                <a:latin typeface="+mn-lt"/>
                <a:ea typeface="+mn-ea"/>
                <a:cs typeface="+mn-cs"/>
              </a:rPr>
              <a:t> They are achievable given </a:t>
            </a:r>
            <a:r>
              <a:rPr lang="en-US" sz="900" kern="1200" dirty="0">
                <a:solidFill>
                  <a:schemeClr val="tx1"/>
                </a:solidFill>
                <a:effectLst/>
                <a:latin typeface="+mn-lt"/>
                <a:ea typeface="+mn-ea"/>
                <a:cs typeface="+mn-cs"/>
              </a:rPr>
              <a:t>existing constraints, such as time and resources.</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Time-limited:</a:t>
            </a:r>
            <a:r>
              <a:rPr lang="en-US" sz="900" kern="1200" dirty="0">
                <a:solidFill>
                  <a:schemeClr val="tx1"/>
                </a:solidFill>
                <a:effectLst/>
                <a:latin typeface="+mn-lt"/>
                <a:ea typeface="+mn-ea"/>
                <a:cs typeface="+mn-cs"/>
              </a:rPr>
              <a:t> They will be accomplished within a specific time frame.</a:t>
            </a:r>
          </a:p>
          <a:p>
            <a:pPr fontAlgn="base"/>
            <a:r>
              <a:rPr lang="en-US" sz="900" kern="1200" dirty="0">
                <a:solidFill>
                  <a:schemeClr val="tx1"/>
                </a:solidFill>
                <a:effectLst/>
                <a:latin typeface="+mn-lt"/>
                <a:ea typeface="+mn-ea"/>
                <a:cs typeface="+mn-cs"/>
              </a:rPr>
              <a:t> </a:t>
            </a:r>
          </a:p>
          <a:p>
            <a:pPr fontAlgn="base"/>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 Why do you think it’s valuable to write goals that meet these criteria?  </a:t>
            </a:r>
          </a:p>
          <a:p>
            <a:pPr fontAlgn="base"/>
            <a:r>
              <a:rPr lang="en-US" sz="900" kern="1200" dirty="0">
                <a:solidFill>
                  <a:schemeClr val="tx1"/>
                </a:solidFill>
                <a:effectLst/>
                <a:latin typeface="+mn-lt"/>
                <a:ea typeface="+mn-ea"/>
                <a:cs typeface="+mn-cs"/>
              </a:rPr>
              <a:t> </a:t>
            </a:r>
          </a:p>
          <a:p>
            <a:pPr fontAlgn="base"/>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Ask a volunteer to share thoughts about why it’s valuable to write goals that meet these criteria. Highlight the following ideas if participants do not mention them:</a:t>
            </a:r>
          </a:p>
          <a:p>
            <a:pPr marL="171450" lvl="0" indent="-171450" fontAlgn="base">
              <a:buFont typeface="Arial" panose="020B0604020202020204" pitchFamily="34" charset="0"/>
              <a:buChar char="•"/>
            </a:pPr>
            <a:endParaRPr lang="en-US" sz="900" kern="1200" dirty="0">
              <a:solidFill>
                <a:schemeClr val="tx1"/>
              </a:solidFill>
              <a:effectLst/>
              <a:latin typeface="+mn-lt"/>
              <a:ea typeface="+mn-ea"/>
              <a:cs typeface="+mn-cs"/>
            </a:endParaRPr>
          </a:p>
          <a:p>
            <a:pPr marL="171450" lvl="0" indent="-171450" fontAlgn="base">
              <a:buFont typeface="Arial" panose="020B0604020202020204" pitchFamily="34" charset="0"/>
              <a:buChar char="•"/>
            </a:pPr>
            <a:r>
              <a:rPr lang="en-US" sz="900" kern="1200" dirty="0">
                <a:solidFill>
                  <a:schemeClr val="tx1"/>
                </a:solidFill>
                <a:effectLst/>
                <a:latin typeface="+mn-lt"/>
                <a:ea typeface="+mn-ea"/>
                <a:cs typeface="+mn-cs"/>
              </a:rPr>
              <a:t>When you explicitly state your goals from the beginning, you create a shared understanding of what you plan to accomplish.</a:t>
            </a:r>
          </a:p>
          <a:p>
            <a:pPr marL="171450" lvl="0" indent="-171450" fontAlgn="base">
              <a:buFont typeface="Arial" panose="020B0604020202020204" pitchFamily="34" charset="0"/>
              <a:buChar char="•"/>
            </a:pPr>
            <a:r>
              <a:rPr lang="en-US" sz="900" kern="1200" dirty="0">
                <a:solidFill>
                  <a:schemeClr val="tx1"/>
                </a:solidFill>
                <a:effectLst/>
                <a:latin typeface="+mn-lt"/>
                <a:ea typeface="+mn-ea"/>
                <a:cs typeface="+mn-cs"/>
              </a:rPr>
              <a:t>SMART goals can strengthen a team’s commitment to achieving goals because they help members be clear about what they are trying to accomplish.</a:t>
            </a:r>
          </a:p>
          <a:p>
            <a:pPr marL="171450" lvl="0" indent="-171450" fontAlgn="base">
              <a:buFont typeface="Arial" panose="020B0604020202020204" pitchFamily="34" charset="0"/>
              <a:buChar char="•"/>
            </a:pPr>
            <a:r>
              <a:rPr lang="en-US" sz="900" kern="1200" dirty="0">
                <a:solidFill>
                  <a:schemeClr val="tx1"/>
                </a:solidFill>
                <a:effectLst/>
                <a:latin typeface="+mn-lt"/>
                <a:ea typeface="+mn-ea"/>
                <a:cs typeface="+mn-cs"/>
              </a:rPr>
              <a:t>You’re less likely to run into disagreement in the end about whether or not you have met your targets.</a:t>
            </a:r>
          </a:p>
          <a:p>
            <a:r>
              <a:rPr lang="en-US" sz="9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10</a:t>
            </a:fld>
            <a:endParaRPr lang="en-US"/>
          </a:p>
        </p:txBody>
      </p:sp>
      <p:pic>
        <p:nvPicPr>
          <p:cNvPr id="6" name="Picture 5"/>
          <p:cNvPicPr>
            <a:picLocks noChangeAspect="1"/>
          </p:cNvPicPr>
          <p:nvPr/>
        </p:nvPicPr>
        <p:blipFill>
          <a:blip r:embed="rId3"/>
          <a:stretch>
            <a:fillRect/>
          </a:stretch>
        </p:blipFill>
        <p:spPr>
          <a:xfrm>
            <a:off x="1781438" y="1691870"/>
            <a:ext cx="3539600" cy="1554480"/>
          </a:xfrm>
          <a:prstGeom prst="rect">
            <a:avLst/>
          </a:prstGeom>
        </p:spPr>
      </p:pic>
    </p:spTree>
    <p:extLst>
      <p:ext uri="{BB962C8B-B14F-4D97-AF65-F5344CB8AC3E}">
        <p14:creationId xmlns:p14="http://schemas.microsoft.com/office/powerpoint/2010/main" val="8909793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p>
          <a:p>
            <a:endParaRPr lang="en-US" sz="900" i="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mn-lt"/>
                <a:ea typeface="+mn-ea"/>
                <a:cs typeface="+mn-cs"/>
              </a:rPr>
              <a:t>[Time: 2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Ask</a:t>
            </a:r>
            <a:r>
              <a:rPr lang="en-US" sz="900" kern="1200" dirty="0">
                <a:solidFill>
                  <a:schemeClr val="tx1"/>
                </a:solidFill>
                <a:effectLst/>
                <a:latin typeface="+mn-lt"/>
                <a:ea typeface="+mn-ea"/>
                <a:cs typeface="+mn-cs"/>
              </a:rPr>
              <a:t>: How well does Jon’s goal meet the criteria for a SMART goal?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Ask for volunteers to share their perspectives on the quality of this goal statement. Be ready to clarify that this goal statement is SPECIFIC, MEASURABLE, ACTION-ORIENTED, and TIME-LIMITED, but does not seem to be REALISTIC. </a:t>
            </a:r>
          </a:p>
          <a:p>
            <a:endParaRPr lang="en-US" dirty="0"/>
          </a:p>
          <a:p>
            <a:r>
              <a:rPr lang="en-US" dirty="0"/>
              <a:t>For</a:t>
            </a:r>
            <a:r>
              <a:rPr lang="en-US" baseline="0" dirty="0"/>
              <a:t> r</a:t>
            </a:r>
            <a:r>
              <a:rPr lang="en-US" dirty="0"/>
              <a:t>eference: SMART</a:t>
            </a:r>
            <a:r>
              <a:rPr lang="en-US" baseline="0" dirty="0"/>
              <a:t> stands for:</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Specific: </a:t>
            </a:r>
            <a:r>
              <a:rPr lang="en-US" sz="900" kern="1200" dirty="0">
                <a:solidFill>
                  <a:schemeClr val="tx1"/>
                </a:solidFill>
                <a:effectLst/>
                <a:latin typeface="+mn-lt"/>
                <a:ea typeface="+mn-ea"/>
                <a:cs typeface="+mn-cs"/>
              </a:rPr>
              <a:t>They clearly define what is to be accomplished.</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Measurable: </a:t>
            </a:r>
            <a:r>
              <a:rPr lang="en-US" sz="900" kern="1200" dirty="0">
                <a:solidFill>
                  <a:schemeClr val="tx1"/>
                </a:solidFill>
                <a:effectLst/>
                <a:latin typeface="+mn-lt"/>
                <a:ea typeface="+mn-ea"/>
                <a:cs typeface="+mn-cs"/>
              </a:rPr>
              <a:t>They use either quantitative or qualitative assessments.</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Action-oriented: </a:t>
            </a:r>
            <a:r>
              <a:rPr lang="en-US" sz="900" kern="1200" dirty="0">
                <a:solidFill>
                  <a:schemeClr val="tx1"/>
                </a:solidFill>
                <a:effectLst/>
                <a:latin typeface="+mn-lt"/>
                <a:ea typeface="+mn-ea"/>
                <a:cs typeface="+mn-cs"/>
              </a:rPr>
              <a:t>They describe concrete steps or behaviors.</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Realistic:</a:t>
            </a:r>
            <a:r>
              <a:rPr lang="en-US" sz="900" kern="1200" dirty="0">
                <a:solidFill>
                  <a:schemeClr val="tx1"/>
                </a:solidFill>
                <a:effectLst/>
                <a:latin typeface="+mn-lt"/>
                <a:ea typeface="+mn-ea"/>
                <a:cs typeface="+mn-cs"/>
              </a:rPr>
              <a:t> They are </a:t>
            </a:r>
            <a:r>
              <a:rPr lang="en-US" dirty="0">
                <a:solidFill>
                  <a:srgbClr val="FF0000"/>
                </a:solidFill>
              </a:rPr>
              <a:t>achievable </a:t>
            </a:r>
            <a:r>
              <a:rPr lang="en-US" sz="900" kern="1200" dirty="0">
                <a:solidFill>
                  <a:schemeClr val="tx1"/>
                </a:solidFill>
                <a:effectLst/>
                <a:latin typeface="+mn-lt"/>
                <a:ea typeface="+mn-ea"/>
                <a:cs typeface="+mn-cs"/>
              </a:rPr>
              <a:t>given existing constraints, such as time and resources.</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Time-limited:</a:t>
            </a:r>
            <a:r>
              <a:rPr lang="en-US" sz="900" kern="1200" dirty="0">
                <a:solidFill>
                  <a:schemeClr val="tx1"/>
                </a:solidFill>
                <a:effectLst/>
                <a:latin typeface="+mn-lt"/>
                <a:ea typeface="+mn-ea"/>
                <a:cs typeface="+mn-cs"/>
              </a:rPr>
              <a:t> They will be accomplished within a specific time frame.</a:t>
            </a:r>
          </a:p>
          <a:p>
            <a:pPr fontAlgn="base"/>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11</a:t>
            </a:fld>
            <a:endParaRPr lang="en-US"/>
          </a:p>
        </p:txBody>
      </p:sp>
    </p:spTree>
    <p:extLst>
      <p:ext uri="{BB962C8B-B14F-4D97-AF65-F5344CB8AC3E}">
        <p14:creationId xmlns:p14="http://schemas.microsoft.com/office/powerpoint/2010/main" val="3010105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2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Ask</a:t>
            </a:r>
            <a:r>
              <a:rPr lang="en-US" sz="900" kern="1200" dirty="0">
                <a:solidFill>
                  <a:schemeClr val="tx1"/>
                </a:solidFill>
                <a:effectLst/>
                <a:latin typeface="+mn-lt"/>
                <a:ea typeface="+mn-ea"/>
                <a:cs typeface="+mn-cs"/>
              </a:rPr>
              <a:t>: How about </a:t>
            </a:r>
            <a:r>
              <a:rPr lang="en-US" sz="900" kern="1200" dirty="0" err="1">
                <a:solidFill>
                  <a:schemeClr val="tx1"/>
                </a:solidFill>
                <a:effectLst/>
                <a:latin typeface="+mn-lt"/>
                <a:ea typeface="+mn-ea"/>
                <a:cs typeface="+mn-cs"/>
              </a:rPr>
              <a:t>Jayla’s</a:t>
            </a:r>
            <a:r>
              <a:rPr lang="en-US" sz="900" kern="1200" dirty="0">
                <a:solidFill>
                  <a:schemeClr val="tx1"/>
                </a:solidFill>
                <a:effectLst/>
                <a:latin typeface="+mn-lt"/>
                <a:ea typeface="+mn-ea"/>
                <a:cs typeface="+mn-cs"/>
              </a:rPr>
              <a:t> goal? How well does it meet the criteria for a SMART goal?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Ask for volunteers to share their perspectives on the quality of this goal statement. Be ready to clarify that this goal statement is not SPECIFIC and not MEASURABLE.  However, it is ACTION-ORIENTED, though vague, and it is REALISTIC and TIME-LIMITED.</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For</a:t>
            </a:r>
            <a:r>
              <a:rPr lang="en-US" sz="900" kern="1200" baseline="0" dirty="0">
                <a:solidFill>
                  <a:schemeClr val="tx1"/>
                </a:solidFill>
                <a:effectLst/>
                <a:latin typeface="+mn-lt"/>
                <a:ea typeface="+mn-ea"/>
                <a:cs typeface="+mn-cs"/>
              </a:rPr>
              <a:t> r</a:t>
            </a:r>
            <a:r>
              <a:rPr lang="en-US" dirty="0"/>
              <a:t>eference: SMART</a:t>
            </a:r>
            <a:r>
              <a:rPr lang="en-US" baseline="0" dirty="0"/>
              <a:t> stands for:</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Specific:</a:t>
            </a:r>
            <a:r>
              <a:rPr lang="en-US" sz="900" kern="1200" dirty="0">
                <a:solidFill>
                  <a:schemeClr val="tx1"/>
                </a:solidFill>
                <a:effectLst/>
                <a:latin typeface="+mn-lt"/>
                <a:ea typeface="+mn-ea"/>
                <a:cs typeface="+mn-cs"/>
              </a:rPr>
              <a:t> They clearly define what is to be accomplished.</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Measurable: </a:t>
            </a:r>
            <a:r>
              <a:rPr lang="en-US" sz="900" kern="1200" dirty="0">
                <a:solidFill>
                  <a:schemeClr val="tx1"/>
                </a:solidFill>
                <a:effectLst/>
                <a:latin typeface="+mn-lt"/>
                <a:ea typeface="+mn-ea"/>
                <a:cs typeface="+mn-cs"/>
              </a:rPr>
              <a:t>They use either quantitative or qualitative assessments.</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Action-oriented: </a:t>
            </a:r>
            <a:r>
              <a:rPr lang="en-US" sz="900" kern="1200" dirty="0">
                <a:solidFill>
                  <a:schemeClr val="tx1"/>
                </a:solidFill>
                <a:effectLst/>
                <a:latin typeface="+mn-lt"/>
                <a:ea typeface="+mn-ea"/>
                <a:cs typeface="+mn-cs"/>
              </a:rPr>
              <a:t>They describe concrete steps or behaviors.</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Realistic:</a:t>
            </a:r>
            <a:r>
              <a:rPr lang="en-US" sz="900" kern="1200" dirty="0">
                <a:solidFill>
                  <a:schemeClr val="tx1"/>
                </a:solidFill>
                <a:effectLst/>
                <a:latin typeface="+mn-lt"/>
                <a:ea typeface="+mn-ea"/>
                <a:cs typeface="+mn-cs"/>
              </a:rPr>
              <a:t> They </a:t>
            </a:r>
            <a:r>
              <a:rPr lang="en-US" sz="900" kern="1200" dirty="0">
                <a:solidFill>
                  <a:srgbClr val="000000"/>
                </a:solidFill>
                <a:effectLst/>
                <a:latin typeface="+mn-lt"/>
                <a:ea typeface="+mn-ea"/>
                <a:cs typeface="+mn-cs"/>
              </a:rPr>
              <a:t>are</a:t>
            </a:r>
            <a:r>
              <a:rPr lang="en-US" dirty="0">
                <a:solidFill>
                  <a:srgbClr val="000000"/>
                </a:solidFill>
              </a:rPr>
              <a:t> achievable</a:t>
            </a:r>
            <a:r>
              <a:rPr lang="en-US" sz="900" kern="1200" dirty="0">
                <a:solidFill>
                  <a:srgbClr val="000000"/>
                </a:solidFill>
                <a:effectLst/>
                <a:latin typeface="+mn-lt"/>
                <a:ea typeface="+mn-ea"/>
                <a:cs typeface="+mn-cs"/>
              </a:rPr>
              <a:t> given </a:t>
            </a:r>
            <a:r>
              <a:rPr lang="en-US" sz="900" kern="1200" dirty="0">
                <a:solidFill>
                  <a:schemeClr val="tx1"/>
                </a:solidFill>
                <a:effectLst/>
                <a:latin typeface="+mn-lt"/>
                <a:ea typeface="+mn-ea"/>
                <a:cs typeface="+mn-cs"/>
              </a:rPr>
              <a:t>existing constraints, such as time and resources.</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Time-limited:</a:t>
            </a:r>
            <a:r>
              <a:rPr lang="en-US" sz="900" kern="1200" dirty="0">
                <a:solidFill>
                  <a:schemeClr val="tx1"/>
                </a:solidFill>
                <a:effectLst/>
                <a:latin typeface="+mn-lt"/>
                <a:ea typeface="+mn-ea"/>
                <a:cs typeface="+mn-cs"/>
              </a:rPr>
              <a:t> They will be accomplished within a specific time frame.</a:t>
            </a:r>
          </a:p>
          <a:p>
            <a:pPr fontAlgn="base"/>
            <a:r>
              <a:rPr lang="en-US" sz="900" kern="1200" dirty="0">
                <a:solidFill>
                  <a:schemeClr val="tx1"/>
                </a:solidFill>
                <a:effectLst/>
                <a:latin typeface="+mn-lt"/>
                <a:ea typeface="+mn-ea"/>
                <a:cs typeface="+mn-cs"/>
              </a:rPr>
              <a:t> </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12</a:t>
            </a:fld>
            <a:endParaRPr lang="en-US"/>
          </a:p>
        </p:txBody>
      </p:sp>
    </p:spTree>
    <p:extLst>
      <p:ext uri="{BB962C8B-B14F-4D97-AF65-F5344CB8AC3E}">
        <p14:creationId xmlns:p14="http://schemas.microsoft.com/office/powerpoint/2010/main" val="18597798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b="1" dirty="0"/>
              <a:t>Facilitator notes:</a:t>
            </a:r>
          </a:p>
          <a:p>
            <a:endParaRPr lang="en-US" dirty="0"/>
          </a:p>
          <a:p>
            <a:r>
              <a:rPr lang="en-US" dirty="0"/>
              <a:t>[Time: 2 minutes]</a:t>
            </a:r>
          </a:p>
          <a:p>
            <a:endParaRPr lang="en-US" dirty="0"/>
          </a:p>
          <a:p>
            <a:r>
              <a:rPr lang="en-US" i="1" dirty="0"/>
              <a:t>Say</a:t>
            </a:r>
            <a:r>
              <a:rPr lang="en-US" dirty="0"/>
              <a:t>: Let’s turn now to your team’s goals. As part of your preparation for this session, we asked you to take one of the goals you developed for your team and write it as a SMART goal.  </a:t>
            </a:r>
          </a:p>
          <a:p>
            <a:endParaRPr lang="en-US" dirty="0"/>
          </a:p>
          <a:p>
            <a:r>
              <a:rPr lang="en-US" i="1" dirty="0"/>
              <a:t>Instructions</a:t>
            </a:r>
            <a:r>
              <a:rPr lang="en-US" dirty="0"/>
              <a:t>: Give participants one minute to review their worksheets. Then ask participants to chat in their SMART goal statements. As they chat in responses, mention one example of each of the following SMART criteria from participants’ statements: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b="1" dirty="0"/>
              <a:t>Specific:</a:t>
            </a:r>
            <a:r>
              <a:rPr lang="en-US" dirty="0"/>
              <a:t> They clearly define what is to be accomplished.</a:t>
            </a:r>
          </a:p>
          <a:p>
            <a:pPr marL="171450" indent="-171450">
              <a:buFont typeface="Arial" panose="020B0604020202020204" pitchFamily="34" charset="0"/>
              <a:buChar char="•"/>
            </a:pPr>
            <a:r>
              <a:rPr lang="en-US" b="1" dirty="0"/>
              <a:t>Measurable:</a:t>
            </a:r>
            <a:r>
              <a:rPr lang="en-US" dirty="0"/>
              <a:t> They use either quantitative or qualitative assessments.</a:t>
            </a:r>
          </a:p>
          <a:p>
            <a:pPr marL="171450" indent="-171450">
              <a:buFont typeface="Arial" panose="020B0604020202020204" pitchFamily="34" charset="0"/>
              <a:buChar char="•"/>
            </a:pPr>
            <a:r>
              <a:rPr lang="en-US" b="1" dirty="0"/>
              <a:t>Action-oriented:</a:t>
            </a:r>
            <a:r>
              <a:rPr lang="en-US" dirty="0"/>
              <a:t> They describe concrete steps or behaviors</a:t>
            </a:r>
          </a:p>
          <a:p>
            <a:pPr marL="171450" indent="-171450">
              <a:buFont typeface="Arial" panose="020B0604020202020204" pitchFamily="34" charset="0"/>
              <a:buChar char="•"/>
            </a:pPr>
            <a:r>
              <a:rPr lang="en-US" b="1" dirty="0"/>
              <a:t>Realistic:</a:t>
            </a:r>
            <a:r>
              <a:rPr lang="en-US" dirty="0"/>
              <a:t> They </a:t>
            </a:r>
            <a:r>
              <a:rPr lang="en-US" dirty="0">
                <a:solidFill>
                  <a:srgbClr val="000000"/>
                </a:solidFill>
              </a:rPr>
              <a:t>are achievable </a:t>
            </a:r>
            <a:r>
              <a:rPr lang="en-US" dirty="0"/>
              <a:t>given existing constraints, such as time and resources.</a:t>
            </a:r>
          </a:p>
          <a:p>
            <a:pPr marL="171450" indent="-171450">
              <a:buFont typeface="Arial" panose="020B0604020202020204" pitchFamily="34" charset="0"/>
              <a:buChar char="•"/>
            </a:pPr>
            <a:r>
              <a:rPr lang="en-US" b="1" dirty="0"/>
              <a:t>Time-limited:</a:t>
            </a:r>
            <a:r>
              <a:rPr lang="en-US" dirty="0"/>
              <a:t> They will be accomplished within a specific time frame.</a:t>
            </a:r>
          </a:p>
          <a:p>
            <a:r>
              <a:rPr lang="en-US" dirty="0"/>
              <a:t>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13</a:t>
            </a:fld>
            <a:endParaRPr lang="en-US"/>
          </a:p>
        </p:txBody>
      </p:sp>
    </p:spTree>
    <p:extLst>
      <p:ext uri="{BB962C8B-B14F-4D97-AF65-F5344CB8AC3E}">
        <p14:creationId xmlns:p14="http://schemas.microsoft.com/office/powerpoint/2010/main" val="29539724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4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So far we’ve focused on steps in the process of setting goals, including writing goals that are clear and help ensure accountability. You’ll also want to consider  how challenging you want your goals to be. You’ll recall that the Harvard ManageMentor topic suggests that some of your goals be “stretch” goals</a:t>
            </a:r>
            <a:r>
              <a:rPr lang="en-US" dirty="0"/>
              <a:t>—</a:t>
            </a:r>
            <a:r>
              <a:rPr lang="en-US" sz="900" kern="1200" dirty="0">
                <a:solidFill>
                  <a:schemeClr val="tx1"/>
                </a:solidFill>
                <a:effectLst/>
                <a:latin typeface="+mn-lt"/>
                <a:ea typeface="+mn-ea"/>
                <a:cs typeface="+mn-cs"/>
              </a:rPr>
              <a:t>ones that call on people or teams to go beyond what they’ve already accomplished before, while still being realistic. What has been your experience with stretch goals? Who can share an example of how stretch goals affected your team’s effectiveness?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Call on one or two volunteers to share examples. If participants do not have examples, ask a volunteer to share thoughts about how setting stretch goals could contribute to </a:t>
            </a:r>
            <a:r>
              <a:rPr lang="en-US" dirty="0"/>
              <a:t>his or her current </a:t>
            </a:r>
            <a:r>
              <a:rPr lang="en-US" sz="900" kern="1200" dirty="0">
                <a:solidFill>
                  <a:schemeClr val="tx1"/>
                </a:solidFill>
                <a:effectLst/>
                <a:latin typeface="+mn-lt"/>
                <a:ea typeface="+mn-ea"/>
                <a:cs typeface="+mn-cs"/>
              </a:rPr>
              <a:t>team’s effectiveness.</a:t>
            </a: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14</a:t>
            </a:fld>
            <a:endParaRPr lang="en-US"/>
          </a:p>
        </p:txBody>
      </p:sp>
    </p:spTree>
    <p:extLst>
      <p:ext uri="{BB962C8B-B14F-4D97-AF65-F5344CB8AC3E}">
        <p14:creationId xmlns:p14="http://schemas.microsoft.com/office/powerpoint/2010/main" val="25787832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4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Now that we’ve discussed the value of setting stretch goals, let’s take another look at the goals you’ve been considering for your team. Take a minute to review your worksheets. Have you developed any stretch goals?  If not, could you adapt a goal to make it more challenging? Or would you like to create a new goal that could offer more stretch?  No need to write new goals now. You can make a note to work on that after the session.</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Give participants a minute or two to review their worksheets.  Then ask them to chat in the letter of the response that best reflects the results of their review.  Consider mentioning if any response is dominant and how that might be significant.  For instance, “It looks like most of you have already included some stretch in your proposed team goals. That’s great for your teams and our organization!”</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Ask for one or two volunteers to share a stretch goal they created for their team, clarify what makes it a stretch, and its intended benefits.</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15</a:t>
            </a:fld>
            <a:endParaRPr lang="en-US"/>
          </a:p>
        </p:txBody>
      </p:sp>
    </p:spTree>
    <p:extLst>
      <p:ext uri="{BB962C8B-B14F-4D97-AF65-F5344CB8AC3E}">
        <p14:creationId xmlns:p14="http://schemas.microsoft.com/office/powerpoint/2010/main" val="12405215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endParaRPr lang="en-US" sz="1000" b="1" dirty="0"/>
          </a:p>
          <a:p>
            <a:r>
              <a:rPr lang="en-US" sz="1000" b="1" dirty="0"/>
              <a:t>Facilitator notes:</a:t>
            </a:r>
          </a:p>
          <a:p>
            <a:endParaRPr lang="en-US" sz="1000" b="1" dirty="0"/>
          </a:p>
          <a:p>
            <a:pPr defTabSz="471145">
              <a:defRPr/>
            </a:pPr>
            <a:r>
              <a:rPr lang="en-US" sz="1000" dirty="0"/>
              <a:t>[Time: 1/2 minute]</a:t>
            </a:r>
          </a:p>
          <a:p>
            <a:endParaRPr lang="en-US" sz="1000" b="1" dirty="0"/>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Setting the right goals is a major contributor to a team’s effectiveness. But as our responses to the icebreaker question show, achieving goals can be very challenging. Let’s talk now about how to follow through on the goals we’ve set for our teams.</a:t>
            </a:r>
          </a:p>
          <a:p>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6 minutes]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Ask participants to chat in an example of a goal that was difficult to achieve or was not accomplished. Then ask one or two volunteers to share an experience, including their thoughts about what got in the way of accomplishing the goal. </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Follow up with same volunteers by asking if those involved in working on the goal were able to find solutions to overcome the obstacles. If not, ask other participants to chat in ideas about how those obstacles might have been overcome.</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Point out that barriers can take many forms, but most commonly include</a:t>
            </a:r>
            <a:r>
              <a:rPr lang="en-US" sz="900" i="1"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inadequate resources, lack of motivation, and fear of failure.</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Highlight the following ways to overcome barriers if people do not mention them: </a:t>
            </a:r>
          </a:p>
          <a:p>
            <a:pPr lvl="0" fontAlgn="base"/>
            <a:endParaRPr lang="en-US" sz="900" b="1" kern="1200" dirty="0">
              <a:solidFill>
                <a:schemeClr val="tx1"/>
              </a:solidFill>
              <a:effectLst/>
              <a:latin typeface="+mn-lt"/>
              <a:ea typeface="+mn-ea"/>
              <a:cs typeface="+mn-cs"/>
            </a:endParaRP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Ensure adequate resourcing up front</a:t>
            </a:r>
            <a:r>
              <a:rPr lang="en-US" sz="900" kern="1200" dirty="0">
                <a:solidFill>
                  <a:schemeClr val="tx1"/>
                </a:solidFill>
                <a:effectLst/>
                <a:latin typeface="+mn-lt"/>
                <a:ea typeface="+mn-ea"/>
                <a:cs typeface="+mn-cs"/>
              </a:rPr>
              <a:t>. Before committing to a goal, make sure you have the resources you need to accomplish it.  For example, if new software could improve your team’s effectiveness, advocate for sufficient budget to install the software and train users.</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Keep people inspired throughout</a:t>
            </a:r>
            <a:r>
              <a:rPr lang="en-US" sz="900" kern="1200" dirty="0">
                <a:solidFill>
                  <a:schemeClr val="tx1"/>
                </a:solidFill>
                <a:effectLst/>
                <a:latin typeface="+mn-lt"/>
                <a:ea typeface="+mn-ea"/>
                <a:cs typeface="+mn-cs"/>
              </a:rPr>
              <a:t>. Regularly remind your team of the goal’s importance so they don’t lose motivation.  To overcome the strain or tedium of working toward a challenging goal, make a point of acknowledging team members for interim accomplishments.</a:t>
            </a:r>
          </a:p>
          <a:p>
            <a:pPr marL="171450" lvl="0" indent="-171450" fontAlgn="base">
              <a:buFont typeface="Arial" panose="020B0604020202020204" pitchFamily="34" charset="0"/>
              <a:buChar char="•"/>
            </a:pPr>
            <a:r>
              <a:rPr lang="en-US" sz="900" b="1" kern="1200" dirty="0">
                <a:solidFill>
                  <a:schemeClr val="tx1"/>
                </a:solidFill>
                <a:effectLst/>
                <a:latin typeface="+mn-lt"/>
                <a:ea typeface="+mn-ea"/>
                <a:cs typeface="+mn-cs"/>
              </a:rPr>
              <a:t>Overcome the fear of failure</a:t>
            </a:r>
            <a:r>
              <a:rPr lang="en-US" sz="900" kern="1200" dirty="0">
                <a:solidFill>
                  <a:schemeClr val="tx1"/>
                </a:solidFill>
                <a:effectLst/>
                <a:latin typeface="+mn-lt"/>
                <a:ea typeface="+mn-ea"/>
                <a:cs typeface="+mn-cs"/>
              </a:rPr>
              <a:t>. Don’t hesitate to validate people’s concerns about their ability to accomplish difficult goals. Also solicit views of those accountable for goals about what they need in order to succeed; for example, mentoring or coaching in areas that pose the greatest challenges.</a:t>
            </a:r>
          </a:p>
          <a:p>
            <a:r>
              <a:rPr lang="en-US" sz="9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17</a:t>
            </a:fld>
            <a:endParaRPr lang="en-US"/>
          </a:p>
        </p:txBody>
      </p:sp>
    </p:spTree>
    <p:extLst>
      <p:ext uri="{BB962C8B-B14F-4D97-AF65-F5344CB8AC3E}">
        <p14:creationId xmlns:p14="http://schemas.microsoft.com/office/powerpoint/2010/main" val="22399673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5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Ask participants to select one of the potential goals they’ve identified for their teams in the first section of the session focused on setting goals. Have them use the “Worksheet for Identifying Obstacles and Solutions” in real time to document one potential obstacle to achieving that goal.  Also ask them to consider ways they might overcome that obstacle.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Ask a volunteer to share a potential goal, a potential obstacle to achieving that goal, and a possible solution.</a:t>
            </a:r>
          </a:p>
          <a:p>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a:p>
            <a:r>
              <a:rPr lang="en-US" sz="9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18</a:t>
            </a:fld>
            <a:endParaRPr lang="en-US"/>
          </a:p>
        </p:txBody>
      </p:sp>
    </p:spTree>
    <p:extLst>
      <p:ext uri="{BB962C8B-B14F-4D97-AF65-F5344CB8AC3E}">
        <p14:creationId xmlns:p14="http://schemas.microsoft.com/office/powerpoint/2010/main" val="3514501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In the last section, we focused on strategies for accomplishing goals. But how can we be sure we’ve accomplished what we set out to do? If we did achieve our goal, is it having the impact we’d hoped? Could we have worked on our goal in a more productive way? To answer these questions, we need to know how to evaluate goals.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3186779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i="1" dirty="0"/>
              <a:t>Say</a:t>
            </a:r>
            <a:r>
              <a:rPr lang="en-US" sz="1000" dirty="0"/>
              <a:t>: Good morning/afternoon. This is ________ from ________ . We’ll be starting today’s session at ____. As you come online, please take a moment to answer the question on your screen via the chat panel. We’ll give your colleagues a few more moments to join our session and then we’ll get started. Thank you.</a:t>
            </a:r>
          </a:p>
          <a:p>
            <a:endParaRPr lang="en-US" sz="1000" i="1" dirty="0"/>
          </a:p>
          <a:p>
            <a:r>
              <a:rPr lang="en-US" sz="1000" i="1" dirty="0"/>
              <a:t>Instructions:</a:t>
            </a:r>
            <a:r>
              <a:rPr lang="en-US" sz="1000" dirty="0"/>
              <a:t> Consider answering the question yourself in the chat panel first to show an example. </a:t>
            </a:r>
            <a:r>
              <a:rPr lang="en-US" sz="1000" i="1" dirty="0"/>
              <a:t>Note: </a:t>
            </a:r>
            <a:r>
              <a:rPr lang="en-US" sz="1000" dirty="0"/>
              <a:t>There is no need to debrief the question now—it will be discussed several slides later.  However, use this time to make note of the most common and least common responses, so you are prepared to debrief later.</a:t>
            </a:r>
          </a:p>
          <a:p>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5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Ask participants to review the scenario. Then ask them to chat in ideas about how Julian could evaluate the impact of accomplishing this goal. Highlight the following ideas if participants do not mention them:</a:t>
            </a:r>
          </a:p>
          <a:p>
            <a:pPr marL="171450" lvl="0" indent="-171450">
              <a:buFont typeface="Arial" panose="020B0604020202020204" pitchFamily="34" charset="0"/>
              <a:buChar char="•"/>
            </a:pPr>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Julian should confirm with stakeholders that the goal had its expected impact. For example, given the modest increase in market share, was the device design as </a:t>
            </a:r>
            <a:r>
              <a:rPr lang="en-US" sz="900" kern="1200" dirty="0">
                <a:solidFill>
                  <a:srgbClr val="000000"/>
                </a:solidFill>
                <a:effectLst/>
                <a:latin typeface="+mn-lt"/>
                <a:ea typeface="+mn-ea"/>
                <a:cs typeface="+mn-cs"/>
              </a:rPr>
              <a:t>innovative as it needed to be to </a:t>
            </a:r>
            <a:r>
              <a:rPr lang="en-US" sz="900" kern="1200" dirty="0">
                <a:solidFill>
                  <a:schemeClr val="tx1"/>
                </a:solidFill>
                <a:effectLst/>
                <a:latin typeface="+mn-lt"/>
                <a:ea typeface="+mn-ea"/>
                <a:cs typeface="+mn-cs"/>
              </a:rPr>
              <a:t>achieve the expected impact on the company’s financial performance?</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Julian should examine </a:t>
            </a:r>
            <a:r>
              <a:rPr lang="en-US" sz="900" i="1" kern="1200" dirty="0">
                <a:solidFill>
                  <a:schemeClr val="tx1"/>
                </a:solidFill>
                <a:effectLst/>
                <a:latin typeface="+mn-lt"/>
                <a:ea typeface="+mn-ea"/>
                <a:cs typeface="+mn-cs"/>
              </a:rPr>
              <a:t>how</a:t>
            </a:r>
            <a:r>
              <a:rPr lang="en-US" sz="900" kern="1200" dirty="0">
                <a:solidFill>
                  <a:schemeClr val="tx1"/>
                </a:solidFill>
                <a:effectLst/>
                <a:latin typeface="+mn-lt"/>
                <a:ea typeface="+mn-ea"/>
                <a:cs typeface="+mn-cs"/>
              </a:rPr>
              <a:t> the goal was achieved. For example, given the team’s mood at the end of the project, could the time frame have been too aggressive? What effect could the offer of an individual bonus have had on team collaboration?</a:t>
            </a:r>
          </a:p>
          <a:p>
            <a:pPr marL="171450" indent="-171450">
              <a:buFont typeface="Arial" panose="020B0604020202020204" pitchFamily="34" charset="0"/>
              <a:buChar char="•"/>
            </a:pPr>
            <a:r>
              <a:rPr lang="en-US" sz="900" kern="1200" dirty="0">
                <a:solidFill>
                  <a:schemeClr val="tx1"/>
                </a:solidFill>
                <a:effectLst/>
                <a:latin typeface="+mn-lt"/>
                <a:ea typeface="+mn-ea"/>
                <a:cs typeface="+mn-cs"/>
              </a:rPr>
              <a:t>Julian should identify what was successful and what he would do differently in the future. For example, in the future, Julian might decide to offer team-based rather than individual rewards for goal accomplishment.</a:t>
            </a:r>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20</a:t>
            </a:fld>
            <a:endParaRPr lang="en-US"/>
          </a:p>
        </p:txBody>
      </p:sp>
    </p:spTree>
    <p:extLst>
      <p:ext uri="{BB962C8B-B14F-4D97-AF65-F5344CB8AC3E}">
        <p14:creationId xmlns:p14="http://schemas.microsoft.com/office/powerpoint/2010/main" val="27340500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4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When you’re working on a goal, there are always successes and failures along the way. Take a minute or so now to reflect on a goal your team accomplished.  </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What have you learned from the process that will help you and your team be more successful in the future?</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What can you do to help your team apply those lessons?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Give participants a minute to reflect on lessons learned. Then ask a volunteer to share a lesson learned and any thoughts about how to apply that lesson next time the team is working toward a similar goal. </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Now</a:t>
            </a:r>
            <a:r>
              <a:rPr lang="en-US" sz="900" kern="1200" baseline="0" dirty="0">
                <a:solidFill>
                  <a:schemeClr val="tx1"/>
                </a:solidFill>
                <a:effectLst/>
                <a:latin typeface="+mn-lt"/>
                <a:ea typeface="+mn-ea"/>
                <a:cs typeface="+mn-cs"/>
              </a:rPr>
              <a:t> l</a:t>
            </a:r>
            <a:r>
              <a:rPr lang="en-US" sz="900" kern="1200" dirty="0">
                <a:solidFill>
                  <a:schemeClr val="tx1"/>
                </a:solidFill>
                <a:effectLst/>
                <a:latin typeface="+mn-lt"/>
                <a:ea typeface="+mn-ea"/>
                <a:cs typeface="+mn-cs"/>
              </a:rPr>
              <a:t>et’s hear from someone who had an experience in which a team was working toward a goal that was too difficult or for some reason was not able to achieve it. Raise hands if</a:t>
            </a:r>
            <a:r>
              <a:rPr lang="en-US" sz="900" kern="1200" baseline="0" dirty="0">
                <a:solidFill>
                  <a:schemeClr val="tx1"/>
                </a:solidFill>
                <a:effectLst/>
                <a:latin typeface="+mn-lt"/>
                <a:ea typeface="+mn-ea"/>
                <a:cs typeface="+mn-cs"/>
              </a:rPr>
              <a:t> you can share an experience of what you learned from working on a goal that you </a:t>
            </a:r>
            <a:r>
              <a:rPr lang="en-US" sz="900" b="0" i="1" kern="1200" baseline="0" dirty="0">
                <a:solidFill>
                  <a:schemeClr val="tx1"/>
                </a:solidFill>
                <a:effectLst/>
                <a:latin typeface="+mn-lt"/>
                <a:ea typeface="+mn-ea"/>
                <a:cs typeface="+mn-cs"/>
              </a:rPr>
              <a:t>didn’t</a:t>
            </a:r>
            <a:r>
              <a:rPr lang="en-US" sz="900" kern="1200" baseline="0" dirty="0">
                <a:solidFill>
                  <a:schemeClr val="tx1"/>
                </a:solidFill>
                <a:effectLst/>
                <a:latin typeface="+mn-lt"/>
                <a:ea typeface="+mn-ea"/>
                <a:cs typeface="+mn-cs"/>
              </a:rPr>
              <a:t> accomplish.</a:t>
            </a:r>
          </a:p>
          <a:p>
            <a:endParaRPr lang="en-US" sz="900" kern="1200" baseline="0" dirty="0">
              <a:solidFill>
                <a:schemeClr val="tx1"/>
              </a:solidFill>
              <a:effectLst/>
              <a:latin typeface="+mn-lt"/>
              <a:ea typeface="+mn-ea"/>
              <a:cs typeface="+mn-cs"/>
            </a:endParaRPr>
          </a:p>
          <a:p>
            <a:endParaRPr lang="en-US" sz="9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21</a:t>
            </a:fld>
            <a:endParaRPr lang="en-US"/>
          </a:p>
        </p:txBody>
      </p:sp>
    </p:spTree>
    <p:extLst>
      <p:ext uri="{BB962C8B-B14F-4D97-AF65-F5344CB8AC3E}">
        <p14:creationId xmlns:p14="http://schemas.microsoft.com/office/powerpoint/2010/main" val="37505705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Say</a:t>
            </a:r>
            <a:r>
              <a:rPr lang="en-US" sz="1000" dirty="0"/>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22</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Today’s session focused on three important elements of Goal Setting. Specifically, we discussed how to:</a:t>
            </a:r>
          </a:p>
          <a:p>
            <a:pPr lvl="0"/>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Set the right goals for your team</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Achieve team goals</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Evaluate the effectiveness of work toward goals</a:t>
            </a:r>
          </a:p>
          <a:p>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23</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50" i="1" dirty="0">
              <a:solidFill>
                <a:srgbClr val="000000"/>
              </a:solidFill>
            </a:endParaRPr>
          </a:p>
          <a:p>
            <a:r>
              <a:rPr lang="en-US" sz="1050" dirty="0">
                <a:solidFill>
                  <a:srgbClr val="000000"/>
                </a:solidFill>
              </a:rPr>
              <a:t>[Time 1 minute]</a:t>
            </a:r>
          </a:p>
          <a:p>
            <a:endParaRPr lang="en-US" sz="1050" i="1" dirty="0">
              <a:solidFill>
                <a:srgbClr val="000000"/>
              </a:solidFill>
            </a:endParaRPr>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The next step for you in your development is to focus on applying and developing a skill that is particularly relevant to you and has a good chance of making an impact in the workplace for you and your team.</a:t>
            </a:r>
          </a:p>
          <a:p>
            <a:endParaRPr lang="en-US" sz="1000" kern="1200" dirty="0">
              <a:solidFill>
                <a:schemeClr val="tx1"/>
              </a:solidFill>
              <a:effectLst/>
              <a:latin typeface="+mn-lt"/>
              <a:ea typeface="+mn-ea"/>
              <a:cs typeface="+mn-cs"/>
            </a:endParaRPr>
          </a:p>
          <a:p>
            <a:pPr fontAlgn="base"/>
            <a:r>
              <a:rPr lang="en-US" sz="900" kern="1200" dirty="0">
                <a:solidFill>
                  <a:schemeClr val="tx1"/>
                </a:solidFill>
                <a:effectLst/>
                <a:latin typeface="+mn-lt"/>
                <a:ea typeface="+mn-ea"/>
                <a:cs typeface="+mn-cs"/>
              </a:rPr>
              <a:t>The On-the-Job section within the Harvard ManageMentor Goal Setting topic provides an opportunity for you to pick a skill to work on, and come up with specific ways to apply and develop the skill in your workplace. For instance, you can pick the skill: </a:t>
            </a:r>
            <a:r>
              <a:rPr lang="en-US" sz="900" b="1" kern="1200" dirty="0">
                <a:solidFill>
                  <a:schemeClr val="tx1"/>
                </a:solidFill>
                <a:effectLst/>
                <a:latin typeface="+mn-lt"/>
                <a:ea typeface="+mn-ea"/>
                <a:cs typeface="+mn-cs"/>
              </a:rPr>
              <a:t>Stay on track when working on</a:t>
            </a:r>
            <a:r>
              <a:rPr lang="en-US" sz="900" kern="1200" dirty="0">
                <a:solidFill>
                  <a:schemeClr val="tx1"/>
                </a:solidFill>
                <a:effectLst/>
                <a:latin typeface="+mn-lt"/>
                <a:ea typeface="+mn-ea"/>
                <a:cs typeface="+mn-cs"/>
              </a:rPr>
              <a:t> </a:t>
            </a:r>
            <a:r>
              <a:rPr lang="en-US" sz="900" b="1" kern="1200" dirty="0">
                <a:solidFill>
                  <a:schemeClr val="tx1"/>
                </a:solidFill>
                <a:effectLst/>
                <a:latin typeface="+mn-lt"/>
                <a:ea typeface="+mn-ea"/>
                <a:cs typeface="+mn-cs"/>
              </a:rPr>
              <a:t>goals</a:t>
            </a:r>
            <a:r>
              <a:rPr lang="en-US" sz="900" kern="1200" dirty="0">
                <a:solidFill>
                  <a:schemeClr val="tx1"/>
                </a:solidFill>
                <a:effectLst/>
                <a:latin typeface="+mn-lt"/>
                <a:ea typeface="+mn-ea"/>
                <a:cs typeface="+mn-cs"/>
              </a:rPr>
              <a:t>. Then you’ll identify specific action items that you can do to apply and develop this skill. For example, you could develop an action item of: “I will break goals down into specific tasks and define measurable outcomes for each task.”</a:t>
            </a:r>
          </a:p>
          <a:p>
            <a:endParaRPr lang="en-US" sz="1000" i="1"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In order to complete this learning experience, proceed to the On-the-Job section in the Harvard ManageMentor topic. Remember, the only way to develop a skill is to apply and experiment with using it in your workplace.</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24</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Instructions:</a:t>
            </a:r>
            <a:r>
              <a:rPr lang="en-US" sz="1000" dirty="0"/>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25</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b="1" dirty="0">
              <a:solidFill>
                <a:srgbClr val="000000"/>
              </a:solidFill>
            </a:endParaRPr>
          </a:p>
          <a:p>
            <a:r>
              <a:rPr lang="en-US" sz="1000" i="1" dirty="0">
                <a:solidFill>
                  <a:srgbClr val="000000"/>
                </a:solidFill>
              </a:rPr>
              <a:t>Instructions</a:t>
            </a:r>
            <a:r>
              <a:rPr lang="en-US" sz="1000" dirty="0">
                <a:solidFill>
                  <a:srgbClr val="000000"/>
                </a:solidFill>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dirty="0">
              <a:solidFill>
                <a:srgbClr val="000000"/>
              </a:solidFill>
            </a:endParaRPr>
          </a:p>
          <a:p>
            <a:r>
              <a:rPr lang="en-US" sz="1000" i="1" dirty="0">
                <a:solidFill>
                  <a:srgbClr val="000000"/>
                </a:solidFill>
              </a:rPr>
              <a:t>Say</a:t>
            </a:r>
            <a:r>
              <a:rPr lang="en-US" sz="1000" dirty="0">
                <a:solidFill>
                  <a:srgbClr val="000000"/>
                </a:solidFill>
              </a:rPr>
              <a:t>: Today’s session has been designed to be an interactive experience. To get the most from the session, here are a few tips about how to participate.</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It appears we are ready to start.</a:t>
            </a: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5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Let’s start by taking a look at the opening question.</a:t>
            </a:r>
          </a:p>
          <a:p>
            <a:endParaRPr lang="en-US" sz="9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Debrief the icebreaker question from the beginning regarding what participants see as organizational challenges related to goal setting. Briefly summarize participants’ responses.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Let’s hear from one or two of you about your responses.  What goal setting challenge did you mention and what makes it particularly challenging? Raise hands if you’d like to share your thoughts.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a:t>
            </a:r>
            <a:r>
              <a:rPr lang="en-US" sz="900" kern="1200" dirty="0">
                <a:solidFill>
                  <a:schemeClr val="tx1"/>
                </a:solidFill>
                <a:effectLst/>
                <a:latin typeface="+mn-lt"/>
                <a:ea typeface="+mn-ea"/>
                <a:cs typeface="+mn-cs"/>
              </a:rPr>
              <a:t>: Take a few responses, then summarize what people have said. Set context for the session; for example, by pointing out that by establishing clear goals and having the discipline to reach them, you help instill a culture of achievement in your team and organization.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dirty="0"/>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Today’s session is focused on three important elements of Goal Setting. Specifically, we are going to discuss how to:</a:t>
            </a:r>
          </a:p>
          <a:p>
            <a:pPr marL="171450" lvl="0" indent="-171450">
              <a:buFont typeface="Arial" panose="020B0604020202020204" pitchFamily="34" charset="0"/>
              <a:buChar char="•"/>
            </a:pPr>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Set the right goals for your team</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Achieve team goals</a:t>
            </a:r>
          </a:p>
          <a:p>
            <a:pPr marL="171450" indent="-171450">
              <a:buFont typeface="Arial" panose="020B0604020202020204" pitchFamily="34" charset="0"/>
              <a:buChar char="•"/>
            </a:pPr>
            <a:r>
              <a:rPr lang="en-US" sz="900" kern="1200" dirty="0">
                <a:solidFill>
                  <a:schemeClr val="tx1"/>
                </a:solidFill>
                <a:effectLst/>
                <a:latin typeface="+mn-lt"/>
                <a:ea typeface="+mn-ea"/>
                <a:cs typeface="+mn-cs"/>
              </a:rPr>
              <a:t>Evaluate the effectiveness of work toward goals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dirty="0"/>
              <a:t>[Time: 1/2 minute]</a:t>
            </a:r>
          </a:p>
          <a:p>
            <a:endParaRPr lang="en-US" sz="1000" i="1" dirty="0"/>
          </a:p>
          <a:p>
            <a:r>
              <a:rPr lang="en-US" sz="900" i="1" kern="1200" dirty="0">
                <a:solidFill>
                  <a:schemeClr val="tx1"/>
                </a:solidFill>
                <a:effectLst/>
                <a:latin typeface="+mn-lt"/>
                <a:ea typeface="+mn-ea"/>
                <a:cs typeface="+mn-cs"/>
              </a:rPr>
              <a:t>Say:</a:t>
            </a:r>
            <a:r>
              <a:rPr lang="en-US" sz="900" kern="1200" dirty="0">
                <a:solidFill>
                  <a:schemeClr val="tx1"/>
                </a:solidFill>
                <a:effectLst/>
                <a:latin typeface="+mn-lt"/>
                <a:ea typeface="+mn-ea"/>
                <a:cs typeface="+mn-cs"/>
              </a:rPr>
              <a:t>  Let’s begin by discussing the process of setting goals. Goal setting can be challenging because there are always more goals that might be useful than you have time or resources to pursue. So you need to sort through all of the potential goals and identify those that will create the </a:t>
            </a:r>
            <a:r>
              <a:rPr lang="en-US" sz="900" i="1" kern="1200" dirty="0">
                <a:solidFill>
                  <a:schemeClr val="tx1"/>
                </a:solidFill>
                <a:effectLst/>
                <a:latin typeface="+mn-lt"/>
                <a:ea typeface="+mn-ea"/>
                <a:cs typeface="+mn-cs"/>
              </a:rPr>
              <a:t>most</a:t>
            </a:r>
            <a:r>
              <a:rPr lang="en-US" sz="900" kern="1200" dirty="0">
                <a:solidFill>
                  <a:schemeClr val="tx1"/>
                </a:solidFill>
                <a:effectLst/>
                <a:latin typeface="+mn-lt"/>
                <a:ea typeface="+mn-ea"/>
                <a:cs typeface="+mn-cs"/>
              </a:rPr>
              <a:t> value for your unit and your organization.</a:t>
            </a:r>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rgbClr val="FF0000"/>
              </a:solidFill>
              <a:effectLst/>
              <a:latin typeface="+mn-lt"/>
              <a:ea typeface="+mn-ea"/>
              <a:cs typeface="+mn-cs"/>
            </a:endParaRPr>
          </a:p>
          <a:p>
            <a:r>
              <a:rPr lang="en-US" sz="900" kern="1200" dirty="0">
                <a:solidFill>
                  <a:schemeClr val="tx1"/>
                </a:solidFill>
                <a:effectLst/>
                <a:latin typeface="+mn-lt"/>
                <a:ea typeface="+mn-ea"/>
                <a:cs typeface="+mn-cs"/>
              </a:rPr>
              <a:t>[Time: 5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Give participants one minute to review the scenario, and then ask for volunteers to chat in their ideas about steps Liu might have taken to ensure that she had selected the right goals for her team. Highlight the following ideas if participants do not mention them:</a:t>
            </a:r>
          </a:p>
          <a:p>
            <a:pPr lvl="0"/>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Liu might have sought input from others in the organization to ensure that:</a:t>
            </a:r>
            <a:endParaRPr lang="en-US" sz="800" kern="1200" dirty="0">
              <a:solidFill>
                <a:schemeClr val="tx1"/>
              </a:solidFill>
              <a:effectLst/>
              <a:latin typeface="+mn-lt"/>
              <a:ea typeface="+mn-ea"/>
              <a:cs typeface="+mn-cs"/>
            </a:endParaRPr>
          </a:p>
          <a:p>
            <a:pPr marL="628650" lvl="1" indent="-171450">
              <a:buFont typeface="Courier New" panose="02070309020205020404" pitchFamily="49" charset="0"/>
              <a:buChar char="o"/>
            </a:pPr>
            <a:r>
              <a:rPr lang="en-US" sz="900" kern="1200" dirty="0">
                <a:solidFill>
                  <a:schemeClr val="tx1"/>
                </a:solidFill>
                <a:effectLst/>
                <a:latin typeface="+mn-lt"/>
                <a:ea typeface="+mn-ea"/>
                <a:cs typeface="+mn-cs"/>
              </a:rPr>
              <a:t>Her team’s potential goals were aligned with organization-wide goals</a:t>
            </a:r>
            <a:endParaRPr lang="en-US" sz="800" kern="1200" dirty="0">
              <a:solidFill>
                <a:schemeClr val="tx1"/>
              </a:solidFill>
              <a:effectLst/>
              <a:latin typeface="+mn-lt"/>
              <a:ea typeface="+mn-ea"/>
              <a:cs typeface="+mn-cs"/>
            </a:endParaRPr>
          </a:p>
          <a:p>
            <a:pPr marL="628650" lvl="1" indent="-171450">
              <a:buFont typeface="Courier New" panose="02070309020205020404" pitchFamily="49" charset="0"/>
              <a:buChar char="o"/>
            </a:pPr>
            <a:r>
              <a:rPr lang="en-US" sz="900" kern="1200" dirty="0">
                <a:solidFill>
                  <a:schemeClr val="tx1"/>
                </a:solidFill>
                <a:effectLst/>
                <a:latin typeface="+mn-lt"/>
                <a:ea typeface="+mn-ea"/>
                <a:cs typeface="+mn-cs"/>
              </a:rPr>
              <a:t>She understood the needs of the team’s stakeholders</a:t>
            </a:r>
            <a:endParaRPr lang="en-US" sz="800" kern="1200" dirty="0">
              <a:solidFill>
                <a:schemeClr val="tx1"/>
              </a:solidFill>
              <a:effectLst/>
              <a:latin typeface="+mn-lt"/>
              <a:ea typeface="+mn-ea"/>
              <a:cs typeface="+mn-cs"/>
            </a:endParaRPr>
          </a:p>
          <a:p>
            <a:pPr marL="628650" lvl="1" indent="-171450">
              <a:buFont typeface="Courier New" panose="02070309020205020404" pitchFamily="49" charset="0"/>
              <a:buChar char="o"/>
            </a:pPr>
            <a:r>
              <a:rPr lang="en-US" sz="900" kern="1200" dirty="0">
                <a:solidFill>
                  <a:schemeClr val="tx1"/>
                </a:solidFill>
                <a:effectLst/>
                <a:latin typeface="+mn-lt"/>
                <a:ea typeface="+mn-ea"/>
                <a:cs typeface="+mn-cs"/>
              </a:rPr>
              <a:t>She considered the impact of her team’s potential goals on the work of other units</a:t>
            </a:r>
            <a:endParaRPr lang="en-US" sz="8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Liu might have asked certain questions during brainstorming, such as:</a:t>
            </a:r>
            <a:endParaRPr lang="en-US" sz="800" kern="1200" dirty="0">
              <a:solidFill>
                <a:schemeClr val="tx1"/>
              </a:solidFill>
              <a:effectLst/>
              <a:latin typeface="+mn-lt"/>
              <a:ea typeface="+mn-ea"/>
              <a:cs typeface="+mn-cs"/>
            </a:endParaRPr>
          </a:p>
          <a:p>
            <a:pPr marL="628650" lvl="1" indent="-171450" fontAlgn="base">
              <a:buFont typeface="Courier New" panose="02070309020205020404" pitchFamily="49" charset="0"/>
              <a:buChar char="o"/>
            </a:pPr>
            <a:r>
              <a:rPr lang="en-US" sz="900" kern="1200" dirty="0">
                <a:solidFill>
                  <a:schemeClr val="tx1"/>
                </a:solidFill>
                <a:effectLst/>
                <a:latin typeface="+mn-lt"/>
                <a:ea typeface="+mn-ea"/>
                <a:cs typeface="+mn-cs"/>
              </a:rPr>
              <a:t>What initiatives do we need to accomplish to ensure success?</a:t>
            </a:r>
          </a:p>
          <a:p>
            <a:pPr marL="628650" lvl="1" indent="-171450" fontAlgn="base">
              <a:buFont typeface="Courier New" panose="02070309020205020404" pitchFamily="49" charset="0"/>
              <a:buChar char="o"/>
            </a:pPr>
            <a:r>
              <a:rPr lang="en-US" sz="900" kern="1200" dirty="0">
                <a:solidFill>
                  <a:schemeClr val="tx1"/>
                </a:solidFill>
                <a:effectLst/>
                <a:latin typeface="+mn-lt"/>
                <a:ea typeface="+mn-ea"/>
                <a:cs typeface="+mn-cs"/>
              </a:rPr>
              <a:t>Where can we improve productivity and efficiency to make the biggest difference?</a:t>
            </a:r>
          </a:p>
          <a:p>
            <a:pPr marL="628650" lvl="1" indent="-171450" fontAlgn="base">
              <a:buFont typeface="Courier New" panose="02070309020205020404" pitchFamily="49" charset="0"/>
              <a:buChar char="o"/>
            </a:pPr>
            <a:r>
              <a:rPr lang="en-US" sz="900" kern="1200" dirty="0">
                <a:solidFill>
                  <a:schemeClr val="tx1"/>
                </a:solidFill>
                <a:effectLst/>
                <a:latin typeface="+mn-lt"/>
                <a:ea typeface="+mn-ea"/>
                <a:cs typeface="+mn-cs"/>
              </a:rPr>
              <a:t>What do our customers want from us?</a:t>
            </a:r>
          </a:p>
          <a:p>
            <a:pPr marL="628650" lvl="1" indent="-171450" fontAlgn="base">
              <a:buFont typeface="Courier New" panose="02070309020205020404" pitchFamily="49" charset="0"/>
              <a:buChar char="o"/>
            </a:pPr>
            <a:r>
              <a:rPr lang="en-US" sz="900" kern="1200" dirty="0">
                <a:solidFill>
                  <a:schemeClr val="tx1"/>
                </a:solidFill>
                <a:effectLst/>
                <a:latin typeface="+mn-lt"/>
                <a:ea typeface="+mn-ea"/>
                <a:cs typeface="+mn-cs"/>
              </a:rPr>
              <a:t>How is the marketplace changing? How could we respond?</a:t>
            </a:r>
          </a:p>
          <a:p>
            <a:pPr marL="171450" lvl="0" indent="-171450" fontAlgn="base">
              <a:buFont typeface="Arial" panose="020B0604020202020204" pitchFamily="34" charset="0"/>
              <a:buChar char="•"/>
            </a:pPr>
            <a:r>
              <a:rPr lang="en-US" sz="900" kern="1200" dirty="0">
                <a:solidFill>
                  <a:schemeClr val="tx1"/>
                </a:solidFill>
                <a:effectLst/>
                <a:latin typeface="+mn-lt"/>
                <a:ea typeface="+mn-ea"/>
                <a:cs typeface="+mn-cs"/>
              </a:rPr>
              <a:t>Before prioritizing goals, Liu may have asked:</a:t>
            </a:r>
          </a:p>
          <a:p>
            <a:pPr marL="628650" lvl="1" indent="-171450" fontAlgn="base">
              <a:buFont typeface="Courier New" panose="02070309020205020404" pitchFamily="49" charset="0"/>
              <a:buChar char="o"/>
            </a:pPr>
            <a:r>
              <a:rPr lang="en-US" kern="1200" dirty="0">
                <a:solidFill>
                  <a:schemeClr val="tx1"/>
                </a:solidFill>
                <a:effectLst/>
                <a:latin typeface="+mn-lt"/>
                <a:ea typeface="+mn-ea"/>
                <a:cs typeface="+mn-cs"/>
              </a:rPr>
              <a:t>Which goals does our organization value the most?</a:t>
            </a:r>
          </a:p>
          <a:p>
            <a:pPr marL="628650" lvl="1" indent="-171450" fontAlgn="base">
              <a:buFont typeface="Courier New" panose="02070309020205020404" pitchFamily="49" charset="0"/>
              <a:buChar char="o"/>
            </a:pPr>
            <a:r>
              <a:rPr lang="en-US" kern="1200" dirty="0">
                <a:solidFill>
                  <a:schemeClr val="tx1"/>
                </a:solidFill>
                <a:effectLst/>
                <a:latin typeface="+mn-lt"/>
                <a:ea typeface="+mn-ea"/>
                <a:cs typeface="+mn-cs"/>
              </a:rPr>
              <a:t>Which goals will have the greatest impact on performance and profitability?</a:t>
            </a:r>
          </a:p>
          <a:p>
            <a:pPr marL="628650" lvl="1" indent="-171450" fontAlgn="base">
              <a:buFont typeface="Courier New" panose="02070309020205020404" pitchFamily="49" charset="0"/>
              <a:buChar char="o"/>
            </a:pPr>
            <a:r>
              <a:rPr lang="en-US" kern="1200" dirty="0">
                <a:solidFill>
                  <a:schemeClr val="tx1"/>
                </a:solidFill>
                <a:effectLst/>
                <a:latin typeface="+mn-lt"/>
                <a:ea typeface="+mn-ea"/>
                <a:cs typeface="+mn-cs"/>
              </a:rPr>
              <a:t>Which goals best position </a:t>
            </a:r>
            <a:r>
              <a:rPr lang="en-US" dirty="0"/>
              <a:t>our</a:t>
            </a:r>
            <a:r>
              <a:rPr lang="en-US" kern="1200" dirty="0">
                <a:solidFill>
                  <a:schemeClr val="tx1"/>
                </a:solidFill>
                <a:effectLst/>
                <a:latin typeface="+mn-lt"/>
                <a:ea typeface="+mn-ea"/>
                <a:cs typeface="+mn-cs"/>
              </a:rPr>
              <a:t> team for future success?</a:t>
            </a:r>
          </a:p>
          <a:p>
            <a:pPr marL="171450" lvl="0" indent="-171450" fontAlgn="base">
              <a:buFont typeface="Arial" panose="020B0604020202020204" pitchFamily="34" charset="0"/>
              <a:buChar char="•"/>
            </a:pPr>
            <a:r>
              <a:rPr lang="en-US" sz="900" kern="1200" dirty="0">
                <a:solidFill>
                  <a:schemeClr val="tx1"/>
                </a:solidFill>
                <a:effectLst/>
                <a:latin typeface="+mn-lt"/>
                <a:ea typeface="+mn-ea"/>
                <a:cs typeface="+mn-cs"/>
              </a:rPr>
              <a:t>Liu might have prioritized goals by ranking each as A-, B-, or C-level priority</a:t>
            </a:r>
            <a:r>
              <a:rPr lang="en-US" sz="400" kern="1200" dirty="0">
                <a:solidFill>
                  <a:schemeClr val="tx1"/>
                </a:solidFill>
                <a:effectLst/>
                <a:latin typeface="+mn-lt"/>
                <a:ea typeface="+mn-ea"/>
                <a:cs typeface="+mn-cs"/>
              </a:rPr>
              <a:t> </a:t>
            </a:r>
            <a:r>
              <a:rPr lang="en-US" dirty="0"/>
              <a:t>:</a:t>
            </a:r>
            <a:endParaRPr lang="en-US" sz="900" kern="1200" dirty="0">
              <a:solidFill>
                <a:schemeClr val="tx1"/>
              </a:solidFill>
              <a:effectLst/>
              <a:latin typeface="+mn-lt"/>
              <a:ea typeface="+mn-ea"/>
              <a:cs typeface="+mn-cs"/>
            </a:endParaRPr>
          </a:p>
          <a:p>
            <a:pPr marL="628650" lvl="1" indent="-171450" fontAlgn="base">
              <a:buFont typeface="Courier New" panose="02070309020205020404" pitchFamily="49" charset="0"/>
              <a:buChar char="o"/>
            </a:pPr>
            <a:r>
              <a:rPr lang="en-US" b="1" kern="1200" dirty="0">
                <a:solidFill>
                  <a:schemeClr val="tx1"/>
                </a:solidFill>
                <a:effectLst/>
                <a:latin typeface="+mn-lt"/>
                <a:ea typeface="+mn-ea"/>
                <a:cs typeface="+mn-cs"/>
              </a:rPr>
              <a:t>Priority A: </a:t>
            </a:r>
            <a:r>
              <a:rPr lang="en-US" kern="1200" dirty="0">
                <a:solidFill>
                  <a:schemeClr val="tx1"/>
                </a:solidFill>
                <a:effectLst/>
                <a:latin typeface="+mn-lt"/>
                <a:ea typeface="+mn-ea"/>
                <a:cs typeface="+mn-cs"/>
              </a:rPr>
              <a:t>Goals that have high value and primary importance.</a:t>
            </a:r>
          </a:p>
          <a:p>
            <a:pPr marL="628650" lvl="1" indent="-171450" fontAlgn="base">
              <a:buFont typeface="Courier New" panose="02070309020205020404" pitchFamily="49" charset="0"/>
              <a:buChar char="o"/>
            </a:pPr>
            <a:r>
              <a:rPr lang="en-US" b="1" kern="1200" dirty="0">
                <a:solidFill>
                  <a:schemeClr val="tx1"/>
                </a:solidFill>
                <a:effectLst/>
                <a:latin typeface="+mn-lt"/>
                <a:ea typeface="+mn-ea"/>
                <a:cs typeface="+mn-cs"/>
              </a:rPr>
              <a:t>Priority B:</a:t>
            </a:r>
            <a:r>
              <a:rPr lang="en-US" kern="1200" dirty="0">
                <a:solidFill>
                  <a:schemeClr val="tx1"/>
                </a:solidFill>
                <a:effectLst/>
                <a:latin typeface="+mn-lt"/>
                <a:ea typeface="+mn-ea"/>
                <a:cs typeface="+mn-cs"/>
              </a:rPr>
              <a:t> Goals that have medium value and secondary importance.</a:t>
            </a:r>
          </a:p>
          <a:p>
            <a:pPr marL="628650" lvl="1" indent="-171450" fontAlgn="base">
              <a:buFont typeface="Courier New" panose="02070309020205020404" pitchFamily="49" charset="0"/>
              <a:buChar char="o"/>
            </a:pPr>
            <a:r>
              <a:rPr lang="en-US" b="1" kern="1200" dirty="0">
                <a:solidFill>
                  <a:schemeClr val="tx1"/>
                </a:solidFill>
                <a:effectLst/>
                <a:latin typeface="+mn-lt"/>
                <a:ea typeface="+mn-ea"/>
                <a:cs typeface="+mn-cs"/>
              </a:rPr>
              <a:t>Priority C:</a:t>
            </a:r>
            <a:r>
              <a:rPr lang="en-US" kern="1200" dirty="0">
                <a:solidFill>
                  <a:schemeClr val="tx1"/>
                </a:solidFill>
                <a:effectLst/>
                <a:latin typeface="+mn-lt"/>
                <a:ea typeface="+mn-ea"/>
                <a:cs typeface="+mn-cs"/>
              </a:rPr>
              <a:t> Goals that have some value but not much importance right now.</a:t>
            </a:r>
          </a:p>
          <a:p>
            <a:pPr marL="171450" lvl="0" indent="-171450" fontAlgn="base">
              <a:buFont typeface="Arial" panose="020B0604020202020204" pitchFamily="34" charset="0"/>
              <a:buChar char="•"/>
            </a:pPr>
            <a:r>
              <a:rPr lang="en-US" sz="900" kern="1200" dirty="0">
                <a:solidFill>
                  <a:schemeClr val="tx1"/>
                </a:solidFill>
                <a:effectLst/>
                <a:latin typeface="+mn-lt"/>
                <a:ea typeface="+mn-ea"/>
                <a:cs typeface="+mn-cs"/>
              </a:rPr>
              <a:t>Liu might have reassigned her B-level goals to A- or C-level, so that her final goals were all A-level.</a:t>
            </a:r>
          </a:p>
          <a:p>
            <a:pPr fontAlgn="base"/>
            <a:r>
              <a:rPr lang="en-US" sz="900" kern="1200" dirty="0">
                <a:solidFill>
                  <a:schemeClr val="tx1"/>
                </a:solidFill>
                <a:effectLst/>
                <a:latin typeface="+mn-lt"/>
                <a:ea typeface="+mn-ea"/>
                <a:cs typeface="+mn-cs"/>
              </a:rPr>
              <a:t> </a:t>
            </a:r>
          </a:p>
          <a:p>
            <a:endParaRPr lang="en-US" sz="900" kern="1200" dirty="0">
              <a:solidFill>
                <a:srgbClr val="FF0000"/>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a:p>
        </p:txBody>
      </p:sp>
    </p:spTree>
    <p:extLst>
      <p:ext uri="{BB962C8B-B14F-4D97-AF65-F5344CB8AC3E}">
        <p14:creationId xmlns:p14="http://schemas.microsoft.com/office/powerpoint/2010/main" val="4171004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5 minutes]</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As part of your preparation for this session, we asked you to develop </a:t>
            </a:r>
            <a:r>
              <a:rPr lang="en-US" sz="900" kern="1200" dirty="0">
                <a:solidFill>
                  <a:srgbClr val="FF0000"/>
                </a:solidFill>
                <a:effectLst/>
                <a:latin typeface="+mn-lt"/>
                <a:ea typeface="+mn-ea"/>
                <a:cs typeface="+mn-cs"/>
              </a:rPr>
              <a:t>and prioritize </a:t>
            </a:r>
            <a:r>
              <a:rPr lang="en-US" sz="900" kern="1200" dirty="0">
                <a:solidFill>
                  <a:schemeClr val="tx1"/>
                </a:solidFill>
                <a:effectLst/>
                <a:latin typeface="+mn-lt"/>
                <a:ea typeface="+mn-ea"/>
                <a:cs typeface="+mn-cs"/>
              </a:rPr>
              <a:t>several potential goals for your team or unit. Take a minute now to consider whether there are any steps you’d want to take before deciding to pursue the goals you listed.  </a:t>
            </a:r>
          </a:p>
          <a:p>
            <a:endParaRPr lang="en-US" sz="900" i="1"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Instructions: </a:t>
            </a:r>
            <a:r>
              <a:rPr lang="en-US" sz="900" kern="1200" dirty="0">
                <a:solidFill>
                  <a:schemeClr val="tx1"/>
                </a:solidFill>
                <a:effectLst/>
                <a:latin typeface="+mn-lt"/>
                <a:ea typeface="+mn-ea"/>
                <a:cs typeface="+mn-cs"/>
              </a:rPr>
              <a:t>Give participants one minute to review their worksheets. Then ask participants to chat in their responses to these questions:</a:t>
            </a:r>
          </a:p>
          <a:p>
            <a:pPr marL="171450" lvl="0" indent="-171450">
              <a:buFont typeface="Arial" panose="020B0604020202020204" pitchFamily="34" charset="0"/>
              <a:buChar char="•"/>
            </a:pPr>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How many of you are satisfied that you’ve done everything you could to ensure that the goals you listed are the right ones for your team?</a:t>
            </a: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How many of you think there are additional steps you should take before committing to one of your proposed goals? </a:t>
            </a:r>
          </a:p>
          <a:p>
            <a:pPr marL="171450" lvl="0" indent="-171450">
              <a:buFont typeface="Arial" panose="020B0604020202020204" pitchFamily="34" charset="0"/>
              <a:buChar char="•"/>
            </a:pPr>
            <a:endParaRPr lang="en-US" sz="9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900" i="1" kern="1200" dirty="0">
                <a:solidFill>
                  <a:schemeClr val="tx1"/>
                </a:solidFill>
                <a:effectLst/>
                <a:latin typeface="+mn-lt"/>
                <a:ea typeface="+mn-ea"/>
                <a:cs typeface="+mn-cs"/>
              </a:rPr>
              <a:t>Say: </a:t>
            </a:r>
            <a:r>
              <a:rPr lang="en-US" sz="900" kern="1200" dirty="0">
                <a:solidFill>
                  <a:schemeClr val="tx1"/>
                </a:solidFill>
                <a:effectLst/>
                <a:latin typeface="+mn-lt"/>
                <a:ea typeface="+mn-ea"/>
                <a:cs typeface="+mn-cs"/>
              </a:rPr>
              <a:t>What are some examples of additional steps you could take before committing to a goal?  Raise hands if you’d like to share your thoughts.</a:t>
            </a:r>
          </a:p>
          <a:p>
            <a:pPr marL="171450" lvl="0" indent="-171450">
              <a:buFont typeface="Arial" panose="020B0604020202020204" pitchFamily="34" charset="0"/>
              <a:buChar char="•"/>
            </a:pPr>
            <a:endParaRPr lang="en-US" sz="9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9</a:t>
            </a:fld>
            <a:endParaRPr lang="en-US"/>
          </a:p>
        </p:txBody>
      </p:sp>
    </p:spTree>
    <p:extLst>
      <p:ext uri="{BB962C8B-B14F-4D97-AF65-F5344CB8AC3E}">
        <p14:creationId xmlns:p14="http://schemas.microsoft.com/office/powerpoint/2010/main" val="870436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2018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cenario">
    <p:spTree>
      <p:nvGrpSpPr>
        <p:cNvPr id="1" name=""/>
        <p:cNvGrpSpPr/>
        <p:nvPr/>
      </p:nvGrpSpPr>
      <p:grpSpPr>
        <a:xfrm>
          <a:off x="0" y="0"/>
          <a:ext cx="0" cy="0"/>
          <a:chOff x="0" y="0"/>
          <a:chExt cx="0" cy="0"/>
        </a:xfrm>
      </p:grpSpPr>
      <p:sp>
        <p:nvSpPr>
          <p:cNvPr id="4" name="Rectangle 3"/>
          <p:cNvSpPr/>
          <p:nvPr/>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2018 Harvard Business School Publishing. All rights reserved. Harvard Business Publishing is an affiliate of Harvard Business School.</a:t>
            </a:r>
          </a:p>
        </p:txBody>
      </p:sp>
      <p:pic>
        <p:nvPicPr>
          <p:cNvPr id="7" name="Picture 6"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GOAL</a:t>
              </a:r>
            </a:p>
            <a:p>
              <a:pPr algn="ctr"/>
              <a:r>
                <a:rPr lang="en-US" sz="1000" dirty="0">
                  <a:solidFill>
                    <a:schemeClr val="bg1"/>
                  </a:solidFill>
                </a:rPr>
                <a:t>SETTING</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big question">
    <p:spTree>
      <p:nvGrpSpPr>
        <p:cNvPr id="1" name=""/>
        <p:cNvGrpSpPr/>
        <p:nvPr/>
      </p:nvGrpSpPr>
      <p:grpSpPr>
        <a:xfrm>
          <a:off x="0" y="0"/>
          <a:ext cx="0" cy="0"/>
          <a:chOff x="0" y="0"/>
          <a:chExt cx="0" cy="0"/>
        </a:xfrm>
      </p:grpSpPr>
      <p:sp>
        <p:nvSpPr>
          <p:cNvPr id="8" name="Rectangle 7"/>
          <p:cNvSpPr/>
          <p:nvPr/>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27" y="6165392"/>
            <a:ext cx="9143391" cy="694897"/>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2018 Harvard Business School Publishing. All rights reserved. Harvard Business Publishing is an affiliate of Harvard Business School.</a:t>
            </a:r>
          </a:p>
        </p:txBody>
      </p:sp>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GOAL</a:t>
              </a:r>
            </a:p>
            <a:p>
              <a:pPr algn="ctr"/>
              <a:r>
                <a:rPr lang="en-US" sz="1000" dirty="0">
                  <a:solidFill>
                    <a:schemeClr val="bg1"/>
                  </a:solidFill>
                </a:rPr>
                <a:t>SETTING</a:t>
              </a: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2018 Harvard Business School Publishing. All rights reserved. Harvard Business Publishing is an affiliate of Harvard Business School.</a:t>
            </a:r>
          </a:p>
        </p:txBody>
      </p:sp>
      <p:pic>
        <p:nvPicPr>
          <p:cNvPr id="16" name="Picture 15"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2018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2018 Harvard Business School Publishing. All rights reserved. Harvard Business Publishing is an affiliate of Harvard Business School.</a:t>
            </a:r>
          </a:p>
        </p:txBody>
      </p:sp>
      <p:pic>
        <p:nvPicPr>
          <p:cNvPr id="13" name="Picture 12" descr="HMM-logo_horizontal_color.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GOAL</a:t>
              </a:r>
            </a:p>
            <a:p>
              <a:pPr algn="ctr"/>
              <a:r>
                <a:rPr lang="en-US" sz="1000" dirty="0">
                  <a:solidFill>
                    <a:schemeClr val="bg1"/>
                  </a:solidFill>
                </a:rPr>
                <a:t>SETTING</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9.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2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2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23.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4.jpg"/></Relationships>
</file>

<file path=ppt/slides/_rels/slide25.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opic_landing_page_image_1400.jpg"/>
          <p:cNvPicPr>
            <a:picLocks noChangeAspect="1"/>
          </p:cNvPicPr>
          <p:nvPr/>
        </p:nvPicPr>
        <p:blipFill rotWithShape="1">
          <a:blip r:embed="rId3">
            <a:extLst>
              <a:ext uri="{28A0092B-C50C-407E-A947-70E740481C1C}">
                <a14:useLocalDpi xmlns:a14="http://schemas.microsoft.com/office/drawing/2010/main" val="0"/>
              </a:ext>
            </a:extLst>
          </a:blip>
          <a:srcRect l="23322"/>
          <a:stretch/>
        </p:blipFill>
        <p:spPr>
          <a:xfrm>
            <a:off x="0" y="1006666"/>
            <a:ext cx="9144000" cy="4352734"/>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2986049"/>
            <a:ext cx="7299659" cy="1242679"/>
          </a:xfrm>
        </p:spPr>
        <p:txBody>
          <a:bodyPr/>
          <a:lstStyle/>
          <a:p>
            <a:r>
              <a:rPr lang="en-US" dirty="0"/>
              <a:t>Goal Setting Café</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pic>
        <p:nvPicPr>
          <p:cNvPr id="14" name="Picture 13" descr="TECOM_Investments_logo_prlarge.gif"/>
          <p:cNvPicPr>
            <a:picLocks noChangeAspect="1"/>
          </p:cNvPicPr>
          <p:nvPr/>
        </p:nvPicPr>
        <p:blipFill rotWithShape="1">
          <a:blip r:embed="rId6">
            <a:extLst>
              <a:ext uri="{28A0092B-C50C-407E-A947-70E740481C1C}">
                <a14:useLocalDpi xmlns:a14="http://schemas.microsoft.com/office/drawing/2010/main" val="0"/>
              </a:ext>
            </a:extLst>
          </a:blip>
          <a:srcRect t="9524" b="24339"/>
          <a:stretch/>
        </p:blipFill>
        <p:spPr>
          <a:xfrm>
            <a:off x="7385201" y="5563810"/>
            <a:ext cx="1304774" cy="722466"/>
          </a:xfrm>
          <a:prstGeom prst="rect">
            <a:avLst/>
          </a:prstGeom>
        </p:spPr>
      </p:pic>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904892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Make goals SMART</a:t>
            </a:r>
          </a:p>
        </p:txBody>
      </p:sp>
      <p:pic>
        <p:nvPicPr>
          <p:cNvPr id="2" name="Picture 1" descr="GoalSetting_SMA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2328138"/>
            <a:ext cx="7493000" cy="2791372"/>
          </a:xfrm>
          <a:prstGeom prst="rect">
            <a:avLst/>
          </a:prstGeom>
        </p:spPr>
      </p:pic>
    </p:spTree>
    <p:extLst>
      <p:ext uri="{BB962C8B-B14F-4D97-AF65-F5344CB8AC3E}">
        <p14:creationId xmlns:p14="http://schemas.microsoft.com/office/powerpoint/2010/main" val="2035585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r>
            <a:br>
              <a:rPr lang="en-US" dirty="0"/>
            </a:br>
            <a:r>
              <a:rPr lang="en-US" dirty="0"/>
              <a:t>Write SMART goals</a:t>
            </a:r>
            <a:br>
              <a:rPr lang="en-US" dirty="0"/>
            </a:br>
            <a:endParaRPr lang="en-US" dirty="0"/>
          </a:p>
        </p:txBody>
      </p:sp>
      <p:sp>
        <p:nvSpPr>
          <p:cNvPr id="3" name="Content Placeholder 2"/>
          <p:cNvSpPr>
            <a:spLocks noGrp="1"/>
          </p:cNvSpPr>
          <p:nvPr>
            <p:ph sz="quarter" idx="10"/>
          </p:nvPr>
        </p:nvSpPr>
        <p:spPr/>
        <p:txBody>
          <a:bodyPr/>
          <a:lstStyle/>
          <a:p>
            <a:pPr marL="53975" indent="0">
              <a:buNone/>
            </a:pPr>
            <a:r>
              <a:rPr lang="en-US" dirty="0"/>
              <a:t>Jon is the production manager for a kitchen cabinet manufacturer that is having quality problems in its new factory. Customer complaints and returns are very high, so he sets the goal:</a:t>
            </a:r>
          </a:p>
          <a:p>
            <a:pPr marL="53975" indent="0">
              <a:buNone/>
            </a:pPr>
            <a:endParaRPr lang="en-US" i="1" dirty="0"/>
          </a:p>
          <a:p>
            <a:pPr marL="53975" indent="0">
              <a:buNone/>
            </a:pPr>
            <a:r>
              <a:rPr lang="en-US" i="1" dirty="0"/>
              <a:t>Within one quarter, reduce the number of defects in our ready-to-assemble kitchen cabinets by 80%.  </a:t>
            </a:r>
            <a:endParaRPr lang="en-US" dirty="0"/>
          </a:p>
          <a:p>
            <a:endParaRPr lang="en-US" dirty="0"/>
          </a:p>
        </p:txBody>
      </p:sp>
    </p:spTree>
    <p:extLst>
      <p:ext uri="{BB962C8B-B14F-4D97-AF65-F5344CB8AC3E}">
        <p14:creationId xmlns:p14="http://schemas.microsoft.com/office/powerpoint/2010/main" val="1262131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Write SMART goals</a:t>
            </a:r>
          </a:p>
        </p:txBody>
      </p:sp>
      <p:sp>
        <p:nvSpPr>
          <p:cNvPr id="5" name="Content Placeholder 4"/>
          <p:cNvSpPr>
            <a:spLocks noGrp="1"/>
          </p:cNvSpPr>
          <p:nvPr>
            <p:ph sz="quarter" idx="10"/>
          </p:nvPr>
        </p:nvSpPr>
        <p:spPr/>
        <p:txBody>
          <a:bodyPr/>
          <a:lstStyle/>
          <a:p>
            <a:pPr marL="53975" indent="0">
              <a:buNone/>
            </a:pPr>
            <a:r>
              <a:rPr lang="en-US" dirty="0"/>
              <a:t>Jayla is a supervisor in the training department. She creates the following objective:</a:t>
            </a:r>
          </a:p>
          <a:p>
            <a:pPr marL="53975" indent="0">
              <a:buNone/>
            </a:pPr>
            <a:r>
              <a:rPr lang="en-US" sz="2800" i="1" dirty="0"/>
              <a:t>Increase enrollment in our training programs over the next year.</a:t>
            </a:r>
          </a:p>
        </p:txBody>
      </p:sp>
    </p:spTree>
    <p:extLst>
      <p:ext uri="{BB962C8B-B14F-4D97-AF65-F5344CB8AC3E}">
        <p14:creationId xmlns:p14="http://schemas.microsoft.com/office/powerpoint/2010/main" val="210671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How SMART are your team’s goals?</a:t>
            </a:r>
          </a:p>
        </p:txBody>
      </p:sp>
      <p:pic>
        <p:nvPicPr>
          <p:cNvPr id="6" name="Content Placeholder 5"/>
          <p:cNvPicPr>
            <a:picLocks noGrp="1"/>
          </p:cNvPicPr>
          <p:nvPr>
            <p:ph sz="quarter" idx="10"/>
          </p:nvPr>
        </p:nvPicPr>
        <p:blipFill>
          <a:blip r:embed="rId3"/>
          <a:stretch>
            <a:fillRect/>
          </a:stretch>
        </p:blipFill>
        <p:spPr>
          <a:xfrm>
            <a:off x="2921001" y="1686909"/>
            <a:ext cx="3295834" cy="4221163"/>
          </a:xfrm>
          <a:prstGeom prst="rect">
            <a:avLst/>
          </a:prstGeom>
        </p:spPr>
      </p:pic>
    </p:spTree>
    <p:extLst>
      <p:ext uri="{BB962C8B-B14F-4D97-AF65-F5344CB8AC3E}">
        <p14:creationId xmlns:p14="http://schemas.microsoft.com/office/powerpoint/2010/main" val="34967421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sz="4400" dirty="0"/>
              <a:t>How have stretch goals affected team performance in your experience?</a:t>
            </a:r>
          </a:p>
        </p:txBody>
      </p:sp>
      <p:sp>
        <p:nvSpPr>
          <p:cNvPr id="5" name="Text Placeholder 4"/>
          <p:cNvSpPr>
            <a:spLocks noGrp="1"/>
          </p:cNvSpPr>
          <p:nvPr>
            <p:ph type="body" sz="quarter" idx="11"/>
          </p:nvPr>
        </p:nvSpPr>
        <p:spPr/>
        <p:txBody>
          <a:bodyPr/>
          <a:lstStyle/>
          <a:p>
            <a:r>
              <a:rPr lang="en-US" dirty="0"/>
              <a:t>Stretch goals</a:t>
            </a:r>
          </a:p>
        </p:txBody>
      </p:sp>
    </p:spTree>
    <p:extLst>
      <p:ext uri="{BB962C8B-B14F-4D97-AF65-F5344CB8AC3E}">
        <p14:creationId xmlns:p14="http://schemas.microsoft.com/office/powerpoint/2010/main" val="30181538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Set stretch goals</a:t>
            </a:r>
          </a:p>
        </p:txBody>
      </p:sp>
      <p:sp>
        <p:nvSpPr>
          <p:cNvPr id="5" name="Content Placeholder 4"/>
          <p:cNvSpPr>
            <a:spLocks noGrp="1"/>
          </p:cNvSpPr>
          <p:nvPr>
            <p:ph sz="quarter" idx="10"/>
          </p:nvPr>
        </p:nvSpPr>
        <p:spPr/>
        <p:txBody>
          <a:bodyPr/>
          <a:lstStyle/>
          <a:p>
            <a:pPr marL="568325" lvl="0" indent="-514350">
              <a:buFont typeface="+mj-lt"/>
              <a:buAutoNum type="alphaUcPeriod"/>
            </a:pPr>
            <a:r>
              <a:rPr lang="en-US" dirty="0"/>
              <a:t>At least one of my goals is already a stretch goal.</a:t>
            </a:r>
          </a:p>
          <a:p>
            <a:pPr marL="568325" lvl="0" indent="-514350">
              <a:buFont typeface="+mj-lt"/>
              <a:buAutoNum type="alphaUcPeriod"/>
            </a:pPr>
            <a:r>
              <a:rPr lang="en-US" dirty="0"/>
              <a:t>I could adapt one of my goals to create more stretch.</a:t>
            </a:r>
          </a:p>
          <a:p>
            <a:pPr marL="568325" lvl="0" indent="-514350">
              <a:buFont typeface="+mj-lt"/>
              <a:buAutoNum type="alphaUcPeriod"/>
            </a:pPr>
            <a:r>
              <a:rPr lang="en-US" dirty="0"/>
              <a:t>I could create a new goal to provide more stretch.</a:t>
            </a:r>
          </a:p>
          <a:p>
            <a:endParaRPr lang="en-US" b="1" dirty="0"/>
          </a:p>
        </p:txBody>
      </p:sp>
    </p:spTree>
    <p:extLst>
      <p:ext uri="{BB962C8B-B14F-4D97-AF65-F5344CB8AC3E}">
        <p14:creationId xmlns:p14="http://schemas.microsoft.com/office/powerpoint/2010/main" val="3426656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oalSetting_LesssonImage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8" name="Text Placeholder 7"/>
          <p:cNvSpPr>
            <a:spLocks noGrp="1"/>
          </p:cNvSpPr>
          <p:nvPr>
            <p:ph type="body" idx="1"/>
          </p:nvPr>
        </p:nvSpPr>
        <p:spPr>
          <a:xfrm>
            <a:off x="647525" y="2735263"/>
            <a:ext cx="7850414" cy="2888719"/>
          </a:xfrm>
        </p:spPr>
        <p:txBody>
          <a:bodyPr/>
          <a:lstStyle/>
          <a:p>
            <a:r>
              <a:rPr lang="en-US" b="1" dirty="0"/>
              <a:t>ACCOMPLISH GOALS</a:t>
            </a:r>
            <a:endParaRPr lang="en-US" dirty="0"/>
          </a:p>
        </p:txBody>
      </p:sp>
      <p:grpSp>
        <p:nvGrpSpPr>
          <p:cNvPr id="9" name="Group 8"/>
          <p:cNvGrpSpPr/>
          <p:nvPr/>
        </p:nvGrpSpPr>
        <p:grpSpPr>
          <a:xfrm>
            <a:off x="932789" y="0"/>
            <a:ext cx="1110074" cy="2459955"/>
            <a:chOff x="1552549" y="0"/>
            <a:chExt cx="1110074" cy="2459955"/>
          </a:xfrm>
        </p:grpSpPr>
        <p:grpSp>
          <p:nvGrpSpPr>
            <p:cNvPr id="16" name="Group 15"/>
            <p:cNvGrpSpPr/>
            <p:nvPr/>
          </p:nvGrpSpPr>
          <p:grpSpPr>
            <a:xfrm>
              <a:off x="1552549" y="0"/>
              <a:ext cx="1110074" cy="2459955"/>
              <a:chOff x="1560742" y="0"/>
              <a:chExt cx="1110074" cy="2459955"/>
            </a:xfrm>
            <a:effectLst>
              <a:glow rad="25400">
                <a:schemeClr val="tx1">
                  <a:alpha val="20000"/>
                </a:schemeClr>
              </a:glow>
            </a:effectLst>
          </p:grpSpPr>
          <p:sp>
            <p:nvSpPr>
              <p:cNvPr id="18" name="Rectangle 17"/>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Chevron 18"/>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7" name="TextBox 16"/>
            <p:cNvSpPr txBox="1"/>
            <p:nvPr/>
          </p:nvSpPr>
          <p:spPr>
            <a:xfrm>
              <a:off x="1564256" y="1537843"/>
              <a:ext cx="1098177" cy="246221"/>
            </a:xfrm>
            <a:prstGeom prst="rect">
              <a:avLst/>
            </a:prstGeom>
            <a:noFill/>
          </p:spPr>
          <p:txBody>
            <a:bodyPr wrap="square" rtlCol="0">
              <a:spAutoFit/>
            </a:bodyPr>
            <a:lstStyle/>
            <a:p>
              <a:pPr algn="ctr"/>
              <a:r>
                <a:rPr lang="en-US" sz="1000" dirty="0">
                  <a:solidFill>
                    <a:schemeClr val="bg1"/>
                  </a:solidFill>
                </a:rPr>
                <a:t>GOAL SETTING</a:t>
              </a:r>
            </a:p>
          </p:txBody>
        </p:sp>
      </p:grpSp>
    </p:spTree>
    <p:extLst>
      <p:ext uri="{BB962C8B-B14F-4D97-AF65-F5344CB8AC3E}">
        <p14:creationId xmlns:p14="http://schemas.microsoft.com/office/powerpoint/2010/main" val="11329742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Obstacles to goal achievement</a:t>
            </a:r>
          </a:p>
        </p:txBody>
      </p:sp>
      <p:sp>
        <p:nvSpPr>
          <p:cNvPr id="6" name="Text Placeholder 5"/>
          <p:cNvSpPr>
            <a:spLocks noGrp="1"/>
          </p:cNvSpPr>
          <p:nvPr>
            <p:ph type="body" sz="quarter" idx="13"/>
          </p:nvPr>
        </p:nvSpPr>
        <p:spPr>
          <a:xfrm>
            <a:off x="5279367" y="2760464"/>
            <a:ext cx="3557948" cy="3430588"/>
          </a:xfrm>
        </p:spPr>
        <p:txBody>
          <a:bodyPr/>
          <a:lstStyle/>
          <a:p>
            <a:pPr marL="0" indent="0">
              <a:buNone/>
            </a:pPr>
            <a:r>
              <a:rPr lang="en-US" sz="2800" i="1" dirty="0"/>
              <a:t>What barriers to accomplishing a team goal have you observed</a:t>
            </a:r>
            <a:r>
              <a:rPr lang="en-US" dirty="0"/>
              <a:t>?</a:t>
            </a:r>
          </a:p>
        </p:txBody>
      </p:sp>
      <p:pic>
        <p:nvPicPr>
          <p:cNvPr id="2" name="Picture 1" descr="GoalSetting_Hill.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9901" y="2297996"/>
            <a:ext cx="4330700" cy="2950496"/>
          </a:xfrm>
          <a:prstGeom prst="rect">
            <a:avLst/>
          </a:prstGeom>
        </p:spPr>
      </p:pic>
    </p:spTree>
    <p:extLst>
      <p:ext uri="{BB962C8B-B14F-4D97-AF65-F5344CB8AC3E}">
        <p14:creationId xmlns:p14="http://schemas.microsoft.com/office/powerpoint/2010/main" val="41510489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1" y="177800"/>
            <a:ext cx="6953624" cy="861291"/>
          </a:xfrm>
        </p:spPr>
        <p:txBody>
          <a:bodyPr/>
          <a:lstStyle/>
          <a:p>
            <a:r>
              <a:rPr lang="en-US" dirty="0"/>
              <a:t>Anticipate obstacles and</a:t>
            </a:r>
            <a:br>
              <a:rPr lang="en-US" dirty="0"/>
            </a:br>
            <a:r>
              <a:rPr lang="en-US" dirty="0"/>
              <a:t>propose solutions</a:t>
            </a:r>
          </a:p>
        </p:txBody>
      </p:sp>
      <p:pic>
        <p:nvPicPr>
          <p:cNvPr id="5" name="Picture 4"/>
          <p:cNvPicPr/>
          <p:nvPr/>
        </p:nvPicPr>
        <p:blipFill>
          <a:blip r:embed="rId3"/>
          <a:stretch>
            <a:fillRect/>
          </a:stretch>
        </p:blipFill>
        <p:spPr>
          <a:xfrm>
            <a:off x="2692400" y="1385258"/>
            <a:ext cx="3759199" cy="4758898"/>
          </a:xfrm>
          <a:prstGeom prst="rect">
            <a:avLst/>
          </a:prstGeom>
        </p:spPr>
      </p:pic>
    </p:spTree>
    <p:extLst>
      <p:ext uri="{BB962C8B-B14F-4D97-AF65-F5344CB8AC3E}">
        <p14:creationId xmlns:p14="http://schemas.microsoft.com/office/powerpoint/2010/main" val="16421533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oalSetting_LesssonImage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7" name="Text Placeholder 6"/>
          <p:cNvSpPr>
            <a:spLocks noGrp="1"/>
          </p:cNvSpPr>
          <p:nvPr>
            <p:ph type="body" idx="1"/>
          </p:nvPr>
        </p:nvSpPr>
        <p:spPr/>
        <p:txBody>
          <a:bodyPr/>
          <a:lstStyle/>
          <a:p>
            <a:r>
              <a:rPr lang="en-US" b="1" dirty="0"/>
              <a:t>EVALUATE GOALS</a:t>
            </a:r>
            <a:endParaRPr lang="en-US" dirty="0"/>
          </a:p>
        </p:txBody>
      </p:sp>
      <p:grpSp>
        <p:nvGrpSpPr>
          <p:cNvPr id="10" name="Group 9"/>
          <p:cNvGrpSpPr/>
          <p:nvPr/>
        </p:nvGrpSpPr>
        <p:grpSpPr>
          <a:xfrm>
            <a:off x="932789" y="0"/>
            <a:ext cx="1110074" cy="2459955"/>
            <a:chOff x="1552549" y="0"/>
            <a:chExt cx="1110074" cy="2459955"/>
          </a:xfrm>
        </p:grpSpPr>
        <p:grpSp>
          <p:nvGrpSpPr>
            <p:cNvPr id="12" name="Group 11"/>
            <p:cNvGrpSpPr/>
            <p:nvPr/>
          </p:nvGrpSpPr>
          <p:grpSpPr>
            <a:xfrm>
              <a:off x="1552549" y="0"/>
              <a:ext cx="1110074" cy="2459955"/>
              <a:chOff x="1560742" y="0"/>
              <a:chExt cx="1110074" cy="2459955"/>
            </a:xfrm>
            <a:effectLst>
              <a:glow rad="25400">
                <a:schemeClr val="tx1">
                  <a:alpha val="20000"/>
                </a:schemeClr>
              </a:glow>
            </a:effectLst>
          </p:grpSpPr>
          <p:sp>
            <p:nvSpPr>
              <p:cNvPr id="14" name="Rectangle 13"/>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hevron 14"/>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p:cNvSpPr txBox="1"/>
            <p:nvPr/>
          </p:nvSpPr>
          <p:spPr>
            <a:xfrm>
              <a:off x="1564256" y="1537843"/>
              <a:ext cx="1098177" cy="246221"/>
            </a:xfrm>
            <a:prstGeom prst="rect">
              <a:avLst/>
            </a:prstGeom>
            <a:noFill/>
          </p:spPr>
          <p:txBody>
            <a:bodyPr wrap="square" rtlCol="0">
              <a:spAutoFit/>
            </a:bodyPr>
            <a:lstStyle/>
            <a:p>
              <a:pPr algn="ctr"/>
              <a:r>
                <a:rPr lang="en-US" sz="1000" dirty="0">
                  <a:solidFill>
                    <a:schemeClr val="bg1"/>
                  </a:solidFill>
                </a:rPr>
                <a:t>GOAL SETTING</a:t>
              </a:r>
            </a:p>
          </p:txBody>
        </p:sp>
      </p:grpSp>
    </p:spTree>
    <p:extLst>
      <p:ext uri="{BB962C8B-B14F-4D97-AF65-F5344CB8AC3E}">
        <p14:creationId xmlns:p14="http://schemas.microsoft.com/office/powerpoint/2010/main" val="1935770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5" name="Content Placeholder 4"/>
          <p:cNvSpPr>
            <a:spLocks noGrp="1"/>
          </p:cNvSpPr>
          <p:nvPr>
            <p:ph sz="quarter" idx="10"/>
          </p:nvPr>
        </p:nvSpPr>
        <p:spPr/>
        <p:txBody>
          <a:bodyPr/>
          <a:lstStyle/>
          <a:p>
            <a:pPr marL="53975" indent="0">
              <a:buNone/>
            </a:pPr>
            <a:r>
              <a:rPr lang="en-US" i="1" dirty="0">
                <a:solidFill>
                  <a:schemeClr val="accent1"/>
                </a:solidFill>
              </a:rPr>
              <a:t>What part of goal setting seems especially challenging for our organization?</a:t>
            </a:r>
          </a:p>
          <a:p>
            <a:pPr marL="568325" indent="-514350">
              <a:buFont typeface="+mj-lt"/>
              <a:buAutoNum type="alphaUcPeriod"/>
            </a:pPr>
            <a:r>
              <a:rPr lang="en-US" sz="2400" i="1" dirty="0">
                <a:solidFill>
                  <a:schemeClr val="accent1"/>
                </a:solidFill>
              </a:rPr>
              <a:t>Setting the right goals</a:t>
            </a:r>
          </a:p>
          <a:p>
            <a:pPr marL="568325" indent="-514350">
              <a:buFont typeface="+mj-lt"/>
              <a:buAutoNum type="alphaUcPeriod"/>
            </a:pPr>
            <a:r>
              <a:rPr lang="en-US" sz="2400" i="1" dirty="0">
                <a:solidFill>
                  <a:schemeClr val="accent1"/>
                </a:solidFill>
              </a:rPr>
              <a:t>Reaching our goals</a:t>
            </a:r>
          </a:p>
          <a:p>
            <a:pPr marL="568325" indent="-514350">
              <a:buFont typeface="+mj-lt"/>
              <a:buAutoNum type="alphaUcPeriod"/>
            </a:pPr>
            <a:r>
              <a:rPr lang="en-US" sz="2400" i="1" dirty="0">
                <a:solidFill>
                  <a:schemeClr val="accent1"/>
                </a:solidFill>
              </a:rPr>
              <a:t>Evaluating goals and capturing lessons</a:t>
            </a:r>
          </a:p>
          <a:p>
            <a:pPr marL="53975" indent="0">
              <a:spcAft>
                <a:spcPts val="1200"/>
              </a:spcAft>
              <a:buNone/>
            </a:pPr>
            <a:r>
              <a:rPr lang="en-US" sz="1800" dirty="0"/>
              <a:t>(please chat in the letter of your response)</a:t>
            </a:r>
          </a:p>
          <a:p>
            <a:pPr marL="285750" lvl="1" indent="0">
              <a:buNone/>
            </a:pPr>
            <a:endParaRPr lang="en-US" dirty="0"/>
          </a:p>
          <a:p>
            <a:pPr marL="53975" indent="0">
              <a:buNone/>
            </a:pPr>
            <a:endParaRPr lang="en-US" dirty="0"/>
          </a:p>
        </p:txBody>
      </p:sp>
      <p:grpSp>
        <p:nvGrpSpPr>
          <p:cNvPr id="8" name="Group 7"/>
          <p:cNvGrpSpPr/>
          <p:nvPr/>
        </p:nvGrpSpPr>
        <p:grpSpPr>
          <a:xfrm>
            <a:off x="7563253" y="4665042"/>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608006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2" y="771525"/>
            <a:ext cx="5019674" cy="861291"/>
          </a:xfrm>
        </p:spPr>
        <p:txBody>
          <a:bodyPr/>
          <a:lstStyle/>
          <a:p>
            <a:r>
              <a:rPr lang="en-US" dirty="0"/>
              <a:t>Identify impact</a:t>
            </a:r>
          </a:p>
        </p:txBody>
      </p:sp>
      <p:sp>
        <p:nvSpPr>
          <p:cNvPr id="5" name="Text Placeholder 4"/>
          <p:cNvSpPr>
            <a:spLocks noGrp="1"/>
          </p:cNvSpPr>
          <p:nvPr>
            <p:ph type="body" sz="quarter" idx="10"/>
          </p:nvPr>
        </p:nvSpPr>
        <p:spPr>
          <a:xfrm>
            <a:off x="444500" y="1847850"/>
            <a:ext cx="5032375" cy="4083050"/>
          </a:xfrm>
        </p:spPr>
        <p:txBody>
          <a:bodyPr/>
          <a:lstStyle/>
          <a:p>
            <a:r>
              <a:rPr lang="en-US" sz="2000" dirty="0"/>
              <a:t>Julian manages product development at GoalFit, a pioneer in wearable fitness monitors. After a number of consumers migrated to cheaper devices from other companies, Julian set a unit goal of developing a new device that would captivate consumers and be production-ready within four months. He also promised a large bonus to whoever came up with the winning design. Though the new device has improved market share somewhat, Julian’s team seems tired and unenthusiastic about their accomplishment.</a:t>
            </a:r>
          </a:p>
        </p:txBody>
      </p:sp>
      <p:sp>
        <p:nvSpPr>
          <p:cNvPr id="6" name="Text Placeholder 5"/>
          <p:cNvSpPr>
            <a:spLocks noGrp="1"/>
          </p:cNvSpPr>
          <p:nvPr>
            <p:ph type="body" sz="quarter" idx="11"/>
          </p:nvPr>
        </p:nvSpPr>
        <p:spPr/>
        <p:txBody>
          <a:bodyPr/>
          <a:lstStyle/>
          <a:p>
            <a:r>
              <a:rPr lang="en-US" dirty="0"/>
              <a:t>What should Julian do to evaluate the impact of achieving this goal?</a:t>
            </a:r>
          </a:p>
          <a:p>
            <a:endParaRPr lang="en-US" dirty="0"/>
          </a:p>
        </p:txBody>
      </p:sp>
    </p:spTree>
    <p:extLst>
      <p:ext uri="{BB962C8B-B14F-4D97-AF65-F5344CB8AC3E}">
        <p14:creationId xmlns:p14="http://schemas.microsoft.com/office/powerpoint/2010/main" val="3649619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932328" y="2634248"/>
            <a:ext cx="7883867" cy="2724150"/>
          </a:xfrm>
        </p:spPr>
        <p:txBody>
          <a:bodyPr/>
          <a:lstStyle/>
          <a:p>
            <a:pPr>
              <a:lnSpc>
                <a:spcPts val="5000"/>
              </a:lnSpc>
              <a:spcAft>
                <a:spcPts val="2400"/>
              </a:spcAft>
            </a:pPr>
            <a:r>
              <a:rPr lang="en-US" sz="4000" dirty="0"/>
              <a:t>Consider a recent goal your team accomplished. </a:t>
            </a:r>
          </a:p>
          <a:p>
            <a:pPr>
              <a:lnSpc>
                <a:spcPts val="5000"/>
              </a:lnSpc>
              <a:spcAft>
                <a:spcPts val="2400"/>
              </a:spcAft>
            </a:pPr>
            <a:r>
              <a:rPr lang="en-US" sz="4000" dirty="0"/>
              <a:t>What did you learn that will help you be more successful in the future?</a:t>
            </a:r>
          </a:p>
          <a:p>
            <a:endParaRPr lang="en-US" dirty="0"/>
          </a:p>
        </p:txBody>
      </p:sp>
      <p:sp>
        <p:nvSpPr>
          <p:cNvPr id="5" name="Text Placeholder 4"/>
          <p:cNvSpPr>
            <a:spLocks noGrp="1"/>
          </p:cNvSpPr>
          <p:nvPr>
            <p:ph type="body" sz="quarter" idx="11"/>
          </p:nvPr>
        </p:nvSpPr>
        <p:spPr/>
        <p:txBody>
          <a:bodyPr/>
          <a:lstStyle/>
          <a:p>
            <a:r>
              <a:rPr lang="en-US" dirty="0"/>
              <a:t>CAPTURE LESSONS</a:t>
            </a:r>
          </a:p>
        </p:txBody>
      </p:sp>
    </p:spTree>
    <p:extLst>
      <p:ext uri="{BB962C8B-B14F-4D97-AF65-F5344CB8AC3E}">
        <p14:creationId xmlns:p14="http://schemas.microsoft.com/office/powerpoint/2010/main" val="34704438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a:t>APPLY WHAT YOU’VE LEARNED</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TEAM MANAGEMENT</a:t>
              </a:r>
            </a:p>
          </p:txBody>
        </p:sp>
      </p:grpSp>
    </p:spTree>
    <p:extLst>
      <p:ext uri="{BB962C8B-B14F-4D97-AF65-F5344CB8AC3E}">
        <p14:creationId xmlns:p14="http://schemas.microsoft.com/office/powerpoint/2010/main" val="11178088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8" name="Content Placeholder 2"/>
          <p:cNvSpPr txBox="1">
            <a:spLocks/>
          </p:cNvSpPr>
          <p:nvPr/>
        </p:nvSpPr>
        <p:spPr>
          <a:xfrm>
            <a:off x="444499" y="2077286"/>
            <a:ext cx="8233833" cy="2782358"/>
          </a:xfrm>
          <a:prstGeom prst="rect">
            <a:avLst/>
          </a:prstGeom>
        </p:spPr>
        <p:txBody>
          <a:bodyPr vert="horz" lIns="0" tIns="0" rIns="0" bIns="0" rtlCol="0">
            <a:noAutofit/>
          </a:bodyPr>
          <a:lstStyle>
            <a:lvl1pPr marL="0" indent="0" algn="l" defTabSz="914400" rtl="0" eaLnBrk="1" latinLnBrk="0" hangingPunct="1">
              <a:lnSpc>
                <a:spcPct val="110000"/>
              </a:lnSpc>
              <a:spcBef>
                <a:spcPts val="0"/>
              </a:spcBef>
              <a:spcAft>
                <a:spcPts val="600"/>
              </a:spcAft>
              <a:buFont typeface="Arial" panose="020B0604020202020204" pitchFamily="34" charset="0"/>
              <a:buNone/>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Font typeface="Arial"/>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solidFill>
                  <a:srgbClr val="000000"/>
                </a:solidFill>
              </a:rPr>
              <a:t>Help you:</a:t>
            </a:r>
          </a:p>
          <a:p>
            <a:pPr marL="974725" lvl="1" indent="-457200">
              <a:buFont typeface="Arial" panose="020B0604020202020204" pitchFamily="34" charset="0"/>
              <a:buChar char="•"/>
            </a:pPr>
            <a:r>
              <a:rPr lang="en-US" dirty="0"/>
              <a:t>Set the right goals for your team</a:t>
            </a:r>
          </a:p>
          <a:p>
            <a:pPr marL="974725" lvl="1" indent="-457200">
              <a:buFont typeface="Arial" panose="020B0604020202020204" pitchFamily="34" charset="0"/>
              <a:buChar char="•"/>
            </a:pPr>
            <a:r>
              <a:rPr lang="en-US" dirty="0"/>
              <a:t>Achieve team goals</a:t>
            </a:r>
          </a:p>
          <a:p>
            <a:pPr marL="974725" lvl="1" indent="-457200">
              <a:buFont typeface="Arial" panose="020B0604020202020204" pitchFamily="34" charset="0"/>
              <a:buChar char="•"/>
            </a:pPr>
            <a:r>
              <a:rPr lang="en-US" dirty="0"/>
              <a:t>Evaluate the effectiveness of work toward goals</a:t>
            </a:r>
          </a:p>
        </p:txBody>
      </p:sp>
    </p:spTree>
    <p:extLst>
      <p:ext uri="{BB962C8B-B14F-4D97-AF65-F5344CB8AC3E}">
        <p14:creationId xmlns:p14="http://schemas.microsoft.com/office/powerpoint/2010/main" val="33353019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 what you’ve learned</a:t>
            </a:r>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a:t>
            </a:r>
            <a:r>
              <a:rPr lang="en-US" sz="2800" dirty="0" err="1"/>
              <a:t>ManageMentor</a:t>
            </a:r>
            <a:r>
              <a:rPr lang="en-US" sz="2800" dirty="0"/>
              <a:t> Goal Setting topic.</a:t>
            </a:r>
          </a:p>
          <a:p>
            <a:pPr marL="0" indent="0">
              <a:buNone/>
            </a:pPr>
            <a:endParaRPr lang="en-US" sz="2800" dirty="0"/>
          </a:p>
          <a:p>
            <a:pPr marL="0" indent="0">
              <a:buNone/>
            </a:pPr>
            <a:endParaRPr lang="en-US" sz="2800" dirty="0"/>
          </a:p>
          <a:p>
            <a:pPr marL="0" indent="0" algn="ctr">
              <a:buNone/>
            </a:pPr>
            <a:endParaRPr lang="en-US" sz="2800"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693" r="1760" b="14474"/>
          <a:stretch/>
        </p:blipFill>
        <p:spPr>
          <a:xfrm>
            <a:off x="704193" y="1462680"/>
            <a:ext cx="2911366" cy="4654341"/>
          </a:xfrm>
          <a:prstGeom prst="rect">
            <a:avLst/>
          </a:prstGeom>
        </p:spPr>
      </p:pic>
    </p:spTree>
    <p:extLst>
      <p:ext uri="{BB962C8B-B14F-4D97-AF65-F5344CB8AC3E}">
        <p14:creationId xmlns:p14="http://schemas.microsoft.com/office/powerpoint/2010/main" val="23631092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topic_landing_page_image_1400.jpg"/>
          <p:cNvPicPr>
            <a:picLocks noChangeAspect="1"/>
          </p:cNvPicPr>
          <p:nvPr/>
        </p:nvPicPr>
        <p:blipFill rotWithShape="1">
          <a:blip r:embed="rId3">
            <a:extLst>
              <a:ext uri="{28A0092B-C50C-407E-A947-70E740481C1C}">
                <a14:useLocalDpi xmlns:a14="http://schemas.microsoft.com/office/drawing/2010/main" val="0"/>
              </a:ext>
            </a:extLst>
          </a:blip>
          <a:srcRect l="23322" r="16503"/>
          <a:stretch/>
        </p:blipFill>
        <p:spPr>
          <a:xfrm>
            <a:off x="0" y="1006666"/>
            <a:ext cx="9144000" cy="5546534"/>
          </a:xfrm>
          <a:prstGeom prst="rect">
            <a:avLst/>
          </a:prstGeom>
        </p:spPr>
      </p:pic>
      <p:sp>
        <p:nvSpPr>
          <p:cNvPr id="11" name="Rectangle 10"/>
          <p:cNvSpPr/>
          <p:nvPr/>
        </p:nvSpPr>
        <p:spPr>
          <a:xfrm>
            <a:off x="0" y="3622563"/>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71600" y="3525123"/>
            <a:ext cx="6605138" cy="1481667"/>
          </a:xfrm>
        </p:spPr>
        <p:txBody>
          <a:bodyPr>
            <a:normAutofit/>
          </a:bodyPr>
          <a:lstStyle/>
          <a:p>
            <a:r>
              <a:rPr lang="en-US" dirty="0"/>
              <a:t>Thank you</a:t>
            </a:r>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56230"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59512" y="2156183"/>
            <a:ext cx="2738710" cy="2601395"/>
          </a:xfrm>
          <a:prstGeom prst="rect">
            <a:avLst/>
          </a:prstGeom>
        </p:spPr>
      </p:pic>
      <p:sp>
        <p:nvSpPr>
          <p:cNvPr id="6" name="TextBox 5"/>
          <p:cNvSpPr txBox="1"/>
          <p:nvPr/>
        </p:nvSpPr>
        <p:spPr>
          <a:xfrm>
            <a:off x="1460250"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56485"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400064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r>
              <a:rPr lang="en-US" sz="2400" dirty="0">
                <a:solidFill>
                  <a:prstClr val="black"/>
                </a:solidFill>
              </a:rPr>
              <a:t>Put your phone on mute when not 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Goal setting challenges</a:t>
            </a:r>
          </a:p>
        </p:txBody>
      </p:sp>
      <p:sp>
        <p:nvSpPr>
          <p:cNvPr id="3" name="Content Placeholder 2"/>
          <p:cNvSpPr>
            <a:spLocks noGrp="1"/>
          </p:cNvSpPr>
          <p:nvPr>
            <p:ph sz="quarter" idx="10"/>
          </p:nvPr>
        </p:nvSpPr>
        <p:spPr/>
        <p:txBody>
          <a:bodyPr/>
          <a:lstStyle/>
          <a:p>
            <a:pPr marL="53975" indent="0">
              <a:buNone/>
            </a:pPr>
            <a:r>
              <a:rPr lang="en-US" i="1" dirty="0">
                <a:solidFill>
                  <a:schemeClr val="accent1"/>
                </a:solidFill>
              </a:rPr>
              <a:t>What part of goal setting seems especially challenging for our organization?</a:t>
            </a:r>
          </a:p>
          <a:p>
            <a:pPr marL="568325" indent="-514350">
              <a:buFont typeface="+mj-lt"/>
              <a:buAutoNum type="alphaUcPeriod"/>
            </a:pPr>
            <a:r>
              <a:rPr lang="en-US" sz="2800" i="1" dirty="0">
                <a:solidFill>
                  <a:schemeClr val="accent1"/>
                </a:solidFill>
              </a:rPr>
              <a:t>Setting the right goals</a:t>
            </a:r>
          </a:p>
          <a:p>
            <a:pPr marL="568325" indent="-514350">
              <a:buFont typeface="+mj-lt"/>
              <a:buAutoNum type="alphaUcPeriod"/>
            </a:pPr>
            <a:r>
              <a:rPr lang="en-US" sz="2800" i="1" dirty="0">
                <a:solidFill>
                  <a:schemeClr val="accent1"/>
                </a:solidFill>
              </a:rPr>
              <a:t>Reaching our goals</a:t>
            </a:r>
          </a:p>
          <a:p>
            <a:pPr marL="568325" indent="-514350">
              <a:buFont typeface="+mj-lt"/>
              <a:buAutoNum type="alphaUcPeriod"/>
            </a:pPr>
            <a:r>
              <a:rPr lang="en-US" sz="2800" i="1" dirty="0">
                <a:solidFill>
                  <a:schemeClr val="accent1"/>
                </a:solidFill>
              </a:rPr>
              <a:t>Evaluating goals and capturing lessons</a:t>
            </a:r>
          </a:p>
          <a:p>
            <a:pPr>
              <a:buNone/>
            </a:pPr>
            <a:endParaRPr lang="en-US" sz="2800" dirty="0"/>
          </a:p>
          <a:p>
            <a:endParaRPr lang="en-US" dirty="0"/>
          </a:p>
        </p:txBody>
      </p:sp>
      <p:grpSp>
        <p:nvGrpSpPr>
          <p:cNvPr id="5" name="Group 4"/>
          <p:cNvGrpSpPr/>
          <p:nvPr/>
        </p:nvGrpSpPr>
        <p:grpSpPr>
          <a:xfrm>
            <a:off x="8054840" y="4662556"/>
            <a:ext cx="1089160" cy="838132"/>
            <a:chOff x="8054840" y="4553595"/>
            <a:chExt cx="1089160" cy="838132"/>
          </a:xfrm>
        </p:grpSpPr>
        <p:sp>
          <p:nvSpPr>
            <p:cNvPr id="4" name="Rectangle 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6" name="Picture 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spTree>
    <p:extLst>
      <p:ext uri="{BB962C8B-B14F-4D97-AF65-F5344CB8AC3E}">
        <p14:creationId xmlns:p14="http://schemas.microsoft.com/office/powerpoint/2010/main" val="1838698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Today’s objectives</a:t>
            </a:r>
            <a:endParaRPr lang="en-US" dirty="0"/>
          </a:p>
        </p:txBody>
      </p:sp>
      <p:sp>
        <p:nvSpPr>
          <p:cNvPr id="3" name="Content Placeholder 2"/>
          <p:cNvSpPr>
            <a:spLocks noGrp="1"/>
          </p:cNvSpPr>
          <p:nvPr>
            <p:ph sz="quarter" idx="10"/>
          </p:nvPr>
        </p:nvSpPr>
        <p:spPr>
          <a:xfrm>
            <a:off x="444499" y="1658186"/>
            <a:ext cx="8233833" cy="2782358"/>
          </a:xfrm>
        </p:spPr>
        <p:txBody>
          <a:bodyPr/>
          <a:lstStyle/>
          <a:p>
            <a:pPr>
              <a:buNone/>
            </a:pPr>
            <a:r>
              <a:rPr lang="en-US" sz="2800" dirty="0"/>
              <a:t>Help you:</a:t>
            </a:r>
          </a:p>
          <a:p>
            <a:pPr lvl="0"/>
            <a:r>
              <a:rPr lang="en-US" sz="2800" dirty="0"/>
              <a:t>Set the right goals for your team</a:t>
            </a:r>
          </a:p>
          <a:p>
            <a:pPr lvl="0"/>
            <a:r>
              <a:rPr lang="en-US" sz="2800" dirty="0"/>
              <a:t>Achieve team goals</a:t>
            </a:r>
          </a:p>
          <a:p>
            <a:pPr lvl="0"/>
            <a:r>
              <a:rPr lang="en-US" sz="2800" dirty="0"/>
              <a:t>Evaluate the effectiveness of work toward goals</a:t>
            </a:r>
          </a:p>
        </p:txBody>
      </p:sp>
    </p:spTree>
    <p:extLst>
      <p:ext uri="{BB962C8B-B14F-4D97-AF65-F5344CB8AC3E}">
        <p14:creationId xmlns:p14="http://schemas.microsoft.com/office/powerpoint/2010/main" val="306286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oalSetting_LesssonImag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b="1" dirty="0"/>
              <a:t>SET THE RIGHT GOALS</a:t>
            </a:r>
            <a:endParaRPr lang="en-US" dirty="0"/>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246221"/>
            </a:xfrm>
            <a:prstGeom prst="rect">
              <a:avLst/>
            </a:prstGeom>
            <a:noFill/>
          </p:spPr>
          <p:txBody>
            <a:bodyPr wrap="square" rtlCol="0">
              <a:spAutoFit/>
            </a:bodyPr>
            <a:lstStyle/>
            <a:p>
              <a:pPr algn="ctr"/>
              <a:r>
                <a:rPr lang="en-US" sz="1000" dirty="0">
                  <a:solidFill>
                    <a:schemeClr val="bg1"/>
                  </a:solidFill>
                </a:rPr>
                <a:t>GOAL SETTING</a:t>
              </a:r>
            </a:p>
          </p:txBody>
        </p:sp>
      </p:grpSp>
    </p:spTree>
    <p:extLst>
      <p:ext uri="{BB962C8B-B14F-4D97-AF65-F5344CB8AC3E}">
        <p14:creationId xmlns:p14="http://schemas.microsoft.com/office/powerpoint/2010/main" val="3559173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869084"/>
            <a:ext cx="5019674" cy="861291"/>
          </a:xfrm>
        </p:spPr>
        <p:txBody>
          <a:bodyPr>
            <a:noAutofit/>
          </a:bodyPr>
          <a:lstStyle/>
          <a:p>
            <a:pPr>
              <a:lnSpc>
                <a:spcPct val="90000"/>
              </a:lnSpc>
            </a:pPr>
            <a:r>
              <a:rPr lang="en-US" sz="2800" dirty="0">
                <a:solidFill>
                  <a:schemeClr val="tx1"/>
                </a:solidFill>
              </a:rPr>
              <a:t>IDENTIFY AND PRIORITIZE GOALS</a:t>
            </a:r>
          </a:p>
        </p:txBody>
      </p:sp>
      <p:sp>
        <p:nvSpPr>
          <p:cNvPr id="8" name="Text Placeholder 7"/>
          <p:cNvSpPr>
            <a:spLocks noGrp="1"/>
          </p:cNvSpPr>
          <p:nvPr>
            <p:ph type="body" sz="quarter" idx="10"/>
          </p:nvPr>
        </p:nvSpPr>
        <p:spPr>
          <a:xfrm>
            <a:off x="444501" y="2069630"/>
            <a:ext cx="4222749" cy="3438996"/>
          </a:xfrm>
        </p:spPr>
        <p:txBody>
          <a:bodyPr/>
          <a:lstStyle/>
          <a:p>
            <a:r>
              <a:rPr lang="en-US" sz="2000" dirty="0"/>
              <a:t>Liu manages the facilities department for a regional headquarters of a global company. To set goals for the upcoming year, Liu brainstormed with her team, then ultimately decided on three goals for the next year: renovate workspaces to promote collaboration; improve satisfaction with food services; and provide on-site child care.</a:t>
            </a:r>
          </a:p>
          <a:p>
            <a:r>
              <a:rPr lang="en-US" sz="2000" dirty="0"/>
              <a:t>  </a:t>
            </a:r>
          </a:p>
        </p:txBody>
      </p:sp>
      <p:sp>
        <p:nvSpPr>
          <p:cNvPr id="3" name="Text Placeholder 2"/>
          <p:cNvSpPr>
            <a:spLocks noGrp="1"/>
          </p:cNvSpPr>
          <p:nvPr>
            <p:ph type="body" sz="quarter" idx="11"/>
          </p:nvPr>
        </p:nvSpPr>
        <p:spPr>
          <a:xfrm>
            <a:off x="5229225" y="1873250"/>
            <a:ext cx="3444875" cy="3301999"/>
          </a:xfrm>
        </p:spPr>
        <p:txBody>
          <a:bodyPr anchor="t"/>
          <a:lstStyle/>
          <a:p>
            <a:endParaRPr lang="en-US" sz="2400" dirty="0"/>
          </a:p>
          <a:p>
            <a:r>
              <a:rPr lang="en-US" sz="2400" dirty="0"/>
              <a:t>What steps might Liu have taken to ensure that the goals she selected were the most important?</a:t>
            </a:r>
          </a:p>
        </p:txBody>
      </p:sp>
      <p:grpSp>
        <p:nvGrpSpPr>
          <p:cNvPr id="6" name="Group 5"/>
          <p:cNvGrpSpPr/>
          <p:nvPr/>
        </p:nvGrpSpPr>
        <p:grpSpPr>
          <a:xfrm>
            <a:off x="7437121" y="4742528"/>
            <a:ext cx="1706879" cy="831272"/>
            <a:chOff x="7437121" y="4665042"/>
            <a:chExt cx="1706879" cy="831272"/>
          </a:xfrm>
        </p:grpSpPr>
        <p:sp>
          <p:nvSpPr>
            <p:cNvPr id="17" name="Rectangle 16"/>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5" name="Straight Connector 4"/>
          <p:cNvCxnSpPr/>
          <p:nvPr/>
        </p:nvCxnSpPr>
        <p:spPr>
          <a:xfrm>
            <a:off x="4905375" y="2009775"/>
            <a:ext cx="0" cy="34956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126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Set your team’s goals</a:t>
            </a:r>
          </a:p>
        </p:txBody>
      </p:sp>
      <p:sp>
        <p:nvSpPr>
          <p:cNvPr id="8" name="Text Placeholder 7"/>
          <p:cNvSpPr>
            <a:spLocks noGrp="1"/>
          </p:cNvSpPr>
          <p:nvPr>
            <p:ph type="body" sz="quarter" idx="13"/>
          </p:nvPr>
        </p:nvSpPr>
        <p:spPr>
          <a:xfrm>
            <a:off x="4456090" y="1846064"/>
            <a:ext cx="4225948" cy="3430588"/>
          </a:xfrm>
        </p:spPr>
        <p:txBody>
          <a:bodyPr/>
          <a:lstStyle/>
          <a:p>
            <a:pPr marL="0" indent="0">
              <a:buNone/>
            </a:pPr>
            <a:endParaRPr lang="en-US" dirty="0"/>
          </a:p>
          <a:p>
            <a:pPr marL="0" indent="0">
              <a:buNone/>
            </a:pPr>
            <a:endParaRPr lang="en-US" dirty="0"/>
          </a:p>
          <a:p>
            <a:r>
              <a:rPr lang="en-US" dirty="0"/>
              <a:t>Are you confident your goals are the right ones for your team?</a:t>
            </a:r>
          </a:p>
          <a:p>
            <a:r>
              <a:rPr lang="en-US" dirty="0"/>
              <a:t>Are there additional steps you could take before finalizing your team goals?</a:t>
            </a:r>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602452" y="1846064"/>
            <a:ext cx="3175608" cy="4114800"/>
          </a:xfrm>
          <a:prstGeom prst="rect">
            <a:avLst/>
          </a:prstGeom>
        </p:spPr>
      </p:pic>
    </p:spTree>
    <p:extLst>
      <p:ext uri="{BB962C8B-B14F-4D97-AF65-F5344CB8AC3E}">
        <p14:creationId xmlns:p14="http://schemas.microsoft.com/office/powerpoint/2010/main" val="1708943517"/>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4530</TotalTime>
  <Words>3112</Words>
  <Application>Microsoft Macintosh PowerPoint</Application>
  <PresentationFormat>On-screen Show (4:3)</PresentationFormat>
  <Paragraphs>358</Paragraphs>
  <Slides>25</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Calibri</vt:lpstr>
      <vt:lpstr>Courier New</vt:lpstr>
      <vt:lpstr>Lucida Grande</vt:lpstr>
      <vt:lpstr>Wingdings</vt:lpstr>
      <vt:lpstr>Arial</vt:lpstr>
      <vt:lpstr>Office Theme</vt:lpstr>
      <vt:lpstr>Goal Setting Café</vt:lpstr>
      <vt:lpstr>Welcome</vt:lpstr>
      <vt:lpstr>Introductions</vt:lpstr>
      <vt:lpstr>Participation tips</vt:lpstr>
      <vt:lpstr>Goal setting challenges</vt:lpstr>
      <vt:lpstr>Today’s objectives</vt:lpstr>
      <vt:lpstr>PowerPoint Presentation</vt:lpstr>
      <vt:lpstr>IDENTIFY AND PRIORITIZE GOALS</vt:lpstr>
      <vt:lpstr>Set your team’s goals</vt:lpstr>
      <vt:lpstr>Make goals SMART</vt:lpstr>
      <vt:lpstr> Write SMART goals </vt:lpstr>
      <vt:lpstr>Write SMART goals</vt:lpstr>
      <vt:lpstr>How SMART are your team’s goals?</vt:lpstr>
      <vt:lpstr>PowerPoint Presentation</vt:lpstr>
      <vt:lpstr>Set stretch goals</vt:lpstr>
      <vt:lpstr>PowerPoint Presentation</vt:lpstr>
      <vt:lpstr>Obstacles to goal achievement</vt:lpstr>
      <vt:lpstr>Anticipate obstacles and propose solutions</vt:lpstr>
      <vt:lpstr>PowerPoint Presentation</vt:lpstr>
      <vt:lpstr>Identify impact</vt:lpstr>
      <vt:lpstr>PowerPoint Presentation</vt:lpstr>
      <vt:lpstr>PowerPoint Presentation</vt:lpstr>
      <vt:lpstr>Today’s objectives</vt:lpstr>
      <vt:lpstr>Apply what you’ve learned</vt:lpstr>
      <vt:lpstr>Thank you</vt:lpstr>
    </vt:vector>
  </TitlesOfParts>
  <Company>Hewlett-Packard</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Maunder, Joanna</cp:lastModifiedBy>
  <cp:revision>492</cp:revision>
  <cp:lastPrinted>2015-10-13T15:13:17Z</cp:lastPrinted>
  <dcterms:created xsi:type="dcterms:W3CDTF">2014-06-21T12:09:32Z</dcterms:created>
  <dcterms:modified xsi:type="dcterms:W3CDTF">2018-07-26T10:17:08Z</dcterms:modified>
</cp:coreProperties>
</file>