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00" r:id="rId2"/>
    <p:sldId id="301" r:id="rId3"/>
    <p:sldId id="302" r:id="rId4"/>
    <p:sldId id="303" r:id="rId5"/>
    <p:sldId id="304" r:id="rId6"/>
    <p:sldId id="305" r:id="rId7"/>
    <p:sldId id="306" r:id="rId8"/>
    <p:sldId id="307" r:id="rId9"/>
    <p:sldId id="311" r:id="rId10"/>
    <p:sldId id="325" r:id="rId11"/>
    <p:sldId id="337" r:id="rId12"/>
    <p:sldId id="324" r:id="rId13"/>
    <p:sldId id="310" r:id="rId14"/>
    <p:sldId id="339" r:id="rId15"/>
    <p:sldId id="338" r:id="rId16"/>
    <p:sldId id="318" r:id="rId17"/>
    <p:sldId id="320" r:id="rId18"/>
    <p:sldId id="32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0">
          <p15:clr>
            <a:srgbClr val="A4A3A4"/>
          </p15:clr>
        </p15:guide>
        <p15:guide id="2" orient="horz" pos="1251">
          <p15:clr>
            <a:srgbClr val="A4A3A4"/>
          </p15:clr>
        </p15:guide>
        <p15:guide id="3" pos="5759">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6995"/>
    <a:srgbClr val="A3B5CA"/>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37" autoAdjust="0"/>
    <p:restoredTop sz="78639" autoAdjust="0"/>
  </p:normalViewPr>
  <p:slideViewPr>
    <p:cSldViewPr snapToGrid="0" showGuides="1">
      <p:cViewPr varScale="1">
        <p:scale>
          <a:sx n="99" d="100"/>
          <a:sy n="99" d="100"/>
        </p:scale>
        <p:origin x="1488" y="184"/>
      </p:cViewPr>
      <p:guideLst>
        <p:guide orient="horz" pos="3430"/>
        <p:guide orient="horz" pos="1251"/>
        <p:guide pos="5759"/>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960" y="20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5/9/19</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p>
          <a:p>
            <a:endParaRPr lang="en-US" sz="1000" b="0" kern="1200" dirty="0">
              <a:solidFill>
                <a:schemeClr val="tx1"/>
              </a:solidFill>
              <a:effectLst/>
            </a:endParaRPr>
          </a:p>
          <a:p>
            <a:r>
              <a:rPr lang="en-US" sz="1000" b="0" i="1" kern="1200" dirty="0">
                <a:solidFill>
                  <a:schemeClr val="tx1"/>
                </a:solidFill>
                <a:effectLst/>
              </a:rPr>
              <a:t>Instructions</a:t>
            </a:r>
            <a:r>
              <a:rPr lang="en-US" sz="1000" b="0" kern="1200" dirty="0">
                <a:solidFill>
                  <a:schemeClr val="tx1"/>
                </a:solidFill>
                <a:effectLst/>
              </a:rPr>
              <a:t>:</a:t>
            </a:r>
            <a:r>
              <a:rPr lang="en-US" sz="1000" b="0" kern="1200" baseline="0" dirty="0">
                <a:solidFill>
                  <a:schemeClr val="tx1"/>
                </a:solidFill>
                <a:effectLst/>
              </a:rPr>
              <a:t> Proceed to the next slide once the presentation is visible to the participants.</a:t>
            </a:r>
            <a:endParaRPr lang="en-US" sz="1000" b="0" kern="1200" dirty="0">
              <a:solidFill>
                <a:schemeClr val="tx1"/>
              </a:solidFill>
              <a:effectLst/>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1000" i="1" kern="1200" dirty="0">
                <a:solidFill>
                  <a:schemeClr val="tx1"/>
                </a:solidFill>
              </a:rPr>
              <a:t>Say</a:t>
            </a:r>
            <a:r>
              <a:rPr lang="en-US" sz="1000" kern="1200" dirty="0">
                <a:solidFill>
                  <a:schemeClr val="tx1"/>
                </a:solidFill>
              </a:rPr>
              <a:t>: Creative ideas are powerful, but for an idea to become reality, team members need to collaborate well with others. Let’s turn now to considering how and with whom you collaborate when generating and developing innovative ideas.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16237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15259"/>
            <a:ext cx="5486400" cy="5450951"/>
          </a:xfrm>
        </p:spPr>
        <p:txBody>
          <a:bodyPr/>
          <a:lstStyle/>
          <a:p>
            <a:r>
              <a:rPr lang="en-US" sz="850" b="1" dirty="0">
                <a:latin typeface="Calibri" charset="0"/>
                <a:ea typeface="Calibri" charset="0"/>
                <a:cs typeface="Calibri" charset="0"/>
              </a:rPr>
              <a:t>Facilitator notes:</a:t>
            </a:r>
          </a:p>
          <a:p>
            <a:endParaRPr lang="en-US" sz="850" b="1" dirty="0">
              <a:latin typeface="Calibri" charset="0"/>
              <a:ea typeface="Calibri" charset="0"/>
              <a:cs typeface="Calibri" charset="0"/>
            </a:endParaRPr>
          </a:p>
          <a:p>
            <a:r>
              <a:rPr lang="en-US" sz="850" dirty="0">
                <a:latin typeface="Calibri" charset="0"/>
                <a:ea typeface="Calibri" charset="0"/>
                <a:cs typeface="Calibri" charset="0"/>
              </a:rPr>
              <a:t>[Time: 7 minutes]</a:t>
            </a:r>
          </a:p>
          <a:p>
            <a:endParaRPr lang="en-US" sz="850" b="1" dirty="0">
              <a:latin typeface="Calibri" charset="0"/>
              <a:ea typeface="Calibri" charset="0"/>
              <a:cs typeface="Calibri" charset="0"/>
            </a:endParaRPr>
          </a:p>
          <a:p>
            <a:r>
              <a:rPr lang="en-US" sz="850" i="1" dirty="0">
                <a:latin typeface="Calibri" charset="0"/>
                <a:ea typeface="Calibri" charset="0"/>
                <a:cs typeface="Calibri" charset="0"/>
              </a:rPr>
              <a:t>Say</a:t>
            </a:r>
            <a:r>
              <a:rPr lang="en-US" sz="850" dirty="0">
                <a:latin typeface="Calibri" charset="0"/>
                <a:ea typeface="Calibri" charset="0"/>
                <a:cs typeface="Calibri" charset="0"/>
              </a:rPr>
              <a:t>: Let’s take a closer look at who might be your potential collaborators when you’re trying to develop or refine a new idea. </a:t>
            </a:r>
          </a:p>
          <a:p>
            <a:endParaRPr lang="en-US" sz="850" dirty="0">
              <a:latin typeface="Calibri" charset="0"/>
              <a:ea typeface="Calibri" charset="0"/>
              <a:cs typeface="Calibri" charset="0"/>
            </a:endParaRPr>
          </a:p>
          <a:p>
            <a:r>
              <a:rPr lang="en-US" sz="850" dirty="0">
                <a:latin typeface="Calibri" charset="0"/>
                <a:ea typeface="Calibri" charset="0"/>
                <a:cs typeface="Calibri" charset="0"/>
              </a:rPr>
              <a:t>Take a minute and jot down on a piece of paper 10 people you would typically talk to for this purpose.</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Give participants 2 minutes to generate a list of names (the list itself is not for sharing).</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Say: </a:t>
            </a:r>
            <a:r>
              <a:rPr lang="en-US" sz="850" dirty="0">
                <a:latin typeface="Calibri" charset="0"/>
                <a:ea typeface="Calibri" charset="0"/>
                <a:cs typeface="Calibri" charset="0"/>
              </a:rPr>
              <a:t>Does everyone have a list? Great. Now, we are going to assess the diversity of our “go-to” lists. I’m going to ask you to raise your hand in response to each of these questions, and we’ll check ourselves against each dimension as a group.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a:t>
            </a:r>
            <a:r>
              <a:rPr lang="en-US" sz="850" b="1" u="none" dirty="0">
                <a:latin typeface="Calibri" charset="0"/>
                <a:ea typeface="Calibri" charset="0"/>
                <a:cs typeface="Calibri" charset="0"/>
              </a:rPr>
              <a:t>Note</a:t>
            </a:r>
            <a:r>
              <a:rPr lang="en-US" sz="850" dirty="0">
                <a:latin typeface="Calibri" charset="0"/>
                <a:ea typeface="Calibri" charset="0"/>
                <a:cs typeface="Calibri" charset="0"/>
              </a:rPr>
              <a:t> </a:t>
            </a:r>
            <a:r>
              <a:rPr lang="en-US" sz="850" b="1" dirty="0">
                <a:latin typeface="Calibri" charset="0"/>
                <a:ea typeface="Calibri" charset="0"/>
                <a:cs typeface="Calibri" charset="0"/>
              </a:rPr>
              <a:t>that the animations for this slide are built to reveal one attribute at a time. </a:t>
            </a:r>
            <a:r>
              <a:rPr lang="en-US" sz="850" dirty="0">
                <a:latin typeface="Calibri" charset="0"/>
                <a:ea typeface="Calibri" charset="0"/>
                <a:cs typeface="Calibri" charset="0"/>
              </a:rPr>
              <a:t>Reveal each attribute and then ask the participants to raise their hands if at least one person on their lists corresponds to that criterion. Repeat for each question until you have revealed all attributes. It may be necessary to remind participants that they can click on the hand to raise it and click on it again to lower it. Experienced facilitators may wish to document a tally for each statement by annotating on the slide.</a:t>
            </a:r>
          </a:p>
          <a:p>
            <a:endParaRPr lang="en-US" sz="850" dirty="0">
              <a:latin typeface="Calibri" charset="0"/>
              <a:ea typeface="Calibri" charset="0"/>
              <a:cs typeface="Calibri" charset="0"/>
            </a:endParaRPr>
          </a:p>
          <a:p>
            <a:r>
              <a:rPr lang="en-US" sz="850" dirty="0">
                <a:latin typeface="Calibri" charset="0"/>
                <a:ea typeface="Calibri" charset="0"/>
                <a:cs typeface="Calibri" charset="0"/>
              </a:rPr>
              <a:t>So, show of hands, how many of you have at least one person on your list who is:</a:t>
            </a:r>
          </a:p>
          <a:p>
            <a:pPr marL="171450" indent="-171450">
              <a:buFont typeface="Arial" charset="0"/>
              <a:buChar char="•"/>
            </a:pPr>
            <a:r>
              <a:rPr lang="en-US" sz="850" dirty="0">
                <a:latin typeface="Calibri" charset="0"/>
                <a:ea typeface="Calibri" charset="0"/>
                <a:cs typeface="Calibri" charset="0"/>
              </a:rPr>
              <a:t>From outside your business unit?</a:t>
            </a:r>
          </a:p>
          <a:p>
            <a:pPr marL="171450" indent="-171450">
              <a:buFont typeface="Arial" charset="0"/>
              <a:buChar char="•"/>
            </a:pPr>
            <a:r>
              <a:rPr lang="en-US" sz="850" dirty="0">
                <a:latin typeface="Calibri" charset="0"/>
                <a:ea typeface="Calibri" charset="0"/>
                <a:cs typeface="Calibri" charset="0"/>
              </a:rPr>
              <a:t>Outside your company? </a:t>
            </a:r>
          </a:p>
          <a:p>
            <a:pPr marL="171450" indent="-171450">
              <a:buFont typeface="Arial" charset="0"/>
              <a:buChar char="•"/>
            </a:pPr>
            <a:r>
              <a:rPr lang="en-US" sz="850" dirty="0">
                <a:latin typeface="Calibri" charset="0"/>
                <a:ea typeface="Calibri" charset="0"/>
                <a:cs typeface="Calibri" charset="0"/>
              </a:rPr>
              <a:t>In a different line of work?</a:t>
            </a:r>
          </a:p>
          <a:p>
            <a:pPr marL="171450" indent="-171450">
              <a:buFont typeface="Arial" charset="0"/>
              <a:buChar char="•"/>
            </a:pPr>
            <a:r>
              <a:rPr lang="en-US" sz="850" dirty="0">
                <a:latin typeface="Calibri" charset="0"/>
                <a:ea typeface="Calibri" charset="0"/>
                <a:cs typeface="Calibri" charset="0"/>
              </a:rPr>
              <a:t>In a completely different industry or expertise area?</a:t>
            </a:r>
          </a:p>
          <a:p>
            <a:pPr marL="171450" indent="-171450">
              <a:buFont typeface="Arial" charset="0"/>
              <a:buChar char="•"/>
            </a:pPr>
            <a:r>
              <a:rPr lang="en-US" sz="850" dirty="0">
                <a:latin typeface="Calibri" charset="0"/>
                <a:ea typeface="Calibri" charset="0"/>
                <a:cs typeface="Calibri" charset="0"/>
              </a:rPr>
              <a:t>From a different background or life experience?</a:t>
            </a:r>
          </a:p>
          <a:p>
            <a:pPr marL="171450" indent="-171450">
              <a:buFont typeface="Arial" charset="0"/>
              <a:buChar char="•"/>
            </a:pPr>
            <a:r>
              <a:rPr lang="en-US" sz="850" dirty="0">
                <a:latin typeface="Calibri" charset="0"/>
                <a:ea typeface="Calibri" charset="0"/>
                <a:cs typeface="Calibri" charset="0"/>
              </a:rPr>
              <a:t>Any teenagers or people over 65 who are NOT related to you?</a:t>
            </a:r>
          </a:p>
          <a:p>
            <a:pPr marL="0" indent="0">
              <a:buFont typeface="Arial" charset="0"/>
              <a:buNone/>
            </a:pPr>
            <a:r>
              <a:rPr lang="en-US" sz="850" dirty="0">
                <a:latin typeface="Calibri" charset="0"/>
                <a:ea typeface="Calibri" charset="0"/>
                <a:cs typeface="Calibri" charset="0"/>
              </a:rPr>
              <a:t>And</a:t>
            </a:r>
          </a:p>
          <a:p>
            <a:pPr marL="171450" indent="-171450">
              <a:buFont typeface="Arial" panose="020B0604020202020204" pitchFamily="34" charset="0"/>
              <a:buChar char="•"/>
            </a:pPr>
            <a:r>
              <a:rPr lang="en-US" sz="850" dirty="0">
                <a:latin typeface="Calibri" charset="0"/>
                <a:ea typeface="Calibri" charset="0"/>
                <a:cs typeface="Calibri" charset="0"/>
              </a:rPr>
              <a:t>How many of you have people who are very similar to you? </a:t>
            </a:r>
          </a:p>
          <a:p>
            <a:pPr marL="171450" indent="-171450">
              <a:buFont typeface="Arial" panose="020B0604020202020204" pitchFamily="34" charset="0"/>
              <a:buChar char="•"/>
            </a:pPr>
            <a:r>
              <a:rPr lang="en-US" sz="850" dirty="0">
                <a:latin typeface="Calibri" charset="0"/>
                <a:ea typeface="Calibri" charset="0"/>
                <a:cs typeface="Calibri" charset="0"/>
              </a:rPr>
              <a:t>And finally, people who are familiar?</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Say: </a:t>
            </a:r>
            <a:r>
              <a:rPr lang="en-US" sz="850" i="0" dirty="0">
                <a:latin typeface="Calibri" charset="0"/>
                <a:ea typeface="Calibri" charset="0"/>
                <a:cs typeface="Calibri" charset="0"/>
              </a:rPr>
              <a:t>Interesting</a:t>
            </a:r>
            <a:r>
              <a:rPr lang="en-US" sz="850" dirty="0">
                <a:latin typeface="Calibri" charset="0"/>
                <a:ea typeface="Calibri" charset="0"/>
                <a:cs typeface="Calibri" charset="0"/>
              </a:rPr>
              <a:t> test, isn’t it? The fact is that most of us tend to have resources in our general pool of contacts who are very much like us, and it takes significant effort on our part to create a truly diverse network.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Ask: </a:t>
            </a:r>
            <a:r>
              <a:rPr lang="en-US" sz="850" i="0" dirty="0">
                <a:latin typeface="Calibri" charset="0"/>
                <a:ea typeface="Calibri" charset="0"/>
                <a:cs typeface="Calibri" charset="0"/>
              </a:rPr>
              <a:t>Working with </a:t>
            </a:r>
            <a:r>
              <a:rPr lang="en-US" sz="850" dirty="0">
                <a:latin typeface="Calibri" charset="0"/>
                <a:ea typeface="Calibri" charset="0"/>
                <a:cs typeface="Calibri" charset="0"/>
              </a:rPr>
              <a:t>people who have different experiences, backgrounds, and worldviews is particularly helpful when we’re generating and developing new ideas. Thinking about teams you’ve worked on with a diverse membership, chat in the advantages that brings, or raise your hand to share your perspective.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Ask participants to chat in their inputs. Call out chats as they come in and/or call on participants who have raised their hands to share thoughts. If participants do not raise their hands, call on 1-2 directly. Mention the following points if not included by participants:</a:t>
            </a:r>
          </a:p>
          <a:p>
            <a:endParaRPr lang="en-US" sz="850" dirty="0">
              <a:latin typeface="Calibri" charset="0"/>
              <a:ea typeface="Calibri" charset="0"/>
              <a:cs typeface="Calibri" charset="0"/>
            </a:endParaRPr>
          </a:p>
          <a:p>
            <a:r>
              <a:rPr lang="en-US" sz="850" dirty="0">
                <a:latin typeface="Calibri" charset="0"/>
                <a:ea typeface="Calibri" charset="0"/>
                <a:cs typeface="Calibri" charset="0"/>
              </a:rPr>
              <a:t>Different kinds of diversity help groups to:</a:t>
            </a:r>
          </a:p>
          <a:p>
            <a:pPr marL="171450" indent="-171450">
              <a:buFont typeface="Arial" panose="020B0604020202020204" pitchFamily="34" charset="0"/>
              <a:buChar char="•"/>
            </a:pPr>
            <a:r>
              <a:rPr lang="en-US" sz="850" dirty="0">
                <a:latin typeface="Calibri" charset="0"/>
                <a:ea typeface="Calibri" charset="0"/>
                <a:cs typeface="Calibri" charset="0"/>
              </a:rPr>
              <a:t>Reality-check the work you’re doing along the way</a:t>
            </a:r>
          </a:p>
          <a:p>
            <a:pPr marL="171450" indent="-171450">
              <a:buFont typeface="Arial" panose="020B0604020202020204" pitchFamily="34" charset="0"/>
              <a:buChar char="•"/>
            </a:pPr>
            <a:r>
              <a:rPr lang="en-US" sz="850" dirty="0">
                <a:latin typeface="Calibri" charset="0"/>
                <a:ea typeface="Calibri" charset="0"/>
                <a:cs typeface="Calibri" charset="0"/>
              </a:rPr>
              <a:t>Identify blind spots – if a group comprises mostly people with similar backgrounds, there’s a risk of magnifying blind spots and missing “fatal flaws”</a:t>
            </a:r>
          </a:p>
          <a:p>
            <a:pPr marL="171450" indent="-171450">
              <a:buFont typeface="Arial" panose="020B0604020202020204" pitchFamily="34" charset="0"/>
              <a:buChar char="•"/>
            </a:pPr>
            <a:r>
              <a:rPr lang="en-US" sz="850" dirty="0">
                <a:latin typeface="Calibri" charset="0"/>
                <a:ea typeface="Calibri" charset="0"/>
                <a:cs typeface="Calibri" charset="0"/>
              </a:rPr>
              <a:t>Take advantage of the productive friction that can occur when an “outsider” joins a group</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50" dirty="0">
                <a:latin typeface="Calibri" charset="0"/>
                <a:ea typeface="Calibri" charset="0"/>
                <a:cs typeface="Calibri" charset="0"/>
              </a:rPr>
              <a:t>Grasp what’s important, including odd but significant pieces of information that might otherwise have been overlooked</a:t>
            </a:r>
          </a:p>
          <a:p>
            <a:endParaRPr lang="en-US" sz="850" i="1" dirty="0">
              <a:latin typeface="Calibri" charset="0"/>
              <a:ea typeface="Calibri" charset="0"/>
              <a:cs typeface="Calibri" charset="0"/>
            </a:endParaRPr>
          </a:p>
          <a:p>
            <a:endParaRPr lang="en-US" sz="850" dirty="0">
              <a:latin typeface="Calibri" charset="0"/>
              <a:ea typeface="Calibri" charset="0"/>
              <a:cs typeface="Calibri" charset="0"/>
            </a:endParaRPr>
          </a:p>
          <a:p>
            <a:r>
              <a:rPr lang="en-US" sz="850" dirty="0">
                <a:latin typeface="Calibri" charset="0"/>
                <a:ea typeface="Calibri" charset="0"/>
                <a:cs typeface="Calibri" charset="0"/>
              </a:rPr>
              <a:t> </a:t>
            </a:r>
            <a:endParaRPr lang="en-US" sz="850" i="1" kern="1200" dirty="0">
              <a:solidFill>
                <a:schemeClr val="tx1"/>
              </a:solidFill>
              <a:effectLst/>
              <a:latin typeface="Calibri" charset="0"/>
              <a:ea typeface="Calibri" charset="0"/>
              <a:cs typeface="Calibri" charset="0"/>
            </a:endParaRPr>
          </a:p>
          <a:p>
            <a:endParaRPr lang="en-US" sz="850" kern="1200" dirty="0">
              <a:solidFill>
                <a:schemeClr val="tx1"/>
              </a:solidFill>
              <a:effectLst/>
              <a:latin typeface="Calibri" charset="0"/>
              <a:ea typeface="Calibri" charset="0"/>
              <a:cs typeface="Calibri" charset="0"/>
            </a:endParaRPr>
          </a:p>
          <a:p>
            <a:endParaRPr lang="en-US" sz="850" kern="1200" dirty="0">
              <a:solidFill>
                <a:schemeClr val="tx1"/>
              </a:solidFill>
              <a:effectLst/>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4253656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latin typeface="Calibri" charset="0"/>
                <a:ea typeface="Calibri" charset="0"/>
                <a:cs typeface="Calibri" charset="0"/>
              </a:rPr>
              <a:t>Facilitator notes:</a:t>
            </a:r>
          </a:p>
          <a:p>
            <a:endParaRPr lang="en-US" b="1" dirty="0">
              <a:latin typeface="Calibri" charset="0"/>
              <a:ea typeface="Calibri" charset="0"/>
              <a:cs typeface="Calibri" charset="0"/>
            </a:endParaRPr>
          </a:p>
          <a:p>
            <a:r>
              <a:rPr lang="en-US" dirty="0">
                <a:latin typeface="Calibri" charset="0"/>
                <a:ea typeface="Calibri" charset="0"/>
                <a:cs typeface="Calibri" charset="0"/>
              </a:rPr>
              <a:t>[Time: 7 minutes]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Say: </a:t>
            </a:r>
            <a:r>
              <a:rPr lang="en-US" dirty="0"/>
              <a:t>Modern innovation has become a social phenomenon. </a:t>
            </a:r>
            <a:r>
              <a:rPr lang="en-US" dirty="0">
                <a:latin typeface="Arial"/>
                <a:cs typeface="Arial"/>
              </a:rPr>
              <a:t>From the original garage start-ups to dispersed networks of teams to the use of crowdsourcing by organizations like NASA, innovation has moved from the old model of a lone genius in a lab to a collaborative experience where we all contribute to make things happen.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a:cs typeface="Arial"/>
              </a:rPr>
              <a:t>But collaboration can be messy and hard. Sometimes we tell ourselves that it’s easier to do things by ourselves. Or sometimes we have great idea and fear if we collaborate, someone else will get the credit. To combat these fears, let’s do a quick exercise to bring to light the small and simple ways we can improve the return on collaborative innovation.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a:cs typeface="Arial"/>
              </a:rPr>
              <a:t>First, I want you to think of a time when you participated in a particularly effective collaboration. What was going on? Would anyone like to share an example?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latin typeface="Arial"/>
                <a:cs typeface="Arial"/>
              </a:rPr>
              <a:t>Instructions: </a:t>
            </a:r>
            <a:r>
              <a:rPr lang="en-US" dirty="0">
                <a:latin typeface="Arial"/>
                <a:cs typeface="Arial"/>
              </a:rPr>
              <a:t>Call on 2-3 people to share examples.</a:t>
            </a:r>
            <a:endParaRPr lang="en-US" i="1"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lvl="0">
              <a:defRPr/>
            </a:pPr>
            <a:r>
              <a:rPr lang="en-US" i="1" dirty="0">
                <a:latin typeface="Arial"/>
                <a:cs typeface="Arial"/>
              </a:rPr>
              <a:t>Say: </a:t>
            </a:r>
            <a:r>
              <a:rPr lang="en-US" dirty="0">
                <a:latin typeface="Arial"/>
                <a:cs typeface="Arial"/>
              </a:rPr>
              <a:t>Next, let’s think of a time when you participated in a particularly frustrating collaboration. What factors had an impact on that experience? Would anyone like to share an example?</a:t>
            </a:r>
          </a:p>
          <a:p>
            <a:pPr lvl="0">
              <a:defRPr/>
            </a:pPr>
            <a:endParaRPr lang="en-US" dirty="0">
              <a:latin typeface="Arial"/>
              <a:cs typeface="Arial"/>
            </a:endParaRPr>
          </a:p>
          <a:p>
            <a:pPr lvl="0">
              <a:defRPr/>
            </a:pPr>
            <a:r>
              <a:rPr lang="en-US" i="1" dirty="0">
                <a:latin typeface="Arial"/>
                <a:cs typeface="Arial"/>
              </a:rPr>
              <a:t>Instructions: </a:t>
            </a:r>
            <a:r>
              <a:rPr lang="en-US" dirty="0">
                <a:latin typeface="Arial"/>
                <a:cs typeface="Arial"/>
              </a:rPr>
              <a:t>Call on 2-3 people to share examples.</a:t>
            </a:r>
            <a:endParaRPr lang="en-US" i="1"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latin typeface="Arial"/>
                <a:cs typeface="Arial"/>
              </a:rPr>
              <a:t>Ask</a:t>
            </a:r>
            <a:r>
              <a:rPr lang="en-US" dirty="0">
                <a:latin typeface="Arial"/>
                <a:cs typeface="Arial"/>
              </a:rPr>
              <a:t>: What are the key differences between the two types of experiences? What does that say about the conditions we need to ensure are present to collaborate to innovate? Chat in as many as you can think of from the examples we’ve shared and those you have had yourself.</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r>
              <a:rPr lang="en-US" i="1" dirty="0"/>
              <a:t>Say</a:t>
            </a:r>
            <a:r>
              <a:rPr lang="en-US" dirty="0"/>
              <a:t>: Excellent suggestions! Consider how many of those conditions exist on your team right now and what you can do to ensure they are present.</a:t>
            </a:r>
          </a:p>
        </p:txBody>
      </p:sp>
      <p:sp>
        <p:nvSpPr>
          <p:cNvPr id="4" name="Slide Number Placeholder 3"/>
          <p:cNvSpPr>
            <a:spLocks noGrp="1"/>
          </p:cNvSpPr>
          <p:nvPr>
            <p:ph type="sldNum" sz="quarter" idx="5"/>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3432594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rPr>
              <a:t>Say:</a:t>
            </a:r>
            <a:r>
              <a:rPr lang="en-US" sz="1000" kern="1200" dirty="0">
                <a:solidFill>
                  <a:schemeClr val="tx1"/>
                </a:solidFill>
              </a:rPr>
              <a:t> Another condition that needs to be present to innovate is willingness to take some chances and to create space for others to do the same. </a:t>
            </a:r>
            <a:r>
              <a:rPr lang="en-US" sz="1000" dirty="0"/>
              <a:t>L</a:t>
            </a:r>
            <a:r>
              <a:rPr lang="en-US" sz="1000" kern="1200" dirty="0">
                <a:solidFill>
                  <a:schemeClr val="tx1"/>
                </a:solidFill>
              </a:rPr>
              <a:t>et’s turn our attention to </a:t>
            </a:r>
            <a:r>
              <a:rPr lang="en-US" sz="1000" dirty="0"/>
              <a:t>another </a:t>
            </a:r>
            <a:r>
              <a:rPr lang="en-US" sz="1000" kern="1200" dirty="0">
                <a:solidFill>
                  <a:schemeClr val="tx1"/>
                </a:solidFill>
              </a:rPr>
              <a:t>key component in fostering innovation—enhancing our willingness to explore by reframing the way we think about risk.</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pPr>
              <a:defRPr/>
            </a:pPr>
            <a:endParaRPr lang="en-US" dirty="0"/>
          </a:p>
          <a:p>
            <a:pPr>
              <a:defRPr/>
            </a:pPr>
            <a:r>
              <a:rPr lang="en-US" dirty="0"/>
              <a:t>[Time: 8 minutes]</a:t>
            </a:r>
          </a:p>
          <a:p>
            <a:pPr>
              <a:defRPr/>
            </a:pPr>
            <a:endParaRPr lang="en-US" dirty="0"/>
          </a:p>
          <a:p>
            <a:pPr>
              <a:defRPr/>
            </a:pPr>
            <a:r>
              <a:rPr lang="en-US" i="1" dirty="0"/>
              <a:t>Say: </a:t>
            </a:r>
            <a:r>
              <a:rPr lang="en-US" dirty="0"/>
              <a:t>To innovate, you can’t stand back, hoping a good idea will magically take root. You need to pursue possibilities and take some risks. We instinctively know this, but risk-taking can be difficult. It’s much easier to stick with what’s familiar. But there’s no safety in business as usual, and the cost of doing nothing in our ever-evolving world can kill a business. Let’s do a temperature check of our own level of risk tolerance. </a:t>
            </a:r>
          </a:p>
          <a:p>
            <a:pPr>
              <a:defRPr/>
            </a:pPr>
            <a:endParaRPr lang="en-US" dirty="0"/>
          </a:p>
          <a:p>
            <a:pPr>
              <a:defRPr/>
            </a:pPr>
            <a:r>
              <a:rPr lang="en-US" i="1" dirty="0"/>
              <a:t>Ask: </a:t>
            </a:r>
            <a:r>
              <a:rPr lang="en-US" dirty="0"/>
              <a:t>What’s your gut reaction to taking risk? Chat in the first word that comes to mind. Which side of the balance beam do you lean more toward? </a:t>
            </a:r>
          </a:p>
          <a:p>
            <a:pPr>
              <a:defRPr/>
            </a:pPr>
            <a:endParaRPr lang="en-US" dirty="0"/>
          </a:p>
          <a:p>
            <a:pPr>
              <a:defRPr/>
            </a:pPr>
            <a:r>
              <a:rPr lang="en-US" i="1" dirty="0"/>
              <a:t>Ask: </a:t>
            </a:r>
            <a:r>
              <a:rPr lang="en-US" dirty="0"/>
              <a:t>Would anyone like to share a story of when</a:t>
            </a:r>
            <a:r>
              <a:rPr lang="en-US" sz="900" kern="1200" dirty="0">
                <a:solidFill>
                  <a:schemeClr val="tx1"/>
                </a:solidFill>
                <a:effectLst/>
                <a:latin typeface="+mn-lt"/>
                <a:ea typeface="+mn-ea"/>
                <a:cs typeface="+mn-cs"/>
              </a:rPr>
              <a:t> you took a risk by trying out something new, and what you learned from the experience (whether a success or failure)? Let’s hear from a few people.</a:t>
            </a:r>
          </a:p>
          <a:p>
            <a:pPr lvl="0"/>
            <a:endParaRPr lang="en-US" dirty="0"/>
          </a:p>
          <a:p>
            <a:pPr lvl="0"/>
            <a:r>
              <a:rPr lang="en-US" sz="900" i="1" kern="1200" dirty="0">
                <a:solidFill>
                  <a:schemeClr val="tx1"/>
                </a:solidFill>
                <a:effectLst/>
                <a:latin typeface="+mn-lt"/>
                <a:ea typeface="+mn-ea"/>
                <a:cs typeface="+mn-cs"/>
              </a:rPr>
              <a:t>Instructions: </a:t>
            </a:r>
            <a:r>
              <a:rPr lang="en-US" sz="900" i="0" kern="1200" dirty="0">
                <a:solidFill>
                  <a:schemeClr val="tx1"/>
                </a:solidFill>
                <a:effectLst/>
                <a:latin typeface="+mn-lt"/>
                <a:ea typeface="+mn-ea"/>
                <a:cs typeface="+mn-cs"/>
              </a:rPr>
              <a:t>Invite participants to raise their hands to contribute. Call on 1-2 participants to share their stories. </a:t>
            </a:r>
          </a:p>
          <a:p>
            <a:pPr lvl="0"/>
            <a:endParaRPr lang="en-US" sz="900" i="1" kern="1200" dirty="0">
              <a:solidFill>
                <a:schemeClr val="tx1"/>
              </a:solidFill>
              <a:effectLst/>
              <a:latin typeface="+mn-lt"/>
              <a:ea typeface="+mn-ea"/>
              <a:cs typeface="+mn-cs"/>
            </a:endParaRPr>
          </a:p>
          <a:p>
            <a:pPr lvl="0"/>
            <a:r>
              <a:rPr lang="en-US" sz="900" i="1" kern="1200" dirty="0">
                <a:solidFill>
                  <a:schemeClr val="tx1"/>
                </a:solidFill>
                <a:effectLst/>
                <a:latin typeface="+mn-lt"/>
                <a:ea typeface="+mn-ea"/>
                <a:cs typeface="+mn-cs"/>
              </a:rPr>
              <a:t>Ask:</a:t>
            </a:r>
            <a:r>
              <a:rPr lang="en-US" sz="900" kern="1200" dirty="0">
                <a:solidFill>
                  <a:schemeClr val="tx1"/>
                </a:solidFill>
                <a:effectLst/>
                <a:latin typeface="+mn-lt"/>
                <a:ea typeface="+mn-ea"/>
                <a:cs typeface="+mn-cs"/>
              </a:rPr>
              <a:t> What are some things we might do to get more comfortable taking risks and testing new ideas? </a:t>
            </a:r>
          </a:p>
          <a:p>
            <a:pPr lvl="0"/>
            <a:endParaRPr lang="en-US" dirty="0"/>
          </a:p>
          <a:p>
            <a:pPr lvl="0"/>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participants to chat in suggestions. Some examples from the Take Smart Risks lesson to share as prompts include: Silencing our inner critic, making mental shifts, modifying an idea so it’s less risky, experimenting with multiple small-scale tests, etc.</a:t>
            </a:r>
          </a:p>
          <a:p>
            <a:pPr lvl="0"/>
            <a:endParaRPr lang="en-US" dirty="0"/>
          </a:p>
          <a:p>
            <a:pPr lvl="0"/>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Ensuring risks are as smart as they can be also helps.</a:t>
            </a:r>
          </a:p>
          <a:p>
            <a:pPr>
              <a:defRPr/>
            </a:pPr>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14</a:t>
            </a:fld>
            <a:endParaRPr lang="en-US" dirty="0"/>
          </a:p>
        </p:txBody>
      </p:sp>
    </p:spTree>
    <p:extLst>
      <p:ext uri="{BB962C8B-B14F-4D97-AF65-F5344CB8AC3E}">
        <p14:creationId xmlns:p14="http://schemas.microsoft.com/office/powerpoint/2010/main" val="2247021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4" name="Slide Number Placeholder 3"/>
          <p:cNvSpPr>
            <a:spLocks noGrp="1"/>
          </p:cNvSpPr>
          <p:nvPr>
            <p:ph type="sldNum" sz="quarter" idx="5"/>
          </p:nvPr>
        </p:nvSpPr>
        <p:spPr/>
        <p:txBody>
          <a:bodyPr/>
          <a:lstStyle/>
          <a:p>
            <a:fld id="{5462CC30-9124-1748-A6BC-3C0C609A0208}" type="slidenum">
              <a:rPr lang="en-US" smtClean="0"/>
              <a:pPr/>
              <a:t>15</a:t>
            </a:fld>
            <a:endParaRPr lang="en-US" dirty="0"/>
          </a:p>
        </p:txBody>
      </p:sp>
      <p:sp>
        <p:nvSpPr>
          <p:cNvPr id="5" name="Notes Placeholder 2">
            <a:extLst>
              <a:ext uri="{FF2B5EF4-FFF2-40B4-BE49-F238E27FC236}">
                <a16:creationId xmlns:a16="http://schemas.microsoft.com/office/drawing/2014/main" id="{B470F42D-26B1-DD45-9776-7154C96AF668}"/>
              </a:ext>
            </a:extLst>
          </p:cNvPr>
          <p:cNvSpPr>
            <a:spLocks noGrp="1"/>
          </p:cNvSpPr>
          <p:nvPr>
            <p:ph type="body" idx="1"/>
          </p:nvPr>
        </p:nvSpPr>
        <p:spPr>
          <a:xfrm>
            <a:off x="685799" y="3737371"/>
            <a:ext cx="5576263" cy="5488612"/>
          </a:xfrm>
        </p:spPr>
        <p:txBody>
          <a:bodyPr/>
          <a:lstStyle/>
          <a:p>
            <a:r>
              <a:rPr lang="en-US" b="1" dirty="0"/>
              <a:t>Facilitator notes:</a:t>
            </a:r>
          </a:p>
          <a:p>
            <a:pPr>
              <a:defRPr/>
            </a:pPr>
            <a:endParaRPr lang="en-US" dirty="0"/>
          </a:p>
          <a:p>
            <a:pPr>
              <a:defRPr/>
            </a:pPr>
            <a:r>
              <a:rPr lang="en-US" dirty="0"/>
              <a:t>[Time: 8 minutes]</a:t>
            </a:r>
          </a:p>
          <a:p>
            <a:endParaRPr lang="en-US" dirty="0"/>
          </a:p>
          <a:p>
            <a:r>
              <a:rPr lang="en-US" i="1" dirty="0"/>
              <a:t>Say: </a:t>
            </a:r>
            <a:r>
              <a:rPr lang="en-US" dirty="0"/>
              <a:t>Let’s take a closer look at taking smart risks. Considering smart risks systematically can increase our comfort level. In preparation for our session today, you were asked to complete the tool “Worksheet for Taking a Smart Risk” in the Take Smart Risks lesson of the Harvard ManageMentor Innovation and Creativity topic. </a:t>
            </a:r>
          </a:p>
          <a:p>
            <a:endParaRPr lang="en-US" dirty="0"/>
          </a:p>
          <a:p>
            <a:r>
              <a:rPr lang="en-US" dirty="0"/>
              <a:t>Thinking about your answers to the questions posed on the worksheet, let’s do a quick temperature check. You were specifically asked to consider an idea you are trying to implement and to follow a series of steps to make the risks you might take in implementing this idea as smart as possible. Specifically you were asked to:</a:t>
            </a:r>
          </a:p>
          <a:p>
            <a:pPr marL="171450" indent="-171450">
              <a:buFont typeface="Arial" panose="020B0604020202020204" pitchFamily="34" charset="0"/>
              <a:buChar char="•"/>
            </a:pPr>
            <a:r>
              <a:rPr lang="en-US" dirty="0"/>
              <a:t>Define your goal, clarifying how your idea would help your work group and company.</a:t>
            </a:r>
          </a:p>
          <a:p>
            <a:pPr marL="171450" indent="-171450">
              <a:buFont typeface="Arial" panose="020B0604020202020204" pitchFamily="34" charset="0"/>
              <a:buChar char="•"/>
            </a:pPr>
            <a:r>
              <a:rPr lang="en-US" dirty="0"/>
              <a:t>Consider the resources you would need and whether or not your plan to attain them is feasible.</a:t>
            </a:r>
          </a:p>
          <a:p>
            <a:pPr marL="171450" indent="-171450">
              <a:buFont typeface="Arial" panose="020B0604020202020204" pitchFamily="34" charset="0"/>
              <a:buChar char="•"/>
            </a:pPr>
            <a:r>
              <a:rPr lang="en-US" dirty="0"/>
              <a:t>Identify valuable outcomes, considering what you could learn from taking a risk on this idea even if it doesn’t pan out as you intend.</a:t>
            </a:r>
          </a:p>
          <a:p>
            <a:pPr marL="171450" indent="-171450">
              <a:buFont typeface="Arial" panose="020B0604020202020204" pitchFamily="34" charset="0"/>
              <a:buChar char="•"/>
            </a:pPr>
            <a:r>
              <a:rPr lang="en-US" dirty="0"/>
              <a:t>Assess how much you personally believe in this idea.</a:t>
            </a:r>
          </a:p>
          <a:p>
            <a:pPr marL="171450" indent="-171450">
              <a:buFont typeface="Arial" panose="020B0604020202020204" pitchFamily="34" charset="0"/>
              <a:buChar char="•"/>
            </a:pPr>
            <a:r>
              <a:rPr lang="en-US" dirty="0"/>
              <a:t>Assess your team or organization’s level of risk tolerance.</a:t>
            </a:r>
          </a:p>
          <a:p>
            <a:endParaRPr lang="en-US" dirty="0"/>
          </a:p>
          <a:p>
            <a:r>
              <a:rPr lang="en-US" i="1" dirty="0"/>
              <a:t>Ask</a:t>
            </a:r>
            <a:r>
              <a:rPr lang="en-US" dirty="0"/>
              <a:t>: What did you learn from answering the questions posed in the worksheet?</a:t>
            </a:r>
          </a:p>
          <a:p>
            <a:endParaRPr lang="en-US" dirty="0"/>
          </a:p>
          <a:p>
            <a:r>
              <a:rPr lang="en-US" i="1" dirty="0"/>
              <a:t>Instructions: </a:t>
            </a:r>
            <a:r>
              <a:rPr lang="en-US" dirty="0"/>
              <a:t>Ask participants to raise hands to share their learning. Call on 2-3.</a:t>
            </a:r>
          </a:p>
          <a:p>
            <a:endParaRPr lang="en-US" dirty="0"/>
          </a:p>
          <a:p>
            <a:r>
              <a:rPr lang="en-US" dirty="0"/>
              <a:t>Did systematically considering the risks in this way make you more or less inclined to want to pursue your idea? </a:t>
            </a:r>
          </a:p>
          <a:p>
            <a:endParaRPr lang="en-US" dirty="0"/>
          </a:p>
          <a:p>
            <a:pPr marL="228600" indent="-228600">
              <a:buFont typeface="Arial" charset="0"/>
              <a:buChar char="•"/>
            </a:pPr>
            <a:r>
              <a:rPr lang="en-US" dirty="0"/>
              <a:t>On a scale of 1 (low) to 10 (high), how likely are you take a risk on this idea right now? Chat in your number.</a:t>
            </a:r>
          </a:p>
          <a:p>
            <a:pPr marL="228600" indent="-228600">
              <a:buFont typeface="Arial" charset="0"/>
              <a:buChar char="•"/>
            </a:pPr>
            <a:r>
              <a:rPr lang="en-US" dirty="0"/>
              <a:t>What would it take to get to a “10” and be more confident that you were taking a smart risk on your idea?  </a:t>
            </a:r>
          </a:p>
          <a:p>
            <a:endParaRPr lang="en-US" dirty="0"/>
          </a:p>
          <a:p>
            <a:r>
              <a:rPr lang="en-US" i="1" dirty="0"/>
              <a:t>Instructions: </a:t>
            </a:r>
            <a:r>
              <a:rPr lang="en-US" dirty="0"/>
              <a:t>Ask participants to chat in a response 1-10. Ask the follow-up question and then call on 1-2 people to offer suggestions. You may need to prompt the group with a few to get the conversation going, such as conducting an initial low-cost experiment to prove a concept, modifying an idea to appeal to more stakeholders, building a stronger business case to quantify the value of the idea, or framing the idea in a better way.</a:t>
            </a:r>
          </a:p>
          <a:p>
            <a:endParaRPr lang="en-US" i="1" dirty="0"/>
          </a:p>
          <a:p>
            <a:r>
              <a:rPr lang="en-US" dirty="0"/>
              <a:t>Say: Whatever your personal level of tolerance, remember that the most important thing is that you believe in what you’re doing. If you are not a 10 yet, think about what it would take to get you there, because if you aren’t passionate, it will be hard to get others on board and you’ll find it more difficult to commit to doing what it takes to bring your ideas to reality.</a:t>
            </a:r>
          </a:p>
          <a:p>
            <a:endParaRPr lang="en-US" dirty="0"/>
          </a:p>
          <a:p>
            <a:endParaRPr lang="en-US" dirty="0"/>
          </a:p>
        </p:txBody>
      </p:sp>
    </p:spTree>
    <p:extLst>
      <p:ext uri="{BB962C8B-B14F-4D97-AF65-F5344CB8AC3E}">
        <p14:creationId xmlns:p14="http://schemas.microsoft.com/office/powerpoint/2010/main" val="3989934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effectLst/>
              </a:rPr>
              <a:t>Say</a:t>
            </a:r>
            <a:r>
              <a:rPr lang="en-US" sz="1000"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0" dirty="0"/>
              <a:t>[Time 1 minute]</a:t>
            </a:r>
          </a:p>
          <a:p>
            <a:endParaRPr lang="en-US" sz="1000" i="1" kern="1200" dirty="0">
              <a:solidFill>
                <a:schemeClr val="tx1"/>
              </a:solidFill>
              <a:effectLst/>
            </a:endParaRPr>
          </a:p>
          <a:p>
            <a:r>
              <a:rPr lang="en-US" sz="1000" i="1" kern="1200" dirty="0">
                <a:solidFill>
                  <a:schemeClr val="tx1"/>
                </a:solidFill>
                <a:effectLst/>
              </a:rPr>
              <a:t>Say</a:t>
            </a:r>
            <a:r>
              <a:rPr lang="en-US" sz="1000" kern="1200" dirty="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pPr fontAlgn="t"/>
            <a:endParaRPr lang="en-US" sz="1000" kern="1200" dirty="0">
              <a:solidFill>
                <a:schemeClr val="tx1"/>
              </a:solidFill>
            </a:endParaRPr>
          </a:p>
          <a:p>
            <a:pPr fontAlgn="t"/>
            <a:r>
              <a:rPr lang="en-US" sz="1000" kern="1200" dirty="0">
                <a:solidFill>
                  <a:schemeClr val="tx1"/>
                </a:solidFill>
              </a:rPr>
              <a:t>The On-the-Job section in the Harvard ManageMentor topic provides an opportunity for you to pick a skill to work on and come up with specific ways to apply and develop the skill in your workplace.</a:t>
            </a:r>
          </a:p>
          <a:p>
            <a:pPr fontAlgn="t"/>
            <a:r>
              <a:rPr lang="en-US" sz="1000" b="1" kern="1200" dirty="0">
                <a:solidFill>
                  <a:schemeClr val="tx1"/>
                </a:solidFill>
              </a:rPr>
              <a:t> </a:t>
            </a:r>
            <a:endParaRPr lang="en-US" sz="1000" kern="1200" dirty="0">
              <a:solidFill>
                <a:schemeClr val="tx1"/>
              </a:solidFill>
            </a:endParaRPr>
          </a:p>
          <a:p>
            <a:r>
              <a:rPr lang="en-US" sz="1000" kern="1200" dirty="0">
                <a:solidFill>
                  <a:schemeClr val="tx1"/>
                </a:solidFill>
              </a:rPr>
              <a:t>In order to complete this learning experience, proceed to the On-the-Job section in the Harvard ManageMentor topic. Remember, the only way to develop a skill is to apply and experiment with the use of that skill in your workplace.</a:t>
            </a:r>
          </a:p>
          <a:p>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effectLst/>
              </a:rPr>
              <a:t>Instructions:</a:t>
            </a:r>
            <a:r>
              <a:rPr lang="en-US" sz="1000" kern="1200" dirty="0">
                <a:solidFill>
                  <a:schemeClr val="tx1"/>
                </a:solidFill>
                <a:effectLst/>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[Time: 1 minute]</a:t>
            </a:r>
          </a:p>
          <a:p>
            <a:endParaRPr lang="en-US" sz="1000" i="1" dirty="0"/>
          </a:p>
          <a:p>
            <a:r>
              <a:rPr lang="en-US" sz="1000" i="1" dirty="0"/>
              <a:t>Say</a:t>
            </a:r>
            <a:r>
              <a:rPr lang="en-US" sz="1000" dirty="0"/>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in the chat panel first to show an example. Note: There is no need to debrief the question now—it will be discussed several slides later. </a:t>
            </a:r>
          </a:p>
          <a:p>
            <a:endParaRPr lang="en-US" sz="1000" dirty="0"/>
          </a:p>
          <a:p>
            <a:r>
              <a:rPr lang="en-US" sz="1000" dirty="0"/>
              <a:t>However, use this time to make note of the most common and least common responses, so you are prepared to debrief later.</a:t>
            </a:r>
          </a:p>
          <a:p>
            <a:endParaRPr lang="en-US" sz="1000" b="0" kern="1200" dirty="0">
              <a:solidFill>
                <a:schemeClr val="tx1"/>
              </a:solidFill>
              <a:effectLst/>
            </a:endParaRPr>
          </a:p>
          <a:p>
            <a:endParaRPr lang="en-US" sz="1000" b="0" kern="1200" dirty="0">
              <a:solidFill>
                <a:schemeClr val="tx1"/>
              </a:solidFill>
              <a:effectLst/>
            </a:endParaRPr>
          </a:p>
          <a:p>
            <a:endParaRPr lang="en-US" sz="1000" b="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dirty="0"/>
          </a:p>
          <a:p>
            <a:r>
              <a:rPr lang="en-US" sz="1000" baseline="0" dirty="0"/>
              <a:t>[</a:t>
            </a:r>
            <a:r>
              <a:rPr lang="en-US" sz="1000" i="0" baseline="0" dirty="0"/>
              <a:t>Time: </a:t>
            </a:r>
            <a:r>
              <a:rPr lang="en-US" sz="1000" baseline="0" dirty="0"/>
              <a:t>1</a:t>
            </a:r>
            <a:r>
              <a:rPr lang="en-US" sz="1000" dirty="0"/>
              <a:t> minute]</a:t>
            </a:r>
          </a:p>
          <a:p>
            <a:endParaRPr lang="en-US" sz="1000" b="1" baseline="0" dirty="0"/>
          </a:p>
          <a:p>
            <a:r>
              <a:rPr lang="en-US" sz="1000" i="1" baseline="0" dirty="0"/>
              <a:t>Instructions</a:t>
            </a:r>
            <a:r>
              <a:rPr lang="en-US" sz="1000" baseline="0" dirty="0"/>
              <a:t>: Introduce yourself and any co-facilitator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dirty="0"/>
              <a:t>[Time: 1 minute]</a:t>
            </a:r>
          </a:p>
          <a:p>
            <a:endParaRPr lang="en-US" sz="1000" dirty="0"/>
          </a:p>
          <a:p>
            <a:r>
              <a:rPr lang="en-US" sz="1000" i="1" dirty="0"/>
              <a:t>Say</a:t>
            </a:r>
            <a:r>
              <a:rPr lang="en-US" sz="1000" dirty="0"/>
              <a:t>: Today’s session has been designed to be an interactive experience. To get the most from the session, here are a few tips about how to participate.</a:t>
            </a:r>
          </a:p>
          <a:p>
            <a:endParaRPr lang="en-US" sz="1000" i="1" dirty="0"/>
          </a:p>
          <a:p>
            <a:r>
              <a:rPr lang="en-US" sz="1000" i="1" dirty="0"/>
              <a:t>Instructions</a:t>
            </a:r>
            <a:r>
              <a:rPr lang="en-US" sz="1000" dirty="0"/>
              <a:t>: Highlight any web conferencing features to be used such as the chat panel and raise hand feature. Note that the raise hand feature may not be necessary if the group is relatively small. With a small group, participants could volunteer by just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p>
          <a:p>
            <a:r>
              <a:rPr lang="en-US" sz="1000" i="1" dirty="0"/>
              <a:t>Say</a:t>
            </a:r>
            <a:r>
              <a:rPr lang="en-US" sz="1000" dirty="0"/>
              <a:t>: It appears we are ready to start.</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dirty="0"/>
              <a:t>[Time: 5 minutes]</a:t>
            </a:r>
          </a:p>
          <a:p>
            <a:endParaRPr lang="en-US" sz="1000" b="1" dirty="0"/>
          </a:p>
          <a:p>
            <a:r>
              <a:rPr lang="en-US" sz="1000" i="1" kern="1200" dirty="0">
                <a:solidFill>
                  <a:schemeClr val="tx1"/>
                </a:solidFill>
              </a:rPr>
              <a:t>Instructions:</a:t>
            </a:r>
            <a:r>
              <a:rPr lang="en-US" sz="1000" kern="1200" dirty="0">
                <a:solidFill>
                  <a:schemeClr val="tx1"/>
                </a:solidFill>
              </a:rPr>
              <a:t> Debrief the icebreaker question. Briefly summarize participants’ responses; for example: “Quite a few of you said that teams are encouraged to work across functions to come up with new ideas.”</a:t>
            </a:r>
          </a:p>
          <a:p>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Let’s hear from one or two of you about any practices you use yourselves to foster creativity and innovation with others in your group. Please raise your hand if you want to share some thoughts. </a:t>
            </a:r>
          </a:p>
          <a:p>
            <a:endParaRPr lang="en-US" sz="1000" i="1" kern="1200" dirty="0">
              <a:solidFill>
                <a:schemeClr val="tx1"/>
              </a:solidFill>
            </a:endParaRPr>
          </a:p>
          <a:p>
            <a:r>
              <a:rPr lang="en-US" sz="1000" i="1" kern="1200" dirty="0">
                <a:solidFill>
                  <a:schemeClr val="tx1"/>
                </a:solidFill>
              </a:rPr>
              <a:t>Instructions</a:t>
            </a:r>
            <a:r>
              <a:rPr lang="en-US" sz="1000" kern="1200" dirty="0">
                <a:solidFill>
                  <a:schemeClr val="tx1"/>
                </a:solidFill>
              </a:rPr>
              <a:t>: Take one or two responses, then summarize what people have said. </a:t>
            </a:r>
          </a:p>
          <a:p>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These are good insights about practices that can help our organization be more innovative. Our success depends on continuous innovation across the whole organization, no matter what your role is.</a:t>
            </a:r>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kern="1200" dirty="0">
                <a:solidFill>
                  <a:schemeClr val="tx1"/>
                </a:solidFill>
              </a:rPr>
              <a:t>Say:</a:t>
            </a:r>
            <a:r>
              <a:rPr lang="en-US" sz="1000" kern="1200" dirty="0">
                <a:solidFill>
                  <a:schemeClr val="tx1"/>
                </a:solidFill>
              </a:rPr>
              <a:t> Today’s session will focus on three ways to boost creativity and innovation. We’ll discuss how to: </a:t>
            </a:r>
          </a:p>
          <a:p>
            <a:pPr marL="171450" indent="-171450">
              <a:buFont typeface="Arial" panose="020B0604020202020204" pitchFamily="34" charset="0"/>
              <a:buChar char="•"/>
            </a:pPr>
            <a:r>
              <a:rPr lang="en-US" sz="1000" kern="1200" dirty="0">
                <a:solidFill>
                  <a:schemeClr val="tx1"/>
                </a:solidFill>
              </a:rPr>
              <a:t>Unlock curiosity to drive innovation</a:t>
            </a:r>
          </a:p>
          <a:p>
            <a:pPr marL="171450" indent="-171450">
              <a:buFont typeface="Arial" panose="020B0604020202020204" pitchFamily="34" charset="0"/>
              <a:buChar char="•"/>
            </a:pPr>
            <a:r>
              <a:rPr lang="en-US" sz="1000" kern="1200" dirty="0">
                <a:solidFill>
                  <a:schemeClr val="tx1"/>
                </a:solidFill>
              </a:rPr>
              <a:t>Collaborate to expand your capacity to innovate</a:t>
            </a:r>
          </a:p>
          <a:p>
            <a:pPr marL="171450" indent="-171450">
              <a:buFont typeface="Arial" panose="020B0604020202020204" pitchFamily="34" charset="0"/>
              <a:buChar char="•"/>
            </a:pPr>
            <a:r>
              <a:rPr lang="en-US" sz="1000" kern="1200" dirty="0">
                <a:solidFill>
                  <a:schemeClr val="tx1"/>
                </a:solidFill>
              </a:rPr>
              <a:t>Take smart risks</a:t>
            </a:r>
            <a:br>
              <a:rPr lang="en-US" sz="1000" kern="1200" dirty="0">
                <a:solidFill>
                  <a:schemeClr val="tx1"/>
                </a:solidFill>
              </a:rPr>
            </a:br>
            <a:r>
              <a:rPr lang="en-US" sz="1000" kern="1200" dirty="0">
                <a:solidFill>
                  <a:schemeClr val="tx1"/>
                </a:solidFill>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1000" i="1" kern="1200" dirty="0">
                <a:solidFill>
                  <a:schemeClr val="tx1"/>
                </a:solidFill>
              </a:rPr>
              <a:t>Say</a:t>
            </a:r>
            <a:r>
              <a:rPr lang="en-US" sz="1000" kern="1200" dirty="0">
                <a:solidFill>
                  <a:schemeClr val="tx1"/>
                </a:solidFill>
              </a:rPr>
              <a:t>: So let’s get started by discussing how we can tap into our own curiosity at work to develop innovative solutions to challenges and opportunities.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0" i="0" dirty="0"/>
              <a:t>[Time: 9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p>
          <a:p>
            <a:pPr lvl="0"/>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Debrief tool from the Harvard ManageMentor Innovation and Creativity topic: “Worksheet for Unlocking Curiosity.” </a:t>
            </a:r>
          </a:p>
          <a:p>
            <a:endParaRPr lang="en-US" sz="1000" i="1" kern="1200" dirty="0"/>
          </a:p>
          <a:p>
            <a:r>
              <a:rPr lang="en-US" sz="1000" i="1" kern="1200" dirty="0"/>
              <a:t>Say: </a:t>
            </a:r>
            <a:r>
              <a:rPr lang="en-US" sz="1000" i="0" kern="1200" dirty="0"/>
              <a:t>As part of your pre-work, you were asked to complete the “Worksheet for Unlocking Curiosity” from the Harvard ManageMentor Innovation and Creativity topic. It asked you to consider these three questions. Let’s share some of the things you thought about. Chat in any of your responses to the questions.</a:t>
            </a:r>
          </a:p>
          <a:p>
            <a:endParaRPr lang="en-US" sz="1000" i="1" kern="1200" dirty="0"/>
          </a:p>
          <a:p>
            <a:r>
              <a:rPr lang="en-US" sz="1000" i="1" kern="1200" dirty="0"/>
              <a:t>Instructions: </a:t>
            </a:r>
            <a:r>
              <a:rPr lang="en-US" sz="1000" i="0" kern="1200" dirty="0"/>
              <a:t>Comment on the range of responses, noting if there is a wide variety or any similarities. Ca</a:t>
            </a:r>
            <a:r>
              <a:rPr lang="en-US" sz="1000" kern="1200" dirty="0"/>
              <a:t>ll on two or three volunteers to briefly expand on their responses.</a:t>
            </a:r>
          </a:p>
          <a:p>
            <a:endParaRPr lang="en-US" sz="1000" i="1" kern="1200" dirty="0"/>
          </a:p>
          <a:p>
            <a:r>
              <a:rPr lang="en-US" sz="1000" i="1" kern="1200" dirty="0"/>
              <a:t>Say: </a:t>
            </a:r>
            <a:r>
              <a:rPr lang="en-US" sz="1000" i="0" kern="1200" dirty="0"/>
              <a:t>As you learned in the Innovation and Creativity topic, when we’re curious, we can gather new information that leads us to make creative connections, identify opportunities for innovation, and build on promising ideas. Did this activity help you discover ideas or opportunities you wouldn’t otherwise have noticed? Raise your hand if you’d like to comment.</a:t>
            </a:r>
          </a:p>
          <a:p>
            <a:endParaRPr lang="en-US" sz="1000" i="0" kern="1200" dirty="0"/>
          </a:p>
          <a:p>
            <a:r>
              <a:rPr lang="en-US" sz="1000" i="1" kern="1200" dirty="0"/>
              <a:t>Instructions: </a:t>
            </a:r>
            <a:r>
              <a:rPr lang="en-US" sz="1000" i="0" kern="1200" dirty="0"/>
              <a:t>Facilitate a discussion around the process of being deliberately curious and how it helps identify areas for innovation. </a:t>
            </a:r>
          </a:p>
          <a:p>
            <a:endParaRPr lang="en-US" sz="1000" i="0" kern="1200" dirty="0"/>
          </a:p>
          <a:p>
            <a:r>
              <a:rPr lang="en-US" sz="1000" i="1" kern="1200" dirty="0"/>
              <a:t>Say</a:t>
            </a:r>
            <a:r>
              <a:rPr lang="en-US" sz="1000" i="0" kern="1200" dirty="0"/>
              <a:t>: Now let’s think about how to spark curiosity in our own groups or teams. How might you build these kinds of prompts into your and your group’s daily work? Chat in your suggestions.</a:t>
            </a:r>
          </a:p>
          <a:p>
            <a:endParaRPr lang="en-US" sz="1000" i="0" kern="1200" dirty="0"/>
          </a:p>
          <a:p>
            <a:r>
              <a:rPr lang="en-US" sz="1000" i="1" kern="1200" dirty="0"/>
              <a:t>Instructions</a:t>
            </a:r>
            <a:r>
              <a:rPr lang="en-US" sz="1000" i="0" kern="1200" dirty="0"/>
              <a:t>: Highlight any common suggestions. You may mention that the Innovation and Creativity topic has an example from an experiment conducted by Harvard Business School professor Francesca Gino, where participants received a text with these questions twice a week, and then showed more creativity and innovation at work (as ranked by their managers).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92500" lnSpcReduction="10000"/>
          </a:bodyPr>
          <a:lstStyle/>
          <a:p>
            <a:r>
              <a:rPr lang="en-US" sz="1000" b="1" kern="1200" dirty="0">
                <a:solidFill>
                  <a:schemeClr val="tx1"/>
                </a:solidFill>
              </a:rPr>
              <a:t>Facilitator notes:</a:t>
            </a:r>
            <a:endParaRPr lang="en-US" sz="1000" kern="1200" dirty="0">
              <a:solidFill>
                <a:schemeClr val="tx1"/>
              </a:solidFill>
            </a:endParaRPr>
          </a:p>
          <a:p>
            <a:endParaRPr lang="en-US" sz="1000" kern="1200" dirty="0">
              <a:solidFill>
                <a:schemeClr val="tx1"/>
              </a:solidFill>
            </a:endParaRPr>
          </a:p>
          <a:p>
            <a:r>
              <a:rPr lang="en-US" sz="1000" kern="1200" dirty="0">
                <a:solidFill>
                  <a:schemeClr val="tx1"/>
                </a:solidFill>
              </a:rPr>
              <a:t>[Time: 7 minutes]</a:t>
            </a:r>
          </a:p>
          <a:p>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In the previous activity, we started talking about how we can encourage curiosity in our groups. Let’s continue by considering this scenario. Take a minute to read it. </a:t>
            </a:r>
          </a:p>
          <a:p>
            <a:endParaRPr lang="en-US" sz="1000" i="1" kern="1200" dirty="0">
              <a:solidFill>
                <a:schemeClr val="tx1"/>
              </a:solidFill>
            </a:endParaRPr>
          </a:p>
          <a:p>
            <a:r>
              <a:rPr lang="en-US" sz="1000" i="1" kern="1200" dirty="0">
                <a:solidFill>
                  <a:schemeClr val="tx1"/>
                </a:solidFill>
              </a:rPr>
              <a:t>Instructions:</a:t>
            </a:r>
            <a:r>
              <a:rPr lang="en-US" sz="1000" kern="1200" dirty="0">
                <a:solidFill>
                  <a:schemeClr val="tx1"/>
                </a:solidFill>
              </a:rPr>
              <a:t> Give participants one minute to review the scenario.</a:t>
            </a:r>
          </a:p>
          <a:p>
            <a:endParaRPr lang="en-US" sz="1000" kern="1200" dirty="0">
              <a:solidFill>
                <a:schemeClr val="tx1"/>
              </a:solidFill>
            </a:endParaRPr>
          </a:p>
          <a:p>
            <a:r>
              <a:rPr lang="en-US" sz="1000" i="1" kern="1200" dirty="0">
                <a:solidFill>
                  <a:schemeClr val="tx1"/>
                </a:solidFill>
              </a:rPr>
              <a:t>Say</a:t>
            </a:r>
            <a:r>
              <a:rPr lang="en-US" sz="1000" kern="1200" dirty="0">
                <a:solidFill>
                  <a:schemeClr val="tx1"/>
                </a:solidFill>
              </a:rPr>
              <a:t>: Trisha’s response is quite dismissive of Darren’s proposal. What could she have said or done instead to encourage Darren’s curiosity and new ideas? Chat in your suggestions. </a:t>
            </a:r>
          </a:p>
          <a:p>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Review suggestions as they come in. Ideally, participants would highlight the following:</a:t>
            </a:r>
          </a:p>
          <a:p>
            <a:pPr marL="171450" indent="-171450">
              <a:buFont typeface="Arial" panose="020B0604020202020204" pitchFamily="34" charset="0"/>
              <a:buChar char="•"/>
            </a:pPr>
            <a:r>
              <a:rPr lang="en-US" sz="1000" kern="1200" dirty="0">
                <a:solidFill>
                  <a:schemeClr val="tx1"/>
                </a:solidFill>
              </a:rPr>
              <a:t>Trisha could have acknowledged the value of having fresh eyes on the team. Darren is able to observe the workplace like a beginner and spot opportunities that other longer-standing team members may not have noticed.</a:t>
            </a:r>
          </a:p>
          <a:p>
            <a:pPr marL="171450" indent="-171450">
              <a:buFont typeface="Arial" panose="020B0604020202020204" pitchFamily="34" charset="0"/>
              <a:buChar char="•"/>
            </a:pPr>
            <a:r>
              <a:rPr lang="en-US" sz="1000" kern="1200" dirty="0">
                <a:solidFill>
                  <a:schemeClr val="tx1"/>
                </a:solidFill>
              </a:rPr>
              <a:t>Trisha could have asked real questions that show she has a genuine interest in what Darren has to say, such as, “What do you think would be a good first step to follow up on your ideas?”</a:t>
            </a:r>
          </a:p>
          <a:p>
            <a:pPr marL="171450" indent="-171450">
              <a:buFont typeface="Arial" panose="020B0604020202020204" pitchFamily="34" charset="0"/>
              <a:buChar char="•"/>
            </a:pPr>
            <a:r>
              <a:rPr lang="en-US" sz="1000" kern="1200" dirty="0">
                <a:solidFill>
                  <a:schemeClr val="tx1"/>
                </a:solidFill>
              </a:rPr>
              <a:t>Trisha could have used the “Yes, and…” technique described in the Innovation and Creativity topic to build on Darren’s ideas. For example, “Yes, and we could map out the steps in the process so we have a better sense of how it could be streamlined.”</a:t>
            </a:r>
          </a:p>
          <a:p>
            <a:endParaRPr lang="en-US" sz="1000" kern="1200" dirty="0">
              <a:solidFill>
                <a:schemeClr val="tx1"/>
              </a:solidFill>
            </a:endParaRPr>
          </a:p>
          <a:p>
            <a:r>
              <a:rPr lang="en-US" sz="1000" i="1" dirty="0"/>
              <a:t>Say: </a:t>
            </a:r>
            <a:r>
              <a:rPr lang="en-US" sz="1000" dirty="0"/>
              <a:t>What could Darren have done to make it easier for Trisha to get excited about his proposal?</a:t>
            </a:r>
          </a:p>
          <a:p>
            <a:endParaRPr lang="en-US" sz="1000" i="1" dirty="0"/>
          </a:p>
          <a:p>
            <a:r>
              <a:rPr lang="en-US" sz="1000" i="1" dirty="0"/>
              <a:t>Instructions</a:t>
            </a:r>
            <a:r>
              <a:rPr lang="en-US" sz="1000" dirty="0"/>
              <a:t>: Review suggestions as they come in. Participants may highlight similar suggestions as above, as well the following:</a:t>
            </a:r>
          </a:p>
          <a:p>
            <a:pPr marL="171450" indent="-171450">
              <a:buFont typeface="Arial" panose="020B0604020202020204" pitchFamily="34" charset="0"/>
              <a:buChar char="•"/>
            </a:pPr>
            <a:r>
              <a:rPr lang="en-US" sz="1000" dirty="0"/>
              <a:t>Darren could have asked Trisha to share what they had done in the past, acknowledging the team’s efforts to tackle the problem prior to his arrival and making her less defensive.</a:t>
            </a:r>
          </a:p>
          <a:p>
            <a:pPr marL="171450" indent="-171450">
              <a:buFont typeface="Arial" panose="020B0604020202020204" pitchFamily="34" charset="0"/>
              <a:buChar char="•"/>
            </a:pPr>
            <a:r>
              <a:rPr lang="en-US" sz="1000" dirty="0"/>
              <a:t>Darren could have engaged in “what if” thinking and asked Trisha to imagine various outcomes: “What if by tweaking one or two small things we could really influence how customers feel about our company?”</a:t>
            </a:r>
            <a:endParaRPr lang="en-US" sz="1000" kern="1200" dirty="0">
              <a:solidFill>
                <a:schemeClr val="tx1"/>
              </a:solidFill>
            </a:endParaRPr>
          </a:p>
          <a:p>
            <a:endParaRPr lang="en-US" sz="1000" kern="1200" dirty="0">
              <a:solidFill>
                <a:schemeClr val="tx1"/>
              </a:solidFill>
            </a:endParaRPr>
          </a:p>
          <a:p>
            <a:r>
              <a:rPr lang="en-US" sz="1000" i="1" kern="1200" dirty="0">
                <a:solidFill>
                  <a:schemeClr val="tx1"/>
                </a:solidFill>
              </a:rPr>
              <a:t>Say:</a:t>
            </a:r>
            <a:r>
              <a:rPr lang="en-US" sz="1000" kern="1200" dirty="0">
                <a:solidFill>
                  <a:schemeClr val="tx1"/>
                </a:solidFill>
              </a:rPr>
              <a:t> Great, your responses show you’re thinking carefully about how to encourage, not dampen, others’ curiosity. What about in your own work area? Is being curious and asking questions welcomed? Or is it discouraged, either subtly or explicitly? Chat in your thoughts or raise your hand if you’d like to share any examples with the group.</a:t>
            </a:r>
          </a:p>
          <a:p>
            <a:endParaRPr lang="en-US" sz="1000" kern="1200" dirty="0">
              <a:solidFill>
                <a:schemeClr val="tx1"/>
              </a:solidFill>
            </a:endParaRPr>
          </a:p>
          <a:p>
            <a:endParaRPr lang="en-US" sz="1000" kern="1200" dirty="0">
              <a:solidFill>
                <a:schemeClr val="tx1"/>
              </a:solidFill>
            </a:endParaRPr>
          </a:p>
          <a:p>
            <a:endParaRPr lang="en-US" sz="1000" kern="1200" dirty="0">
              <a:solidFill>
                <a:schemeClr val="tx1"/>
              </a:solidFill>
            </a:endParaRPr>
          </a:p>
          <a:p>
            <a:endParaRPr lang="en-US" sz="1000" kern="1200" dirty="0">
              <a:solidFill>
                <a:schemeClr val="tx1"/>
              </a:solidFill>
            </a:endParaRPr>
          </a:p>
          <a:p>
            <a:endParaRPr lang="en-US" sz="1000" kern="1200" dirty="0">
              <a:solidFill>
                <a:schemeClr val="tx1"/>
              </a:solidFil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398988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1924115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grpSp>
        <p:nvGrpSpPr>
          <p:cNvPr id="25" name="Group 24"/>
          <p:cNvGrpSpPr/>
          <p:nvPr userDrawn="1"/>
        </p:nvGrpSpPr>
        <p:grpSpPr>
          <a:xfrm>
            <a:off x="7642004" y="0"/>
            <a:ext cx="1110074" cy="1586829"/>
            <a:chOff x="7632039" y="1"/>
            <a:chExt cx="1110074" cy="1586829"/>
          </a:xfrm>
        </p:grpSpPr>
        <p:grpSp>
          <p:nvGrpSpPr>
            <p:cNvPr id="26" name="Group 25"/>
            <p:cNvGrpSpPr/>
            <p:nvPr/>
          </p:nvGrpSpPr>
          <p:grpSpPr>
            <a:xfrm>
              <a:off x="7632039" y="1"/>
              <a:ext cx="1110074" cy="1586829"/>
              <a:chOff x="7632039" y="1"/>
              <a:chExt cx="1110074" cy="1586829"/>
            </a:xfrm>
          </p:grpSpPr>
          <p:sp>
            <p:nvSpPr>
              <p:cNvPr id="28" name="Rectangle 27"/>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Chevron 28"/>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7" name="TextBox 26"/>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a:t>
              </a:r>
              <a:r>
                <a:rPr lang="en-US" sz="1000" baseline="0" dirty="0">
                  <a:solidFill>
                    <a:schemeClr val="bg1"/>
                  </a:solidFill>
                </a:rPr>
                <a:t> CREATIVITY</a:t>
              </a:r>
              <a:endParaRPr lang="en-US" sz="1000" dirty="0">
                <a:solidFill>
                  <a:schemeClr val="bg1"/>
                </a:solidFill>
              </a:endParaRPr>
            </a:p>
          </p:txBody>
        </p:sp>
      </p:gr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2019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7" name="Group 26"/>
          <p:cNvGrpSpPr/>
          <p:nvPr userDrawn="1"/>
        </p:nvGrpSpPr>
        <p:grpSpPr>
          <a:xfrm>
            <a:off x="935711" y="0"/>
            <a:ext cx="1110074" cy="1586829"/>
            <a:chOff x="7632039" y="1"/>
            <a:chExt cx="1110074" cy="1586829"/>
          </a:xfrm>
        </p:grpSpPr>
        <p:grpSp>
          <p:nvGrpSpPr>
            <p:cNvPr id="28" name="Group 27"/>
            <p:cNvGrpSpPr/>
            <p:nvPr/>
          </p:nvGrpSpPr>
          <p:grpSpPr>
            <a:xfrm>
              <a:off x="7632039" y="1"/>
              <a:ext cx="1110074" cy="1586829"/>
              <a:chOff x="7632039" y="1"/>
              <a:chExt cx="1110074" cy="1586829"/>
            </a:xfrm>
          </p:grpSpPr>
          <p:sp>
            <p:nvSpPr>
              <p:cNvPr id="30" name="Rectangle 29"/>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Chevron 30"/>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9" name="TextBox 28"/>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a:t>
              </a:r>
              <a:r>
                <a:rPr lang="en-US" sz="1000" baseline="0" dirty="0">
                  <a:solidFill>
                    <a:schemeClr val="bg1"/>
                  </a:solidFill>
                </a:rPr>
                <a:t> CREATIVITY</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01663" y="3471333"/>
            <a:ext cx="7375075"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11157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a:t>
              </a:r>
              <a:r>
                <a:rPr lang="en-US" sz="1000" baseline="0" dirty="0">
                  <a:solidFill>
                    <a:schemeClr val="bg1"/>
                  </a:solidFill>
                </a:rPr>
                <a:t> CREATIVITY</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61" r:id="rId4"/>
    <p:sldLayoutId id="2147483670" r:id="rId5"/>
    <p:sldLayoutId id="2147483671" r:id="rId6"/>
    <p:sldLayoutId id="2147483669" r:id="rId7"/>
    <p:sldLayoutId id="2147483651" r:id="rId8"/>
    <p:sldLayoutId id="2147483673"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topic_landing_page_image_1400.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1593" r="11593"/>
          <a:stretch>
            <a:fillRect/>
          </a:stretch>
        </p:blipFill>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478920"/>
            <a:ext cx="518125" cy="292589"/>
          </a:xfrm>
          <a:prstGeom prst="rect">
            <a:avLst/>
          </a:prstGeom>
        </p:spPr>
      </p:pic>
      <p:sp>
        <p:nvSpPr>
          <p:cNvPr id="6" name="Title 5"/>
          <p:cNvSpPr>
            <a:spLocks noGrp="1"/>
          </p:cNvSpPr>
          <p:nvPr>
            <p:ph type="ctrTitle"/>
          </p:nvPr>
        </p:nvSpPr>
        <p:spPr>
          <a:xfrm>
            <a:off x="1390315" y="3123027"/>
            <a:ext cx="7299659" cy="926451"/>
          </a:xfrm>
        </p:spPr>
        <p:txBody>
          <a:bodyPr/>
          <a:lstStyle/>
          <a:p>
            <a:r>
              <a:rPr lang="en-US" dirty="0"/>
              <a:t>Innovation and Creativity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491946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475778443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3788" b="42344"/>
          <a:stretch/>
        </p:blipFill>
        <p:spPr/>
      </p:pic>
      <p:sp>
        <p:nvSpPr>
          <p:cNvPr id="5" name="Text Placeholder 4"/>
          <p:cNvSpPr>
            <a:spLocks noGrp="1"/>
          </p:cNvSpPr>
          <p:nvPr>
            <p:ph type="body" idx="1"/>
          </p:nvPr>
        </p:nvSpPr>
        <p:spPr>
          <a:xfrm>
            <a:off x="932789" y="2689082"/>
            <a:ext cx="6488111" cy="2888719"/>
          </a:xfrm>
        </p:spPr>
        <p:txBody>
          <a:bodyPr/>
          <a:lstStyle/>
          <a:p>
            <a:r>
              <a:rPr lang="en-US" dirty="0"/>
              <a:t>COLLABORATE TO INNOVATE</a:t>
            </a:r>
          </a:p>
        </p:txBody>
      </p:sp>
      <p:grpSp>
        <p:nvGrpSpPr>
          <p:cNvPr id="7" name="Group 6"/>
          <p:cNvGrpSpPr/>
          <p:nvPr/>
        </p:nvGrpSpPr>
        <p:grpSpPr>
          <a:xfrm>
            <a:off x="932789" y="19001"/>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 CREATIVITY</a:t>
              </a:r>
            </a:p>
          </p:txBody>
        </p:sp>
      </p:grpSp>
    </p:spTree>
    <p:extLst>
      <p:ext uri="{BB962C8B-B14F-4D97-AF65-F5344CB8AC3E}">
        <p14:creationId xmlns:p14="http://schemas.microsoft.com/office/powerpoint/2010/main" val="136117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Creating diversity of insight</a:t>
            </a:r>
          </a:p>
        </p:txBody>
      </p:sp>
      <p:sp>
        <p:nvSpPr>
          <p:cNvPr id="3" name="Content Placeholder 2"/>
          <p:cNvSpPr txBox="1">
            <a:spLocks/>
          </p:cNvSpPr>
          <p:nvPr/>
        </p:nvSpPr>
        <p:spPr>
          <a:xfrm>
            <a:off x="394855" y="1574977"/>
            <a:ext cx="8229600" cy="1066800"/>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20000"/>
              </a:lnSpc>
              <a:buNone/>
            </a:pPr>
            <a:r>
              <a:rPr lang="en-US" sz="2000" dirty="0"/>
              <a:t>List the top 10 people you would typically talk with if you were trying to develop or refine a new idea.  </a:t>
            </a:r>
          </a:p>
          <a:p>
            <a:pPr>
              <a:lnSpc>
                <a:spcPct val="120000"/>
              </a:lnSpc>
            </a:pPr>
            <a:endParaRPr lang="en-US" sz="2000" b="1" dirty="0"/>
          </a:p>
        </p:txBody>
      </p:sp>
      <p:sp>
        <p:nvSpPr>
          <p:cNvPr id="4" name="Content Placeholder 2"/>
          <p:cNvSpPr txBox="1">
            <a:spLocks/>
          </p:cNvSpPr>
          <p:nvPr/>
        </p:nvSpPr>
        <p:spPr>
          <a:xfrm>
            <a:off x="394955" y="2460116"/>
            <a:ext cx="6701304" cy="3602166"/>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800" kern="1200">
                <a:solidFill>
                  <a:schemeClr val="tx1"/>
                </a:solidFill>
                <a:latin typeface="+mn-lt"/>
                <a:ea typeface="+mn-ea"/>
                <a:cs typeface="+mn-cs"/>
              </a:defRPr>
            </a:lvl1pPr>
            <a:lvl2pPr marL="742950" indent="-285750" algn="l" defTabSz="457200" rtl="0" eaLnBrk="1" latinLnBrk="0" hangingPunct="1">
              <a:spcBef>
                <a:spcPct val="20000"/>
              </a:spcBef>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Courier New"/>
              <a:buChar char="o"/>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171450">
              <a:spcAft>
                <a:spcPts val="600"/>
              </a:spcAft>
              <a:buFont typeface="Arial"/>
              <a:buChar char="•"/>
            </a:pPr>
            <a:r>
              <a:rPr lang="en-US" sz="1700" i="1" dirty="0"/>
              <a:t>How many are:</a:t>
            </a:r>
          </a:p>
          <a:p>
            <a:pPr marL="1028700" lvl="1" indent="-171450">
              <a:spcAft>
                <a:spcPts val="600"/>
              </a:spcAft>
              <a:buFont typeface="Arial"/>
              <a:buChar char="•"/>
            </a:pPr>
            <a:r>
              <a:rPr lang="en-US" sz="1700" i="1" dirty="0">
                <a:solidFill>
                  <a:schemeClr val="accent1"/>
                </a:solidFill>
              </a:rPr>
              <a:t>Outside your business unit?</a:t>
            </a:r>
          </a:p>
          <a:p>
            <a:pPr marL="1028700" lvl="1" indent="-171450">
              <a:spcAft>
                <a:spcPts val="600"/>
              </a:spcAft>
              <a:buFont typeface="Arial"/>
              <a:buChar char="•"/>
            </a:pPr>
            <a:r>
              <a:rPr lang="en-US" sz="1700" i="1" dirty="0">
                <a:solidFill>
                  <a:schemeClr val="accent1"/>
                </a:solidFill>
              </a:rPr>
              <a:t>Outside your company?</a:t>
            </a:r>
          </a:p>
          <a:p>
            <a:pPr marL="1028700" lvl="1" indent="-171450">
              <a:spcAft>
                <a:spcPts val="600"/>
              </a:spcAft>
              <a:buFont typeface="Arial"/>
              <a:buChar char="•"/>
            </a:pPr>
            <a:r>
              <a:rPr lang="en-US" sz="1700" i="1" dirty="0">
                <a:solidFill>
                  <a:schemeClr val="accent1"/>
                </a:solidFill>
              </a:rPr>
              <a:t>In a different line of work?</a:t>
            </a:r>
          </a:p>
          <a:p>
            <a:pPr marL="1028700" lvl="1" indent="-171450">
              <a:spcAft>
                <a:spcPts val="600"/>
              </a:spcAft>
              <a:buFont typeface="Arial"/>
              <a:buChar char="•"/>
            </a:pPr>
            <a:r>
              <a:rPr lang="en-US" sz="1700" i="1" dirty="0">
                <a:solidFill>
                  <a:schemeClr val="accent1"/>
                </a:solidFill>
              </a:rPr>
              <a:t>Completely disconnected from your industry or expertise?</a:t>
            </a:r>
          </a:p>
          <a:p>
            <a:pPr marL="1028700" lvl="1" indent="-171450">
              <a:spcAft>
                <a:spcPts val="600"/>
              </a:spcAft>
              <a:buFont typeface="Arial"/>
              <a:buChar char="•"/>
            </a:pPr>
            <a:r>
              <a:rPr lang="en-US" sz="1700" i="1" dirty="0">
                <a:solidFill>
                  <a:schemeClr val="accent1"/>
                </a:solidFill>
              </a:rPr>
              <a:t>From a completely different background or life experience?</a:t>
            </a:r>
          </a:p>
          <a:p>
            <a:pPr marL="1028700" lvl="1" indent="-171450">
              <a:spcAft>
                <a:spcPts val="600"/>
              </a:spcAft>
              <a:buFont typeface="Arial"/>
              <a:buChar char="•"/>
            </a:pPr>
            <a:r>
              <a:rPr lang="en-US" sz="1700" i="1" dirty="0">
                <a:solidFill>
                  <a:schemeClr val="accent1"/>
                </a:solidFill>
              </a:rPr>
              <a:t>Teenagers? Or over age 65?</a:t>
            </a:r>
          </a:p>
          <a:p>
            <a:pPr marL="1028700" lvl="1" indent="-171450">
              <a:spcAft>
                <a:spcPts val="600"/>
              </a:spcAft>
              <a:buFont typeface="Arial"/>
              <a:buChar char="•"/>
            </a:pPr>
            <a:r>
              <a:rPr lang="en-US" sz="1700" i="1" dirty="0">
                <a:solidFill>
                  <a:schemeClr val="accent1"/>
                </a:solidFill>
              </a:rPr>
              <a:t>Very similar to you?</a:t>
            </a:r>
          </a:p>
          <a:p>
            <a:pPr marL="1028700" lvl="1" indent="-171450">
              <a:spcAft>
                <a:spcPts val="600"/>
              </a:spcAft>
              <a:buFont typeface="Arial"/>
              <a:buChar char="•"/>
            </a:pPr>
            <a:r>
              <a:rPr lang="en-US" sz="1700" i="1" dirty="0">
                <a:solidFill>
                  <a:schemeClr val="accent1"/>
                </a:solidFill>
              </a:rPr>
              <a:t>Very familiar to you; you’ve worked with them before?</a:t>
            </a:r>
          </a:p>
          <a:p>
            <a:pPr marL="285750" indent="-171450">
              <a:spcAft>
                <a:spcPts val="600"/>
              </a:spcAft>
              <a:buFont typeface="Arial"/>
              <a:buChar char="•"/>
            </a:pPr>
            <a:endParaRPr lang="en-US" sz="1700" i="1" dirty="0">
              <a:solidFill>
                <a:schemeClr val="accent1"/>
              </a:solidFill>
            </a:endParaRPr>
          </a:p>
          <a:p>
            <a:pPr marL="285750" indent="-171450">
              <a:spcAft>
                <a:spcPts val="600"/>
              </a:spcAft>
              <a:buFont typeface="Arial"/>
              <a:buChar char="•"/>
            </a:pPr>
            <a:endParaRPr lang="en-US" sz="1700" i="1" dirty="0">
              <a:solidFill>
                <a:schemeClr val="accent1"/>
              </a:solidFill>
            </a:endParaRPr>
          </a:p>
          <a:p>
            <a:pPr marL="285750" indent="-171450">
              <a:spcAft>
                <a:spcPts val="600"/>
              </a:spcAft>
              <a:buFont typeface="Arial"/>
              <a:buChar char="•"/>
            </a:pPr>
            <a:endParaRPr lang="en-US" sz="1700" i="1" dirty="0">
              <a:solidFill>
                <a:schemeClr val="accent1"/>
              </a:solidFill>
            </a:endParaRPr>
          </a:p>
          <a:p>
            <a:pPr marL="285750" indent="-171450">
              <a:spcAft>
                <a:spcPts val="600"/>
              </a:spcAft>
              <a:buFont typeface="Arial"/>
              <a:buChar char="•"/>
            </a:pPr>
            <a:endParaRPr lang="en-US" sz="1700" i="1" dirty="0">
              <a:solidFill>
                <a:schemeClr val="accent1"/>
              </a:solidFill>
            </a:endParaRPr>
          </a:p>
          <a:p>
            <a:pPr>
              <a:spcAft>
                <a:spcPts val="600"/>
              </a:spcAft>
            </a:pPr>
            <a:endParaRPr lang="en-US" sz="1700" i="1" dirty="0">
              <a:solidFill>
                <a:schemeClr val="tx2">
                  <a:lumMod val="50000"/>
                </a:schemeClr>
              </a:solidFill>
            </a:endParaRPr>
          </a:p>
          <a:p>
            <a:pPr>
              <a:spcAft>
                <a:spcPts val="600"/>
              </a:spcAft>
            </a:pPr>
            <a:endParaRPr lang="en-US" sz="1700" dirty="0"/>
          </a:p>
          <a:p>
            <a:pPr>
              <a:spcAft>
                <a:spcPts val="600"/>
              </a:spcAft>
            </a:pPr>
            <a:endParaRPr lang="en-US" sz="1700" dirty="0"/>
          </a:p>
        </p:txBody>
      </p:sp>
      <p:sp>
        <p:nvSpPr>
          <p:cNvPr id="6" name="Footer Placeholder 3"/>
          <p:cNvSpPr txBox="1">
            <a:spLocks/>
          </p:cNvSpPr>
          <p:nvPr/>
        </p:nvSpPr>
        <p:spPr bwMode="auto">
          <a:xfrm>
            <a:off x="592664" y="6062282"/>
            <a:ext cx="8226425"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marL="0" algn="l" defTabSz="457200" rtl="0" eaLnBrk="0" latinLnBrk="0" hangingPunct="0">
              <a:tabLst>
                <a:tab pos="800100" algn="l"/>
              </a:tabLst>
              <a:defRPr sz="2400" kern="1200">
                <a:solidFill>
                  <a:schemeClr val="tx1"/>
                </a:solidFill>
                <a:latin typeface="Calibri" charset="0"/>
                <a:ea typeface="ＭＳ Ｐゴシック" charset="0"/>
                <a:cs typeface="ＭＳ Ｐゴシック" charset="0"/>
              </a:defRPr>
            </a:lvl1pPr>
            <a:lvl2pPr marL="742950" indent="-285750" algn="l" defTabSz="457200" rtl="0" eaLnBrk="0" latinLnBrk="0" hangingPunct="0">
              <a:tabLst>
                <a:tab pos="800100" algn="l"/>
              </a:tabLst>
              <a:defRPr sz="2400" kern="1200">
                <a:solidFill>
                  <a:schemeClr val="tx1"/>
                </a:solidFill>
                <a:latin typeface="Calibri" charset="0"/>
                <a:ea typeface="ＭＳ Ｐゴシック" charset="0"/>
                <a:cs typeface="+mn-cs"/>
              </a:defRPr>
            </a:lvl2pPr>
            <a:lvl3pPr marL="11430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3pPr>
            <a:lvl4pPr marL="16002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4pPr>
            <a:lvl5pPr marL="20574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5pPr>
            <a:lvl6pPr marL="25146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6pPr>
            <a:lvl7pPr marL="29718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7pPr>
            <a:lvl8pPr marL="34290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8pPr>
            <a:lvl9pPr marL="38862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9pPr>
          </a:lstStyle>
          <a:p>
            <a:pPr eaLnBrk="1" hangingPunct="1"/>
            <a:r>
              <a:rPr lang="en-US" sz="1000" dirty="0"/>
              <a:t>Adapted from Jeff Dyer, Hal Gregersen, and Clayton M. Christensen, </a:t>
            </a:r>
            <a:r>
              <a:rPr lang="en-US" sz="1000" i="1" dirty="0"/>
              <a:t>The Innovator’s DNA: Mastering the Five Skills of Disruptive Innovators</a:t>
            </a:r>
            <a:r>
              <a:rPr lang="en-US" sz="1000" dirty="0"/>
              <a:t>, Harvard Business Review Press, 2011. </a:t>
            </a:r>
            <a:endParaRPr lang="en-US" sz="1000" b="1" cap="small" dirty="0">
              <a:latin typeface="+mn-lt"/>
            </a:endParaRPr>
          </a:p>
        </p:txBody>
      </p:sp>
      <p:sp>
        <p:nvSpPr>
          <p:cNvPr id="8" name="Content Placeholder 2"/>
          <p:cNvSpPr txBox="1">
            <a:spLocks/>
          </p:cNvSpPr>
          <p:nvPr/>
        </p:nvSpPr>
        <p:spPr>
          <a:xfrm>
            <a:off x="4644576" y="2823438"/>
            <a:ext cx="4021629" cy="2001796"/>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800" kern="1200">
                <a:solidFill>
                  <a:schemeClr val="tx1"/>
                </a:solidFill>
                <a:latin typeface="+mn-lt"/>
                <a:ea typeface="+mn-ea"/>
                <a:cs typeface="+mn-cs"/>
              </a:defRPr>
            </a:lvl1pPr>
            <a:lvl2pPr marL="742950" indent="-285750" algn="l" defTabSz="457200" rtl="0" eaLnBrk="1" latinLnBrk="0" hangingPunct="1">
              <a:spcBef>
                <a:spcPct val="20000"/>
              </a:spcBef>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Courier New"/>
              <a:buChar char="o"/>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endParaRPr lang="en-US" sz="2000" i="1" dirty="0">
              <a:solidFill>
                <a:schemeClr val="tx2">
                  <a:lumMod val="50000"/>
                </a:schemeClr>
              </a:solidFill>
            </a:endParaRPr>
          </a:p>
          <a:p>
            <a:pPr>
              <a:spcAft>
                <a:spcPts val="600"/>
              </a:spcAft>
            </a:pPr>
            <a:endParaRPr lang="en-US" sz="2000" dirty="0"/>
          </a:p>
          <a:p>
            <a:pPr>
              <a:spcAft>
                <a:spcPts val="600"/>
              </a:spcAft>
            </a:pPr>
            <a:endParaRPr lang="en-US" sz="2000" dirty="0"/>
          </a:p>
        </p:txBody>
      </p:sp>
      <p:grpSp>
        <p:nvGrpSpPr>
          <p:cNvPr id="9" name="Group 8"/>
          <p:cNvGrpSpPr/>
          <p:nvPr/>
        </p:nvGrpSpPr>
        <p:grpSpPr>
          <a:xfrm>
            <a:off x="7982922" y="5057643"/>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1" name="Picture 10"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51514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10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p:tgtEl>
                                          <p:spTgt spid="4">
                                            <p:txEl>
                                              <p:pRg st="0" end="0"/>
                                            </p:txEl>
                                          </p:spTgt>
                                        </p:tgtEl>
                                        <p:attrNameLst>
                                          <p:attrName>ppt_y</p:attrName>
                                        </p:attrNameLst>
                                      </p:cBhvr>
                                      <p:tavLst>
                                        <p:tav tm="0">
                                          <p:val>
                                            <p:strVal val="#ppt_y+#ppt_h*1.125000"/>
                                          </p:val>
                                        </p:tav>
                                        <p:tav tm="100000">
                                          <p:val>
                                            <p:strVal val="#ppt_y"/>
                                          </p:val>
                                        </p:tav>
                                      </p:tavLst>
                                    </p:anim>
                                    <p:animEffect transition="in" filter="wipe(up)">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p:tgtEl>
                                          <p:spTgt spid="4">
                                            <p:txEl>
                                              <p:pRg st="1" end="1"/>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26" dur="500"/>
                                        <p:tgtEl>
                                          <p:spTgt spid="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p:tgtEl>
                                          <p:spTgt spid="4">
                                            <p:txEl>
                                              <p:pRg st="3" end="3"/>
                                            </p:txEl>
                                          </p:spTgt>
                                        </p:tgtEl>
                                        <p:attrNameLst>
                                          <p:attrName>ppt_y</p:attrName>
                                        </p:attrNameLst>
                                      </p:cBhvr>
                                      <p:tavLst>
                                        <p:tav tm="0">
                                          <p:val>
                                            <p:strVal val="#ppt_y+#ppt_h*1.125000"/>
                                          </p:val>
                                        </p:tav>
                                        <p:tav tm="100000">
                                          <p:val>
                                            <p:strVal val="#ppt_y"/>
                                          </p:val>
                                        </p:tav>
                                      </p:tavLst>
                                    </p:anim>
                                    <p:animEffect transition="in" filter="wipe(up)">
                                      <p:cBhvr>
                                        <p:cTn id="32" dur="500"/>
                                        <p:tgtEl>
                                          <p:spTgt spid="4">
                                            <p:txEl>
                                              <p:pRg st="3" end="3"/>
                                            </p:txEl>
                                          </p:spTgt>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 calcmode="lin" valueType="num">
                                      <p:cBhvr additive="base">
                                        <p:cTn id="41" dur="500"/>
                                        <p:tgtEl>
                                          <p:spTgt spid="4">
                                            <p:txEl>
                                              <p:pRg st="4" end="4"/>
                                            </p:txEl>
                                          </p:spTgt>
                                        </p:tgtEl>
                                        <p:attrNameLst>
                                          <p:attrName>ppt_y</p:attrName>
                                        </p:attrNameLst>
                                      </p:cBhvr>
                                      <p:tavLst>
                                        <p:tav tm="0">
                                          <p:val>
                                            <p:strVal val="#ppt_y+#ppt_h*1.125000"/>
                                          </p:val>
                                        </p:tav>
                                        <p:tav tm="100000">
                                          <p:val>
                                            <p:strVal val="#ppt_y"/>
                                          </p:val>
                                        </p:tav>
                                      </p:tavLst>
                                    </p:anim>
                                    <p:animEffect transition="in" filter="wipe(up)">
                                      <p:cBhvr>
                                        <p:cTn id="42" dur="500"/>
                                        <p:tgtEl>
                                          <p:spTgt spid="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 calcmode="lin" valueType="num">
                                      <p:cBhvr additive="base">
                                        <p:cTn id="47" dur="500"/>
                                        <p:tgtEl>
                                          <p:spTgt spid="4">
                                            <p:txEl>
                                              <p:pRg st="5" end="5"/>
                                            </p:txEl>
                                          </p:spTgt>
                                        </p:tgtEl>
                                        <p:attrNameLst>
                                          <p:attrName>ppt_y</p:attrName>
                                        </p:attrNameLst>
                                      </p:cBhvr>
                                      <p:tavLst>
                                        <p:tav tm="0">
                                          <p:val>
                                            <p:strVal val="#ppt_y+#ppt_h*1.125000"/>
                                          </p:val>
                                        </p:tav>
                                        <p:tav tm="100000">
                                          <p:val>
                                            <p:strVal val="#ppt_y"/>
                                          </p:val>
                                        </p:tav>
                                      </p:tavLst>
                                    </p:anim>
                                    <p:animEffect transition="in" filter="wipe(up)">
                                      <p:cBhvr>
                                        <p:cTn id="48" dur="500"/>
                                        <p:tgtEl>
                                          <p:spTgt spid="4">
                                            <p:txEl>
                                              <p:pRg st="5" end="5"/>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nodeType="clickEffect">
                                  <p:stCondLst>
                                    <p:cond delay="0"/>
                                  </p:stCondLst>
                                  <p:childTnLst>
                                    <p:set>
                                      <p:cBhvr>
                                        <p:cTn id="52" dur="1" fill="hold">
                                          <p:stCondLst>
                                            <p:cond delay="0"/>
                                          </p:stCondLst>
                                        </p:cTn>
                                        <p:tgtEl>
                                          <p:spTgt spid="4">
                                            <p:txEl>
                                              <p:pRg st="6" end="6"/>
                                            </p:txEl>
                                          </p:spTgt>
                                        </p:tgtEl>
                                        <p:attrNameLst>
                                          <p:attrName>style.visibility</p:attrName>
                                        </p:attrNameLst>
                                      </p:cBhvr>
                                      <p:to>
                                        <p:strVal val="visible"/>
                                      </p:to>
                                    </p:set>
                                    <p:anim calcmode="lin" valueType="num">
                                      <p:cBhvr additive="base">
                                        <p:cTn id="53" dur="500"/>
                                        <p:tgtEl>
                                          <p:spTgt spid="4">
                                            <p:txEl>
                                              <p:pRg st="6" end="6"/>
                                            </p:txEl>
                                          </p:spTgt>
                                        </p:tgtEl>
                                        <p:attrNameLst>
                                          <p:attrName>ppt_y</p:attrName>
                                        </p:attrNameLst>
                                      </p:cBhvr>
                                      <p:tavLst>
                                        <p:tav tm="0">
                                          <p:val>
                                            <p:strVal val="#ppt_y+#ppt_h*1.125000"/>
                                          </p:val>
                                        </p:tav>
                                        <p:tav tm="100000">
                                          <p:val>
                                            <p:strVal val="#ppt_y"/>
                                          </p:val>
                                        </p:tav>
                                      </p:tavLst>
                                    </p:anim>
                                    <p:animEffect transition="in" filter="wipe(up)">
                                      <p:cBhvr>
                                        <p:cTn id="54" dur="500"/>
                                        <p:tgtEl>
                                          <p:spTgt spid="4">
                                            <p:txEl>
                                              <p:pRg st="6" end="6"/>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nodeType="clickEffect">
                                  <p:stCondLst>
                                    <p:cond delay="0"/>
                                  </p:stCondLst>
                                  <p:childTnLst>
                                    <p:set>
                                      <p:cBhvr>
                                        <p:cTn id="58" dur="1" fill="hold">
                                          <p:stCondLst>
                                            <p:cond delay="0"/>
                                          </p:stCondLst>
                                        </p:cTn>
                                        <p:tgtEl>
                                          <p:spTgt spid="4">
                                            <p:txEl>
                                              <p:pRg st="7" end="7"/>
                                            </p:txEl>
                                          </p:spTgt>
                                        </p:tgtEl>
                                        <p:attrNameLst>
                                          <p:attrName>style.visibility</p:attrName>
                                        </p:attrNameLst>
                                      </p:cBhvr>
                                      <p:to>
                                        <p:strVal val="visible"/>
                                      </p:to>
                                    </p:set>
                                    <p:anim calcmode="lin" valueType="num">
                                      <p:cBhvr additive="base">
                                        <p:cTn id="59" dur="500"/>
                                        <p:tgtEl>
                                          <p:spTgt spid="4">
                                            <p:txEl>
                                              <p:pRg st="7" end="7"/>
                                            </p:txEl>
                                          </p:spTgt>
                                        </p:tgtEl>
                                        <p:attrNameLst>
                                          <p:attrName>ppt_y</p:attrName>
                                        </p:attrNameLst>
                                      </p:cBhvr>
                                      <p:tavLst>
                                        <p:tav tm="0">
                                          <p:val>
                                            <p:strVal val="#ppt_y+#ppt_h*1.125000"/>
                                          </p:val>
                                        </p:tav>
                                        <p:tav tm="100000">
                                          <p:val>
                                            <p:strVal val="#ppt_y"/>
                                          </p:val>
                                        </p:tav>
                                      </p:tavLst>
                                    </p:anim>
                                    <p:animEffect transition="in" filter="wipe(up)">
                                      <p:cBhvr>
                                        <p:cTn id="60" dur="500"/>
                                        <p:tgtEl>
                                          <p:spTgt spid="4">
                                            <p:txEl>
                                              <p:pRg st="7" end="7"/>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2" presetClass="entr" presetSubtype="4" fill="hold" nodeType="clickEffect">
                                  <p:stCondLst>
                                    <p:cond delay="0"/>
                                  </p:stCondLst>
                                  <p:childTnLst>
                                    <p:set>
                                      <p:cBhvr>
                                        <p:cTn id="64" dur="1" fill="hold">
                                          <p:stCondLst>
                                            <p:cond delay="0"/>
                                          </p:stCondLst>
                                        </p:cTn>
                                        <p:tgtEl>
                                          <p:spTgt spid="4">
                                            <p:txEl>
                                              <p:pRg st="8" end="8"/>
                                            </p:txEl>
                                          </p:spTgt>
                                        </p:tgtEl>
                                        <p:attrNameLst>
                                          <p:attrName>style.visibility</p:attrName>
                                        </p:attrNameLst>
                                      </p:cBhvr>
                                      <p:to>
                                        <p:strVal val="visible"/>
                                      </p:to>
                                    </p:set>
                                    <p:anim calcmode="lin" valueType="num">
                                      <p:cBhvr additive="base">
                                        <p:cTn id="65" dur="500"/>
                                        <p:tgtEl>
                                          <p:spTgt spid="4">
                                            <p:txEl>
                                              <p:pRg st="8" end="8"/>
                                            </p:txEl>
                                          </p:spTgt>
                                        </p:tgtEl>
                                        <p:attrNameLst>
                                          <p:attrName>ppt_y</p:attrName>
                                        </p:attrNameLst>
                                      </p:cBhvr>
                                      <p:tavLst>
                                        <p:tav tm="0">
                                          <p:val>
                                            <p:strVal val="#ppt_y+#ppt_h*1.125000"/>
                                          </p:val>
                                        </p:tav>
                                        <p:tav tm="100000">
                                          <p:val>
                                            <p:strVal val="#ppt_y"/>
                                          </p:val>
                                        </p:tav>
                                      </p:tavLst>
                                    </p:anim>
                                    <p:animEffect transition="in" filter="wipe(up)">
                                      <p:cBhvr>
                                        <p:cTn id="6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5F406-6DBE-264B-A002-D7DE8D7193D6}"/>
              </a:ext>
            </a:extLst>
          </p:cNvPr>
          <p:cNvSpPr>
            <a:spLocks noGrp="1"/>
          </p:cNvSpPr>
          <p:nvPr>
            <p:ph type="title"/>
          </p:nvPr>
        </p:nvSpPr>
        <p:spPr/>
        <p:txBody>
          <a:bodyPr/>
          <a:lstStyle/>
          <a:p>
            <a:r>
              <a:rPr lang="en-US" dirty="0"/>
              <a:t>Creating the conditions</a:t>
            </a:r>
          </a:p>
        </p:txBody>
      </p:sp>
      <p:sp>
        <p:nvSpPr>
          <p:cNvPr id="9" name="Content Placeholder 1">
            <a:extLst>
              <a:ext uri="{FF2B5EF4-FFF2-40B4-BE49-F238E27FC236}">
                <a16:creationId xmlns:a16="http://schemas.microsoft.com/office/drawing/2014/main" id="{477A1F2C-7196-8E4D-87DE-1AEFB07BDC27}"/>
              </a:ext>
            </a:extLst>
          </p:cNvPr>
          <p:cNvSpPr txBox="1">
            <a:spLocks/>
          </p:cNvSpPr>
          <p:nvPr/>
        </p:nvSpPr>
        <p:spPr>
          <a:xfrm>
            <a:off x="380999" y="1644120"/>
            <a:ext cx="4910529" cy="4407408"/>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t>Think of a time when you participated in a particularly effective collaboration.  </a:t>
            </a:r>
            <a:r>
              <a:rPr lang="en-US" sz="2000" dirty="0"/>
              <a:t>Describe the task, the setting, and the associated conditions. What do they suggest about the </a:t>
            </a:r>
            <a:r>
              <a:rPr lang="en-US" sz="2000" i="1" dirty="0"/>
              <a:t>most important enablers of collaboration?</a:t>
            </a:r>
          </a:p>
          <a:p>
            <a:r>
              <a:rPr lang="en-US" sz="2000" b="1" dirty="0"/>
              <a:t>Think of a time when you participated in a particularly frustrating collaboration.  </a:t>
            </a:r>
            <a:r>
              <a:rPr lang="en-US" sz="2000" dirty="0"/>
              <a:t>Describe the task, the setting, and the associated conditions. What do they suggest about the </a:t>
            </a:r>
            <a:r>
              <a:rPr lang="en-US" sz="2000" i="1" dirty="0"/>
              <a:t>most important barriers or obstacles to collaboration?</a:t>
            </a:r>
          </a:p>
        </p:txBody>
      </p:sp>
      <p:sp>
        <p:nvSpPr>
          <p:cNvPr id="5" name="TextBox 4">
            <a:extLst>
              <a:ext uri="{FF2B5EF4-FFF2-40B4-BE49-F238E27FC236}">
                <a16:creationId xmlns:a16="http://schemas.microsoft.com/office/drawing/2014/main" id="{57D51E88-1D5E-1F45-8517-3650CCA1FE79}"/>
              </a:ext>
            </a:extLst>
          </p:cNvPr>
          <p:cNvSpPr txBox="1"/>
          <p:nvPr/>
        </p:nvSpPr>
        <p:spPr>
          <a:xfrm>
            <a:off x="5618869" y="1831888"/>
            <a:ext cx="3306708" cy="2015936"/>
          </a:xfrm>
          <a:prstGeom prst="rect">
            <a:avLst/>
          </a:prstGeom>
          <a:noFill/>
        </p:spPr>
        <p:txBody>
          <a:bodyPr wrap="square" rtlCol="0">
            <a:spAutoFit/>
          </a:bodyPr>
          <a:lstStyle/>
          <a:p>
            <a:r>
              <a:rPr lang="en-US" sz="2500" i="1" dirty="0">
                <a:solidFill>
                  <a:schemeClr val="accent1"/>
                </a:solidFill>
              </a:rPr>
              <a:t>What conditions must be present to collaborate to innovate effectively?</a:t>
            </a:r>
          </a:p>
          <a:p>
            <a:pPr marL="285750" indent="-285750">
              <a:buFont typeface="Arial" charset="0"/>
              <a:buChar char="•"/>
            </a:pPr>
            <a:endParaRPr lang="en-US" sz="2500" i="1" dirty="0">
              <a:solidFill>
                <a:schemeClr val="accent1"/>
              </a:solidFill>
            </a:endParaRPr>
          </a:p>
        </p:txBody>
      </p:sp>
      <p:grpSp>
        <p:nvGrpSpPr>
          <p:cNvPr id="6" name="Group 5">
            <a:extLst>
              <a:ext uri="{FF2B5EF4-FFF2-40B4-BE49-F238E27FC236}">
                <a16:creationId xmlns:a16="http://schemas.microsoft.com/office/drawing/2014/main" id="{9EFA7A4A-24A2-0E43-BFDC-E67690249C22}"/>
              </a:ext>
            </a:extLst>
          </p:cNvPr>
          <p:cNvGrpSpPr/>
          <p:nvPr/>
        </p:nvGrpSpPr>
        <p:grpSpPr>
          <a:xfrm>
            <a:off x="7982922" y="5073466"/>
            <a:ext cx="1161078" cy="838132"/>
            <a:chOff x="7982922" y="4553595"/>
            <a:chExt cx="1161078" cy="838132"/>
          </a:xfrm>
        </p:grpSpPr>
        <p:sp>
          <p:nvSpPr>
            <p:cNvPr id="7" name="Rectangle 6">
              <a:extLst>
                <a:ext uri="{FF2B5EF4-FFF2-40B4-BE49-F238E27FC236}">
                  <a16:creationId xmlns:a16="http://schemas.microsoft.com/office/drawing/2014/main" id="{54701821-9722-024D-A18D-286D1647DB8A}"/>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8" name="Picture 7" descr="icon_raise hand.png">
              <a:extLst>
                <a:ext uri="{FF2B5EF4-FFF2-40B4-BE49-F238E27FC236}">
                  <a16:creationId xmlns:a16="http://schemas.microsoft.com/office/drawing/2014/main" id="{48818928-B6BD-8B47-9AD2-AAE6FDD35A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grpSp>
        <p:nvGrpSpPr>
          <p:cNvPr id="10" name="Group 9">
            <a:extLst>
              <a:ext uri="{FF2B5EF4-FFF2-40B4-BE49-F238E27FC236}">
                <a16:creationId xmlns:a16="http://schemas.microsoft.com/office/drawing/2014/main" id="{E8E45DC8-CCF4-BB4E-8A5F-C12D5E03FD0B}"/>
              </a:ext>
            </a:extLst>
          </p:cNvPr>
          <p:cNvGrpSpPr/>
          <p:nvPr/>
        </p:nvGrpSpPr>
        <p:grpSpPr>
          <a:xfrm>
            <a:off x="7562882" y="3870856"/>
            <a:ext cx="1580747" cy="844729"/>
            <a:chOff x="7563253" y="4665042"/>
            <a:chExt cx="1580747" cy="844729"/>
          </a:xfrm>
        </p:grpSpPr>
        <p:sp>
          <p:nvSpPr>
            <p:cNvPr id="12" name="Rectangle 11">
              <a:extLst>
                <a:ext uri="{FF2B5EF4-FFF2-40B4-BE49-F238E27FC236}">
                  <a16:creationId xmlns:a16="http://schemas.microsoft.com/office/drawing/2014/main" id="{A45A052C-1FCE-964A-9584-2D10713E5980}"/>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3" name="Picture 12" descr="icon_chat.png">
              <a:extLst>
                <a:ext uri="{FF2B5EF4-FFF2-40B4-BE49-F238E27FC236}">
                  <a16:creationId xmlns:a16="http://schemas.microsoft.com/office/drawing/2014/main" id="{34293F15-27EA-644A-8BED-658E5471AF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4030233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flower&#10;&#10;Description automatically generated">
            <a:extLst>
              <a:ext uri="{FF2B5EF4-FFF2-40B4-BE49-F238E27FC236}">
                <a16:creationId xmlns:a16="http://schemas.microsoft.com/office/drawing/2014/main" id="{DA07FB47-9C08-7D40-BFC1-40AC2DAB899F}"/>
              </a:ext>
            </a:extLst>
          </p:cNvPr>
          <p:cNvPicPr>
            <a:picLocks noChangeAspect="1"/>
          </p:cNvPicPr>
          <p:nvPr/>
        </p:nvPicPr>
        <p:blipFill rotWithShape="1">
          <a:blip r:embed="rId3">
            <a:extLst>
              <a:ext uri="{28A0092B-C50C-407E-A947-70E740481C1C}">
                <a14:useLocalDpi xmlns:a14="http://schemas.microsoft.com/office/drawing/2010/main" val="0"/>
              </a:ext>
            </a:extLst>
          </a:blip>
          <a:srcRect b="13466"/>
          <a:stretch/>
        </p:blipFill>
        <p:spPr>
          <a:xfrm>
            <a:off x="0" y="0"/>
            <a:ext cx="9144000" cy="2060575"/>
          </a:xfrm>
          <a:prstGeom prst="rect">
            <a:avLst/>
          </a:prstGeom>
        </p:spPr>
      </p:pic>
      <p:sp>
        <p:nvSpPr>
          <p:cNvPr id="3" name="Text Placeholder 2"/>
          <p:cNvSpPr>
            <a:spLocks noGrp="1"/>
          </p:cNvSpPr>
          <p:nvPr>
            <p:ph type="body" idx="1"/>
          </p:nvPr>
        </p:nvSpPr>
        <p:spPr>
          <a:xfrm>
            <a:off x="944496" y="2431438"/>
            <a:ext cx="6488111" cy="2888719"/>
          </a:xfrm>
        </p:spPr>
        <p:txBody>
          <a:bodyPr/>
          <a:lstStyle/>
          <a:p>
            <a:r>
              <a:rPr lang="en-US" dirty="0"/>
              <a:t>TAKE SMART RISKS</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 CREATIVITY</a:t>
              </a:r>
            </a:p>
          </p:txBody>
        </p:sp>
      </p:grpSp>
    </p:spTree>
    <p:extLst>
      <p:ext uri="{BB962C8B-B14F-4D97-AF65-F5344CB8AC3E}">
        <p14:creationId xmlns:p14="http://schemas.microsoft.com/office/powerpoint/2010/main" val="2489606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5F406-6DBE-264B-A002-D7DE8D7193D6}"/>
              </a:ext>
            </a:extLst>
          </p:cNvPr>
          <p:cNvSpPr>
            <a:spLocks noGrp="1"/>
          </p:cNvSpPr>
          <p:nvPr>
            <p:ph type="title"/>
          </p:nvPr>
        </p:nvSpPr>
        <p:spPr/>
        <p:txBody>
          <a:bodyPr/>
          <a:lstStyle/>
          <a:p>
            <a:r>
              <a:rPr lang="en-US" dirty="0"/>
              <a:t>Attitudes to risk</a:t>
            </a:r>
          </a:p>
        </p:txBody>
      </p:sp>
      <p:sp>
        <p:nvSpPr>
          <p:cNvPr id="3" name="Rectangle 2">
            <a:extLst>
              <a:ext uri="{FF2B5EF4-FFF2-40B4-BE49-F238E27FC236}">
                <a16:creationId xmlns:a16="http://schemas.microsoft.com/office/drawing/2014/main" id="{7E7305CF-B632-F34E-B9EA-BFC417BB7CCF}"/>
              </a:ext>
            </a:extLst>
          </p:cNvPr>
          <p:cNvSpPr/>
          <p:nvPr/>
        </p:nvSpPr>
        <p:spPr>
          <a:xfrm>
            <a:off x="1439765" y="908304"/>
            <a:ext cx="7510272" cy="594969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indent="0" algn="l" defTabSz="914400" rtl="0" eaLnBrk="1" fontAlgn="auto" latinLnBrk="0" hangingPunct="1">
              <a:lnSpc>
                <a:spcPct val="90000"/>
              </a:lnSpc>
              <a:spcBef>
                <a:spcPts val="1200"/>
              </a:spcBef>
              <a:spcAft>
                <a:spcPts val="0"/>
              </a:spcAft>
              <a:buClrTx/>
              <a:buSzTx/>
              <a:buFontTx/>
              <a:buNone/>
              <a:tabLst/>
            </a:pPr>
            <a:endParaRPr kumimoji="0" lang="en-US" sz="2400" b="1" i="0" u="none" strike="noStrike" kern="0" cap="none" spc="-10" normalizeH="0" baseline="0" noProof="0" dirty="0">
              <a:ln>
                <a:noFill/>
              </a:ln>
              <a:solidFill>
                <a:schemeClr val="bg1"/>
              </a:solidFill>
              <a:effectLst/>
              <a:uLnTx/>
              <a:uFillTx/>
              <a:latin typeface="Arial"/>
              <a:ea typeface="+mn-ea"/>
              <a:cs typeface="Arial"/>
            </a:endParaRPr>
          </a:p>
        </p:txBody>
      </p:sp>
      <p:sp>
        <p:nvSpPr>
          <p:cNvPr id="4" name="Down Arrow 3">
            <a:extLst>
              <a:ext uri="{FF2B5EF4-FFF2-40B4-BE49-F238E27FC236}">
                <a16:creationId xmlns:a16="http://schemas.microsoft.com/office/drawing/2014/main" id="{063E7C52-0D2C-CD47-9F83-3595B723B8E9}"/>
              </a:ext>
            </a:extLst>
          </p:cNvPr>
          <p:cNvSpPr/>
          <p:nvPr/>
        </p:nvSpPr>
        <p:spPr>
          <a:xfrm>
            <a:off x="3746472" y="1666181"/>
            <a:ext cx="1438804" cy="1309510"/>
          </a:xfrm>
          <a:prstGeom prst="downArrow">
            <a:avLst/>
          </a:prstGeom>
          <a:solidFill>
            <a:srgbClr val="A3B5CA"/>
          </a:solidFill>
          <a:ln>
            <a:noFill/>
          </a:ln>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US" dirty="0"/>
          </a:p>
        </p:txBody>
      </p:sp>
      <p:sp>
        <p:nvSpPr>
          <p:cNvPr id="5" name="TextBox 4">
            <a:extLst>
              <a:ext uri="{FF2B5EF4-FFF2-40B4-BE49-F238E27FC236}">
                <a16:creationId xmlns:a16="http://schemas.microsoft.com/office/drawing/2014/main" id="{7542F23E-FE0D-FA46-ABAD-D11EB166BCD5}"/>
              </a:ext>
            </a:extLst>
          </p:cNvPr>
          <p:cNvSpPr txBox="1"/>
          <p:nvPr/>
        </p:nvSpPr>
        <p:spPr>
          <a:xfrm>
            <a:off x="5325620" y="1601506"/>
            <a:ext cx="2306712" cy="13749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1"/>
                </a:solidFill>
                <a:latin typeface="Arial Black" panose="020B0604020202020204" pitchFamily="34" charset="0"/>
                <a:cs typeface="Arial Black" panose="020B0604020202020204" pitchFamily="34" charset="0"/>
              </a:rPr>
              <a:t>RISK IS UNCOMFORTABLE</a:t>
            </a:r>
          </a:p>
          <a:p>
            <a:pPr marL="0" lvl="0" indent="0" algn="ctr" defTabSz="666750">
              <a:lnSpc>
                <a:spcPct val="90000"/>
              </a:lnSpc>
              <a:spcBef>
                <a:spcPct val="0"/>
              </a:spcBef>
              <a:spcAft>
                <a:spcPct val="35000"/>
              </a:spcAft>
              <a:buNone/>
            </a:pPr>
            <a:r>
              <a:rPr lang="en-US" sz="1500" kern="1200" dirty="0">
                <a:solidFill>
                  <a:schemeClr val="tx1"/>
                </a:solidFill>
                <a:latin typeface="+mj-lt"/>
              </a:rPr>
              <a:t>It’s easier to stick with familiar choices and actions, avoiding the potential to fail.</a:t>
            </a:r>
          </a:p>
        </p:txBody>
      </p:sp>
      <p:sp>
        <p:nvSpPr>
          <p:cNvPr id="6" name="Up Arrow 5">
            <a:extLst>
              <a:ext uri="{FF2B5EF4-FFF2-40B4-BE49-F238E27FC236}">
                <a16:creationId xmlns:a16="http://schemas.microsoft.com/office/drawing/2014/main" id="{2D782B30-C936-AF41-A7E5-D5A08FBF14EC}"/>
              </a:ext>
            </a:extLst>
          </p:cNvPr>
          <p:cNvSpPr/>
          <p:nvPr/>
        </p:nvSpPr>
        <p:spPr>
          <a:xfrm>
            <a:off x="5842390" y="3583486"/>
            <a:ext cx="1438804" cy="1309510"/>
          </a:xfrm>
          <a:prstGeom prst="upArrow">
            <a:avLst/>
          </a:prstGeom>
          <a:solidFill>
            <a:srgbClr val="A3B5CA"/>
          </a:solidFill>
          <a:ln>
            <a:noFill/>
          </a:ln>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7" name="TextBox 6">
            <a:extLst>
              <a:ext uri="{FF2B5EF4-FFF2-40B4-BE49-F238E27FC236}">
                <a16:creationId xmlns:a16="http://schemas.microsoft.com/office/drawing/2014/main" id="{FD1304AA-3D03-5642-BAE6-63C559C89F56}"/>
              </a:ext>
            </a:extLst>
          </p:cNvPr>
          <p:cNvSpPr txBox="1"/>
          <p:nvPr/>
        </p:nvSpPr>
        <p:spPr>
          <a:xfrm>
            <a:off x="3214127" y="3698480"/>
            <a:ext cx="2714926" cy="13749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1" dirty="0">
                <a:solidFill>
                  <a:schemeClr val="tx1"/>
                </a:solidFill>
                <a:latin typeface="Arial Black" panose="020B0604020202020204" pitchFamily="34" charset="0"/>
                <a:cs typeface="Arial Black" panose="020B0604020202020204" pitchFamily="34" charset="0"/>
              </a:rPr>
              <a:t>RISK IS EXCITING</a:t>
            </a:r>
            <a:endParaRPr lang="en-US" sz="1500" b="1" kern="1200" dirty="0">
              <a:solidFill>
                <a:schemeClr val="tx1"/>
              </a:solidFill>
              <a:latin typeface="Arial Black" panose="020B0604020202020204" pitchFamily="34" charset="0"/>
              <a:cs typeface="Arial Black" panose="020B0604020202020204" pitchFamily="34" charset="0"/>
            </a:endParaRPr>
          </a:p>
          <a:p>
            <a:pPr marL="0" lvl="0" indent="0" algn="ctr" defTabSz="666750">
              <a:lnSpc>
                <a:spcPct val="90000"/>
              </a:lnSpc>
              <a:spcBef>
                <a:spcPct val="0"/>
              </a:spcBef>
              <a:spcAft>
                <a:spcPct val="35000"/>
              </a:spcAft>
              <a:buNone/>
            </a:pPr>
            <a:r>
              <a:rPr lang="en-US" sz="1600" dirty="0">
                <a:solidFill>
                  <a:schemeClr val="tx1"/>
                </a:solidFill>
                <a:latin typeface="+mj-lt"/>
              </a:rPr>
              <a:t>Innovation requires taking chances, experimenting, being willing to fail, and readiness to learn.</a:t>
            </a:r>
            <a:endParaRPr lang="en-US" sz="1600" kern="1200" dirty="0">
              <a:solidFill>
                <a:schemeClr val="tx1"/>
              </a:solidFill>
              <a:latin typeface="+mj-lt"/>
            </a:endParaRPr>
          </a:p>
        </p:txBody>
      </p:sp>
      <p:sp>
        <p:nvSpPr>
          <p:cNvPr id="8" name="Minus 7">
            <a:extLst>
              <a:ext uri="{FF2B5EF4-FFF2-40B4-BE49-F238E27FC236}">
                <a16:creationId xmlns:a16="http://schemas.microsoft.com/office/drawing/2014/main" id="{4A44589A-D62F-824D-9A09-6D4DC53C5DF3}"/>
              </a:ext>
            </a:extLst>
          </p:cNvPr>
          <p:cNvSpPr/>
          <p:nvPr/>
        </p:nvSpPr>
        <p:spPr>
          <a:xfrm rot="21300000">
            <a:off x="2599281" y="2842400"/>
            <a:ext cx="6206771" cy="823903"/>
          </a:xfrm>
          <a:prstGeom prst="mathMinus">
            <a:avLst/>
          </a:prstGeom>
          <a:solidFill>
            <a:srgbClr val="426995"/>
          </a:solidFill>
          <a:ln>
            <a:noFill/>
          </a:ln>
          <a:effectLst/>
        </p:spPr>
        <p:style>
          <a:lnRef idx="0">
            <a:schemeClr val="lt1">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9" name="TextBox 8">
            <a:extLst>
              <a:ext uri="{FF2B5EF4-FFF2-40B4-BE49-F238E27FC236}">
                <a16:creationId xmlns:a16="http://schemas.microsoft.com/office/drawing/2014/main" id="{69E326A4-99BE-FF44-8121-3A45B3748BB3}"/>
              </a:ext>
            </a:extLst>
          </p:cNvPr>
          <p:cNvSpPr txBox="1"/>
          <p:nvPr/>
        </p:nvSpPr>
        <p:spPr>
          <a:xfrm>
            <a:off x="193143" y="2872941"/>
            <a:ext cx="3135997" cy="1631216"/>
          </a:xfrm>
          <a:prstGeom prst="rect">
            <a:avLst/>
          </a:prstGeom>
          <a:noFill/>
        </p:spPr>
        <p:txBody>
          <a:bodyPr wrap="square" rtlCol="0">
            <a:spAutoFit/>
          </a:bodyPr>
          <a:lstStyle/>
          <a:p>
            <a:r>
              <a:rPr lang="en-US" sz="2500" i="1" dirty="0">
                <a:solidFill>
                  <a:schemeClr val="accent1"/>
                </a:solidFill>
              </a:rPr>
              <a:t>How comfortable are you with taking a risk to try something new?</a:t>
            </a:r>
          </a:p>
          <a:p>
            <a:pPr marL="285750" indent="-285750">
              <a:buFont typeface="Arial" charset="0"/>
              <a:buChar char="•"/>
            </a:pPr>
            <a:endParaRPr lang="en-US" sz="2500" b="1" i="1" dirty="0">
              <a:solidFill>
                <a:schemeClr val="accent1"/>
              </a:solidFill>
            </a:endParaRPr>
          </a:p>
        </p:txBody>
      </p:sp>
      <p:grpSp>
        <p:nvGrpSpPr>
          <p:cNvPr id="10" name="Group 9">
            <a:extLst>
              <a:ext uri="{FF2B5EF4-FFF2-40B4-BE49-F238E27FC236}">
                <a16:creationId xmlns:a16="http://schemas.microsoft.com/office/drawing/2014/main" id="{1B55E4DB-10F0-BD4F-9187-05D111469FBC}"/>
              </a:ext>
            </a:extLst>
          </p:cNvPr>
          <p:cNvGrpSpPr/>
          <p:nvPr/>
        </p:nvGrpSpPr>
        <p:grpSpPr>
          <a:xfrm>
            <a:off x="7995801" y="5073466"/>
            <a:ext cx="1161078" cy="838132"/>
            <a:chOff x="7982922" y="4553595"/>
            <a:chExt cx="1161078" cy="838132"/>
          </a:xfrm>
        </p:grpSpPr>
        <p:sp>
          <p:nvSpPr>
            <p:cNvPr id="11" name="Rectangle 10">
              <a:extLst>
                <a:ext uri="{FF2B5EF4-FFF2-40B4-BE49-F238E27FC236}">
                  <a16:creationId xmlns:a16="http://schemas.microsoft.com/office/drawing/2014/main" id="{ECA6D20E-AB29-C146-B7FA-8E351A5CCABA}"/>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2" name="Picture 11" descr="icon_raise hand.png">
              <a:extLst>
                <a:ext uri="{FF2B5EF4-FFF2-40B4-BE49-F238E27FC236}">
                  <a16:creationId xmlns:a16="http://schemas.microsoft.com/office/drawing/2014/main" id="{D4885225-3EFB-D64A-A536-15C7C21570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grpSp>
        <p:nvGrpSpPr>
          <p:cNvPr id="13" name="Group 12">
            <a:extLst>
              <a:ext uri="{FF2B5EF4-FFF2-40B4-BE49-F238E27FC236}">
                <a16:creationId xmlns:a16="http://schemas.microsoft.com/office/drawing/2014/main" id="{797B198C-CB54-0A48-A1FF-8A2B1DDB9990}"/>
              </a:ext>
            </a:extLst>
          </p:cNvPr>
          <p:cNvGrpSpPr/>
          <p:nvPr/>
        </p:nvGrpSpPr>
        <p:grpSpPr>
          <a:xfrm>
            <a:off x="7575761" y="3870856"/>
            <a:ext cx="1580747" cy="844729"/>
            <a:chOff x="7563253" y="4665042"/>
            <a:chExt cx="1580747" cy="844729"/>
          </a:xfrm>
        </p:grpSpPr>
        <p:sp>
          <p:nvSpPr>
            <p:cNvPr id="14" name="Rectangle 13">
              <a:extLst>
                <a:ext uri="{FF2B5EF4-FFF2-40B4-BE49-F238E27FC236}">
                  <a16:creationId xmlns:a16="http://schemas.microsoft.com/office/drawing/2014/main" id="{4CA5C540-E279-D340-9C3C-9ACD46AE1ECA}"/>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5" name="Picture 14" descr="icon_chat.png">
              <a:extLst>
                <a:ext uri="{FF2B5EF4-FFF2-40B4-BE49-F238E27FC236}">
                  <a16:creationId xmlns:a16="http://schemas.microsoft.com/office/drawing/2014/main" id="{3A8F843A-3416-2846-9656-93F7062493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94188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5F406-6DBE-264B-A002-D7DE8D7193D6}"/>
              </a:ext>
            </a:extLst>
          </p:cNvPr>
          <p:cNvSpPr>
            <a:spLocks noGrp="1"/>
          </p:cNvSpPr>
          <p:nvPr>
            <p:ph type="title"/>
          </p:nvPr>
        </p:nvSpPr>
        <p:spPr/>
        <p:txBody>
          <a:bodyPr/>
          <a:lstStyle/>
          <a:p>
            <a:r>
              <a:rPr lang="en-US" dirty="0"/>
              <a:t>Taking a smart risk</a:t>
            </a:r>
          </a:p>
        </p:txBody>
      </p:sp>
      <p:pic>
        <p:nvPicPr>
          <p:cNvPr id="4" name="Picture 3">
            <a:extLst>
              <a:ext uri="{FF2B5EF4-FFF2-40B4-BE49-F238E27FC236}">
                <a16:creationId xmlns:a16="http://schemas.microsoft.com/office/drawing/2014/main" id="{96AB226E-96D0-2344-9CDE-FCBEDB0BAF1C}"/>
              </a:ext>
            </a:extLst>
          </p:cNvPr>
          <p:cNvPicPr>
            <a:picLocks noChangeAspect="1"/>
          </p:cNvPicPr>
          <p:nvPr/>
        </p:nvPicPr>
        <p:blipFill rotWithShape="1">
          <a:blip r:embed="rId3">
            <a:extLst>
              <a:ext uri="{28A0092B-C50C-407E-A947-70E740481C1C}">
                <a14:useLocalDpi xmlns:a14="http://schemas.microsoft.com/office/drawing/2010/main" val="0"/>
              </a:ext>
            </a:extLst>
          </a:blip>
          <a:srcRect l="29772" t="32182" r="47727" b="18727"/>
          <a:stretch/>
        </p:blipFill>
        <p:spPr>
          <a:xfrm>
            <a:off x="415635" y="1305474"/>
            <a:ext cx="3803074" cy="5186011"/>
          </a:xfrm>
          <a:prstGeom prst="rect">
            <a:avLst/>
          </a:prstGeom>
        </p:spPr>
      </p:pic>
      <p:sp>
        <p:nvSpPr>
          <p:cNvPr id="5" name="TextBox 4">
            <a:extLst>
              <a:ext uri="{FF2B5EF4-FFF2-40B4-BE49-F238E27FC236}">
                <a16:creationId xmlns:a16="http://schemas.microsoft.com/office/drawing/2014/main" id="{62330E03-1F2A-BD4B-9787-06E59C30E63D}"/>
              </a:ext>
            </a:extLst>
          </p:cNvPr>
          <p:cNvSpPr txBox="1"/>
          <p:nvPr/>
        </p:nvSpPr>
        <p:spPr>
          <a:xfrm>
            <a:off x="4218709" y="1741870"/>
            <a:ext cx="3457496" cy="3939540"/>
          </a:xfrm>
          <a:prstGeom prst="rect">
            <a:avLst/>
          </a:prstGeom>
          <a:noFill/>
        </p:spPr>
        <p:txBody>
          <a:bodyPr wrap="square" rtlCol="0">
            <a:spAutoFit/>
          </a:bodyPr>
          <a:lstStyle/>
          <a:p>
            <a:r>
              <a:rPr lang="en-US" sz="2500" i="1" dirty="0">
                <a:solidFill>
                  <a:schemeClr val="accent1"/>
                </a:solidFill>
              </a:rPr>
              <a:t>What did you learn?</a:t>
            </a:r>
          </a:p>
          <a:p>
            <a:endParaRPr lang="en-US" sz="2500" i="1" dirty="0">
              <a:solidFill>
                <a:schemeClr val="accent1"/>
              </a:solidFill>
            </a:endParaRPr>
          </a:p>
          <a:p>
            <a:r>
              <a:rPr lang="en-US" sz="2500" i="1" dirty="0">
                <a:solidFill>
                  <a:schemeClr val="accent1"/>
                </a:solidFill>
              </a:rPr>
              <a:t>Did systematically considering the risks in this way make you more or less inclined to want to pursue your idea? </a:t>
            </a:r>
          </a:p>
          <a:p>
            <a:endParaRPr lang="en-US" sz="2500" i="1" dirty="0">
              <a:solidFill>
                <a:schemeClr val="accent1"/>
              </a:solidFill>
            </a:endParaRPr>
          </a:p>
          <a:p>
            <a:endParaRPr lang="en-US" sz="2500" i="1" dirty="0">
              <a:solidFill>
                <a:schemeClr val="accent1"/>
              </a:solidFill>
            </a:endParaRPr>
          </a:p>
          <a:p>
            <a:endParaRPr lang="en-US" sz="2500" i="1" dirty="0">
              <a:solidFill>
                <a:schemeClr val="accent1"/>
              </a:solidFill>
            </a:endParaRPr>
          </a:p>
        </p:txBody>
      </p:sp>
      <p:grpSp>
        <p:nvGrpSpPr>
          <p:cNvPr id="6" name="Group 5">
            <a:extLst>
              <a:ext uri="{FF2B5EF4-FFF2-40B4-BE49-F238E27FC236}">
                <a16:creationId xmlns:a16="http://schemas.microsoft.com/office/drawing/2014/main" id="{5595FD72-3837-764D-A2B8-F8924CBA7414}"/>
              </a:ext>
            </a:extLst>
          </p:cNvPr>
          <p:cNvGrpSpPr/>
          <p:nvPr/>
        </p:nvGrpSpPr>
        <p:grpSpPr>
          <a:xfrm>
            <a:off x="7982922" y="5073466"/>
            <a:ext cx="1161078" cy="838132"/>
            <a:chOff x="7982922" y="4553595"/>
            <a:chExt cx="1161078" cy="838132"/>
          </a:xfrm>
        </p:grpSpPr>
        <p:sp>
          <p:nvSpPr>
            <p:cNvPr id="7" name="Rectangle 6">
              <a:extLst>
                <a:ext uri="{FF2B5EF4-FFF2-40B4-BE49-F238E27FC236}">
                  <a16:creationId xmlns:a16="http://schemas.microsoft.com/office/drawing/2014/main" id="{3C14331F-D8CD-1E43-8D20-E1032131BD10}"/>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8" name="Picture 7" descr="icon_raise hand.png">
              <a:extLst>
                <a:ext uri="{FF2B5EF4-FFF2-40B4-BE49-F238E27FC236}">
                  <a16:creationId xmlns:a16="http://schemas.microsoft.com/office/drawing/2014/main" id="{681F9200-E915-9148-B011-406D2739FC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grpSp>
        <p:nvGrpSpPr>
          <p:cNvPr id="9" name="Group 8">
            <a:extLst>
              <a:ext uri="{FF2B5EF4-FFF2-40B4-BE49-F238E27FC236}">
                <a16:creationId xmlns:a16="http://schemas.microsoft.com/office/drawing/2014/main" id="{E4AF000B-B255-234A-BB70-37AA33D3EC6E}"/>
              </a:ext>
            </a:extLst>
          </p:cNvPr>
          <p:cNvGrpSpPr/>
          <p:nvPr/>
        </p:nvGrpSpPr>
        <p:grpSpPr>
          <a:xfrm>
            <a:off x="7562882" y="3870856"/>
            <a:ext cx="1580747" cy="844729"/>
            <a:chOff x="7563253" y="4665042"/>
            <a:chExt cx="1580747" cy="844729"/>
          </a:xfrm>
        </p:grpSpPr>
        <p:sp>
          <p:nvSpPr>
            <p:cNvPr id="10" name="Rectangle 9">
              <a:extLst>
                <a:ext uri="{FF2B5EF4-FFF2-40B4-BE49-F238E27FC236}">
                  <a16:creationId xmlns:a16="http://schemas.microsoft.com/office/drawing/2014/main" id="{C084C624-C148-2C42-A8F5-BEAD9971BBB9}"/>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1" name="Picture 10" descr="icon_chat.png">
              <a:extLst>
                <a:ext uri="{FF2B5EF4-FFF2-40B4-BE49-F238E27FC236}">
                  <a16:creationId xmlns:a16="http://schemas.microsoft.com/office/drawing/2014/main" id="{ED7D7640-751D-AE4E-89B8-58B0B9A7D5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649862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5" name="Text Placeholder 4"/>
          <p:cNvSpPr>
            <a:spLocks noGrp="1"/>
          </p:cNvSpPr>
          <p:nvPr>
            <p:ph type="body" idx="1"/>
          </p:nvPr>
        </p:nvSpPr>
        <p:spPr>
          <a:xfrm>
            <a:off x="939625" y="2709863"/>
            <a:ext cx="6875760" cy="2888719"/>
          </a:xfrm>
        </p:spPr>
        <p:txBody>
          <a:bodyPr/>
          <a:lstStyle/>
          <a:p>
            <a:r>
              <a:rPr lang="en-US" dirty="0"/>
              <a:t>APPLYING WHAT YOU’VE LEARNED</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 CREATIVITY</a:t>
              </a:r>
            </a:p>
          </p:txBody>
        </p:sp>
      </p:grpSp>
    </p:spTree>
    <p:extLst>
      <p:ext uri="{BB962C8B-B14F-4D97-AF65-F5344CB8AC3E}">
        <p14:creationId xmlns:p14="http://schemas.microsoft.com/office/powerpoint/2010/main" val="1328881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3" name="Content Placeholder 2"/>
          <p:cNvSpPr>
            <a:spLocks noGrp="1"/>
          </p:cNvSpPr>
          <p:nvPr>
            <p:ph type="body" sz="quarter" idx="13"/>
          </p:nvPr>
        </p:nvSpPr>
        <p:spPr>
          <a:xfrm>
            <a:off x="3966308" y="2325076"/>
            <a:ext cx="4715730" cy="2951575"/>
          </a:xfrm>
        </p:spPr>
        <p:txBody>
          <a:bodyPr>
            <a:normAutofit/>
          </a:bodyPr>
          <a:lstStyle/>
          <a:p>
            <a:pPr marL="0" lvl="0" indent="0">
              <a:buNone/>
            </a:pPr>
            <a:r>
              <a:rPr lang="en-US" sz="3000" dirty="0">
                <a:solidFill>
                  <a:prstClr val="black"/>
                </a:solidFill>
              </a:rPr>
              <a:t>Your next step is to complete the On-the-Job section of the Harvard ManageMentor Innovation and Creativity topic.</a:t>
            </a:r>
          </a:p>
          <a:p>
            <a:pPr marL="0" indent="0">
              <a:buNone/>
            </a:pPr>
            <a:endParaRPr lang="en-US" sz="3000" dirty="0"/>
          </a:p>
          <a:p>
            <a:pPr marL="0" indent="0" algn="ctr">
              <a:buNone/>
            </a:pPr>
            <a:endParaRPr lang="en-US" sz="3000" dirty="0"/>
          </a:p>
        </p:txBody>
      </p:sp>
      <p:pic>
        <p:nvPicPr>
          <p:cNvPr id="5" name="Picture 4" descr="A screenshot of a cell phone&#10;&#10;Description automatically generated">
            <a:extLst>
              <a:ext uri="{FF2B5EF4-FFF2-40B4-BE49-F238E27FC236}">
                <a16:creationId xmlns:a16="http://schemas.microsoft.com/office/drawing/2014/main" id="{57B522DE-DEE9-AA46-99F5-8671A0A18F64}"/>
              </a:ext>
            </a:extLst>
          </p:cNvPr>
          <p:cNvPicPr>
            <a:picLocks noChangeAspect="1"/>
          </p:cNvPicPr>
          <p:nvPr/>
        </p:nvPicPr>
        <p:blipFill rotWithShape="1">
          <a:blip r:embed="rId3">
            <a:extLst>
              <a:ext uri="{28A0092B-C50C-407E-A947-70E740481C1C}">
                <a14:useLocalDpi xmlns:a14="http://schemas.microsoft.com/office/drawing/2010/main" val="0"/>
              </a:ext>
            </a:extLst>
          </a:blip>
          <a:srcRect b="10986"/>
          <a:stretch/>
        </p:blipFill>
        <p:spPr>
          <a:xfrm>
            <a:off x="578764" y="1587004"/>
            <a:ext cx="2808379" cy="4581976"/>
          </a:xfrm>
          <a:prstGeom prst="rect">
            <a:avLst/>
          </a:prstGeom>
        </p:spPr>
      </p:pic>
    </p:spTree>
    <p:extLst>
      <p:ext uri="{BB962C8B-B14F-4D97-AF65-F5344CB8AC3E}">
        <p14:creationId xmlns:p14="http://schemas.microsoft.com/office/powerpoint/2010/main" val="3709592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opic_landing_page_image_1400.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767" r="19767"/>
          <a:stretch>
            <a:fillRect/>
          </a:stretch>
        </p:blipFill>
        <p:spPr>
          <a:xfrm>
            <a:off x="609" y="1004865"/>
            <a:ext cx="9144000" cy="5535657"/>
          </a:xfrm>
        </p:spPr>
      </p:pic>
      <p:sp>
        <p:nvSpPr>
          <p:cNvPr id="6" name="Rectangle 5"/>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p:txBody>
          <a:bodyPr>
            <a:normAutofit/>
          </a:bodyPr>
          <a:lstStyle/>
          <a:p>
            <a:r>
              <a:rPr lang="en-US" dirty="0"/>
              <a:t>Thank you</a:t>
            </a:r>
          </a:p>
        </p:txBody>
      </p:sp>
      <p:grpSp>
        <p:nvGrpSpPr>
          <p:cNvPr id="7" name="Group 6"/>
          <p:cNvGrpSpPr/>
          <p:nvPr/>
        </p:nvGrpSpPr>
        <p:grpSpPr>
          <a:xfrm>
            <a:off x="630081" y="-5584"/>
            <a:ext cx="2825156" cy="1823903"/>
            <a:chOff x="630081" y="-5584"/>
            <a:chExt cx="2825156" cy="1823903"/>
          </a:xfrm>
        </p:grpSpPr>
        <p:sp>
          <p:nvSpPr>
            <p:cNvPr id="8" name="Freeform 7"/>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43669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type="body" sz="quarter" idx="13"/>
          </p:nvPr>
        </p:nvSpPr>
        <p:spPr>
          <a:xfrm>
            <a:off x="4287769" y="2168975"/>
            <a:ext cx="3658811" cy="2879725"/>
          </a:xfrm>
        </p:spPr>
        <p:txBody>
          <a:bodyPr anchor="t">
            <a:normAutofit/>
          </a:bodyPr>
          <a:lstStyle/>
          <a:p>
            <a:pPr marL="0" indent="0">
              <a:spcAft>
                <a:spcPts val="1800"/>
              </a:spcAft>
              <a:buNone/>
            </a:pPr>
            <a:r>
              <a:rPr lang="en-US" sz="3000" i="1" dirty="0">
                <a:solidFill>
                  <a:schemeClr val="accent1"/>
                </a:solidFill>
              </a:rPr>
              <a:t>How does our organization foster creativity and innovation?</a:t>
            </a:r>
            <a:endParaRPr lang="en-US" sz="3000" dirty="0"/>
          </a:p>
          <a:p>
            <a:pPr marL="0" lvl="0" indent="0">
              <a:buNone/>
            </a:pPr>
            <a:r>
              <a:rPr lang="en-US" sz="1800" dirty="0">
                <a:solidFill>
                  <a:prstClr val="black"/>
                </a:solidFill>
              </a:rPr>
              <a:t>(please chat in your response)</a:t>
            </a:r>
            <a:endParaRPr lang="en-US" sz="2000" dirty="0"/>
          </a:p>
        </p:txBody>
      </p:sp>
      <p:grpSp>
        <p:nvGrpSpPr>
          <p:cNvPr id="5" name="Group 4"/>
          <p:cNvGrpSpPr/>
          <p:nvPr/>
        </p:nvGrpSpPr>
        <p:grpSpPr>
          <a:xfrm>
            <a:off x="7563253" y="4971187"/>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cxnSp>
        <p:nvCxnSpPr>
          <p:cNvPr id="8" name="Straight Connector 7"/>
          <p:cNvCxnSpPr/>
          <p:nvPr/>
        </p:nvCxnSpPr>
        <p:spPr>
          <a:xfrm flipH="1">
            <a:off x="3671597" y="2080381"/>
            <a:ext cx="5361" cy="2914952"/>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pic>
        <p:nvPicPr>
          <p:cNvPr id="4" name="Picture 3" descr="icon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482" y="2003460"/>
            <a:ext cx="2314224" cy="2855144"/>
          </a:xfrm>
          <a:prstGeom prst="rect">
            <a:avLst/>
          </a:prstGeom>
        </p:spPr>
      </p:pic>
    </p:spTree>
    <p:extLst>
      <p:ext uri="{BB962C8B-B14F-4D97-AF65-F5344CB8AC3E}">
        <p14:creationId xmlns:p14="http://schemas.microsoft.com/office/powerpoint/2010/main" val="3077407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06745"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80582" y="2156183"/>
            <a:ext cx="2738710" cy="2601395"/>
          </a:xfrm>
          <a:prstGeom prst="rect">
            <a:avLst/>
          </a:prstGeom>
        </p:spPr>
      </p:pic>
      <p:sp>
        <p:nvSpPr>
          <p:cNvPr id="6" name="TextBox 5"/>
          <p:cNvSpPr txBox="1"/>
          <p:nvPr/>
        </p:nvSpPr>
        <p:spPr>
          <a:xfrm>
            <a:off x="148132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07000"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2191530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3" name="Content Placeholder 2"/>
          <p:cNvSpPr>
            <a:spLocks noGrp="1"/>
          </p:cNvSpPr>
          <p:nvPr>
            <p:ph sz="quarter" idx="10"/>
          </p:nvPr>
        </p:nvSpPr>
        <p:spPr>
          <a:xfrm>
            <a:off x="444498" y="1831975"/>
            <a:ext cx="6002263" cy="4221692"/>
          </a:xfrm>
        </p:spPr>
        <p:txBody>
          <a:bodyPr>
            <a:normAutofit/>
          </a:bodyPr>
          <a:lstStyle/>
          <a:p>
            <a:r>
              <a:rPr lang="en-US" sz="2400" dirty="0">
                <a:solidFill>
                  <a:prstClr val="black"/>
                </a:solidFill>
              </a:rPr>
              <a:t>Limit electronic interruptions.                         </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rgbClr val="B00020"/>
                </a:solidFill>
              </a:rPr>
              <a:t>CHAT PANEL </a:t>
            </a:r>
            <a:r>
              <a:rPr lang="en-US" sz="2400" dirty="0">
                <a:solidFill>
                  <a:prstClr val="black"/>
                </a:solidFill>
              </a:rPr>
              <a:t>is enabled for the session.</a:t>
            </a:r>
          </a:p>
          <a:p>
            <a:r>
              <a:rPr lang="en-US" sz="2400" dirty="0">
                <a:solidFill>
                  <a:prstClr val="black"/>
                </a:solidFill>
              </a:rPr>
              <a:t>Use the </a:t>
            </a:r>
            <a:r>
              <a:rPr lang="en-US" sz="2400" b="1" dirty="0">
                <a:solidFill>
                  <a:srgbClr val="B00020"/>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solidFill>
                <a:prstClr val="black"/>
              </a:solidFill>
            </a:endParaRPr>
          </a:p>
          <a:p>
            <a:pPr marL="0" indent="0">
              <a:buNone/>
            </a:pPr>
            <a:endParaRPr lang="en-US" dirty="0"/>
          </a:p>
        </p:txBody>
      </p:sp>
      <p:grpSp>
        <p:nvGrpSpPr>
          <p:cNvPr id="6" name="Group 5"/>
          <p:cNvGrpSpPr/>
          <p:nvPr/>
        </p:nvGrpSpPr>
        <p:grpSpPr>
          <a:xfrm>
            <a:off x="7563253" y="3156902"/>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4333788"/>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1" name="Picture 1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719061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7251414" cy="2724150"/>
          </a:xfrm>
        </p:spPr>
        <p:txBody>
          <a:bodyPr/>
          <a:lstStyle/>
          <a:p>
            <a:pPr>
              <a:buNone/>
            </a:pPr>
            <a:r>
              <a:rPr lang="en-US" dirty="0"/>
              <a:t>How does our organization foster creativity and innovation?</a:t>
            </a:r>
          </a:p>
          <a:p>
            <a:pPr>
              <a:buNone/>
            </a:pPr>
            <a:endParaRPr lang="en-US" sz="2800" dirty="0"/>
          </a:p>
          <a:p>
            <a:endParaRPr lang="en-US" dirty="0"/>
          </a:p>
        </p:txBody>
      </p:sp>
      <p:grpSp>
        <p:nvGrpSpPr>
          <p:cNvPr id="5" name="Group 4"/>
          <p:cNvGrpSpPr/>
          <p:nvPr/>
        </p:nvGrpSpPr>
        <p:grpSpPr>
          <a:xfrm>
            <a:off x="7982922" y="5102464"/>
            <a:ext cx="1161078" cy="838132"/>
            <a:chOff x="7982922" y="4553595"/>
            <a:chExt cx="1161078" cy="838132"/>
          </a:xfrm>
        </p:grpSpPr>
        <p:sp>
          <p:nvSpPr>
            <p:cNvPr id="6" name="Rectangle 5"/>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115867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dirty="0"/>
              <a:t>Help you:</a:t>
            </a:r>
          </a:p>
          <a:p>
            <a:pPr lvl="0"/>
            <a:r>
              <a:rPr lang="en-US" dirty="0"/>
              <a:t>Unlock curiosity</a:t>
            </a:r>
          </a:p>
          <a:p>
            <a:pPr lvl="0"/>
            <a:r>
              <a:rPr lang="en-US" dirty="0"/>
              <a:t>Collaborate to innovate</a:t>
            </a:r>
          </a:p>
          <a:p>
            <a:pPr lvl="0"/>
            <a:r>
              <a:rPr lang="en-US" dirty="0"/>
              <a:t>Take smart risks</a:t>
            </a:r>
          </a:p>
        </p:txBody>
      </p:sp>
    </p:spTree>
    <p:extLst>
      <p:ext uri="{BB962C8B-B14F-4D97-AF65-F5344CB8AC3E}">
        <p14:creationId xmlns:p14="http://schemas.microsoft.com/office/powerpoint/2010/main" val="3869623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tree in a park&#10;&#10;Description automatically generated">
            <a:extLst>
              <a:ext uri="{FF2B5EF4-FFF2-40B4-BE49-F238E27FC236}">
                <a16:creationId xmlns:a16="http://schemas.microsoft.com/office/drawing/2014/main" id="{9D0E3BCC-25F4-454A-A101-2DF84C3E08D1}"/>
              </a:ext>
            </a:extLst>
          </p:cNvPr>
          <p:cNvPicPr>
            <a:picLocks noChangeAspect="1"/>
          </p:cNvPicPr>
          <p:nvPr/>
        </p:nvPicPr>
        <p:blipFill rotWithShape="1">
          <a:blip r:embed="rId3">
            <a:extLst>
              <a:ext uri="{28A0092B-C50C-407E-A947-70E740481C1C}">
                <a14:useLocalDpi xmlns:a14="http://schemas.microsoft.com/office/drawing/2010/main" val="0"/>
              </a:ext>
            </a:extLst>
          </a:blip>
          <a:srcRect b="13183"/>
          <a:stretch/>
        </p:blipFill>
        <p:spPr>
          <a:xfrm>
            <a:off x="-1" y="19001"/>
            <a:ext cx="9144000" cy="2067332"/>
          </a:xfrm>
          <a:prstGeom prst="rect">
            <a:avLst/>
          </a:prstGeom>
        </p:spPr>
      </p:pic>
      <p:sp>
        <p:nvSpPr>
          <p:cNvPr id="5" name="Text Placeholder 4"/>
          <p:cNvSpPr>
            <a:spLocks noGrp="1"/>
          </p:cNvSpPr>
          <p:nvPr>
            <p:ph type="body" idx="1"/>
          </p:nvPr>
        </p:nvSpPr>
        <p:spPr>
          <a:xfrm>
            <a:off x="932789" y="2766772"/>
            <a:ext cx="6488111" cy="2888719"/>
          </a:xfrm>
        </p:spPr>
        <p:txBody>
          <a:bodyPr/>
          <a:lstStyle/>
          <a:p>
            <a:r>
              <a:rPr lang="en-US" dirty="0"/>
              <a:t>UNLOCK CURIOSITY</a:t>
            </a:r>
          </a:p>
        </p:txBody>
      </p:sp>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INNOVATION</a:t>
              </a:r>
              <a:br>
                <a:rPr lang="en-US" sz="1000" dirty="0">
                  <a:solidFill>
                    <a:schemeClr val="bg1"/>
                  </a:solidFill>
                </a:rPr>
              </a:br>
              <a:r>
                <a:rPr lang="en-US" sz="1000" dirty="0">
                  <a:solidFill>
                    <a:schemeClr val="bg1"/>
                  </a:solidFill>
                </a:rPr>
                <a:t>AND CREATIVITY</a:t>
              </a:r>
            </a:p>
          </p:txBody>
        </p:sp>
      </p:grpSp>
    </p:spTree>
    <p:extLst>
      <p:ext uri="{BB962C8B-B14F-4D97-AF65-F5344CB8AC3E}">
        <p14:creationId xmlns:p14="http://schemas.microsoft.com/office/powerpoint/2010/main" val="3164208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Unlocking curiosity</a:t>
            </a:r>
          </a:p>
        </p:txBody>
      </p:sp>
      <p:grpSp>
        <p:nvGrpSpPr>
          <p:cNvPr id="6" name="Group 5">
            <a:extLst>
              <a:ext uri="{FF2B5EF4-FFF2-40B4-BE49-F238E27FC236}">
                <a16:creationId xmlns:a16="http://schemas.microsoft.com/office/drawing/2014/main" id="{EC896F75-1D38-4D42-840A-36E2F4B46C85}"/>
              </a:ext>
            </a:extLst>
          </p:cNvPr>
          <p:cNvGrpSpPr/>
          <p:nvPr/>
        </p:nvGrpSpPr>
        <p:grpSpPr>
          <a:xfrm>
            <a:off x="7982922" y="5318165"/>
            <a:ext cx="1161078" cy="838132"/>
            <a:chOff x="7982922" y="4553595"/>
            <a:chExt cx="1161078" cy="838132"/>
          </a:xfrm>
        </p:grpSpPr>
        <p:sp>
          <p:nvSpPr>
            <p:cNvPr id="8" name="Rectangle 7">
              <a:extLst>
                <a:ext uri="{FF2B5EF4-FFF2-40B4-BE49-F238E27FC236}">
                  <a16:creationId xmlns:a16="http://schemas.microsoft.com/office/drawing/2014/main" id="{F8A44B61-57CA-504F-B70F-F043B80A616A}"/>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1" name="Picture 10" descr="icon_raise hand.png">
              <a:extLst>
                <a:ext uri="{FF2B5EF4-FFF2-40B4-BE49-F238E27FC236}">
                  <a16:creationId xmlns:a16="http://schemas.microsoft.com/office/drawing/2014/main" id="{0A35A044-8E82-1D4D-B729-FD56AA7C20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
        <p:nvSpPr>
          <p:cNvPr id="3" name="TextBox 2">
            <a:extLst>
              <a:ext uri="{FF2B5EF4-FFF2-40B4-BE49-F238E27FC236}">
                <a16:creationId xmlns:a16="http://schemas.microsoft.com/office/drawing/2014/main" id="{DF313304-5581-D342-9F42-A8D82880309B}"/>
              </a:ext>
            </a:extLst>
          </p:cNvPr>
          <p:cNvSpPr txBox="1"/>
          <p:nvPr/>
        </p:nvSpPr>
        <p:spPr>
          <a:xfrm>
            <a:off x="317242" y="1705169"/>
            <a:ext cx="7245640" cy="3385542"/>
          </a:xfrm>
          <a:prstGeom prst="rect">
            <a:avLst/>
          </a:prstGeom>
          <a:noFill/>
        </p:spPr>
        <p:txBody>
          <a:bodyPr wrap="square" rtlCol="0">
            <a:spAutoFit/>
          </a:bodyPr>
          <a:lstStyle/>
          <a:p>
            <a:pPr marL="342900" indent="-342900">
              <a:buFont typeface="Arial" panose="020B0604020202020204" pitchFamily="34" charset="0"/>
              <a:buChar char="•"/>
            </a:pPr>
            <a:r>
              <a:rPr lang="en-US" sz="2800" dirty="0"/>
              <a:t>What is one thing I am curious about today?</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What is one thing I usually take for granted that I want to explore?</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What “Why….?” questions can I ask at work today?</a:t>
            </a:r>
          </a:p>
          <a:p>
            <a:pPr marL="285750" indent="-285750">
              <a:buFont typeface="Arial" panose="020B0604020202020204" pitchFamily="34" charset="0"/>
              <a:buChar char="•"/>
            </a:pPr>
            <a:endParaRPr lang="en-US" dirty="0"/>
          </a:p>
        </p:txBody>
      </p:sp>
      <p:grpSp>
        <p:nvGrpSpPr>
          <p:cNvPr id="13" name="Group 12">
            <a:extLst>
              <a:ext uri="{FF2B5EF4-FFF2-40B4-BE49-F238E27FC236}">
                <a16:creationId xmlns:a16="http://schemas.microsoft.com/office/drawing/2014/main" id="{96D6E793-6106-904F-A515-B94BDA0DC168}"/>
              </a:ext>
            </a:extLst>
          </p:cNvPr>
          <p:cNvGrpSpPr/>
          <p:nvPr/>
        </p:nvGrpSpPr>
        <p:grpSpPr>
          <a:xfrm>
            <a:off x="7562882" y="4115555"/>
            <a:ext cx="1580747" cy="844729"/>
            <a:chOff x="7563253" y="4665042"/>
            <a:chExt cx="1580747" cy="844729"/>
          </a:xfrm>
        </p:grpSpPr>
        <p:sp>
          <p:nvSpPr>
            <p:cNvPr id="14" name="Rectangle 13">
              <a:extLst>
                <a:ext uri="{FF2B5EF4-FFF2-40B4-BE49-F238E27FC236}">
                  <a16:creationId xmlns:a16="http://schemas.microsoft.com/office/drawing/2014/main" id="{77DB7442-585E-AB42-BA79-E3A052FA7219}"/>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5" name="Picture 14" descr="icon_chat.png">
              <a:extLst>
                <a:ext uri="{FF2B5EF4-FFF2-40B4-BE49-F238E27FC236}">
                  <a16:creationId xmlns:a16="http://schemas.microsoft.com/office/drawing/2014/main" id="{7E5965D7-C2B3-B54F-96D8-BFB1F3F390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800671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4500" y="322407"/>
            <a:ext cx="6219369" cy="861291"/>
          </a:xfrm>
        </p:spPr>
        <p:txBody>
          <a:bodyPr/>
          <a:lstStyle/>
          <a:p>
            <a:r>
              <a:rPr lang="en-US" dirty="0"/>
              <a:t>ENCOURAGE CURIOSITY</a:t>
            </a:r>
          </a:p>
        </p:txBody>
      </p:sp>
      <p:sp>
        <p:nvSpPr>
          <p:cNvPr id="5" name="Content Placeholder 4"/>
          <p:cNvSpPr>
            <a:spLocks noGrp="1"/>
          </p:cNvSpPr>
          <p:nvPr>
            <p:ph type="body" sz="quarter" idx="10"/>
          </p:nvPr>
        </p:nvSpPr>
        <p:spPr>
          <a:xfrm>
            <a:off x="444500" y="1791994"/>
            <a:ext cx="3240809" cy="4310934"/>
          </a:xfrm>
        </p:spPr>
        <p:txBody>
          <a:bodyPr>
            <a:normAutofit fontScale="92500"/>
          </a:bodyPr>
          <a:lstStyle/>
          <a:p>
            <a:pPr marL="0" indent="0">
              <a:spcAft>
                <a:spcPts val="1200"/>
              </a:spcAft>
              <a:buNone/>
            </a:pPr>
            <a:r>
              <a:rPr lang="en-US" sz="2000" dirty="0"/>
              <a:t>Darren recently joined the communications team of a national energy company. He noticed the process for producing monthly reports is unnecessarily complicated and uses outdated tools.</a:t>
            </a:r>
          </a:p>
          <a:p>
            <a:pPr marL="0" indent="0">
              <a:spcAft>
                <a:spcPts val="1200"/>
              </a:spcAft>
              <a:buNone/>
            </a:pPr>
            <a:r>
              <a:rPr lang="en-US" sz="2000" dirty="0"/>
              <a:t>He has ideas for redesigning the process to make it more efficient and to produce a report that provides more useful information. He approaches a colleague with his thoughts. </a:t>
            </a:r>
          </a:p>
        </p:txBody>
      </p:sp>
      <p:sp>
        <p:nvSpPr>
          <p:cNvPr id="2" name="Text Placeholder 1"/>
          <p:cNvSpPr>
            <a:spLocks noGrp="1"/>
          </p:cNvSpPr>
          <p:nvPr>
            <p:ph type="body" sz="quarter" idx="11"/>
          </p:nvPr>
        </p:nvSpPr>
        <p:spPr>
          <a:xfrm>
            <a:off x="4142510" y="1791994"/>
            <a:ext cx="4731667" cy="3758056"/>
          </a:xfrm>
        </p:spPr>
        <p:txBody>
          <a:bodyPr/>
          <a:lstStyle/>
          <a:p>
            <a:pPr>
              <a:spcAft>
                <a:spcPts val="1200"/>
              </a:spcAft>
            </a:pPr>
            <a:r>
              <a:rPr lang="en-US" sz="1600" b="1" dirty="0"/>
              <a:t>Darren says: “I’ve been wondering why getting our monthly report together involves so many steps? There are some new tools that would make it much more efficient and more useful to customers. Maybe we could look into some options to improve it together.”</a:t>
            </a:r>
          </a:p>
          <a:p>
            <a:r>
              <a:rPr lang="en-US" sz="1600" b="1" dirty="0"/>
              <a:t>Trisha says: “Well, we’ve tried different tools before, and no one ever uses them. Besides, everyone’s familiar with the current process. When I first joined the group, I was like you—wanting to change everything—but I’ve learned not to waste time. Most people would rather keep doing things the way we’ve always done them.”</a:t>
            </a:r>
          </a:p>
        </p:txBody>
      </p:sp>
      <p:grpSp>
        <p:nvGrpSpPr>
          <p:cNvPr id="8" name="Group 7"/>
          <p:cNvGrpSpPr/>
          <p:nvPr/>
        </p:nvGrpSpPr>
        <p:grpSpPr>
          <a:xfrm>
            <a:off x="7437121" y="5271656"/>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a:cxnSpLocks/>
          </p:cNvCxnSpPr>
          <p:nvPr/>
        </p:nvCxnSpPr>
        <p:spPr>
          <a:xfrm flipH="1">
            <a:off x="3936696" y="2096794"/>
            <a:ext cx="1" cy="278429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58852088"/>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5430</TotalTime>
  <Words>3819</Words>
  <Application>Microsoft Macintosh PowerPoint</Application>
  <PresentationFormat>On-screen Show (4:3)</PresentationFormat>
  <Paragraphs>334</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Black</vt:lpstr>
      <vt:lpstr>Calibri</vt:lpstr>
      <vt:lpstr>Lucida Grande</vt:lpstr>
      <vt:lpstr>Wingdings</vt:lpstr>
      <vt:lpstr>Office Theme</vt:lpstr>
      <vt:lpstr>Innovation and Creativity Café</vt:lpstr>
      <vt:lpstr>Welcome</vt:lpstr>
      <vt:lpstr>Introductions</vt:lpstr>
      <vt:lpstr>Participation tips</vt:lpstr>
      <vt:lpstr>PowerPoint Presentation</vt:lpstr>
      <vt:lpstr>Today’s objectives</vt:lpstr>
      <vt:lpstr>PowerPoint Presentation</vt:lpstr>
      <vt:lpstr>Unlocking curiosity</vt:lpstr>
      <vt:lpstr>ENCOURAGE CURIOSITY</vt:lpstr>
      <vt:lpstr>PowerPoint Presentation</vt:lpstr>
      <vt:lpstr>Creating diversity of insight</vt:lpstr>
      <vt:lpstr>Creating the conditions</vt:lpstr>
      <vt:lpstr>PowerPoint Presentation</vt:lpstr>
      <vt:lpstr>Attitudes to risk</vt:lpstr>
      <vt:lpstr>Taking a smart risk</vt:lpstr>
      <vt:lpstr>PowerPoint Presentation</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Audley, Emily</cp:lastModifiedBy>
  <cp:revision>454</cp:revision>
  <cp:lastPrinted>2014-07-10T17:46:00Z</cp:lastPrinted>
  <dcterms:created xsi:type="dcterms:W3CDTF">2014-06-21T12:09:32Z</dcterms:created>
  <dcterms:modified xsi:type="dcterms:W3CDTF">2019-05-09T16:08:24Z</dcterms:modified>
</cp:coreProperties>
</file>