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72" r:id="rId2"/>
    <p:sldId id="331" r:id="rId3"/>
    <p:sldId id="322" r:id="rId4"/>
    <p:sldId id="323" r:id="rId5"/>
    <p:sldId id="330" r:id="rId6"/>
    <p:sldId id="325" r:id="rId7"/>
    <p:sldId id="311" r:id="rId8"/>
    <p:sldId id="306" r:id="rId9"/>
    <p:sldId id="332" r:id="rId10"/>
    <p:sldId id="287" r:id="rId11"/>
    <p:sldId id="334" r:id="rId12"/>
    <p:sldId id="316" r:id="rId13"/>
    <p:sldId id="314" r:id="rId14"/>
    <p:sldId id="327" r:id="rId15"/>
    <p:sldId id="279" r:id="rId16"/>
    <p:sldId id="333" r:id="rId17"/>
    <p:sldId id="297" r:id="rId18"/>
    <p:sldId id="305" r:id="rId19"/>
    <p:sldId id="294" r:id="rId20"/>
    <p:sldId id="29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2880">
          <p15:clr>
            <a:srgbClr val="A4A3A4"/>
          </p15:clr>
        </p15:guide>
        <p15:guide id="2" pos="431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scaleToFitPaper="1"/>
  <p:clrMru>
    <a:srgbClr val="96AD7F"/>
    <a:srgbClr val="A3BA88"/>
    <a:srgbClr val="83A634"/>
    <a:srgbClr val="B1C658"/>
    <a:srgbClr val="9EB6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997" autoAdjust="0"/>
    <p:restoredTop sz="72289" autoAdjust="0"/>
  </p:normalViewPr>
  <p:slideViewPr>
    <p:cSldViewPr snapToGrid="0" showGuides="1">
      <p:cViewPr>
        <p:scale>
          <a:sx n="110" d="100"/>
          <a:sy n="110" d="100"/>
        </p:scale>
        <p:origin x="1832" y="192"/>
      </p:cViewPr>
      <p:guideLst>
        <p:guide orient="horz"/>
        <p:guide/>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178" d="100"/>
          <a:sy n="178" d="100"/>
        </p:scale>
        <p:origin x="1920" y="-1880"/>
      </p:cViewPr>
      <p:guideLst>
        <p:guide orient="horz" pos="2880"/>
        <p:guide pos="4319"/>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843E16C-2A60-344E-81E2-10FBBAB9B2EC}" type="doc">
      <dgm:prSet loTypeId="urn:microsoft.com/office/officeart/2005/8/layout/hList1" loCatId="list" qsTypeId="urn:microsoft.com/office/officeart/2005/8/quickstyle/simple4" qsCatId="simple" csTypeId="urn:microsoft.com/office/officeart/2005/8/colors/accent5_2" csCatId="accent5" phldr="1"/>
      <dgm:spPr/>
      <dgm:t>
        <a:bodyPr/>
        <a:lstStyle/>
        <a:p>
          <a:endParaRPr lang="en-US"/>
        </a:p>
      </dgm:t>
    </dgm:pt>
    <dgm:pt modelId="{C05E7DB4-F010-0148-A296-E2C3CF746DBB}">
      <dgm:prSet phldrT="[Text]"/>
      <dgm:spPr>
        <a:solidFill>
          <a:schemeClr val="tx1">
            <a:lumMod val="75000"/>
            <a:lumOff val="25000"/>
          </a:schemeClr>
        </a:solidFill>
        <a:effectLst/>
      </dgm:spPr>
      <dgm:t>
        <a:bodyPr/>
        <a:lstStyle/>
        <a:p>
          <a:r>
            <a:rPr lang="en-US" dirty="0" smtClean="0">
              <a:effectLst/>
            </a:rPr>
            <a:t>People</a:t>
          </a:r>
          <a:endParaRPr lang="en-US" dirty="0">
            <a:effectLst/>
          </a:endParaRPr>
        </a:p>
      </dgm:t>
    </dgm:pt>
    <dgm:pt modelId="{E51BD92D-0541-B444-9F29-9537E2499E0B}" type="parTrans" cxnId="{8F01EBC4-CB29-DD45-B691-C6D511F89040}">
      <dgm:prSet/>
      <dgm:spPr/>
      <dgm:t>
        <a:bodyPr/>
        <a:lstStyle/>
        <a:p>
          <a:endParaRPr lang="en-US"/>
        </a:p>
      </dgm:t>
    </dgm:pt>
    <dgm:pt modelId="{BC9DF7EC-9DE8-3A43-997F-7FA8027BD654}" type="sibTrans" cxnId="{8F01EBC4-CB29-DD45-B691-C6D511F89040}">
      <dgm:prSet/>
      <dgm:spPr/>
      <dgm:t>
        <a:bodyPr/>
        <a:lstStyle/>
        <a:p>
          <a:endParaRPr lang="en-US"/>
        </a:p>
      </dgm:t>
    </dgm:pt>
    <dgm:pt modelId="{95098191-8728-E54C-8334-7CD09527D232}">
      <dgm:prSet phldrT="[Text]" custT="1"/>
      <dgm:spPr/>
      <dgm:t>
        <a:bodyPr/>
        <a:lstStyle/>
        <a:p>
          <a:r>
            <a:rPr lang="en-US" sz="1400" dirty="0" smtClean="0"/>
            <a:t>Do you have the right people?</a:t>
          </a:r>
          <a:endParaRPr lang="en-US" sz="1400" dirty="0"/>
        </a:p>
      </dgm:t>
    </dgm:pt>
    <dgm:pt modelId="{0545E247-9E57-6245-B372-DFCC39135C46}" type="parTrans" cxnId="{693932E3-0E21-E447-9079-CE8360F35A09}">
      <dgm:prSet/>
      <dgm:spPr/>
      <dgm:t>
        <a:bodyPr/>
        <a:lstStyle/>
        <a:p>
          <a:endParaRPr lang="en-US"/>
        </a:p>
      </dgm:t>
    </dgm:pt>
    <dgm:pt modelId="{6CFAB18F-BC0C-BC46-8A92-C4D58E0F3B74}" type="sibTrans" cxnId="{693932E3-0E21-E447-9079-CE8360F35A09}">
      <dgm:prSet/>
      <dgm:spPr/>
      <dgm:t>
        <a:bodyPr/>
        <a:lstStyle/>
        <a:p>
          <a:endParaRPr lang="en-US"/>
        </a:p>
      </dgm:t>
    </dgm:pt>
    <dgm:pt modelId="{484A9C6B-CAAD-EB48-B23C-06364682A5FE}">
      <dgm:prSet phldrT="[Text]" custT="1"/>
      <dgm:spPr/>
      <dgm:t>
        <a:bodyPr/>
        <a:lstStyle/>
        <a:p>
          <a:r>
            <a:rPr lang="en-US" sz="1400" dirty="0" smtClean="0"/>
            <a:t>Do you have the right support?</a:t>
          </a:r>
          <a:endParaRPr lang="en-US" sz="1400" dirty="0"/>
        </a:p>
      </dgm:t>
    </dgm:pt>
    <dgm:pt modelId="{69560A87-7E1F-4343-BDDB-7290AAC0F182}" type="parTrans" cxnId="{51AFCE44-D302-C849-AC80-B2DE13C6C6BF}">
      <dgm:prSet/>
      <dgm:spPr/>
      <dgm:t>
        <a:bodyPr/>
        <a:lstStyle/>
        <a:p>
          <a:endParaRPr lang="en-US"/>
        </a:p>
      </dgm:t>
    </dgm:pt>
    <dgm:pt modelId="{88928064-42CA-C44F-869D-6E7279DCFC9F}" type="sibTrans" cxnId="{51AFCE44-D302-C849-AC80-B2DE13C6C6BF}">
      <dgm:prSet/>
      <dgm:spPr/>
      <dgm:t>
        <a:bodyPr/>
        <a:lstStyle/>
        <a:p>
          <a:endParaRPr lang="en-US"/>
        </a:p>
      </dgm:t>
    </dgm:pt>
    <dgm:pt modelId="{E793F711-CF97-B449-BFD1-04170F6BABF6}">
      <dgm:prSet phldrT="[Text]"/>
      <dgm:spPr>
        <a:solidFill>
          <a:schemeClr val="tx1">
            <a:lumMod val="75000"/>
            <a:lumOff val="25000"/>
          </a:schemeClr>
        </a:solidFill>
        <a:effectLst/>
      </dgm:spPr>
      <dgm:t>
        <a:bodyPr/>
        <a:lstStyle/>
        <a:p>
          <a:r>
            <a:rPr lang="en-US" dirty="0" smtClean="0">
              <a:effectLst/>
            </a:rPr>
            <a:t>Opportunity</a:t>
          </a:r>
          <a:endParaRPr lang="en-US" dirty="0">
            <a:effectLst/>
          </a:endParaRPr>
        </a:p>
      </dgm:t>
    </dgm:pt>
    <dgm:pt modelId="{77597443-68CB-AC47-BCAA-B5DEF10FAB6E}" type="parTrans" cxnId="{5590EADF-2E77-0742-AAC4-C1D13BDE24A7}">
      <dgm:prSet/>
      <dgm:spPr/>
      <dgm:t>
        <a:bodyPr/>
        <a:lstStyle/>
        <a:p>
          <a:endParaRPr lang="en-US"/>
        </a:p>
      </dgm:t>
    </dgm:pt>
    <dgm:pt modelId="{65AAB882-F76E-0E46-9D0A-4BBDDB9B0D7A}" type="sibTrans" cxnId="{5590EADF-2E77-0742-AAC4-C1D13BDE24A7}">
      <dgm:prSet/>
      <dgm:spPr/>
      <dgm:t>
        <a:bodyPr/>
        <a:lstStyle/>
        <a:p>
          <a:endParaRPr lang="en-US"/>
        </a:p>
      </dgm:t>
    </dgm:pt>
    <dgm:pt modelId="{1E5EABB7-44A9-C446-8941-04CBC038EEF9}">
      <dgm:prSet phldrT="[Text]" custT="1"/>
      <dgm:spPr/>
      <dgm:t>
        <a:bodyPr/>
        <a:lstStyle/>
        <a:p>
          <a:r>
            <a:rPr lang="en-US" sz="1400" dirty="0" smtClean="0"/>
            <a:t>Do you have a clear vision?</a:t>
          </a:r>
          <a:endParaRPr lang="en-US" sz="1400" dirty="0"/>
        </a:p>
      </dgm:t>
    </dgm:pt>
    <dgm:pt modelId="{8B45E729-E1C8-204E-9D89-B421EC308FE3}" type="parTrans" cxnId="{9D7AB473-BE16-AA49-A5D0-4AC6A81EC3EB}">
      <dgm:prSet/>
      <dgm:spPr/>
      <dgm:t>
        <a:bodyPr/>
        <a:lstStyle/>
        <a:p>
          <a:endParaRPr lang="en-US"/>
        </a:p>
      </dgm:t>
    </dgm:pt>
    <dgm:pt modelId="{695D9084-F2F1-EA42-8E5D-BD8D3A00971B}" type="sibTrans" cxnId="{9D7AB473-BE16-AA49-A5D0-4AC6A81EC3EB}">
      <dgm:prSet/>
      <dgm:spPr/>
      <dgm:t>
        <a:bodyPr/>
        <a:lstStyle/>
        <a:p>
          <a:endParaRPr lang="en-US"/>
        </a:p>
      </dgm:t>
    </dgm:pt>
    <dgm:pt modelId="{A92F557F-619C-A240-A8A3-412F4392DCEC}">
      <dgm:prSet phldrT="[Text]" custT="1"/>
      <dgm:spPr/>
      <dgm:t>
        <a:bodyPr/>
        <a:lstStyle/>
        <a:p>
          <a:r>
            <a:rPr lang="en-US" sz="1400" dirty="0" smtClean="0"/>
            <a:t>Can your business area grow and make a profit? How soon?</a:t>
          </a:r>
          <a:endParaRPr lang="en-US" sz="1400" dirty="0"/>
        </a:p>
      </dgm:t>
    </dgm:pt>
    <dgm:pt modelId="{56B22F9D-1D7A-3344-9E98-081E315C4803}" type="parTrans" cxnId="{5F0AA0D5-1B47-1247-9F71-8D34A535ED38}">
      <dgm:prSet/>
      <dgm:spPr/>
      <dgm:t>
        <a:bodyPr/>
        <a:lstStyle/>
        <a:p>
          <a:endParaRPr lang="en-US"/>
        </a:p>
      </dgm:t>
    </dgm:pt>
    <dgm:pt modelId="{BC1BE239-F4ED-B747-B708-3E3F81902869}" type="sibTrans" cxnId="{5F0AA0D5-1B47-1247-9F71-8D34A535ED38}">
      <dgm:prSet/>
      <dgm:spPr/>
      <dgm:t>
        <a:bodyPr/>
        <a:lstStyle/>
        <a:p>
          <a:endParaRPr lang="en-US"/>
        </a:p>
      </dgm:t>
    </dgm:pt>
    <dgm:pt modelId="{1A094CF4-67FB-C14F-B5A1-7273B163332E}">
      <dgm:prSet phldrT="[Text]"/>
      <dgm:spPr>
        <a:solidFill>
          <a:schemeClr val="tx1">
            <a:lumMod val="75000"/>
            <a:lumOff val="25000"/>
          </a:schemeClr>
        </a:solidFill>
        <a:effectLst/>
      </dgm:spPr>
      <dgm:t>
        <a:bodyPr/>
        <a:lstStyle/>
        <a:p>
          <a:r>
            <a:rPr lang="en-US" dirty="0" smtClean="0">
              <a:effectLst/>
            </a:rPr>
            <a:t>Context</a:t>
          </a:r>
          <a:endParaRPr lang="en-US" dirty="0">
            <a:effectLst/>
          </a:endParaRPr>
        </a:p>
      </dgm:t>
    </dgm:pt>
    <dgm:pt modelId="{83A5A39C-E08D-6442-A930-EFB0B8408D28}" type="parTrans" cxnId="{1D6D68FA-F086-3041-BD34-0DCE6C95FC34}">
      <dgm:prSet/>
      <dgm:spPr/>
      <dgm:t>
        <a:bodyPr/>
        <a:lstStyle/>
        <a:p>
          <a:endParaRPr lang="en-US"/>
        </a:p>
      </dgm:t>
    </dgm:pt>
    <dgm:pt modelId="{4B54AC95-2CB7-C147-AEB5-3D570C3AEFD7}" type="sibTrans" cxnId="{1D6D68FA-F086-3041-BD34-0DCE6C95FC34}">
      <dgm:prSet/>
      <dgm:spPr/>
      <dgm:t>
        <a:bodyPr/>
        <a:lstStyle/>
        <a:p>
          <a:endParaRPr lang="en-US"/>
        </a:p>
      </dgm:t>
    </dgm:pt>
    <dgm:pt modelId="{C7D625B4-1C41-9B46-8A2E-73851CD28479}">
      <dgm:prSet phldrT="[Text]" custT="1"/>
      <dgm:spPr/>
      <dgm:t>
        <a:bodyPr/>
        <a:lstStyle/>
        <a:p>
          <a:r>
            <a:rPr lang="en-US" sz="1400" dirty="0" smtClean="0"/>
            <a:t>Other factors?</a:t>
          </a:r>
          <a:endParaRPr lang="en-US" sz="1400" dirty="0"/>
        </a:p>
      </dgm:t>
    </dgm:pt>
    <dgm:pt modelId="{54206A8C-73EA-534F-8664-52789D6EA15B}" type="parTrans" cxnId="{181F22C8-164F-3C40-B8FD-17EE91E7AB92}">
      <dgm:prSet/>
      <dgm:spPr/>
      <dgm:t>
        <a:bodyPr/>
        <a:lstStyle/>
        <a:p>
          <a:endParaRPr lang="en-US"/>
        </a:p>
      </dgm:t>
    </dgm:pt>
    <dgm:pt modelId="{CD91B018-B429-B94D-86AA-DA7A894FFD91}" type="sibTrans" cxnId="{181F22C8-164F-3C40-B8FD-17EE91E7AB92}">
      <dgm:prSet/>
      <dgm:spPr/>
      <dgm:t>
        <a:bodyPr/>
        <a:lstStyle/>
        <a:p>
          <a:endParaRPr lang="en-US"/>
        </a:p>
      </dgm:t>
    </dgm:pt>
    <dgm:pt modelId="{9D1E084B-C44D-C64A-9367-B4C9E8E3828A}">
      <dgm:prSet/>
      <dgm:spPr>
        <a:solidFill>
          <a:schemeClr val="tx1">
            <a:lumMod val="75000"/>
            <a:lumOff val="25000"/>
          </a:schemeClr>
        </a:solidFill>
        <a:effectLst/>
      </dgm:spPr>
      <dgm:t>
        <a:bodyPr/>
        <a:lstStyle/>
        <a:p>
          <a:r>
            <a:rPr lang="en-US" dirty="0" smtClean="0">
              <a:effectLst/>
            </a:rPr>
            <a:t>Risk and reward</a:t>
          </a:r>
          <a:endParaRPr lang="en-US" dirty="0">
            <a:effectLst/>
          </a:endParaRPr>
        </a:p>
      </dgm:t>
    </dgm:pt>
    <dgm:pt modelId="{4C5956DB-7128-4340-858D-F31CB00BF0FF}" type="parTrans" cxnId="{0D1D43A7-C7B3-1F4B-A879-C73A3ADEDE19}">
      <dgm:prSet/>
      <dgm:spPr/>
      <dgm:t>
        <a:bodyPr/>
        <a:lstStyle/>
        <a:p>
          <a:endParaRPr lang="en-US"/>
        </a:p>
      </dgm:t>
    </dgm:pt>
    <dgm:pt modelId="{8B747927-F7B6-E84A-9416-43DBD936B7DC}" type="sibTrans" cxnId="{0D1D43A7-C7B3-1F4B-A879-C73A3ADEDE19}">
      <dgm:prSet/>
      <dgm:spPr/>
      <dgm:t>
        <a:bodyPr/>
        <a:lstStyle/>
        <a:p>
          <a:endParaRPr lang="en-US"/>
        </a:p>
      </dgm:t>
    </dgm:pt>
    <dgm:pt modelId="{07914F2C-7F15-9A49-B456-474BC75BB0F4}">
      <dgm:prSet phldrT="[Text]" custT="1"/>
      <dgm:spPr/>
      <dgm:t>
        <a:bodyPr/>
        <a:lstStyle/>
        <a:p>
          <a:r>
            <a:rPr lang="en-US" sz="1400" dirty="0" smtClean="0"/>
            <a:t>Is it sustainable?</a:t>
          </a:r>
          <a:endParaRPr lang="en-US" sz="1400" dirty="0"/>
        </a:p>
      </dgm:t>
    </dgm:pt>
    <dgm:pt modelId="{DD22E02E-1DEB-F74E-94FE-3A2E67393835}" type="parTrans" cxnId="{466C0DA3-3DE7-204E-8133-05122A42A6BF}">
      <dgm:prSet/>
      <dgm:spPr/>
      <dgm:t>
        <a:bodyPr/>
        <a:lstStyle/>
        <a:p>
          <a:endParaRPr lang="en-US"/>
        </a:p>
      </dgm:t>
    </dgm:pt>
    <dgm:pt modelId="{C996945B-EC47-B847-B811-9C019CD89FF9}" type="sibTrans" cxnId="{466C0DA3-3DE7-204E-8133-05122A42A6BF}">
      <dgm:prSet/>
      <dgm:spPr/>
      <dgm:t>
        <a:bodyPr/>
        <a:lstStyle/>
        <a:p>
          <a:endParaRPr lang="en-US"/>
        </a:p>
      </dgm:t>
    </dgm:pt>
    <dgm:pt modelId="{D7991A35-8516-8D4E-9D03-D0DC0F6E6249}">
      <dgm:prSet phldrT="[Text]" custT="1"/>
      <dgm:spPr/>
      <dgm:t>
        <a:bodyPr/>
        <a:lstStyle/>
        <a:p>
          <a:r>
            <a:rPr lang="en-US" sz="1400" dirty="0" smtClean="0"/>
            <a:t>What can get in the way of success?</a:t>
          </a:r>
          <a:endParaRPr lang="en-US" sz="1400" dirty="0"/>
        </a:p>
      </dgm:t>
    </dgm:pt>
    <dgm:pt modelId="{19E56D3A-3A2C-2944-8769-404C1DFBCC52}" type="parTrans" cxnId="{6F3C6B54-5636-694E-9FF5-5D86DE1F628C}">
      <dgm:prSet/>
      <dgm:spPr/>
      <dgm:t>
        <a:bodyPr/>
        <a:lstStyle/>
        <a:p>
          <a:endParaRPr lang="en-US"/>
        </a:p>
      </dgm:t>
    </dgm:pt>
    <dgm:pt modelId="{528EF7EF-6676-DC4F-8EC0-062025844CE3}" type="sibTrans" cxnId="{6F3C6B54-5636-694E-9FF5-5D86DE1F628C}">
      <dgm:prSet/>
      <dgm:spPr/>
      <dgm:t>
        <a:bodyPr/>
        <a:lstStyle/>
        <a:p>
          <a:endParaRPr lang="en-US"/>
        </a:p>
      </dgm:t>
    </dgm:pt>
    <dgm:pt modelId="{0104CF79-7667-FD43-AF84-DAC47D803B41}">
      <dgm:prSet phldrT="[Text]" custT="1"/>
      <dgm:spPr/>
      <dgm:t>
        <a:bodyPr/>
        <a:lstStyle/>
        <a:p>
          <a:r>
            <a:rPr lang="en-US" sz="1400" dirty="0" smtClean="0"/>
            <a:t>Regulatory environment?</a:t>
          </a:r>
          <a:endParaRPr lang="en-US" sz="1400" dirty="0"/>
        </a:p>
      </dgm:t>
    </dgm:pt>
    <dgm:pt modelId="{F60C8A96-15E3-4F4E-BCA2-2C7EE70B76EF}" type="parTrans" cxnId="{9274C81E-BACD-2D4E-A3A4-8E89EED6B2E5}">
      <dgm:prSet/>
      <dgm:spPr/>
      <dgm:t>
        <a:bodyPr/>
        <a:lstStyle/>
        <a:p>
          <a:endParaRPr lang="en-US"/>
        </a:p>
      </dgm:t>
    </dgm:pt>
    <dgm:pt modelId="{481238FD-C5D6-974E-80EA-7ADB9A19DC58}" type="sibTrans" cxnId="{9274C81E-BACD-2D4E-A3A4-8E89EED6B2E5}">
      <dgm:prSet/>
      <dgm:spPr/>
      <dgm:t>
        <a:bodyPr/>
        <a:lstStyle/>
        <a:p>
          <a:endParaRPr lang="en-US"/>
        </a:p>
      </dgm:t>
    </dgm:pt>
    <dgm:pt modelId="{6D44373B-7097-6042-AE14-971F43BC50ED}">
      <dgm:prSet phldrT="[Text]" custT="1"/>
      <dgm:spPr/>
      <dgm:t>
        <a:bodyPr/>
        <a:lstStyle/>
        <a:p>
          <a:r>
            <a:rPr lang="en-US" sz="1400" dirty="0" smtClean="0"/>
            <a:t>Financial variables?</a:t>
          </a:r>
          <a:endParaRPr lang="en-US" sz="1400" dirty="0"/>
        </a:p>
      </dgm:t>
    </dgm:pt>
    <dgm:pt modelId="{54474282-AFD7-8B4E-AF82-7ED862F4BE06}" type="parTrans" cxnId="{5FF3C1D0-BBD0-3B41-BF4D-0F7DC016357B}">
      <dgm:prSet/>
      <dgm:spPr/>
      <dgm:t>
        <a:bodyPr/>
        <a:lstStyle/>
        <a:p>
          <a:endParaRPr lang="en-US"/>
        </a:p>
      </dgm:t>
    </dgm:pt>
    <dgm:pt modelId="{209F1265-CB9D-ED40-9127-FC44983AB31E}" type="sibTrans" cxnId="{5FF3C1D0-BBD0-3B41-BF4D-0F7DC016357B}">
      <dgm:prSet/>
      <dgm:spPr/>
      <dgm:t>
        <a:bodyPr/>
        <a:lstStyle/>
        <a:p>
          <a:endParaRPr lang="en-US"/>
        </a:p>
      </dgm:t>
    </dgm:pt>
    <dgm:pt modelId="{11CF2DDE-5E78-E440-AEF7-6E4377C08F38}">
      <dgm:prSet phldrT="[Text]" custT="1"/>
      <dgm:spPr/>
      <dgm:t>
        <a:bodyPr/>
        <a:lstStyle/>
        <a:p>
          <a:r>
            <a:rPr lang="en-US" sz="1400" dirty="0" smtClean="0"/>
            <a:t>Demographic trends?</a:t>
          </a:r>
          <a:endParaRPr lang="en-US" sz="1400" dirty="0"/>
        </a:p>
      </dgm:t>
    </dgm:pt>
    <dgm:pt modelId="{DDF46B45-2541-F245-A333-E939B2DF2654}" type="parTrans" cxnId="{0FECFA07-49EA-4C4A-AE0A-30F9649AF93D}">
      <dgm:prSet/>
      <dgm:spPr/>
      <dgm:t>
        <a:bodyPr/>
        <a:lstStyle/>
        <a:p>
          <a:endParaRPr lang="en-US"/>
        </a:p>
      </dgm:t>
    </dgm:pt>
    <dgm:pt modelId="{CA15C616-7EFA-0841-B8AC-3290DA683410}" type="sibTrans" cxnId="{0FECFA07-49EA-4C4A-AE0A-30F9649AF93D}">
      <dgm:prSet/>
      <dgm:spPr/>
      <dgm:t>
        <a:bodyPr/>
        <a:lstStyle/>
        <a:p>
          <a:endParaRPr lang="en-US"/>
        </a:p>
      </dgm:t>
    </dgm:pt>
    <dgm:pt modelId="{AEDD81D9-5C68-2B45-BFCC-97990461A9EC}">
      <dgm:prSet custT="1"/>
      <dgm:spPr/>
      <dgm:t>
        <a:bodyPr/>
        <a:lstStyle/>
        <a:p>
          <a:r>
            <a:rPr lang="en-US" sz="1400" dirty="0" smtClean="0"/>
            <a:t>What could go wrong?</a:t>
          </a:r>
          <a:endParaRPr lang="en-US" sz="1400" dirty="0"/>
        </a:p>
      </dgm:t>
    </dgm:pt>
    <dgm:pt modelId="{CB693994-0E25-634E-92BD-BC81D1FD8F30}" type="parTrans" cxnId="{1E68E07F-B91E-8E4D-949C-EB5B36FDC114}">
      <dgm:prSet/>
      <dgm:spPr/>
      <dgm:t>
        <a:bodyPr/>
        <a:lstStyle/>
        <a:p>
          <a:endParaRPr lang="en-US"/>
        </a:p>
      </dgm:t>
    </dgm:pt>
    <dgm:pt modelId="{3A84B846-5AD7-8847-BE53-9DD222D9C8A5}" type="sibTrans" cxnId="{1E68E07F-B91E-8E4D-949C-EB5B36FDC114}">
      <dgm:prSet/>
      <dgm:spPr/>
      <dgm:t>
        <a:bodyPr/>
        <a:lstStyle/>
        <a:p>
          <a:endParaRPr lang="en-US"/>
        </a:p>
      </dgm:t>
    </dgm:pt>
    <dgm:pt modelId="{90E785DD-2C47-3E42-A848-989FDE212CEB}">
      <dgm:prSet custT="1"/>
      <dgm:spPr/>
      <dgm:t>
        <a:bodyPr/>
        <a:lstStyle/>
        <a:p>
          <a:r>
            <a:rPr lang="en-US" sz="1400" dirty="0" smtClean="0"/>
            <a:t>What are the risks, and how will you mitigate them?</a:t>
          </a:r>
          <a:endParaRPr lang="en-US" sz="1400" dirty="0"/>
        </a:p>
      </dgm:t>
    </dgm:pt>
    <dgm:pt modelId="{2634A137-4FD9-E640-9832-EDD1978ED1BE}" type="parTrans" cxnId="{A677F14D-2980-C543-9494-D630352BE0EF}">
      <dgm:prSet/>
      <dgm:spPr/>
      <dgm:t>
        <a:bodyPr/>
        <a:lstStyle/>
        <a:p>
          <a:endParaRPr lang="en-US"/>
        </a:p>
      </dgm:t>
    </dgm:pt>
    <dgm:pt modelId="{9661EAF9-8EFA-B148-9D82-57DA63C2C371}" type="sibTrans" cxnId="{A677F14D-2980-C543-9494-D630352BE0EF}">
      <dgm:prSet/>
      <dgm:spPr/>
      <dgm:t>
        <a:bodyPr/>
        <a:lstStyle/>
        <a:p>
          <a:endParaRPr lang="en-US"/>
        </a:p>
      </dgm:t>
    </dgm:pt>
    <dgm:pt modelId="{FBFA5237-7085-6A4D-ACBA-18682FF911C5}">
      <dgm:prSet custT="1"/>
      <dgm:spPr/>
      <dgm:t>
        <a:bodyPr/>
        <a:lstStyle/>
        <a:p>
          <a:r>
            <a:rPr lang="en-US" sz="1400" dirty="0" smtClean="0"/>
            <a:t>How will your team respond to challenges and obstacles?</a:t>
          </a:r>
          <a:endParaRPr lang="en-US" sz="1400" dirty="0"/>
        </a:p>
      </dgm:t>
    </dgm:pt>
    <dgm:pt modelId="{7C32513F-3258-934D-9823-DC2D2E801D3D}" type="parTrans" cxnId="{F7B3FBA5-BACC-6D4D-91FA-F90708494E89}">
      <dgm:prSet/>
      <dgm:spPr/>
      <dgm:t>
        <a:bodyPr/>
        <a:lstStyle/>
        <a:p>
          <a:endParaRPr lang="en-US"/>
        </a:p>
      </dgm:t>
    </dgm:pt>
    <dgm:pt modelId="{A5026A69-7F3F-FB49-9BA2-F47FB8EE995D}" type="sibTrans" cxnId="{F7B3FBA5-BACC-6D4D-91FA-F90708494E89}">
      <dgm:prSet/>
      <dgm:spPr/>
      <dgm:t>
        <a:bodyPr/>
        <a:lstStyle/>
        <a:p>
          <a:endParaRPr lang="en-US"/>
        </a:p>
      </dgm:t>
    </dgm:pt>
    <dgm:pt modelId="{D74AFBD6-DD0D-A34D-AF86-BF2B16BC5F23}">
      <dgm:prSet phldrT="[Text]" custT="1"/>
      <dgm:spPr/>
      <dgm:t>
        <a:bodyPr/>
        <a:lstStyle/>
        <a:p>
          <a:r>
            <a:rPr lang="en-US" sz="1400" dirty="0" smtClean="0"/>
            <a:t>Market?</a:t>
          </a:r>
          <a:endParaRPr lang="en-US" sz="1400" dirty="0"/>
        </a:p>
      </dgm:t>
    </dgm:pt>
    <dgm:pt modelId="{F2AAC0C4-0F3D-3745-A41F-D43246F98E0A}" type="parTrans" cxnId="{9E0B8A5C-5686-A942-85DB-1DD74630C262}">
      <dgm:prSet/>
      <dgm:spPr/>
      <dgm:t>
        <a:bodyPr/>
        <a:lstStyle/>
        <a:p>
          <a:endParaRPr lang="en-US"/>
        </a:p>
      </dgm:t>
    </dgm:pt>
    <dgm:pt modelId="{F46D5A01-A22B-1641-B1FD-CAEEB5299526}" type="sibTrans" cxnId="{9E0B8A5C-5686-A942-85DB-1DD74630C262}">
      <dgm:prSet/>
      <dgm:spPr/>
      <dgm:t>
        <a:bodyPr/>
        <a:lstStyle/>
        <a:p>
          <a:endParaRPr lang="en-US"/>
        </a:p>
      </dgm:t>
    </dgm:pt>
    <dgm:pt modelId="{6F466B4A-35EC-6E46-BA40-4D5C72C91522}" type="pres">
      <dgm:prSet presAssocID="{6843E16C-2A60-344E-81E2-10FBBAB9B2EC}" presName="Name0" presStyleCnt="0">
        <dgm:presLayoutVars>
          <dgm:dir/>
          <dgm:animLvl val="lvl"/>
          <dgm:resizeHandles val="exact"/>
        </dgm:presLayoutVars>
      </dgm:prSet>
      <dgm:spPr/>
      <dgm:t>
        <a:bodyPr/>
        <a:lstStyle/>
        <a:p>
          <a:endParaRPr lang="en-US"/>
        </a:p>
      </dgm:t>
    </dgm:pt>
    <dgm:pt modelId="{59008BCD-74DE-CA4E-A648-AB52C24D7504}" type="pres">
      <dgm:prSet presAssocID="{C05E7DB4-F010-0148-A296-E2C3CF746DBB}" presName="composite" presStyleCnt="0"/>
      <dgm:spPr/>
      <dgm:t>
        <a:bodyPr/>
        <a:lstStyle/>
        <a:p>
          <a:endParaRPr lang="en-US"/>
        </a:p>
      </dgm:t>
    </dgm:pt>
    <dgm:pt modelId="{C56696B1-0BF7-AE47-93A7-CFD622ADCDD0}" type="pres">
      <dgm:prSet presAssocID="{C05E7DB4-F010-0148-A296-E2C3CF746DBB}" presName="parTx" presStyleLbl="alignNode1" presStyleIdx="0" presStyleCnt="4" custLinFactNeighborX="-1375">
        <dgm:presLayoutVars>
          <dgm:chMax val="0"/>
          <dgm:chPref val="0"/>
          <dgm:bulletEnabled val="1"/>
        </dgm:presLayoutVars>
      </dgm:prSet>
      <dgm:spPr/>
      <dgm:t>
        <a:bodyPr/>
        <a:lstStyle/>
        <a:p>
          <a:endParaRPr lang="en-US"/>
        </a:p>
      </dgm:t>
    </dgm:pt>
    <dgm:pt modelId="{24A8F432-BA8E-7C4A-9D70-00B04AA1C8EF}" type="pres">
      <dgm:prSet presAssocID="{C05E7DB4-F010-0148-A296-E2C3CF746DBB}" presName="desTx" presStyleLbl="alignAccFollowNode1" presStyleIdx="0" presStyleCnt="4" custScaleY="99800" custLinFactNeighborX="-166" custLinFactNeighborY="1778">
        <dgm:presLayoutVars>
          <dgm:bulletEnabled val="1"/>
        </dgm:presLayoutVars>
      </dgm:prSet>
      <dgm:spPr/>
      <dgm:t>
        <a:bodyPr/>
        <a:lstStyle/>
        <a:p>
          <a:endParaRPr lang="en-US"/>
        </a:p>
      </dgm:t>
    </dgm:pt>
    <dgm:pt modelId="{4CBFDFF8-DB82-7E47-861D-9756F9EAE54C}" type="pres">
      <dgm:prSet presAssocID="{BC9DF7EC-9DE8-3A43-997F-7FA8027BD654}" presName="space" presStyleCnt="0"/>
      <dgm:spPr/>
      <dgm:t>
        <a:bodyPr/>
        <a:lstStyle/>
        <a:p>
          <a:endParaRPr lang="en-US"/>
        </a:p>
      </dgm:t>
    </dgm:pt>
    <dgm:pt modelId="{4F88E912-43A4-3844-9073-6B3A67DFD152}" type="pres">
      <dgm:prSet presAssocID="{E793F711-CF97-B449-BFD1-04170F6BABF6}" presName="composite" presStyleCnt="0"/>
      <dgm:spPr/>
      <dgm:t>
        <a:bodyPr/>
        <a:lstStyle/>
        <a:p>
          <a:endParaRPr lang="en-US"/>
        </a:p>
      </dgm:t>
    </dgm:pt>
    <dgm:pt modelId="{112242EC-8E85-1E4A-AE10-F79C0DCA1BB2}" type="pres">
      <dgm:prSet presAssocID="{E793F711-CF97-B449-BFD1-04170F6BABF6}" presName="parTx" presStyleLbl="alignNode1" presStyleIdx="1" presStyleCnt="4" custLinFactNeighborX="-1679">
        <dgm:presLayoutVars>
          <dgm:chMax val="0"/>
          <dgm:chPref val="0"/>
          <dgm:bulletEnabled val="1"/>
        </dgm:presLayoutVars>
      </dgm:prSet>
      <dgm:spPr/>
      <dgm:t>
        <a:bodyPr/>
        <a:lstStyle/>
        <a:p>
          <a:endParaRPr lang="en-US"/>
        </a:p>
      </dgm:t>
    </dgm:pt>
    <dgm:pt modelId="{5C48AD9A-2C10-AE49-9BC1-7490812C9189}" type="pres">
      <dgm:prSet presAssocID="{E793F711-CF97-B449-BFD1-04170F6BABF6}" presName="desTx" presStyleLbl="alignAccFollowNode1" presStyleIdx="1" presStyleCnt="4" custScaleY="99800" custLinFactNeighborX="-1679" custLinFactNeighborY="1778">
        <dgm:presLayoutVars>
          <dgm:bulletEnabled val="1"/>
        </dgm:presLayoutVars>
      </dgm:prSet>
      <dgm:spPr/>
      <dgm:t>
        <a:bodyPr/>
        <a:lstStyle/>
        <a:p>
          <a:endParaRPr lang="en-US"/>
        </a:p>
      </dgm:t>
    </dgm:pt>
    <dgm:pt modelId="{87254840-C143-1642-A4CE-B890A0E0DD26}" type="pres">
      <dgm:prSet presAssocID="{65AAB882-F76E-0E46-9D0A-4BBDDB9B0D7A}" presName="space" presStyleCnt="0"/>
      <dgm:spPr/>
      <dgm:t>
        <a:bodyPr/>
        <a:lstStyle/>
        <a:p>
          <a:endParaRPr lang="en-US"/>
        </a:p>
      </dgm:t>
    </dgm:pt>
    <dgm:pt modelId="{1F09D977-3456-674F-AE70-945E5C91A6B1}" type="pres">
      <dgm:prSet presAssocID="{1A094CF4-67FB-C14F-B5A1-7273B163332E}" presName="composite" presStyleCnt="0"/>
      <dgm:spPr/>
      <dgm:t>
        <a:bodyPr/>
        <a:lstStyle/>
        <a:p>
          <a:endParaRPr lang="en-US"/>
        </a:p>
      </dgm:t>
    </dgm:pt>
    <dgm:pt modelId="{F48BBA7E-C36E-BA49-9375-7AE6DC8B85ED}" type="pres">
      <dgm:prSet presAssocID="{1A094CF4-67FB-C14F-B5A1-7273B163332E}" presName="parTx" presStyleLbl="alignNode1" presStyleIdx="2" presStyleCnt="4" custLinFactNeighborX="-3555">
        <dgm:presLayoutVars>
          <dgm:chMax val="0"/>
          <dgm:chPref val="0"/>
          <dgm:bulletEnabled val="1"/>
        </dgm:presLayoutVars>
      </dgm:prSet>
      <dgm:spPr/>
      <dgm:t>
        <a:bodyPr/>
        <a:lstStyle/>
        <a:p>
          <a:endParaRPr lang="en-US"/>
        </a:p>
      </dgm:t>
    </dgm:pt>
    <dgm:pt modelId="{6A1D318B-BF91-4344-9160-BA5C7C7633A8}" type="pres">
      <dgm:prSet presAssocID="{1A094CF4-67FB-C14F-B5A1-7273B163332E}" presName="desTx" presStyleLbl="alignAccFollowNode1" presStyleIdx="2" presStyleCnt="4" custScaleY="99800" custLinFactNeighborX="-3555" custLinFactNeighborY="1778">
        <dgm:presLayoutVars>
          <dgm:bulletEnabled val="1"/>
        </dgm:presLayoutVars>
      </dgm:prSet>
      <dgm:spPr/>
      <dgm:t>
        <a:bodyPr/>
        <a:lstStyle/>
        <a:p>
          <a:endParaRPr lang="en-US"/>
        </a:p>
      </dgm:t>
    </dgm:pt>
    <dgm:pt modelId="{466B8B66-8DBC-2642-B219-7D2F8A5EEF68}" type="pres">
      <dgm:prSet presAssocID="{4B54AC95-2CB7-C147-AEB5-3D570C3AEFD7}" presName="space" presStyleCnt="0"/>
      <dgm:spPr/>
      <dgm:t>
        <a:bodyPr/>
        <a:lstStyle/>
        <a:p>
          <a:endParaRPr lang="en-US"/>
        </a:p>
      </dgm:t>
    </dgm:pt>
    <dgm:pt modelId="{A377652C-1850-9043-B18C-C68669D4F1D2}" type="pres">
      <dgm:prSet presAssocID="{9D1E084B-C44D-C64A-9367-B4C9E8E3828A}" presName="composite" presStyleCnt="0"/>
      <dgm:spPr/>
      <dgm:t>
        <a:bodyPr/>
        <a:lstStyle/>
        <a:p>
          <a:endParaRPr lang="en-US"/>
        </a:p>
      </dgm:t>
    </dgm:pt>
    <dgm:pt modelId="{30B5FEA1-8CA4-9D42-8429-2414524C5DDA}" type="pres">
      <dgm:prSet presAssocID="{9D1E084B-C44D-C64A-9367-B4C9E8E3828A}" presName="parTx" presStyleLbl="alignNode1" presStyleIdx="3" presStyleCnt="4" custLinFactNeighborX="-3555">
        <dgm:presLayoutVars>
          <dgm:chMax val="0"/>
          <dgm:chPref val="0"/>
          <dgm:bulletEnabled val="1"/>
        </dgm:presLayoutVars>
      </dgm:prSet>
      <dgm:spPr/>
      <dgm:t>
        <a:bodyPr/>
        <a:lstStyle/>
        <a:p>
          <a:endParaRPr lang="en-US"/>
        </a:p>
      </dgm:t>
    </dgm:pt>
    <dgm:pt modelId="{7434540F-E80D-2541-B8D1-DAEAEDB0B5E8}" type="pres">
      <dgm:prSet presAssocID="{9D1E084B-C44D-C64A-9367-B4C9E8E3828A}" presName="desTx" presStyleLbl="alignAccFollowNode1" presStyleIdx="3" presStyleCnt="4" custScaleY="99800" custLinFactNeighborX="-3555" custLinFactNeighborY="1778">
        <dgm:presLayoutVars>
          <dgm:bulletEnabled val="1"/>
        </dgm:presLayoutVars>
      </dgm:prSet>
      <dgm:spPr/>
      <dgm:t>
        <a:bodyPr/>
        <a:lstStyle/>
        <a:p>
          <a:endParaRPr lang="en-US"/>
        </a:p>
      </dgm:t>
    </dgm:pt>
  </dgm:ptLst>
  <dgm:cxnLst>
    <dgm:cxn modelId="{9D7AB473-BE16-AA49-A5D0-4AC6A81EC3EB}" srcId="{E793F711-CF97-B449-BFD1-04170F6BABF6}" destId="{1E5EABB7-44A9-C446-8941-04CBC038EEF9}" srcOrd="0" destOrd="0" parTransId="{8B45E729-E1C8-204E-9D89-B421EC308FE3}" sibTransId="{695D9084-F2F1-EA42-8E5D-BD8D3A00971B}"/>
    <dgm:cxn modelId="{A27617C8-1195-DF46-8782-9F8F10E5340D}" type="presOf" srcId="{C7D625B4-1C41-9B46-8A2E-73851CD28479}" destId="{6A1D318B-BF91-4344-9160-BA5C7C7633A8}" srcOrd="0" destOrd="4" presId="urn:microsoft.com/office/officeart/2005/8/layout/hList1"/>
    <dgm:cxn modelId="{B1AFD09B-2EA0-CE43-A482-42481F2B8629}" type="presOf" srcId="{0104CF79-7667-FD43-AF84-DAC47D803B41}" destId="{6A1D318B-BF91-4344-9160-BA5C7C7633A8}" srcOrd="0" destOrd="1" presId="urn:microsoft.com/office/officeart/2005/8/layout/hList1"/>
    <dgm:cxn modelId="{FEE6DCC0-6CBC-1547-A702-F64CC4A47974}" type="presOf" srcId="{E793F711-CF97-B449-BFD1-04170F6BABF6}" destId="{112242EC-8E85-1E4A-AE10-F79C0DCA1BB2}" srcOrd="0" destOrd="0" presId="urn:microsoft.com/office/officeart/2005/8/layout/hList1"/>
    <dgm:cxn modelId="{D88A723C-6482-CC40-84E4-13572C3D674C}" type="presOf" srcId="{AEDD81D9-5C68-2B45-BFCC-97990461A9EC}" destId="{7434540F-E80D-2541-B8D1-DAEAEDB0B5E8}" srcOrd="0" destOrd="0" presId="urn:microsoft.com/office/officeart/2005/8/layout/hList1"/>
    <dgm:cxn modelId="{ADBBD2C5-D9DD-8B4D-A5F9-4D80899925E1}" type="presOf" srcId="{C05E7DB4-F010-0148-A296-E2C3CF746DBB}" destId="{C56696B1-0BF7-AE47-93A7-CFD622ADCDD0}" srcOrd="0" destOrd="0" presId="urn:microsoft.com/office/officeart/2005/8/layout/hList1"/>
    <dgm:cxn modelId="{6F3C6B54-5636-694E-9FF5-5D86DE1F628C}" srcId="{E793F711-CF97-B449-BFD1-04170F6BABF6}" destId="{D7991A35-8516-8D4E-9D03-D0DC0F6E6249}" srcOrd="3" destOrd="0" parTransId="{19E56D3A-3A2C-2944-8769-404C1DFBCC52}" sibTransId="{528EF7EF-6676-DC4F-8EC0-062025844CE3}"/>
    <dgm:cxn modelId="{51AFCE44-D302-C849-AC80-B2DE13C6C6BF}" srcId="{C05E7DB4-F010-0148-A296-E2C3CF746DBB}" destId="{484A9C6B-CAAD-EB48-B23C-06364682A5FE}" srcOrd="1" destOrd="0" parTransId="{69560A87-7E1F-4343-BDDB-7290AAC0F182}" sibTransId="{88928064-42CA-C44F-869D-6E7279DCFC9F}"/>
    <dgm:cxn modelId="{A9D07648-B56B-A349-BE6D-5E760576DFB2}" type="presOf" srcId="{D7991A35-8516-8D4E-9D03-D0DC0F6E6249}" destId="{5C48AD9A-2C10-AE49-9BC1-7490812C9189}" srcOrd="0" destOrd="3" presId="urn:microsoft.com/office/officeart/2005/8/layout/hList1"/>
    <dgm:cxn modelId="{181F22C8-164F-3C40-B8FD-17EE91E7AB92}" srcId="{1A094CF4-67FB-C14F-B5A1-7273B163332E}" destId="{C7D625B4-1C41-9B46-8A2E-73851CD28479}" srcOrd="4" destOrd="0" parTransId="{54206A8C-73EA-534F-8664-52789D6EA15B}" sibTransId="{CD91B018-B429-B94D-86AA-DA7A894FFD91}"/>
    <dgm:cxn modelId="{1677B26D-BFAB-8A4C-BC6E-ACC0BBC56CE2}" type="presOf" srcId="{1A094CF4-67FB-C14F-B5A1-7273B163332E}" destId="{F48BBA7E-C36E-BA49-9375-7AE6DC8B85ED}" srcOrd="0" destOrd="0" presId="urn:microsoft.com/office/officeart/2005/8/layout/hList1"/>
    <dgm:cxn modelId="{DB2569E9-E7FA-0B47-A4B4-576D48139252}" type="presOf" srcId="{90E785DD-2C47-3E42-A848-989FDE212CEB}" destId="{7434540F-E80D-2541-B8D1-DAEAEDB0B5E8}" srcOrd="0" destOrd="1" presId="urn:microsoft.com/office/officeart/2005/8/layout/hList1"/>
    <dgm:cxn modelId="{1E68E07F-B91E-8E4D-949C-EB5B36FDC114}" srcId="{9D1E084B-C44D-C64A-9367-B4C9E8E3828A}" destId="{AEDD81D9-5C68-2B45-BFCC-97990461A9EC}" srcOrd="0" destOrd="0" parTransId="{CB693994-0E25-634E-92BD-BC81D1FD8F30}" sibTransId="{3A84B846-5AD7-8847-BE53-9DD222D9C8A5}"/>
    <dgm:cxn modelId="{1581FB7C-B7BC-FA42-81DB-55A0325B93C7}" type="presOf" srcId="{FBFA5237-7085-6A4D-ACBA-18682FF911C5}" destId="{7434540F-E80D-2541-B8D1-DAEAEDB0B5E8}" srcOrd="0" destOrd="2" presId="urn:microsoft.com/office/officeart/2005/8/layout/hList1"/>
    <dgm:cxn modelId="{5590EADF-2E77-0742-AAC4-C1D13BDE24A7}" srcId="{6843E16C-2A60-344E-81E2-10FBBAB9B2EC}" destId="{E793F711-CF97-B449-BFD1-04170F6BABF6}" srcOrd="1" destOrd="0" parTransId="{77597443-68CB-AC47-BCAA-B5DEF10FAB6E}" sibTransId="{65AAB882-F76E-0E46-9D0A-4BBDDB9B0D7A}"/>
    <dgm:cxn modelId="{E4517775-0B76-0941-AF9D-0CD833FDBC1D}" type="presOf" srcId="{D74AFBD6-DD0D-A34D-AF86-BF2B16BC5F23}" destId="{6A1D318B-BF91-4344-9160-BA5C7C7633A8}" srcOrd="0" destOrd="0" presId="urn:microsoft.com/office/officeart/2005/8/layout/hList1"/>
    <dgm:cxn modelId="{9E0B8A5C-5686-A942-85DB-1DD74630C262}" srcId="{1A094CF4-67FB-C14F-B5A1-7273B163332E}" destId="{D74AFBD6-DD0D-A34D-AF86-BF2B16BC5F23}" srcOrd="0" destOrd="0" parTransId="{F2AAC0C4-0F3D-3745-A41F-D43246F98E0A}" sibTransId="{F46D5A01-A22B-1641-B1FD-CAEEB5299526}"/>
    <dgm:cxn modelId="{3F53E889-01FB-4747-88A3-AF8BC0B4AD2E}" type="presOf" srcId="{6843E16C-2A60-344E-81E2-10FBBAB9B2EC}" destId="{6F466B4A-35EC-6E46-BA40-4D5C72C91522}" srcOrd="0" destOrd="0" presId="urn:microsoft.com/office/officeart/2005/8/layout/hList1"/>
    <dgm:cxn modelId="{C2B4A82B-D110-024A-A481-AAA34F176BC6}" type="presOf" srcId="{07914F2C-7F15-9A49-B456-474BC75BB0F4}" destId="{5C48AD9A-2C10-AE49-9BC1-7490812C9189}" srcOrd="0" destOrd="2" presId="urn:microsoft.com/office/officeart/2005/8/layout/hList1"/>
    <dgm:cxn modelId="{B18DE321-4291-5145-81F3-A84F39E7A7FB}" type="presOf" srcId="{1E5EABB7-44A9-C446-8941-04CBC038EEF9}" destId="{5C48AD9A-2C10-AE49-9BC1-7490812C9189}" srcOrd="0" destOrd="0" presId="urn:microsoft.com/office/officeart/2005/8/layout/hList1"/>
    <dgm:cxn modelId="{EBDA9DA6-CC2E-334D-B09B-FDFA9CBE103E}" type="presOf" srcId="{484A9C6B-CAAD-EB48-B23C-06364682A5FE}" destId="{24A8F432-BA8E-7C4A-9D70-00B04AA1C8EF}" srcOrd="0" destOrd="1" presId="urn:microsoft.com/office/officeart/2005/8/layout/hList1"/>
    <dgm:cxn modelId="{D1041472-19C3-4F44-9B29-011BF39D3CD1}" type="presOf" srcId="{9D1E084B-C44D-C64A-9367-B4C9E8E3828A}" destId="{30B5FEA1-8CA4-9D42-8429-2414524C5DDA}" srcOrd="0" destOrd="0" presId="urn:microsoft.com/office/officeart/2005/8/layout/hList1"/>
    <dgm:cxn modelId="{693932E3-0E21-E447-9079-CE8360F35A09}" srcId="{C05E7DB4-F010-0148-A296-E2C3CF746DBB}" destId="{95098191-8728-E54C-8334-7CD09527D232}" srcOrd="0" destOrd="0" parTransId="{0545E247-9E57-6245-B372-DFCC39135C46}" sibTransId="{6CFAB18F-BC0C-BC46-8A92-C4D58E0F3B74}"/>
    <dgm:cxn modelId="{A677F14D-2980-C543-9494-D630352BE0EF}" srcId="{9D1E084B-C44D-C64A-9367-B4C9E8E3828A}" destId="{90E785DD-2C47-3E42-A848-989FDE212CEB}" srcOrd="1" destOrd="0" parTransId="{2634A137-4FD9-E640-9832-EDD1978ED1BE}" sibTransId="{9661EAF9-8EFA-B148-9D82-57DA63C2C371}"/>
    <dgm:cxn modelId="{F7B3FBA5-BACC-6D4D-91FA-F90708494E89}" srcId="{9D1E084B-C44D-C64A-9367-B4C9E8E3828A}" destId="{FBFA5237-7085-6A4D-ACBA-18682FF911C5}" srcOrd="2" destOrd="0" parTransId="{7C32513F-3258-934D-9823-DC2D2E801D3D}" sibTransId="{A5026A69-7F3F-FB49-9BA2-F47FB8EE995D}"/>
    <dgm:cxn modelId="{5FF3C1D0-BBD0-3B41-BF4D-0F7DC016357B}" srcId="{1A094CF4-67FB-C14F-B5A1-7273B163332E}" destId="{6D44373B-7097-6042-AE14-971F43BC50ED}" srcOrd="2" destOrd="0" parTransId="{54474282-AFD7-8B4E-AF82-7ED862F4BE06}" sibTransId="{209F1265-CB9D-ED40-9127-FC44983AB31E}"/>
    <dgm:cxn modelId="{9274C81E-BACD-2D4E-A3A4-8E89EED6B2E5}" srcId="{1A094CF4-67FB-C14F-B5A1-7273B163332E}" destId="{0104CF79-7667-FD43-AF84-DAC47D803B41}" srcOrd="1" destOrd="0" parTransId="{F60C8A96-15E3-4F4E-BCA2-2C7EE70B76EF}" sibTransId="{481238FD-C5D6-974E-80EA-7ADB9A19DC58}"/>
    <dgm:cxn modelId="{0FECFA07-49EA-4C4A-AE0A-30F9649AF93D}" srcId="{1A094CF4-67FB-C14F-B5A1-7273B163332E}" destId="{11CF2DDE-5E78-E440-AEF7-6E4377C08F38}" srcOrd="3" destOrd="0" parTransId="{DDF46B45-2541-F245-A333-E939B2DF2654}" sibTransId="{CA15C616-7EFA-0841-B8AC-3290DA683410}"/>
    <dgm:cxn modelId="{0D1D43A7-C7B3-1F4B-A879-C73A3ADEDE19}" srcId="{6843E16C-2A60-344E-81E2-10FBBAB9B2EC}" destId="{9D1E084B-C44D-C64A-9367-B4C9E8E3828A}" srcOrd="3" destOrd="0" parTransId="{4C5956DB-7128-4340-858D-F31CB00BF0FF}" sibTransId="{8B747927-F7B6-E84A-9416-43DBD936B7DC}"/>
    <dgm:cxn modelId="{19FB480A-1B0B-314A-B87A-63473C8DD08B}" type="presOf" srcId="{95098191-8728-E54C-8334-7CD09527D232}" destId="{24A8F432-BA8E-7C4A-9D70-00B04AA1C8EF}" srcOrd="0" destOrd="0" presId="urn:microsoft.com/office/officeart/2005/8/layout/hList1"/>
    <dgm:cxn modelId="{1D6D68FA-F086-3041-BD34-0DCE6C95FC34}" srcId="{6843E16C-2A60-344E-81E2-10FBBAB9B2EC}" destId="{1A094CF4-67FB-C14F-B5A1-7273B163332E}" srcOrd="2" destOrd="0" parTransId="{83A5A39C-E08D-6442-A930-EFB0B8408D28}" sibTransId="{4B54AC95-2CB7-C147-AEB5-3D570C3AEFD7}"/>
    <dgm:cxn modelId="{0C8FAD9D-F008-5043-8266-69431C3B421B}" type="presOf" srcId="{11CF2DDE-5E78-E440-AEF7-6E4377C08F38}" destId="{6A1D318B-BF91-4344-9160-BA5C7C7633A8}" srcOrd="0" destOrd="3" presId="urn:microsoft.com/office/officeart/2005/8/layout/hList1"/>
    <dgm:cxn modelId="{9C02AC0C-515A-8049-8CD9-EFD71EF6B068}" type="presOf" srcId="{6D44373B-7097-6042-AE14-971F43BC50ED}" destId="{6A1D318B-BF91-4344-9160-BA5C7C7633A8}" srcOrd="0" destOrd="2" presId="urn:microsoft.com/office/officeart/2005/8/layout/hList1"/>
    <dgm:cxn modelId="{B5C2A9B0-432E-D948-8965-49235956F0D2}" type="presOf" srcId="{A92F557F-619C-A240-A8A3-412F4392DCEC}" destId="{5C48AD9A-2C10-AE49-9BC1-7490812C9189}" srcOrd="0" destOrd="1" presId="urn:microsoft.com/office/officeart/2005/8/layout/hList1"/>
    <dgm:cxn modelId="{466C0DA3-3DE7-204E-8133-05122A42A6BF}" srcId="{E793F711-CF97-B449-BFD1-04170F6BABF6}" destId="{07914F2C-7F15-9A49-B456-474BC75BB0F4}" srcOrd="2" destOrd="0" parTransId="{DD22E02E-1DEB-F74E-94FE-3A2E67393835}" sibTransId="{C996945B-EC47-B847-B811-9C019CD89FF9}"/>
    <dgm:cxn modelId="{5F0AA0D5-1B47-1247-9F71-8D34A535ED38}" srcId="{E793F711-CF97-B449-BFD1-04170F6BABF6}" destId="{A92F557F-619C-A240-A8A3-412F4392DCEC}" srcOrd="1" destOrd="0" parTransId="{56B22F9D-1D7A-3344-9E98-081E315C4803}" sibTransId="{BC1BE239-F4ED-B747-B708-3E3F81902869}"/>
    <dgm:cxn modelId="{8F01EBC4-CB29-DD45-B691-C6D511F89040}" srcId="{6843E16C-2A60-344E-81E2-10FBBAB9B2EC}" destId="{C05E7DB4-F010-0148-A296-E2C3CF746DBB}" srcOrd="0" destOrd="0" parTransId="{E51BD92D-0541-B444-9F29-9537E2499E0B}" sibTransId="{BC9DF7EC-9DE8-3A43-997F-7FA8027BD654}"/>
    <dgm:cxn modelId="{311A5452-58D3-5149-86C1-643B401D26CE}" type="presParOf" srcId="{6F466B4A-35EC-6E46-BA40-4D5C72C91522}" destId="{59008BCD-74DE-CA4E-A648-AB52C24D7504}" srcOrd="0" destOrd="0" presId="urn:microsoft.com/office/officeart/2005/8/layout/hList1"/>
    <dgm:cxn modelId="{1E1586F4-8C89-6B48-8A17-713033C3BEDD}" type="presParOf" srcId="{59008BCD-74DE-CA4E-A648-AB52C24D7504}" destId="{C56696B1-0BF7-AE47-93A7-CFD622ADCDD0}" srcOrd="0" destOrd="0" presId="urn:microsoft.com/office/officeart/2005/8/layout/hList1"/>
    <dgm:cxn modelId="{058A6CB5-4826-4149-A238-62B88101350E}" type="presParOf" srcId="{59008BCD-74DE-CA4E-A648-AB52C24D7504}" destId="{24A8F432-BA8E-7C4A-9D70-00B04AA1C8EF}" srcOrd="1" destOrd="0" presId="urn:microsoft.com/office/officeart/2005/8/layout/hList1"/>
    <dgm:cxn modelId="{FDBB6D2C-6B0C-7D43-9A07-04EE241831D8}" type="presParOf" srcId="{6F466B4A-35EC-6E46-BA40-4D5C72C91522}" destId="{4CBFDFF8-DB82-7E47-861D-9756F9EAE54C}" srcOrd="1" destOrd="0" presId="urn:microsoft.com/office/officeart/2005/8/layout/hList1"/>
    <dgm:cxn modelId="{71FFF307-E1FD-894E-8C77-A2D721413DB5}" type="presParOf" srcId="{6F466B4A-35EC-6E46-BA40-4D5C72C91522}" destId="{4F88E912-43A4-3844-9073-6B3A67DFD152}" srcOrd="2" destOrd="0" presId="urn:microsoft.com/office/officeart/2005/8/layout/hList1"/>
    <dgm:cxn modelId="{B5972520-86D1-9A49-A2A3-8FC94B80BDA9}" type="presParOf" srcId="{4F88E912-43A4-3844-9073-6B3A67DFD152}" destId="{112242EC-8E85-1E4A-AE10-F79C0DCA1BB2}" srcOrd="0" destOrd="0" presId="urn:microsoft.com/office/officeart/2005/8/layout/hList1"/>
    <dgm:cxn modelId="{98DEEB2C-9AF3-DC42-AEC9-6FAF98E35ABF}" type="presParOf" srcId="{4F88E912-43A4-3844-9073-6B3A67DFD152}" destId="{5C48AD9A-2C10-AE49-9BC1-7490812C9189}" srcOrd="1" destOrd="0" presId="urn:microsoft.com/office/officeart/2005/8/layout/hList1"/>
    <dgm:cxn modelId="{80DEE14D-AEF3-E544-946B-061840F9A790}" type="presParOf" srcId="{6F466B4A-35EC-6E46-BA40-4D5C72C91522}" destId="{87254840-C143-1642-A4CE-B890A0E0DD26}" srcOrd="3" destOrd="0" presId="urn:microsoft.com/office/officeart/2005/8/layout/hList1"/>
    <dgm:cxn modelId="{59FF5EA7-CBD6-1A4C-B659-F596B2A63ACF}" type="presParOf" srcId="{6F466B4A-35EC-6E46-BA40-4D5C72C91522}" destId="{1F09D977-3456-674F-AE70-945E5C91A6B1}" srcOrd="4" destOrd="0" presId="urn:microsoft.com/office/officeart/2005/8/layout/hList1"/>
    <dgm:cxn modelId="{456B7E34-4067-3441-9B1C-C643D5E9E427}" type="presParOf" srcId="{1F09D977-3456-674F-AE70-945E5C91A6B1}" destId="{F48BBA7E-C36E-BA49-9375-7AE6DC8B85ED}" srcOrd="0" destOrd="0" presId="urn:microsoft.com/office/officeart/2005/8/layout/hList1"/>
    <dgm:cxn modelId="{BD8029AD-B012-6C43-8A99-5CEAC58E4433}" type="presParOf" srcId="{1F09D977-3456-674F-AE70-945E5C91A6B1}" destId="{6A1D318B-BF91-4344-9160-BA5C7C7633A8}" srcOrd="1" destOrd="0" presId="urn:microsoft.com/office/officeart/2005/8/layout/hList1"/>
    <dgm:cxn modelId="{BB782681-B50B-AC48-8206-7EEE42727D1C}" type="presParOf" srcId="{6F466B4A-35EC-6E46-BA40-4D5C72C91522}" destId="{466B8B66-8DBC-2642-B219-7D2F8A5EEF68}" srcOrd="5" destOrd="0" presId="urn:microsoft.com/office/officeart/2005/8/layout/hList1"/>
    <dgm:cxn modelId="{3ECF63E9-A7C0-0641-A76C-0CC485879B88}" type="presParOf" srcId="{6F466B4A-35EC-6E46-BA40-4D5C72C91522}" destId="{A377652C-1850-9043-B18C-C68669D4F1D2}" srcOrd="6" destOrd="0" presId="urn:microsoft.com/office/officeart/2005/8/layout/hList1"/>
    <dgm:cxn modelId="{74B9A80E-9464-A043-9B74-9C3765EEC65B}" type="presParOf" srcId="{A377652C-1850-9043-B18C-C68669D4F1D2}" destId="{30B5FEA1-8CA4-9D42-8429-2414524C5DDA}" srcOrd="0" destOrd="0" presId="urn:microsoft.com/office/officeart/2005/8/layout/hList1"/>
    <dgm:cxn modelId="{50C33BBA-E0D0-424A-BFC1-9A5F0CE8E0A8}" type="presParOf" srcId="{A377652C-1850-9043-B18C-C68669D4F1D2}" destId="{7434540F-E80D-2541-B8D1-DAEAEDB0B5E8}"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DEC3C03-6EA8-6649-9AC5-691DF1385F61}" type="doc">
      <dgm:prSet loTypeId="urn:microsoft.com/office/officeart/2005/8/layout/cycle1" loCatId="" qsTypeId="urn:microsoft.com/office/officeart/2005/8/quickstyle/simple4" qsCatId="simple" csTypeId="urn:microsoft.com/office/officeart/2005/8/colors/accent1_2" csCatId="accent1" phldr="1"/>
      <dgm:spPr/>
      <dgm:t>
        <a:bodyPr/>
        <a:lstStyle/>
        <a:p>
          <a:endParaRPr lang="en-US"/>
        </a:p>
      </dgm:t>
    </dgm:pt>
    <dgm:pt modelId="{ECE2CEA9-CC4E-B649-8E0E-5BE5E356E193}">
      <dgm:prSet phldrT="[Text]"/>
      <dgm:spPr/>
      <dgm:t>
        <a:bodyPr/>
        <a:lstStyle/>
        <a:p>
          <a:r>
            <a:rPr lang="en-US" dirty="0" smtClean="0">
              <a:solidFill>
                <a:schemeClr val="tx1">
                  <a:lumMod val="85000"/>
                  <a:lumOff val="15000"/>
                </a:schemeClr>
              </a:solidFill>
            </a:rPr>
            <a:t>Analyze key factors </a:t>
          </a:r>
          <a:endParaRPr lang="en-US" dirty="0">
            <a:solidFill>
              <a:schemeClr val="tx1">
                <a:lumMod val="85000"/>
                <a:lumOff val="15000"/>
              </a:schemeClr>
            </a:solidFill>
          </a:endParaRPr>
        </a:p>
      </dgm:t>
    </dgm:pt>
    <dgm:pt modelId="{C0C4634E-030F-4444-BED2-9DE0CF7260CC}" type="parTrans" cxnId="{B3267E2D-1F2F-E04C-B5B0-181AB2179385}">
      <dgm:prSet/>
      <dgm:spPr/>
      <dgm:t>
        <a:bodyPr/>
        <a:lstStyle/>
        <a:p>
          <a:endParaRPr lang="en-US"/>
        </a:p>
      </dgm:t>
    </dgm:pt>
    <dgm:pt modelId="{2EC197D2-BAB4-B342-952A-2CB5141A7B57}" type="sibTrans" cxnId="{B3267E2D-1F2F-E04C-B5B0-181AB2179385}">
      <dgm:prSet/>
      <dgm:spPr>
        <a:solidFill>
          <a:schemeClr val="tx1">
            <a:lumMod val="65000"/>
            <a:lumOff val="35000"/>
          </a:schemeClr>
        </a:solidFill>
        <a:effectLst/>
      </dgm:spPr>
      <dgm:t>
        <a:bodyPr/>
        <a:lstStyle/>
        <a:p>
          <a:endParaRPr lang="en-US"/>
        </a:p>
      </dgm:t>
    </dgm:pt>
    <dgm:pt modelId="{3F9413AB-D04D-B84E-8A34-9C57077A5C1F}">
      <dgm:prSet phldrT="[Text]"/>
      <dgm:spPr/>
      <dgm:t>
        <a:bodyPr/>
        <a:lstStyle/>
        <a:p>
          <a:r>
            <a:rPr lang="en-US" dirty="0" smtClean="0">
              <a:solidFill>
                <a:schemeClr val="tx1">
                  <a:lumMod val="85000"/>
                  <a:lumOff val="15000"/>
                </a:schemeClr>
              </a:solidFill>
            </a:rPr>
            <a:t>Identify research requirements </a:t>
          </a:r>
          <a:endParaRPr lang="en-US" dirty="0">
            <a:solidFill>
              <a:schemeClr val="tx1">
                <a:lumMod val="85000"/>
                <a:lumOff val="15000"/>
              </a:schemeClr>
            </a:solidFill>
          </a:endParaRPr>
        </a:p>
      </dgm:t>
    </dgm:pt>
    <dgm:pt modelId="{B853DA25-8F2F-594F-98E2-F7FF66E0AF09}" type="parTrans" cxnId="{8A27DF2E-E622-4947-A4D7-2FBAF4158D37}">
      <dgm:prSet/>
      <dgm:spPr/>
      <dgm:t>
        <a:bodyPr/>
        <a:lstStyle/>
        <a:p>
          <a:endParaRPr lang="en-US"/>
        </a:p>
      </dgm:t>
    </dgm:pt>
    <dgm:pt modelId="{3A733788-BA8B-8C45-A293-F9A662F77895}" type="sibTrans" cxnId="{8A27DF2E-E622-4947-A4D7-2FBAF4158D37}">
      <dgm:prSet/>
      <dgm:spPr>
        <a:solidFill>
          <a:schemeClr val="tx1">
            <a:lumMod val="65000"/>
            <a:lumOff val="35000"/>
          </a:schemeClr>
        </a:solidFill>
        <a:effectLst/>
      </dgm:spPr>
      <dgm:t>
        <a:bodyPr/>
        <a:lstStyle/>
        <a:p>
          <a:endParaRPr lang="en-US"/>
        </a:p>
      </dgm:t>
    </dgm:pt>
    <dgm:pt modelId="{E297B448-287C-B645-A00C-694F8A9A5A72}">
      <dgm:prSet phldrT="[Text]"/>
      <dgm:spPr/>
      <dgm:t>
        <a:bodyPr/>
        <a:lstStyle/>
        <a:p>
          <a:r>
            <a:rPr lang="en-US" dirty="0" smtClean="0">
              <a:solidFill>
                <a:schemeClr val="tx1">
                  <a:lumMod val="85000"/>
                  <a:lumOff val="15000"/>
                </a:schemeClr>
              </a:solidFill>
            </a:rPr>
            <a:t>Consider what’s missing</a:t>
          </a:r>
          <a:endParaRPr lang="en-US" dirty="0">
            <a:solidFill>
              <a:schemeClr val="tx1">
                <a:lumMod val="85000"/>
                <a:lumOff val="15000"/>
              </a:schemeClr>
            </a:solidFill>
          </a:endParaRPr>
        </a:p>
      </dgm:t>
    </dgm:pt>
    <dgm:pt modelId="{5FF3A0C9-D9D2-994A-A873-5D2E07CAD3EF}" type="parTrans" cxnId="{34271123-22F8-6343-B65F-F5F8E601474B}">
      <dgm:prSet/>
      <dgm:spPr/>
      <dgm:t>
        <a:bodyPr/>
        <a:lstStyle/>
        <a:p>
          <a:endParaRPr lang="en-US"/>
        </a:p>
      </dgm:t>
    </dgm:pt>
    <dgm:pt modelId="{C9434903-B3CE-3042-A2A9-8E217F6AEE4E}" type="sibTrans" cxnId="{34271123-22F8-6343-B65F-F5F8E601474B}">
      <dgm:prSet/>
      <dgm:spPr>
        <a:solidFill>
          <a:schemeClr val="tx1">
            <a:lumMod val="65000"/>
            <a:lumOff val="35000"/>
          </a:schemeClr>
        </a:solidFill>
        <a:ln>
          <a:noFill/>
        </a:ln>
        <a:effectLst/>
      </dgm:spPr>
      <dgm:t>
        <a:bodyPr/>
        <a:lstStyle/>
        <a:p>
          <a:endParaRPr lang="en-US"/>
        </a:p>
      </dgm:t>
    </dgm:pt>
    <dgm:pt modelId="{B739E645-4645-D04F-90FE-2B9990B6409F}">
      <dgm:prSet phldrT="[Text]"/>
      <dgm:spPr/>
      <dgm:t>
        <a:bodyPr/>
        <a:lstStyle/>
        <a:p>
          <a:r>
            <a:rPr lang="en-US" dirty="0" smtClean="0">
              <a:solidFill>
                <a:schemeClr val="tx1">
                  <a:lumMod val="85000"/>
                  <a:lumOff val="15000"/>
                </a:schemeClr>
              </a:solidFill>
            </a:rPr>
            <a:t>Set milestones</a:t>
          </a:r>
          <a:endParaRPr lang="en-US" dirty="0">
            <a:solidFill>
              <a:schemeClr val="tx1">
                <a:lumMod val="85000"/>
                <a:lumOff val="15000"/>
              </a:schemeClr>
            </a:solidFill>
          </a:endParaRPr>
        </a:p>
      </dgm:t>
    </dgm:pt>
    <dgm:pt modelId="{B1881D11-58CE-7C4D-939A-6175ACED3AFE}" type="parTrans" cxnId="{271C9DA1-1DAC-9449-93AC-156A8189D5E2}">
      <dgm:prSet/>
      <dgm:spPr/>
      <dgm:t>
        <a:bodyPr/>
        <a:lstStyle/>
        <a:p>
          <a:endParaRPr lang="en-US"/>
        </a:p>
      </dgm:t>
    </dgm:pt>
    <dgm:pt modelId="{2F1671BF-24CF-2041-BE90-2D188B92AA15}" type="sibTrans" cxnId="{271C9DA1-1DAC-9449-93AC-156A8189D5E2}">
      <dgm:prSet/>
      <dgm:spPr>
        <a:solidFill>
          <a:schemeClr val="tx1">
            <a:lumMod val="65000"/>
            <a:lumOff val="35000"/>
          </a:schemeClr>
        </a:solidFill>
        <a:effectLst/>
      </dgm:spPr>
      <dgm:t>
        <a:bodyPr/>
        <a:lstStyle/>
        <a:p>
          <a:endParaRPr lang="en-US"/>
        </a:p>
      </dgm:t>
    </dgm:pt>
    <dgm:pt modelId="{FFB5CF0D-D453-704E-940C-0EEF6603FE8B}">
      <dgm:prSet phldrT="[Text]"/>
      <dgm:spPr/>
      <dgm:t>
        <a:bodyPr/>
        <a:lstStyle/>
        <a:p>
          <a:r>
            <a:rPr lang="en-US" dirty="0" smtClean="0">
              <a:solidFill>
                <a:schemeClr val="tx1">
                  <a:lumMod val="85000"/>
                  <a:lumOff val="15000"/>
                </a:schemeClr>
              </a:solidFill>
            </a:rPr>
            <a:t>Determine how to track results</a:t>
          </a:r>
          <a:endParaRPr lang="en-US" dirty="0">
            <a:solidFill>
              <a:schemeClr val="tx1">
                <a:lumMod val="85000"/>
                <a:lumOff val="15000"/>
              </a:schemeClr>
            </a:solidFill>
          </a:endParaRPr>
        </a:p>
      </dgm:t>
    </dgm:pt>
    <dgm:pt modelId="{D9BBFA04-4A56-9442-BC69-61B5EF837200}" type="parTrans" cxnId="{B7816C74-97CA-B748-BB21-4C262EE176AA}">
      <dgm:prSet/>
      <dgm:spPr/>
      <dgm:t>
        <a:bodyPr/>
        <a:lstStyle/>
        <a:p>
          <a:endParaRPr lang="en-US"/>
        </a:p>
      </dgm:t>
    </dgm:pt>
    <dgm:pt modelId="{73556D1F-CE25-7445-82DC-E19BF04909FC}" type="sibTrans" cxnId="{B7816C74-97CA-B748-BB21-4C262EE176AA}">
      <dgm:prSet/>
      <dgm:spPr>
        <a:solidFill>
          <a:schemeClr val="tx1">
            <a:lumMod val="65000"/>
            <a:lumOff val="35000"/>
          </a:schemeClr>
        </a:solidFill>
        <a:effectLst/>
      </dgm:spPr>
      <dgm:t>
        <a:bodyPr/>
        <a:lstStyle/>
        <a:p>
          <a:endParaRPr lang="en-US"/>
        </a:p>
      </dgm:t>
    </dgm:pt>
    <dgm:pt modelId="{80FE546A-D0C6-2C49-A230-02F60B4D822E}" type="pres">
      <dgm:prSet presAssocID="{0DEC3C03-6EA8-6649-9AC5-691DF1385F61}" presName="cycle" presStyleCnt="0">
        <dgm:presLayoutVars>
          <dgm:dir/>
          <dgm:resizeHandles val="exact"/>
        </dgm:presLayoutVars>
      </dgm:prSet>
      <dgm:spPr/>
      <dgm:t>
        <a:bodyPr/>
        <a:lstStyle/>
        <a:p>
          <a:endParaRPr lang="en-US"/>
        </a:p>
      </dgm:t>
    </dgm:pt>
    <dgm:pt modelId="{747E801C-556D-4145-A8E7-4021BCA902D3}" type="pres">
      <dgm:prSet presAssocID="{ECE2CEA9-CC4E-B649-8E0E-5BE5E356E193}" presName="dummy" presStyleCnt="0"/>
      <dgm:spPr/>
    </dgm:pt>
    <dgm:pt modelId="{F6EFA49B-32FE-5B43-BD96-6655B42F4DB9}" type="pres">
      <dgm:prSet presAssocID="{ECE2CEA9-CC4E-B649-8E0E-5BE5E356E193}" presName="node" presStyleLbl="revTx" presStyleIdx="0" presStyleCnt="5" custRadScaleRad="99558" custRadScaleInc="770">
        <dgm:presLayoutVars>
          <dgm:bulletEnabled val="1"/>
        </dgm:presLayoutVars>
      </dgm:prSet>
      <dgm:spPr/>
      <dgm:t>
        <a:bodyPr/>
        <a:lstStyle/>
        <a:p>
          <a:endParaRPr lang="en-US"/>
        </a:p>
      </dgm:t>
    </dgm:pt>
    <dgm:pt modelId="{62C8B43E-7C68-7A4E-A4BE-F5B5B44F0E06}" type="pres">
      <dgm:prSet presAssocID="{2EC197D2-BAB4-B342-952A-2CB5141A7B57}" presName="sibTrans" presStyleLbl="node1" presStyleIdx="0" presStyleCnt="5"/>
      <dgm:spPr/>
      <dgm:t>
        <a:bodyPr/>
        <a:lstStyle/>
        <a:p>
          <a:endParaRPr lang="en-US"/>
        </a:p>
      </dgm:t>
    </dgm:pt>
    <dgm:pt modelId="{9F6EF35E-1A40-0B45-A63A-C6DDD72378C2}" type="pres">
      <dgm:prSet presAssocID="{3F9413AB-D04D-B84E-8A34-9C57077A5C1F}" presName="dummy" presStyleCnt="0"/>
      <dgm:spPr/>
    </dgm:pt>
    <dgm:pt modelId="{7D857B92-D293-3141-9EDA-08E0A095E3DD}" type="pres">
      <dgm:prSet presAssocID="{3F9413AB-D04D-B84E-8A34-9C57077A5C1F}" presName="node" presStyleLbl="revTx" presStyleIdx="1" presStyleCnt="5" custRadScaleRad="100170" custRadScaleInc="1239">
        <dgm:presLayoutVars>
          <dgm:bulletEnabled val="1"/>
        </dgm:presLayoutVars>
      </dgm:prSet>
      <dgm:spPr/>
      <dgm:t>
        <a:bodyPr/>
        <a:lstStyle/>
        <a:p>
          <a:endParaRPr lang="en-US"/>
        </a:p>
      </dgm:t>
    </dgm:pt>
    <dgm:pt modelId="{715B0EEB-6013-414F-989D-BF27B40B1D5F}" type="pres">
      <dgm:prSet presAssocID="{3A733788-BA8B-8C45-A293-F9A662F77895}" presName="sibTrans" presStyleLbl="node1" presStyleIdx="1" presStyleCnt="5"/>
      <dgm:spPr/>
      <dgm:t>
        <a:bodyPr/>
        <a:lstStyle/>
        <a:p>
          <a:endParaRPr lang="en-US"/>
        </a:p>
      </dgm:t>
    </dgm:pt>
    <dgm:pt modelId="{7692BEFE-A70C-284F-BE0A-6B5AA760B2E7}" type="pres">
      <dgm:prSet presAssocID="{E297B448-287C-B645-A00C-694F8A9A5A72}" presName="dummy" presStyleCnt="0"/>
      <dgm:spPr/>
    </dgm:pt>
    <dgm:pt modelId="{69950E6B-EFCD-AB4C-8B4A-DA6127598A33}" type="pres">
      <dgm:prSet presAssocID="{E297B448-287C-B645-A00C-694F8A9A5A72}" presName="node" presStyleLbl="revTx" presStyleIdx="2" presStyleCnt="5" custRadScaleRad="99579">
        <dgm:presLayoutVars>
          <dgm:bulletEnabled val="1"/>
        </dgm:presLayoutVars>
      </dgm:prSet>
      <dgm:spPr/>
      <dgm:t>
        <a:bodyPr/>
        <a:lstStyle/>
        <a:p>
          <a:endParaRPr lang="en-US"/>
        </a:p>
      </dgm:t>
    </dgm:pt>
    <dgm:pt modelId="{249A8157-CDC6-9C49-BF4B-140D87A561A7}" type="pres">
      <dgm:prSet presAssocID="{C9434903-B3CE-3042-A2A9-8E217F6AEE4E}" presName="sibTrans" presStyleLbl="node1" presStyleIdx="2" presStyleCnt="5"/>
      <dgm:spPr/>
      <dgm:t>
        <a:bodyPr/>
        <a:lstStyle/>
        <a:p>
          <a:endParaRPr lang="en-US"/>
        </a:p>
      </dgm:t>
    </dgm:pt>
    <dgm:pt modelId="{973C2E4E-F3AD-EC49-8B60-0D57C2F68ECA}" type="pres">
      <dgm:prSet presAssocID="{B739E645-4645-D04F-90FE-2B9990B6409F}" presName="dummy" presStyleCnt="0"/>
      <dgm:spPr/>
    </dgm:pt>
    <dgm:pt modelId="{B592DDAA-B7ED-6643-B8ED-E0ABBEFA293E}" type="pres">
      <dgm:prSet presAssocID="{B739E645-4645-D04F-90FE-2B9990B6409F}" presName="node" presStyleLbl="revTx" presStyleIdx="3" presStyleCnt="5" custRadScaleRad="99833" custRadScaleInc="1243">
        <dgm:presLayoutVars>
          <dgm:bulletEnabled val="1"/>
        </dgm:presLayoutVars>
      </dgm:prSet>
      <dgm:spPr/>
      <dgm:t>
        <a:bodyPr/>
        <a:lstStyle/>
        <a:p>
          <a:endParaRPr lang="en-US"/>
        </a:p>
      </dgm:t>
    </dgm:pt>
    <dgm:pt modelId="{58872F47-C062-5848-BBD3-839F84085C1E}" type="pres">
      <dgm:prSet presAssocID="{2F1671BF-24CF-2041-BE90-2D188B92AA15}" presName="sibTrans" presStyleLbl="node1" presStyleIdx="3" presStyleCnt="5"/>
      <dgm:spPr/>
      <dgm:t>
        <a:bodyPr/>
        <a:lstStyle/>
        <a:p>
          <a:endParaRPr lang="en-US"/>
        </a:p>
      </dgm:t>
    </dgm:pt>
    <dgm:pt modelId="{12BB3D6E-8796-C94B-8735-9AAC0EE6326E}" type="pres">
      <dgm:prSet presAssocID="{FFB5CF0D-D453-704E-940C-0EEF6603FE8B}" presName="dummy" presStyleCnt="0"/>
      <dgm:spPr/>
    </dgm:pt>
    <dgm:pt modelId="{BAFEF3B9-C2B4-084C-8436-E301BAA4B51F}" type="pres">
      <dgm:prSet presAssocID="{FFB5CF0D-D453-704E-940C-0EEF6603FE8B}" presName="node" presStyleLbl="revTx" presStyleIdx="4" presStyleCnt="5" custRadScaleRad="99997" custRadScaleInc="-6523">
        <dgm:presLayoutVars>
          <dgm:bulletEnabled val="1"/>
        </dgm:presLayoutVars>
      </dgm:prSet>
      <dgm:spPr/>
      <dgm:t>
        <a:bodyPr/>
        <a:lstStyle/>
        <a:p>
          <a:endParaRPr lang="en-US"/>
        </a:p>
      </dgm:t>
    </dgm:pt>
    <dgm:pt modelId="{7321659A-38D9-CF44-9EAF-8F7B986E1E00}" type="pres">
      <dgm:prSet presAssocID="{73556D1F-CE25-7445-82DC-E19BF04909FC}" presName="sibTrans" presStyleLbl="node1" presStyleIdx="4" presStyleCnt="5"/>
      <dgm:spPr/>
      <dgm:t>
        <a:bodyPr/>
        <a:lstStyle/>
        <a:p>
          <a:endParaRPr lang="en-US"/>
        </a:p>
      </dgm:t>
    </dgm:pt>
  </dgm:ptLst>
  <dgm:cxnLst>
    <dgm:cxn modelId="{8D2A1915-0CFB-594C-94D8-C77382617568}" type="presOf" srcId="{73556D1F-CE25-7445-82DC-E19BF04909FC}" destId="{7321659A-38D9-CF44-9EAF-8F7B986E1E00}" srcOrd="0" destOrd="0" presId="urn:microsoft.com/office/officeart/2005/8/layout/cycle1"/>
    <dgm:cxn modelId="{80D25C1A-9AA2-394D-BC11-F5F467EF9C27}" type="presOf" srcId="{2F1671BF-24CF-2041-BE90-2D188B92AA15}" destId="{58872F47-C062-5848-BBD3-839F84085C1E}" srcOrd="0" destOrd="0" presId="urn:microsoft.com/office/officeart/2005/8/layout/cycle1"/>
    <dgm:cxn modelId="{11C08AA5-478E-CE4F-82CD-11D6883B4536}" type="presOf" srcId="{3A733788-BA8B-8C45-A293-F9A662F77895}" destId="{715B0EEB-6013-414F-989D-BF27B40B1D5F}" srcOrd="0" destOrd="0" presId="urn:microsoft.com/office/officeart/2005/8/layout/cycle1"/>
    <dgm:cxn modelId="{B929F8B8-D477-5043-A4C8-D014D43488F0}" type="presOf" srcId="{ECE2CEA9-CC4E-B649-8E0E-5BE5E356E193}" destId="{F6EFA49B-32FE-5B43-BD96-6655B42F4DB9}" srcOrd="0" destOrd="0" presId="urn:microsoft.com/office/officeart/2005/8/layout/cycle1"/>
    <dgm:cxn modelId="{CB8CA0E6-D7FB-D143-8E12-D252577B2162}" type="presOf" srcId="{E297B448-287C-B645-A00C-694F8A9A5A72}" destId="{69950E6B-EFCD-AB4C-8B4A-DA6127598A33}" srcOrd="0" destOrd="0" presId="urn:microsoft.com/office/officeart/2005/8/layout/cycle1"/>
    <dgm:cxn modelId="{E556E71D-52C3-304A-9E80-8AD9193CD73C}" type="presOf" srcId="{C9434903-B3CE-3042-A2A9-8E217F6AEE4E}" destId="{249A8157-CDC6-9C49-BF4B-140D87A561A7}" srcOrd="0" destOrd="0" presId="urn:microsoft.com/office/officeart/2005/8/layout/cycle1"/>
    <dgm:cxn modelId="{9AA6A0AB-00DD-2F4B-A23C-2FADED8C64E5}" type="presOf" srcId="{3F9413AB-D04D-B84E-8A34-9C57077A5C1F}" destId="{7D857B92-D293-3141-9EDA-08E0A095E3DD}" srcOrd="0" destOrd="0" presId="urn:microsoft.com/office/officeart/2005/8/layout/cycle1"/>
    <dgm:cxn modelId="{B3267E2D-1F2F-E04C-B5B0-181AB2179385}" srcId="{0DEC3C03-6EA8-6649-9AC5-691DF1385F61}" destId="{ECE2CEA9-CC4E-B649-8E0E-5BE5E356E193}" srcOrd="0" destOrd="0" parTransId="{C0C4634E-030F-4444-BED2-9DE0CF7260CC}" sibTransId="{2EC197D2-BAB4-B342-952A-2CB5141A7B57}"/>
    <dgm:cxn modelId="{C8C07B45-C069-7D44-A5C1-7FBFFD6EE790}" type="presOf" srcId="{2EC197D2-BAB4-B342-952A-2CB5141A7B57}" destId="{62C8B43E-7C68-7A4E-A4BE-F5B5B44F0E06}" srcOrd="0" destOrd="0" presId="urn:microsoft.com/office/officeart/2005/8/layout/cycle1"/>
    <dgm:cxn modelId="{C581CB71-9238-1B41-8867-2774C708DBCF}" type="presOf" srcId="{FFB5CF0D-D453-704E-940C-0EEF6603FE8B}" destId="{BAFEF3B9-C2B4-084C-8436-E301BAA4B51F}" srcOrd="0" destOrd="0" presId="urn:microsoft.com/office/officeart/2005/8/layout/cycle1"/>
    <dgm:cxn modelId="{31DD379F-B375-5847-AB73-89F43956F985}" type="presOf" srcId="{0DEC3C03-6EA8-6649-9AC5-691DF1385F61}" destId="{80FE546A-D0C6-2C49-A230-02F60B4D822E}" srcOrd="0" destOrd="0" presId="urn:microsoft.com/office/officeart/2005/8/layout/cycle1"/>
    <dgm:cxn modelId="{B7816C74-97CA-B748-BB21-4C262EE176AA}" srcId="{0DEC3C03-6EA8-6649-9AC5-691DF1385F61}" destId="{FFB5CF0D-D453-704E-940C-0EEF6603FE8B}" srcOrd="4" destOrd="0" parTransId="{D9BBFA04-4A56-9442-BC69-61B5EF837200}" sibTransId="{73556D1F-CE25-7445-82DC-E19BF04909FC}"/>
    <dgm:cxn modelId="{8A27DF2E-E622-4947-A4D7-2FBAF4158D37}" srcId="{0DEC3C03-6EA8-6649-9AC5-691DF1385F61}" destId="{3F9413AB-D04D-B84E-8A34-9C57077A5C1F}" srcOrd="1" destOrd="0" parTransId="{B853DA25-8F2F-594F-98E2-F7FF66E0AF09}" sibTransId="{3A733788-BA8B-8C45-A293-F9A662F77895}"/>
    <dgm:cxn modelId="{271C9DA1-1DAC-9449-93AC-156A8189D5E2}" srcId="{0DEC3C03-6EA8-6649-9AC5-691DF1385F61}" destId="{B739E645-4645-D04F-90FE-2B9990B6409F}" srcOrd="3" destOrd="0" parTransId="{B1881D11-58CE-7C4D-939A-6175ACED3AFE}" sibTransId="{2F1671BF-24CF-2041-BE90-2D188B92AA15}"/>
    <dgm:cxn modelId="{34271123-22F8-6343-B65F-F5F8E601474B}" srcId="{0DEC3C03-6EA8-6649-9AC5-691DF1385F61}" destId="{E297B448-287C-B645-A00C-694F8A9A5A72}" srcOrd="2" destOrd="0" parTransId="{5FF3A0C9-D9D2-994A-A873-5D2E07CAD3EF}" sibTransId="{C9434903-B3CE-3042-A2A9-8E217F6AEE4E}"/>
    <dgm:cxn modelId="{6410B0B8-8941-2E49-A170-A102207562F4}" type="presOf" srcId="{B739E645-4645-D04F-90FE-2B9990B6409F}" destId="{B592DDAA-B7ED-6643-B8ED-E0ABBEFA293E}" srcOrd="0" destOrd="0" presId="urn:microsoft.com/office/officeart/2005/8/layout/cycle1"/>
    <dgm:cxn modelId="{C14778D9-7318-374A-9073-AE56B7B5A808}" type="presParOf" srcId="{80FE546A-D0C6-2C49-A230-02F60B4D822E}" destId="{747E801C-556D-4145-A8E7-4021BCA902D3}" srcOrd="0" destOrd="0" presId="urn:microsoft.com/office/officeart/2005/8/layout/cycle1"/>
    <dgm:cxn modelId="{710BD779-7520-C746-95B8-711E4D073C3C}" type="presParOf" srcId="{80FE546A-D0C6-2C49-A230-02F60B4D822E}" destId="{F6EFA49B-32FE-5B43-BD96-6655B42F4DB9}" srcOrd="1" destOrd="0" presId="urn:microsoft.com/office/officeart/2005/8/layout/cycle1"/>
    <dgm:cxn modelId="{4366469C-AF64-0346-A409-D1EA332B5934}" type="presParOf" srcId="{80FE546A-D0C6-2C49-A230-02F60B4D822E}" destId="{62C8B43E-7C68-7A4E-A4BE-F5B5B44F0E06}" srcOrd="2" destOrd="0" presId="urn:microsoft.com/office/officeart/2005/8/layout/cycle1"/>
    <dgm:cxn modelId="{34D089E1-E4EF-DE41-B242-533ACFE7B748}" type="presParOf" srcId="{80FE546A-D0C6-2C49-A230-02F60B4D822E}" destId="{9F6EF35E-1A40-0B45-A63A-C6DDD72378C2}" srcOrd="3" destOrd="0" presId="urn:microsoft.com/office/officeart/2005/8/layout/cycle1"/>
    <dgm:cxn modelId="{A55027FC-C2D6-214E-8E82-3C790A78DEA0}" type="presParOf" srcId="{80FE546A-D0C6-2C49-A230-02F60B4D822E}" destId="{7D857B92-D293-3141-9EDA-08E0A095E3DD}" srcOrd="4" destOrd="0" presId="urn:microsoft.com/office/officeart/2005/8/layout/cycle1"/>
    <dgm:cxn modelId="{818E9373-CF8A-AB46-9FF9-5B8D7F0CFDA7}" type="presParOf" srcId="{80FE546A-D0C6-2C49-A230-02F60B4D822E}" destId="{715B0EEB-6013-414F-989D-BF27B40B1D5F}" srcOrd="5" destOrd="0" presId="urn:microsoft.com/office/officeart/2005/8/layout/cycle1"/>
    <dgm:cxn modelId="{71910665-7086-E549-8762-2CCCED699342}" type="presParOf" srcId="{80FE546A-D0C6-2C49-A230-02F60B4D822E}" destId="{7692BEFE-A70C-284F-BE0A-6B5AA760B2E7}" srcOrd="6" destOrd="0" presId="urn:microsoft.com/office/officeart/2005/8/layout/cycle1"/>
    <dgm:cxn modelId="{2ED25723-25CB-9D43-9F4B-27FC2D50CE96}" type="presParOf" srcId="{80FE546A-D0C6-2C49-A230-02F60B4D822E}" destId="{69950E6B-EFCD-AB4C-8B4A-DA6127598A33}" srcOrd="7" destOrd="0" presId="urn:microsoft.com/office/officeart/2005/8/layout/cycle1"/>
    <dgm:cxn modelId="{A4610519-5671-5B4B-9307-966671A1AA38}" type="presParOf" srcId="{80FE546A-D0C6-2C49-A230-02F60B4D822E}" destId="{249A8157-CDC6-9C49-BF4B-140D87A561A7}" srcOrd="8" destOrd="0" presId="urn:microsoft.com/office/officeart/2005/8/layout/cycle1"/>
    <dgm:cxn modelId="{D15FD33B-AE45-C745-8342-951E4B5C8F39}" type="presParOf" srcId="{80FE546A-D0C6-2C49-A230-02F60B4D822E}" destId="{973C2E4E-F3AD-EC49-8B60-0D57C2F68ECA}" srcOrd="9" destOrd="0" presId="urn:microsoft.com/office/officeart/2005/8/layout/cycle1"/>
    <dgm:cxn modelId="{2C1A8871-F611-AA41-BDF4-1242384E0EFC}" type="presParOf" srcId="{80FE546A-D0C6-2C49-A230-02F60B4D822E}" destId="{B592DDAA-B7ED-6643-B8ED-E0ABBEFA293E}" srcOrd="10" destOrd="0" presId="urn:microsoft.com/office/officeart/2005/8/layout/cycle1"/>
    <dgm:cxn modelId="{8DEC3A09-296F-794F-BB00-B3DF397FC27D}" type="presParOf" srcId="{80FE546A-D0C6-2C49-A230-02F60B4D822E}" destId="{58872F47-C062-5848-BBD3-839F84085C1E}" srcOrd="11" destOrd="0" presId="urn:microsoft.com/office/officeart/2005/8/layout/cycle1"/>
    <dgm:cxn modelId="{E9DE95E5-728C-C249-B014-10EB1F49D0F8}" type="presParOf" srcId="{80FE546A-D0C6-2C49-A230-02F60B4D822E}" destId="{12BB3D6E-8796-C94B-8735-9AAC0EE6326E}" srcOrd="12" destOrd="0" presId="urn:microsoft.com/office/officeart/2005/8/layout/cycle1"/>
    <dgm:cxn modelId="{CD3A5924-6E80-F544-B1D4-F28C697B9F11}" type="presParOf" srcId="{80FE546A-D0C6-2C49-A230-02F60B4D822E}" destId="{BAFEF3B9-C2B4-084C-8436-E301BAA4B51F}" srcOrd="13" destOrd="0" presId="urn:microsoft.com/office/officeart/2005/8/layout/cycle1"/>
    <dgm:cxn modelId="{497BBF3F-094E-C24C-B122-07439CC098D3}" type="presParOf" srcId="{80FE546A-D0C6-2C49-A230-02F60B4D822E}" destId="{7321659A-38D9-CF44-9EAF-8F7B986E1E00}" srcOrd="14" destOrd="0" presId="urn:microsoft.com/office/officeart/2005/8/layout/cycle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6696B1-0BF7-AE47-93A7-CFD622ADCDD0}">
      <dsp:nvSpPr>
        <dsp:cNvPr id="0" name=""/>
        <dsp:cNvSpPr/>
      </dsp:nvSpPr>
      <dsp:spPr>
        <a:xfrm>
          <a:off x="0" y="1572578"/>
          <a:ext cx="1948200" cy="757470"/>
        </a:xfrm>
        <a:prstGeom prst="rect">
          <a:avLst/>
        </a:prstGeom>
        <a:solidFill>
          <a:schemeClr val="tx1">
            <a:lumMod val="75000"/>
            <a:lumOff val="25000"/>
          </a:schemeClr>
        </a:solidFill>
        <a:ln w="9525" cap="flat" cmpd="sng" algn="ctr">
          <a:solidFill>
            <a:schemeClr val="accent5">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en-US" sz="2100" kern="1200" dirty="0" smtClean="0">
              <a:effectLst/>
            </a:rPr>
            <a:t>People</a:t>
          </a:r>
          <a:endParaRPr lang="en-US" sz="2100" kern="1200" dirty="0">
            <a:effectLst/>
          </a:endParaRPr>
        </a:p>
      </dsp:txBody>
      <dsp:txXfrm>
        <a:off x="0" y="1572578"/>
        <a:ext cx="1948200" cy="757470"/>
      </dsp:txXfrm>
    </dsp:sp>
    <dsp:sp modelId="{24A8F432-BA8E-7C4A-9D70-00B04AA1C8EF}">
      <dsp:nvSpPr>
        <dsp:cNvPr id="0" name=""/>
        <dsp:cNvSpPr/>
      </dsp:nvSpPr>
      <dsp:spPr>
        <a:xfrm>
          <a:off x="5" y="2364979"/>
          <a:ext cx="1948200" cy="1856232"/>
        </a:xfrm>
        <a:prstGeom prst="rect">
          <a:avLst/>
        </a:prstGeom>
        <a:solidFill>
          <a:schemeClr val="accent5">
            <a:alpha val="90000"/>
            <a:tint val="40000"/>
            <a:hueOff val="0"/>
            <a:satOff val="0"/>
            <a:lumOff val="0"/>
            <a:alphaOff val="0"/>
          </a:schemeClr>
        </a:solidFill>
        <a:ln w="9525" cap="flat" cmpd="sng" algn="ctr">
          <a:solidFill>
            <a:schemeClr val="accent5">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t>Do you have the right people?</a:t>
          </a:r>
          <a:endParaRPr lang="en-US" sz="1400" kern="1200" dirty="0"/>
        </a:p>
        <a:p>
          <a:pPr marL="114300" lvl="1" indent="-114300" algn="l" defTabSz="622300">
            <a:lnSpc>
              <a:spcPct val="90000"/>
            </a:lnSpc>
            <a:spcBef>
              <a:spcPct val="0"/>
            </a:spcBef>
            <a:spcAft>
              <a:spcPct val="15000"/>
            </a:spcAft>
            <a:buChar char="•"/>
          </a:pPr>
          <a:r>
            <a:rPr lang="en-US" sz="1400" kern="1200" dirty="0" smtClean="0"/>
            <a:t>Do you have the right support?</a:t>
          </a:r>
          <a:endParaRPr lang="en-US" sz="1400" kern="1200" dirty="0"/>
        </a:p>
      </dsp:txBody>
      <dsp:txXfrm>
        <a:off x="5" y="2364979"/>
        <a:ext cx="1948200" cy="1856232"/>
      </dsp:txXfrm>
    </dsp:sp>
    <dsp:sp modelId="{112242EC-8E85-1E4A-AE10-F79C0DCA1BB2}">
      <dsp:nvSpPr>
        <dsp:cNvPr id="0" name=""/>
        <dsp:cNvSpPr/>
      </dsp:nvSpPr>
      <dsp:spPr>
        <a:xfrm>
          <a:off x="2191478" y="1572578"/>
          <a:ext cx="1948200" cy="757470"/>
        </a:xfrm>
        <a:prstGeom prst="rect">
          <a:avLst/>
        </a:prstGeom>
        <a:solidFill>
          <a:schemeClr val="tx1">
            <a:lumMod val="75000"/>
            <a:lumOff val="25000"/>
          </a:schemeClr>
        </a:solidFill>
        <a:ln w="9525" cap="flat" cmpd="sng" algn="ctr">
          <a:solidFill>
            <a:schemeClr val="accent5">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en-US" sz="2100" kern="1200" dirty="0" smtClean="0">
              <a:effectLst/>
            </a:rPr>
            <a:t>Opportunity</a:t>
          </a:r>
          <a:endParaRPr lang="en-US" sz="2100" kern="1200" dirty="0">
            <a:effectLst/>
          </a:endParaRPr>
        </a:p>
      </dsp:txBody>
      <dsp:txXfrm>
        <a:off x="2191478" y="1572578"/>
        <a:ext cx="1948200" cy="757470"/>
      </dsp:txXfrm>
    </dsp:sp>
    <dsp:sp modelId="{5C48AD9A-2C10-AE49-9BC1-7490812C9189}">
      <dsp:nvSpPr>
        <dsp:cNvPr id="0" name=""/>
        <dsp:cNvSpPr/>
      </dsp:nvSpPr>
      <dsp:spPr>
        <a:xfrm>
          <a:off x="2191478" y="2364979"/>
          <a:ext cx="1948200" cy="1856232"/>
        </a:xfrm>
        <a:prstGeom prst="rect">
          <a:avLst/>
        </a:prstGeom>
        <a:solidFill>
          <a:schemeClr val="accent5">
            <a:alpha val="90000"/>
            <a:tint val="40000"/>
            <a:hueOff val="0"/>
            <a:satOff val="0"/>
            <a:lumOff val="0"/>
            <a:alphaOff val="0"/>
          </a:schemeClr>
        </a:solidFill>
        <a:ln w="9525" cap="flat" cmpd="sng" algn="ctr">
          <a:solidFill>
            <a:schemeClr val="accent5">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t>Do you have a clear vision?</a:t>
          </a:r>
          <a:endParaRPr lang="en-US" sz="1400" kern="1200" dirty="0"/>
        </a:p>
        <a:p>
          <a:pPr marL="114300" lvl="1" indent="-114300" algn="l" defTabSz="622300">
            <a:lnSpc>
              <a:spcPct val="90000"/>
            </a:lnSpc>
            <a:spcBef>
              <a:spcPct val="0"/>
            </a:spcBef>
            <a:spcAft>
              <a:spcPct val="15000"/>
            </a:spcAft>
            <a:buChar char="•"/>
          </a:pPr>
          <a:r>
            <a:rPr lang="en-US" sz="1400" kern="1200" dirty="0" smtClean="0"/>
            <a:t>Can your business area grow and make a profit? How soon?</a:t>
          </a:r>
          <a:endParaRPr lang="en-US" sz="1400" kern="1200" dirty="0"/>
        </a:p>
        <a:p>
          <a:pPr marL="114300" lvl="1" indent="-114300" algn="l" defTabSz="622300">
            <a:lnSpc>
              <a:spcPct val="90000"/>
            </a:lnSpc>
            <a:spcBef>
              <a:spcPct val="0"/>
            </a:spcBef>
            <a:spcAft>
              <a:spcPct val="15000"/>
            </a:spcAft>
            <a:buChar char="•"/>
          </a:pPr>
          <a:r>
            <a:rPr lang="en-US" sz="1400" kern="1200" dirty="0" smtClean="0"/>
            <a:t>Is it sustainable?</a:t>
          </a:r>
          <a:endParaRPr lang="en-US" sz="1400" kern="1200" dirty="0"/>
        </a:p>
        <a:p>
          <a:pPr marL="114300" lvl="1" indent="-114300" algn="l" defTabSz="622300">
            <a:lnSpc>
              <a:spcPct val="90000"/>
            </a:lnSpc>
            <a:spcBef>
              <a:spcPct val="0"/>
            </a:spcBef>
            <a:spcAft>
              <a:spcPct val="15000"/>
            </a:spcAft>
            <a:buChar char="•"/>
          </a:pPr>
          <a:r>
            <a:rPr lang="en-US" sz="1400" kern="1200" dirty="0" smtClean="0"/>
            <a:t>What can get in the way of success?</a:t>
          </a:r>
          <a:endParaRPr lang="en-US" sz="1400" kern="1200" dirty="0"/>
        </a:p>
      </dsp:txBody>
      <dsp:txXfrm>
        <a:off x="2191478" y="2364979"/>
        <a:ext cx="1948200" cy="1856232"/>
      </dsp:txXfrm>
    </dsp:sp>
    <dsp:sp modelId="{F48BBA7E-C36E-BA49-9375-7AE6DC8B85ED}">
      <dsp:nvSpPr>
        <dsp:cNvPr id="0" name=""/>
        <dsp:cNvSpPr/>
      </dsp:nvSpPr>
      <dsp:spPr>
        <a:xfrm>
          <a:off x="4375879" y="1572578"/>
          <a:ext cx="1948200" cy="757470"/>
        </a:xfrm>
        <a:prstGeom prst="rect">
          <a:avLst/>
        </a:prstGeom>
        <a:solidFill>
          <a:schemeClr val="tx1">
            <a:lumMod val="75000"/>
            <a:lumOff val="25000"/>
          </a:schemeClr>
        </a:solidFill>
        <a:ln w="9525" cap="flat" cmpd="sng" algn="ctr">
          <a:solidFill>
            <a:schemeClr val="accent5">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en-US" sz="2100" kern="1200" dirty="0" smtClean="0">
              <a:effectLst/>
            </a:rPr>
            <a:t>Context</a:t>
          </a:r>
          <a:endParaRPr lang="en-US" sz="2100" kern="1200" dirty="0">
            <a:effectLst/>
          </a:endParaRPr>
        </a:p>
      </dsp:txBody>
      <dsp:txXfrm>
        <a:off x="4375879" y="1572578"/>
        <a:ext cx="1948200" cy="757470"/>
      </dsp:txXfrm>
    </dsp:sp>
    <dsp:sp modelId="{6A1D318B-BF91-4344-9160-BA5C7C7633A8}">
      <dsp:nvSpPr>
        <dsp:cNvPr id="0" name=""/>
        <dsp:cNvSpPr/>
      </dsp:nvSpPr>
      <dsp:spPr>
        <a:xfrm>
          <a:off x="4375879" y="2364979"/>
          <a:ext cx="1948200" cy="1856232"/>
        </a:xfrm>
        <a:prstGeom prst="rect">
          <a:avLst/>
        </a:prstGeom>
        <a:solidFill>
          <a:schemeClr val="accent5">
            <a:alpha val="90000"/>
            <a:tint val="40000"/>
            <a:hueOff val="0"/>
            <a:satOff val="0"/>
            <a:lumOff val="0"/>
            <a:alphaOff val="0"/>
          </a:schemeClr>
        </a:solidFill>
        <a:ln w="9525" cap="flat" cmpd="sng" algn="ctr">
          <a:solidFill>
            <a:schemeClr val="accent5">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t>Market?</a:t>
          </a:r>
          <a:endParaRPr lang="en-US" sz="1400" kern="1200" dirty="0"/>
        </a:p>
        <a:p>
          <a:pPr marL="114300" lvl="1" indent="-114300" algn="l" defTabSz="622300">
            <a:lnSpc>
              <a:spcPct val="90000"/>
            </a:lnSpc>
            <a:spcBef>
              <a:spcPct val="0"/>
            </a:spcBef>
            <a:spcAft>
              <a:spcPct val="15000"/>
            </a:spcAft>
            <a:buChar char="•"/>
          </a:pPr>
          <a:r>
            <a:rPr lang="en-US" sz="1400" kern="1200" dirty="0" smtClean="0"/>
            <a:t>Regulatory environment?</a:t>
          </a:r>
          <a:endParaRPr lang="en-US" sz="1400" kern="1200" dirty="0"/>
        </a:p>
        <a:p>
          <a:pPr marL="114300" lvl="1" indent="-114300" algn="l" defTabSz="622300">
            <a:lnSpc>
              <a:spcPct val="90000"/>
            </a:lnSpc>
            <a:spcBef>
              <a:spcPct val="0"/>
            </a:spcBef>
            <a:spcAft>
              <a:spcPct val="15000"/>
            </a:spcAft>
            <a:buChar char="•"/>
          </a:pPr>
          <a:r>
            <a:rPr lang="en-US" sz="1400" kern="1200" dirty="0" smtClean="0"/>
            <a:t>Financial variables?</a:t>
          </a:r>
          <a:endParaRPr lang="en-US" sz="1400" kern="1200" dirty="0"/>
        </a:p>
        <a:p>
          <a:pPr marL="114300" lvl="1" indent="-114300" algn="l" defTabSz="622300">
            <a:lnSpc>
              <a:spcPct val="90000"/>
            </a:lnSpc>
            <a:spcBef>
              <a:spcPct val="0"/>
            </a:spcBef>
            <a:spcAft>
              <a:spcPct val="15000"/>
            </a:spcAft>
            <a:buChar char="•"/>
          </a:pPr>
          <a:r>
            <a:rPr lang="en-US" sz="1400" kern="1200" dirty="0" smtClean="0"/>
            <a:t>Demographic trends?</a:t>
          </a:r>
          <a:endParaRPr lang="en-US" sz="1400" kern="1200" dirty="0"/>
        </a:p>
        <a:p>
          <a:pPr marL="114300" lvl="1" indent="-114300" algn="l" defTabSz="622300">
            <a:lnSpc>
              <a:spcPct val="90000"/>
            </a:lnSpc>
            <a:spcBef>
              <a:spcPct val="0"/>
            </a:spcBef>
            <a:spcAft>
              <a:spcPct val="15000"/>
            </a:spcAft>
            <a:buChar char="•"/>
          </a:pPr>
          <a:r>
            <a:rPr lang="en-US" sz="1400" kern="1200" dirty="0" smtClean="0"/>
            <a:t>Other factors?</a:t>
          </a:r>
          <a:endParaRPr lang="en-US" sz="1400" kern="1200" dirty="0"/>
        </a:p>
      </dsp:txBody>
      <dsp:txXfrm>
        <a:off x="4375879" y="2364979"/>
        <a:ext cx="1948200" cy="1856232"/>
      </dsp:txXfrm>
    </dsp:sp>
    <dsp:sp modelId="{30B5FEA1-8CA4-9D42-8429-2414524C5DDA}">
      <dsp:nvSpPr>
        <dsp:cNvPr id="0" name=""/>
        <dsp:cNvSpPr/>
      </dsp:nvSpPr>
      <dsp:spPr>
        <a:xfrm>
          <a:off x="6596827" y="1572578"/>
          <a:ext cx="1948200" cy="757470"/>
        </a:xfrm>
        <a:prstGeom prst="rect">
          <a:avLst/>
        </a:prstGeom>
        <a:solidFill>
          <a:schemeClr val="tx1">
            <a:lumMod val="75000"/>
            <a:lumOff val="25000"/>
          </a:schemeClr>
        </a:solidFill>
        <a:ln w="9525" cap="flat" cmpd="sng" algn="ctr">
          <a:solidFill>
            <a:schemeClr val="accent5">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en-US" sz="2100" kern="1200" dirty="0" smtClean="0">
              <a:effectLst/>
            </a:rPr>
            <a:t>Risk and reward</a:t>
          </a:r>
          <a:endParaRPr lang="en-US" sz="2100" kern="1200" dirty="0">
            <a:effectLst/>
          </a:endParaRPr>
        </a:p>
      </dsp:txBody>
      <dsp:txXfrm>
        <a:off x="6596827" y="1572578"/>
        <a:ext cx="1948200" cy="757470"/>
      </dsp:txXfrm>
    </dsp:sp>
    <dsp:sp modelId="{7434540F-E80D-2541-B8D1-DAEAEDB0B5E8}">
      <dsp:nvSpPr>
        <dsp:cNvPr id="0" name=""/>
        <dsp:cNvSpPr/>
      </dsp:nvSpPr>
      <dsp:spPr>
        <a:xfrm>
          <a:off x="6596827" y="2364979"/>
          <a:ext cx="1948200" cy="1856232"/>
        </a:xfrm>
        <a:prstGeom prst="rect">
          <a:avLst/>
        </a:prstGeom>
        <a:solidFill>
          <a:schemeClr val="accent5">
            <a:alpha val="90000"/>
            <a:tint val="40000"/>
            <a:hueOff val="0"/>
            <a:satOff val="0"/>
            <a:lumOff val="0"/>
            <a:alphaOff val="0"/>
          </a:schemeClr>
        </a:solidFill>
        <a:ln w="9525" cap="flat" cmpd="sng" algn="ctr">
          <a:solidFill>
            <a:schemeClr val="accent5">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t>What could go wrong?</a:t>
          </a:r>
          <a:endParaRPr lang="en-US" sz="1400" kern="1200" dirty="0"/>
        </a:p>
        <a:p>
          <a:pPr marL="114300" lvl="1" indent="-114300" algn="l" defTabSz="622300">
            <a:lnSpc>
              <a:spcPct val="90000"/>
            </a:lnSpc>
            <a:spcBef>
              <a:spcPct val="0"/>
            </a:spcBef>
            <a:spcAft>
              <a:spcPct val="15000"/>
            </a:spcAft>
            <a:buChar char="•"/>
          </a:pPr>
          <a:r>
            <a:rPr lang="en-US" sz="1400" kern="1200" dirty="0" smtClean="0"/>
            <a:t>What are the risks, and how will you mitigate them?</a:t>
          </a:r>
          <a:endParaRPr lang="en-US" sz="1400" kern="1200" dirty="0"/>
        </a:p>
        <a:p>
          <a:pPr marL="114300" lvl="1" indent="-114300" algn="l" defTabSz="622300">
            <a:lnSpc>
              <a:spcPct val="90000"/>
            </a:lnSpc>
            <a:spcBef>
              <a:spcPct val="0"/>
            </a:spcBef>
            <a:spcAft>
              <a:spcPct val="15000"/>
            </a:spcAft>
            <a:buChar char="•"/>
          </a:pPr>
          <a:r>
            <a:rPr lang="en-US" sz="1400" kern="1200" dirty="0" smtClean="0"/>
            <a:t>How will your team respond to challenges and obstacles?</a:t>
          </a:r>
          <a:endParaRPr lang="en-US" sz="1400" kern="1200" dirty="0"/>
        </a:p>
      </dsp:txBody>
      <dsp:txXfrm>
        <a:off x="6596827" y="2364979"/>
        <a:ext cx="1948200" cy="185623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EFA49B-32FE-5B43-BD96-6655B42F4DB9}">
      <dsp:nvSpPr>
        <dsp:cNvPr id="0" name=""/>
        <dsp:cNvSpPr/>
      </dsp:nvSpPr>
      <dsp:spPr>
        <a:xfrm>
          <a:off x="4593751" y="39060"/>
          <a:ext cx="1006210" cy="10062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solidFill>
                <a:schemeClr val="tx1">
                  <a:lumMod val="85000"/>
                  <a:lumOff val="15000"/>
                </a:schemeClr>
              </a:solidFill>
            </a:rPr>
            <a:t>Analyze key factors </a:t>
          </a:r>
          <a:endParaRPr lang="en-US" sz="1300" kern="1200" dirty="0">
            <a:solidFill>
              <a:schemeClr val="tx1">
                <a:lumMod val="85000"/>
                <a:lumOff val="15000"/>
              </a:schemeClr>
            </a:solidFill>
          </a:endParaRPr>
        </a:p>
      </dsp:txBody>
      <dsp:txXfrm>
        <a:off x="4593751" y="39060"/>
        <a:ext cx="1006210" cy="1006210"/>
      </dsp:txXfrm>
    </dsp:sp>
    <dsp:sp modelId="{62C8B43E-7C68-7A4E-A4BE-F5B5B44F0E06}">
      <dsp:nvSpPr>
        <dsp:cNvPr id="0" name=""/>
        <dsp:cNvSpPr/>
      </dsp:nvSpPr>
      <dsp:spPr>
        <a:xfrm>
          <a:off x="2229855" y="19897"/>
          <a:ext cx="3772094" cy="3772094"/>
        </a:xfrm>
        <a:prstGeom prst="circularArrow">
          <a:avLst>
            <a:gd name="adj1" fmla="val 5202"/>
            <a:gd name="adj2" fmla="val 336022"/>
            <a:gd name="adj3" fmla="val 21272453"/>
            <a:gd name="adj4" fmla="val 19742959"/>
            <a:gd name="adj5" fmla="val 6069"/>
          </a:avLst>
        </a:prstGeom>
        <a:solidFill>
          <a:schemeClr val="tx1">
            <a:lumMod val="65000"/>
            <a:lumOff val="35000"/>
          </a:schemeClr>
        </a:solidFill>
        <a:ln>
          <a:noFill/>
        </a:ln>
        <a:effectLst/>
      </dsp:spPr>
      <dsp:style>
        <a:lnRef idx="0">
          <a:scrgbClr r="0" g="0" b="0"/>
        </a:lnRef>
        <a:fillRef idx="3">
          <a:scrgbClr r="0" g="0" b="0"/>
        </a:fillRef>
        <a:effectRef idx="2">
          <a:scrgbClr r="0" g="0" b="0"/>
        </a:effectRef>
        <a:fontRef idx="minor">
          <a:schemeClr val="lt1"/>
        </a:fontRef>
      </dsp:style>
    </dsp:sp>
    <dsp:sp modelId="{7D857B92-D293-3141-9EDA-08E0A095E3DD}">
      <dsp:nvSpPr>
        <dsp:cNvPr id="0" name=""/>
        <dsp:cNvSpPr/>
      </dsp:nvSpPr>
      <dsp:spPr>
        <a:xfrm>
          <a:off x="5201681" y="1910069"/>
          <a:ext cx="1006210" cy="10062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solidFill>
                <a:schemeClr val="tx1">
                  <a:lumMod val="85000"/>
                  <a:lumOff val="15000"/>
                </a:schemeClr>
              </a:solidFill>
            </a:rPr>
            <a:t>Identify research requirements </a:t>
          </a:r>
          <a:endParaRPr lang="en-US" sz="1300" kern="1200" dirty="0">
            <a:solidFill>
              <a:schemeClr val="tx1">
                <a:lumMod val="85000"/>
                <a:lumOff val="15000"/>
              </a:schemeClr>
            </a:solidFill>
          </a:endParaRPr>
        </a:p>
      </dsp:txBody>
      <dsp:txXfrm>
        <a:off x="5201681" y="1910069"/>
        <a:ext cx="1006210" cy="1006210"/>
      </dsp:txXfrm>
    </dsp:sp>
    <dsp:sp modelId="{715B0EEB-6013-414F-989D-BF27B40B1D5F}">
      <dsp:nvSpPr>
        <dsp:cNvPr id="0" name=""/>
        <dsp:cNvSpPr/>
      </dsp:nvSpPr>
      <dsp:spPr>
        <a:xfrm>
          <a:off x="2239640" y="-10421"/>
          <a:ext cx="3772094" cy="3772094"/>
        </a:xfrm>
        <a:prstGeom prst="circularArrow">
          <a:avLst>
            <a:gd name="adj1" fmla="val 5202"/>
            <a:gd name="adj2" fmla="val 336022"/>
            <a:gd name="adj3" fmla="val 4041076"/>
            <a:gd name="adj4" fmla="val 2307076"/>
            <a:gd name="adj5" fmla="val 6069"/>
          </a:avLst>
        </a:prstGeom>
        <a:solidFill>
          <a:schemeClr val="tx1">
            <a:lumMod val="65000"/>
            <a:lumOff val="35000"/>
          </a:schemeClr>
        </a:solidFill>
        <a:ln>
          <a:noFill/>
        </a:ln>
        <a:effectLst/>
      </dsp:spPr>
      <dsp:style>
        <a:lnRef idx="0">
          <a:scrgbClr r="0" g="0" b="0"/>
        </a:lnRef>
        <a:fillRef idx="3">
          <a:scrgbClr r="0" g="0" b="0"/>
        </a:fillRef>
        <a:effectRef idx="2">
          <a:scrgbClr r="0" g="0" b="0"/>
        </a:effectRef>
        <a:fontRef idx="minor">
          <a:schemeClr val="lt1"/>
        </a:fontRef>
      </dsp:style>
    </dsp:sp>
    <dsp:sp modelId="{69950E6B-EFCD-AB4C-8B4A-DA6127598A33}">
      <dsp:nvSpPr>
        <dsp:cNvPr id="0" name=""/>
        <dsp:cNvSpPr/>
      </dsp:nvSpPr>
      <dsp:spPr>
        <a:xfrm>
          <a:off x="3610107" y="3050227"/>
          <a:ext cx="1006210" cy="10062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solidFill>
                <a:schemeClr val="tx1">
                  <a:lumMod val="85000"/>
                  <a:lumOff val="15000"/>
                </a:schemeClr>
              </a:solidFill>
            </a:rPr>
            <a:t>Consider what’s missing</a:t>
          </a:r>
          <a:endParaRPr lang="en-US" sz="1300" kern="1200" dirty="0">
            <a:solidFill>
              <a:schemeClr val="tx1">
                <a:lumMod val="85000"/>
                <a:lumOff val="15000"/>
              </a:schemeClr>
            </a:solidFill>
          </a:endParaRPr>
        </a:p>
      </dsp:txBody>
      <dsp:txXfrm>
        <a:off x="3610107" y="3050227"/>
        <a:ext cx="1006210" cy="1006210"/>
      </dsp:txXfrm>
    </dsp:sp>
    <dsp:sp modelId="{249A8157-CDC6-9C49-BF4B-140D87A561A7}">
      <dsp:nvSpPr>
        <dsp:cNvPr id="0" name=""/>
        <dsp:cNvSpPr/>
      </dsp:nvSpPr>
      <dsp:spPr>
        <a:xfrm>
          <a:off x="2224364" y="-7422"/>
          <a:ext cx="3772094" cy="3772094"/>
        </a:xfrm>
        <a:prstGeom prst="circularArrow">
          <a:avLst>
            <a:gd name="adj1" fmla="val 5202"/>
            <a:gd name="adj2" fmla="val 336022"/>
            <a:gd name="adj3" fmla="val 8212391"/>
            <a:gd name="adj4" fmla="val 6443706"/>
            <a:gd name="adj5" fmla="val 6069"/>
          </a:avLst>
        </a:prstGeom>
        <a:solidFill>
          <a:schemeClr val="tx1">
            <a:lumMod val="65000"/>
            <a:lumOff val="35000"/>
          </a:schemeClr>
        </a:solidFill>
        <a:ln>
          <a:noFill/>
        </a:ln>
        <a:effectLst/>
      </dsp:spPr>
      <dsp:style>
        <a:lnRef idx="0">
          <a:scrgbClr r="0" g="0" b="0"/>
        </a:lnRef>
        <a:fillRef idx="3">
          <a:scrgbClr r="0" g="0" b="0"/>
        </a:fillRef>
        <a:effectRef idx="2">
          <a:scrgbClr r="0" g="0" b="0"/>
        </a:effectRef>
        <a:fontRef idx="minor">
          <a:schemeClr val="lt1"/>
        </a:fontRef>
      </dsp:style>
    </dsp:sp>
    <dsp:sp modelId="{B592DDAA-B7ED-6643-B8ED-E0ABBEFA293E}">
      <dsp:nvSpPr>
        <dsp:cNvPr id="0" name=""/>
        <dsp:cNvSpPr/>
      </dsp:nvSpPr>
      <dsp:spPr>
        <a:xfrm>
          <a:off x="2018519" y="1891779"/>
          <a:ext cx="1006210" cy="10062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solidFill>
                <a:schemeClr val="tx1">
                  <a:lumMod val="85000"/>
                  <a:lumOff val="15000"/>
                </a:schemeClr>
              </a:solidFill>
            </a:rPr>
            <a:t>Set milestones</a:t>
          </a:r>
          <a:endParaRPr lang="en-US" sz="1300" kern="1200" dirty="0">
            <a:solidFill>
              <a:schemeClr val="tx1">
                <a:lumMod val="85000"/>
                <a:lumOff val="15000"/>
              </a:schemeClr>
            </a:solidFill>
          </a:endParaRPr>
        </a:p>
      </dsp:txBody>
      <dsp:txXfrm>
        <a:off x="2018519" y="1891779"/>
        <a:ext cx="1006210" cy="1006210"/>
      </dsp:txXfrm>
    </dsp:sp>
    <dsp:sp modelId="{58872F47-C062-5848-BBD3-839F84085C1E}">
      <dsp:nvSpPr>
        <dsp:cNvPr id="0" name=""/>
        <dsp:cNvSpPr/>
      </dsp:nvSpPr>
      <dsp:spPr>
        <a:xfrm>
          <a:off x="2229939" y="-3978"/>
          <a:ext cx="3772094" cy="3772094"/>
        </a:xfrm>
        <a:prstGeom prst="circularArrow">
          <a:avLst>
            <a:gd name="adj1" fmla="val 5202"/>
            <a:gd name="adj2" fmla="val 336022"/>
            <a:gd name="adj3" fmla="val 12220930"/>
            <a:gd name="adj4" fmla="val 10780051"/>
            <a:gd name="adj5" fmla="val 6069"/>
          </a:avLst>
        </a:prstGeom>
        <a:solidFill>
          <a:schemeClr val="tx1">
            <a:lumMod val="65000"/>
            <a:lumOff val="35000"/>
          </a:schemeClr>
        </a:solidFill>
        <a:ln>
          <a:noFill/>
        </a:ln>
        <a:effectLst/>
      </dsp:spPr>
      <dsp:style>
        <a:lnRef idx="0">
          <a:scrgbClr r="0" g="0" b="0"/>
        </a:lnRef>
        <a:fillRef idx="3">
          <a:scrgbClr r="0" g="0" b="0"/>
        </a:fillRef>
        <a:effectRef idx="2">
          <a:scrgbClr r="0" g="0" b="0"/>
        </a:effectRef>
        <a:fontRef idx="minor">
          <a:schemeClr val="lt1"/>
        </a:fontRef>
      </dsp:style>
    </dsp:sp>
    <dsp:sp modelId="{BAFEF3B9-C2B4-084C-8436-E301BAA4B51F}">
      <dsp:nvSpPr>
        <dsp:cNvPr id="0" name=""/>
        <dsp:cNvSpPr/>
      </dsp:nvSpPr>
      <dsp:spPr>
        <a:xfrm>
          <a:off x="2589867" y="57328"/>
          <a:ext cx="1006210" cy="10062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solidFill>
                <a:schemeClr val="tx1">
                  <a:lumMod val="85000"/>
                  <a:lumOff val="15000"/>
                </a:schemeClr>
              </a:solidFill>
            </a:rPr>
            <a:t>Determine how to track results</a:t>
          </a:r>
          <a:endParaRPr lang="en-US" sz="1300" kern="1200" dirty="0">
            <a:solidFill>
              <a:schemeClr val="tx1">
                <a:lumMod val="85000"/>
                <a:lumOff val="15000"/>
              </a:schemeClr>
            </a:solidFill>
          </a:endParaRPr>
        </a:p>
      </dsp:txBody>
      <dsp:txXfrm>
        <a:off x="2589867" y="57328"/>
        <a:ext cx="1006210" cy="1006210"/>
      </dsp:txXfrm>
    </dsp:sp>
    <dsp:sp modelId="{7321659A-38D9-CF44-9EAF-8F7B986E1E00}">
      <dsp:nvSpPr>
        <dsp:cNvPr id="0" name=""/>
        <dsp:cNvSpPr/>
      </dsp:nvSpPr>
      <dsp:spPr>
        <a:xfrm>
          <a:off x="2214884" y="4837"/>
          <a:ext cx="3772094" cy="3772094"/>
        </a:xfrm>
        <a:prstGeom prst="circularArrow">
          <a:avLst>
            <a:gd name="adj1" fmla="val 5202"/>
            <a:gd name="adj2" fmla="val 336022"/>
            <a:gd name="adj3" fmla="val 16891585"/>
            <a:gd name="adj4" fmla="val 15146494"/>
            <a:gd name="adj5" fmla="val 6069"/>
          </a:avLst>
        </a:prstGeom>
        <a:solidFill>
          <a:schemeClr val="tx1">
            <a:lumMod val="65000"/>
            <a:lumOff val="35000"/>
          </a:schemeClr>
        </a:solidFill>
        <a:ln>
          <a:noFill/>
        </a:ln>
        <a:effectLst/>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D43B05-9673-724C-B555-E3F4B6C0B8D9}" type="datetimeFigureOut">
              <a:rPr lang="en-US" smtClean="0"/>
              <a:pPr/>
              <a:t>11/20/17</a:t>
            </a:fld>
            <a:endParaRPr lang="en-US" dirty="0"/>
          </a:p>
        </p:txBody>
      </p:sp>
      <p:sp>
        <p:nvSpPr>
          <p:cNvPr id="4" name="Slide Image Placeholder 3"/>
          <p:cNvSpPr>
            <a:spLocks noGrp="1" noRot="1" noChangeAspect="1"/>
          </p:cNvSpPr>
          <p:nvPr>
            <p:ph type="sldImg" idx="2"/>
          </p:nvPr>
        </p:nvSpPr>
        <p:spPr>
          <a:xfrm>
            <a:off x="1508125" y="721519"/>
            <a:ext cx="3841750" cy="2881312"/>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3794125"/>
            <a:ext cx="5486400" cy="4664075"/>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62CC30-9124-1748-A6BC-3C0C609A0208}" type="slidenum">
              <a:rPr lang="en-US" smtClean="0"/>
              <a:pPr/>
              <a:t>‹#›</a:t>
            </a:fld>
            <a:endParaRPr lang="en-US" dirty="0"/>
          </a:p>
        </p:txBody>
      </p:sp>
    </p:spTree>
    <p:extLst>
      <p:ext uri="{BB962C8B-B14F-4D97-AF65-F5344CB8AC3E}">
        <p14:creationId xmlns:p14="http://schemas.microsoft.com/office/powerpoint/2010/main" val="2594787059"/>
      </p:ext>
    </p:extLst>
  </p:cSld>
  <p:clrMap bg1="lt1" tx1="dk1" bg2="lt2" tx2="dk2" accent1="accent1" accent2="accent2" accent3="accent3" accent4="accent4" accent5="accent5" accent6="accent6" hlink="hlink" folHlink="folHlink"/>
  <p:notesStyle>
    <a:lvl1pPr marL="0" algn="l" defTabSz="457200" rtl="0" eaLnBrk="1" latinLnBrk="0" hangingPunct="1">
      <a:defRPr sz="900" kern="1200">
        <a:solidFill>
          <a:schemeClr val="tx1"/>
        </a:solidFill>
        <a:latin typeface="+mn-lt"/>
        <a:ea typeface="+mn-ea"/>
        <a:cs typeface="+mn-cs"/>
      </a:defRPr>
    </a:lvl1pPr>
    <a:lvl2pPr marL="457200" algn="l" defTabSz="457200" rtl="0" eaLnBrk="1" latinLnBrk="0" hangingPunct="1">
      <a:defRPr sz="900" kern="1200">
        <a:solidFill>
          <a:schemeClr val="tx1"/>
        </a:solidFill>
        <a:latin typeface="+mn-lt"/>
        <a:ea typeface="+mn-ea"/>
        <a:cs typeface="+mn-cs"/>
      </a:defRPr>
    </a:lvl2pPr>
    <a:lvl3pPr marL="914400" algn="l" defTabSz="457200" rtl="0" eaLnBrk="1" latinLnBrk="0" hangingPunct="1">
      <a:defRPr sz="900" kern="1200">
        <a:solidFill>
          <a:schemeClr val="tx1"/>
        </a:solidFill>
        <a:latin typeface="+mn-lt"/>
        <a:ea typeface="+mn-ea"/>
        <a:cs typeface="+mn-cs"/>
      </a:defRPr>
    </a:lvl3pPr>
    <a:lvl4pPr marL="1371600" algn="l" defTabSz="457200" rtl="0" eaLnBrk="1" latinLnBrk="0" hangingPunct="1">
      <a:defRPr sz="900" kern="1200">
        <a:solidFill>
          <a:schemeClr val="tx1"/>
        </a:solidFill>
        <a:latin typeface="+mn-lt"/>
        <a:ea typeface="+mn-ea"/>
        <a:cs typeface="+mn-cs"/>
      </a:defRPr>
    </a:lvl4pPr>
    <a:lvl5pPr marL="1828800" algn="l" defTabSz="457200" rtl="0" eaLnBrk="1" latinLnBrk="0" hangingPunct="1">
      <a:defRPr sz="9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94267" y="3794125"/>
            <a:ext cx="5486400" cy="4664075"/>
          </a:xfrm>
        </p:spPr>
        <p:txBody>
          <a:bodyPr/>
          <a:lstStyle/>
          <a:p>
            <a:r>
              <a:rPr lang="en-US" b="1" kern="1200" dirty="0" smtClean="0">
                <a:solidFill>
                  <a:schemeClr val="tx1"/>
                </a:solidFill>
                <a:effectLst/>
              </a:rPr>
              <a:t>Facilitator notes:</a:t>
            </a:r>
            <a:endParaRPr lang="en-US" b="0" kern="1200" dirty="0" smtClean="0">
              <a:solidFill>
                <a:schemeClr val="tx1"/>
              </a:solidFill>
              <a:effectLst/>
            </a:endParaRPr>
          </a:p>
          <a:p>
            <a:r>
              <a:rPr lang="en-US" b="0" i="1" kern="1200" dirty="0" smtClean="0">
                <a:solidFill>
                  <a:schemeClr val="tx1"/>
                </a:solidFill>
                <a:effectLst/>
              </a:rPr>
              <a:t>Instructions</a:t>
            </a:r>
            <a:r>
              <a:rPr lang="en-US" b="0" kern="1200" dirty="0" smtClean="0">
                <a:solidFill>
                  <a:schemeClr val="tx1"/>
                </a:solidFill>
                <a:effectLst/>
              </a:rPr>
              <a:t>:</a:t>
            </a:r>
            <a:r>
              <a:rPr lang="en-US" b="0" kern="1200" baseline="0" dirty="0" smtClean="0">
                <a:solidFill>
                  <a:schemeClr val="tx1"/>
                </a:solidFill>
                <a:effectLst/>
              </a:rPr>
              <a:t> Proceed to the next slide once the presentation is visible to the participants.</a:t>
            </a:r>
            <a:endParaRPr lang="en-US" b="0" kern="1200" dirty="0" smtClean="0">
              <a:solidFill>
                <a:schemeClr val="tx1"/>
              </a:solidFill>
              <a:effectLst/>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a:t>
            </a:fld>
            <a:endParaRPr lang="en-US" dirty="0"/>
          </a:p>
        </p:txBody>
      </p:sp>
    </p:spTree>
    <p:extLst>
      <p:ext uri="{BB962C8B-B14F-4D97-AF65-F5344CB8AC3E}">
        <p14:creationId xmlns:p14="http://schemas.microsoft.com/office/powerpoint/2010/main" val="2621659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solidFill>
                  <a:srgbClr val="000000"/>
                </a:solidFill>
              </a:rPr>
              <a:t>Facilitator notes:</a:t>
            </a:r>
          </a:p>
          <a:p>
            <a:endParaRPr lang="en-US" b="1" dirty="0" smtClean="0">
              <a:solidFill>
                <a:srgbClr val="000000"/>
              </a:solidFill>
            </a:endParaRPr>
          </a:p>
          <a:p>
            <a:pPr>
              <a:defRPr/>
            </a:pPr>
            <a:r>
              <a:rPr lang="en-US" kern="1200" dirty="0" smtClean="0">
                <a:solidFill>
                  <a:srgbClr val="000000"/>
                </a:solidFill>
              </a:rPr>
              <a:t>[</a:t>
            </a:r>
            <a:r>
              <a:rPr lang="en-US" dirty="0"/>
              <a:t>Time</a:t>
            </a:r>
            <a:r>
              <a:rPr lang="en-US" kern="1200" dirty="0" smtClean="0">
                <a:solidFill>
                  <a:srgbClr val="000000"/>
                </a:solidFill>
              </a:rPr>
              <a:t>: 1/2 minute]</a:t>
            </a:r>
          </a:p>
          <a:p>
            <a:endParaRPr lang="en-US" b="1" dirty="0" smtClean="0">
              <a:solidFill>
                <a:srgbClr val="000000"/>
              </a:solidFill>
            </a:endParaRPr>
          </a:p>
          <a:p>
            <a:r>
              <a:rPr lang="en-US" i="1" kern="1200" dirty="0" smtClean="0">
                <a:solidFill>
                  <a:schemeClr val="tx1"/>
                </a:solidFill>
                <a:effectLst/>
              </a:rPr>
              <a:t>Say:</a:t>
            </a:r>
            <a:r>
              <a:rPr lang="en-US" kern="1200" dirty="0" smtClean="0">
                <a:solidFill>
                  <a:schemeClr val="tx1"/>
                </a:solidFill>
                <a:effectLst/>
              </a:rPr>
              <a:t> </a:t>
            </a:r>
            <a:r>
              <a:rPr lang="en-US" dirty="0" smtClean="0"/>
              <a:t>Only </a:t>
            </a:r>
            <a:r>
              <a:rPr lang="en-US" dirty="0"/>
              <a:t>a well-conceived and well-packaged plan </a:t>
            </a:r>
            <a:r>
              <a:rPr lang="en-US" dirty="0" smtClean="0"/>
              <a:t>can win </a:t>
            </a:r>
            <a:r>
              <a:rPr lang="en-US" dirty="0"/>
              <a:t>the necessary investment and </a:t>
            </a:r>
            <a:r>
              <a:rPr lang="en-US" dirty="0" smtClean="0"/>
              <a:t>support for a project or initiative. You </a:t>
            </a:r>
            <a:r>
              <a:rPr lang="en-US" dirty="0"/>
              <a:t>must present </a:t>
            </a:r>
            <a:r>
              <a:rPr lang="en-US" dirty="0" smtClean="0"/>
              <a:t>your plan in a</a:t>
            </a:r>
            <a:r>
              <a:rPr lang="en-US" dirty="0"/>
              <a:t> </a:t>
            </a:r>
            <a:r>
              <a:rPr lang="en-US" dirty="0" smtClean="0"/>
              <a:t>convincing fashion, emphasizing the market opportunity and demonstrating an understanding of the risks and benefits</a:t>
            </a:r>
            <a:r>
              <a:rPr lang="en-US" dirty="0"/>
              <a:t>. Your final business plan will be better if you </a:t>
            </a:r>
            <a:r>
              <a:rPr lang="en-US" dirty="0" smtClean="0"/>
              <a:t>look ahead and think carefully about the best approach to proposing your project. Let’s turn our attention now to the key </a:t>
            </a:r>
            <a:r>
              <a:rPr lang="en-US" dirty="0"/>
              <a:t>factors to consider </a:t>
            </a:r>
            <a:r>
              <a:rPr lang="en-US" dirty="0" smtClean="0"/>
              <a:t>in this process. </a:t>
            </a:r>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10</a:t>
            </a:fld>
            <a:endParaRPr lang="en-US" dirty="0"/>
          </a:p>
        </p:txBody>
      </p:sp>
    </p:spTree>
    <p:extLst>
      <p:ext uri="{BB962C8B-B14F-4D97-AF65-F5344CB8AC3E}">
        <p14:creationId xmlns:p14="http://schemas.microsoft.com/office/powerpoint/2010/main" val="31867796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77333" y="3811059"/>
            <a:ext cx="5486400" cy="4664075"/>
          </a:xfrm>
        </p:spPr>
        <p:txBody>
          <a:bodyPr/>
          <a:lstStyle/>
          <a:p>
            <a:r>
              <a:rPr lang="en-US" b="1" dirty="0"/>
              <a:t>Facilitator notes:</a:t>
            </a:r>
          </a:p>
          <a:p>
            <a:pPr>
              <a:defRPr/>
            </a:pPr>
            <a:endParaRPr lang="en-US" dirty="0"/>
          </a:p>
          <a:p>
            <a:pPr>
              <a:defRPr/>
            </a:pPr>
            <a:r>
              <a:rPr lang="en-US" dirty="0"/>
              <a:t>[Time: 3</a:t>
            </a:r>
            <a:r>
              <a:rPr lang="en-US" dirty="0" smtClean="0"/>
              <a:t> </a:t>
            </a:r>
            <a:r>
              <a:rPr lang="en-US" dirty="0"/>
              <a:t>minutes]</a:t>
            </a:r>
          </a:p>
          <a:p>
            <a:endParaRPr lang="en-US" dirty="0" smtClean="0"/>
          </a:p>
          <a:p>
            <a:r>
              <a:rPr lang="en-US" dirty="0" smtClean="0"/>
              <a:t>One </a:t>
            </a:r>
            <a:r>
              <a:rPr lang="en-US" dirty="0"/>
              <a:t>of the greatest benefits that a business plan brings to an organization is the process that it sets into motion. A business plan isn’t something that can be thrown together quickly. It takes time and thought. </a:t>
            </a:r>
            <a:endParaRPr lang="en-US" dirty="0" smtClean="0"/>
          </a:p>
          <a:p>
            <a:endParaRPr lang="en-US" dirty="0"/>
          </a:p>
          <a:p>
            <a:r>
              <a:rPr lang="en-US" dirty="0"/>
              <a:t>During the planning process, the team comes together, conducts critical research, consults with experts, and asks lots of questions. Together, you and your team members: </a:t>
            </a:r>
            <a:endParaRPr lang="en-US" dirty="0" smtClean="0"/>
          </a:p>
          <a:p>
            <a:endParaRPr lang="en-US" dirty="0"/>
          </a:p>
          <a:p>
            <a:pPr marL="171450" indent="-171450">
              <a:buFont typeface="Arial" charset="0"/>
              <a:buChar char="•"/>
            </a:pPr>
            <a:r>
              <a:rPr lang="en-US" b="1" dirty="0"/>
              <a:t>Analyze key factors,</a:t>
            </a:r>
            <a:r>
              <a:rPr lang="en-US" dirty="0"/>
              <a:t> including the concept, opportunity, competitive landscape, keys to success, and people who will be involved.</a:t>
            </a:r>
          </a:p>
          <a:p>
            <a:pPr marL="171450" indent="-171450">
              <a:buFont typeface="Arial" charset="0"/>
              <a:buChar char="•"/>
            </a:pPr>
            <a:r>
              <a:rPr lang="en-US" b="1" dirty="0"/>
              <a:t>Identify areas that require research.</a:t>
            </a:r>
            <a:r>
              <a:rPr lang="en-US" dirty="0"/>
              <a:t> You'll find that your analysis results in more questions than answers.</a:t>
            </a:r>
          </a:p>
          <a:p>
            <a:pPr marL="171450" indent="-171450">
              <a:buFont typeface="Arial" charset="0"/>
              <a:buChar char="•"/>
            </a:pPr>
            <a:r>
              <a:rPr lang="en-US" b="1" dirty="0"/>
              <a:t>Consider factors you might have overlooked,</a:t>
            </a:r>
            <a:r>
              <a:rPr lang="en-US" dirty="0"/>
              <a:t> putting you in a better position for anticipating and handling various issues and roadblocks.</a:t>
            </a:r>
          </a:p>
          <a:p>
            <a:pPr marL="171450" indent="-171450">
              <a:buFont typeface="Arial" charset="0"/>
              <a:buChar char="•"/>
            </a:pPr>
            <a:r>
              <a:rPr lang="en-US" b="1" dirty="0" smtClean="0"/>
              <a:t>Set specific </a:t>
            </a:r>
            <a:r>
              <a:rPr lang="en-US" b="1" dirty="0"/>
              <a:t>milestones—</a:t>
            </a:r>
            <a:r>
              <a:rPr lang="en-US" dirty="0"/>
              <a:t>the steps needed to make the business happen.</a:t>
            </a:r>
          </a:p>
          <a:p>
            <a:pPr marL="171450" indent="-171450">
              <a:buFont typeface="Arial" charset="0"/>
              <a:buChar char="•"/>
            </a:pPr>
            <a:r>
              <a:rPr lang="en-US" b="1" dirty="0"/>
              <a:t>Determine how to track results,</a:t>
            </a:r>
            <a:r>
              <a:rPr lang="en-US" dirty="0"/>
              <a:t> compare them to targets, and then correct the strategy or </a:t>
            </a:r>
            <a:r>
              <a:rPr lang="en-US" dirty="0" smtClean="0"/>
              <a:t>assumptions.</a:t>
            </a:r>
          </a:p>
          <a:p>
            <a:pPr marL="171450" indent="-171450">
              <a:buFont typeface="Arial" charset="0"/>
              <a:buChar char="•"/>
            </a:pPr>
            <a:endParaRPr lang="en-US" dirty="0"/>
          </a:p>
          <a:p>
            <a:r>
              <a:rPr lang="en-US" i="1" dirty="0" smtClean="0"/>
              <a:t>Ask:</a:t>
            </a:r>
            <a:r>
              <a:rPr lang="en-US" dirty="0" smtClean="0"/>
              <a:t> What other factors should your team consider as you initiative the process of developing your plan?</a:t>
            </a:r>
            <a:endParaRPr lang="en-US" i="1" dirty="0"/>
          </a:p>
          <a:p>
            <a:endParaRPr lang="en-US"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11</a:t>
            </a:fld>
            <a:endParaRPr lang="en-US" dirty="0"/>
          </a:p>
        </p:txBody>
      </p:sp>
    </p:spTree>
    <p:extLst>
      <p:ext uri="{BB962C8B-B14F-4D97-AF65-F5344CB8AC3E}">
        <p14:creationId xmlns:p14="http://schemas.microsoft.com/office/powerpoint/2010/main" val="9916473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1775" y="722313"/>
            <a:ext cx="3838575" cy="2879725"/>
          </a:xfrm>
        </p:spPr>
      </p:sp>
      <p:sp>
        <p:nvSpPr>
          <p:cNvPr id="3" name="Notes Placeholder 2"/>
          <p:cNvSpPr>
            <a:spLocks noGrp="1"/>
          </p:cNvSpPr>
          <p:nvPr>
            <p:ph type="body" idx="1"/>
          </p:nvPr>
        </p:nvSpPr>
        <p:spPr>
          <a:xfrm>
            <a:off x="685800" y="3794125"/>
            <a:ext cx="5486400" cy="5180542"/>
          </a:xfrm>
        </p:spPr>
        <p:txBody>
          <a:bodyPr/>
          <a:lstStyle/>
          <a:p>
            <a:r>
              <a:rPr lang="en-US" b="1" dirty="0"/>
              <a:t>Facilitator notes:</a:t>
            </a:r>
          </a:p>
          <a:p>
            <a:pPr>
              <a:defRPr/>
            </a:pPr>
            <a:endParaRPr lang="en-US" dirty="0"/>
          </a:p>
          <a:p>
            <a:pPr>
              <a:defRPr/>
            </a:pPr>
            <a:r>
              <a:rPr lang="en-US" dirty="0" smtClean="0"/>
              <a:t>[</a:t>
            </a:r>
            <a:r>
              <a:rPr lang="en-US" dirty="0"/>
              <a:t>Time: 8</a:t>
            </a:r>
            <a:r>
              <a:rPr lang="en-US" dirty="0" smtClean="0"/>
              <a:t> 1/2 </a:t>
            </a:r>
            <a:r>
              <a:rPr lang="en-US" dirty="0"/>
              <a:t>minutes]</a:t>
            </a:r>
          </a:p>
          <a:p>
            <a:endParaRPr lang="en-US" sz="900" b="1" dirty="0" smtClean="0"/>
          </a:p>
          <a:p>
            <a:r>
              <a:rPr lang="en-US" i="1" dirty="0" smtClean="0"/>
              <a:t>Say:</a:t>
            </a:r>
            <a:r>
              <a:rPr lang="en-US" dirty="0"/>
              <a:t> </a:t>
            </a:r>
            <a:r>
              <a:rPr lang="en-US" dirty="0" smtClean="0"/>
              <a:t>In preparation for our session </a:t>
            </a:r>
            <a:r>
              <a:rPr lang="en-US" dirty="0"/>
              <a:t>today, </a:t>
            </a:r>
            <a:r>
              <a:rPr lang="en-US" dirty="0" smtClean="0"/>
              <a:t>you were asked to think </a:t>
            </a:r>
            <a:r>
              <a:rPr lang="en-US" dirty="0"/>
              <a:t>of a project you are planning </a:t>
            </a:r>
            <a:r>
              <a:rPr lang="en-US" dirty="0" smtClean="0"/>
              <a:t>or could propose </a:t>
            </a:r>
            <a:r>
              <a:rPr lang="en-US" dirty="0"/>
              <a:t>to your </a:t>
            </a:r>
            <a:r>
              <a:rPr lang="en-US" dirty="0" smtClean="0"/>
              <a:t>organization</a:t>
            </a:r>
            <a:r>
              <a:rPr lang="en-US" dirty="0"/>
              <a:t> </a:t>
            </a:r>
            <a:r>
              <a:rPr lang="en-US" dirty="0" smtClean="0"/>
              <a:t>and to complete the “Propose a Project” activity for </a:t>
            </a:r>
            <a:r>
              <a:rPr lang="en-US" dirty="0"/>
              <a:t>that project. An actual plan takes </a:t>
            </a:r>
            <a:r>
              <a:rPr lang="en-US" dirty="0" smtClean="0"/>
              <a:t>significant time </a:t>
            </a:r>
            <a:r>
              <a:rPr lang="en-US" dirty="0"/>
              <a:t>and thought. The purpose of this activity is </a:t>
            </a:r>
            <a:r>
              <a:rPr lang="en-US" dirty="0" smtClean="0"/>
              <a:t>just to </a:t>
            </a:r>
            <a:r>
              <a:rPr lang="en-US" dirty="0"/>
              <a:t>get you started. </a:t>
            </a:r>
            <a:r>
              <a:rPr lang="en-US" dirty="0" smtClean="0"/>
              <a:t>Let’s together consider some of the factors you assessed as part of this activity.</a:t>
            </a:r>
          </a:p>
          <a:p>
            <a:endParaRPr lang="en-US" dirty="0" smtClean="0"/>
          </a:p>
          <a:p>
            <a:r>
              <a:rPr lang="en-US" i="1" dirty="0"/>
              <a:t>A</a:t>
            </a:r>
            <a:r>
              <a:rPr lang="en-US" i="1" dirty="0" smtClean="0"/>
              <a:t>sk</a:t>
            </a:r>
            <a:r>
              <a:rPr lang="en-US" dirty="0" smtClean="0"/>
              <a:t>: What are some of the goals you are trying to accomplish with your plan? If you are comfortable, go ahead and chat in your key goal, or raise your hand and we can unmute your microphone. </a:t>
            </a:r>
          </a:p>
          <a:p>
            <a:endParaRPr lang="en-US" dirty="0"/>
          </a:p>
          <a:p>
            <a:r>
              <a:rPr lang="en-US" i="1" dirty="0" smtClean="0"/>
              <a:t>Instructions: </a:t>
            </a:r>
            <a:r>
              <a:rPr lang="en-US" dirty="0" smtClean="0"/>
              <a:t>Ask participants to chat in their inputs to the first question. Call out chats as they come in and/or call on participants who have raised their hands to share key facets of the purpose. If participants do not raise their hands, call on 1-2 directly or offer an example such as, “to secure funding for developing a new product.”</a:t>
            </a:r>
          </a:p>
          <a:p>
            <a:endParaRPr lang="en-US" dirty="0"/>
          </a:p>
          <a:p>
            <a:r>
              <a:rPr lang="en-US" dirty="0" smtClean="0"/>
              <a:t>Repeat this process with the remaining questions:</a:t>
            </a:r>
          </a:p>
          <a:p>
            <a:pPr marL="171450" indent="-171450">
              <a:buFont typeface="Arial" charset="0"/>
              <a:buChar char="•"/>
            </a:pPr>
            <a:r>
              <a:rPr lang="en-US" dirty="0" smtClean="0"/>
              <a:t>Who is your target audience?</a:t>
            </a:r>
          </a:p>
          <a:p>
            <a:pPr marL="171450" indent="-171450">
              <a:buFont typeface="Arial" charset="0"/>
              <a:buChar char="•"/>
            </a:pPr>
            <a:r>
              <a:rPr lang="en-US" dirty="0" smtClean="0"/>
              <a:t>What information do you need most?</a:t>
            </a:r>
          </a:p>
          <a:p>
            <a:pPr marL="171450" indent="-171450">
              <a:buFont typeface="Arial" charset="0"/>
              <a:buChar char="•"/>
            </a:pPr>
            <a:r>
              <a:rPr lang="en-US" dirty="0" smtClean="0"/>
              <a:t>How could you present your plan to get the support you need?</a:t>
            </a:r>
          </a:p>
          <a:p>
            <a:pPr marL="171450" indent="-171450">
              <a:buFont typeface="Arial" charset="0"/>
              <a:buChar char="•"/>
            </a:pPr>
            <a:endParaRPr lang="en-US" dirty="0"/>
          </a:p>
          <a:p>
            <a:r>
              <a:rPr lang="en-US" i="1" dirty="0">
                <a:cs typeface="Calibri"/>
              </a:rPr>
              <a:t>Say:</a:t>
            </a:r>
            <a:r>
              <a:rPr lang="en-US" dirty="0">
                <a:cs typeface="Calibri"/>
              </a:rPr>
              <a:t> </a:t>
            </a:r>
            <a:r>
              <a:rPr lang="en-US" dirty="0" smtClean="0">
                <a:cs typeface="Calibri"/>
              </a:rPr>
              <a:t>These sound like interesting opportunities that could make a real impact. Once you have a strong handle on the basic parameters of the opportunity, you need to turn your attention to </a:t>
            </a:r>
            <a:r>
              <a:rPr lang="en-US" dirty="0" smtClean="0"/>
              <a:t>learning </a:t>
            </a:r>
            <a:r>
              <a:rPr lang="en-US" dirty="0"/>
              <a:t>how to set your business initiative apart from </a:t>
            </a:r>
            <a:r>
              <a:rPr lang="en-US" dirty="0" smtClean="0"/>
              <a:t>others.</a:t>
            </a:r>
            <a:endParaRPr lang="en-US" i="1" dirty="0"/>
          </a:p>
          <a:p>
            <a:endParaRPr lang="en-US" dirty="0"/>
          </a:p>
          <a:p>
            <a:endParaRPr lang="en-US"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12</a:t>
            </a:fld>
            <a:endParaRPr lang="en-US" dirty="0"/>
          </a:p>
        </p:txBody>
      </p:sp>
    </p:spTree>
    <p:extLst>
      <p:ext uri="{BB962C8B-B14F-4D97-AF65-F5344CB8AC3E}">
        <p14:creationId xmlns:p14="http://schemas.microsoft.com/office/powerpoint/2010/main" val="31004924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endParaRPr lang="en-US" b="1" dirty="0" smtClean="0"/>
          </a:p>
          <a:p>
            <a:r>
              <a:rPr lang="en-US" b="1" dirty="0" smtClean="0"/>
              <a:t>Facilitator notes:</a:t>
            </a:r>
          </a:p>
          <a:p>
            <a:endParaRPr lang="en-US" b="1" dirty="0" smtClean="0"/>
          </a:p>
          <a:p>
            <a:pPr>
              <a:defRPr/>
            </a:pPr>
            <a:r>
              <a:rPr lang="en-US" kern="1200" dirty="0" smtClean="0">
                <a:solidFill>
                  <a:schemeClr val="tx1"/>
                </a:solidFill>
              </a:rPr>
              <a:t>[</a:t>
            </a:r>
            <a:r>
              <a:rPr lang="en-US" dirty="0" smtClean="0"/>
              <a:t>Time</a:t>
            </a:r>
            <a:r>
              <a:rPr lang="en-US" kern="1200" dirty="0" smtClean="0">
                <a:solidFill>
                  <a:schemeClr val="tx1"/>
                </a:solidFill>
              </a:rPr>
              <a:t>: 1/2 minute]</a:t>
            </a:r>
          </a:p>
          <a:p>
            <a:endParaRPr lang="en-US" b="1" dirty="0" smtClean="0"/>
          </a:p>
          <a:p>
            <a:r>
              <a:rPr lang="en-US" i="1" kern="1200" dirty="0" smtClean="0">
                <a:solidFill>
                  <a:schemeClr val="tx1"/>
                </a:solidFill>
                <a:effectLst/>
              </a:rPr>
              <a:t>Say: </a:t>
            </a:r>
            <a:r>
              <a:rPr lang="en-US" dirty="0" smtClean="0"/>
              <a:t>Understanding </a:t>
            </a:r>
            <a:r>
              <a:rPr lang="en-US" dirty="0"/>
              <a:t>the industry, competition, and market is fundamental to developing a robust business plan. </a:t>
            </a:r>
            <a:r>
              <a:rPr lang="en-US" dirty="0" smtClean="0"/>
              <a:t>You must show your audience </a:t>
            </a:r>
            <a:r>
              <a:rPr lang="en-US" dirty="0"/>
              <a:t>that you have identified a promising opportunity that solves a real customer </a:t>
            </a:r>
            <a:r>
              <a:rPr lang="en-US" dirty="0" smtClean="0"/>
              <a:t>problem and enables a distinct and sustainable advantage as compared to the competition. Let’s turn our attention now to devising effective strategies for selling the opportunity you’ve outlined in your business plan in this context.</a:t>
            </a:r>
            <a:endParaRPr lang="en-US" dirty="0"/>
          </a:p>
          <a:p>
            <a:pPr lvl="0"/>
            <a:endParaRPr lang="en-US"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13</a:t>
            </a:fld>
            <a:endParaRPr lang="en-US" dirty="0"/>
          </a:p>
        </p:txBody>
      </p:sp>
    </p:spTree>
    <p:extLst>
      <p:ext uri="{BB962C8B-B14F-4D97-AF65-F5344CB8AC3E}">
        <p14:creationId xmlns:p14="http://schemas.microsoft.com/office/powerpoint/2010/main" val="25845497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19238" y="714375"/>
            <a:ext cx="3838575" cy="2879725"/>
          </a:xfrm>
        </p:spPr>
      </p:sp>
      <p:sp>
        <p:nvSpPr>
          <p:cNvPr id="3" name="Notes Placeholder 2"/>
          <p:cNvSpPr>
            <a:spLocks noGrp="1"/>
          </p:cNvSpPr>
          <p:nvPr>
            <p:ph type="body" idx="1"/>
          </p:nvPr>
        </p:nvSpPr>
        <p:spPr>
          <a:xfrm>
            <a:off x="685800" y="3614623"/>
            <a:ext cx="5537200" cy="5527790"/>
          </a:xfrm>
        </p:spPr>
        <p:txBody>
          <a:bodyPr/>
          <a:lstStyle/>
          <a:p>
            <a:r>
              <a:rPr lang="en-US" sz="850" b="1" dirty="0" smtClean="0"/>
              <a:t>Facilitator notes:</a:t>
            </a:r>
          </a:p>
          <a:p>
            <a:endParaRPr lang="en-US" sz="850" b="1" dirty="0" smtClean="0"/>
          </a:p>
          <a:p>
            <a:r>
              <a:rPr lang="en-US" sz="850" dirty="0"/>
              <a:t>[Time: 8</a:t>
            </a:r>
            <a:r>
              <a:rPr lang="en-US" sz="850" dirty="0" smtClean="0"/>
              <a:t> </a:t>
            </a:r>
            <a:r>
              <a:rPr lang="en-US" sz="850" dirty="0"/>
              <a:t>minutes]</a:t>
            </a:r>
          </a:p>
          <a:p>
            <a:endParaRPr lang="en-US" sz="850" b="1" dirty="0" smtClean="0"/>
          </a:p>
          <a:p>
            <a:r>
              <a:rPr lang="en-US" sz="850" i="1" dirty="0" smtClean="0"/>
              <a:t>Say:</a:t>
            </a:r>
            <a:r>
              <a:rPr lang="en-US" sz="850" dirty="0"/>
              <a:t> </a:t>
            </a:r>
            <a:r>
              <a:rPr lang="en-US" sz="850" dirty="0" smtClean="0"/>
              <a:t>In preparation for our session, you were asked to complete </a:t>
            </a:r>
            <a:r>
              <a:rPr lang="en-US" sz="850" dirty="0"/>
              <a:t>the </a:t>
            </a:r>
            <a:r>
              <a:rPr lang="en-US" sz="850" dirty="0" smtClean="0"/>
              <a:t>“Worksheet for Describing an Opportunity,” </a:t>
            </a:r>
            <a:r>
              <a:rPr lang="en-US" sz="850" dirty="0"/>
              <a:t>in the </a:t>
            </a:r>
            <a:r>
              <a:rPr lang="en-US" sz="850" dirty="0" smtClean="0"/>
              <a:t>“Describing the Opportunity” lesson of the Harvard </a:t>
            </a:r>
            <a:r>
              <a:rPr lang="en-US" sz="850" dirty="0"/>
              <a:t>ManageMentor Business </a:t>
            </a:r>
            <a:r>
              <a:rPr lang="en-US" sz="850" dirty="0" smtClean="0"/>
              <a:t>Plan Development topic. Specifically, you were asked to identify and begin to </a:t>
            </a:r>
            <a:r>
              <a:rPr lang="en-US" sz="850" dirty="0"/>
              <a:t>describe at a high level </a:t>
            </a:r>
            <a:r>
              <a:rPr lang="en-US" sz="850" dirty="0" smtClean="0"/>
              <a:t>a promising opportunity that solves a real customer problem in your business, taking no more than 30 minutes to fill in as much information as you could based on what you know as of this moment about your industry, competition, and market. </a:t>
            </a:r>
          </a:p>
          <a:p>
            <a:endParaRPr lang="en-US" sz="850" dirty="0"/>
          </a:p>
          <a:p>
            <a:r>
              <a:rPr lang="en-US" sz="850" dirty="0" smtClean="0"/>
              <a:t>To </a:t>
            </a:r>
            <a:r>
              <a:rPr lang="en-US" sz="850" dirty="0"/>
              <a:t>start with, </a:t>
            </a:r>
            <a:r>
              <a:rPr lang="en-US" sz="850" dirty="0" smtClean="0"/>
              <a:t>let’s </a:t>
            </a:r>
            <a:r>
              <a:rPr lang="en-US" sz="850" dirty="0"/>
              <a:t>look at the </a:t>
            </a:r>
            <a:r>
              <a:rPr lang="en-US" sz="850" dirty="0" smtClean="0"/>
              <a:t>industry. What are some of the characteristics of the industry your team competes in? Chat in 1-2 things that you wrote down here. Is this a big industry? How competitive is it − highly, moderately, or minimally? Keep the chats coming. Is this is a profitable industry with strong growth potential? What are some of the other trends that characterize the industry now? Chat in 1-2 that you’ve captured.</a:t>
            </a:r>
          </a:p>
          <a:p>
            <a:endParaRPr lang="en-US" sz="850" dirty="0"/>
          </a:p>
          <a:p>
            <a:r>
              <a:rPr lang="en-US" sz="850" i="1" dirty="0" smtClean="0"/>
              <a:t>Instructions</a:t>
            </a:r>
            <a:r>
              <a:rPr lang="en-US" sz="850" dirty="0" smtClean="0"/>
              <a:t>: </a:t>
            </a:r>
            <a:r>
              <a:rPr lang="en-US" sz="850" dirty="0"/>
              <a:t>C</a:t>
            </a:r>
            <a:r>
              <a:rPr lang="en-US" sz="850" dirty="0" smtClean="0"/>
              <a:t>omment on chats as they are received. Summarize the collective inputs; for example, “So collectively, most of us are operating in a big industry that is highly competitive with limited growth prospects, that is becoming highly commoditized and price sensitive. That provides good context about the environment for our opportunity.” </a:t>
            </a:r>
          </a:p>
          <a:p>
            <a:endParaRPr lang="en-US" sz="850" dirty="0"/>
          </a:p>
          <a:p>
            <a:r>
              <a:rPr lang="en-US" sz="850" i="1" dirty="0" smtClean="0"/>
              <a:t>Say: </a:t>
            </a:r>
            <a:r>
              <a:rPr lang="en-US" sz="850" dirty="0" smtClean="0"/>
              <a:t>Let’s turn our attention now to the competition. Who are our top two competitors in the market space that we compete in? Keep in mind that the competition may be slightly different in various parts of our company, but let’s </a:t>
            </a:r>
            <a:r>
              <a:rPr lang="en-US" sz="850" dirty="0"/>
              <a:t>g</a:t>
            </a:r>
            <a:r>
              <a:rPr lang="en-US" sz="850" dirty="0" smtClean="0"/>
              <a:t>o ahead and chat in the characteristics that we’ve each captured. What sets our competitors apart and enables them to beat us? Chat in 1-2 key features or attributes of their offerings.  </a:t>
            </a:r>
          </a:p>
          <a:p>
            <a:endParaRPr lang="en-US" sz="850" dirty="0"/>
          </a:p>
          <a:p>
            <a:r>
              <a:rPr lang="en-US" sz="850" i="1" dirty="0" smtClean="0"/>
              <a:t>Instructions:</a:t>
            </a:r>
            <a:r>
              <a:rPr lang="en-US" sz="850" dirty="0" smtClean="0"/>
              <a:t> </a:t>
            </a:r>
            <a:r>
              <a:rPr lang="en-US" sz="850" dirty="0"/>
              <a:t>Ask each of the questions and comment on chats as they are received. Summarize the collective inputs; for example, “</a:t>
            </a:r>
            <a:r>
              <a:rPr lang="en-US" sz="850" dirty="0" smtClean="0"/>
              <a:t>So, for the most part, our key competitors are likely to remain our chief competition in the immediate future and they beat us most often on price and convenience.”</a:t>
            </a:r>
          </a:p>
          <a:p>
            <a:endParaRPr lang="en-US" sz="850" dirty="0"/>
          </a:p>
          <a:p>
            <a:r>
              <a:rPr lang="en-US" sz="850" i="1" dirty="0" smtClean="0"/>
              <a:t>Say: </a:t>
            </a:r>
            <a:r>
              <a:rPr lang="en-US" sz="850" dirty="0" smtClean="0"/>
              <a:t>Finally, let’s turn our attention to the market analysis and our position. Again, we may see a good deal of variability here depending on our area of the company, but let’s capture some thoughts here. Is there room for us to win in the space our team competes in? On what segments might we focus? Chat in 1-2. What could we offer that the competition could not?</a:t>
            </a:r>
          </a:p>
          <a:p>
            <a:endParaRPr lang="en-US" sz="850" dirty="0"/>
          </a:p>
          <a:p>
            <a:r>
              <a:rPr lang="en-US" sz="850" i="1" dirty="0" smtClean="0"/>
              <a:t>Instructions: </a:t>
            </a:r>
            <a:r>
              <a:rPr lang="en-US" sz="850" dirty="0"/>
              <a:t>Ask each of the questions and comment on chats as they are received. Summarize the collective inputs; for example, </a:t>
            </a:r>
            <a:r>
              <a:rPr lang="en-US" sz="850" dirty="0" smtClean="0"/>
              <a:t>“Yes, we can win, and there are a number of opportunities across various business areas.”</a:t>
            </a:r>
          </a:p>
          <a:p>
            <a:endParaRPr lang="en-US" sz="850" dirty="0" smtClean="0"/>
          </a:p>
          <a:p>
            <a:r>
              <a:rPr lang="en-US" sz="850" i="1" dirty="0" smtClean="0"/>
              <a:t>Say: </a:t>
            </a:r>
            <a:r>
              <a:rPr lang="en-US" sz="850" dirty="0" smtClean="0"/>
              <a:t>Great job with that high-level analysis. How could we use these insights to develop our business plan? </a:t>
            </a:r>
            <a:r>
              <a:rPr lang="en-US" sz="850" i="1" dirty="0" smtClean="0"/>
              <a:t>Answer:</a:t>
            </a:r>
            <a:r>
              <a:rPr lang="en-US" sz="850" dirty="0"/>
              <a:t> </a:t>
            </a:r>
            <a:r>
              <a:rPr lang="en-US" sz="850" dirty="0" smtClean="0"/>
              <a:t>To understand how we can win in this context.</a:t>
            </a:r>
          </a:p>
          <a:p>
            <a:endParaRPr lang="en-US" sz="850" dirty="0"/>
          </a:p>
          <a:p>
            <a:r>
              <a:rPr lang="en-US" sz="850" dirty="0" smtClean="0"/>
              <a:t>Our next step is to begin to think about </a:t>
            </a:r>
            <a:r>
              <a:rPr lang="en-US" sz="850" dirty="0"/>
              <a:t>what differentiates </a:t>
            </a:r>
            <a:r>
              <a:rPr lang="en-US" sz="850" dirty="0" smtClean="0"/>
              <a:t>our </a:t>
            </a:r>
            <a:r>
              <a:rPr lang="en-US" sz="850" dirty="0"/>
              <a:t>product or service from others. </a:t>
            </a:r>
            <a:r>
              <a:rPr lang="en-US" sz="850" dirty="0" smtClean="0"/>
              <a:t>As we’ll explore in a scenario, articulating a powerful value proposition helps to explain </a:t>
            </a:r>
            <a:r>
              <a:rPr lang="en-US" sz="850" dirty="0"/>
              <a:t>how </a:t>
            </a:r>
            <a:r>
              <a:rPr lang="en-US" sz="850" dirty="0" smtClean="0"/>
              <a:t>you are </a:t>
            </a:r>
            <a:r>
              <a:rPr lang="en-US" sz="850" dirty="0"/>
              <a:t>responding </a:t>
            </a:r>
            <a:r>
              <a:rPr lang="en-US" sz="850" dirty="0" smtClean="0"/>
              <a:t>to </a:t>
            </a:r>
            <a:r>
              <a:rPr lang="en-US" sz="850" dirty="0"/>
              <a:t>customer </a:t>
            </a:r>
            <a:r>
              <a:rPr lang="en-US" sz="850" dirty="0" smtClean="0"/>
              <a:t>needs </a:t>
            </a:r>
            <a:r>
              <a:rPr lang="en-US" sz="850" dirty="0"/>
              <a:t>in a new and unique way. </a:t>
            </a:r>
            <a:endParaRPr lang="en-US" sz="850" i="1"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14</a:t>
            </a:fld>
            <a:endParaRPr lang="en-US" dirty="0"/>
          </a:p>
        </p:txBody>
      </p:sp>
    </p:spTree>
    <p:extLst>
      <p:ext uri="{BB962C8B-B14F-4D97-AF65-F5344CB8AC3E}">
        <p14:creationId xmlns:p14="http://schemas.microsoft.com/office/powerpoint/2010/main" val="1955276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68866" y="3794125"/>
            <a:ext cx="5486400" cy="4935008"/>
          </a:xfrm>
        </p:spPr>
        <p:txBody>
          <a:bodyPr/>
          <a:lstStyle/>
          <a:p>
            <a:r>
              <a:rPr lang="en-US" b="1" dirty="0" smtClean="0">
                <a:solidFill>
                  <a:srgbClr val="000000"/>
                </a:solidFill>
              </a:rPr>
              <a:t>Facilitator notes: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b="1" i="1" dirty="0" smtClean="0">
              <a:solidFill>
                <a:srgbClr val="000000"/>
              </a:solidFill>
            </a:endParaRPr>
          </a:p>
          <a:p>
            <a:r>
              <a:rPr lang="en-US" dirty="0"/>
              <a:t>[Time: </a:t>
            </a:r>
            <a:r>
              <a:rPr lang="en-US" dirty="0" smtClean="0"/>
              <a:t>7</a:t>
            </a:r>
            <a:r>
              <a:rPr lang="en-US" kern="1200" dirty="0" smtClean="0">
                <a:solidFill>
                  <a:schemeClr val="tx1"/>
                </a:solidFill>
                <a:effectLst/>
              </a:rPr>
              <a:t> minutes]</a:t>
            </a:r>
          </a:p>
          <a:p>
            <a:endParaRPr lang="en-US" i="1" kern="1200" dirty="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a:t>
            </a:r>
            <a:r>
              <a:rPr lang="en-US" dirty="0" smtClean="0"/>
              <a:t>Your </a:t>
            </a:r>
            <a:r>
              <a:rPr lang="en-US" dirty="0"/>
              <a:t>value proposition </a:t>
            </a:r>
            <a:r>
              <a:rPr lang="en-US" dirty="0" smtClean="0"/>
              <a:t>highlights </a:t>
            </a:r>
            <a:r>
              <a:rPr lang="en-US" dirty="0"/>
              <a:t>the unique set of benefits your customers will get if they choose to purchase your offering over competitors’ offerings. Customers will subconsciously compare your value proposition to those of your competitors when deciding where to take their business. Therefore, you need a strong and convincing value proposition. </a:t>
            </a:r>
            <a:endParaRPr lang="en-US" dirty="0" smtClean="0"/>
          </a:p>
          <a:p>
            <a:endParaRPr lang="en-US" kern="1200" dirty="0">
              <a:solidFill>
                <a:schemeClr val="tx1"/>
              </a:solidFill>
              <a:effectLst/>
            </a:endParaRPr>
          </a:p>
          <a:p>
            <a:r>
              <a:rPr lang="en-US" kern="1200" dirty="0" smtClean="0">
                <a:solidFill>
                  <a:schemeClr val="tx1"/>
                </a:solidFill>
                <a:effectLst/>
              </a:rPr>
              <a:t>Let’s take a minute or two to review this scenario about a </a:t>
            </a:r>
            <a:r>
              <a:rPr lang="en-US" dirty="0" smtClean="0"/>
              <a:t>leader </a:t>
            </a:r>
            <a:r>
              <a:rPr lang="en-US" kern="1200" dirty="0" smtClean="0">
                <a:solidFill>
                  <a:schemeClr val="tx1"/>
                </a:solidFill>
                <a:effectLst/>
              </a:rPr>
              <a:t>developing a value proposition as part of a business plan</a:t>
            </a:r>
            <a:r>
              <a:rPr lang="en-US" dirty="0" smtClean="0"/>
              <a:t>. How would you summarize the unique benefits Ali’s team intends to provide its customers? Could you summarize the value proposition in a single sentence? Chat in your sentence or r</a:t>
            </a:r>
            <a:r>
              <a:rPr lang="en-US" kern="1200" dirty="0" smtClean="0">
                <a:solidFill>
                  <a:schemeClr val="tx1"/>
                </a:solidFill>
                <a:effectLst/>
              </a:rPr>
              <a:t>aise your hand </a:t>
            </a:r>
            <a:r>
              <a:rPr lang="en-US" dirty="0" smtClean="0"/>
              <a:t>to offer your perspective.</a:t>
            </a:r>
          </a:p>
          <a:p>
            <a:endParaRPr lang="en-US" i="1" kern="1200" dirty="0" smtClean="0">
              <a:solidFill>
                <a:schemeClr val="tx1"/>
              </a:solidFill>
              <a:effectLst/>
            </a:endParaRPr>
          </a:p>
          <a:p>
            <a:r>
              <a:rPr lang="en-US" i="1" kern="1200" dirty="0" smtClean="0">
                <a:solidFill>
                  <a:schemeClr val="tx1"/>
                </a:solidFill>
                <a:effectLst/>
              </a:rPr>
              <a:t>Instructions: </a:t>
            </a:r>
            <a:r>
              <a:rPr lang="en-US" kern="1200" dirty="0" smtClean="0">
                <a:solidFill>
                  <a:schemeClr val="tx1"/>
                </a:solidFill>
                <a:effectLst/>
              </a:rPr>
              <a:t>Give participants </a:t>
            </a:r>
            <a:r>
              <a:rPr lang="en-US" dirty="0" smtClean="0"/>
              <a:t>a couple of </a:t>
            </a:r>
            <a:r>
              <a:rPr lang="en-US" kern="1200" dirty="0" smtClean="0">
                <a:solidFill>
                  <a:schemeClr val="tx1"/>
                </a:solidFill>
                <a:effectLst/>
              </a:rPr>
              <a:t>minutes to review the scenario, and then ask participants to chat in their one-sentence value propositions or to raise their hands to share more complex answers</a:t>
            </a:r>
            <a:r>
              <a:rPr lang="en-US" dirty="0" smtClean="0"/>
              <a:t>. </a:t>
            </a:r>
            <a:r>
              <a:rPr lang="en-US" dirty="0"/>
              <a:t>Example: “High fashion, low </a:t>
            </a:r>
            <a:r>
              <a:rPr lang="en-US" dirty="0" smtClean="0"/>
              <a:t>price, </a:t>
            </a:r>
            <a:r>
              <a:rPr lang="en-US" dirty="0"/>
              <a:t>and huge </a:t>
            </a:r>
            <a:r>
              <a:rPr lang="en-US" dirty="0" smtClean="0"/>
              <a:t>selection, everywhere—at </a:t>
            </a:r>
            <a:r>
              <a:rPr lang="en-US" dirty="0"/>
              <a:t>the touch of a button.” </a:t>
            </a:r>
          </a:p>
          <a:p>
            <a:pPr lvl="0"/>
            <a:endParaRPr lang="en-US" dirty="0"/>
          </a:p>
          <a:p>
            <a:pPr lvl="0"/>
            <a:r>
              <a:rPr lang="en-US" i="1" dirty="0" smtClean="0"/>
              <a:t>Say: </a:t>
            </a:r>
            <a:r>
              <a:rPr lang="en-US" dirty="0" smtClean="0"/>
              <a:t>Great suggestions. Let’s take this a bit further. If you were in Ali’s shoes, what factors do you believe are most important to emphasize to convince customers to buy and investors to invest? </a:t>
            </a:r>
          </a:p>
          <a:p>
            <a:pPr lvl="0"/>
            <a:endParaRPr lang="en-US" dirty="0"/>
          </a:p>
          <a:p>
            <a:pPr lvl="0"/>
            <a:r>
              <a:rPr lang="en-US" i="1" dirty="0"/>
              <a:t>Instructions: </a:t>
            </a:r>
            <a:r>
              <a:rPr lang="en-US" dirty="0" smtClean="0"/>
              <a:t>Ask 1-2 participants to </a:t>
            </a:r>
            <a:r>
              <a:rPr lang="en-US" dirty="0"/>
              <a:t>s</a:t>
            </a:r>
            <a:r>
              <a:rPr lang="en-US" dirty="0" smtClean="0"/>
              <a:t>hare perspectives by raising their hands. If necessary, offer suggestions to prompt discussion. For example, Ali could focus on:</a:t>
            </a:r>
          </a:p>
          <a:p>
            <a:pPr lvl="0"/>
            <a:endParaRPr lang="en-US" dirty="0" smtClean="0"/>
          </a:p>
          <a:p>
            <a:pPr marL="171450" lvl="0" indent="-171450">
              <a:buFont typeface="Arial"/>
              <a:buChar char="•"/>
            </a:pPr>
            <a:r>
              <a:rPr lang="en-US" dirty="0"/>
              <a:t>D</a:t>
            </a:r>
            <a:r>
              <a:rPr lang="en-US" dirty="0" smtClean="0"/>
              <a:t>ifferentiators compared with the competition</a:t>
            </a:r>
          </a:p>
          <a:p>
            <a:pPr marL="171450" lvl="0" indent="-171450">
              <a:buFont typeface="Arial"/>
              <a:buChar char="•"/>
            </a:pPr>
            <a:r>
              <a:rPr lang="en-US" dirty="0"/>
              <a:t>P</a:t>
            </a:r>
            <a:r>
              <a:rPr lang="en-US" dirty="0" smtClean="0"/>
              <a:t>otential large size of the market and the opportunity for the business to occupy a sizable niche</a:t>
            </a:r>
          </a:p>
          <a:p>
            <a:pPr marL="171450" lvl="0" indent="-171450">
              <a:buFont typeface="Arial"/>
              <a:buChar char="•"/>
            </a:pPr>
            <a:r>
              <a:rPr lang="en-US" dirty="0" smtClean="0"/>
              <a:t>Long-term sustainable strategic position</a:t>
            </a:r>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15</a:t>
            </a:fld>
            <a:endParaRPr lang="en-US" dirty="0"/>
          </a:p>
        </p:txBody>
      </p:sp>
    </p:spTree>
    <p:extLst>
      <p:ext uri="{BB962C8B-B14F-4D97-AF65-F5344CB8AC3E}">
        <p14:creationId xmlns:p14="http://schemas.microsoft.com/office/powerpoint/2010/main" val="5578350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14375"/>
            <a:ext cx="3838575" cy="2879725"/>
          </a:xfrm>
        </p:spPr>
      </p:sp>
      <p:sp>
        <p:nvSpPr>
          <p:cNvPr id="3" name="Notes Placeholder 2"/>
          <p:cNvSpPr>
            <a:spLocks noGrp="1"/>
          </p:cNvSpPr>
          <p:nvPr>
            <p:ph type="body" idx="1"/>
          </p:nvPr>
        </p:nvSpPr>
        <p:spPr>
          <a:xfrm>
            <a:off x="685800" y="3649127"/>
            <a:ext cx="5486400" cy="5418670"/>
          </a:xfrm>
        </p:spPr>
        <p:txBody>
          <a:bodyPr/>
          <a:lstStyle/>
          <a:p>
            <a:r>
              <a:rPr lang="en-US" sz="850" b="1" dirty="0" smtClean="0"/>
              <a:t>Facilitator notes:</a:t>
            </a:r>
          </a:p>
          <a:p>
            <a:endParaRPr lang="en-US" sz="800" dirty="0" smtClean="0"/>
          </a:p>
          <a:p>
            <a:r>
              <a:rPr lang="en-US" sz="850" dirty="0" smtClean="0"/>
              <a:t>[</a:t>
            </a:r>
            <a:r>
              <a:rPr lang="en-US" sz="850" dirty="0"/>
              <a:t>Time: </a:t>
            </a:r>
            <a:r>
              <a:rPr lang="en-US" sz="850" dirty="0" smtClean="0"/>
              <a:t>7 1/2 </a:t>
            </a:r>
            <a:r>
              <a:rPr lang="en-US" sz="850" dirty="0"/>
              <a:t>minutes]</a:t>
            </a:r>
          </a:p>
          <a:p>
            <a:endParaRPr lang="en-US" sz="850" b="1" dirty="0" smtClean="0"/>
          </a:p>
          <a:p>
            <a:r>
              <a:rPr lang="en-US" sz="850" i="1" dirty="0" smtClean="0"/>
              <a:t>Say:</a:t>
            </a:r>
            <a:r>
              <a:rPr lang="en-US" sz="850" dirty="0"/>
              <a:t> </a:t>
            </a:r>
            <a:r>
              <a:rPr lang="en-US" sz="850" dirty="0" smtClean="0"/>
              <a:t>Let’s think about how we might apply some of these principles to create a value proposition for the idea you’ve begun to consider during our work together. There are couple of key principles to keep in mind when creating a value proposition: </a:t>
            </a:r>
          </a:p>
          <a:p>
            <a:endParaRPr lang="en-US" sz="850" dirty="0"/>
          </a:p>
          <a:p>
            <a:pPr marL="171450" indent="-171450">
              <a:buFont typeface="Arial" charset="0"/>
              <a:buChar char="•"/>
            </a:pPr>
            <a:r>
              <a:rPr lang="en-US" sz="850" b="1" dirty="0"/>
              <a:t>Keep it short and uncluttered.</a:t>
            </a:r>
            <a:r>
              <a:rPr lang="en-US" sz="850" dirty="0"/>
              <a:t> You should be able to sum up why customers should choose your product or service in one concise sentence. </a:t>
            </a:r>
          </a:p>
          <a:p>
            <a:pPr marL="171450" indent="-171450">
              <a:buFont typeface="Arial" charset="0"/>
              <a:buChar char="•"/>
            </a:pPr>
            <a:r>
              <a:rPr lang="en-US" sz="850" b="1" dirty="0"/>
              <a:t>Be precise.</a:t>
            </a:r>
            <a:r>
              <a:rPr lang="en-US" sz="850" dirty="0"/>
              <a:t> Your customers have specific needs—your value proposition should offer targeted solutions. </a:t>
            </a:r>
          </a:p>
          <a:p>
            <a:pPr marL="171450" indent="-171450">
              <a:buFont typeface="Arial" charset="0"/>
              <a:buChar char="•"/>
            </a:pPr>
            <a:r>
              <a:rPr lang="en-US" sz="850" b="1" dirty="0"/>
              <a:t>This is about your customer, not you.</a:t>
            </a:r>
            <a:r>
              <a:rPr lang="en-US" sz="850" dirty="0"/>
              <a:t> Discuss only what matters to your customers and the value you can bring to them.</a:t>
            </a:r>
          </a:p>
          <a:p>
            <a:pPr marL="171450" indent="-171450">
              <a:buFont typeface="Arial" charset="0"/>
              <a:buChar char="•"/>
            </a:pPr>
            <a:r>
              <a:rPr lang="en-US" sz="850" b="1" dirty="0"/>
              <a:t>Value comes in numerous forms.</a:t>
            </a:r>
            <a:r>
              <a:rPr lang="en-US" sz="850" dirty="0"/>
              <a:t> Explain how you deliver value to your customers. Keep in mind that you can offer value in various ways, including money, time, convenience, and superior service. </a:t>
            </a:r>
            <a:endParaRPr lang="en-US" sz="850" dirty="0" smtClean="0"/>
          </a:p>
          <a:p>
            <a:endParaRPr lang="en-US" sz="850" dirty="0" smtClean="0"/>
          </a:p>
          <a:p>
            <a:r>
              <a:rPr lang="en-US" sz="850" i="1" dirty="0" smtClean="0"/>
              <a:t>Ask:</a:t>
            </a:r>
            <a:r>
              <a:rPr lang="en-US" sz="850" dirty="0" smtClean="0"/>
              <a:t> How can you ensure that your value proposition is customer-focused rather than internally focused? How can you test to be sure it is truly differentiating you as compared with the competition?</a:t>
            </a:r>
          </a:p>
          <a:p>
            <a:endParaRPr lang="en-US" sz="850" dirty="0" smtClean="0"/>
          </a:p>
          <a:p>
            <a:r>
              <a:rPr lang="en-US" sz="850" i="1" dirty="0" smtClean="0"/>
              <a:t>Possible answers include:</a:t>
            </a:r>
          </a:p>
          <a:p>
            <a:pPr marL="171450" indent="-171450">
              <a:buFont typeface="Arial" charset="0"/>
              <a:buChar char="•"/>
            </a:pPr>
            <a:r>
              <a:rPr lang="en-US" sz="850" i="1" dirty="0" smtClean="0"/>
              <a:t>Be customer-centric rather than business-centric, leading with the benefits to the customer rather than the benefits to your business</a:t>
            </a:r>
          </a:p>
          <a:p>
            <a:pPr marL="171450" indent="-171450">
              <a:buFont typeface="Arial" charset="0"/>
              <a:buChar char="•"/>
            </a:pPr>
            <a:r>
              <a:rPr lang="en-US" sz="850" i="1" dirty="0" smtClean="0"/>
              <a:t>Be specific and avoid business jargon or superlatives (“best-in-class,” etc.)</a:t>
            </a:r>
          </a:p>
          <a:p>
            <a:pPr marL="171450" indent="-171450">
              <a:buFont typeface="Arial" charset="0"/>
              <a:buChar char="•"/>
            </a:pPr>
            <a:r>
              <a:rPr lang="en-US" sz="850" i="1" dirty="0" smtClean="0"/>
              <a:t>Develop the proposition based on external feedback and insight and test it</a:t>
            </a:r>
          </a:p>
          <a:p>
            <a:endParaRPr lang="en-US" sz="850" i="1" dirty="0"/>
          </a:p>
          <a:p>
            <a:r>
              <a:rPr lang="en-US" sz="850" i="1" dirty="0" smtClean="0"/>
              <a:t>Ask (if time permits): </a:t>
            </a:r>
            <a:r>
              <a:rPr lang="en-US" sz="850" dirty="0" smtClean="0"/>
              <a:t>Thinking specifically about the opportunity you were asked to identify for our session today, could you sum up the potential value in a single sentence? Let’s take a minute to consider this and then chat in your sentence if you can. Remember, it doesn’t have to be perfect—just try to apply some of the principles we have discussed and give it a try.</a:t>
            </a:r>
          </a:p>
          <a:p>
            <a:endParaRPr lang="en-US" sz="850" dirty="0"/>
          </a:p>
          <a:p>
            <a:r>
              <a:rPr lang="en-US" sz="850" i="1" dirty="0" smtClean="0"/>
              <a:t>Instructions: </a:t>
            </a:r>
            <a:r>
              <a:rPr lang="en-US" sz="850" dirty="0" smtClean="0"/>
              <a:t>Ask participants to chat in their own one-sentence value proposition.</a:t>
            </a:r>
          </a:p>
          <a:p>
            <a:endParaRPr lang="en-US" sz="850" dirty="0"/>
          </a:p>
          <a:p>
            <a:r>
              <a:rPr lang="en-US" sz="850" i="1" dirty="0" smtClean="0"/>
              <a:t>Say</a:t>
            </a:r>
            <a:r>
              <a:rPr lang="en-US" sz="850" dirty="0" smtClean="0"/>
              <a:t>: Great job! Keep in mind that the more information you have about the market, industry, and competition, the more robust your proposition and plan will be. </a:t>
            </a:r>
            <a:endParaRPr lang="en-US" sz="85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16</a:t>
            </a:fld>
            <a:endParaRPr lang="en-US" dirty="0"/>
          </a:p>
        </p:txBody>
      </p:sp>
    </p:spTree>
    <p:extLst>
      <p:ext uri="{BB962C8B-B14F-4D97-AF65-F5344CB8AC3E}">
        <p14:creationId xmlns:p14="http://schemas.microsoft.com/office/powerpoint/2010/main" val="11037677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t>Facilitator notes:</a:t>
            </a:r>
          </a:p>
          <a:p>
            <a:endParaRPr lang="en-US" b="1" dirty="0" smtClean="0"/>
          </a:p>
          <a:p>
            <a:pPr>
              <a:defRPr/>
            </a:pPr>
            <a:r>
              <a:rPr lang="en-US" kern="1200" dirty="0" smtClean="0">
                <a:solidFill>
                  <a:schemeClr val="tx1"/>
                </a:solidFill>
              </a:rPr>
              <a:t>[</a:t>
            </a:r>
            <a:r>
              <a:rPr lang="en-US" dirty="0"/>
              <a:t>Time</a:t>
            </a:r>
            <a:r>
              <a:rPr lang="en-US" kern="1200" dirty="0" smtClean="0">
                <a:solidFill>
                  <a:schemeClr val="tx1"/>
                </a:solidFill>
              </a:rPr>
              <a:t>: 1/2 minute]</a:t>
            </a:r>
          </a:p>
          <a:p>
            <a:endParaRPr lang="en-US" b="1" dirty="0" smtClean="0"/>
          </a:p>
          <a:p>
            <a:r>
              <a:rPr lang="en-US" i="1" kern="1200" dirty="0" smtClean="0">
                <a:solidFill>
                  <a:schemeClr val="tx1"/>
                </a:solidFill>
                <a:effectLst/>
              </a:rPr>
              <a:t>Say</a:t>
            </a:r>
            <a:r>
              <a:rPr lang="en-US" kern="1200" dirty="0" smtClean="0">
                <a:solidFill>
                  <a:schemeClr val="tx1"/>
                </a:solidFill>
                <a:effectLst/>
              </a:rPr>
              <a:t>: We’re coming to the end of our session today.</a:t>
            </a:r>
            <a:endParaRPr lang="en-US"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17</a:t>
            </a:fld>
            <a:endParaRPr lang="en-US" dirty="0"/>
          </a:p>
        </p:txBody>
      </p:sp>
    </p:spTree>
    <p:extLst>
      <p:ext uri="{BB962C8B-B14F-4D97-AF65-F5344CB8AC3E}">
        <p14:creationId xmlns:p14="http://schemas.microsoft.com/office/powerpoint/2010/main" val="14752622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04850"/>
            <a:ext cx="3838575" cy="2879725"/>
          </a:xfrm>
        </p:spPr>
      </p:sp>
      <p:sp>
        <p:nvSpPr>
          <p:cNvPr id="3" name="Notes Placeholder 2"/>
          <p:cNvSpPr>
            <a:spLocks noGrp="1"/>
          </p:cNvSpPr>
          <p:nvPr>
            <p:ph type="body" idx="1"/>
          </p:nvPr>
        </p:nvSpPr>
        <p:spPr/>
        <p:txBody>
          <a:bodyPr/>
          <a:lstStyle/>
          <a:p>
            <a:r>
              <a:rPr lang="en-US" b="1" dirty="0" smtClean="0"/>
              <a:t>Facilitator notes:</a:t>
            </a:r>
          </a:p>
          <a:p>
            <a:endParaRPr lang="en-US" dirty="0" smtClean="0"/>
          </a:p>
          <a:p>
            <a:r>
              <a:rPr lang="en-US" kern="1200" dirty="0" smtClean="0">
                <a:solidFill>
                  <a:schemeClr val="tx1"/>
                </a:solidFill>
                <a:effectLst/>
              </a:rPr>
              <a:t>[Time: 3 minutes]</a:t>
            </a:r>
          </a:p>
          <a:p>
            <a:endParaRPr lang="en-US"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Today’s session focused on three important elements of the business plan development process:</a:t>
            </a:r>
          </a:p>
          <a:p>
            <a:pPr lvl="0"/>
            <a:endParaRPr lang="en-US" kern="1200" dirty="0" smtClean="0">
              <a:solidFill>
                <a:schemeClr val="tx1"/>
              </a:solidFill>
              <a:effectLst/>
            </a:endParaRPr>
          </a:p>
          <a:p>
            <a:pPr marL="171450" lvl="0" indent="-171450">
              <a:buFont typeface="Arial" charset="0"/>
              <a:buChar char="•"/>
            </a:pPr>
            <a:r>
              <a:rPr lang="en-US" dirty="0"/>
              <a:t>Understand how to build an effective and adaptive business plan</a:t>
            </a:r>
          </a:p>
          <a:p>
            <a:pPr marL="171450" lvl="0" indent="-171450">
              <a:buFont typeface="Arial" charset="0"/>
              <a:buChar char="•"/>
            </a:pPr>
            <a:r>
              <a:rPr lang="en-US" dirty="0"/>
              <a:t>Propose a project</a:t>
            </a:r>
          </a:p>
          <a:p>
            <a:pPr marL="171450" lvl="0" indent="-171450">
              <a:buFont typeface="Arial" charset="0"/>
              <a:buChar char="•"/>
            </a:pPr>
            <a:r>
              <a:rPr lang="en-US" dirty="0"/>
              <a:t>Sell an opportunity</a:t>
            </a:r>
          </a:p>
          <a:p>
            <a:pPr lvl="0"/>
            <a:endParaRPr lang="en-US" dirty="0"/>
          </a:p>
          <a:p>
            <a:pPr lvl="0"/>
            <a:r>
              <a:rPr lang="en-US" dirty="0" smtClean="0"/>
              <a:t>What is one insight that you will take away from today’s session and apply to your role? Raise your hand or chat in.</a:t>
            </a:r>
          </a:p>
          <a:p>
            <a:pPr lvl="0"/>
            <a:endParaRPr lang="en-US" dirty="0"/>
          </a:p>
          <a:p>
            <a:r>
              <a:rPr lang="en-US" i="1" dirty="0" smtClean="0"/>
              <a:t>Instructions: </a:t>
            </a:r>
            <a:r>
              <a:rPr lang="en-US" dirty="0" smtClean="0"/>
              <a:t>Ask </a:t>
            </a:r>
            <a:r>
              <a:rPr lang="en-US" dirty="0"/>
              <a:t>2-3 participants to share </a:t>
            </a:r>
            <a:r>
              <a:rPr lang="en-US" dirty="0" smtClean="0"/>
              <a:t>insights.</a:t>
            </a:r>
            <a:endParaRPr lang="en-US" dirty="0"/>
          </a:p>
          <a:p>
            <a:pPr lvl="0"/>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18</a:t>
            </a:fld>
            <a:endParaRPr lang="en-US" dirty="0"/>
          </a:p>
        </p:txBody>
      </p:sp>
    </p:spTree>
    <p:extLst>
      <p:ext uri="{BB962C8B-B14F-4D97-AF65-F5344CB8AC3E}">
        <p14:creationId xmlns:p14="http://schemas.microsoft.com/office/powerpoint/2010/main" val="39342063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solidFill>
                  <a:srgbClr val="000000"/>
                </a:solidFill>
              </a:rPr>
              <a:t>Facilitator notes:</a:t>
            </a:r>
          </a:p>
          <a:p>
            <a:endParaRPr lang="en-US" i="1" dirty="0" smtClean="0">
              <a:solidFill>
                <a:srgbClr val="000000"/>
              </a:solidFill>
            </a:endParaRPr>
          </a:p>
          <a:p>
            <a:r>
              <a:rPr lang="en-US" dirty="0"/>
              <a:t>[Time: </a:t>
            </a:r>
            <a:r>
              <a:rPr lang="en-US" kern="1200" dirty="0" smtClean="0">
                <a:solidFill>
                  <a:schemeClr val="tx1"/>
                </a:solidFill>
                <a:effectLst/>
              </a:rPr>
              <a:t>1 minute]</a:t>
            </a:r>
          </a:p>
          <a:p>
            <a:r>
              <a:rPr lang="en-US" b="1" kern="1200" dirty="0" smtClean="0">
                <a:solidFill>
                  <a:schemeClr val="tx1"/>
                </a:solidFill>
                <a:effectLst/>
              </a:rPr>
              <a:t> </a:t>
            </a:r>
            <a:endParaRPr lang="en-US"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The next step for you in your development is to focus on applying and developing a skill that is particularly relevant to you and has a good chance of making an impact in the workplace for you and your team.</a:t>
            </a:r>
          </a:p>
          <a:p>
            <a:endParaRPr lang="en-US" kern="1200" dirty="0" smtClean="0">
              <a:solidFill>
                <a:schemeClr val="tx1"/>
              </a:solidFill>
              <a:effectLst/>
            </a:endParaRPr>
          </a:p>
          <a:p>
            <a:r>
              <a:rPr lang="en-US" kern="1200" dirty="0" smtClean="0">
                <a:solidFill>
                  <a:schemeClr val="tx1"/>
                </a:solidFill>
                <a:effectLst/>
              </a:rPr>
              <a:t>The On-the-Job section in the Harvard </a:t>
            </a:r>
            <a:r>
              <a:rPr lang="en-US" kern="1200" dirty="0" err="1" smtClean="0">
                <a:solidFill>
                  <a:schemeClr val="tx1"/>
                </a:solidFill>
                <a:effectLst/>
              </a:rPr>
              <a:t>ManageMentor</a:t>
            </a:r>
            <a:r>
              <a:rPr lang="en-US" kern="1200" dirty="0" smtClean="0">
                <a:solidFill>
                  <a:schemeClr val="tx1"/>
                </a:solidFill>
                <a:effectLst/>
              </a:rPr>
              <a:t> </a:t>
            </a:r>
            <a:r>
              <a:rPr lang="en-US" dirty="0" smtClean="0"/>
              <a:t>Business Plan Development </a:t>
            </a:r>
            <a:r>
              <a:rPr lang="en-US" kern="1200" dirty="0" smtClean="0">
                <a:solidFill>
                  <a:schemeClr val="tx1"/>
                </a:solidFill>
                <a:effectLst/>
              </a:rPr>
              <a:t>topic provides an opportunity for you to pick a skill to work on and come up with specific ways to apply and develop the skill in your workplace. For instance, you can pick the skill</a:t>
            </a:r>
            <a:r>
              <a:rPr lang="en-US" dirty="0" smtClean="0"/>
              <a:t>: “Prepare to create a business plan.” </a:t>
            </a:r>
            <a:r>
              <a:rPr lang="en-US" kern="1200" dirty="0" smtClean="0">
                <a:solidFill>
                  <a:schemeClr val="tx1"/>
                </a:solidFill>
                <a:effectLst/>
              </a:rPr>
              <a:t>Then you’ll identify specific action items that you can do to apply and develop this skill. For example, you could develop an action item of: “Establish my purpose, identify my audience, determine the information I need, and decide the best way to present my plan</a:t>
            </a:r>
            <a:r>
              <a:rPr lang="en-US" dirty="0" smtClean="0"/>
              <a:t>.”</a:t>
            </a:r>
            <a:endParaRPr lang="en-US" kern="1200" dirty="0" smtClean="0">
              <a:solidFill>
                <a:schemeClr val="tx1"/>
              </a:solidFill>
              <a:effectLst/>
            </a:endParaRPr>
          </a:p>
          <a:p>
            <a:endParaRPr lang="en-US" i="1" kern="1200" dirty="0" smtClean="0">
              <a:solidFill>
                <a:schemeClr val="tx1"/>
              </a:solidFill>
              <a:effectLst/>
            </a:endParaRPr>
          </a:p>
          <a:p>
            <a:r>
              <a:rPr lang="en-US" kern="1200" dirty="0" smtClean="0">
                <a:solidFill>
                  <a:schemeClr val="tx1"/>
                </a:solidFill>
                <a:effectLst/>
              </a:rPr>
              <a:t>Remember, the only way to develop a skill is to apply and experiment with the use of that skill in your workplace.</a:t>
            </a:r>
            <a:endParaRPr lang="en-US"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19</a:t>
            </a:fld>
            <a:endParaRPr lang="en-US" dirty="0"/>
          </a:p>
        </p:txBody>
      </p:sp>
    </p:spTree>
    <p:extLst>
      <p:ext uri="{BB962C8B-B14F-4D97-AF65-F5344CB8AC3E}">
        <p14:creationId xmlns:p14="http://schemas.microsoft.com/office/powerpoint/2010/main" val="681641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kern="1200" dirty="0" smtClean="0">
                <a:effectLst/>
              </a:rPr>
              <a:t>Facilitator notes:</a:t>
            </a:r>
          </a:p>
          <a:p>
            <a:endParaRPr lang="en-US" i="1" dirty="0" smtClean="0"/>
          </a:p>
          <a:p>
            <a:r>
              <a:rPr lang="en-US" dirty="0"/>
              <a:t>[Time: </a:t>
            </a:r>
            <a:r>
              <a:rPr lang="en-US" kern="1200" dirty="0" smtClean="0">
                <a:solidFill>
                  <a:schemeClr val="tx1"/>
                </a:solidFill>
                <a:effectLst/>
              </a:rPr>
              <a:t>2 min]</a:t>
            </a:r>
          </a:p>
          <a:p>
            <a:endParaRPr lang="en-US" i="1"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Good morning/afternoon. This is ________ from ________. We’ll be starting today’s session at ___. As you come online, please take a moment to answer the question on your screen via the chat panel. We’ll give your colleagues a few more moments to join our session and then we’ll get started. Thank you.</a:t>
            </a:r>
          </a:p>
          <a:p>
            <a:endParaRPr lang="en-US" i="1" kern="1200" dirty="0" smtClean="0">
              <a:solidFill>
                <a:schemeClr val="tx1"/>
              </a:solidFill>
              <a:effectLst/>
            </a:endParaRPr>
          </a:p>
          <a:p>
            <a:r>
              <a:rPr lang="en-US" i="1" kern="1200" dirty="0" smtClean="0">
                <a:solidFill>
                  <a:schemeClr val="tx1"/>
                </a:solidFill>
                <a:effectLst/>
              </a:rPr>
              <a:t>Instructions:</a:t>
            </a:r>
            <a:r>
              <a:rPr lang="en-US" kern="1200" dirty="0" smtClean="0">
                <a:solidFill>
                  <a:schemeClr val="tx1"/>
                </a:solidFill>
                <a:effectLst/>
              </a:rPr>
              <a:t> </a:t>
            </a:r>
            <a:r>
              <a:rPr lang="en-US" dirty="0" smtClean="0"/>
              <a:t>There </a:t>
            </a:r>
            <a:r>
              <a:rPr lang="en-US" dirty="0"/>
              <a:t>is no need to debrief the question now—it will be discussed several slides later. </a:t>
            </a:r>
            <a:r>
              <a:rPr lang="en-US" dirty="0" smtClean="0"/>
              <a:t>M</a:t>
            </a:r>
            <a:r>
              <a:rPr lang="en-US" kern="1200" dirty="0" smtClean="0">
                <a:solidFill>
                  <a:schemeClr val="tx1"/>
                </a:solidFill>
                <a:effectLst/>
              </a:rPr>
              <a:t>ake a note of the most common and least common responses so you are prepared to debrief later.</a:t>
            </a:r>
          </a:p>
          <a:p>
            <a:endParaRPr lang="en-US" b="0" kern="1200" dirty="0" smtClean="0">
              <a:effectLst/>
            </a:endParaRPr>
          </a:p>
          <a:p>
            <a:endParaRPr lang="en-US" b="0" kern="1200" dirty="0" smtClean="0">
              <a:effectLst/>
            </a:endParaRPr>
          </a:p>
          <a:p>
            <a:endParaRPr lang="en-US" b="0" kern="1200" dirty="0" smtClean="0">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a:t>
            </a:fld>
            <a:endParaRPr lang="en-US" dirty="0"/>
          </a:p>
        </p:txBody>
      </p:sp>
    </p:spTree>
    <p:extLst>
      <p:ext uri="{BB962C8B-B14F-4D97-AF65-F5344CB8AC3E}">
        <p14:creationId xmlns:p14="http://schemas.microsoft.com/office/powerpoint/2010/main" val="2890505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t>Facilitator notes:</a:t>
            </a:r>
          </a:p>
          <a:p>
            <a:endParaRPr lang="en-US" b="1" dirty="0" smtClean="0"/>
          </a:p>
          <a:p>
            <a:pPr>
              <a:defRPr/>
            </a:pPr>
            <a:r>
              <a:rPr lang="en-US" kern="1200" dirty="0" smtClean="0">
                <a:solidFill>
                  <a:schemeClr val="tx1"/>
                </a:solidFill>
              </a:rPr>
              <a:t>[</a:t>
            </a:r>
            <a:r>
              <a:rPr lang="en-US" dirty="0"/>
              <a:t>Time</a:t>
            </a:r>
            <a:r>
              <a:rPr lang="en-US" kern="1200" dirty="0" smtClean="0">
                <a:solidFill>
                  <a:schemeClr val="tx1"/>
                </a:solidFill>
              </a:rPr>
              <a:t>: 1/2 minute]</a:t>
            </a:r>
          </a:p>
          <a:p>
            <a:endParaRPr lang="en-US" b="1" dirty="0" smtClean="0"/>
          </a:p>
          <a:p>
            <a:r>
              <a:rPr lang="en-US" i="1" kern="1200" dirty="0" smtClean="0">
                <a:solidFill>
                  <a:schemeClr val="tx1"/>
                </a:solidFill>
                <a:effectLst/>
              </a:rPr>
              <a:t>Instructions:</a:t>
            </a:r>
            <a:r>
              <a:rPr lang="en-US" kern="1200" dirty="0" smtClean="0">
                <a:solidFill>
                  <a:schemeClr val="tx1"/>
                </a:solidFill>
                <a:effectLst/>
              </a:rPr>
              <a:t> Thank participants for their </a:t>
            </a:r>
            <a:r>
              <a:rPr lang="en-US" dirty="0" smtClean="0"/>
              <a:t>time</a:t>
            </a:r>
            <a:r>
              <a:rPr lang="en-US" kern="1200" dirty="0" smtClean="0">
                <a:solidFill>
                  <a:schemeClr val="tx1"/>
                </a:solidFill>
                <a:effectLst/>
              </a:rPr>
              <a:t> and active participation.</a:t>
            </a:r>
            <a:endParaRPr lang="en-US"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20</a:t>
            </a:fld>
            <a:endParaRPr lang="en-US" dirty="0"/>
          </a:p>
        </p:txBody>
      </p:sp>
    </p:spTree>
    <p:extLst>
      <p:ext uri="{BB962C8B-B14F-4D97-AF65-F5344CB8AC3E}">
        <p14:creationId xmlns:p14="http://schemas.microsoft.com/office/powerpoint/2010/main" val="3495254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solidFill>
                  <a:srgbClr val="000000"/>
                </a:solidFill>
              </a:rPr>
              <a:t>Facilitator</a:t>
            </a:r>
            <a:r>
              <a:rPr lang="en-US" b="1" baseline="0" dirty="0" smtClean="0">
                <a:solidFill>
                  <a:srgbClr val="000000"/>
                </a:solidFill>
              </a:rPr>
              <a:t> notes:</a:t>
            </a:r>
          </a:p>
          <a:p>
            <a:endParaRPr lang="en-US" b="1" dirty="0" smtClean="0">
              <a:solidFill>
                <a:srgbClr val="000000"/>
              </a:solidFill>
            </a:endParaRPr>
          </a:p>
          <a:p>
            <a:r>
              <a:rPr lang="en-US" baseline="0" dirty="0" smtClean="0">
                <a:solidFill>
                  <a:srgbClr val="000000"/>
                </a:solidFill>
              </a:rPr>
              <a:t>[</a:t>
            </a:r>
            <a:r>
              <a:rPr lang="en-US" dirty="0"/>
              <a:t>Time</a:t>
            </a:r>
            <a:r>
              <a:rPr lang="en-US" i="0" baseline="0" dirty="0" smtClean="0">
                <a:solidFill>
                  <a:srgbClr val="000000"/>
                </a:solidFill>
              </a:rPr>
              <a:t>: </a:t>
            </a:r>
            <a:r>
              <a:rPr lang="en-US" baseline="0" dirty="0" smtClean="0">
                <a:solidFill>
                  <a:srgbClr val="000000"/>
                </a:solidFill>
              </a:rPr>
              <a:t>1</a:t>
            </a:r>
            <a:r>
              <a:rPr lang="en-US" dirty="0" smtClean="0">
                <a:solidFill>
                  <a:srgbClr val="000000"/>
                </a:solidFill>
              </a:rPr>
              <a:t> minute]</a:t>
            </a:r>
          </a:p>
          <a:p>
            <a:endParaRPr lang="en-US" b="1" baseline="0" dirty="0" smtClean="0">
              <a:solidFill>
                <a:srgbClr val="000000"/>
              </a:solidFill>
            </a:endParaRPr>
          </a:p>
          <a:p>
            <a:r>
              <a:rPr lang="en-US" i="1" baseline="0" dirty="0" smtClean="0">
                <a:solidFill>
                  <a:srgbClr val="000000"/>
                </a:solidFill>
              </a:rPr>
              <a:t>Instructions</a:t>
            </a:r>
            <a:r>
              <a:rPr lang="en-US" baseline="0" dirty="0" smtClean="0">
                <a:solidFill>
                  <a:srgbClr val="000000"/>
                </a:solidFill>
              </a:rPr>
              <a:t>: Introduce yourself and any co-facilitator or web conferencing producer who might be helping with the session. Acknowledge the relative size of the audience and consider having participants chat in their location</a:t>
            </a:r>
            <a:r>
              <a:rPr lang="en-US" u="none" baseline="0" dirty="0" smtClean="0">
                <a:solidFill>
                  <a:srgbClr val="000000"/>
                </a:solidFill>
              </a:rPr>
              <a:t>s</a:t>
            </a:r>
            <a:r>
              <a:rPr lang="en-US" baseline="0" dirty="0" smtClean="0">
                <a:solidFill>
                  <a:srgbClr val="000000"/>
                </a:solidFill>
              </a:rPr>
              <a:t> if this information is not readily apparent. The point is to give people a sense of who is participating in the session today.</a:t>
            </a:r>
            <a:endParaRPr lang="en-US" dirty="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z="900" smtClean="0"/>
              <a:pPr/>
              <a:t>3</a:t>
            </a:fld>
            <a:endParaRPr lang="en-US" sz="900" dirty="0"/>
          </a:p>
        </p:txBody>
      </p:sp>
    </p:spTree>
    <p:extLst>
      <p:ext uri="{BB962C8B-B14F-4D97-AF65-F5344CB8AC3E}">
        <p14:creationId xmlns:p14="http://schemas.microsoft.com/office/powerpoint/2010/main" val="2443023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solidFill>
                  <a:srgbClr val="000000"/>
                </a:solidFill>
              </a:rPr>
              <a:t>Facilitator notes:</a:t>
            </a:r>
          </a:p>
          <a:p>
            <a:endParaRPr lang="en-US" b="1" dirty="0" smtClean="0">
              <a:solidFill>
                <a:srgbClr val="000000"/>
              </a:solidFill>
            </a:endParaRPr>
          </a:p>
          <a:p>
            <a:r>
              <a:rPr lang="en-US" dirty="0" smtClean="0">
                <a:solidFill>
                  <a:srgbClr val="000000"/>
                </a:solidFill>
              </a:rPr>
              <a:t>[</a:t>
            </a:r>
            <a:r>
              <a:rPr lang="en-US" dirty="0"/>
              <a:t>Time</a:t>
            </a:r>
            <a:r>
              <a:rPr lang="en-US" dirty="0" smtClean="0">
                <a:solidFill>
                  <a:srgbClr val="000000"/>
                </a:solidFill>
              </a:rPr>
              <a:t>: 1 minute]</a:t>
            </a:r>
          </a:p>
          <a:p>
            <a:endParaRPr lang="en-US" dirty="0" smtClean="0">
              <a:solidFill>
                <a:srgbClr val="000000"/>
              </a:solidFill>
            </a:endParaRPr>
          </a:p>
          <a:p>
            <a:r>
              <a:rPr lang="en-US" i="1" dirty="0" smtClean="0">
                <a:solidFill>
                  <a:srgbClr val="000000"/>
                </a:solidFill>
              </a:rPr>
              <a:t>Say</a:t>
            </a:r>
            <a:r>
              <a:rPr lang="en-US" dirty="0" smtClean="0">
                <a:solidFill>
                  <a:srgbClr val="000000"/>
                </a:solidFill>
              </a:rPr>
              <a:t>: Today’s session has been designed to be an interactive experience. To get the most from the session, here are a few tips about how to participate.</a:t>
            </a:r>
          </a:p>
          <a:p>
            <a:endParaRPr lang="en-US" i="1" dirty="0" smtClean="0">
              <a:solidFill>
                <a:srgbClr val="000000"/>
              </a:solidFill>
            </a:endParaRPr>
          </a:p>
          <a:p>
            <a:r>
              <a:rPr lang="en-US" i="1" dirty="0" smtClean="0">
                <a:solidFill>
                  <a:srgbClr val="000000"/>
                </a:solidFill>
              </a:rPr>
              <a:t>Instructions</a:t>
            </a:r>
            <a:r>
              <a:rPr lang="en-US" dirty="0" smtClean="0">
                <a:solidFill>
                  <a:srgbClr val="000000"/>
                </a:solidFill>
              </a:rPr>
              <a:t>: Highlight any web conferencing features to be used, such as the chat panel and raise hand feature. Note that the raise hand feature may not be necessary if the group is relatively small. With a small group, participants could volunteer by simply unmuting themselves and speaking up. If you do choose to use the raise hand feature, explain, “When I invite you to raise your hand during the session, I mean you can click on the raise hand button if you want to share your thoughts with the group.”</a:t>
            </a:r>
          </a:p>
          <a:p>
            <a:endParaRPr lang="en-US" i="1" dirty="0" smtClean="0">
              <a:solidFill>
                <a:srgbClr val="000000"/>
              </a:solidFill>
            </a:endParaRPr>
          </a:p>
          <a:p>
            <a:r>
              <a:rPr lang="en-US" i="1" dirty="0" smtClean="0">
                <a:solidFill>
                  <a:srgbClr val="000000"/>
                </a:solidFill>
              </a:rPr>
              <a:t>Say</a:t>
            </a:r>
            <a:r>
              <a:rPr lang="en-US" dirty="0" smtClean="0">
                <a:solidFill>
                  <a:srgbClr val="000000"/>
                </a:solidFill>
              </a:rPr>
              <a:t>: It appears we are ready to start.</a:t>
            </a:r>
          </a:p>
          <a:p>
            <a:endParaRPr lang="en-US" dirty="0" smtClean="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4</a:t>
            </a:fld>
            <a:endParaRPr lang="en-US" dirty="0"/>
          </a:p>
        </p:txBody>
      </p:sp>
    </p:spTree>
    <p:extLst>
      <p:ext uri="{BB962C8B-B14F-4D97-AF65-F5344CB8AC3E}">
        <p14:creationId xmlns:p14="http://schemas.microsoft.com/office/powerpoint/2010/main" val="388614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r>
              <a:rPr lang="en-US" b="1" dirty="0" smtClean="0"/>
              <a:t>:</a:t>
            </a:r>
          </a:p>
          <a:p>
            <a:endParaRPr lang="en-US" b="1" dirty="0"/>
          </a:p>
          <a:p>
            <a:r>
              <a:rPr lang="en-US" dirty="0"/>
              <a:t>[Time: </a:t>
            </a:r>
            <a:r>
              <a:rPr lang="en-US" dirty="0" smtClean="0"/>
              <a:t>5 </a:t>
            </a:r>
            <a:r>
              <a:rPr lang="en-US" dirty="0"/>
              <a:t>minutes]</a:t>
            </a:r>
          </a:p>
          <a:p>
            <a:endParaRPr lang="en-US" dirty="0"/>
          </a:p>
          <a:p>
            <a:r>
              <a:rPr lang="en-US" i="1" dirty="0"/>
              <a:t>Say: </a:t>
            </a:r>
            <a:r>
              <a:rPr lang="en-US" dirty="0" smtClean="0"/>
              <a:t>For </a:t>
            </a:r>
            <a:r>
              <a:rPr lang="en-US" dirty="0"/>
              <a:t>managers in established businesses and organizations today, knowing how to create a business plan is essential. The term “business plan” may sound intimidating, but it shouldn’t. </a:t>
            </a:r>
            <a:r>
              <a:rPr lang="en-US" dirty="0" smtClean="0"/>
              <a:t>At </a:t>
            </a:r>
            <a:r>
              <a:rPr lang="en-US" dirty="0"/>
              <a:t>a basic level, a business plan is simply a document that describes what an organization or group plans to do and how it plans to do it.  It’s simply not enough to have a great idea. By creating a business plan, you can pinpoint your market’s unmet customer needs, offer a strategic plan for answering those needs, and sell investors on your team's capabilities. Every new venture involves risk. A business plan shows that you are keenly aware of the competition and challenges ahead. Think of it as a blueprint for success. </a:t>
            </a:r>
          </a:p>
          <a:p>
            <a:endParaRPr lang="en-US" dirty="0" smtClean="0"/>
          </a:p>
          <a:p>
            <a:r>
              <a:rPr lang="en-US" dirty="0" smtClean="0"/>
              <a:t>A </a:t>
            </a:r>
            <a:r>
              <a:rPr lang="en-US" dirty="0"/>
              <a:t>good </a:t>
            </a:r>
            <a:r>
              <a:rPr lang="en-US" dirty="0" smtClean="0"/>
              <a:t>business plan serves a number of important functions for institutions of all types, and we asked you which you believe is the most critical. So what’s </a:t>
            </a:r>
            <a:r>
              <a:rPr lang="en-US" dirty="0"/>
              <a:t>your </a:t>
            </a:r>
            <a:r>
              <a:rPr lang="en-US" dirty="0" smtClean="0"/>
              <a:t>perspective? Let’s have a look at some of the comments that have come in.</a:t>
            </a:r>
            <a:endParaRPr lang="en-US" dirty="0"/>
          </a:p>
          <a:p>
            <a:endParaRPr lang="en-US" i="1" dirty="0"/>
          </a:p>
          <a:p>
            <a:r>
              <a:rPr lang="en-US" i="1" dirty="0"/>
              <a:t>Instructions: </a:t>
            </a:r>
            <a:r>
              <a:rPr lang="en-US" dirty="0"/>
              <a:t>Highlight responses and call on 2-3 participants to </a:t>
            </a:r>
            <a:r>
              <a:rPr lang="en-US" dirty="0" smtClean="0"/>
              <a:t>expand </a:t>
            </a:r>
            <a:r>
              <a:rPr lang="en-US" dirty="0"/>
              <a:t>on their answers.</a:t>
            </a:r>
          </a:p>
          <a:p>
            <a:endParaRPr lang="en-US" dirty="0"/>
          </a:p>
          <a:p>
            <a:r>
              <a:rPr lang="en-US" i="1" dirty="0"/>
              <a:t>Note: </a:t>
            </a:r>
            <a:r>
              <a:rPr lang="en-US" dirty="0"/>
              <a:t>Experienced facilitators may wish to use the annotation feature to summarize responses in writing on the slide or </a:t>
            </a:r>
            <a:r>
              <a:rPr lang="en-US" dirty="0" smtClean="0"/>
              <a:t>virtual </a:t>
            </a:r>
            <a:r>
              <a:rPr lang="en-US" dirty="0"/>
              <a:t>white board. </a:t>
            </a:r>
          </a:p>
          <a:p>
            <a:r>
              <a:rPr lang="en-US" dirty="0"/>
              <a:t> </a:t>
            </a:r>
          </a:p>
          <a:p>
            <a:r>
              <a:rPr lang="en-US" i="1" dirty="0" smtClean="0"/>
              <a:t>Say: </a:t>
            </a:r>
            <a:r>
              <a:rPr lang="en-US" dirty="0" smtClean="0"/>
              <a:t>So we’ve touched on many of the key functions of a business. An effective business plan:</a:t>
            </a:r>
          </a:p>
          <a:p>
            <a:endParaRPr lang="en-US" dirty="0"/>
          </a:p>
          <a:p>
            <a:pPr marL="171450" indent="-171450">
              <a:buFont typeface="Arial" charset="0"/>
              <a:buChar char="•"/>
            </a:pPr>
            <a:r>
              <a:rPr lang="en-US" dirty="0" smtClean="0"/>
              <a:t>Provides details about how the organization plans to pursue its goals</a:t>
            </a:r>
          </a:p>
          <a:p>
            <a:pPr marL="171450" indent="-171450">
              <a:buFont typeface="Arial" charset="0"/>
              <a:buChar char="•"/>
            </a:pPr>
            <a:r>
              <a:rPr lang="en-US" dirty="0" smtClean="0"/>
              <a:t>Gives a forecast of results over a reasonable time horizon</a:t>
            </a:r>
          </a:p>
          <a:p>
            <a:pPr marL="171450" indent="-171450">
              <a:buFont typeface="Arial" charset="0"/>
              <a:buChar char="•"/>
            </a:pPr>
            <a:r>
              <a:rPr lang="en-US" dirty="0" smtClean="0"/>
              <a:t>Helps executives manage the organization, locate resources, focus on priorities, and prepare for opportunities and problems </a:t>
            </a:r>
          </a:p>
          <a:p>
            <a:pPr marL="171450" indent="-171450">
              <a:buFont typeface="Arial" charset="0"/>
              <a:buChar char="•"/>
            </a:pPr>
            <a:r>
              <a:rPr lang="en-US" dirty="0" smtClean="0"/>
              <a:t>Aids potential </a:t>
            </a:r>
            <a:r>
              <a:rPr lang="en-US" dirty="0"/>
              <a:t>investors, partners, and others in understanding the organization’s strategy and its chances at </a:t>
            </a:r>
            <a:r>
              <a:rPr lang="en-US" dirty="0" smtClean="0"/>
              <a:t>success</a:t>
            </a:r>
          </a:p>
          <a:p>
            <a:pPr marL="171450" indent="-171450">
              <a:buFont typeface="Arial" charset="0"/>
              <a:buChar char="•"/>
            </a:pPr>
            <a:r>
              <a:rPr lang="en-US" dirty="0" smtClean="0"/>
              <a:t>Documents evolving strategies and market conditions</a:t>
            </a:r>
          </a:p>
          <a:p>
            <a:pPr marL="171450" indent="-171450">
              <a:buFont typeface="Arial" charset="0"/>
              <a:buChar char="•"/>
            </a:pPr>
            <a:r>
              <a:rPr lang="en-US" dirty="0" smtClean="0"/>
              <a:t>Serves as an invaluable resource for </a:t>
            </a:r>
            <a:r>
              <a:rPr lang="en-US" dirty="0"/>
              <a:t>leaders as they make strategic, financial, and operational </a:t>
            </a:r>
            <a:r>
              <a:rPr lang="en-US" dirty="0" smtClean="0"/>
              <a:t>decisions</a:t>
            </a:r>
          </a:p>
          <a:p>
            <a:pPr marL="171450" indent="-171450">
              <a:buFont typeface="Arial" charset="0"/>
              <a:buChar char="•"/>
            </a:pPr>
            <a:r>
              <a:rPr lang="en-US" dirty="0" smtClean="0"/>
              <a:t>Aids leaders in requests for </a:t>
            </a:r>
            <a:r>
              <a:rPr lang="en-US" dirty="0"/>
              <a:t>funding for expanding or creating a </a:t>
            </a:r>
            <a:r>
              <a:rPr lang="en-US" dirty="0" smtClean="0"/>
              <a:t>spinoff</a:t>
            </a:r>
          </a:p>
          <a:p>
            <a:pPr marL="171450" indent="-171450">
              <a:buFont typeface="Arial" charset="0"/>
              <a:buChar char="•"/>
            </a:pPr>
            <a:r>
              <a:rPr lang="en-US" dirty="0" smtClean="0"/>
              <a:t>Helps to attract </a:t>
            </a:r>
            <a:r>
              <a:rPr lang="en-US" dirty="0"/>
              <a:t>talented employees, partners, and new prospects</a:t>
            </a:r>
          </a:p>
          <a:p>
            <a:pPr marL="171450" indent="-171450">
              <a:buFont typeface="Arial" charset="0"/>
              <a:buChar char="•"/>
            </a:pPr>
            <a:endParaRPr lang="en-US" i="1" dirty="0" smtClean="0"/>
          </a:p>
          <a:p>
            <a:pPr lvl="0"/>
            <a:endParaRPr lang="en-US" b="0" kern="1200" dirty="0" smtClean="0">
              <a:effectLst/>
            </a:endParaRPr>
          </a:p>
          <a:p>
            <a:endParaRPr lang="en-US" b="0" kern="1200" dirty="0" smtClean="0">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5</a:t>
            </a:fld>
            <a:endParaRPr lang="en-US" dirty="0"/>
          </a:p>
        </p:txBody>
      </p:sp>
    </p:spTree>
    <p:extLst>
      <p:ext uri="{BB962C8B-B14F-4D97-AF65-F5344CB8AC3E}">
        <p14:creationId xmlns:p14="http://schemas.microsoft.com/office/powerpoint/2010/main" val="166174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94346" y="3794125"/>
            <a:ext cx="5486400" cy="4664075"/>
          </a:xfrm>
        </p:spPr>
        <p:txBody>
          <a:bodyPr/>
          <a:lstStyle/>
          <a:p>
            <a:r>
              <a:rPr lang="en-US" b="1" dirty="0" smtClean="0"/>
              <a:t>Facilitator notes:</a:t>
            </a:r>
          </a:p>
          <a:p>
            <a:endParaRPr lang="en-US" dirty="0" smtClean="0"/>
          </a:p>
          <a:p>
            <a:r>
              <a:rPr lang="en-US" dirty="0"/>
              <a:t>[Time: </a:t>
            </a:r>
            <a:r>
              <a:rPr lang="en-US" dirty="0" smtClean="0"/>
              <a:t>1 </a:t>
            </a:r>
            <a:r>
              <a:rPr lang="en-US" kern="1200" dirty="0" smtClean="0">
                <a:solidFill>
                  <a:schemeClr val="tx1"/>
                </a:solidFill>
                <a:effectLst/>
              </a:rPr>
              <a:t>minute]</a:t>
            </a:r>
          </a:p>
          <a:p>
            <a:endParaRPr lang="en-US" i="1" kern="1200" dirty="0" smtClean="0">
              <a:solidFill>
                <a:schemeClr val="tx1"/>
              </a:solidFill>
              <a:effectLst/>
            </a:endParaRPr>
          </a:p>
          <a:p>
            <a:r>
              <a:rPr lang="en-US" i="1" kern="1200" dirty="0" smtClean="0">
                <a:solidFill>
                  <a:schemeClr val="tx1"/>
                </a:solidFill>
                <a:effectLst/>
              </a:rPr>
              <a:t>Say:</a:t>
            </a:r>
            <a:r>
              <a:rPr lang="en-US" kern="1200" dirty="0" smtClean="0">
                <a:solidFill>
                  <a:schemeClr val="tx1"/>
                </a:solidFill>
                <a:effectLst/>
              </a:rPr>
              <a:t> Today’s session is focused on three important elements of developing an effective business </a:t>
            </a:r>
            <a:r>
              <a:rPr lang="en-US" dirty="0" smtClean="0"/>
              <a:t>plan</a:t>
            </a:r>
            <a:r>
              <a:rPr lang="en-US" kern="1200" dirty="0" smtClean="0">
                <a:solidFill>
                  <a:schemeClr val="tx1"/>
                </a:solidFill>
                <a:effectLst/>
              </a:rPr>
              <a:t>:</a:t>
            </a:r>
          </a:p>
          <a:p>
            <a:pPr lvl="0"/>
            <a:endParaRPr lang="en-US" dirty="0" smtClean="0"/>
          </a:p>
          <a:p>
            <a:pPr marL="171450" lvl="0" indent="-171450">
              <a:buFont typeface="Arial"/>
              <a:buChar char="•"/>
            </a:pPr>
            <a:r>
              <a:rPr lang="en-US" b="1" dirty="0" smtClean="0"/>
              <a:t>Understand how to develop a business plan</a:t>
            </a:r>
            <a:r>
              <a:rPr lang="en-US" dirty="0" smtClean="0"/>
              <a:t>, and when you might need to adapt or overhaul an existing plan.</a:t>
            </a:r>
          </a:p>
          <a:p>
            <a:pPr marL="171450" lvl="0" indent="-171450">
              <a:buFont typeface="Arial"/>
              <a:buChar char="•"/>
            </a:pPr>
            <a:r>
              <a:rPr lang="en-US" b="1" dirty="0" smtClean="0"/>
              <a:t>Propose a project</a:t>
            </a:r>
            <a:r>
              <a:rPr lang="en-US" dirty="0" smtClean="0"/>
              <a:t> by defining its purpose</a:t>
            </a:r>
            <a:r>
              <a:rPr lang="en-US" dirty="0"/>
              <a:t> </a:t>
            </a:r>
            <a:r>
              <a:rPr lang="en-US" dirty="0" smtClean="0"/>
              <a:t>and audience, as well as what information you need and how you intend to present the plan.</a:t>
            </a:r>
          </a:p>
          <a:p>
            <a:pPr marL="171450" indent="-171450">
              <a:buFont typeface="Arial"/>
              <a:buChar char="•"/>
            </a:pPr>
            <a:r>
              <a:rPr lang="en-US" b="1" dirty="0" smtClean="0"/>
              <a:t>Sell an opportunity</a:t>
            </a:r>
            <a:r>
              <a:rPr lang="en-US" dirty="0" smtClean="0"/>
              <a:t> by describing the opportunity and articulating a value proposition. </a:t>
            </a:r>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6</a:t>
            </a:fld>
            <a:endParaRPr lang="en-US" dirty="0"/>
          </a:p>
        </p:txBody>
      </p:sp>
    </p:spTree>
    <p:extLst>
      <p:ext uri="{BB962C8B-B14F-4D97-AF65-F5344CB8AC3E}">
        <p14:creationId xmlns:p14="http://schemas.microsoft.com/office/powerpoint/2010/main" val="3934206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endParaRPr lang="en-US" sz="1000" i="1" dirty="0" smtClean="0"/>
          </a:p>
          <a:p>
            <a:r>
              <a:rPr lang="en-US" dirty="0" smtClean="0"/>
              <a:t>[</a:t>
            </a:r>
            <a:r>
              <a:rPr lang="en-US" dirty="0"/>
              <a:t>Time</a:t>
            </a:r>
            <a:r>
              <a:rPr lang="en-US" dirty="0" smtClean="0"/>
              <a:t>: 1/2 minute]</a:t>
            </a:r>
          </a:p>
          <a:p>
            <a:endParaRPr lang="en-US" sz="1000" i="1" dirty="0" smtClean="0"/>
          </a:p>
          <a:p>
            <a:r>
              <a:rPr lang="en-US" sz="900" i="1" kern="1200" dirty="0" smtClean="0">
                <a:solidFill>
                  <a:schemeClr val="tx1"/>
                </a:solidFill>
                <a:effectLst/>
                <a:latin typeface="+mn-lt"/>
                <a:ea typeface="+mn-ea"/>
                <a:cs typeface="+mn-cs"/>
              </a:rPr>
              <a:t>Say: </a:t>
            </a:r>
            <a:r>
              <a:rPr lang="en-US" dirty="0"/>
              <a:t>Whether you are launching a new venture, pursuing an expansion opportunity, or initiating a large-scale internal investment, you need a business plan to help you sell your ideas, manage risks, and guide decisions. Done right, a solid business plan can be your blueprint for success.</a:t>
            </a:r>
          </a:p>
          <a:p>
            <a:r>
              <a:rPr lang="en-US" sz="900" kern="1200" dirty="0" smtClean="0">
                <a:solidFill>
                  <a:schemeClr val="tx1"/>
                </a:solidFill>
                <a:effectLst/>
                <a:latin typeface="+mn-lt"/>
                <a:ea typeface="+mn-ea"/>
                <a:cs typeface="+mn-cs"/>
              </a:rPr>
              <a:t> </a:t>
            </a:r>
          </a:p>
          <a:p>
            <a:r>
              <a:rPr lang="en-US" dirty="0"/>
              <a:t>Business plans can range from informal outlines to formal documents. To secure funding, you almost always need to produce a formal plan. But even if outside investment isn’t a concern, the process of creating a business plan can help </a:t>
            </a:r>
            <a:r>
              <a:rPr lang="en-US" dirty="0" smtClean="0"/>
              <a:t>you:</a:t>
            </a:r>
          </a:p>
          <a:p>
            <a:endParaRPr lang="en-US" dirty="0"/>
          </a:p>
          <a:p>
            <a:pPr marL="171450" indent="-171450">
              <a:buFont typeface="Arial" charset="0"/>
              <a:buChar char="•"/>
            </a:pPr>
            <a:r>
              <a:rPr lang="en-US" dirty="0"/>
              <a:t>Evaluate the feasibility of your idea</a:t>
            </a:r>
          </a:p>
          <a:p>
            <a:pPr marL="171450" indent="-171450">
              <a:buFont typeface="Arial" charset="0"/>
              <a:buChar char="•"/>
            </a:pPr>
            <a:r>
              <a:rPr lang="en-US" dirty="0"/>
              <a:t>Increase your motivation for actually executing the project</a:t>
            </a:r>
          </a:p>
          <a:p>
            <a:pPr marL="171450" indent="-171450">
              <a:buFont typeface="Arial" charset="0"/>
              <a:buChar char="•"/>
            </a:pPr>
            <a:r>
              <a:rPr lang="en-US" dirty="0"/>
              <a:t>Shed light on potential problems, such as overestimating the amount </a:t>
            </a:r>
            <a:r>
              <a:rPr lang="en-US" dirty="0" smtClean="0"/>
              <a:t>of expected </a:t>
            </a:r>
            <a:r>
              <a:rPr lang="en-US" dirty="0"/>
              <a:t>revenue </a:t>
            </a:r>
            <a:r>
              <a:rPr lang="en-US" dirty="0" smtClean="0"/>
              <a:t>or </a:t>
            </a:r>
            <a:r>
              <a:rPr lang="en-US" dirty="0"/>
              <a:t>underestimating expenses</a:t>
            </a:r>
          </a:p>
          <a:p>
            <a:endParaRPr lang="en-US" dirty="0" smtClean="0"/>
          </a:p>
          <a:p>
            <a:r>
              <a:rPr lang="en-US" dirty="0" smtClean="0"/>
              <a:t>Let’s talk about how to build a plan that delivers on these promises. </a:t>
            </a:r>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7</a:t>
            </a:fld>
            <a:endParaRPr lang="en-US" dirty="0"/>
          </a:p>
        </p:txBody>
      </p:sp>
    </p:spTree>
    <p:extLst>
      <p:ext uri="{BB962C8B-B14F-4D97-AF65-F5344CB8AC3E}">
        <p14:creationId xmlns:p14="http://schemas.microsoft.com/office/powerpoint/2010/main" val="2584549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703693" y="3654886"/>
            <a:ext cx="5546277" cy="5415962"/>
          </a:xfrm>
        </p:spPr>
        <p:txBody>
          <a:bodyPr/>
          <a:lstStyle/>
          <a:p>
            <a:r>
              <a:rPr lang="en-US" sz="850" b="1" dirty="0" smtClean="0">
                <a:latin typeface="Calibri" charset="0"/>
                <a:ea typeface="Calibri" charset="0"/>
                <a:cs typeface="Calibri" charset="0"/>
              </a:rPr>
              <a:t>Facilitator notes:</a:t>
            </a:r>
          </a:p>
          <a:p>
            <a:endParaRPr lang="en-US" sz="850" b="1" dirty="0" smtClean="0">
              <a:latin typeface="Calibri" charset="0"/>
              <a:ea typeface="Calibri" charset="0"/>
              <a:cs typeface="Calibri" charset="0"/>
            </a:endParaRPr>
          </a:p>
          <a:p>
            <a:r>
              <a:rPr lang="en-US" sz="850" dirty="0" smtClean="0">
                <a:latin typeface="Calibri" charset="0"/>
                <a:ea typeface="Calibri" charset="0"/>
                <a:cs typeface="Calibri" charset="0"/>
              </a:rPr>
              <a:t>[Time: 5 1/2 minutes]</a:t>
            </a:r>
          </a:p>
          <a:p>
            <a:endParaRPr lang="en-US" sz="850" b="1" dirty="0" smtClean="0">
              <a:latin typeface="Calibri" charset="0"/>
              <a:ea typeface="Calibri" charset="0"/>
              <a:cs typeface="Calibri" charset="0"/>
            </a:endParaRPr>
          </a:p>
          <a:p>
            <a:r>
              <a:rPr lang="en-US" sz="850" i="1" dirty="0" smtClean="0">
                <a:latin typeface="Calibri" charset="0"/>
                <a:ea typeface="Calibri" charset="0"/>
                <a:cs typeface="Calibri" charset="0"/>
              </a:rPr>
              <a:t>Say</a:t>
            </a:r>
            <a:r>
              <a:rPr lang="en-US" sz="850" dirty="0" smtClean="0">
                <a:latin typeface="Calibri" charset="0"/>
                <a:ea typeface="Calibri" charset="0"/>
                <a:cs typeface="Calibri" charset="0"/>
              </a:rPr>
              <a:t>:</a:t>
            </a:r>
            <a:r>
              <a:rPr lang="en-US" sz="850" dirty="0">
                <a:latin typeface="Calibri" charset="0"/>
                <a:ea typeface="Calibri" charset="0"/>
                <a:cs typeface="Calibri" charset="0"/>
              </a:rPr>
              <a:t> </a:t>
            </a:r>
            <a:r>
              <a:rPr lang="en-US" sz="850" dirty="0" smtClean="0">
                <a:latin typeface="Calibri" charset="0"/>
                <a:ea typeface="Calibri" charset="0"/>
                <a:cs typeface="Calibri" charset="0"/>
              </a:rPr>
              <a:t>Before </a:t>
            </a:r>
            <a:r>
              <a:rPr lang="en-US" sz="850" dirty="0">
                <a:latin typeface="Calibri" charset="0"/>
                <a:ea typeface="Calibri" charset="0"/>
                <a:cs typeface="Calibri" charset="0"/>
              </a:rPr>
              <a:t>you begin to develop your business plan, you need to carefully consider four factors that are critical to every business </a:t>
            </a:r>
            <a:r>
              <a:rPr lang="en-US" sz="850" dirty="0" smtClean="0">
                <a:latin typeface="Calibri" charset="0"/>
                <a:ea typeface="Calibri" charset="0"/>
                <a:cs typeface="Calibri" charset="0"/>
              </a:rPr>
              <a:t>venture:</a:t>
            </a:r>
            <a:endParaRPr lang="en-US" sz="850" dirty="0">
              <a:latin typeface="Calibri" charset="0"/>
              <a:ea typeface="Calibri" charset="0"/>
              <a:cs typeface="Calibri" charset="0"/>
            </a:endParaRPr>
          </a:p>
          <a:p>
            <a:pPr marL="171450" indent="-171450">
              <a:buFont typeface="Arial" charset="0"/>
              <a:buChar char="•"/>
            </a:pPr>
            <a:r>
              <a:rPr lang="en-US" sz="850" dirty="0" smtClean="0">
                <a:latin typeface="Calibri" charset="0"/>
                <a:ea typeface="Calibri" charset="0"/>
                <a:cs typeface="Calibri" charset="0"/>
              </a:rPr>
              <a:t>The people who will be required to deliver and support the plan</a:t>
            </a:r>
          </a:p>
          <a:p>
            <a:pPr marL="171450" indent="-171450">
              <a:buFont typeface="Arial" charset="0"/>
              <a:buChar char="•"/>
            </a:pPr>
            <a:r>
              <a:rPr lang="en-US" sz="850" dirty="0" smtClean="0">
                <a:latin typeface="Calibri" charset="0"/>
                <a:ea typeface="Calibri" charset="0"/>
                <a:cs typeface="Calibri" charset="0"/>
              </a:rPr>
              <a:t>The scope and impact of the opportunity</a:t>
            </a:r>
          </a:p>
          <a:p>
            <a:pPr marL="171450" indent="-171450">
              <a:buFont typeface="Arial" charset="0"/>
              <a:buChar char="•"/>
            </a:pPr>
            <a:r>
              <a:rPr lang="en-US" sz="850" dirty="0" smtClean="0">
                <a:latin typeface="Calibri" charset="0"/>
                <a:ea typeface="Calibri" charset="0"/>
                <a:cs typeface="Calibri" charset="0"/>
              </a:rPr>
              <a:t>The context in which you will strive to realize that opportunity</a:t>
            </a:r>
          </a:p>
          <a:p>
            <a:pPr marL="171450" indent="-171450">
              <a:buFont typeface="Arial" charset="0"/>
              <a:buChar char="•"/>
            </a:pPr>
            <a:r>
              <a:rPr lang="en-US" sz="850" dirty="0" smtClean="0">
                <a:latin typeface="Calibri" charset="0"/>
                <a:ea typeface="Calibri" charset="0"/>
                <a:cs typeface="Calibri" charset="0"/>
              </a:rPr>
              <a:t>The risk and reward of attaining or failing to attain the opportunity</a:t>
            </a:r>
          </a:p>
          <a:p>
            <a:endParaRPr lang="en-US" sz="850" dirty="0">
              <a:latin typeface="Calibri" charset="0"/>
              <a:ea typeface="Calibri" charset="0"/>
              <a:cs typeface="Calibri" charset="0"/>
            </a:endParaRPr>
          </a:p>
          <a:p>
            <a:r>
              <a:rPr lang="en-US" sz="850" dirty="0">
                <a:latin typeface="Calibri" charset="0"/>
                <a:ea typeface="Calibri" charset="0"/>
                <a:cs typeface="Calibri" charset="0"/>
              </a:rPr>
              <a:t>T</a:t>
            </a:r>
            <a:r>
              <a:rPr lang="en-US" sz="850" dirty="0" smtClean="0">
                <a:latin typeface="Calibri" charset="0"/>
                <a:ea typeface="Calibri" charset="0"/>
                <a:cs typeface="Calibri" charset="0"/>
              </a:rPr>
              <a:t>o address these four factors, you must ask and answer several key questions:</a:t>
            </a:r>
          </a:p>
          <a:p>
            <a:r>
              <a:rPr lang="en-US" sz="850" b="1" i="1" dirty="0" smtClean="0">
                <a:latin typeface="Calibri" charset="0"/>
                <a:ea typeface="Calibri" charset="0"/>
                <a:cs typeface="Calibri" charset="0"/>
              </a:rPr>
              <a:t>Note: </a:t>
            </a:r>
            <a:r>
              <a:rPr lang="en-US" sz="850" b="1" i="1" dirty="0">
                <a:latin typeface="Calibri" charset="0"/>
                <a:ea typeface="Calibri" charset="0"/>
                <a:cs typeface="Calibri" charset="0"/>
              </a:rPr>
              <a:t>Review the factors and summary questions as you provide voice-over for the </a:t>
            </a:r>
            <a:r>
              <a:rPr lang="en-US" sz="850" b="1" i="1" dirty="0" smtClean="0">
                <a:latin typeface="Calibri" charset="0"/>
                <a:ea typeface="Calibri" charset="0"/>
                <a:cs typeface="Calibri" charset="0"/>
              </a:rPr>
              <a:t>graphic. It is not necessary to read all of these. Choose a few to highlight.</a:t>
            </a:r>
          </a:p>
          <a:p>
            <a:pPr marL="171450" indent="-171450">
              <a:buFont typeface="Arial" charset="0"/>
              <a:buChar char="•"/>
            </a:pPr>
            <a:r>
              <a:rPr lang="en-US" sz="850" dirty="0" smtClean="0">
                <a:latin typeface="Calibri" charset="0"/>
                <a:ea typeface="Calibri" charset="0"/>
                <a:cs typeface="Calibri" charset="0"/>
              </a:rPr>
              <a:t>Do </a:t>
            </a:r>
            <a:r>
              <a:rPr lang="en-US" sz="850" dirty="0">
                <a:latin typeface="Calibri" charset="0"/>
                <a:ea typeface="Calibri" charset="0"/>
                <a:cs typeface="Calibri" charset="0"/>
              </a:rPr>
              <a:t>you have the best and most experienced people to start and run the venture?</a:t>
            </a:r>
          </a:p>
          <a:p>
            <a:pPr marL="171450" indent="-171450">
              <a:buFont typeface="Arial" charset="0"/>
              <a:buChar char="•"/>
            </a:pPr>
            <a:r>
              <a:rPr lang="en-US" sz="850" dirty="0">
                <a:latin typeface="Calibri" charset="0"/>
                <a:ea typeface="Calibri" charset="0"/>
                <a:cs typeface="Calibri" charset="0"/>
              </a:rPr>
              <a:t>Do you have the right parties to provide key services or resources, such as lawyers, accountants, and suppliers</a:t>
            </a:r>
            <a:r>
              <a:rPr lang="en-US" sz="850" dirty="0" smtClean="0">
                <a:latin typeface="Calibri" charset="0"/>
                <a:ea typeface="Calibri" charset="0"/>
                <a:cs typeface="Calibri" charset="0"/>
              </a:rPr>
              <a:t>?</a:t>
            </a:r>
          </a:p>
          <a:p>
            <a:pPr marL="171450" indent="-171450">
              <a:buFont typeface="Arial" charset="0"/>
              <a:buChar char="•"/>
            </a:pPr>
            <a:r>
              <a:rPr lang="en-US" sz="850" dirty="0" smtClean="0">
                <a:latin typeface="Calibri" charset="0"/>
                <a:ea typeface="Calibri" charset="0"/>
                <a:cs typeface="Calibri" charset="0"/>
              </a:rPr>
              <a:t>Do </a:t>
            </a:r>
            <a:r>
              <a:rPr lang="en-US" sz="850" dirty="0">
                <a:latin typeface="Calibri" charset="0"/>
                <a:ea typeface="Calibri" charset="0"/>
                <a:cs typeface="Calibri" charset="0"/>
              </a:rPr>
              <a:t>you have a clear vision and understanding of </a:t>
            </a:r>
            <a:r>
              <a:rPr lang="en-US" sz="850" dirty="0" smtClean="0">
                <a:latin typeface="Calibri" charset="0"/>
                <a:ea typeface="Calibri" charset="0"/>
                <a:cs typeface="Calibri" charset="0"/>
              </a:rPr>
              <a:t>your </a:t>
            </a:r>
            <a:r>
              <a:rPr lang="en-US" sz="850" dirty="0">
                <a:latin typeface="Calibri" charset="0"/>
                <a:ea typeface="Calibri" charset="0"/>
                <a:cs typeface="Calibri" charset="0"/>
              </a:rPr>
              <a:t>business </a:t>
            </a:r>
            <a:r>
              <a:rPr lang="en-US" sz="850" dirty="0" smtClean="0">
                <a:latin typeface="Calibri" charset="0"/>
                <a:ea typeface="Calibri" charset="0"/>
                <a:cs typeface="Calibri" charset="0"/>
              </a:rPr>
              <a:t>area and your goals, </a:t>
            </a:r>
            <a:r>
              <a:rPr lang="en-US" sz="850" dirty="0">
                <a:latin typeface="Calibri" charset="0"/>
                <a:ea typeface="Calibri" charset="0"/>
                <a:cs typeface="Calibri" charset="0"/>
              </a:rPr>
              <a:t>such as what </a:t>
            </a:r>
            <a:r>
              <a:rPr lang="en-US" sz="850" dirty="0" smtClean="0">
                <a:latin typeface="Calibri" charset="0"/>
                <a:ea typeface="Calibri" charset="0"/>
                <a:cs typeface="Calibri" charset="0"/>
              </a:rPr>
              <a:t>you </a:t>
            </a:r>
            <a:r>
              <a:rPr lang="en-US" sz="850" dirty="0">
                <a:latin typeface="Calibri" charset="0"/>
                <a:ea typeface="Calibri" charset="0"/>
                <a:cs typeface="Calibri" charset="0"/>
              </a:rPr>
              <a:t>will sell or provide and to whom? </a:t>
            </a:r>
          </a:p>
          <a:p>
            <a:pPr marL="171450" indent="-171450">
              <a:buFont typeface="Arial" charset="0"/>
              <a:buChar char="•"/>
            </a:pPr>
            <a:r>
              <a:rPr lang="en-US" sz="850" dirty="0">
                <a:latin typeface="Calibri" charset="0"/>
                <a:ea typeface="Calibri" charset="0"/>
                <a:cs typeface="Calibri" charset="0"/>
              </a:rPr>
              <a:t>Can </a:t>
            </a:r>
            <a:r>
              <a:rPr lang="en-US" sz="850" dirty="0" smtClean="0">
                <a:latin typeface="Calibri" charset="0"/>
                <a:ea typeface="Calibri" charset="0"/>
                <a:cs typeface="Calibri" charset="0"/>
              </a:rPr>
              <a:t>your  </a:t>
            </a:r>
            <a:r>
              <a:rPr lang="en-US" sz="850" dirty="0">
                <a:latin typeface="Calibri" charset="0"/>
                <a:ea typeface="Calibri" charset="0"/>
                <a:cs typeface="Calibri" charset="0"/>
              </a:rPr>
              <a:t>business </a:t>
            </a:r>
            <a:r>
              <a:rPr lang="en-US" sz="850" dirty="0" smtClean="0">
                <a:latin typeface="Calibri" charset="0"/>
                <a:ea typeface="Calibri" charset="0"/>
                <a:cs typeface="Calibri" charset="0"/>
              </a:rPr>
              <a:t>area grow? How </a:t>
            </a:r>
            <a:r>
              <a:rPr lang="en-US" sz="850" dirty="0">
                <a:latin typeface="Calibri" charset="0"/>
                <a:ea typeface="Calibri" charset="0"/>
                <a:cs typeface="Calibri" charset="0"/>
              </a:rPr>
              <a:t>quickly?</a:t>
            </a:r>
          </a:p>
          <a:p>
            <a:pPr marL="171450" indent="-171450">
              <a:buFont typeface="Arial" charset="0"/>
              <a:buChar char="•"/>
            </a:pPr>
            <a:r>
              <a:rPr lang="en-US" sz="850" dirty="0">
                <a:latin typeface="Calibri" charset="0"/>
                <a:ea typeface="Calibri" charset="0"/>
                <a:cs typeface="Calibri" charset="0"/>
              </a:rPr>
              <a:t>How long before the business </a:t>
            </a:r>
            <a:r>
              <a:rPr lang="en-US" sz="850" dirty="0" smtClean="0">
                <a:latin typeface="Calibri" charset="0"/>
                <a:ea typeface="Calibri" charset="0"/>
                <a:cs typeface="Calibri" charset="0"/>
              </a:rPr>
              <a:t>area makes </a:t>
            </a:r>
            <a:r>
              <a:rPr lang="en-US" sz="850" dirty="0">
                <a:latin typeface="Calibri" charset="0"/>
                <a:ea typeface="Calibri" charset="0"/>
                <a:cs typeface="Calibri" charset="0"/>
              </a:rPr>
              <a:t>a </a:t>
            </a:r>
            <a:r>
              <a:rPr lang="en-US" sz="850" dirty="0" smtClean="0">
                <a:latin typeface="Calibri" charset="0"/>
                <a:ea typeface="Calibri" charset="0"/>
                <a:cs typeface="Calibri" charset="0"/>
              </a:rPr>
              <a:t>profit?</a:t>
            </a:r>
            <a:endParaRPr lang="en-US" sz="850" dirty="0">
              <a:latin typeface="Calibri" charset="0"/>
              <a:ea typeface="Calibri" charset="0"/>
              <a:cs typeface="Calibri" charset="0"/>
            </a:endParaRPr>
          </a:p>
          <a:p>
            <a:pPr marL="171450" indent="-171450">
              <a:buFont typeface="Arial" charset="0"/>
              <a:buChar char="•"/>
            </a:pPr>
            <a:r>
              <a:rPr lang="en-US" sz="850" dirty="0">
                <a:latin typeface="Calibri" charset="0"/>
                <a:ea typeface="Calibri" charset="0"/>
                <a:cs typeface="Calibri" charset="0"/>
              </a:rPr>
              <a:t>Is </a:t>
            </a:r>
            <a:r>
              <a:rPr lang="en-US" sz="850" dirty="0" smtClean="0">
                <a:latin typeface="Calibri" charset="0"/>
                <a:ea typeface="Calibri" charset="0"/>
                <a:cs typeface="Calibri" charset="0"/>
              </a:rPr>
              <a:t>strong performance sustainable</a:t>
            </a:r>
            <a:r>
              <a:rPr lang="en-US" sz="850" dirty="0">
                <a:latin typeface="Calibri" charset="0"/>
                <a:ea typeface="Calibri" charset="0"/>
                <a:cs typeface="Calibri" charset="0"/>
              </a:rPr>
              <a:t>?</a:t>
            </a:r>
          </a:p>
          <a:p>
            <a:pPr marL="171450" indent="-171450">
              <a:buFont typeface="Arial" charset="0"/>
              <a:buChar char="•"/>
            </a:pPr>
            <a:r>
              <a:rPr lang="en-US" sz="850" dirty="0" smtClean="0">
                <a:latin typeface="Calibri" charset="0"/>
                <a:ea typeface="Calibri" charset="0"/>
                <a:cs typeface="Calibri" charset="0"/>
              </a:rPr>
              <a:t>Do </a:t>
            </a:r>
            <a:r>
              <a:rPr lang="en-US" sz="850" dirty="0">
                <a:latin typeface="Calibri" charset="0"/>
                <a:ea typeface="Calibri" charset="0"/>
                <a:cs typeface="Calibri" charset="0"/>
              </a:rPr>
              <a:t>you understand the factors that will change and influence your </a:t>
            </a:r>
            <a:r>
              <a:rPr lang="en-US" sz="850" dirty="0" smtClean="0">
                <a:latin typeface="Calibri" charset="0"/>
                <a:ea typeface="Calibri" charset="0"/>
                <a:cs typeface="Calibri" charset="0"/>
              </a:rPr>
              <a:t>business area, </a:t>
            </a:r>
            <a:r>
              <a:rPr lang="en-US" sz="850" dirty="0">
                <a:latin typeface="Calibri" charset="0"/>
                <a:ea typeface="Calibri" charset="0"/>
                <a:cs typeface="Calibri" charset="0"/>
              </a:rPr>
              <a:t>but over which you have no </a:t>
            </a:r>
            <a:r>
              <a:rPr lang="en-US" sz="850" dirty="0" smtClean="0">
                <a:latin typeface="Calibri" charset="0"/>
                <a:ea typeface="Calibri" charset="0"/>
                <a:cs typeface="Calibri" charset="0"/>
              </a:rPr>
              <a:t>control?</a:t>
            </a:r>
            <a:endParaRPr lang="en-US" sz="850" dirty="0">
              <a:latin typeface="Calibri" charset="0"/>
              <a:ea typeface="Calibri" charset="0"/>
              <a:cs typeface="Calibri" charset="0"/>
            </a:endParaRPr>
          </a:p>
          <a:p>
            <a:pPr marL="171450" indent="-171450">
              <a:buFont typeface="Arial" charset="0"/>
              <a:buChar char="•"/>
            </a:pPr>
            <a:r>
              <a:rPr lang="en-US" sz="850" dirty="0" smtClean="0">
                <a:latin typeface="Calibri" charset="0"/>
                <a:ea typeface="Calibri" charset="0"/>
                <a:cs typeface="Calibri" charset="0"/>
              </a:rPr>
              <a:t>Have </a:t>
            </a:r>
            <a:r>
              <a:rPr lang="en-US" sz="850" dirty="0">
                <a:latin typeface="Calibri" charset="0"/>
                <a:ea typeface="Calibri" charset="0"/>
                <a:cs typeface="Calibri" charset="0"/>
              </a:rPr>
              <a:t>you considered everything that can go right and wrong?</a:t>
            </a:r>
          </a:p>
          <a:p>
            <a:pPr marL="171450" indent="-171450">
              <a:buFont typeface="Arial" charset="0"/>
              <a:buChar char="•"/>
            </a:pPr>
            <a:r>
              <a:rPr lang="en-US" sz="850" dirty="0" smtClean="0">
                <a:latin typeface="Calibri" charset="0"/>
                <a:ea typeface="Calibri" charset="0"/>
                <a:cs typeface="Calibri" charset="0"/>
              </a:rPr>
              <a:t>How </a:t>
            </a:r>
            <a:r>
              <a:rPr lang="en-US" sz="850" dirty="0">
                <a:latin typeface="Calibri" charset="0"/>
                <a:ea typeface="Calibri" charset="0"/>
                <a:cs typeface="Calibri" charset="0"/>
              </a:rPr>
              <a:t>will you mitigate risk?</a:t>
            </a:r>
          </a:p>
          <a:p>
            <a:pPr marL="171450" indent="-171450">
              <a:buFont typeface="Arial" charset="0"/>
              <a:buChar char="•"/>
            </a:pPr>
            <a:r>
              <a:rPr lang="en-US" sz="850" dirty="0">
                <a:latin typeface="Calibri" charset="0"/>
                <a:ea typeface="Calibri" charset="0"/>
                <a:cs typeface="Calibri" charset="0"/>
              </a:rPr>
              <a:t>How will you and your team respond to challenges and obstacles?</a:t>
            </a:r>
          </a:p>
          <a:p>
            <a:endParaRPr lang="en-US" sz="850" dirty="0">
              <a:latin typeface="Calibri" charset="0"/>
              <a:ea typeface="Calibri" charset="0"/>
              <a:cs typeface="Calibri" charset="0"/>
            </a:endParaRPr>
          </a:p>
          <a:p>
            <a:r>
              <a:rPr lang="en-US" sz="850" b="1" i="1" dirty="0" smtClean="0">
                <a:latin typeface="Calibri" charset="0"/>
                <a:ea typeface="Calibri" charset="0"/>
                <a:cs typeface="Calibri" charset="0"/>
              </a:rPr>
              <a:t>Ask</a:t>
            </a:r>
            <a:r>
              <a:rPr lang="en-US" sz="850" b="1" dirty="0" smtClean="0">
                <a:latin typeface="Calibri" charset="0"/>
                <a:ea typeface="Calibri" charset="0"/>
                <a:cs typeface="Calibri" charset="0"/>
              </a:rPr>
              <a:t>: What other questions might you ask yourself to ensure that you’ve addressed these critical factors? Which of these questions might be the most challenging to answer at the outset of your planning? Why? </a:t>
            </a:r>
          </a:p>
          <a:p>
            <a:endParaRPr lang="en-US" sz="850" dirty="0">
              <a:latin typeface="Calibri" charset="0"/>
              <a:ea typeface="Calibri" charset="0"/>
              <a:cs typeface="Calibri" charset="0"/>
            </a:endParaRPr>
          </a:p>
          <a:p>
            <a:r>
              <a:rPr lang="en-US" sz="850" i="1" dirty="0">
                <a:latin typeface="Calibri" charset="0"/>
                <a:ea typeface="Calibri" charset="0"/>
                <a:cs typeface="Calibri" charset="0"/>
              </a:rPr>
              <a:t>Instructions</a:t>
            </a:r>
            <a:r>
              <a:rPr lang="en-US" sz="850" dirty="0">
                <a:latin typeface="Calibri" charset="0"/>
                <a:ea typeface="Calibri" charset="0"/>
                <a:cs typeface="Calibri" charset="0"/>
              </a:rPr>
              <a:t>: </a:t>
            </a:r>
            <a:r>
              <a:rPr lang="en-US" sz="850" dirty="0" smtClean="0">
                <a:latin typeface="Calibri" charset="0"/>
                <a:ea typeface="Calibri" charset="0"/>
                <a:cs typeface="Calibri" charset="0"/>
              </a:rPr>
              <a:t>As time permits, ask questions to probe understanding and generate additional insight about the four factors. Experienced facilitators may wish to use the annotation feature to capture participant inputs.</a:t>
            </a:r>
            <a:endParaRPr lang="en-US" sz="850" dirty="0">
              <a:latin typeface="Calibri" charset="0"/>
              <a:ea typeface="Calibri" charset="0"/>
              <a:cs typeface="Calibri" charset="0"/>
            </a:endParaRPr>
          </a:p>
          <a:p>
            <a:endParaRPr lang="en-US" sz="850" dirty="0">
              <a:latin typeface="Calibri" charset="0"/>
              <a:ea typeface="Calibri" charset="0"/>
              <a:cs typeface="Calibri" charset="0"/>
            </a:endParaRPr>
          </a:p>
          <a:p>
            <a:r>
              <a:rPr lang="en-US" sz="850" i="1" dirty="0" smtClean="0">
                <a:latin typeface="Calibri" charset="0"/>
                <a:ea typeface="Calibri" charset="0"/>
                <a:cs typeface="Calibri" charset="0"/>
              </a:rPr>
              <a:t>Say</a:t>
            </a:r>
            <a:r>
              <a:rPr lang="en-US" sz="850" dirty="0" smtClean="0">
                <a:latin typeface="Calibri" charset="0"/>
                <a:ea typeface="Calibri" charset="0"/>
                <a:cs typeface="Calibri" charset="0"/>
              </a:rPr>
              <a:t>: A </a:t>
            </a:r>
            <a:r>
              <a:rPr lang="en-US" sz="850" dirty="0">
                <a:latin typeface="Calibri" charset="0"/>
                <a:ea typeface="Calibri" charset="0"/>
                <a:cs typeface="Calibri" charset="0"/>
              </a:rPr>
              <a:t>good business plan presents </a:t>
            </a:r>
            <a:r>
              <a:rPr lang="en-US" sz="850" dirty="0" smtClean="0">
                <a:latin typeface="Calibri" charset="0"/>
                <a:ea typeface="Calibri" charset="0"/>
                <a:cs typeface="Calibri" charset="0"/>
              </a:rPr>
              <a:t>an opportunity </a:t>
            </a:r>
            <a:r>
              <a:rPr lang="en-US" sz="850" dirty="0">
                <a:latin typeface="Calibri" charset="0"/>
                <a:ea typeface="Calibri" charset="0"/>
                <a:cs typeface="Calibri" charset="0"/>
              </a:rPr>
              <a:t>in an engaging and understandable way. It also provides readers with the information they need to make decisions—without burying them in mountains of data. </a:t>
            </a:r>
            <a:r>
              <a:rPr lang="en-US" sz="850" dirty="0" smtClean="0">
                <a:latin typeface="Calibri" charset="0"/>
                <a:ea typeface="Calibri" charset="0"/>
                <a:cs typeface="Calibri" charset="0"/>
              </a:rPr>
              <a:t>Good </a:t>
            </a:r>
            <a:r>
              <a:rPr lang="en-US" sz="850" dirty="0">
                <a:latin typeface="Calibri" charset="0"/>
                <a:ea typeface="Calibri" charset="0"/>
                <a:cs typeface="Calibri" charset="0"/>
              </a:rPr>
              <a:t>business plans are:  </a:t>
            </a:r>
          </a:p>
          <a:p>
            <a:pPr marL="171450" indent="-171450">
              <a:buFont typeface="Arial" charset="0"/>
              <a:buChar char="•"/>
            </a:pPr>
            <a:r>
              <a:rPr lang="en-US" sz="850" b="1" dirty="0">
                <a:latin typeface="Calibri" charset="0"/>
                <a:ea typeface="Calibri" charset="0"/>
                <a:cs typeface="Calibri" charset="0"/>
              </a:rPr>
              <a:t>Simple.</a:t>
            </a:r>
            <a:r>
              <a:rPr lang="en-US" sz="850" dirty="0">
                <a:latin typeface="Calibri" charset="0"/>
                <a:ea typeface="Calibri" charset="0"/>
                <a:cs typeface="Calibri" charset="0"/>
              </a:rPr>
              <a:t> They are easy to understand and to act on.</a:t>
            </a:r>
          </a:p>
          <a:p>
            <a:pPr marL="171450" indent="-171450">
              <a:buFont typeface="Arial" charset="0"/>
              <a:buChar char="•"/>
            </a:pPr>
            <a:r>
              <a:rPr lang="en-US" sz="850" b="1" dirty="0">
                <a:latin typeface="Calibri" charset="0"/>
                <a:ea typeface="Calibri" charset="0"/>
                <a:cs typeface="Calibri" charset="0"/>
              </a:rPr>
              <a:t>Specific.</a:t>
            </a:r>
            <a:r>
              <a:rPr lang="en-US" sz="850" dirty="0">
                <a:latin typeface="Calibri" charset="0"/>
                <a:ea typeface="Calibri" charset="0"/>
                <a:cs typeface="Calibri" charset="0"/>
              </a:rPr>
              <a:t> They set concrete goals and </a:t>
            </a:r>
            <a:r>
              <a:rPr lang="en-US" sz="850" dirty="0" smtClean="0">
                <a:latin typeface="Calibri" charset="0"/>
                <a:ea typeface="Calibri" charset="0"/>
                <a:cs typeface="Calibri" charset="0"/>
              </a:rPr>
              <a:t>measurable objectives. </a:t>
            </a:r>
            <a:endParaRPr lang="en-US" sz="850" dirty="0">
              <a:latin typeface="Calibri" charset="0"/>
              <a:ea typeface="Calibri" charset="0"/>
              <a:cs typeface="Calibri" charset="0"/>
            </a:endParaRPr>
          </a:p>
          <a:p>
            <a:pPr marL="171450" indent="-171450">
              <a:buFont typeface="Arial" charset="0"/>
              <a:buChar char="•"/>
            </a:pPr>
            <a:r>
              <a:rPr lang="en-US" sz="850" b="1" dirty="0">
                <a:latin typeface="Calibri" charset="0"/>
                <a:ea typeface="Calibri" charset="0"/>
                <a:cs typeface="Calibri" charset="0"/>
              </a:rPr>
              <a:t>Realistic.</a:t>
            </a:r>
            <a:r>
              <a:rPr lang="en-US" sz="850" dirty="0">
                <a:latin typeface="Calibri" charset="0"/>
                <a:ea typeface="Calibri" charset="0"/>
                <a:cs typeface="Calibri" charset="0"/>
              </a:rPr>
              <a:t> The goals, </a:t>
            </a:r>
            <a:r>
              <a:rPr lang="en-US" sz="850" dirty="0" smtClean="0">
                <a:latin typeface="Calibri" charset="0"/>
                <a:ea typeface="Calibri" charset="0"/>
                <a:cs typeface="Calibri" charset="0"/>
              </a:rPr>
              <a:t>budgets, </a:t>
            </a:r>
            <a:r>
              <a:rPr lang="en-US" sz="850" dirty="0">
                <a:latin typeface="Calibri" charset="0"/>
                <a:ea typeface="Calibri" charset="0"/>
                <a:cs typeface="Calibri" charset="0"/>
              </a:rPr>
              <a:t>and deadlines are achievable.</a:t>
            </a:r>
          </a:p>
          <a:p>
            <a:pPr marL="171450" indent="-171450">
              <a:buFont typeface="Arial" charset="0"/>
              <a:buChar char="•"/>
            </a:pPr>
            <a:r>
              <a:rPr lang="en-US" sz="850" b="1" dirty="0">
                <a:latin typeface="Calibri" charset="0"/>
                <a:ea typeface="Calibri" charset="0"/>
                <a:cs typeface="Calibri" charset="0"/>
              </a:rPr>
              <a:t>Complete and up-to-date</a:t>
            </a:r>
            <a:r>
              <a:rPr lang="en-US" sz="850" dirty="0">
                <a:latin typeface="Calibri" charset="0"/>
                <a:ea typeface="Calibri" charset="0"/>
                <a:cs typeface="Calibri" charset="0"/>
              </a:rPr>
              <a:t>.</a:t>
            </a:r>
          </a:p>
          <a:p>
            <a:endParaRPr lang="en-US" sz="850" dirty="0">
              <a:latin typeface="Calibri" charset="0"/>
              <a:ea typeface="Calibri" charset="0"/>
              <a:cs typeface="Calibri" charset="0"/>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8</a:t>
            </a:fld>
            <a:endParaRPr lang="en-US" dirty="0"/>
          </a:p>
        </p:txBody>
      </p:sp>
    </p:spTree>
    <p:extLst>
      <p:ext uri="{BB962C8B-B14F-4D97-AF65-F5344CB8AC3E}">
        <p14:creationId xmlns:p14="http://schemas.microsoft.com/office/powerpoint/2010/main" val="1955276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94267" y="3691462"/>
            <a:ext cx="5486400" cy="5249333"/>
          </a:xfrm>
        </p:spPr>
        <p:txBody>
          <a:bodyPr/>
          <a:lstStyle/>
          <a:p>
            <a:r>
              <a:rPr lang="en-US" sz="850" b="1" dirty="0" smtClean="0">
                <a:latin typeface="Calibri"/>
                <a:cs typeface="Calibri"/>
              </a:rPr>
              <a:t>Facilitator notes:</a:t>
            </a:r>
          </a:p>
          <a:p>
            <a:endParaRPr lang="en-US" sz="850" b="1" dirty="0" smtClean="0">
              <a:latin typeface="Calibri"/>
              <a:cs typeface="Calibri"/>
            </a:endParaRPr>
          </a:p>
          <a:p>
            <a:r>
              <a:rPr lang="en-US" sz="850" dirty="0" smtClean="0">
                <a:latin typeface="Calibri"/>
                <a:cs typeface="Calibri"/>
              </a:rPr>
              <a:t>[Time: 4 minutes]</a:t>
            </a:r>
          </a:p>
          <a:p>
            <a:endParaRPr lang="en-US" sz="850" b="1" dirty="0" smtClean="0">
              <a:latin typeface="Calibri"/>
              <a:cs typeface="Calibri"/>
            </a:endParaRPr>
          </a:p>
          <a:p>
            <a:r>
              <a:rPr lang="en-US" sz="850" i="1" dirty="0" smtClean="0">
                <a:latin typeface="Calibri"/>
                <a:cs typeface="Calibri"/>
              </a:rPr>
              <a:t>Say</a:t>
            </a:r>
            <a:r>
              <a:rPr lang="en-US" sz="850" dirty="0" smtClean="0">
                <a:latin typeface="Calibri"/>
                <a:cs typeface="Calibri"/>
              </a:rPr>
              <a:t>: A good business plan also is </a:t>
            </a:r>
            <a:r>
              <a:rPr lang="en-US" sz="850" i="1" dirty="0" smtClean="0">
                <a:latin typeface="Calibri"/>
                <a:cs typeface="Calibri"/>
              </a:rPr>
              <a:t>flexible. </a:t>
            </a:r>
            <a:r>
              <a:rPr lang="en-US" sz="800" dirty="0" smtClean="0"/>
              <a:t>You will want to revisit your plan frequently so you can reassess and adjust it as necessary.</a:t>
            </a:r>
          </a:p>
          <a:p>
            <a:endParaRPr lang="en-US" sz="800" dirty="0" smtClean="0">
              <a:latin typeface="Calibri"/>
              <a:cs typeface="Calibri"/>
            </a:endParaRPr>
          </a:p>
          <a:p>
            <a:r>
              <a:rPr lang="en-US" sz="800" i="1" dirty="0" smtClean="0">
                <a:latin typeface="Calibri"/>
                <a:cs typeface="Calibri"/>
              </a:rPr>
              <a:t>Ask: </a:t>
            </a:r>
            <a:r>
              <a:rPr lang="en-US" sz="800" dirty="0" smtClean="0">
                <a:latin typeface="Calibri"/>
                <a:cs typeface="Calibri"/>
              </a:rPr>
              <a:t>What might cause you to overhaul your plan? Chat in 1-2 or factors, events, or conditions that might prompt a change.</a:t>
            </a:r>
          </a:p>
          <a:p>
            <a:endParaRPr lang="en-US" sz="800" i="1" dirty="0">
              <a:latin typeface="Calibri"/>
              <a:cs typeface="Calibri"/>
            </a:endParaRPr>
          </a:p>
          <a:p>
            <a:r>
              <a:rPr lang="en-US" sz="800" i="1" dirty="0" smtClean="0">
                <a:latin typeface="Calibri"/>
                <a:cs typeface="Calibri"/>
              </a:rPr>
              <a:t>Instructions</a:t>
            </a:r>
            <a:r>
              <a:rPr lang="en-US" sz="800" dirty="0" smtClean="0">
                <a:latin typeface="Calibri"/>
                <a:cs typeface="Calibri"/>
              </a:rPr>
              <a:t>: Ask participants to chat in their responses and call out common themes. Experienced facilitators may wish to use the annotate feature to document responses on the slide. Provide prompts, using the list below, if participants do not spontaneously contribute.</a:t>
            </a:r>
            <a:endParaRPr lang="en-US" sz="850" i="1" dirty="0" smtClean="0">
              <a:latin typeface="Calibri"/>
              <a:cs typeface="Calibri"/>
            </a:endParaRPr>
          </a:p>
          <a:p>
            <a:endParaRPr lang="en-US" sz="850" dirty="0">
              <a:latin typeface="Calibri"/>
              <a:cs typeface="Calibri"/>
            </a:endParaRPr>
          </a:p>
          <a:p>
            <a:r>
              <a:rPr lang="en-US" sz="800" i="1" dirty="0" smtClean="0"/>
              <a:t>Say</a:t>
            </a:r>
            <a:r>
              <a:rPr lang="en-US" sz="800" dirty="0" smtClean="0"/>
              <a:t>: These are all great suggestions. To summarize, you will want to review </a:t>
            </a:r>
            <a:r>
              <a:rPr lang="en-US" sz="800" dirty="0"/>
              <a:t>and update your business plan </a:t>
            </a:r>
            <a:r>
              <a:rPr lang="en-US" sz="800" dirty="0" smtClean="0"/>
              <a:t>whenever:</a:t>
            </a:r>
            <a:endParaRPr lang="en-US" sz="800" dirty="0"/>
          </a:p>
          <a:p>
            <a:pPr marL="171450" indent="-171450">
              <a:buFont typeface="Arial" charset="0"/>
              <a:buChar char="•"/>
            </a:pPr>
            <a:r>
              <a:rPr lang="en-US" sz="800" dirty="0"/>
              <a:t>A new financial period is about to begin.</a:t>
            </a:r>
          </a:p>
          <a:p>
            <a:pPr marL="171450" indent="-171450">
              <a:buFont typeface="Arial" charset="0"/>
              <a:buChar char="•"/>
            </a:pPr>
            <a:r>
              <a:rPr lang="en-US" sz="800" dirty="0"/>
              <a:t>Your organization needs financing.</a:t>
            </a:r>
          </a:p>
          <a:p>
            <a:pPr marL="171450" indent="-171450">
              <a:buFont typeface="Arial" charset="0"/>
              <a:buChar char="•"/>
            </a:pPr>
            <a:r>
              <a:rPr lang="en-US" sz="800" dirty="0"/>
              <a:t>The economy, consumer trends, regulatory requirements, or competitors trigger changes in the market.</a:t>
            </a:r>
          </a:p>
          <a:p>
            <a:pPr marL="171450" indent="-171450">
              <a:buFont typeface="Arial" charset="0"/>
              <a:buChar char="•"/>
            </a:pPr>
            <a:r>
              <a:rPr lang="en-US" sz="800" dirty="0"/>
              <a:t>Your organization is releasing a new product or service.</a:t>
            </a:r>
          </a:p>
          <a:p>
            <a:pPr marL="171450" indent="-171450">
              <a:buFont typeface="Arial" charset="0"/>
              <a:buChar char="•"/>
            </a:pPr>
            <a:r>
              <a:rPr lang="en-US" sz="800" dirty="0"/>
              <a:t>The executive leadership has changed.</a:t>
            </a:r>
          </a:p>
          <a:p>
            <a:pPr marL="171450" indent="-171450">
              <a:buFont typeface="Arial" charset="0"/>
              <a:buChar char="•"/>
            </a:pPr>
            <a:r>
              <a:rPr lang="en-US" sz="800" dirty="0"/>
              <a:t>Your company has reached a milestone (for example, reached target earnings or has been in business for five years).</a:t>
            </a:r>
          </a:p>
          <a:p>
            <a:pPr marL="171450" indent="-171450">
              <a:buFont typeface="Arial" charset="0"/>
              <a:buChar char="•"/>
            </a:pPr>
            <a:r>
              <a:rPr lang="en-US" sz="800" dirty="0"/>
              <a:t>The plan is no longer working or accurately reflecting your business.</a:t>
            </a:r>
          </a:p>
          <a:p>
            <a:endParaRPr lang="en-US" sz="850" dirty="0">
              <a:cs typeface="Calibri"/>
            </a:endParaRPr>
          </a:p>
          <a:p>
            <a:endParaRPr lang="en-US" sz="850" dirty="0" smtClean="0">
              <a:latin typeface="Calibri"/>
              <a:cs typeface="Calibri"/>
            </a:endParaRPr>
          </a:p>
          <a:p>
            <a:r>
              <a:rPr lang="en-US" sz="850" dirty="0" smtClean="0">
                <a:latin typeface="Calibri"/>
                <a:cs typeface="Calibri"/>
              </a:rPr>
              <a:t> </a:t>
            </a:r>
            <a:endParaRPr lang="en-US" sz="850" i="1" kern="1200" dirty="0" smtClean="0">
              <a:solidFill>
                <a:schemeClr val="tx1"/>
              </a:solidFill>
              <a:effectLst/>
              <a:latin typeface="Calibri"/>
              <a:cs typeface="Calibri"/>
            </a:endParaRPr>
          </a:p>
          <a:p>
            <a:endParaRPr lang="en-US" sz="850" kern="1200" dirty="0" smtClean="0">
              <a:solidFill>
                <a:schemeClr val="tx1"/>
              </a:solidFill>
              <a:effectLst/>
              <a:latin typeface="Calibri"/>
              <a:cs typeface="Calibri"/>
            </a:endParaRPr>
          </a:p>
          <a:p>
            <a:endParaRPr lang="en-US" sz="850" kern="1200" dirty="0" smtClean="0">
              <a:solidFill>
                <a:schemeClr val="tx1"/>
              </a:solidFill>
              <a:effectLst/>
              <a:latin typeface="Calibri"/>
              <a:cs typeface="Calibri"/>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9</a:t>
            </a:fld>
            <a:endParaRPr lang="en-US" dirty="0"/>
          </a:p>
        </p:txBody>
      </p:sp>
    </p:spTree>
    <p:extLst>
      <p:ext uri="{BB962C8B-B14F-4D97-AF65-F5344CB8AC3E}">
        <p14:creationId xmlns:p14="http://schemas.microsoft.com/office/powerpoint/2010/main" val="270867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4344986"/>
          </a:xfrm>
          <a:prstGeom prst="rect">
            <a:avLst/>
          </a:prstGeom>
        </p:spPr>
        <p:txBody>
          <a:body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2017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2914315"/>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smtClean="0"/>
              <a:t>Presentation Title</a:t>
            </a:r>
            <a:endParaRPr lang="en-US" dirty="0"/>
          </a:p>
        </p:txBody>
      </p:sp>
    </p:spTree>
    <p:extLst>
      <p:ext uri="{BB962C8B-B14F-4D97-AF65-F5344CB8AC3E}">
        <p14:creationId xmlns:p14="http://schemas.microsoft.com/office/powerpoint/2010/main" val="4058257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Content Placeholder 3"/>
          <p:cNvSpPr>
            <a:spLocks noGrp="1"/>
          </p:cNvSpPr>
          <p:nvPr>
            <p:ph sz="quarter" idx="10"/>
          </p:nvPr>
        </p:nvSpPr>
        <p:spPr>
          <a:xfrm>
            <a:off x="444499" y="1831975"/>
            <a:ext cx="8233833" cy="422169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52392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_pictur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457200" y="1846063"/>
            <a:ext cx="4908549" cy="3408561"/>
          </a:xfrm>
        </p:spPr>
        <p:txBody>
          <a:bodyPr/>
          <a:lstStyle/>
          <a:p>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6" name="Text Placeholder 5"/>
          <p:cNvSpPr>
            <a:spLocks noGrp="1"/>
          </p:cNvSpPr>
          <p:nvPr>
            <p:ph type="body" sz="quarter" idx="13" hasCustomPrompt="1"/>
          </p:nvPr>
        </p:nvSpPr>
        <p:spPr>
          <a:xfrm>
            <a:off x="5715000" y="1846064"/>
            <a:ext cx="2967038" cy="3430588"/>
          </a:xfrm>
        </p:spPr>
        <p:txBody>
          <a:bodyPr/>
          <a:lstStyle>
            <a:lvl1pPr marL="225425" indent="-225425">
              <a:buFont typeface="Arial"/>
              <a:buChar char="•"/>
              <a:defRPr sz="2000"/>
            </a:lvl1pPr>
            <a:lvl2pPr marL="623888" indent="-231775">
              <a:buFont typeface="Lucida Grande"/>
              <a:buChar char="­"/>
              <a:defRPr sz="1800"/>
            </a:lvl2pPr>
          </a:lstStyle>
          <a:p>
            <a:pPr lvl="0"/>
            <a:r>
              <a:rPr lang="en-US" dirty="0" smtClean="0"/>
              <a:t>Bullet</a:t>
            </a:r>
          </a:p>
          <a:p>
            <a:pPr lvl="1"/>
            <a:r>
              <a:rPr lang="en-US" dirty="0" smtClean="0"/>
              <a:t>Sub bullet</a:t>
            </a:r>
          </a:p>
          <a:p>
            <a:pPr lvl="0"/>
            <a:r>
              <a:rPr lang="en-US" dirty="0" smtClean="0"/>
              <a:t>Bullet</a:t>
            </a:r>
          </a:p>
          <a:p>
            <a:pPr lvl="0"/>
            <a:r>
              <a:rPr lang="en-US" dirty="0" smtClean="0"/>
              <a:t>Bullet</a:t>
            </a:r>
          </a:p>
          <a:p>
            <a:pPr lvl="0"/>
            <a:endParaRPr lang="en-US" dirty="0" smtClean="0"/>
          </a:p>
        </p:txBody>
      </p:sp>
    </p:spTree>
    <p:extLst>
      <p:ext uri="{BB962C8B-B14F-4D97-AF65-F5344CB8AC3E}">
        <p14:creationId xmlns:p14="http://schemas.microsoft.com/office/powerpoint/2010/main" val="2620628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79326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cenario">
    <p:spTree>
      <p:nvGrpSpPr>
        <p:cNvPr id="1" name=""/>
        <p:cNvGrpSpPr/>
        <p:nvPr/>
      </p:nvGrpSpPr>
      <p:grpSpPr>
        <a:xfrm>
          <a:off x="0" y="0"/>
          <a:ext cx="0" cy="0"/>
          <a:chOff x="0" y="0"/>
          <a:chExt cx="0" cy="0"/>
        </a:xfrm>
      </p:grpSpPr>
      <p:sp>
        <p:nvSpPr>
          <p:cNvPr id="4" name="Rectangle 3"/>
          <p:cNvSpPr/>
          <p:nvPr userDrawn="1"/>
        </p:nvSpPr>
        <p:spPr>
          <a:xfrm>
            <a:off x="0" y="1"/>
            <a:ext cx="9144000" cy="6588124"/>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457202" y="987425"/>
            <a:ext cx="5019674" cy="861291"/>
          </a:xfrm>
        </p:spPr>
        <p:txBody>
          <a:bodyPr anchor="b"/>
          <a:lstStyle>
            <a:lvl1pPr>
              <a:defRPr b="1">
                <a:solidFill>
                  <a:srgbClr val="000000"/>
                </a:solidFill>
              </a:defRPr>
            </a:lvl1pPr>
          </a:lstStyle>
          <a:p>
            <a:r>
              <a:rPr lang="en-US" dirty="0" smtClean="0"/>
              <a:t>Click to edit master title style</a:t>
            </a:r>
            <a:endParaRPr lang="en-US" dirty="0"/>
          </a:p>
        </p:txBody>
      </p:sp>
      <p:sp>
        <p:nvSpPr>
          <p:cNvPr id="5" name="TextBox 4"/>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50000"/>
                  </a:schemeClr>
                </a:solidFill>
              </a:rPr>
              <a:pPr algn="r"/>
              <a:t>‹#›</a:t>
            </a:fld>
            <a:endParaRPr lang="en-US" sz="1500" dirty="0">
              <a:solidFill>
                <a:schemeClr val="accent5">
                  <a:lumMod val="50000"/>
                </a:schemeClr>
              </a:solidFill>
            </a:endParaRPr>
          </a:p>
        </p:txBody>
      </p:sp>
      <p:sp>
        <p:nvSpPr>
          <p:cNvPr id="6" name="TextBox 5"/>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2017 Harvard Business School Publishing. All rights reserved. Harvard Business Publishing is an affiliate of Harvard Business School.</a:t>
            </a:r>
          </a:p>
        </p:txBody>
      </p:sp>
      <p:pic>
        <p:nvPicPr>
          <p:cNvPr id="7" name="Picture 6"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13" name="Text Placeholder 12"/>
          <p:cNvSpPr>
            <a:spLocks noGrp="1"/>
          </p:cNvSpPr>
          <p:nvPr>
            <p:ph type="body" sz="quarter" idx="10"/>
          </p:nvPr>
        </p:nvSpPr>
        <p:spPr>
          <a:xfrm>
            <a:off x="444500" y="2063750"/>
            <a:ext cx="5032375" cy="3698875"/>
          </a:xfrm>
        </p:spPr>
        <p:txBody>
          <a:bodyPr/>
          <a:lstStyle>
            <a:lvl1pPr marL="53975" indent="0">
              <a:buNone/>
              <a:defRPr lang="en-US" dirty="0" smtClean="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14" name="Group 13"/>
          <p:cNvGrpSpPr/>
          <p:nvPr userDrawn="1"/>
        </p:nvGrpSpPr>
        <p:grpSpPr>
          <a:xfrm>
            <a:off x="7632039" y="1"/>
            <a:ext cx="1110074" cy="1586829"/>
            <a:chOff x="7632039" y="1"/>
            <a:chExt cx="1110074" cy="1586829"/>
          </a:xfrm>
        </p:grpSpPr>
        <p:grpSp>
          <p:nvGrpSpPr>
            <p:cNvPr id="15" name="Group 14"/>
            <p:cNvGrpSpPr/>
            <p:nvPr/>
          </p:nvGrpSpPr>
          <p:grpSpPr>
            <a:xfrm>
              <a:off x="7632039" y="1"/>
              <a:ext cx="1110074" cy="1586829"/>
              <a:chOff x="7632039" y="1"/>
              <a:chExt cx="1110074" cy="1586829"/>
            </a:xfrm>
          </p:grpSpPr>
          <p:sp>
            <p:nvSpPr>
              <p:cNvPr id="17" name="Rectangle 16"/>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7643746" y="664718"/>
              <a:ext cx="1098177" cy="400110"/>
            </a:xfrm>
            <a:prstGeom prst="rect">
              <a:avLst/>
            </a:prstGeom>
            <a:noFill/>
          </p:spPr>
          <p:txBody>
            <a:bodyPr wrap="square" rtlCol="0">
              <a:spAutoFit/>
            </a:bodyPr>
            <a:lstStyle/>
            <a:p>
              <a:pPr algn="ctr"/>
              <a:r>
                <a:rPr lang="en-US" sz="1000" dirty="0" smtClean="0">
                  <a:solidFill>
                    <a:schemeClr val="bg1"/>
                  </a:solidFill>
                </a:rPr>
                <a:t>BUSINESS PLAN DEVELOPMENT</a:t>
              </a:r>
            </a:p>
          </p:txBody>
        </p:sp>
      </p:grpSp>
      <p:sp>
        <p:nvSpPr>
          <p:cNvPr id="20" name="Text Placeholder 19"/>
          <p:cNvSpPr>
            <a:spLocks noGrp="1"/>
          </p:cNvSpPr>
          <p:nvPr>
            <p:ph type="body" sz="quarter" idx="11"/>
          </p:nvPr>
        </p:nvSpPr>
        <p:spPr>
          <a:xfrm>
            <a:off x="5762625" y="2036319"/>
            <a:ext cx="2968625" cy="3758056"/>
          </a:xfrm>
        </p:spPr>
        <p:txBody>
          <a:bodyPr anchor="ctr"/>
          <a:lstStyle>
            <a:lvl1pPr marL="53975" indent="0">
              <a:buNone/>
              <a:defRPr sz="3200" i="1">
                <a:solidFill>
                  <a:schemeClr val="bg2"/>
                </a:solidFill>
              </a:defRPr>
            </a:lvl1pPr>
          </a:lstStyle>
          <a:p>
            <a:pPr lvl="0"/>
            <a:r>
              <a:rPr lang="en-US" dirty="0" smtClean="0"/>
              <a:t>Click to edit Master text styles</a:t>
            </a:r>
          </a:p>
        </p:txBody>
      </p:sp>
    </p:spTree>
    <p:extLst>
      <p:ext uri="{BB962C8B-B14F-4D97-AF65-F5344CB8AC3E}">
        <p14:creationId xmlns:p14="http://schemas.microsoft.com/office/powerpoint/2010/main" val="1804751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big question">
    <p:spTree>
      <p:nvGrpSpPr>
        <p:cNvPr id="1" name=""/>
        <p:cNvGrpSpPr/>
        <p:nvPr/>
      </p:nvGrpSpPr>
      <p:grpSpPr>
        <a:xfrm>
          <a:off x="0" y="0"/>
          <a:ext cx="0" cy="0"/>
          <a:chOff x="0" y="0"/>
          <a:chExt cx="0" cy="0"/>
        </a:xfrm>
      </p:grpSpPr>
      <p:sp>
        <p:nvSpPr>
          <p:cNvPr id="8" name="Rectangle 7"/>
          <p:cNvSpPr/>
          <p:nvPr userDrawn="1"/>
        </p:nvSpPr>
        <p:spPr>
          <a:xfrm>
            <a:off x="1" y="0"/>
            <a:ext cx="914400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9" y="6163102"/>
            <a:ext cx="9143391" cy="694897"/>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3391" cy="1139876"/>
          </a:xfrm>
          <a:prstGeom prst="rect">
            <a:avLst/>
          </a:prstGeom>
        </p:spPr>
      </p:pic>
      <p:sp>
        <p:nvSpPr>
          <p:cNvPr id="3" name="Text Placeholder 2"/>
          <p:cNvSpPr>
            <a:spLocks noGrp="1"/>
          </p:cNvSpPr>
          <p:nvPr>
            <p:ph type="body" idx="1" hasCustomPrompt="1"/>
          </p:nvPr>
        </p:nvSpPr>
        <p:spPr>
          <a:xfrm>
            <a:off x="932329" y="2634248"/>
            <a:ext cx="6611160" cy="2724150"/>
          </a:xfrm>
          <a:prstGeom prst="rect">
            <a:avLst/>
          </a:prstGeom>
        </p:spPr>
        <p:txBody>
          <a:bodyPr anchor="t" anchorCtr="0">
            <a:noAutofit/>
          </a:bodyPr>
          <a:lstStyle>
            <a:lvl1pPr marL="0" indent="0">
              <a:lnSpc>
                <a:spcPts val="5900"/>
              </a:lnSpc>
              <a:buNone/>
              <a:defRPr sz="54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rgbClr val="FFFFFF"/>
                </a:solidFill>
              </a:rPr>
              <a:pPr algn="r"/>
              <a:t>‹#›</a:t>
            </a:fld>
            <a:endParaRPr lang="en-US" sz="1500" dirty="0">
              <a:solidFill>
                <a:srgbClr val="FFFFFF"/>
              </a:solidFill>
            </a:endParaRPr>
          </a:p>
        </p:txBody>
      </p:sp>
      <p:sp>
        <p:nvSpPr>
          <p:cNvPr id="15" name="TextBox 14"/>
          <p:cNvSpPr txBox="1"/>
          <p:nvPr userDrawn="1"/>
        </p:nvSpPr>
        <p:spPr>
          <a:xfrm>
            <a:off x="2511001" y="6545867"/>
            <a:ext cx="6175799" cy="123111"/>
          </a:xfrm>
          <a:prstGeom prst="rect">
            <a:avLst/>
          </a:prstGeom>
          <a:noFill/>
        </p:spPr>
        <p:txBody>
          <a:bodyPr wrap="square" lIns="0" tIns="0" rIns="0" bIns="0" rtlCol="0">
            <a:spAutoFit/>
          </a:bodyPr>
          <a:lstStyle/>
          <a:p>
            <a:pPr algn="r"/>
            <a:r>
              <a:rPr lang="en-US" sz="800" dirty="0" smtClean="0">
                <a:solidFill>
                  <a:schemeClr val="bg1">
                    <a:lumMod val="65000"/>
                  </a:schemeClr>
                </a:solidFill>
              </a:rPr>
              <a:t>© Copyright 2017 Harvard Business School Publishing. All rights reserved. Harvard Business Publishing is an affiliate of Harvard Business School.</a:t>
            </a:r>
          </a:p>
        </p:txBody>
      </p:sp>
      <p:pic>
        <p:nvPicPr>
          <p:cNvPr id="16" name="Pictur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710949" y="6309215"/>
            <a:ext cx="1697784" cy="193181"/>
          </a:xfrm>
          <a:prstGeom prst="rect">
            <a:avLst/>
          </a:prstGeom>
        </p:spPr>
      </p:pic>
      <p:sp>
        <p:nvSpPr>
          <p:cNvPr id="5" name="Text Placeholder 4"/>
          <p:cNvSpPr>
            <a:spLocks noGrp="1"/>
          </p:cNvSpPr>
          <p:nvPr>
            <p:ph type="body" sz="quarter" idx="11" hasCustomPrompt="1"/>
          </p:nvPr>
        </p:nvSpPr>
        <p:spPr>
          <a:xfrm>
            <a:off x="932328" y="1831301"/>
            <a:ext cx="6611160" cy="692150"/>
          </a:xfrm>
        </p:spPr>
        <p:txBody>
          <a:bodyPr anchor="b"/>
          <a:lstStyle>
            <a:lvl1pPr marL="53975" indent="0">
              <a:buNone/>
              <a:defRPr sz="2400" b="1">
                <a:solidFill>
                  <a:srgbClr val="FFFFFF"/>
                </a:solidFill>
              </a:defRPr>
            </a:lvl1pPr>
          </a:lstStyle>
          <a:p>
            <a:pPr lvl="0"/>
            <a:r>
              <a:rPr lang="en-US" dirty="0" smtClean="0"/>
              <a:t>CLICK TO EDIT MASTER TEXT STYLES</a:t>
            </a:r>
          </a:p>
        </p:txBody>
      </p:sp>
      <p:grpSp>
        <p:nvGrpSpPr>
          <p:cNvPr id="21" name="Group 20"/>
          <p:cNvGrpSpPr/>
          <p:nvPr userDrawn="1"/>
        </p:nvGrpSpPr>
        <p:grpSpPr>
          <a:xfrm>
            <a:off x="922938" y="1"/>
            <a:ext cx="1110074" cy="1586829"/>
            <a:chOff x="7632039" y="1"/>
            <a:chExt cx="1110074" cy="1586829"/>
          </a:xfrm>
        </p:grpSpPr>
        <p:grpSp>
          <p:nvGrpSpPr>
            <p:cNvPr id="22" name="Group 21"/>
            <p:cNvGrpSpPr/>
            <p:nvPr/>
          </p:nvGrpSpPr>
          <p:grpSpPr>
            <a:xfrm>
              <a:off x="7632039" y="1"/>
              <a:ext cx="1110074" cy="1586829"/>
              <a:chOff x="7632039" y="1"/>
              <a:chExt cx="1110074" cy="1586829"/>
            </a:xfrm>
          </p:grpSpPr>
          <p:sp>
            <p:nvSpPr>
              <p:cNvPr id="24" name="Rectangle 23"/>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Chevron 24"/>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23" name="TextBox 22"/>
            <p:cNvSpPr txBox="1"/>
            <p:nvPr/>
          </p:nvSpPr>
          <p:spPr>
            <a:xfrm>
              <a:off x="7643746" y="664718"/>
              <a:ext cx="1098177" cy="400110"/>
            </a:xfrm>
            <a:prstGeom prst="rect">
              <a:avLst/>
            </a:prstGeom>
            <a:noFill/>
          </p:spPr>
          <p:txBody>
            <a:bodyPr wrap="square" rtlCol="0">
              <a:spAutoFit/>
            </a:bodyPr>
            <a:lstStyle/>
            <a:p>
              <a:pPr algn="ctr"/>
              <a:r>
                <a:rPr lang="en-US" sz="1000" dirty="0" smtClean="0">
                  <a:solidFill>
                    <a:schemeClr val="bg1"/>
                  </a:solidFill>
                </a:rPr>
                <a:t>BUSINESS PLAN DEVELOPMENT</a:t>
              </a:r>
            </a:p>
          </p:txBody>
        </p:sp>
      </p:grpSp>
    </p:spTree>
    <p:extLst>
      <p:ext uri="{BB962C8B-B14F-4D97-AF65-F5344CB8AC3E}">
        <p14:creationId xmlns:p14="http://schemas.microsoft.com/office/powerpoint/2010/main" val="875335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esson-star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939625" y="2709863"/>
            <a:ext cx="6488111" cy="2888719"/>
          </a:xfrm>
          <a:prstGeom prst="rect">
            <a:avLst/>
          </a:prstGeom>
        </p:spPr>
        <p:txBody>
          <a:bodyPr anchor="ctr" anchorCtr="0">
            <a:noAutofit/>
          </a:bodyPr>
          <a:lstStyle>
            <a:lvl1pPr marL="0" indent="0">
              <a:lnSpc>
                <a:spcPct val="80000"/>
              </a:lnSpc>
              <a:buNone/>
              <a:defRPr sz="7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9" name="Rectangle 8"/>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5" name="TextBox 1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2017 Harvard Business School Publishing. All rights reserved. Harvard Business Publishing is an affiliate of Harvard Business School.</a:t>
            </a:r>
          </a:p>
        </p:txBody>
      </p:sp>
      <p:pic>
        <p:nvPicPr>
          <p:cNvPr id="16" name="Picture 15"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4" name="Picture Placeholder 3"/>
          <p:cNvSpPr>
            <a:spLocks noGrp="1"/>
          </p:cNvSpPr>
          <p:nvPr>
            <p:ph type="pic" sz="quarter" idx="10"/>
          </p:nvPr>
        </p:nvSpPr>
        <p:spPr>
          <a:xfrm>
            <a:off x="0" y="0"/>
            <a:ext cx="9143999" cy="2060575"/>
          </a:xfrm>
        </p:spPr>
        <p:txBody>
          <a:bodyPr/>
          <a:lstStyle/>
          <a:p>
            <a:endParaRPr lang="en-US" dirty="0"/>
          </a:p>
        </p:txBody>
      </p:sp>
    </p:spTree>
    <p:extLst>
      <p:ext uri="{BB962C8B-B14F-4D97-AF65-F5344CB8AC3E}">
        <p14:creationId xmlns:p14="http://schemas.microsoft.com/office/powerpoint/2010/main" val="2265311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09" y="1014413"/>
            <a:ext cx="9144000" cy="5519031"/>
          </a:xfrm>
          <a:prstGeom prst="rect">
            <a:avLst/>
          </a:prstGeom>
        </p:spPr>
        <p:txBody>
          <a:bodyPr/>
          <a:lstStyle>
            <a:lvl1pPr marL="53975" indent="0">
              <a:buNone/>
              <a:defRPr/>
            </a:lvl1p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2017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71600" y="3471333"/>
            <a:ext cx="6605138" cy="1481667"/>
          </a:xfrm>
          <a:prstGeom prst="rect">
            <a:avLst/>
          </a:prstGeom>
        </p:spPr>
        <p:txBody>
          <a:bodyPr anchor="ctr" anchorCtr="0">
            <a:noAutofit/>
          </a:bodyPr>
          <a:lstStyle>
            <a:lvl1pPr algn="l">
              <a:lnSpc>
                <a:spcPct val="100000"/>
              </a:lnSpc>
              <a:defRPr sz="8800">
                <a:solidFill>
                  <a:schemeClr val="bg1"/>
                </a:solidFill>
              </a:defRPr>
            </a:lvl1pPr>
          </a:lstStyle>
          <a:p>
            <a:r>
              <a:rPr lang="en-US" dirty="0" smtClean="0"/>
              <a:t>Text</a:t>
            </a:r>
            <a:endParaRPr lang="en-US" dirty="0"/>
          </a:p>
        </p:txBody>
      </p:sp>
    </p:spTree>
    <p:extLst>
      <p:ext uri="{BB962C8B-B14F-4D97-AF65-F5344CB8AC3E}">
        <p14:creationId xmlns:p14="http://schemas.microsoft.com/office/powerpoint/2010/main" val="34725119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895253" y="6246751"/>
            <a:ext cx="6654800" cy="365125"/>
          </a:xfrm>
          <a:prstGeom prst="rect">
            <a:avLst/>
          </a:prstGeom>
        </p:spPr>
        <p:txBody>
          <a:bodyPr/>
          <a:lstStyle/>
          <a:p>
            <a:endParaRPr lang="en-US" dirty="0"/>
          </a:p>
        </p:txBody>
      </p:sp>
    </p:spTree>
    <p:extLst>
      <p:ext uri="{BB962C8B-B14F-4D97-AF65-F5344CB8AC3E}">
        <p14:creationId xmlns:p14="http://schemas.microsoft.com/office/powerpoint/2010/main" val="35469565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1"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p:nvPr/>
        </p:nvSpPr>
        <p:spPr>
          <a:xfrm>
            <a:off x="0" y="-1"/>
            <a:ext cx="9144000" cy="120173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0" name="TextBox 9"/>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2" name="Text Placeholder 11"/>
          <p:cNvSpPr>
            <a:spLocks noGrp="1"/>
          </p:cNvSpPr>
          <p:nvPr>
            <p:ph type="body" idx="1"/>
          </p:nvPr>
        </p:nvSpPr>
        <p:spPr>
          <a:xfrm>
            <a:off x="457199" y="1831975"/>
            <a:ext cx="8226425" cy="4065361"/>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itle Placeholder 1"/>
          <p:cNvSpPr>
            <a:spLocks noGrp="1"/>
          </p:cNvSpPr>
          <p:nvPr>
            <p:ph type="title"/>
          </p:nvPr>
        </p:nvSpPr>
        <p:spPr>
          <a:xfrm>
            <a:off x="457201" y="177800"/>
            <a:ext cx="6953624" cy="861291"/>
          </a:xfrm>
          <a:prstGeom prst="rect">
            <a:avLst/>
          </a:prstGeom>
        </p:spPr>
        <p:txBody>
          <a:bodyPr vert="horz" lIns="0" tIns="0" rIns="0" bIns="0" rtlCol="0" anchor="ctr">
            <a:noAutofit/>
          </a:bodyPr>
          <a:lstStyle/>
          <a:p>
            <a:r>
              <a:rPr lang="en-US" dirty="0" smtClean="0"/>
              <a:t>Click to edit Master title style</a:t>
            </a:r>
            <a:endParaRPr lang="en-US" dirty="0"/>
          </a:p>
        </p:txBody>
      </p:sp>
      <p:sp>
        <p:nvSpPr>
          <p:cNvPr id="5" name="TextBox 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2017 Harvard Business School Publishing. All rights reserved. Harvard Business Publishing is an affiliate of Harvard Business School.</a:t>
            </a:r>
          </a:p>
        </p:txBody>
      </p:sp>
      <p:pic>
        <p:nvPicPr>
          <p:cNvPr id="13" name="Picture 12" descr="HMM-logo_horizontal_color.png"/>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grpSp>
        <p:nvGrpSpPr>
          <p:cNvPr id="9" name="Group 8"/>
          <p:cNvGrpSpPr/>
          <p:nvPr userDrawn="1"/>
        </p:nvGrpSpPr>
        <p:grpSpPr>
          <a:xfrm>
            <a:off x="7632039" y="1"/>
            <a:ext cx="1110074" cy="1586829"/>
            <a:chOff x="7632039" y="1"/>
            <a:chExt cx="1110074" cy="1586829"/>
          </a:xfrm>
        </p:grpSpPr>
        <p:grpSp>
          <p:nvGrpSpPr>
            <p:cNvPr id="14" name="Group 13"/>
            <p:cNvGrpSpPr/>
            <p:nvPr/>
          </p:nvGrpSpPr>
          <p:grpSpPr>
            <a:xfrm>
              <a:off x="7632039" y="1"/>
              <a:ext cx="1110074" cy="1586829"/>
              <a:chOff x="7632039" y="1"/>
              <a:chExt cx="1110074" cy="1586829"/>
            </a:xfrm>
          </p:grpSpPr>
          <p:sp>
            <p:nvSpPr>
              <p:cNvPr id="16" name="Rectangle 15"/>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Chevron 16"/>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5" name="TextBox 14"/>
            <p:cNvSpPr txBox="1"/>
            <p:nvPr/>
          </p:nvSpPr>
          <p:spPr>
            <a:xfrm>
              <a:off x="7643746" y="664718"/>
              <a:ext cx="1098177" cy="400110"/>
            </a:xfrm>
            <a:prstGeom prst="rect">
              <a:avLst/>
            </a:prstGeom>
            <a:noFill/>
          </p:spPr>
          <p:txBody>
            <a:bodyPr wrap="square" rtlCol="0">
              <a:spAutoFit/>
            </a:bodyPr>
            <a:lstStyle/>
            <a:p>
              <a:pPr algn="ctr"/>
              <a:r>
                <a:rPr lang="en-US" sz="1000" dirty="0" smtClean="0">
                  <a:solidFill>
                    <a:schemeClr val="bg1"/>
                  </a:solidFill>
                </a:rPr>
                <a:t>BUSINESS PLAN DEVELOPMENT</a:t>
              </a:r>
            </a:p>
          </p:txBody>
        </p:sp>
      </p:grpSp>
    </p:spTree>
    <p:extLst>
      <p:ext uri="{BB962C8B-B14F-4D97-AF65-F5344CB8AC3E}">
        <p14:creationId xmlns:p14="http://schemas.microsoft.com/office/powerpoint/2010/main" val="3839259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70" r:id="rId4"/>
    <p:sldLayoutId id="2147483671" r:id="rId5"/>
    <p:sldLayoutId id="2147483669" r:id="rId6"/>
    <p:sldLayoutId id="2147483651" r:id="rId7"/>
    <p:sldLayoutId id="2147483665" r:id="rId8"/>
    <p:sldLayoutId id="2147483672" r:id="rId9"/>
  </p:sldLayoutIdLst>
  <p:timing>
    <p:tnLst>
      <p:par>
        <p:cTn id="1" dur="indefinite" restart="never" nodeType="tmRoot"/>
      </p:par>
    </p:tnLst>
  </p:timing>
  <p:txStyles>
    <p:titleStyle>
      <a:lvl1pPr algn="l" defTabSz="914400" rtl="0" eaLnBrk="1" latinLnBrk="0" hangingPunct="1">
        <a:lnSpc>
          <a:spcPts val="3600"/>
        </a:lnSpc>
        <a:spcBef>
          <a:spcPct val="0"/>
        </a:spcBef>
        <a:buNone/>
        <a:defRPr sz="3200" kern="1200">
          <a:solidFill>
            <a:schemeClr val="bg1"/>
          </a:solidFill>
          <a:latin typeface="Calibri"/>
          <a:ea typeface="+mj-ea"/>
          <a:cs typeface="Calibri"/>
        </a:defRPr>
      </a:lvl1pPr>
    </p:titleStyle>
    <p:body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13.jpg"/></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9.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2.xml"/><Relationship Id="rId3"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14.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5.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 Id="rId3"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8.png"/><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image" Target="../media/image18.jp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9.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7.png"/><Relationship Id="rId1" Type="http://schemas.openxmlformats.org/officeDocument/2006/relationships/slideLayout" Target="../slideLayouts/slideLayout8.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12.jpg"/></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8" Type="http://schemas.openxmlformats.org/officeDocument/2006/relationships/image" Target="../media/image8.png"/><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1961"/>
          <a:stretch/>
        </p:blipFill>
        <p:spPr>
          <a:xfrm>
            <a:off x="-1" y="1016974"/>
            <a:ext cx="9144001" cy="4353679"/>
          </a:xfrm>
          <a:prstGeom prst="rect">
            <a:avLst/>
          </a:prstGeom>
        </p:spPr>
      </p:pic>
      <p:sp>
        <p:nvSpPr>
          <p:cNvPr id="9" name="Rectangle 8"/>
          <p:cNvSpPr/>
          <p:nvPr/>
        </p:nvSpPr>
        <p:spPr>
          <a:xfrm>
            <a:off x="0" y="3130474"/>
            <a:ext cx="9144000" cy="1011219"/>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cover_arrow.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5325" y="3503600"/>
            <a:ext cx="518125" cy="292589"/>
          </a:xfrm>
          <a:prstGeom prst="rect">
            <a:avLst/>
          </a:prstGeom>
        </p:spPr>
      </p:pic>
      <p:sp>
        <p:nvSpPr>
          <p:cNvPr id="6" name="Title 5"/>
          <p:cNvSpPr>
            <a:spLocks noGrp="1"/>
          </p:cNvSpPr>
          <p:nvPr>
            <p:ph type="ctrTitle"/>
          </p:nvPr>
        </p:nvSpPr>
        <p:spPr>
          <a:xfrm>
            <a:off x="1390315" y="3032653"/>
            <a:ext cx="7299659" cy="1242679"/>
          </a:xfrm>
        </p:spPr>
        <p:txBody>
          <a:bodyPr/>
          <a:lstStyle/>
          <a:p>
            <a:r>
              <a:rPr lang="en-US" dirty="0" smtClean="0"/>
              <a:t>Business Plan </a:t>
            </a:r>
            <a:r>
              <a:rPr lang="en-US" dirty="0"/>
              <a:t>Development Café</a:t>
            </a:r>
          </a:p>
        </p:txBody>
      </p:sp>
      <p:grpSp>
        <p:nvGrpSpPr>
          <p:cNvPr id="11" name="Group 10"/>
          <p:cNvGrpSpPr/>
          <p:nvPr/>
        </p:nvGrpSpPr>
        <p:grpSpPr>
          <a:xfrm>
            <a:off x="630081" y="-5584"/>
            <a:ext cx="2825156" cy="1823903"/>
            <a:chOff x="630081" y="-5584"/>
            <a:chExt cx="2825156" cy="1823903"/>
          </a:xfrm>
        </p:grpSpPr>
        <p:sp>
          <p:nvSpPr>
            <p:cNvPr id="12" name="Freeform 11"/>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3" name="Picture 12" descr="HMM-logo_stacked_white.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
        <p:nvSpPr>
          <p:cNvPr id="15" name="Rectangle 14"/>
          <p:cNvSpPr/>
          <p:nvPr/>
        </p:nvSpPr>
        <p:spPr>
          <a:xfrm>
            <a:off x="6981216" y="5526149"/>
            <a:ext cx="1686780" cy="86285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Insert client logo here</a:t>
            </a:r>
            <a:endParaRPr lang="en-US" dirty="0"/>
          </a:p>
        </p:txBody>
      </p:sp>
    </p:spTree>
    <p:extLst>
      <p:ext uri="{BB962C8B-B14F-4D97-AF65-F5344CB8AC3E}">
        <p14:creationId xmlns:p14="http://schemas.microsoft.com/office/powerpoint/2010/main" val="9048920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589"/>
            <a:ext cx="9144000" cy="2082800"/>
          </a:xfrm>
          <a:prstGeom prst="rect">
            <a:avLst/>
          </a:prstGeom>
        </p:spPr>
      </p:pic>
      <p:sp>
        <p:nvSpPr>
          <p:cNvPr id="7" name="Text Placeholder 6"/>
          <p:cNvSpPr>
            <a:spLocks noGrp="1"/>
          </p:cNvSpPr>
          <p:nvPr>
            <p:ph type="body" idx="1"/>
          </p:nvPr>
        </p:nvSpPr>
        <p:spPr>
          <a:xfrm>
            <a:off x="939625" y="2709863"/>
            <a:ext cx="7124875" cy="2888719"/>
          </a:xfrm>
        </p:spPr>
        <p:txBody>
          <a:bodyPr/>
          <a:lstStyle/>
          <a:p>
            <a:r>
              <a:rPr lang="en-US" dirty="0" smtClean="0"/>
              <a:t>PROPOSE A PROJECT</a:t>
            </a:r>
            <a:endParaRPr lang="en-US" dirty="0"/>
          </a:p>
        </p:txBody>
      </p:sp>
      <p:grpSp>
        <p:nvGrpSpPr>
          <p:cNvPr id="10" name="Group 9"/>
          <p:cNvGrpSpPr/>
          <p:nvPr/>
        </p:nvGrpSpPr>
        <p:grpSpPr>
          <a:xfrm>
            <a:off x="932789" y="0"/>
            <a:ext cx="1110074" cy="2459955"/>
            <a:chOff x="1552549" y="0"/>
            <a:chExt cx="1110074" cy="2459955"/>
          </a:xfrm>
        </p:grpSpPr>
        <p:grpSp>
          <p:nvGrpSpPr>
            <p:cNvPr id="12" name="Group 11"/>
            <p:cNvGrpSpPr/>
            <p:nvPr/>
          </p:nvGrpSpPr>
          <p:grpSpPr>
            <a:xfrm>
              <a:off x="1552549" y="0"/>
              <a:ext cx="1110074" cy="2459955"/>
              <a:chOff x="1560742" y="0"/>
              <a:chExt cx="1110074" cy="2459955"/>
            </a:xfrm>
            <a:effectLst>
              <a:glow rad="25400">
                <a:schemeClr val="tx1">
                  <a:alpha val="20000"/>
                </a:schemeClr>
              </a:glow>
            </a:effectLst>
          </p:grpSpPr>
          <p:sp>
            <p:nvSpPr>
              <p:cNvPr id="14" name="Rectangle 13"/>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Chevron 14"/>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3" name="TextBox 12"/>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BUSINESS PLAN DEVELOPMENT</a:t>
              </a:r>
            </a:p>
          </p:txBody>
        </p:sp>
      </p:grpSp>
    </p:spTree>
    <p:extLst>
      <p:ext uri="{BB962C8B-B14F-4D97-AF65-F5344CB8AC3E}">
        <p14:creationId xmlns:p14="http://schemas.microsoft.com/office/powerpoint/2010/main" val="19357708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Initiate a planning process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44276458"/>
              </p:ext>
            </p:extLst>
          </p:nvPr>
        </p:nvGraphicFramePr>
        <p:xfrm>
          <a:off x="457200" y="1831975"/>
          <a:ext cx="8226425" cy="40655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327005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Prepare to propose a project</a:t>
            </a:r>
            <a:endParaRPr lang="en-US" dirty="0"/>
          </a:p>
        </p:txBody>
      </p:sp>
      <p:sp>
        <p:nvSpPr>
          <p:cNvPr id="3" name="TextBox 2"/>
          <p:cNvSpPr txBox="1"/>
          <p:nvPr/>
        </p:nvSpPr>
        <p:spPr>
          <a:xfrm>
            <a:off x="609600" y="2302933"/>
            <a:ext cx="184666" cy="369332"/>
          </a:xfrm>
          <a:prstGeom prst="rect">
            <a:avLst/>
          </a:prstGeom>
          <a:noFill/>
        </p:spPr>
        <p:txBody>
          <a:bodyPr wrap="none" rtlCol="0">
            <a:spAutoFit/>
          </a:bodyPr>
          <a:lstStyle/>
          <a:p>
            <a:endParaRPr lang="en-US" dirty="0"/>
          </a:p>
        </p:txBody>
      </p:sp>
      <p:sp>
        <p:nvSpPr>
          <p:cNvPr id="6" name="TextBox 5"/>
          <p:cNvSpPr txBox="1"/>
          <p:nvPr/>
        </p:nvSpPr>
        <p:spPr>
          <a:xfrm>
            <a:off x="457200" y="1600200"/>
            <a:ext cx="7671816" cy="3293209"/>
          </a:xfrm>
          <a:prstGeom prst="rect">
            <a:avLst/>
          </a:prstGeom>
          <a:noFill/>
        </p:spPr>
        <p:txBody>
          <a:bodyPr wrap="square" rtlCol="0">
            <a:spAutoFit/>
          </a:bodyPr>
          <a:lstStyle/>
          <a:p>
            <a:r>
              <a:rPr lang="en-US" sz="2600" i="1" dirty="0" smtClean="0">
                <a:solidFill>
                  <a:schemeClr val="accent1"/>
                </a:solidFill>
              </a:rPr>
              <a:t>What are you trying to accomplish through your business plan?</a:t>
            </a:r>
          </a:p>
          <a:p>
            <a:endParaRPr lang="en-US" sz="2600" dirty="0">
              <a:solidFill>
                <a:schemeClr val="accent1"/>
              </a:solidFill>
            </a:endParaRPr>
          </a:p>
          <a:p>
            <a:r>
              <a:rPr lang="en-US" sz="2600" i="1" dirty="0" smtClean="0">
                <a:solidFill>
                  <a:schemeClr val="accent1"/>
                </a:solidFill>
              </a:rPr>
              <a:t>Who is your target audience?</a:t>
            </a:r>
          </a:p>
          <a:p>
            <a:endParaRPr lang="en-US" sz="2600" dirty="0">
              <a:solidFill>
                <a:schemeClr val="accent1"/>
              </a:solidFill>
            </a:endParaRPr>
          </a:p>
          <a:p>
            <a:r>
              <a:rPr lang="en-US" sz="2600" i="1" dirty="0" smtClean="0">
                <a:solidFill>
                  <a:schemeClr val="accent1"/>
                </a:solidFill>
              </a:rPr>
              <a:t>What information will you need?</a:t>
            </a:r>
          </a:p>
          <a:p>
            <a:endParaRPr lang="en-US" sz="2600" dirty="0">
              <a:solidFill>
                <a:schemeClr val="accent1"/>
              </a:solidFill>
            </a:endParaRPr>
          </a:p>
          <a:p>
            <a:r>
              <a:rPr lang="en-US" sz="2600" i="1" dirty="0" smtClean="0">
                <a:solidFill>
                  <a:schemeClr val="accent1"/>
                </a:solidFill>
              </a:rPr>
              <a:t>How should you present your plan?</a:t>
            </a:r>
          </a:p>
        </p:txBody>
      </p:sp>
      <p:grpSp>
        <p:nvGrpSpPr>
          <p:cNvPr id="5" name="Group 4"/>
          <p:cNvGrpSpPr/>
          <p:nvPr/>
        </p:nvGrpSpPr>
        <p:grpSpPr>
          <a:xfrm>
            <a:off x="7563253" y="5271263"/>
            <a:ext cx="1580747" cy="844729"/>
            <a:chOff x="7563253" y="4665042"/>
            <a:chExt cx="1580747" cy="844729"/>
          </a:xfrm>
        </p:grpSpPr>
        <p:sp>
          <p:nvSpPr>
            <p:cNvPr id="7" name="Rectangle 6"/>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8" name="Picture 7"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14100590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9050"/>
            <a:ext cx="9144000" cy="2082800"/>
          </a:xfrm>
          <a:prstGeom prst="rect">
            <a:avLst/>
          </a:prstGeom>
        </p:spPr>
      </p:pic>
      <p:sp>
        <p:nvSpPr>
          <p:cNvPr id="8" name="Text Placeholder 7"/>
          <p:cNvSpPr>
            <a:spLocks noGrp="1"/>
          </p:cNvSpPr>
          <p:nvPr>
            <p:ph type="body" idx="1"/>
          </p:nvPr>
        </p:nvSpPr>
        <p:spPr>
          <a:xfrm>
            <a:off x="939625" y="2709863"/>
            <a:ext cx="7397551" cy="2888719"/>
          </a:xfrm>
        </p:spPr>
        <p:txBody>
          <a:bodyPr/>
          <a:lstStyle/>
          <a:p>
            <a:r>
              <a:rPr lang="en-US" dirty="0" smtClean="0"/>
              <a:t>SELL AN OPPORTUNITY</a:t>
            </a:r>
            <a:endParaRPr lang="en-US" dirty="0"/>
          </a:p>
        </p:txBody>
      </p:sp>
      <p:grpSp>
        <p:nvGrpSpPr>
          <p:cNvPr id="9" name="Group 8"/>
          <p:cNvGrpSpPr/>
          <p:nvPr/>
        </p:nvGrpSpPr>
        <p:grpSpPr>
          <a:xfrm>
            <a:off x="932789" y="0"/>
            <a:ext cx="1110074" cy="2459955"/>
            <a:chOff x="1552549" y="0"/>
            <a:chExt cx="1110074" cy="2459955"/>
          </a:xfrm>
        </p:grpSpPr>
        <p:grpSp>
          <p:nvGrpSpPr>
            <p:cNvPr id="16" name="Group 15"/>
            <p:cNvGrpSpPr/>
            <p:nvPr/>
          </p:nvGrpSpPr>
          <p:grpSpPr>
            <a:xfrm>
              <a:off x="1552549" y="0"/>
              <a:ext cx="1110074" cy="2459955"/>
              <a:chOff x="1560742" y="0"/>
              <a:chExt cx="1110074" cy="2459955"/>
            </a:xfrm>
            <a:effectLst>
              <a:glow rad="25400">
                <a:schemeClr val="tx1">
                  <a:alpha val="20000"/>
                </a:schemeClr>
              </a:glow>
            </a:effectLst>
          </p:grpSpPr>
          <p:sp>
            <p:nvSpPr>
              <p:cNvPr id="18" name="Rectangle 17"/>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Chevron 18"/>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7" name="TextBox 16"/>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BUSINESS PLAN DEVELOPMENT</a:t>
              </a:r>
            </a:p>
          </p:txBody>
        </p:sp>
      </p:grpSp>
    </p:spTree>
    <p:extLst>
      <p:ext uri="{BB962C8B-B14F-4D97-AF65-F5344CB8AC3E}">
        <p14:creationId xmlns:p14="http://schemas.microsoft.com/office/powerpoint/2010/main" val="5103824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736" y="177800"/>
            <a:ext cx="7111999" cy="861291"/>
          </a:xfrm>
        </p:spPr>
        <p:txBody>
          <a:bodyPr>
            <a:normAutofit/>
          </a:bodyPr>
          <a:lstStyle/>
          <a:p>
            <a:r>
              <a:rPr lang="en-US" dirty="0" smtClean="0"/>
              <a:t>Describe the opportunity</a:t>
            </a:r>
            <a:endParaRPr lang="en-US" dirty="0"/>
          </a:p>
        </p:txBody>
      </p:sp>
      <p:sp>
        <p:nvSpPr>
          <p:cNvPr id="3" name="TextBox 2"/>
          <p:cNvSpPr txBox="1"/>
          <p:nvPr/>
        </p:nvSpPr>
        <p:spPr>
          <a:xfrm>
            <a:off x="5276088" y="2514600"/>
            <a:ext cx="3579621" cy="2246769"/>
          </a:xfrm>
          <a:prstGeom prst="rect">
            <a:avLst/>
          </a:prstGeom>
          <a:noFill/>
        </p:spPr>
        <p:txBody>
          <a:bodyPr wrap="square" rtlCol="0">
            <a:spAutoFit/>
          </a:bodyPr>
          <a:lstStyle/>
          <a:p>
            <a:r>
              <a:rPr lang="en-US" sz="2400" i="1" dirty="0" smtClean="0">
                <a:solidFill>
                  <a:schemeClr val="accent1"/>
                </a:solidFill>
              </a:rPr>
              <a:t>How might you use insights about your industry</a:t>
            </a:r>
            <a:r>
              <a:rPr lang="en-US" sz="2400" i="1" dirty="0">
                <a:solidFill>
                  <a:schemeClr val="accent1"/>
                </a:solidFill>
              </a:rPr>
              <a:t>, competition, and </a:t>
            </a:r>
            <a:r>
              <a:rPr lang="en-US" sz="2400" i="1" dirty="0" smtClean="0">
                <a:solidFill>
                  <a:schemeClr val="accent1"/>
                </a:solidFill>
              </a:rPr>
              <a:t>market to aid in the development of your business plan?</a:t>
            </a:r>
            <a:endParaRPr lang="en-US" sz="2400" i="1" dirty="0">
              <a:solidFill>
                <a:schemeClr val="accent1"/>
              </a:solidFill>
            </a:endParaRPr>
          </a:p>
          <a:p>
            <a:endParaRPr lang="en-US" sz="2000" i="1" dirty="0">
              <a:solidFill>
                <a:srgbClr val="C00000"/>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7512" y="1486229"/>
            <a:ext cx="3749040" cy="4851698"/>
          </a:xfrm>
          <a:prstGeom prst="rect">
            <a:avLst/>
          </a:prstGeom>
          <a:ln>
            <a:solidFill>
              <a:schemeClr val="bg1">
                <a:lumMod val="85000"/>
              </a:schemeClr>
            </a:solidFill>
          </a:ln>
        </p:spPr>
      </p:pic>
    </p:spTree>
    <p:extLst>
      <p:ext uri="{BB962C8B-B14F-4D97-AF65-F5344CB8AC3E}">
        <p14:creationId xmlns:p14="http://schemas.microsoft.com/office/powerpoint/2010/main" val="10334936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2" y="69267"/>
            <a:ext cx="5144552" cy="541152"/>
          </a:xfrm>
        </p:spPr>
        <p:txBody>
          <a:bodyPr>
            <a:noAutofit/>
          </a:bodyPr>
          <a:lstStyle/>
          <a:p>
            <a:pPr>
              <a:lnSpc>
                <a:spcPct val="90000"/>
              </a:lnSpc>
            </a:pPr>
            <a:r>
              <a:rPr lang="en-US" sz="2400" dirty="0" smtClean="0">
                <a:solidFill>
                  <a:schemeClr val="tx1"/>
                </a:solidFill>
              </a:rPr>
              <a:t>Articulating the “Sweet </a:t>
            </a:r>
            <a:r>
              <a:rPr lang="en-US" sz="2400" dirty="0">
                <a:solidFill>
                  <a:schemeClr val="tx1"/>
                </a:solidFill>
              </a:rPr>
              <a:t>S</a:t>
            </a:r>
            <a:r>
              <a:rPr lang="en-US" sz="2400" dirty="0" smtClean="0">
                <a:solidFill>
                  <a:schemeClr val="tx1"/>
                </a:solidFill>
              </a:rPr>
              <a:t>pot”</a:t>
            </a:r>
            <a:endParaRPr lang="en-US" sz="2400" dirty="0">
              <a:solidFill>
                <a:schemeClr val="tx1"/>
              </a:solidFill>
            </a:endParaRPr>
          </a:p>
        </p:txBody>
      </p:sp>
      <p:sp>
        <p:nvSpPr>
          <p:cNvPr id="8" name="Text Placeholder 7"/>
          <p:cNvSpPr>
            <a:spLocks noGrp="1"/>
          </p:cNvSpPr>
          <p:nvPr>
            <p:ph type="body" sz="quarter" idx="10"/>
          </p:nvPr>
        </p:nvSpPr>
        <p:spPr>
          <a:xfrm>
            <a:off x="444499" y="785911"/>
            <a:ext cx="4775201" cy="5656453"/>
          </a:xfrm>
        </p:spPr>
        <p:txBody>
          <a:bodyPr/>
          <a:lstStyle/>
          <a:p>
            <a:r>
              <a:rPr lang="en-US" sz="1400" dirty="0" smtClean="0"/>
              <a:t>Ali is a business unit head for a multinational clothing retailer tasked with creating a business plan for expansion of its virtual business. As a mid-tier player in a competitive space, the company has a vision to positon itself as a virtual clothing marketplace of choice, selling multiple brands under a single umbrella in a digital bazaar environment. Its goal is to provide unmatched access and unbeatable prices for the widest variety of clothing worldwide.</a:t>
            </a:r>
            <a:endParaRPr lang="en-US" sz="1400" dirty="0"/>
          </a:p>
          <a:p>
            <a:r>
              <a:rPr lang="en-US" sz="1400" dirty="0"/>
              <a:t>In </a:t>
            </a:r>
            <a:r>
              <a:rPr lang="en-US" sz="1400" dirty="0" smtClean="0"/>
              <a:t>the next four to five </a:t>
            </a:r>
            <a:r>
              <a:rPr lang="en-US" sz="1400" dirty="0"/>
              <a:t>years, </a:t>
            </a:r>
            <a:r>
              <a:rPr lang="en-US" sz="1400" dirty="0" smtClean="0"/>
              <a:t>Ali’s division plans </a:t>
            </a:r>
            <a:r>
              <a:rPr lang="en-US" sz="1400" dirty="0"/>
              <a:t>to focus on </a:t>
            </a:r>
            <a:r>
              <a:rPr lang="en-US" sz="1400" dirty="0" smtClean="0"/>
              <a:t>enhancing its web and </a:t>
            </a:r>
            <a:r>
              <a:rPr lang="en-US" sz="1400" dirty="0"/>
              <a:t>mobile </a:t>
            </a:r>
            <a:r>
              <a:rPr lang="en-US" sz="1400" dirty="0" smtClean="0"/>
              <a:t>applications to eventually earn 65</a:t>
            </a:r>
            <a:r>
              <a:rPr lang="en-US" sz="1400" dirty="0"/>
              <a:t>% of </a:t>
            </a:r>
            <a:r>
              <a:rPr lang="en-US" sz="1400" dirty="0" smtClean="0"/>
              <a:t>unit </a:t>
            </a:r>
            <a:r>
              <a:rPr lang="en-US" sz="1400" dirty="0"/>
              <a:t>revenues </a:t>
            </a:r>
            <a:r>
              <a:rPr lang="en-US" sz="1400" dirty="0" smtClean="0"/>
              <a:t>from virtual storefront operations.</a:t>
            </a:r>
            <a:r>
              <a:rPr lang="en-US" sz="1400" dirty="0"/>
              <a:t> </a:t>
            </a:r>
            <a:r>
              <a:rPr lang="en-US" sz="1400" dirty="0" smtClean="0"/>
              <a:t>The shift will enable the retailer to realize a goal of delivering “always on, always available” service to its core customer base of fashion-forward, budget-conscious shoppers. </a:t>
            </a:r>
          </a:p>
          <a:p>
            <a:r>
              <a:rPr lang="en-US" sz="1400" dirty="0" smtClean="0"/>
              <a:t>Up to now, the company’s digital presence has been lackluster, and recent attempts to assimilate mobile applications have failed with consumers. Ali and his team require an infusion of capital to support the design, development, and implementation of the new platform. Ali and his team believe they will be offering something truly unique to their customers—guaranteeing the best price on the widest variety of clothing styles and brands anywhere in the world. Now they just need to convince investors and customers.</a:t>
            </a:r>
            <a:endParaRPr lang="en-US" sz="1400" dirty="0"/>
          </a:p>
        </p:txBody>
      </p:sp>
      <p:sp>
        <p:nvSpPr>
          <p:cNvPr id="3" name="Text Placeholder 2"/>
          <p:cNvSpPr>
            <a:spLocks noGrp="1"/>
          </p:cNvSpPr>
          <p:nvPr>
            <p:ph type="body" sz="quarter" idx="11"/>
          </p:nvPr>
        </p:nvSpPr>
        <p:spPr>
          <a:xfrm>
            <a:off x="5732450" y="1819656"/>
            <a:ext cx="3174484" cy="3301999"/>
          </a:xfrm>
        </p:spPr>
        <p:txBody>
          <a:bodyPr anchor="t"/>
          <a:lstStyle/>
          <a:p>
            <a:pPr>
              <a:lnSpc>
                <a:spcPct val="100000"/>
              </a:lnSpc>
            </a:pPr>
            <a:r>
              <a:rPr lang="en-US" sz="2200" dirty="0" smtClean="0">
                <a:solidFill>
                  <a:schemeClr val="accent1"/>
                </a:solidFill>
              </a:rPr>
              <a:t>How would you summarize the unique set of benefits Ali’s team intends to provide its customers? </a:t>
            </a:r>
          </a:p>
          <a:p>
            <a:pPr>
              <a:lnSpc>
                <a:spcPct val="100000"/>
              </a:lnSpc>
              <a:spcBef>
                <a:spcPts val="1200"/>
              </a:spcBef>
            </a:pPr>
            <a:r>
              <a:rPr lang="en-US" sz="2200" dirty="0" smtClean="0">
                <a:solidFill>
                  <a:schemeClr val="accent1"/>
                </a:solidFill>
              </a:rPr>
              <a:t>How would you summarize the value proposition in a single sentence?</a:t>
            </a:r>
            <a:endParaRPr lang="en-US" sz="2200" dirty="0">
              <a:solidFill>
                <a:schemeClr val="accent1"/>
              </a:solidFill>
            </a:endParaRPr>
          </a:p>
        </p:txBody>
      </p:sp>
      <p:grpSp>
        <p:nvGrpSpPr>
          <p:cNvPr id="6" name="Group 5"/>
          <p:cNvGrpSpPr/>
          <p:nvPr/>
        </p:nvGrpSpPr>
        <p:grpSpPr>
          <a:xfrm>
            <a:off x="7437121" y="4742528"/>
            <a:ext cx="1706879" cy="831272"/>
            <a:chOff x="7437121" y="4665042"/>
            <a:chExt cx="1706879" cy="831272"/>
          </a:xfrm>
        </p:grpSpPr>
        <p:sp>
          <p:nvSpPr>
            <p:cNvPr id="17" name="Rectangle 16"/>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SCENARIO</a:t>
              </a:r>
              <a:endParaRPr lang="en-US" sz="1200" dirty="0"/>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cxnSp>
        <p:nvCxnSpPr>
          <p:cNvPr id="5" name="Straight Connector 4"/>
          <p:cNvCxnSpPr/>
          <p:nvPr/>
        </p:nvCxnSpPr>
        <p:spPr>
          <a:xfrm>
            <a:off x="5601754" y="1247913"/>
            <a:ext cx="0" cy="4158794"/>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707605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736" y="177800"/>
            <a:ext cx="7111999" cy="861291"/>
          </a:xfrm>
        </p:spPr>
        <p:txBody>
          <a:bodyPr>
            <a:normAutofit/>
          </a:bodyPr>
          <a:lstStyle/>
          <a:p>
            <a:r>
              <a:rPr lang="en-US" dirty="0" smtClean="0"/>
              <a:t>Articulate your value proposition</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27004" y="1612276"/>
            <a:ext cx="4087953" cy="4276338"/>
          </a:xfrm>
          <a:prstGeom prst="rect">
            <a:avLst/>
          </a:prstGeom>
        </p:spPr>
      </p:pic>
      <p:grpSp>
        <p:nvGrpSpPr>
          <p:cNvPr id="5" name="Group 4"/>
          <p:cNvGrpSpPr/>
          <p:nvPr/>
        </p:nvGrpSpPr>
        <p:grpSpPr>
          <a:xfrm>
            <a:off x="7563253" y="5143941"/>
            <a:ext cx="1580747" cy="844729"/>
            <a:chOff x="7563253" y="4665042"/>
            <a:chExt cx="1580747" cy="844729"/>
          </a:xfrm>
        </p:grpSpPr>
        <p:sp>
          <p:nvSpPr>
            <p:cNvPr id="6" name="Rectangle 5"/>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7" name="Picture 6" descr="icon_cha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16484673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4" descr="171571498.jpg"/>
          <p:cNvPicPr>
            <a:picLocks noChangeAspect="1"/>
          </p:cNvPicPr>
          <p:nvPr/>
        </p:nvPicPr>
        <p:blipFill rotWithShape="1">
          <a:blip r:embed="rId3">
            <a:extLst>
              <a:ext uri="{28A0092B-C50C-407E-A947-70E740481C1C}">
                <a14:useLocalDpi xmlns:a14="http://schemas.microsoft.com/office/drawing/2010/main" val="0"/>
              </a:ext>
            </a:extLst>
          </a:blip>
          <a:srcRect t="27499" b="38713"/>
          <a:stretch/>
        </p:blipFill>
        <p:spPr>
          <a:xfrm flipH="1">
            <a:off x="0" y="0"/>
            <a:ext cx="9144000" cy="2060575"/>
          </a:xfrm>
          <a:prstGeom prst="rect">
            <a:avLst/>
          </a:prstGeom>
        </p:spPr>
      </p:pic>
      <p:sp>
        <p:nvSpPr>
          <p:cNvPr id="7" name="Text Placeholder 6"/>
          <p:cNvSpPr>
            <a:spLocks noGrp="1"/>
          </p:cNvSpPr>
          <p:nvPr>
            <p:ph type="body" idx="1"/>
          </p:nvPr>
        </p:nvSpPr>
        <p:spPr>
          <a:xfrm>
            <a:off x="939625" y="2709863"/>
            <a:ext cx="6904493" cy="2888719"/>
          </a:xfrm>
        </p:spPr>
        <p:txBody>
          <a:bodyPr/>
          <a:lstStyle/>
          <a:p>
            <a:pPr>
              <a:lnSpc>
                <a:spcPct val="100000"/>
              </a:lnSpc>
            </a:pPr>
            <a:r>
              <a:rPr lang="en-US" dirty="0" smtClean="0"/>
              <a:t>APPLY WHAT YOU’VE LEARNED</a:t>
            </a:r>
            <a:endParaRPr lang="en-US" dirty="0"/>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BUSINESS PLAN DEVELOPMENT</a:t>
              </a:r>
            </a:p>
          </p:txBody>
        </p:sp>
      </p:grpSp>
    </p:spTree>
    <p:extLst>
      <p:ext uri="{BB962C8B-B14F-4D97-AF65-F5344CB8AC3E}">
        <p14:creationId xmlns:p14="http://schemas.microsoft.com/office/powerpoint/2010/main" val="11178088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objectives</a:t>
            </a:r>
            <a:endParaRPr lang="en-US" dirty="0"/>
          </a:p>
        </p:txBody>
      </p:sp>
      <p:sp>
        <p:nvSpPr>
          <p:cNvPr id="3" name="Content Placeholder 2"/>
          <p:cNvSpPr>
            <a:spLocks noGrp="1"/>
          </p:cNvSpPr>
          <p:nvPr>
            <p:ph sz="quarter" idx="10"/>
          </p:nvPr>
        </p:nvSpPr>
        <p:spPr>
          <a:xfrm>
            <a:off x="427565" y="1904698"/>
            <a:ext cx="7827435" cy="2603801"/>
          </a:xfrm>
        </p:spPr>
        <p:txBody>
          <a:bodyPr/>
          <a:lstStyle/>
          <a:p>
            <a:pPr>
              <a:buNone/>
            </a:pPr>
            <a:r>
              <a:rPr lang="en-US" sz="2800" dirty="0"/>
              <a:t>Help you:</a:t>
            </a:r>
          </a:p>
          <a:p>
            <a:pPr lvl="0"/>
            <a:r>
              <a:rPr lang="en-US" sz="2800" dirty="0" smtClean="0"/>
              <a:t>Understand </a:t>
            </a:r>
            <a:r>
              <a:rPr lang="en-US" sz="2800" dirty="0"/>
              <a:t>how to </a:t>
            </a:r>
            <a:r>
              <a:rPr lang="en-US" sz="2800" dirty="0" smtClean="0"/>
              <a:t>develop a </a:t>
            </a:r>
            <a:r>
              <a:rPr lang="en-US" sz="2800" dirty="0"/>
              <a:t>business plan</a:t>
            </a:r>
          </a:p>
          <a:p>
            <a:pPr lvl="0"/>
            <a:r>
              <a:rPr lang="en-US" sz="2800" dirty="0"/>
              <a:t>Propose a project</a:t>
            </a:r>
          </a:p>
          <a:p>
            <a:pPr lvl="0"/>
            <a:r>
              <a:rPr lang="en-US" sz="2800" dirty="0"/>
              <a:t>Sell an </a:t>
            </a:r>
            <a:r>
              <a:rPr lang="en-US" sz="2800" dirty="0" smtClean="0"/>
              <a:t>opportunity</a:t>
            </a:r>
          </a:p>
          <a:p>
            <a:pPr lvl="0"/>
            <a:endParaRPr lang="en-US" sz="2800" dirty="0"/>
          </a:p>
          <a:p>
            <a:pPr marL="53975" indent="0">
              <a:buNone/>
            </a:pPr>
            <a:r>
              <a:rPr lang="en-US" sz="2800" i="1" dirty="0">
                <a:solidFill>
                  <a:schemeClr val="accent1"/>
                </a:solidFill>
              </a:rPr>
              <a:t>What will you take away from today’s session </a:t>
            </a:r>
            <a:endParaRPr lang="en-US" sz="2800" i="1" dirty="0" smtClean="0">
              <a:solidFill>
                <a:schemeClr val="accent1"/>
              </a:solidFill>
            </a:endParaRPr>
          </a:p>
          <a:p>
            <a:pPr marL="53975" indent="0">
              <a:buNone/>
            </a:pPr>
            <a:r>
              <a:rPr lang="en-US" sz="2800" i="1" dirty="0" smtClean="0">
                <a:solidFill>
                  <a:schemeClr val="accent1"/>
                </a:solidFill>
              </a:rPr>
              <a:t>and </a:t>
            </a:r>
            <a:r>
              <a:rPr lang="en-US" sz="2800" i="1" dirty="0">
                <a:solidFill>
                  <a:schemeClr val="accent1"/>
                </a:solidFill>
              </a:rPr>
              <a:t>apply to your role?</a:t>
            </a:r>
          </a:p>
          <a:p>
            <a:pPr marL="53975" lvl="0" indent="0">
              <a:buNone/>
            </a:pPr>
            <a:endParaRPr lang="en-US" sz="2800" dirty="0"/>
          </a:p>
        </p:txBody>
      </p:sp>
      <p:grpSp>
        <p:nvGrpSpPr>
          <p:cNvPr id="4" name="Group 3"/>
          <p:cNvGrpSpPr/>
          <p:nvPr/>
        </p:nvGrpSpPr>
        <p:grpSpPr>
          <a:xfrm>
            <a:off x="7563253" y="4086134"/>
            <a:ext cx="1580747" cy="844729"/>
            <a:chOff x="7563253" y="4665042"/>
            <a:chExt cx="1580747" cy="844729"/>
          </a:xfrm>
        </p:grpSpPr>
        <p:sp>
          <p:nvSpPr>
            <p:cNvPr id="5" name="Rectangle 4"/>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6" name="Picture 5"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7" name="Group 6"/>
          <p:cNvGrpSpPr/>
          <p:nvPr/>
        </p:nvGrpSpPr>
        <p:grpSpPr>
          <a:xfrm>
            <a:off x="7982922" y="5263020"/>
            <a:ext cx="1161078" cy="838132"/>
            <a:chOff x="7982922" y="4553595"/>
            <a:chExt cx="1161078" cy="838132"/>
          </a:xfrm>
        </p:grpSpPr>
        <p:sp>
          <p:nvSpPr>
            <p:cNvPr id="8" name="Rectangle 7"/>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9" name="Picture 8"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1297400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Apply what you’ve learned</a:t>
            </a:r>
            <a:endParaRPr lang="en-US" dirty="0"/>
          </a:p>
        </p:txBody>
      </p:sp>
      <p:sp>
        <p:nvSpPr>
          <p:cNvPr id="3" name="Content Placeholder 2"/>
          <p:cNvSpPr>
            <a:spLocks noGrp="1"/>
          </p:cNvSpPr>
          <p:nvPr>
            <p:ph type="body" sz="quarter" idx="13"/>
          </p:nvPr>
        </p:nvSpPr>
        <p:spPr>
          <a:xfrm>
            <a:off x="3907519" y="2458298"/>
            <a:ext cx="4372881" cy="2818354"/>
          </a:xfrm>
        </p:spPr>
        <p:txBody>
          <a:bodyPr>
            <a:normAutofit/>
          </a:bodyPr>
          <a:lstStyle/>
          <a:p>
            <a:pPr marL="0" indent="0">
              <a:buNone/>
            </a:pPr>
            <a:r>
              <a:rPr lang="en-US" sz="2800" dirty="0"/>
              <a:t>Your next step is to complete the On-the-Job section of the Harvard ManageMentor </a:t>
            </a:r>
            <a:r>
              <a:rPr lang="en-US" sz="2800" dirty="0" smtClean="0"/>
              <a:t>Business Case Development topic.</a:t>
            </a:r>
          </a:p>
          <a:p>
            <a:pPr marL="0" indent="0">
              <a:buNone/>
            </a:pPr>
            <a:endParaRPr lang="en-US" sz="2800" dirty="0" smtClean="0"/>
          </a:p>
          <a:p>
            <a:pPr marL="0" indent="0">
              <a:buNone/>
            </a:pPr>
            <a:endParaRPr lang="en-US" sz="2800" dirty="0"/>
          </a:p>
          <a:p>
            <a:pPr marL="0" indent="0" algn="ctr">
              <a:buNone/>
            </a:pPr>
            <a:endParaRPr lang="en-US" sz="28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1" y="1276152"/>
            <a:ext cx="2916277" cy="5113364"/>
          </a:xfrm>
          <a:prstGeom prst="rect">
            <a:avLst/>
          </a:prstGeom>
          <a:noFill/>
          <a:ln w="9525">
            <a:solidFill>
              <a:schemeClr val="bg1">
                <a:lumMod val="85000"/>
              </a:schemeClr>
            </a:solidFill>
          </a:ln>
        </p:spPr>
      </p:pic>
    </p:spTree>
    <p:extLst>
      <p:ext uri="{BB962C8B-B14F-4D97-AF65-F5344CB8AC3E}">
        <p14:creationId xmlns:p14="http://schemas.microsoft.com/office/powerpoint/2010/main" val="23631092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a:t>
            </a:r>
            <a:endParaRPr lang="en-US" dirty="0"/>
          </a:p>
        </p:txBody>
      </p:sp>
      <p:sp>
        <p:nvSpPr>
          <p:cNvPr id="5" name="Content Placeholder 4"/>
          <p:cNvSpPr>
            <a:spLocks noGrp="1"/>
          </p:cNvSpPr>
          <p:nvPr>
            <p:ph sz="quarter" idx="10"/>
          </p:nvPr>
        </p:nvSpPr>
        <p:spPr>
          <a:xfrm>
            <a:off x="457200" y="1831694"/>
            <a:ext cx="7671816" cy="2466060"/>
          </a:xfrm>
        </p:spPr>
        <p:txBody>
          <a:bodyPr/>
          <a:lstStyle/>
          <a:p>
            <a:pPr marL="53975" indent="0">
              <a:spcAft>
                <a:spcPts val="1200"/>
              </a:spcAft>
              <a:buNone/>
            </a:pPr>
            <a:r>
              <a:rPr lang="en-US" i="1" dirty="0" smtClean="0">
                <a:solidFill>
                  <a:schemeClr val="accent1"/>
                </a:solidFill>
              </a:rPr>
              <a:t>In an established </a:t>
            </a:r>
            <a:r>
              <a:rPr lang="en-US" i="1" dirty="0">
                <a:solidFill>
                  <a:schemeClr val="accent1"/>
                </a:solidFill>
              </a:rPr>
              <a:t>business or organization, </a:t>
            </a:r>
            <a:r>
              <a:rPr lang="en-US" i="1" dirty="0" smtClean="0">
                <a:solidFill>
                  <a:schemeClr val="accent1"/>
                </a:solidFill>
              </a:rPr>
              <a:t>what is the most critical function of a business plan?</a:t>
            </a:r>
            <a:endParaRPr lang="en-US" sz="3200" dirty="0">
              <a:solidFill>
                <a:schemeClr val="accent1"/>
              </a:solidFill>
            </a:endParaRPr>
          </a:p>
          <a:p>
            <a:pPr marL="53975" indent="0">
              <a:spcAft>
                <a:spcPts val="1200"/>
              </a:spcAft>
              <a:buNone/>
            </a:pPr>
            <a:r>
              <a:rPr lang="en-US" sz="1800" dirty="0" smtClean="0"/>
              <a:t>(Please </a:t>
            </a:r>
            <a:r>
              <a:rPr lang="en-US" sz="1800" dirty="0"/>
              <a:t>chat in </a:t>
            </a:r>
            <a:r>
              <a:rPr lang="en-US" sz="1800" dirty="0" smtClean="0"/>
              <a:t>your response)</a:t>
            </a:r>
            <a:endParaRPr lang="en-US" sz="1800" dirty="0"/>
          </a:p>
        </p:txBody>
      </p:sp>
      <p:grpSp>
        <p:nvGrpSpPr>
          <p:cNvPr id="6" name="Group 5"/>
          <p:cNvGrpSpPr/>
          <p:nvPr/>
        </p:nvGrpSpPr>
        <p:grpSpPr>
          <a:xfrm>
            <a:off x="7563253" y="4812082"/>
            <a:ext cx="1580747" cy="844729"/>
            <a:chOff x="7563253" y="4665042"/>
            <a:chExt cx="1580747" cy="844729"/>
          </a:xfrm>
        </p:grpSpPr>
        <p:sp>
          <p:nvSpPr>
            <p:cNvPr id="7" name="Rectangle 6"/>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8" name="Picture 7"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9418332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rotWithShape="1">
          <a:blip r:embed="rId3">
            <a:extLst>
              <a:ext uri="{28A0092B-C50C-407E-A947-70E740481C1C}">
                <a14:useLocalDpi xmlns:a14="http://schemas.microsoft.com/office/drawing/2010/main" val="0"/>
              </a:ext>
            </a:extLst>
          </a:blip>
          <a:srcRect l="22632"/>
          <a:stretch/>
        </p:blipFill>
        <p:spPr>
          <a:xfrm>
            <a:off x="0" y="1011286"/>
            <a:ext cx="9144002" cy="5516836"/>
          </a:xfrm>
          <a:prstGeom prst="rect">
            <a:avLst/>
          </a:prstGeom>
        </p:spPr>
      </p:pic>
      <p:sp>
        <p:nvSpPr>
          <p:cNvPr id="11" name="Rectangle 10"/>
          <p:cNvSpPr/>
          <p:nvPr/>
        </p:nvSpPr>
        <p:spPr>
          <a:xfrm>
            <a:off x="0" y="3611980"/>
            <a:ext cx="9144000" cy="1470527"/>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1371600" y="3525123"/>
            <a:ext cx="6605138" cy="1481667"/>
          </a:xfrm>
        </p:spPr>
        <p:txBody>
          <a:bodyPr>
            <a:normAutofit/>
          </a:bodyPr>
          <a:lstStyle/>
          <a:p>
            <a:r>
              <a:rPr lang="en-US" dirty="0" smtClean="0"/>
              <a:t>Thank you</a:t>
            </a:r>
            <a:endParaRPr lang="en-US" dirty="0"/>
          </a:p>
        </p:txBody>
      </p:sp>
      <p:grpSp>
        <p:nvGrpSpPr>
          <p:cNvPr id="8" name="Group 7"/>
          <p:cNvGrpSpPr/>
          <p:nvPr/>
        </p:nvGrpSpPr>
        <p:grpSpPr>
          <a:xfrm>
            <a:off x="630081" y="-5584"/>
            <a:ext cx="2825156" cy="1823903"/>
            <a:chOff x="630081" y="-5584"/>
            <a:chExt cx="2825156" cy="1823903"/>
          </a:xfrm>
        </p:grpSpPr>
        <p:sp>
          <p:nvSpPr>
            <p:cNvPr id="9" name="Freeform 8"/>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HMM-logo_stacked_whit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Tree>
    <p:extLst>
      <p:ext uri="{BB962C8B-B14F-4D97-AF65-F5344CB8AC3E}">
        <p14:creationId xmlns:p14="http://schemas.microsoft.com/office/powerpoint/2010/main" val="5958437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Introductions</a:t>
            </a:r>
            <a:endParaRPr lang="en-US" dirty="0"/>
          </a:p>
        </p:txBody>
      </p:sp>
      <p:pic>
        <p:nvPicPr>
          <p:cNvPr id="4" name="Picture 3" descr="stock-photo-19482421-taking-pride-in-leadership.jpg"/>
          <p:cNvPicPr>
            <a:picLocks noChangeAspect="1"/>
          </p:cNvPicPr>
          <p:nvPr/>
        </p:nvPicPr>
        <p:blipFill rotWithShape="1">
          <a:blip r:embed="rId3" cstate="print">
            <a:extLst>
              <a:ext uri="{28A0092B-C50C-407E-A947-70E740481C1C}">
                <a14:useLocalDpi xmlns:a14="http://schemas.microsoft.com/office/drawing/2010/main" val="0"/>
              </a:ext>
            </a:extLst>
          </a:blip>
          <a:srcRect l="23606" t="8869" r="43991" b="51227"/>
          <a:stretch/>
        </p:blipFill>
        <p:spPr>
          <a:xfrm>
            <a:off x="4866427" y="2161117"/>
            <a:ext cx="2734491" cy="2596461"/>
          </a:xfrm>
          <a:prstGeom prst="rect">
            <a:avLst/>
          </a:prstGeom>
        </p:spPr>
      </p:pic>
      <p:pic>
        <p:nvPicPr>
          <p:cNvPr id="5" name="Picture 4" descr="Corbis-42-58749705.jpg"/>
          <p:cNvPicPr>
            <a:picLocks noChangeAspect="1"/>
          </p:cNvPicPr>
          <p:nvPr/>
        </p:nvPicPr>
        <p:blipFill rotWithShape="1">
          <a:blip r:embed="rId4" cstate="print">
            <a:extLst>
              <a:ext uri="{28A0092B-C50C-407E-A947-70E740481C1C}">
                <a14:useLocalDpi xmlns:a14="http://schemas.microsoft.com/office/drawing/2010/main" val="0"/>
              </a:ext>
            </a:extLst>
          </a:blip>
          <a:srcRect l="13810" t="4757" r="36843" b="24824"/>
          <a:stretch/>
        </p:blipFill>
        <p:spPr>
          <a:xfrm>
            <a:off x="1369709" y="2156182"/>
            <a:ext cx="2738710" cy="2601396"/>
          </a:xfrm>
          <a:prstGeom prst="rect">
            <a:avLst/>
          </a:prstGeom>
        </p:spPr>
      </p:pic>
      <p:sp>
        <p:nvSpPr>
          <p:cNvPr id="6" name="TextBox 5"/>
          <p:cNvSpPr txBox="1"/>
          <p:nvPr/>
        </p:nvSpPr>
        <p:spPr>
          <a:xfrm>
            <a:off x="1494730" y="4861049"/>
            <a:ext cx="2485670" cy="846385"/>
          </a:xfrm>
          <a:prstGeom prst="rect">
            <a:avLst/>
          </a:prstGeom>
          <a:noFill/>
        </p:spPr>
        <p:txBody>
          <a:bodyPr wrap="square" rtlCol="0">
            <a:spAutoFit/>
          </a:bodyPr>
          <a:lstStyle/>
          <a:p>
            <a:pPr algn="ctr"/>
            <a:r>
              <a:rPr lang="en-US" sz="2400" b="1" dirty="0" smtClean="0"/>
              <a:t>NAME</a:t>
            </a:r>
          </a:p>
          <a:p>
            <a:pPr algn="ctr"/>
            <a:r>
              <a:rPr lang="en-US" sz="2000" dirty="0"/>
              <a:t>T</a:t>
            </a:r>
            <a:r>
              <a:rPr lang="en-US" sz="2000" dirty="0" smtClean="0"/>
              <a:t>itle</a:t>
            </a:r>
            <a:endParaRPr lang="en-US" sz="2000" dirty="0"/>
          </a:p>
        </p:txBody>
      </p:sp>
      <p:sp>
        <p:nvSpPr>
          <p:cNvPr id="7" name="TextBox 6"/>
          <p:cNvSpPr txBox="1"/>
          <p:nvPr/>
        </p:nvSpPr>
        <p:spPr>
          <a:xfrm>
            <a:off x="4990965" y="4861049"/>
            <a:ext cx="2485670" cy="846385"/>
          </a:xfrm>
          <a:prstGeom prst="rect">
            <a:avLst/>
          </a:prstGeom>
          <a:noFill/>
        </p:spPr>
        <p:txBody>
          <a:bodyPr wrap="square" rtlCol="0">
            <a:spAutoFit/>
          </a:bodyPr>
          <a:lstStyle/>
          <a:p>
            <a:pPr algn="ctr"/>
            <a:r>
              <a:rPr lang="en-US" sz="2400" b="1" dirty="0" smtClean="0">
                <a:solidFill>
                  <a:srgbClr val="000000"/>
                </a:solidFill>
              </a:rPr>
              <a:t>NAME</a:t>
            </a:r>
          </a:p>
          <a:p>
            <a:pPr algn="ctr"/>
            <a:r>
              <a:rPr lang="en-US" sz="2000" dirty="0">
                <a:solidFill>
                  <a:srgbClr val="000000"/>
                </a:solidFill>
              </a:rPr>
              <a:t>T</a:t>
            </a:r>
            <a:r>
              <a:rPr lang="en-US" sz="2000" dirty="0" smtClean="0">
                <a:solidFill>
                  <a:srgbClr val="000000"/>
                </a:solidFill>
              </a:rPr>
              <a:t>itle</a:t>
            </a:r>
            <a:endParaRPr lang="en-US" sz="2000" dirty="0">
              <a:solidFill>
                <a:srgbClr val="000000"/>
              </a:solidFill>
            </a:endParaRPr>
          </a:p>
        </p:txBody>
      </p:sp>
    </p:spTree>
    <p:extLst>
      <p:ext uri="{BB962C8B-B14F-4D97-AF65-F5344CB8AC3E}">
        <p14:creationId xmlns:p14="http://schemas.microsoft.com/office/powerpoint/2010/main" val="18991544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Participation tips</a:t>
            </a:r>
          </a:p>
        </p:txBody>
      </p:sp>
      <p:sp>
        <p:nvSpPr>
          <p:cNvPr id="4" name="Content Placeholder 3"/>
          <p:cNvSpPr>
            <a:spLocks noGrp="1"/>
          </p:cNvSpPr>
          <p:nvPr>
            <p:ph sz="quarter" idx="10"/>
          </p:nvPr>
        </p:nvSpPr>
        <p:spPr>
          <a:xfrm>
            <a:off x="444499" y="1831975"/>
            <a:ext cx="5806591" cy="4221692"/>
          </a:xfrm>
        </p:spPr>
        <p:txBody>
          <a:bodyPr/>
          <a:lstStyle/>
          <a:p>
            <a:r>
              <a:rPr lang="en-US" sz="2400" dirty="0">
                <a:solidFill>
                  <a:prstClr val="black"/>
                </a:solidFill>
              </a:rPr>
              <a:t>Limit electronic interruptions.</a:t>
            </a:r>
          </a:p>
          <a:p>
            <a:r>
              <a:rPr lang="en-US" sz="2400" dirty="0">
                <a:solidFill>
                  <a:prstClr val="black"/>
                </a:solidFill>
              </a:rPr>
              <a:t>Take part in the discussion. </a:t>
            </a:r>
          </a:p>
          <a:p>
            <a:r>
              <a:rPr lang="en-US" sz="2400" dirty="0">
                <a:solidFill>
                  <a:prstClr val="black"/>
                </a:solidFill>
              </a:rPr>
              <a:t>Listen carefully to what is being said.</a:t>
            </a:r>
          </a:p>
          <a:p>
            <a:r>
              <a:rPr lang="en-US" sz="2400" dirty="0">
                <a:solidFill>
                  <a:prstClr val="black"/>
                </a:solidFill>
              </a:rPr>
              <a:t>The </a:t>
            </a:r>
            <a:r>
              <a:rPr lang="en-US" sz="2400" b="1" dirty="0" smtClean="0">
                <a:solidFill>
                  <a:schemeClr val="accent1"/>
                </a:solidFill>
              </a:rPr>
              <a:t>CHAT PANEL </a:t>
            </a:r>
            <a:r>
              <a:rPr lang="en-US" sz="2400" dirty="0" smtClean="0">
                <a:solidFill>
                  <a:prstClr val="black"/>
                </a:solidFill>
              </a:rPr>
              <a:t>is </a:t>
            </a:r>
            <a:r>
              <a:rPr lang="en-US" sz="2400" dirty="0">
                <a:solidFill>
                  <a:prstClr val="black"/>
                </a:solidFill>
              </a:rPr>
              <a:t>enabled for </a:t>
            </a:r>
            <a:br>
              <a:rPr lang="en-US" sz="2400" dirty="0">
                <a:solidFill>
                  <a:prstClr val="black"/>
                </a:solidFill>
              </a:rPr>
            </a:br>
            <a:r>
              <a:rPr lang="en-US" sz="2400" dirty="0">
                <a:solidFill>
                  <a:prstClr val="black"/>
                </a:solidFill>
              </a:rPr>
              <a:t>the session.</a:t>
            </a:r>
          </a:p>
          <a:p>
            <a:r>
              <a:rPr lang="en-US" sz="2400" dirty="0">
                <a:solidFill>
                  <a:prstClr val="black"/>
                </a:solidFill>
              </a:rPr>
              <a:t>Use the </a:t>
            </a:r>
            <a:r>
              <a:rPr lang="en-US" sz="2400" b="1" dirty="0" smtClean="0">
                <a:solidFill>
                  <a:schemeClr val="accent1"/>
                </a:solidFill>
              </a:rPr>
              <a:t>RAISE HAND </a:t>
            </a:r>
            <a:r>
              <a:rPr lang="en-US" sz="2400" dirty="0" smtClean="0">
                <a:solidFill>
                  <a:prstClr val="black"/>
                </a:solidFill>
              </a:rPr>
              <a:t>feature </a:t>
            </a:r>
            <a:r>
              <a:rPr lang="en-US" sz="2400" dirty="0">
                <a:solidFill>
                  <a:prstClr val="black"/>
                </a:solidFill>
              </a:rPr>
              <a:t>to volunteer </a:t>
            </a:r>
            <a:r>
              <a:rPr lang="en-US" sz="2400" dirty="0" smtClean="0">
                <a:solidFill>
                  <a:prstClr val="black"/>
                </a:solidFill>
              </a:rPr>
              <a:t/>
            </a:r>
            <a:br>
              <a:rPr lang="en-US" sz="2400" dirty="0" smtClean="0">
                <a:solidFill>
                  <a:prstClr val="black"/>
                </a:solidFill>
              </a:rPr>
            </a:br>
            <a:r>
              <a:rPr lang="en-US" sz="2400" dirty="0" smtClean="0">
                <a:solidFill>
                  <a:prstClr val="black"/>
                </a:solidFill>
              </a:rPr>
              <a:t>to </a:t>
            </a:r>
            <a:r>
              <a:rPr lang="en-US" sz="2400" dirty="0">
                <a:solidFill>
                  <a:prstClr val="black"/>
                </a:solidFill>
              </a:rPr>
              <a:t>speak.</a:t>
            </a:r>
          </a:p>
          <a:p>
            <a:r>
              <a:rPr lang="en-US" sz="2400" dirty="0">
                <a:solidFill>
                  <a:prstClr val="black"/>
                </a:solidFill>
              </a:rPr>
              <a:t>Put your phone on mute when </a:t>
            </a:r>
            <a:r>
              <a:rPr lang="en-US" sz="2400" dirty="0" smtClean="0">
                <a:solidFill>
                  <a:prstClr val="black"/>
                </a:solidFill>
              </a:rPr>
              <a:t>not </a:t>
            </a:r>
            <a:r>
              <a:rPr lang="en-US" sz="2400" dirty="0">
                <a:solidFill>
                  <a:prstClr val="black"/>
                </a:solidFill>
              </a:rPr>
              <a:t>speaking.</a:t>
            </a:r>
          </a:p>
          <a:p>
            <a:endParaRPr lang="en-US" sz="2400" dirty="0"/>
          </a:p>
        </p:txBody>
      </p:sp>
      <p:grpSp>
        <p:nvGrpSpPr>
          <p:cNvPr id="9" name="Group 8"/>
          <p:cNvGrpSpPr/>
          <p:nvPr/>
        </p:nvGrpSpPr>
        <p:grpSpPr>
          <a:xfrm>
            <a:off x="7563253" y="3156902"/>
            <a:ext cx="1580747" cy="844729"/>
            <a:chOff x="7563253" y="4665042"/>
            <a:chExt cx="1580747" cy="844729"/>
          </a:xfrm>
        </p:grpSpPr>
        <p:sp>
          <p:nvSpPr>
            <p:cNvPr id="11" name="Rectangle 10"/>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12" name="Picture 11"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13" name="Group 12"/>
          <p:cNvGrpSpPr/>
          <p:nvPr/>
        </p:nvGrpSpPr>
        <p:grpSpPr>
          <a:xfrm>
            <a:off x="7982922" y="4333788"/>
            <a:ext cx="1161078" cy="838132"/>
            <a:chOff x="7982922" y="4553595"/>
            <a:chExt cx="1161078" cy="838132"/>
          </a:xfrm>
        </p:grpSpPr>
        <p:sp>
          <p:nvSpPr>
            <p:cNvPr id="14" name="Rectangle 13"/>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15" name="Picture 14"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9383482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the context</a:t>
            </a:r>
            <a:endParaRPr lang="en-US" dirty="0"/>
          </a:p>
        </p:txBody>
      </p:sp>
      <p:grpSp>
        <p:nvGrpSpPr>
          <p:cNvPr id="8" name="Group 7"/>
          <p:cNvGrpSpPr/>
          <p:nvPr/>
        </p:nvGrpSpPr>
        <p:grpSpPr>
          <a:xfrm>
            <a:off x="7563253" y="5257697"/>
            <a:ext cx="1580747" cy="844729"/>
            <a:chOff x="7563253" y="4665042"/>
            <a:chExt cx="1580747" cy="844729"/>
          </a:xfrm>
        </p:grpSpPr>
        <p:sp>
          <p:nvSpPr>
            <p:cNvPr id="9" name="Rectangle 8"/>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10" name="Picture 9"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
        <p:nvSpPr>
          <p:cNvPr id="3" name="Content Placeholder 2"/>
          <p:cNvSpPr>
            <a:spLocks noGrp="1"/>
          </p:cNvSpPr>
          <p:nvPr>
            <p:ph sz="quarter" idx="10"/>
          </p:nvPr>
        </p:nvSpPr>
        <p:spPr/>
        <p:txBody>
          <a:bodyPr/>
          <a:lstStyle/>
          <a:p>
            <a:pPr marL="53975" indent="0">
              <a:spcAft>
                <a:spcPts val="1200"/>
              </a:spcAft>
              <a:buNone/>
            </a:pPr>
            <a:r>
              <a:rPr lang="en-US" i="1" dirty="0">
                <a:solidFill>
                  <a:schemeClr val="accent1"/>
                </a:solidFill>
              </a:rPr>
              <a:t>In an established business or organization, what is the most critical function of a business plan?</a:t>
            </a:r>
            <a:endParaRPr lang="en-US" sz="3200" dirty="0">
              <a:solidFill>
                <a:schemeClr val="accent1"/>
              </a:solidFill>
            </a:endParaRPr>
          </a:p>
          <a:p>
            <a:pPr marL="53975" indent="0">
              <a:spcAft>
                <a:spcPts val="1200"/>
              </a:spcAft>
              <a:buNone/>
            </a:pPr>
            <a:r>
              <a:rPr lang="en-US" sz="1800" dirty="0"/>
              <a:t>(Please chat in your </a:t>
            </a:r>
            <a:r>
              <a:rPr lang="en-US" sz="1800" dirty="0" smtClean="0"/>
              <a:t>response</a:t>
            </a:r>
            <a:r>
              <a:rPr lang="en-US" sz="1800" dirty="0"/>
              <a:t>)</a:t>
            </a:r>
          </a:p>
        </p:txBody>
      </p:sp>
    </p:spTree>
    <p:extLst>
      <p:ext uri="{BB962C8B-B14F-4D97-AF65-F5344CB8AC3E}">
        <p14:creationId xmlns:p14="http://schemas.microsoft.com/office/powerpoint/2010/main" val="15585781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objectives</a:t>
            </a:r>
            <a:endParaRPr lang="en-US" dirty="0"/>
          </a:p>
        </p:txBody>
      </p:sp>
      <p:sp>
        <p:nvSpPr>
          <p:cNvPr id="3" name="Content Placeholder 2"/>
          <p:cNvSpPr>
            <a:spLocks noGrp="1"/>
          </p:cNvSpPr>
          <p:nvPr>
            <p:ph sz="quarter" idx="10"/>
          </p:nvPr>
        </p:nvSpPr>
        <p:spPr>
          <a:xfrm>
            <a:off x="444499" y="1826381"/>
            <a:ext cx="8233833" cy="3061678"/>
          </a:xfrm>
        </p:spPr>
        <p:txBody>
          <a:bodyPr/>
          <a:lstStyle/>
          <a:p>
            <a:pPr>
              <a:buNone/>
            </a:pPr>
            <a:r>
              <a:rPr lang="en-US" sz="2800" dirty="0" smtClean="0"/>
              <a:t>Help you:</a:t>
            </a:r>
          </a:p>
          <a:p>
            <a:pPr lvl="0"/>
            <a:r>
              <a:rPr lang="en-US" sz="2800" dirty="0" smtClean="0"/>
              <a:t>Understand how to develop a business </a:t>
            </a:r>
            <a:r>
              <a:rPr lang="en-US" sz="2800" dirty="0"/>
              <a:t>plan</a:t>
            </a:r>
          </a:p>
          <a:p>
            <a:pPr lvl="0"/>
            <a:r>
              <a:rPr lang="en-US" sz="2800" dirty="0"/>
              <a:t>Propose a </a:t>
            </a:r>
            <a:r>
              <a:rPr lang="en-US" sz="2800" dirty="0" smtClean="0"/>
              <a:t>project</a:t>
            </a:r>
            <a:endParaRPr lang="en-US" sz="2800" dirty="0"/>
          </a:p>
          <a:p>
            <a:pPr lvl="0"/>
            <a:r>
              <a:rPr lang="en-US" sz="2800" dirty="0"/>
              <a:t>Sell an opportunity</a:t>
            </a:r>
          </a:p>
        </p:txBody>
      </p:sp>
    </p:spTree>
    <p:extLst>
      <p:ext uri="{BB962C8B-B14F-4D97-AF65-F5344CB8AC3E}">
        <p14:creationId xmlns:p14="http://schemas.microsoft.com/office/powerpoint/2010/main" val="27179369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214"/>
            <a:ext cx="9142411" cy="2082438"/>
          </a:xfrm>
          <a:prstGeom prst="rect">
            <a:avLst/>
          </a:prstGeom>
        </p:spPr>
      </p:pic>
      <p:sp>
        <p:nvSpPr>
          <p:cNvPr id="10" name="Text Placeholder 9"/>
          <p:cNvSpPr>
            <a:spLocks noGrp="1"/>
          </p:cNvSpPr>
          <p:nvPr>
            <p:ph type="body" idx="1"/>
          </p:nvPr>
        </p:nvSpPr>
        <p:spPr>
          <a:xfrm>
            <a:off x="939625" y="2709863"/>
            <a:ext cx="7264575" cy="2888719"/>
          </a:xfrm>
        </p:spPr>
        <p:txBody>
          <a:bodyPr/>
          <a:lstStyle/>
          <a:p>
            <a:pPr lvl="0"/>
            <a:r>
              <a:rPr lang="en-US" sz="6000" dirty="0" smtClean="0"/>
              <a:t>UNDERSTAND HOW TO DEVELOP A BUSINESS PLAN</a:t>
            </a:r>
            <a:endParaRPr lang="en-US" sz="6000" dirty="0"/>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BUSINESS PLAN DEVELOPMENT</a:t>
              </a:r>
            </a:p>
          </p:txBody>
        </p:sp>
      </p:grpSp>
    </p:spTree>
    <p:extLst>
      <p:ext uri="{BB962C8B-B14F-4D97-AF65-F5344CB8AC3E}">
        <p14:creationId xmlns:p14="http://schemas.microsoft.com/office/powerpoint/2010/main" val="12294889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Focus on four key factors</a:t>
            </a:r>
            <a:endParaRPr lang="en-US" dirty="0"/>
          </a:p>
        </p:txBody>
      </p:sp>
      <p:graphicFrame>
        <p:nvGraphicFramePr>
          <p:cNvPr id="3" name="Diagram 2"/>
          <p:cNvGraphicFramePr/>
          <p:nvPr>
            <p:extLst>
              <p:ext uri="{D42A27DB-BD31-4B8C-83A1-F6EECF244321}">
                <p14:modId xmlns:p14="http://schemas.microsoft.com/office/powerpoint/2010/main" val="635966694"/>
              </p:ext>
            </p:extLst>
          </p:nvPr>
        </p:nvGraphicFramePr>
        <p:xfrm>
          <a:off x="309360" y="85129"/>
          <a:ext cx="8617527" cy="57607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216759" y="4849368"/>
            <a:ext cx="7830990" cy="918200"/>
          </a:xfrm>
          <a:prstGeom prst="rect">
            <a:avLst/>
          </a:prstGeom>
          <a:noFill/>
        </p:spPr>
        <p:txBody>
          <a:bodyPr wrap="none" rtlCol="0">
            <a:spAutoFit/>
          </a:bodyPr>
          <a:lstStyle/>
          <a:p>
            <a:pPr>
              <a:lnSpc>
                <a:spcPct val="110000"/>
              </a:lnSpc>
            </a:pPr>
            <a:r>
              <a:rPr lang="en-US" sz="2000" i="1" dirty="0" smtClean="0">
                <a:solidFill>
                  <a:schemeClr val="accent1"/>
                </a:solidFill>
              </a:rPr>
              <a:t>What other questions should you ask?</a:t>
            </a:r>
          </a:p>
          <a:p>
            <a:pPr>
              <a:lnSpc>
                <a:spcPct val="110000"/>
              </a:lnSpc>
              <a:spcBef>
                <a:spcPts val="1200"/>
              </a:spcBef>
            </a:pPr>
            <a:r>
              <a:rPr lang="en-US" sz="2000" i="1" dirty="0" smtClean="0">
                <a:solidFill>
                  <a:schemeClr val="accent1"/>
                </a:solidFill>
              </a:rPr>
              <a:t>What factors separate good from great when it comes to business plans?</a:t>
            </a:r>
            <a:endParaRPr lang="en-US" sz="2000" i="1" dirty="0">
              <a:solidFill>
                <a:schemeClr val="accent1"/>
              </a:solidFill>
            </a:endParaRPr>
          </a:p>
        </p:txBody>
      </p:sp>
      <p:grpSp>
        <p:nvGrpSpPr>
          <p:cNvPr id="5" name="Group 4"/>
          <p:cNvGrpSpPr/>
          <p:nvPr/>
        </p:nvGrpSpPr>
        <p:grpSpPr>
          <a:xfrm>
            <a:off x="7563253" y="4466304"/>
            <a:ext cx="1580747" cy="844729"/>
            <a:chOff x="7563253" y="4665042"/>
            <a:chExt cx="1580747" cy="844729"/>
          </a:xfrm>
        </p:grpSpPr>
        <p:sp>
          <p:nvSpPr>
            <p:cNvPr id="6" name="Rectangle 5"/>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7" name="Picture 6" descr="icon_chat.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34597535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Know when to update your plan</a:t>
            </a:r>
            <a:endParaRPr lang="en-US" dirty="0"/>
          </a:p>
        </p:txBody>
      </p:sp>
      <p:sp>
        <p:nvSpPr>
          <p:cNvPr id="4" name="TextBox 3"/>
          <p:cNvSpPr txBox="1"/>
          <p:nvPr/>
        </p:nvSpPr>
        <p:spPr>
          <a:xfrm>
            <a:off x="457200" y="1600200"/>
            <a:ext cx="7671816" cy="1477328"/>
          </a:xfrm>
          <a:prstGeom prst="rect">
            <a:avLst/>
          </a:prstGeom>
          <a:noFill/>
        </p:spPr>
        <p:txBody>
          <a:bodyPr wrap="square" rtlCol="0">
            <a:spAutoFit/>
          </a:bodyPr>
          <a:lstStyle/>
          <a:p>
            <a:r>
              <a:rPr lang="en-US" sz="3000" i="1" dirty="0" smtClean="0">
                <a:solidFill>
                  <a:schemeClr val="accent1"/>
                </a:solidFill>
              </a:rPr>
              <a:t>What factors, events, or conditions might require you to alter your approach or </a:t>
            </a:r>
          </a:p>
          <a:p>
            <a:r>
              <a:rPr lang="en-US" sz="3000" i="1" dirty="0" smtClean="0">
                <a:solidFill>
                  <a:schemeClr val="accent1"/>
                </a:solidFill>
              </a:rPr>
              <a:t>update your plan?</a:t>
            </a:r>
          </a:p>
        </p:txBody>
      </p:sp>
      <p:grpSp>
        <p:nvGrpSpPr>
          <p:cNvPr id="5" name="Group 4"/>
          <p:cNvGrpSpPr/>
          <p:nvPr/>
        </p:nvGrpSpPr>
        <p:grpSpPr>
          <a:xfrm>
            <a:off x="7563253" y="4963487"/>
            <a:ext cx="1580747" cy="844729"/>
            <a:chOff x="7563253" y="4665042"/>
            <a:chExt cx="1580747" cy="844729"/>
          </a:xfrm>
        </p:grpSpPr>
        <p:sp>
          <p:nvSpPr>
            <p:cNvPr id="6" name="Rectangle 5"/>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7" name="Picture 6"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55683708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HMM-Cafe">
      <a:dk1>
        <a:sysClr val="windowText" lastClr="000000"/>
      </a:dk1>
      <a:lt1>
        <a:sysClr val="window" lastClr="FFFFFF"/>
      </a:lt1>
      <a:dk2>
        <a:srgbClr val="0071BA"/>
      </a:dk2>
      <a:lt2>
        <a:srgbClr val="660000"/>
      </a:lt2>
      <a:accent1>
        <a:srgbClr val="B00020"/>
      </a:accent1>
      <a:accent2>
        <a:srgbClr val="063A73"/>
      </a:accent2>
      <a:accent3>
        <a:srgbClr val="9FB739"/>
      </a:accent3>
      <a:accent4>
        <a:srgbClr val="B3CC94"/>
      </a:accent4>
      <a:accent5>
        <a:srgbClr val="DFE0E1"/>
      </a:accent5>
      <a:accent6>
        <a:srgbClr val="9E948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A51E36"/>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accent5">
              <a:lumMod val="75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10079</TotalTime>
  <Words>3900</Words>
  <Application>Microsoft Macintosh PowerPoint</Application>
  <PresentationFormat>On-screen Show (4:3)</PresentationFormat>
  <Paragraphs>380</Paragraphs>
  <Slides>20</Slides>
  <Notes>20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Calibri</vt:lpstr>
      <vt:lpstr>Lucida Grande</vt:lpstr>
      <vt:lpstr>Wingdings</vt:lpstr>
      <vt:lpstr>Arial</vt:lpstr>
      <vt:lpstr>Office Theme</vt:lpstr>
      <vt:lpstr>Business Plan Development Café</vt:lpstr>
      <vt:lpstr>Welcome</vt:lpstr>
      <vt:lpstr>Introductions</vt:lpstr>
      <vt:lpstr>Participation tips</vt:lpstr>
      <vt:lpstr>Setting the context</vt:lpstr>
      <vt:lpstr>Today’s objectives</vt:lpstr>
      <vt:lpstr>PowerPoint Presentation</vt:lpstr>
      <vt:lpstr>Focus on four key factors</vt:lpstr>
      <vt:lpstr>Know when to update your plan</vt:lpstr>
      <vt:lpstr>PowerPoint Presentation</vt:lpstr>
      <vt:lpstr>Initiate a planning process</vt:lpstr>
      <vt:lpstr>Prepare to propose a project</vt:lpstr>
      <vt:lpstr>PowerPoint Presentation</vt:lpstr>
      <vt:lpstr>Describe the opportunity</vt:lpstr>
      <vt:lpstr>Articulating the “Sweet Spot”</vt:lpstr>
      <vt:lpstr>Articulate your value proposition</vt:lpstr>
      <vt:lpstr>PowerPoint Presentation</vt:lpstr>
      <vt:lpstr>Today’s objectives</vt:lpstr>
      <vt:lpstr>Apply what you’ve learned</vt:lpstr>
      <vt:lpstr>Thank you</vt:lpstr>
    </vt:vector>
  </TitlesOfParts>
  <Manager/>
  <Company>Harvard Business Publishing</Company>
  <LinksUpToDate>false</LinksUpToDate>
  <SharedDoc>false</SharedDoc>
  <HyperlinkBase/>
  <HyperlinksChanged>false</HyperlinksChanged>
  <AppVersion>15.0040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Harvard Business Publishing</dc:creator>
  <cp:keywords/>
  <dc:description/>
  <cp:lastModifiedBy>Mayank Kakkar</cp:lastModifiedBy>
  <cp:revision>1206</cp:revision>
  <cp:lastPrinted>2017-01-20T21:03:59Z</cp:lastPrinted>
  <dcterms:created xsi:type="dcterms:W3CDTF">2014-06-21T12:09:32Z</dcterms:created>
  <dcterms:modified xsi:type="dcterms:W3CDTF">2017-11-20T10:50:44Z</dcterms:modified>
  <cp:category/>
</cp:coreProperties>
</file>