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72" r:id="rId2"/>
    <p:sldId id="337" r:id="rId3"/>
    <p:sldId id="274" r:id="rId4"/>
    <p:sldId id="275" r:id="rId5"/>
    <p:sldId id="338" r:id="rId6"/>
    <p:sldId id="277" r:id="rId7"/>
    <p:sldId id="311" r:id="rId8"/>
    <p:sldId id="298" r:id="rId9"/>
    <p:sldId id="326" r:id="rId10"/>
    <p:sldId id="332" r:id="rId11"/>
    <p:sldId id="287" r:id="rId12"/>
    <p:sldId id="307" r:id="rId13"/>
    <p:sldId id="335" r:id="rId14"/>
    <p:sldId id="314" r:id="rId15"/>
    <p:sldId id="331" r:id="rId16"/>
    <p:sldId id="333" r:id="rId17"/>
    <p:sldId id="334" r:id="rId18"/>
    <p:sldId id="297" r:id="rId19"/>
    <p:sldId id="339" r:id="rId20"/>
    <p:sldId id="294" r:id="rId21"/>
    <p:sldId id="295"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880">
          <p15:clr>
            <a:srgbClr val="A4A3A4"/>
          </p15:clr>
        </p15:guide>
        <p15:guide id="2" pos="43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clrMru>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55" autoAdjust="0"/>
    <p:restoredTop sz="81551" autoAdjust="0"/>
  </p:normalViewPr>
  <p:slideViewPr>
    <p:cSldViewPr snapToGrid="0" showGuides="1">
      <p:cViewPr>
        <p:scale>
          <a:sx n="108" d="100"/>
          <a:sy n="108" d="100"/>
        </p:scale>
        <p:origin x="1832" y="192"/>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512"/>
    </p:cViewPr>
  </p:sorterViewPr>
  <p:notesViewPr>
    <p:cSldViewPr snapToGrid="0">
      <p:cViewPr>
        <p:scale>
          <a:sx n="161" d="100"/>
          <a:sy n="161" d="100"/>
        </p:scale>
        <p:origin x="2312" y="-1360"/>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11/21/17</a:t>
            </a:fld>
            <a:endParaRPr lang="en-US" dirty="0"/>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dirty="0"/>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267" y="3794125"/>
            <a:ext cx="5486400" cy="4664075"/>
          </a:xfrm>
        </p:spPr>
        <p:txBody>
          <a:bodyPr/>
          <a:lstStyle/>
          <a:p>
            <a:r>
              <a:rPr lang="en-US" b="1" kern="1200" dirty="0" smtClean="0">
                <a:solidFill>
                  <a:schemeClr val="tx1"/>
                </a:solidFill>
                <a:effectLst/>
              </a:rPr>
              <a:t>Facilitator notes:</a:t>
            </a:r>
            <a:endParaRPr lang="en-US" b="0" kern="1200" dirty="0" smtClean="0">
              <a:solidFill>
                <a:schemeClr val="tx1"/>
              </a:solidFill>
              <a:effectLst/>
            </a:endParaRPr>
          </a:p>
          <a:p>
            <a:r>
              <a:rPr lang="en-US" b="0" i="1" kern="1200" dirty="0" smtClean="0">
                <a:solidFill>
                  <a:schemeClr val="tx1"/>
                </a:solidFill>
                <a:effectLst/>
              </a:rPr>
              <a:t>Instructions</a:t>
            </a:r>
            <a:r>
              <a:rPr lang="en-US" b="0" kern="1200" dirty="0" smtClean="0">
                <a:solidFill>
                  <a:schemeClr val="tx1"/>
                </a:solidFill>
                <a:effectLst/>
              </a:rPr>
              <a:t>:</a:t>
            </a:r>
            <a:r>
              <a:rPr lang="en-US" b="0" kern="1200" baseline="0" dirty="0" smtClean="0">
                <a:solidFill>
                  <a:schemeClr val="tx1"/>
                </a:solidFill>
                <a:effectLst/>
              </a:rPr>
              <a:t> Proceed to the next slide once the presentation is visible to the participants.</a:t>
            </a:r>
            <a:endParaRPr lang="en-US" b="0" kern="1200" dirty="0" smtClean="0">
              <a:solidFill>
                <a:schemeClr val="tx1"/>
              </a:solidFill>
              <a:effectLst/>
            </a:endParaRP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dirty="0"/>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794125"/>
            <a:ext cx="5486400" cy="5061117"/>
          </a:xfrm>
        </p:spPr>
        <p:txBody>
          <a:bodyPr/>
          <a:lstStyle/>
          <a:p>
            <a:r>
              <a:rPr lang="en-US" b="1" dirty="0"/>
              <a:t>Facilitator notes:</a:t>
            </a:r>
          </a:p>
          <a:p>
            <a:endParaRPr lang="en-US" b="1" dirty="0"/>
          </a:p>
          <a:p>
            <a:r>
              <a:rPr lang="en-US" dirty="0"/>
              <a:t>[Time: </a:t>
            </a:r>
            <a:r>
              <a:rPr lang="en-US" dirty="0" smtClean="0"/>
              <a:t>5 </a:t>
            </a:r>
            <a:r>
              <a:rPr lang="en-US" dirty="0"/>
              <a:t>1/2</a:t>
            </a:r>
            <a:r>
              <a:rPr lang="en-US" dirty="0" smtClean="0"/>
              <a:t> </a:t>
            </a:r>
            <a:r>
              <a:rPr lang="en-US" dirty="0"/>
              <a:t>minutes]</a:t>
            </a:r>
          </a:p>
          <a:p>
            <a:endParaRPr lang="en-US" i="1" dirty="0"/>
          </a:p>
          <a:p>
            <a:r>
              <a:rPr lang="en-US" i="1" dirty="0"/>
              <a:t>Say: </a:t>
            </a:r>
            <a:r>
              <a:rPr lang="en-US" dirty="0"/>
              <a:t>Once you've considered your </a:t>
            </a:r>
            <a:r>
              <a:rPr lang="en-US" dirty="0" smtClean="0"/>
              <a:t>purpose and audience, </a:t>
            </a:r>
            <a:r>
              <a:rPr lang="en-US" dirty="0"/>
              <a:t>you need </a:t>
            </a:r>
            <a:r>
              <a:rPr lang="en-US" dirty="0" smtClean="0"/>
              <a:t>decide what content </a:t>
            </a:r>
            <a:r>
              <a:rPr lang="en-US" dirty="0"/>
              <a:t>you'll want to </a:t>
            </a:r>
            <a:r>
              <a:rPr lang="en-US" dirty="0" smtClean="0"/>
              <a:t>include</a:t>
            </a:r>
            <a:r>
              <a:rPr lang="en-US" dirty="0"/>
              <a:t> </a:t>
            </a:r>
            <a:r>
              <a:rPr lang="en-US" dirty="0" smtClean="0"/>
              <a:t>and how you’ll want to focus it to convey your message. Brainstorming can be a helpful technique for getting all of your ideas out before you organize your thoughts and express them in writing.</a:t>
            </a:r>
          </a:p>
          <a:p>
            <a:endParaRPr lang="en-US" dirty="0"/>
          </a:p>
          <a:p>
            <a:r>
              <a:rPr lang="en-US" dirty="0" smtClean="0"/>
              <a:t>“Clustering” is a structured </a:t>
            </a:r>
            <a:r>
              <a:rPr lang="en-US" dirty="0"/>
              <a:t>brainstorming </a:t>
            </a:r>
            <a:r>
              <a:rPr lang="en-US" dirty="0" smtClean="0"/>
              <a:t>method that can be particularly useful when writing for business. It follows a simple, four-step approach: </a:t>
            </a:r>
          </a:p>
          <a:p>
            <a:endParaRPr lang="en-US" dirty="0"/>
          </a:p>
          <a:p>
            <a:pPr marL="171450" indent="-171450">
              <a:buFont typeface="Arial" charset="0"/>
              <a:buChar char="•"/>
            </a:pPr>
            <a:r>
              <a:rPr lang="en-US" dirty="0" smtClean="0"/>
              <a:t>Write </a:t>
            </a:r>
            <a:r>
              <a:rPr lang="en-US" dirty="0"/>
              <a:t>the purpose of your written piece in the center of a page. </a:t>
            </a:r>
          </a:p>
          <a:p>
            <a:pPr marL="171450" indent="-171450">
              <a:buFont typeface="Arial" charset="0"/>
              <a:buChar char="•"/>
            </a:pPr>
            <a:r>
              <a:rPr lang="en-US" dirty="0"/>
              <a:t>Put a circle around your purpose. That’s the “nucleus.” </a:t>
            </a:r>
          </a:p>
          <a:p>
            <a:pPr marL="171450" indent="-171450">
              <a:buFont typeface="Arial" charset="0"/>
              <a:buChar char="•"/>
            </a:pPr>
            <a:r>
              <a:rPr lang="en-US" dirty="0"/>
              <a:t>Draw lines from the nucleus to other points on the page—“nodes.”</a:t>
            </a:r>
          </a:p>
          <a:p>
            <a:pPr marL="171450" indent="-171450">
              <a:buFont typeface="Arial" charset="0"/>
              <a:buChar char="•"/>
            </a:pPr>
            <a:r>
              <a:rPr lang="en-US" dirty="0"/>
              <a:t>At the nodes, write ideas related to your purpose.</a:t>
            </a:r>
          </a:p>
          <a:p>
            <a:endParaRPr lang="en-US" i="1" dirty="0" smtClean="0"/>
          </a:p>
          <a:p>
            <a:r>
              <a:rPr lang="en-US" dirty="0"/>
              <a:t>T</a:t>
            </a:r>
            <a:r>
              <a:rPr lang="en-US" dirty="0" smtClean="0"/>
              <a:t>he example you see here is from Harvard ManageMentor. </a:t>
            </a:r>
            <a:r>
              <a:rPr lang="en-US" dirty="0"/>
              <a:t>T</a:t>
            </a:r>
            <a:r>
              <a:rPr lang="en-US" dirty="0" smtClean="0"/>
              <a:t>he purpose, shown as the nucleus in the center, is to communicate a new product idea. </a:t>
            </a:r>
            <a:r>
              <a:rPr lang="en-US" dirty="0"/>
              <a:t>T</a:t>
            </a:r>
            <a:r>
              <a:rPr lang="en-US" dirty="0" smtClean="0"/>
              <a:t>he supporting nodes are listed as well. </a:t>
            </a:r>
          </a:p>
          <a:p>
            <a:endParaRPr lang="en-US" dirty="0"/>
          </a:p>
          <a:p>
            <a:r>
              <a:rPr lang="en-US" dirty="0" smtClean="0"/>
              <a:t>Now let’s try clustering with an example of our own. Suppose we have to create a memo that describes a </a:t>
            </a:r>
            <a:r>
              <a:rPr lang="en-US" dirty="0"/>
              <a:t>new weekly interdepartmental meeting </a:t>
            </a:r>
            <a:r>
              <a:rPr lang="en-US" dirty="0" smtClean="0"/>
              <a:t>for tracking the progress of an important strategic initiative.</a:t>
            </a:r>
          </a:p>
          <a:p>
            <a:endParaRPr lang="en-US" dirty="0"/>
          </a:p>
          <a:p>
            <a:pPr marL="171450" indent="-171450">
              <a:buFont typeface="Arial" charset="0"/>
              <a:buChar char="•"/>
            </a:pPr>
            <a:r>
              <a:rPr lang="en-US" dirty="0" smtClean="0"/>
              <a:t>How might we articulate our purpose? </a:t>
            </a:r>
            <a:r>
              <a:rPr lang="en-US" i="1" dirty="0" smtClean="0"/>
              <a:t>To introduce a new weekly meeting to track the initiative’s progress </a:t>
            </a:r>
            <a:endParaRPr lang="en-US" dirty="0" smtClean="0"/>
          </a:p>
          <a:p>
            <a:pPr marL="171450" indent="-171450">
              <a:buFont typeface="Arial" charset="0"/>
              <a:buChar char="•"/>
            </a:pPr>
            <a:r>
              <a:rPr lang="en-US" dirty="0" smtClean="0"/>
              <a:t>What might some of our “nodes” include? </a:t>
            </a:r>
            <a:r>
              <a:rPr lang="en-US" i="1" dirty="0" smtClean="0"/>
              <a:t>Potential answers: </a:t>
            </a:r>
            <a:r>
              <a:rPr lang="en-US" dirty="0" smtClean="0"/>
              <a:t>Intent, Agenda, Meeting Length, Preparation</a:t>
            </a:r>
          </a:p>
          <a:p>
            <a:pPr marL="171450" indent="-171450">
              <a:buFont typeface="Arial" charset="0"/>
              <a:buChar char="•"/>
            </a:pPr>
            <a:r>
              <a:rPr lang="en-US" dirty="0" smtClean="0"/>
              <a:t>Let’s pick one of the nodes—</a:t>
            </a:r>
            <a:r>
              <a:rPr lang="en-US" dirty="0"/>
              <a:t>meeting </a:t>
            </a:r>
            <a:r>
              <a:rPr lang="en-US" dirty="0" smtClean="0"/>
              <a:t>length. What might one idea be related to that item? </a:t>
            </a:r>
            <a:r>
              <a:rPr lang="en-US" i="1" dirty="0" smtClean="0"/>
              <a:t>Potential answers: </a:t>
            </a:r>
            <a:r>
              <a:rPr lang="en-US" dirty="0" smtClean="0"/>
              <a:t>Short meetings, no more than 30 minutes, etc.</a:t>
            </a:r>
          </a:p>
          <a:p>
            <a:endParaRPr lang="en-US" dirty="0"/>
          </a:p>
          <a:p>
            <a:r>
              <a:rPr lang="en-US" i="1" dirty="0"/>
              <a:t>Instructions: </a:t>
            </a:r>
            <a:r>
              <a:rPr lang="en-US" dirty="0"/>
              <a:t>Ask participants to use the chat </a:t>
            </a:r>
            <a:r>
              <a:rPr lang="en-US" dirty="0" smtClean="0"/>
              <a:t>feature to respond to each question to create a new “cluster.” Experienced facilitators may want to use the virtual white board to draw a new cluster or to annotate on the slide.</a:t>
            </a:r>
            <a:endParaRPr lang="en-US" i="1" dirty="0"/>
          </a:p>
          <a:p>
            <a:endParaRPr lang="en-US" dirty="0" smtClean="0"/>
          </a:p>
          <a:p>
            <a:r>
              <a:rPr lang="en-US" i="1" dirty="0" smtClean="0"/>
              <a:t>Say: </a:t>
            </a:r>
            <a:r>
              <a:rPr lang="en-US" dirty="0" smtClean="0"/>
              <a:t>Great job. As </a:t>
            </a:r>
            <a:r>
              <a:rPr lang="en-US" dirty="0"/>
              <a:t>you brainstorm, </a:t>
            </a:r>
            <a:r>
              <a:rPr lang="en-US" dirty="0" smtClean="0"/>
              <a:t>you also can write </a:t>
            </a:r>
            <a:r>
              <a:rPr lang="en-US" dirty="0"/>
              <a:t>down questions your readers might have about your content. If you have difficulty thinking up such questions, ask someone who knows your readers—or who is </a:t>
            </a:r>
            <a:r>
              <a:rPr lang="en-US" i="1" dirty="0"/>
              <a:t>like</a:t>
            </a:r>
            <a:r>
              <a:rPr lang="en-US" dirty="0"/>
              <a:t> your readers—for </a:t>
            </a:r>
            <a:r>
              <a:rPr lang="en-US" dirty="0" smtClean="0"/>
              <a:t>help. Anticipating </a:t>
            </a:r>
            <a:r>
              <a:rPr lang="en-US" dirty="0"/>
              <a:t>readers’ questions will help you generate points to </a:t>
            </a:r>
            <a:r>
              <a:rPr lang="en-US" dirty="0" smtClean="0"/>
              <a:t>be sure to cover as you draft your </a:t>
            </a:r>
            <a:r>
              <a:rPr lang="en-US" dirty="0"/>
              <a:t>document.</a:t>
            </a:r>
          </a:p>
          <a:p>
            <a:endParaRPr lang="en-US" i="1"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10</a:t>
            </a:fld>
            <a:endParaRPr lang="en-US" dirty="0"/>
          </a:p>
        </p:txBody>
      </p:sp>
    </p:spTree>
    <p:extLst>
      <p:ext uri="{BB962C8B-B14F-4D97-AF65-F5344CB8AC3E}">
        <p14:creationId xmlns:p14="http://schemas.microsoft.com/office/powerpoint/2010/main" val="15546565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3057" y="3721553"/>
            <a:ext cx="5486400" cy="4664075"/>
          </a:xfrm>
        </p:spPr>
        <p:txBody>
          <a:bodyPr/>
          <a:lstStyle/>
          <a:p>
            <a:r>
              <a:rPr lang="en-US" b="1" dirty="0" smtClean="0">
                <a:solidFill>
                  <a:srgbClr val="000000"/>
                </a:solidFill>
              </a:rPr>
              <a:t>Facilitator notes:</a:t>
            </a:r>
          </a:p>
          <a:p>
            <a:endParaRPr lang="en-US" b="1" dirty="0" smtClean="0">
              <a:solidFill>
                <a:srgbClr val="000000"/>
              </a:solidFill>
            </a:endParaRPr>
          </a:p>
          <a:p>
            <a:pPr>
              <a:defRPr/>
            </a:pPr>
            <a:r>
              <a:rPr lang="en-US" kern="1200" dirty="0" smtClean="0">
                <a:solidFill>
                  <a:srgbClr val="000000"/>
                </a:solidFill>
              </a:rPr>
              <a:t>[</a:t>
            </a:r>
            <a:r>
              <a:rPr lang="en-US" dirty="0"/>
              <a:t>Time</a:t>
            </a:r>
            <a:r>
              <a:rPr lang="en-US" kern="1200" dirty="0" smtClean="0">
                <a:solidFill>
                  <a:srgbClr val="000000"/>
                </a:solidFill>
              </a:rPr>
              <a:t>: 1/2 minute]</a:t>
            </a:r>
          </a:p>
          <a:p>
            <a:endParaRPr lang="en-US" b="1" dirty="0" smtClean="0">
              <a:solidFill>
                <a:srgbClr val="000000"/>
              </a:solidFill>
            </a:endParaRPr>
          </a:p>
          <a:p>
            <a:r>
              <a:rPr lang="en-US" i="1" kern="1200" dirty="0" smtClean="0">
                <a:solidFill>
                  <a:schemeClr val="tx1"/>
                </a:solidFill>
                <a:effectLst/>
              </a:rPr>
              <a:t>Say:</a:t>
            </a:r>
            <a:r>
              <a:rPr lang="en-US" kern="1200" dirty="0" smtClean="0">
                <a:solidFill>
                  <a:schemeClr val="tx1"/>
                </a:solidFill>
                <a:effectLst/>
              </a:rPr>
              <a:t> Let’s turn our attention now to our first draft. </a:t>
            </a:r>
          </a:p>
          <a:p>
            <a:endParaRPr lang="en-US" dirty="0"/>
          </a:p>
          <a:p>
            <a:r>
              <a:rPr lang="en-US" dirty="0" smtClean="0"/>
              <a:t>Great </a:t>
            </a:r>
            <a:r>
              <a:rPr lang="en-US" dirty="0"/>
              <a:t>business writers turn off their internal </a:t>
            </a:r>
            <a:r>
              <a:rPr lang="en-US" dirty="0" smtClean="0"/>
              <a:t>editors </a:t>
            </a:r>
            <a:r>
              <a:rPr lang="en-US" dirty="0"/>
              <a:t>when they build their first </a:t>
            </a:r>
            <a:r>
              <a:rPr lang="en-US" dirty="0" smtClean="0"/>
              <a:t>draft and resist </a:t>
            </a:r>
            <a:r>
              <a:rPr lang="en-US" dirty="0"/>
              <a:t>the urge to tinker </a:t>
            </a:r>
            <a:r>
              <a:rPr lang="en-US" dirty="0" smtClean="0"/>
              <a:t>as they go. </a:t>
            </a:r>
            <a:r>
              <a:rPr lang="en-US" dirty="0"/>
              <a:t>When you sit down to write your first draft, remember: It's more important to get it written than to get every detail right. The first draft can be rough in sentence structure, spelling, grammar, and punctuation. It's for your eyes only.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dirty="0"/>
          </a:p>
        </p:txBody>
      </p:sp>
    </p:spTree>
    <p:extLst>
      <p:ext uri="{BB962C8B-B14F-4D97-AF65-F5344CB8AC3E}">
        <p14:creationId xmlns:p14="http://schemas.microsoft.com/office/powerpoint/2010/main" val="31867796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8850" name="Rectangle 2"/>
          <p:cNvSpPr>
            <a:spLocks noGrp="1" noChangeArrowheads="1"/>
          </p:cNvSpPr>
          <p:nvPr>
            <p:ph type="body" idx="1"/>
          </p:nvPr>
        </p:nvSpPr>
        <p:spPr bwMode="auto">
          <a:xfrm>
            <a:off x="698500" y="4343400"/>
            <a:ext cx="5486400" cy="45339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txBody>
          <a:bodyPr/>
          <a:lstStyle/>
          <a:p>
            <a:r>
              <a:rPr lang="en-US" b="1" dirty="0">
                <a:latin typeface="Calibri"/>
                <a:cs typeface="Calibri"/>
              </a:rPr>
              <a:t>Facilitator notes:</a:t>
            </a:r>
          </a:p>
          <a:p>
            <a:pPr>
              <a:defRPr/>
            </a:pPr>
            <a:endParaRPr lang="en-US" dirty="0">
              <a:latin typeface="Calibri"/>
              <a:cs typeface="Calibri"/>
            </a:endParaRPr>
          </a:p>
          <a:p>
            <a:pPr>
              <a:defRPr/>
            </a:pPr>
            <a:r>
              <a:rPr lang="en-US" dirty="0">
                <a:latin typeface="Calibri"/>
                <a:cs typeface="Calibri"/>
              </a:rPr>
              <a:t>[Time: </a:t>
            </a:r>
            <a:r>
              <a:rPr lang="en-US" dirty="0" smtClean="0">
                <a:latin typeface="Calibri"/>
                <a:cs typeface="Calibri"/>
              </a:rPr>
              <a:t>10 </a:t>
            </a:r>
            <a:r>
              <a:rPr lang="en-US" dirty="0">
                <a:latin typeface="Calibri"/>
                <a:cs typeface="Calibri"/>
              </a:rPr>
              <a:t>minutes]</a:t>
            </a:r>
          </a:p>
          <a:p>
            <a:pPr>
              <a:tabLst>
                <a:tab pos="139692" algn="l"/>
                <a:tab pos="457175" algn="l"/>
                <a:tab pos="139692" algn="l"/>
                <a:tab pos="457175" algn="l"/>
              </a:tabLst>
            </a:pPr>
            <a:endParaRPr lang="en-US" i="1" dirty="0" smtClean="0">
              <a:latin typeface="Calibri"/>
              <a:cs typeface="Calibri"/>
            </a:endParaRPr>
          </a:p>
          <a:p>
            <a:r>
              <a:rPr lang="en-US" i="1" dirty="0" smtClean="0">
                <a:latin typeface="Calibri"/>
                <a:cs typeface="Calibri"/>
              </a:rPr>
              <a:t>Say:</a:t>
            </a:r>
            <a:r>
              <a:rPr lang="en-US" dirty="0" smtClean="0">
                <a:latin typeface="Calibri"/>
                <a:cs typeface="Calibri"/>
              </a:rPr>
              <a:t> </a:t>
            </a:r>
            <a:r>
              <a:rPr lang="en-US" dirty="0"/>
              <a:t>Getting your first draft down has two benefits: </a:t>
            </a:r>
          </a:p>
          <a:p>
            <a:pPr marL="171450" indent="-171450">
              <a:buFont typeface="Arial" charset="0"/>
              <a:buChar char="•"/>
            </a:pPr>
            <a:r>
              <a:rPr lang="en-US" dirty="0"/>
              <a:t>It focuses you on the key ideas you’ll want to include in your document. </a:t>
            </a:r>
          </a:p>
          <a:p>
            <a:pPr marL="171450" indent="-171450">
              <a:buFont typeface="Arial" charset="0"/>
              <a:buChar char="•"/>
            </a:pPr>
            <a:r>
              <a:rPr lang="en-US" dirty="0"/>
              <a:t>It requires only a small time investment, so you’ll probably feel more comfortable changing the order of your material—or even discarding some content—as needed to produce a final draft.</a:t>
            </a:r>
          </a:p>
          <a:p>
            <a:endParaRPr lang="en-US" i="1" dirty="0" smtClean="0"/>
          </a:p>
          <a:p>
            <a:r>
              <a:rPr lang="en-US" dirty="0" smtClean="0"/>
              <a:t>To prepare for our session today, you were asked to complete </a:t>
            </a:r>
            <a:r>
              <a:rPr lang="en-US" dirty="0"/>
              <a:t>the practice </a:t>
            </a:r>
            <a:r>
              <a:rPr lang="en-US" dirty="0" smtClean="0"/>
              <a:t>activity </a:t>
            </a:r>
            <a:r>
              <a:rPr lang="en-US" dirty="0"/>
              <a:t>“Write a Rough </a:t>
            </a:r>
            <a:r>
              <a:rPr lang="en-US" dirty="0" smtClean="0"/>
              <a:t>Draft” </a:t>
            </a:r>
            <a:r>
              <a:rPr lang="en-US" dirty="0"/>
              <a:t>in the “Write Your First Draft” lesson of the Harvard ManageMentor Writing Skills </a:t>
            </a:r>
            <a:r>
              <a:rPr lang="en-US" dirty="0" smtClean="0"/>
              <a:t>topic. </a:t>
            </a:r>
            <a:r>
              <a:rPr lang="en-US" dirty="0"/>
              <a:t>This </a:t>
            </a:r>
            <a:r>
              <a:rPr lang="en-US" dirty="0" smtClean="0"/>
              <a:t>exercise required you to think about an upcoming writing task, such as a memo or a short email you might need to send, and to allow yourself no more than five minutes to write a quick first draft. </a:t>
            </a:r>
            <a:r>
              <a:rPr lang="en-US" dirty="0"/>
              <a:t>Please take your </a:t>
            </a:r>
            <a:r>
              <a:rPr lang="en-US" dirty="0" smtClean="0"/>
              <a:t>draft out </a:t>
            </a:r>
            <a:r>
              <a:rPr lang="en-US" dirty="0"/>
              <a:t>now and spend a minute reviewing it. </a:t>
            </a:r>
            <a:endParaRPr lang="en-US" dirty="0" smtClean="0"/>
          </a:p>
          <a:p>
            <a:endParaRPr lang="en-US" dirty="0"/>
          </a:p>
          <a:p>
            <a:r>
              <a:rPr lang="en-US" i="1" dirty="0" smtClean="0"/>
              <a:t>Ask</a:t>
            </a:r>
            <a:r>
              <a:rPr lang="en-US" dirty="0" smtClean="0"/>
              <a:t>: </a:t>
            </a:r>
          </a:p>
          <a:p>
            <a:pPr marL="171450" indent="-171450">
              <a:buFont typeface="Arial" charset="0"/>
              <a:buChar char="•"/>
            </a:pPr>
            <a:r>
              <a:rPr lang="en-US" dirty="0" smtClean="0"/>
              <a:t>How long did your draft take? Did you stick to the five-minute limit? Chat in how long you spent on it. </a:t>
            </a:r>
          </a:p>
          <a:p>
            <a:pPr marL="171450" indent="-171450">
              <a:buFont typeface="Arial" charset="0"/>
              <a:buChar char="•"/>
            </a:pPr>
            <a:r>
              <a:rPr lang="en-US" dirty="0" smtClean="0"/>
              <a:t>Did you stop to edit as you wrote? Chat in “yes” or “no.” </a:t>
            </a:r>
            <a:r>
              <a:rPr lang="en-US" i="1" dirty="0" smtClean="0"/>
              <a:t>Facilitators should ask for details about one “yes” and one “no” response to find out what compelled participants to either give in to the temptation to edit as </a:t>
            </a:r>
            <a:r>
              <a:rPr lang="en-US" i="1" dirty="0"/>
              <a:t>they </a:t>
            </a:r>
            <a:r>
              <a:rPr lang="en-US" i="1" dirty="0" smtClean="0"/>
              <a:t>went or keep writing.</a:t>
            </a:r>
          </a:p>
          <a:p>
            <a:pPr marL="171450" indent="-171450">
              <a:buFont typeface="Arial" charset="0"/>
              <a:buChar char="•"/>
            </a:pPr>
            <a:r>
              <a:rPr lang="en-US" dirty="0" smtClean="0"/>
              <a:t>Would you do anything differently next time? Chat in “yes” or “no.” </a:t>
            </a:r>
            <a:r>
              <a:rPr lang="en-US" i="1" dirty="0" smtClean="0"/>
              <a:t>Note: Facilitators </a:t>
            </a:r>
            <a:r>
              <a:rPr lang="en-US" i="1" dirty="0"/>
              <a:t>should </a:t>
            </a:r>
            <a:r>
              <a:rPr lang="en-US" i="1" dirty="0" smtClean="0"/>
              <a:t>ask for details about one “yes” </a:t>
            </a:r>
            <a:r>
              <a:rPr lang="en-US" i="1" dirty="0"/>
              <a:t>and one </a:t>
            </a:r>
            <a:r>
              <a:rPr lang="en-US" i="1" dirty="0" smtClean="0"/>
              <a:t>“no” response.</a:t>
            </a:r>
          </a:p>
          <a:p>
            <a:pPr marL="171450" indent="-171450">
              <a:buFont typeface="Arial" charset="0"/>
              <a:buChar char="•"/>
            </a:pPr>
            <a:r>
              <a:rPr lang="en-US" dirty="0" smtClean="0"/>
              <a:t>Do you think this rough draft will be beneficial to you as you prepare your final version? Chat in “yes” or “no.” </a:t>
            </a:r>
            <a:r>
              <a:rPr lang="en-US" i="1" dirty="0"/>
              <a:t>Facilitators should </a:t>
            </a:r>
            <a:r>
              <a:rPr lang="en-US" i="1" dirty="0" smtClean="0"/>
              <a:t>ask for details about one “yes” </a:t>
            </a:r>
            <a:r>
              <a:rPr lang="en-US" i="1" dirty="0"/>
              <a:t>and one </a:t>
            </a:r>
            <a:r>
              <a:rPr lang="en-US" i="1" dirty="0" smtClean="0"/>
              <a:t>“no” response. </a:t>
            </a:r>
            <a:endParaRPr lang="en-US" dirty="0" smtClean="0"/>
          </a:p>
          <a:p>
            <a:endParaRPr lang="en-US" dirty="0" smtClean="0"/>
          </a:p>
          <a:p>
            <a:r>
              <a:rPr lang="en-US" i="1" dirty="0" smtClean="0"/>
              <a:t>Follow up as time permits</a:t>
            </a:r>
            <a:r>
              <a:rPr lang="en-US" dirty="0" smtClean="0"/>
              <a:t>:</a:t>
            </a:r>
            <a:endParaRPr lang="en-US" dirty="0"/>
          </a:p>
          <a:p>
            <a:r>
              <a:rPr lang="en-US" dirty="0" smtClean="0"/>
              <a:t>What </a:t>
            </a:r>
            <a:r>
              <a:rPr lang="en-US" dirty="0"/>
              <a:t>were some of your observations about </a:t>
            </a:r>
            <a:r>
              <a:rPr lang="en-US" dirty="0" smtClean="0"/>
              <a:t>the drafting process? What </a:t>
            </a:r>
            <a:r>
              <a:rPr lang="en-US" dirty="0"/>
              <a:t>surprised you? </a:t>
            </a:r>
          </a:p>
          <a:p>
            <a:endParaRPr lang="en-US" i="1" dirty="0"/>
          </a:p>
          <a:p>
            <a:r>
              <a:rPr lang="en-US" i="1" dirty="0"/>
              <a:t>Instructions:</a:t>
            </a:r>
            <a:r>
              <a:rPr lang="en-US" dirty="0"/>
              <a:t> Ask </a:t>
            </a:r>
            <a:r>
              <a:rPr lang="en-US" dirty="0" smtClean="0"/>
              <a:t>2-3 </a:t>
            </a:r>
            <a:r>
              <a:rPr lang="en-US" dirty="0"/>
              <a:t>volunteers to raise their hands to share their observations and insights, and comment on the activity’s value in </a:t>
            </a:r>
            <a:r>
              <a:rPr lang="en-US" dirty="0" smtClean="0"/>
              <a:t>creating written communications in the future.</a:t>
            </a:r>
            <a:endParaRPr lang="en-US" dirty="0"/>
          </a:p>
        </p:txBody>
      </p:sp>
    </p:spTree>
    <p:extLst>
      <p:ext uri="{BB962C8B-B14F-4D97-AF65-F5344CB8AC3E}">
        <p14:creationId xmlns:p14="http://schemas.microsoft.com/office/powerpoint/2010/main" val="6145819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8850" name="Rectangle 2"/>
          <p:cNvSpPr>
            <a:spLocks noGrp="1" noChangeArrowheads="1"/>
          </p:cNvSpPr>
          <p:nvPr>
            <p:ph type="body" idx="1"/>
          </p:nvPr>
        </p:nvSpPr>
        <p:spPr bwMode="auto">
          <a:xfrm>
            <a:off x="698500" y="4343400"/>
            <a:ext cx="5486400" cy="45339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txBody>
          <a:bodyPr/>
          <a:lstStyle/>
          <a:p>
            <a:r>
              <a:rPr lang="en-US" b="1" dirty="0">
                <a:latin typeface="Calibri"/>
                <a:cs typeface="Calibri"/>
              </a:rPr>
              <a:t>Facilitator notes:</a:t>
            </a:r>
          </a:p>
          <a:p>
            <a:pPr>
              <a:defRPr/>
            </a:pPr>
            <a:endParaRPr lang="en-US" dirty="0">
              <a:latin typeface="Calibri"/>
              <a:cs typeface="Calibri"/>
            </a:endParaRPr>
          </a:p>
          <a:p>
            <a:pPr>
              <a:defRPr/>
            </a:pPr>
            <a:r>
              <a:rPr lang="en-US" dirty="0">
                <a:latin typeface="Calibri"/>
                <a:cs typeface="Calibri"/>
              </a:rPr>
              <a:t>[Time: </a:t>
            </a:r>
            <a:r>
              <a:rPr lang="en-US" dirty="0" smtClean="0">
                <a:latin typeface="Calibri"/>
                <a:cs typeface="Calibri"/>
              </a:rPr>
              <a:t>4</a:t>
            </a:r>
            <a:r>
              <a:rPr lang="en-US" dirty="0">
                <a:latin typeface="Calibri"/>
                <a:cs typeface="Calibri"/>
              </a:rPr>
              <a:t> </a:t>
            </a:r>
            <a:r>
              <a:rPr lang="en-US" dirty="0" smtClean="0">
                <a:latin typeface="Calibri"/>
                <a:cs typeface="Calibri"/>
              </a:rPr>
              <a:t>1/2 </a:t>
            </a:r>
            <a:r>
              <a:rPr lang="en-US" dirty="0">
                <a:latin typeface="Calibri"/>
                <a:cs typeface="Calibri"/>
              </a:rPr>
              <a:t>minutes]</a:t>
            </a:r>
          </a:p>
          <a:p>
            <a:pPr>
              <a:tabLst>
                <a:tab pos="139692" algn="l"/>
                <a:tab pos="457175" algn="l"/>
                <a:tab pos="139692" algn="l"/>
                <a:tab pos="457175" algn="l"/>
              </a:tabLst>
            </a:pPr>
            <a:endParaRPr lang="en-US" i="1" dirty="0" smtClean="0">
              <a:latin typeface="Calibri"/>
              <a:cs typeface="Calibri"/>
            </a:endParaRPr>
          </a:p>
          <a:p>
            <a:r>
              <a:rPr lang="en-US" i="1" dirty="0" smtClean="0">
                <a:latin typeface="Calibri"/>
                <a:cs typeface="Calibri"/>
              </a:rPr>
              <a:t>Say:</a:t>
            </a:r>
            <a:r>
              <a:rPr lang="en-US" dirty="0" smtClean="0">
                <a:latin typeface="Calibri"/>
                <a:cs typeface="Calibri"/>
              </a:rPr>
              <a:t> </a:t>
            </a:r>
            <a:r>
              <a:rPr lang="en-US" dirty="0"/>
              <a:t>Trying to </a:t>
            </a:r>
            <a:r>
              <a:rPr lang="en-US" dirty="0" smtClean="0"/>
              <a:t>write your </a:t>
            </a:r>
            <a:r>
              <a:rPr lang="en-US" dirty="0"/>
              <a:t>first draft and edit it at the same time is counterproductive. </a:t>
            </a:r>
            <a:r>
              <a:rPr lang="en-US" dirty="0" smtClean="0"/>
              <a:t>That’s </a:t>
            </a:r>
            <a:r>
              <a:rPr lang="en-US" dirty="0"/>
              <a:t>because the editorial part of your brain is incompatible with the production part. You don’t need a critic watching over your shoulder when you’re trying to create something new and fresh. </a:t>
            </a:r>
            <a:r>
              <a:rPr lang="en-US" dirty="0" smtClean="0"/>
              <a:t>You’ll have plenty of time later to edit and polish your final draft, which we’ll talk about momentarily.</a:t>
            </a:r>
          </a:p>
          <a:p>
            <a:endParaRPr lang="en-US" dirty="0" smtClean="0"/>
          </a:p>
          <a:p>
            <a:r>
              <a:rPr lang="en-US" dirty="0" smtClean="0"/>
              <a:t>To </a:t>
            </a:r>
            <a:r>
              <a:rPr lang="en-US" dirty="0"/>
              <a:t>turn off your internal editor as you write your first draft: </a:t>
            </a:r>
            <a:endParaRPr lang="en-US" dirty="0" smtClean="0"/>
          </a:p>
          <a:p>
            <a:pPr marL="171450" indent="-171450">
              <a:buFont typeface="Arial" charset="0"/>
              <a:buChar char="•"/>
            </a:pPr>
            <a:r>
              <a:rPr lang="en-US" b="1" dirty="0"/>
              <a:t>Trust yourself.</a:t>
            </a:r>
            <a:r>
              <a:rPr lang="en-US" dirty="0"/>
              <a:t> </a:t>
            </a:r>
            <a:r>
              <a:rPr lang="en-US" dirty="0" smtClean="0"/>
              <a:t>Nobody </a:t>
            </a:r>
            <a:r>
              <a:rPr lang="en-US" dirty="0"/>
              <a:t>but you will see your draft. </a:t>
            </a:r>
          </a:p>
          <a:p>
            <a:pPr marL="171450" indent="-171450">
              <a:buFont typeface="Arial" charset="0"/>
              <a:buChar char="•"/>
            </a:pPr>
            <a:r>
              <a:rPr lang="en-US" b="1" dirty="0"/>
              <a:t>Highlight problems, but don’t fix them.</a:t>
            </a:r>
            <a:r>
              <a:rPr lang="en-US" dirty="0"/>
              <a:t> </a:t>
            </a:r>
            <a:r>
              <a:rPr lang="en-US" dirty="0" smtClean="0"/>
              <a:t>If </a:t>
            </a:r>
            <a:r>
              <a:rPr lang="en-US" dirty="0"/>
              <a:t>you write a sentence you don’t like, underline it or highlight it. Don’t try to fix it now. Keep going.</a:t>
            </a:r>
          </a:p>
          <a:p>
            <a:pPr marL="171450" indent="-171450">
              <a:buFont typeface="Arial" charset="0"/>
              <a:buChar char="•"/>
            </a:pPr>
            <a:r>
              <a:rPr lang="en-US" b="1" dirty="0"/>
              <a:t>Pretend you’ll hire a proofreader.</a:t>
            </a:r>
            <a:r>
              <a:rPr lang="en-US" dirty="0"/>
              <a:t> Even if you’ll be the one proofreading your document, imagine the proofreading happening later. That will help you resist the urge to edit while you’re writing your draft. </a:t>
            </a:r>
          </a:p>
          <a:p>
            <a:pPr marL="171450" indent="-171450">
              <a:buFont typeface="Arial" charset="0"/>
              <a:buChar char="•"/>
            </a:pPr>
            <a:r>
              <a:rPr lang="en-US" b="1" dirty="0"/>
              <a:t>Turn off your </a:t>
            </a:r>
            <a:r>
              <a:rPr lang="en-US" b="1" dirty="0" smtClean="0"/>
              <a:t>spell checker and grammar checker</a:t>
            </a:r>
            <a:r>
              <a:rPr lang="en-US" b="1" dirty="0"/>
              <a:t>.</a:t>
            </a:r>
            <a:r>
              <a:rPr lang="en-US" dirty="0"/>
              <a:t> Your word-processing software should be a tool to help you write, not an instant critic that slows you down. As you’re composing your rough draft, </a:t>
            </a:r>
            <a:r>
              <a:rPr lang="en-US" dirty="0" smtClean="0"/>
              <a:t>consider turning </a:t>
            </a:r>
            <a:r>
              <a:rPr lang="en-US" dirty="0"/>
              <a:t>these features off. </a:t>
            </a:r>
          </a:p>
          <a:p>
            <a:endParaRPr lang="en-US" i="1" dirty="0" smtClean="0"/>
          </a:p>
          <a:p>
            <a:r>
              <a:rPr lang="en-US" i="1" dirty="0" smtClean="0"/>
              <a:t>Ask</a:t>
            </a:r>
            <a:r>
              <a:rPr lang="en-US" dirty="0" smtClean="0"/>
              <a:t>: What </a:t>
            </a:r>
            <a:r>
              <a:rPr lang="en-US" dirty="0"/>
              <a:t>compels you to “edit as you go</a:t>
            </a:r>
            <a:r>
              <a:rPr lang="en-US" dirty="0" smtClean="0"/>
              <a:t>”? What </a:t>
            </a:r>
            <a:r>
              <a:rPr lang="en-US" dirty="0"/>
              <a:t>else could you do to force yourself to write without editing?</a:t>
            </a:r>
          </a:p>
          <a:p>
            <a:endParaRPr lang="en-US" dirty="0" smtClean="0"/>
          </a:p>
          <a:p>
            <a:r>
              <a:rPr lang="en-US" i="1" dirty="0" smtClean="0"/>
              <a:t>Instructions</a:t>
            </a:r>
            <a:r>
              <a:rPr lang="en-US" i="1" dirty="0"/>
              <a:t>:</a:t>
            </a:r>
            <a:r>
              <a:rPr lang="en-US" dirty="0"/>
              <a:t> </a:t>
            </a:r>
            <a:r>
              <a:rPr lang="en-US" dirty="0" smtClean="0"/>
              <a:t>As </a:t>
            </a:r>
            <a:r>
              <a:rPr lang="en-US" dirty="0"/>
              <a:t>time </a:t>
            </a:r>
            <a:r>
              <a:rPr lang="en-US" dirty="0" smtClean="0"/>
              <a:t>permits, ask 2-3 volunteers </a:t>
            </a:r>
            <a:r>
              <a:rPr lang="en-US" dirty="0"/>
              <a:t>to </a:t>
            </a:r>
            <a:r>
              <a:rPr lang="en-US" dirty="0" smtClean="0"/>
              <a:t>raise their hands to share </a:t>
            </a:r>
            <a:r>
              <a:rPr lang="en-US" dirty="0"/>
              <a:t>their </a:t>
            </a:r>
            <a:r>
              <a:rPr lang="en-US" dirty="0" smtClean="0"/>
              <a:t>perspectives and insights</a:t>
            </a:r>
            <a:r>
              <a:rPr lang="en-US" dirty="0"/>
              <a:t> </a:t>
            </a:r>
            <a:r>
              <a:rPr lang="en-US" dirty="0" smtClean="0"/>
              <a:t>for these questions.</a:t>
            </a:r>
            <a:endParaRPr lang="en-US" dirty="0"/>
          </a:p>
        </p:txBody>
      </p:sp>
    </p:spTree>
    <p:extLst>
      <p:ext uri="{BB962C8B-B14F-4D97-AF65-F5344CB8AC3E}">
        <p14:creationId xmlns:p14="http://schemas.microsoft.com/office/powerpoint/2010/main" val="14050622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endParaRPr lang="en-US" b="1" dirty="0" smtClean="0"/>
          </a:p>
          <a:p>
            <a:r>
              <a:rPr lang="en-US" b="1" dirty="0" smtClean="0"/>
              <a:t>Facilitator notes:</a:t>
            </a:r>
          </a:p>
          <a:p>
            <a:endParaRPr lang="en-US" b="1" dirty="0" smtClean="0"/>
          </a:p>
          <a:p>
            <a:pPr>
              <a:defRPr/>
            </a:pPr>
            <a:r>
              <a:rPr lang="en-US" kern="1200" dirty="0" smtClean="0">
                <a:solidFill>
                  <a:schemeClr val="tx1"/>
                </a:solidFill>
              </a:rPr>
              <a:t>[</a:t>
            </a:r>
            <a:r>
              <a:rPr lang="en-US" dirty="0" smtClean="0"/>
              <a:t>Time</a:t>
            </a:r>
            <a:r>
              <a:rPr lang="en-US" kern="1200" dirty="0" smtClean="0">
                <a:solidFill>
                  <a:schemeClr val="tx1"/>
                </a:solidFill>
              </a:rPr>
              <a:t>: 1/2 minute]</a:t>
            </a:r>
          </a:p>
          <a:p>
            <a:endParaRPr lang="en-US" b="1" dirty="0" smtClean="0"/>
          </a:p>
          <a:p>
            <a:r>
              <a:rPr lang="en-US" i="1" kern="1200" dirty="0" smtClean="0">
                <a:solidFill>
                  <a:schemeClr val="tx1"/>
                </a:solidFill>
                <a:effectLst/>
              </a:rPr>
              <a:t>Say:</a:t>
            </a:r>
            <a:r>
              <a:rPr lang="en-US" kern="1200" dirty="0" smtClean="0">
                <a:solidFill>
                  <a:schemeClr val="tx1"/>
                </a:solidFill>
                <a:effectLst/>
              </a:rPr>
              <a:t> So, </a:t>
            </a:r>
            <a:r>
              <a:rPr lang="en-US" dirty="0" smtClean="0"/>
              <a:t>you’ve built a </a:t>
            </a:r>
            <a:r>
              <a:rPr lang="en-US" dirty="0"/>
              <a:t>first draft of your written piece. Now </a:t>
            </a:r>
            <a:r>
              <a:rPr lang="en-US" dirty="0" smtClean="0"/>
              <a:t>it’s time to revise </a:t>
            </a:r>
            <a:r>
              <a:rPr lang="en-US" dirty="0"/>
              <a:t>it to create a final version ready for submission to your </a:t>
            </a:r>
            <a:r>
              <a:rPr lang="en-US" dirty="0" smtClean="0"/>
              <a:t>readers—that is, to polish your message to ensure it reflects your intent and has maximum impact.</a:t>
            </a:r>
          </a:p>
          <a:p>
            <a:endParaRPr lang="en-US" dirty="0"/>
          </a:p>
          <a:p>
            <a:r>
              <a:rPr lang="en-US" dirty="0" smtClean="0"/>
              <a:t>As </a:t>
            </a:r>
            <a:r>
              <a:rPr lang="en-US" dirty="0"/>
              <a:t>you review the sections, paragraphs, and sentences in your rough draft, </a:t>
            </a:r>
            <a:r>
              <a:rPr lang="en-US" dirty="0" smtClean="0"/>
              <a:t> you will need to evaluate </a:t>
            </a:r>
            <a:r>
              <a:rPr lang="en-US" dirty="0"/>
              <a:t>how well your ideas </a:t>
            </a:r>
            <a:r>
              <a:rPr lang="en-US" dirty="0" smtClean="0"/>
              <a:t>flow, ensure you </a:t>
            </a:r>
            <a:r>
              <a:rPr lang="en-US" dirty="0"/>
              <a:t>are concise and clear, </a:t>
            </a:r>
            <a:r>
              <a:rPr lang="en-US" dirty="0" smtClean="0"/>
              <a:t>and </a:t>
            </a:r>
            <a:r>
              <a:rPr lang="en-US" dirty="0"/>
              <a:t>keep your style </a:t>
            </a:r>
            <a:r>
              <a:rPr lang="en-US" dirty="0" smtClean="0"/>
              <a:t>consistent.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267" y="3616325"/>
            <a:ext cx="5486400" cy="5337175"/>
          </a:xfrm>
        </p:spPr>
        <p:txBody>
          <a:bodyPr/>
          <a:lstStyle/>
          <a:p>
            <a:r>
              <a:rPr lang="en-US" b="1" dirty="0">
                <a:cs typeface="Calibri"/>
              </a:rPr>
              <a:t>Facilitator notes:</a:t>
            </a:r>
          </a:p>
          <a:p>
            <a:pPr>
              <a:defRPr/>
            </a:pPr>
            <a:endParaRPr lang="en-US" dirty="0">
              <a:cs typeface="Calibri"/>
            </a:endParaRPr>
          </a:p>
          <a:p>
            <a:pPr>
              <a:defRPr/>
            </a:pPr>
            <a:r>
              <a:rPr lang="en-US" dirty="0">
                <a:cs typeface="Calibri"/>
              </a:rPr>
              <a:t>[Time: 3</a:t>
            </a:r>
            <a:r>
              <a:rPr lang="en-US" dirty="0" smtClean="0">
                <a:cs typeface="Calibri"/>
              </a:rPr>
              <a:t> </a:t>
            </a:r>
            <a:r>
              <a:rPr lang="en-US" dirty="0">
                <a:cs typeface="Calibri"/>
              </a:rPr>
              <a:t>minutes]</a:t>
            </a:r>
          </a:p>
          <a:p>
            <a:pPr>
              <a:tabLst>
                <a:tab pos="139692" algn="l"/>
                <a:tab pos="457175" algn="l"/>
                <a:tab pos="139692" algn="l"/>
                <a:tab pos="457175" algn="l"/>
              </a:tabLst>
            </a:pPr>
            <a:endParaRPr lang="en-US" i="1" dirty="0">
              <a:cs typeface="Calibri"/>
            </a:endParaRPr>
          </a:p>
          <a:p>
            <a:r>
              <a:rPr lang="en-US" i="1" dirty="0">
                <a:cs typeface="Calibri"/>
              </a:rPr>
              <a:t>Say</a:t>
            </a:r>
            <a:r>
              <a:rPr lang="en-US" i="1" dirty="0" smtClean="0">
                <a:cs typeface="Calibri"/>
              </a:rPr>
              <a:t>: </a:t>
            </a:r>
            <a:r>
              <a:rPr lang="en-US" dirty="0" smtClean="0"/>
              <a:t>First, as you polish your draft, remember that all good writing depends on using language correctly. The “Common Usage </a:t>
            </a:r>
            <a:r>
              <a:rPr lang="en-US" dirty="0"/>
              <a:t>M</a:t>
            </a:r>
            <a:r>
              <a:rPr lang="en-US" dirty="0" smtClean="0"/>
              <a:t>istakes” tool from the Harvard ManageMentor lesson lists the most common errors you will want to avoid. </a:t>
            </a:r>
          </a:p>
          <a:p>
            <a:endParaRPr lang="en-US" dirty="0"/>
          </a:p>
          <a:p>
            <a:r>
              <a:rPr lang="en-US" i="1" dirty="0" smtClean="0"/>
              <a:t>Ask: </a:t>
            </a:r>
            <a:r>
              <a:rPr lang="en-US" dirty="0" smtClean="0"/>
              <a:t>What others items might you add to the list? Are there any grammar or punctuation mistakes that stop you in your tracks when you are reading? Let’s capture some additional “show-stoppers” here. </a:t>
            </a:r>
            <a:endParaRPr lang="en-US" i="1" dirty="0" smtClean="0"/>
          </a:p>
          <a:p>
            <a:endParaRPr lang="en-US" i="1" dirty="0">
              <a:ea typeface="ＭＳ Ｐゴシック" charset="0"/>
              <a:cs typeface="ＭＳ Ｐゴシック" charset="0"/>
            </a:endParaRPr>
          </a:p>
          <a:p>
            <a:r>
              <a:rPr lang="en-US" i="1" dirty="0" smtClean="0">
                <a:ea typeface="ＭＳ Ｐゴシック" charset="0"/>
                <a:cs typeface="ＭＳ Ｐゴシック" charset="0"/>
              </a:rPr>
              <a:t>Instructions</a:t>
            </a:r>
            <a:r>
              <a:rPr lang="en-US" dirty="0" smtClean="0">
                <a:ea typeface="ＭＳ Ｐゴシック" charset="0"/>
                <a:cs typeface="ＭＳ Ｐゴシック" charset="0"/>
              </a:rPr>
              <a:t>: Ask participants to chat in or raise their hands to share 2-3 additional examples. If none are shared, facilitators may want to mention a few. </a:t>
            </a:r>
            <a:r>
              <a:rPr lang="en-US" i="1" dirty="0" smtClean="0">
                <a:ea typeface="ＭＳ Ｐゴシック" charset="0"/>
                <a:cs typeface="ＭＳ Ｐゴシック" charset="0"/>
              </a:rPr>
              <a:t>Note: Experienced facilitators may want to list these ideas on the slide.</a:t>
            </a:r>
          </a:p>
          <a:p>
            <a:endParaRPr lang="en-US" dirty="0">
              <a:ea typeface="ＭＳ Ｐゴシック" charset="0"/>
              <a:cs typeface="ＭＳ Ｐゴシック" charset="0"/>
            </a:endParaRPr>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15</a:t>
            </a:fld>
            <a:endParaRPr lang="en-US" dirty="0"/>
          </a:p>
        </p:txBody>
      </p:sp>
    </p:spTree>
    <p:extLst>
      <p:ext uri="{BB962C8B-B14F-4D97-AF65-F5344CB8AC3E}">
        <p14:creationId xmlns:p14="http://schemas.microsoft.com/office/powerpoint/2010/main" val="3107453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794125"/>
            <a:ext cx="5486400" cy="5132591"/>
          </a:xfrm>
        </p:spPr>
        <p:txBody>
          <a:bodyPr/>
          <a:lstStyle/>
          <a:p>
            <a:r>
              <a:rPr lang="en-US" sz="850" b="1" dirty="0" smtClean="0">
                <a:solidFill>
                  <a:srgbClr val="000000"/>
                </a:solidFill>
              </a:rPr>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850" b="1" i="1" dirty="0" smtClean="0">
              <a:solidFill>
                <a:srgbClr val="000000"/>
              </a:solidFill>
            </a:endParaRPr>
          </a:p>
          <a:p>
            <a:r>
              <a:rPr lang="en-US" sz="850" dirty="0"/>
              <a:t>[Time: </a:t>
            </a:r>
            <a:r>
              <a:rPr lang="en-US" sz="850" dirty="0" smtClean="0"/>
              <a:t>11 1/5 </a:t>
            </a:r>
            <a:r>
              <a:rPr lang="en-US" sz="850" kern="1200" dirty="0" smtClean="0">
                <a:solidFill>
                  <a:schemeClr val="tx1"/>
                </a:solidFill>
                <a:effectLst/>
              </a:rPr>
              <a:t>minutes]</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a:t>
            </a:r>
            <a:r>
              <a:rPr lang="en-US" dirty="0" smtClean="0"/>
              <a:t>Let’s review a short scenario that illustrates some of the factors you might consider in polishing a written communication. Take </a:t>
            </a:r>
            <a:r>
              <a:rPr lang="en-US" dirty="0"/>
              <a:t>a minute to </a:t>
            </a:r>
            <a:r>
              <a:rPr lang="en-US" dirty="0" smtClean="0"/>
              <a:t>read this </a:t>
            </a:r>
            <a:r>
              <a:rPr lang="en-US" dirty="0"/>
              <a:t>scenario, and then raise your hand to offer your </a:t>
            </a:r>
            <a:r>
              <a:rPr lang="en-US" dirty="0" smtClean="0"/>
              <a:t>perspective.</a:t>
            </a:r>
            <a:endParaRPr lang="en-US" dirty="0"/>
          </a:p>
          <a:p>
            <a:endParaRPr lang="en-US" dirty="0" smtClean="0"/>
          </a:p>
          <a:p>
            <a:r>
              <a:rPr lang="en-US" i="1" kern="1200" dirty="0" smtClean="0">
                <a:solidFill>
                  <a:schemeClr val="tx1"/>
                </a:solidFill>
                <a:effectLst/>
              </a:rPr>
              <a:t>Instructions: </a:t>
            </a:r>
            <a:r>
              <a:rPr lang="en-US" kern="1200" dirty="0" smtClean="0">
                <a:solidFill>
                  <a:schemeClr val="tx1"/>
                </a:solidFill>
                <a:effectLst/>
              </a:rPr>
              <a:t>Give participants one minute to review the scenario, and then ask 2-3 participants to offer their perspectives. </a:t>
            </a:r>
            <a:r>
              <a:rPr lang="en-US" dirty="0" smtClean="0"/>
              <a:t>Note that there are basic grammar issues with the example email message as well as style issues. Following is a corrected version:</a:t>
            </a:r>
          </a:p>
          <a:p>
            <a:endParaRPr lang="en-US" sz="850" dirty="0" smtClean="0"/>
          </a:p>
          <a:p>
            <a:r>
              <a:rPr lang="en-US" sz="800" i="1" dirty="0"/>
              <a:t>Dear Daria:</a:t>
            </a:r>
          </a:p>
          <a:p>
            <a:r>
              <a:rPr lang="en-US" sz="800" i="1" dirty="0"/>
              <a:t> </a:t>
            </a:r>
          </a:p>
          <a:p>
            <a:r>
              <a:rPr lang="en-US" sz="800" i="1" dirty="0"/>
              <a:t>Thank you for the work you have done to date on researching a venue for our global team meeting. Unfortunately, the options presented in your recent proposal don’t meet our </a:t>
            </a:r>
            <a:r>
              <a:rPr lang="en-US" sz="800" i="1" dirty="0" smtClean="0"/>
              <a:t>needs, </a:t>
            </a:r>
            <a:r>
              <a:rPr lang="en-US" sz="800" i="1" dirty="0"/>
              <a:t>and we would like you to provide a few additional alternatives.</a:t>
            </a:r>
          </a:p>
          <a:p>
            <a:r>
              <a:rPr lang="en-US" sz="800" i="1" dirty="0"/>
              <a:t> </a:t>
            </a:r>
          </a:p>
          <a:p>
            <a:r>
              <a:rPr lang="en-US" sz="800" i="1" dirty="0"/>
              <a:t>Specifically, we requested locations with five-star hotels </a:t>
            </a:r>
            <a:r>
              <a:rPr lang="en-US" sz="800" i="1" dirty="0" smtClean="0"/>
              <a:t>in </a:t>
            </a:r>
            <a:r>
              <a:rPr lang="en-US" sz="800" i="1" dirty="0"/>
              <a:t>cities that are not known as “vacation destinations.” This likely excludes hotels in the popular resort destinations you have suggested in Florida and California. Additionally, while we do want to be near an airport, we would prefer to avoid hotels located on airport property.</a:t>
            </a:r>
          </a:p>
          <a:p>
            <a:r>
              <a:rPr lang="en-US" sz="800" i="1" dirty="0"/>
              <a:t> </a:t>
            </a:r>
          </a:p>
          <a:p>
            <a:r>
              <a:rPr lang="en-US" sz="800" i="1" dirty="0"/>
              <a:t>I will phone you later today to discuss our concerns and to determine how we might move forward. I appreciate your insight and </a:t>
            </a:r>
            <a:r>
              <a:rPr lang="en-US" sz="800" i="1" dirty="0" smtClean="0"/>
              <a:t>partnership, </a:t>
            </a:r>
            <a:r>
              <a:rPr lang="en-US" sz="800" i="1" dirty="0"/>
              <a:t>and I’m confident that we can find an appropriate solution if we work together.</a:t>
            </a:r>
          </a:p>
          <a:p>
            <a:r>
              <a:rPr lang="en-US" sz="800" i="1" dirty="0"/>
              <a:t> </a:t>
            </a:r>
          </a:p>
          <a:p>
            <a:r>
              <a:rPr lang="en-US" sz="800" i="1" dirty="0"/>
              <a:t>Best regards,</a:t>
            </a:r>
          </a:p>
          <a:p>
            <a:r>
              <a:rPr lang="en-US" sz="800" i="1" dirty="0"/>
              <a:t> </a:t>
            </a:r>
          </a:p>
          <a:p>
            <a:r>
              <a:rPr lang="en-US" sz="800" i="1" dirty="0"/>
              <a:t>Mike</a:t>
            </a:r>
          </a:p>
          <a:p>
            <a:endParaRPr lang="en-US" sz="850" dirty="0" smtClean="0"/>
          </a:p>
          <a:p>
            <a:r>
              <a:rPr lang="en-US" i="1" dirty="0" smtClean="0"/>
              <a:t>Say: </a:t>
            </a:r>
            <a:r>
              <a:rPr lang="en-US" dirty="0" smtClean="0"/>
              <a:t>These are great insights. Now that we’ve edited Mike’s email, how would you suggest we communicate our changes to him? Remember, Mike has spent time on this message, and he thinks it’s almost ready to send. How could you offer him constructive feedback?</a:t>
            </a:r>
          </a:p>
          <a:p>
            <a:endParaRPr lang="en-US" dirty="0"/>
          </a:p>
          <a:p>
            <a:pPr marL="171450" indent="-171450">
              <a:buFont typeface="Arial" charset="0"/>
              <a:buChar char="•"/>
            </a:pPr>
            <a:r>
              <a:rPr lang="en-US" dirty="0" smtClean="0"/>
              <a:t>Be sure you are giving constructive </a:t>
            </a:r>
            <a:r>
              <a:rPr lang="en-US" dirty="0"/>
              <a:t>feedback from an objective </a:t>
            </a:r>
            <a:r>
              <a:rPr lang="en-US" dirty="0" smtClean="0"/>
              <a:t>perspective. </a:t>
            </a:r>
            <a:endParaRPr lang="en-US" dirty="0"/>
          </a:p>
          <a:p>
            <a:pPr marL="171450" indent="-171450">
              <a:buFont typeface="Arial" charset="0"/>
              <a:buChar char="•"/>
            </a:pPr>
            <a:r>
              <a:rPr lang="en-US" dirty="0"/>
              <a:t>S</a:t>
            </a:r>
            <a:r>
              <a:rPr lang="en-US" dirty="0" smtClean="0"/>
              <a:t>tress that you are offering your opinions and insights for the purpose of making the email clear and effective. </a:t>
            </a:r>
          </a:p>
          <a:p>
            <a:pPr marL="171450" indent="-171450">
              <a:buFont typeface="Arial" charset="0"/>
              <a:buChar char="•"/>
            </a:pPr>
            <a:r>
              <a:rPr lang="en-US" dirty="0" smtClean="0"/>
              <a:t>Point him in the direction of other objective resources to polish his writing, such as the “Business Writing Checklist” in the Harvard ManageMentor lesson.</a:t>
            </a:r>
            <a:endParaRPr lang="en-US" dirty="0"/>
          </a:p>
          <a:p>
            <a:endParaRPr lang="en-US" dirty="0" smtClean="0"/>
          </a:p>
          <a:p>
            <a:r>
              <a:rPr lang="en-US" i="1" dirty="0"/>
              <a:t>Instructions: </a:t>
            </a:r>
            <a:r>
              <a:rPr lang="en-US" dirty="0" smtClean="0"/>
              <a:t>As </a:t>
            </a:r>
            <a:r>
              <a:rPr lang="en-US" dirty="0"/>
              <a:t>time permits, </a:t>
            </a:r>
            <a:r>
              <a:rPr lang="en-US" dirty="0" smtClean="0"/>
              <a:t>ask 1</a:t>
            </a:r>
            <a:r>
              <a:rPr lang="en-US" dirty="0"/>
              <a:t>-2 participants to share </a:t>
            </a:r>
            <a:r>
              <a:rPr lang="en-US" dirty="0" smtClean="0"/>
              <a:t>additional perspectives.</a:t>
            </a:r>
            <a:endParaRPr lang="en-US" sz="850" i="1"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dirty="0"/>
          </a:p>
        </p:txBody>
      </p:sp>
    </p:spTree>
    <p:extLst>
      <p:ext uri="{BB962C8B-B14F-4D97-AF65-F5344CB8AC3E}">
        <p14:creationId xmlns:p14="http://schemas.microsoft.com/office/powerpoint/2010/main" val="3105296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616325"/>
            <a:ext cx="5486400" cy="5337175"/>
          </a:xfrm>
        </p:spPr>
        <p:txBody>
          <a:bodyPr/>
          <a:lstStyle/>
          <a:p>
            <a:r>
              <a:rPr lang="en-US" b="1" dirty="0">
                <a:cs typeface="Calibri"/>
              </a:rPr>
              <a:t>Facilitator notes:</a:t>
            </a:r>
          </a:p>
          <a:p>
            <a:pPr>
              <a:defRPr/>
            </a:pPr>
            <a:endParaRPr lang="en-US" dirty="0">
              <a:cs typeface="Calibri"/>
            </a:endParaRPr>
          </a:p>
          <a:p>
            <a:pPr>
              <a:defRPr/>
            </a:pPr>
            <a:r>
              <a:rPr lang="en-US" dirty="0">
                <a:cs typeface="Calibri"/>
              </a:rPr>
              <a:t>[Time: </a:t>
            </a:r>
            <a:r>
              <a:rPr lang="en-US" dirty="0" smtClean="0">
                <a:cs typeface="Calibri"/>
              </a:rPr>
              <a:t>3 </a:t>
            </a:r>
            <a:r>
              <a:rPr lang="en-US" dirty="0">
                <a:cs typeface="Calibri"/>
              </a:rPr>
              <a:t>minutes]</a:t>
            </a:r>
          </a:p>
          <a:p>
            <a:pPr>
              <a:tabLst>
                <a:tab pos="139692" algn="l"/>
                <a:tab pos="457175" algn="l"/>
                <a:tab pos="139692" algn="l"/>
                <a:tab pos="457175" algn="l"/>
              </a:tabLst>
            </a:pPr>
            <a:endParaRPr lang="en-US" i="1" dirty="0">
              <a:cs typeface="Calibri"/>
            </a:endParaRPr>
          </a:p>
          <a:p>
            <a:r>
              <a:rPr lang="en-US" i="1" dirty="0">
                <a:cs typeface="Calibri"/>
              </a:rPr>
              <a:t>Say</a:t>
            </a:r>
            <a:r>
              <a:rPr lang="en-US" i="1" dirty="0" smtClean="0">
                <a:cs typeface="Calibri"/>
              </a:rPr>
              <a:t>: </a:t>
            </a:r>
            <a:r>
              <a:rPr lang="en-US" dirty="0" smtClean="0">
                <a:cs typeface="Calibri"/>
              </a:rPr>
              <a:t>Regardless of your role, you likely communicate about business matters through a daily stream of emails, status updates, reports, proposals, and other documents. Using a checklist like this one, which you can find in the Harvard ManageMentor topic, can help to reinforce the key lessons we have reviewed and to ensure that your business writing is “ready to send.”</a:t>
            </a:r>
          </a:p>
          <a:p>
            <a:endParaRPr lang="en-US" i="1" dirty="0">
              <a:cs typeface="Calibri"/>
            </a:endParaRPr>
          </a:p>
          <a:p>
            <a:r>
              <a:rPr lang="en-US" dirty="0" smtClean="0"/>
              <a:t>Remember that, generally</a:t>
            </a:r>
            <a:r>
              <a:rPr lang="en-US" dirty="0"/>
              <a:t>, your goal when you write is to sound natural. These tactics can help you establish the right tone: </a:t>
            </a:r>
          </a:p>
          <a:p>
            <a:pPr marL="171450" indent="-171450">
              <a:buFont typeface="Arial" charset="0"/>
              <a:buChar char="•"/>
            </a:pPr>
            <a:r>
              <a:rPr lang="en-US" b="1" dirty="0"/>
              <a:t>Use </a:t>
            </a:r>
            <a:r>
              <a:rPr lang="en-US" b="1" dirty="0" smtClean="0"/>
              <a:t>simple, accessible language. </a:t>
            </a:r>
            <a:r>
              <a:rPr lang="en-US" dirty="0" smtClean="0"/>
              <a:t>Pronouns like </a:t>
            </a:r>
            <a:r>
              <a:rPr lang="en-US" i="1" dirty="0" smtClean="0"/>
              <a:t>you</a:t>
            </a:r>
            <a:r>
              <a:rPr lang="en-US" i="1" dirty="0"/>
              <a:t>, we, our</a:t>
            </a:r>
            <a:r>
              <a:rPr lang="en-US" dirty="0"/>
              <a:t>, and </a:t>
            </a:r>
            <a:r>
              <a:rPr lang="en-US" i="1" dirty="0" smtClean="0"/>
              <a:t>your</a:t>
            </a:r>
            <a:r>
              <a:rPr lang="en-US" dirty="0"/>
              <a:t> </a:t>
            </a:r>
            <a:r>
              <a:rPr lang="en-US" dirty="0" smtClean="0"/>
              <a:t>set a personal tone, add </a:t>
            </a:r>
            <a:r>
              <a:rPr lang="en-US" dirty="0"/>
              <a:t>human </a:t>
            </a:r>
            <a:r>
              <a:rPr lang="en-US" dirty="0" smtClean="0"/>
              <a:t>interest, </a:t>
            </a:r>
            <a:r>
              <a:rPr lang="en-US" dirty="0"/>
              <a:t>and pull readers into your document.</a:t>
            </a:r>
          </a:p>
          <a:p>
            <a:pPr marL="171450" indent="-171450">
              <a:buFont typeface="Arial" charset="0"/>
              <a:buChar char="•"/>
            </a:pPr>
            <a:r>
              <a:rPr lang="en-US" b="1" dirty="0" smtClean="0"/>
              <a:t>Stick </a:t>
            </a:r>
            <a:r>
              <a:rPr lang="en-US" b="1" dirty="0"/>
              <a:t>to simple language.</a:t>
            </a:r>
            <a:r>
              <a:rPr lang="en-US" dirty="0"/>
              <a:t> If your language is too complicated, readers will stop trying to understand it. Use accessible words. </a:t>
            </a:r>
            <a:endParaRPr lang="en-US" dirty="0" smtClean="0"/>
          </a:p>
          <a:p>
            <a:pPr marL="171450" indent="-171450">
              <a:buFont typeface="Arial" charset="0"/>
              <a:buChar char="•"/>
            </a:pPr>
            <a:r>
              <a:rPr lang="en-US" b="1" dirty="0" smtClean="0"/>
              <a:t>Use </a:t>
            </a:r>
            <a:r>
              <a:rPr lang="en-US" b="1" dirty="0"/>
              <a:t>the active voice when possible.</a:t>
            </a:r>
            <a:r>
              <a:rPr lang="en-US" dirty="0"/>
              <a:t> Sentences using passive voice (“The memo was written by Suki”) can seem more complex than necessary. By using active voice (“Suki wrote the memo”), you convey the facts more clearly and concisely.</a:t>
            </a:r>
          </a:p>
          <a:p>
            <a:pPr marL="171450" indent="-171450">
              <a:buFont typeface="Arial" charset="0"/>
              <a:buChar char="•"/>
            </a:pPr>
            <a:r>
              <a:rPr lang="en-US" b="1" dirty="0"/>
              <a:t>Vary sentence length.</a:t>
            </a:r>
            <a:r>
              <a:rPr lang="en-US" dirty="0"/>
              <a:t> If all your sentences are roughly the same length, your writing will be monotonous. Introduce variety to keep readers interested.</a:t>
            </a:r>
          </a:p>
          <a:p>
            <a:pPr marL="171450" indent="-171450">
              <a:buFont typeface="Arial" charset="0"/>
              <a:buChar char="•"/>
            </a:pPr>
            <a:r>
              <a:rPr lang="en-US" b="1" dirty="0"/>
              <a:t>Don’t overuse </a:t>
            </a:r>
            <a:r>
              <a:rPr lang="en-US" b="1" dirty="0" smtClean="0"/>
              <a:t>acronyms or jargon.</a:t>
            </a:r>
            <a:r>
              <a:rPr lang="en-US" dirty="0" smtClean="0"/>
              <a:t> </a:t>
            </a:r>
            <a:r>
              <a:rPr lang="en-US" dirty="0"/>
              <a:t>A</a:t>
            </a:r>
            <a:r>
              <a:rPr lang="en-US" dirty="0" smtClean="0"/>
              <a:t>void </a:t>
            </a:r>
            <a:r>
              <a:rPr lang="en-US" dirty="0"/>
              <a:t>business jargon and clichés; strive for fresher language instead</a:t>
            </a:r>
            <a:r>
              <a:rPr lang="en-US" dirty="0" smtClean="0"/>
              <a:t>.</a:t>
            </a:r>
          </a:p>
          <a:p>
            <a:pPr marL="171450" indent="-171450">
              <a:buFont typeface="Arial" charset="0"/>
              <a:buChar char="•"/>
            </a:pPr>
            <a:r>
              <a:rPr lang="en-US" b="1" dirty="0" smtClean="0"/>
              <a:t>Avoid </a:t>
            </a:r>
            <a:r>
              <a:rPr lang="en-US" b="1" dirty="0"/>
              <a:t>hyperformality.</a:t>
            </a:r>
            <a:r>
              <a:rPr lang="en-US" dirty="0"/>
              <a:t> For instance, recast “How may I be of assistance?” as “How can I help you?” and “Subsequent to our conversation” as “After we spoke.” Though the revised phrasing is less </a:t>
            </a:r>
            <a:r>
              <a:rPr lang="en-US" dirty="0" smtClean="0"/>
              <a:t>formal, </a:t>
            </a:r>
            <a:r>
              <a:rPr lang="en-US" dirty="0"/>
              <a:t>the tone is still professional.</a:t>
            </a:r>
          </a:p>
          <a:p>
            <a:pPr marL="171450" indent="-171450">
              <a:buFont typeface="Arial" charset="0"/>
              <a:buChar char="•"/>
            </a:pPr>
            <a:r>
              <a:rPr lang="en-US" b="1" dirty="0"/>
              <a:t>Avoid sarcasm.</a:t>
            </a:r>
            <a:r>
              <a:rPr lang="en-US" dirty="0"/>
              <a:t> Sarcasm expresses contempt and superiority, and irritates and alienates readers. Don’t let it creep into your writing</a:t>
            </a:r>
            <a:r>
              <a:rPr lang="en-US" dirty="0" smtClean="0"/>
              <a:t>.</a:t>
            </a:r>
          </a:p>
          <a:p>
            <a:endParaRPr lang="en-US" i="1" dirty="0">
              <a:ea typeface="ＭＳ Ｐゴシック" charset="0"/>
              <a:cs typeface="ＭＳ Ｐゴシック" charset="0"/>
            </a:endParaRPr>
          </a:p>
          <a:p>
            <a:r>
              <a:rPr lang="en-US" i="1" dirty="0" smtClean="0">
                <a:ea typeface="ＭＳ Ｐゴシック" charset="0"/>
                <a:cs typeface="ＭＳ Ｐゴシック" charset="0"/>
              </a:rPr>
              <a:t>Instructions</a:t>
            </a:r>
            <a:r>
              <a:rPr lang="en-US" dirty="0" smtClean="0">
                <a:ea typeface="ＭＳ Ｐゴシック" charset="0"/>
                <a:cs typeface="ＭＳ Ｐゴシック" charset="0"/>
              </a:rPr>
              <a:t>: As time permits, ask participants to add 1-2 additional recommendations from their own experience. Call on participants to </a:t>
            </a:r>
            <a:r>
              <a:rPr lang="en-US" dirty="0">
                <a:ea typeface="ＭＳ Ｐゴシック" charset="0"/>
                <a:cs typeface="ＭＳ Ｐゴシック" charset="0"/>
              </a:rPr>
              <a:t>e</a:t>
            </a:r>
            <a:r>
              <a:rPr lang="en-US" dirty="0" smtClean="0">
                <a:ea typeface="ＭＳ Ｐゴシック" charset="0"/>
                <a:cs typeface="ＭＳ Ｐゴシック" charset="0"/>
              </a:rPr>
              <a:t>laborate on their responses.</a:t>
            </a:r>
            <a:endParaRPr lang="en-US" i="1" dirty="0">
              <a:ea typeface="ＭＳ Ｐゴシック" charset="0"/>
              <a:cs typeface="ＭＳ Ｐゴシック" charset="0"/>
            </a:endParaRPr>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17</a:t>
            </a:fld>
            <a:endParaRPr lang="en-US" dirty="0"/>
          </a:p>
        </p:txBody>
      </p:sp>
    </p:spTree>
    <p:extLst>
      <p:ext uri="{BB962C8B-B14F-4D97-AF65-F5344CB8AC3E}">
        <p14:creationId xmlns:p14="http://schemas.microsoft.com/office/powerpoint/2010/main" val="7259656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b="1" dirty="0" smtClean="0"/>
          </a:p>
          <a:p>
            <a:pPr>
              <a:defRPr/>
            </a:pPr>
            <a:r>
              <a:rPr lang="en-US" kern="1200" dirty="0" smtClean="0">
                <a:solidFill>
                  <a:schemeClr val="tx1"/>
                </a:solidFill>
              </a:rPr>
              <a:t>[</a:t>
            </a:r>
            <a:r>
              <a:rPr lang="en-US" dirty="0"/>
              <a:t>Time</a:t>
            </a:r>
            <a:r>
              <a:rPr lang="en-US" kern="1200" dirty="0" smtClean="0">
                <a:solidFill>
                  <a:schemeClr val="tx1"/>
                </a:solidFill>
              </a:rPr>
              <a:t>: 1/2 minute]</a:t>
            </a:r>
          </a:p>
          <a:p>
            <a:endParaRPr lang="en-US" b="1" dirty="0" smtClean="0"/>
          </a:p>
          <a:p>
            <a:r>
              <a:rPr lang="en-US" i="1" kern="1200" dirty="0" smtClean="0">
                <a:solidFill>
                  <a:schemeClr val="tx1"/>
                </a:solidFill>
                <a:effectLst/>
              </a:rPr>
              <a:t>Say</a:t>
            </a:r>
            <a:r>
              <a:rPr lang="en-US" kern="1200" dirty="0" smtClean="0">
                <a:solidFill>
                  <a:schemeClr val="tx1"/>
                </a:solidFill>
                <a:effectLst/>
              </a:rPr>
              <a:t>: We’re coming to the end of our session today.</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dirty="0"/>
          </a:p>
        </p:txBody>
      </p:sp>
    </p:spTree>
    <p:extLst>
      <p:ext uri="{BB962C8B-B14F-4D97-AF65-F5344CB8AC3E}">
        <p14:creationId xmlns:p14="http://schemas.microsoft.com/office/powerpoint/2010/main" val="14752622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dirty="0" smtClean="0"/>
          </a:p>
          <a:p>
            <a:r>
              <a:rPr lang="en-US" kern="1200" dirty="0" smtClean="0">
                <a:solidFill>
                  <a:schemeClr val="tx1"/>
                </a:solidFill>
                <a:effectLst/>
              </a:rPr>
              <a:t>[Time: 3 minutes]</a:t>
            </a:r>
          </a:p>
          <a:p>
            <a:endParaRPr lang="en-US"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Today’s session focused on three important elements of </a:t>
            </a:r>
            <a:r>
              <a:rPr lang="en-US" dirty="0" smtClean="0"/>
              <a:t>writing</a:t>
            </a:r>
            <a:r>
              <a:rPr lang="en-US" kern="1200" dirty="0" smtClean="0">
                <a:solidFill>
                  <a:schemeClr val="tx1"/>
                </a:solidFill>
                <a:effectLst/>
              </a:rPr>
              <a:t>. Specifically, we discussed how to:</a:t>
            </a:r>
          </a:p>
          <a:p>
            <a:pPr lvl="0"/>
            <a:endParaRPr lang="en-US" kern="1200" dirty="0" smtClean="0">
              <a:solidFill>
                <a:schemeClr val="tx1"/>
              </a:solidFill>
              <a:effectLst/>
            </a:endParaRPr>
          </a:p>
          <a:p>
            <a:pPr marL="171450" lvl="0" indent="-171450">
              <a:buFont typeface="Arial" charset="0"/>
              <a:buChar char="•"/>
            </a:pPr>
            <a:r>
              <a:rPr lang="en-US" dirty="0" smtClean="0"/>
              <a:t>Target your message</a:t>
            </a:r>
          </a:p>
          <a:p>
            <a:pPr marL="171450" lvl="0" indent="-171450">
              <a:buFont typeface="Arial" charset="0"/>
              <a:buChar char="•"/>
            </a:pPr>
            <a:r>
              <a:rPr lang="en-US" dirty="0" smtClean="0"/>
              <a:t>Write a draft</a:t>
            </a:r>
          </a:p>
          <a:p>
            <a:pPr marL="171450" lvl="0" indent="-171450">
              <a:buFont typeface="Arial" charset="0"/>
              <a:buChar char="•"/>
            </a:pPr>
            <a:r>
              <a:rPr lang="en-US" dirty="0" smtClean="0"/>
              <a:t>Polish your writing</a:t>
            </a:r>
          </a:p>
          <a:p>
            <a:pPr lvl="0"/>
            <a:endParaRPr lang="en-US" dirty="0" smtClean="0"/>
          </a:p>
          <a:p>
            <a:pPr lvl="0"/>
            <a:r>
              <a:rPr lang="en-US" dirty="0" smtClean="0"/>
              <a:t>What is one insight that you will take away from today’s session and apply to your role? Raise your hand or chat in.</a:t>
            </a:r>
          </a:p>
          <a:p>
            <a:pPr lvl="0"/>
            <a:endParaRPr lang="en-US" dirty="0" smtClean="0"/>
          </a:p>
          <a:p>
            <a:r>
              <a:rPr lang="en-US" i="1" dirty="0" smtClean="0"/>
              <a:t>Instructions: </a:t>
            </a:r>
            <a:r>
              <a:rPr lang="en-US" dirty="0" smtClean="0"/>
              <a:t>Ask 2-3 participants to share an insight or idea.</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dirty="0"/>
          </a:p>
        </p:txBody>
      </p:sp>
    </p:spTree>
    <p:extLst>
      <p:ext uri="{BB962C8B-B14F-4D97-AF65-F5344CB8AC3E}">
        <p14:creationId xmlns:p14="http://schemas.microsoft.com/office/powerpoint/2010/main" val="16044052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i="1" dirty="0" smtClean="0"/>
          </a:p>
          <a:p>
            <a:r>
              <a:rPr lang="en-US" dirty="0" smtClean="0"/>
              <a:t>[Time: 2 min]</a:t>
            </a:r>
          </a:p>
          <a:p>
            <a:endParaRPr lang="en-US" i="1" dirty="0" smtClean="0"/>
          </a:p>
          <a:p>
            <a:r>
              <a:rPr lang="en-US" i="1" dirty="0" smtClean="0"/>
              <a:t>Say</a:t>
            </a:r>
            <a:r>
              <a:rPr lang="en-US" dirty="0" smtClean="0"/>
              <a:t>: Good morning/afternoon. This is ________ from ________. We’ll be starting today’s session at ___. As you come online, please take a moment to answer the question on your screen via the chat panel, “What’s the hardest part of writing for a business audience?” We’ve listed a few common responses here, and you can choose from this list or share another one. We’ll give your colleagues a few more moments to join our session and then we’ll get started. Thank you.</a:t>
            </a:r>
          </a:p>
          <a:p>
            <a:endParaRPr lang="en-US" i="1" dirty="0" smtClean="0"/>
          </a:p>
          <a:p>
            <a:r>
              <a:rPr lang="en-US" i="1" dirty="0" smtClean="0"/>
              <a:t>Instructions:</a:t>
            </a:r>
            <a:r>
              <a:rPr lang="en-US" dirty="0" smtClean="0"/>
              <a:t> As this may be a sensitive topic for some, facilitators should open the dialogue by answering the question in the chat panel first to show an example. </a:t>
            </a:r>
            <a:r>
              <a:rPr lang="en-US" i="1" dirty="0" smtClean="0"/>
              <a:t>Note: </a:t>
            </a:r>
            <a:r>
              <a:rPr lang="en-US" dirty="0" smtClean="0"/>
              <a:t>There is no need to debrief the question now—it will be discussed several slides later. Make note of the most common and least common responses so you are prepared to debrief.</a:t>
            </a:r>
            <a:endParaRPr lang="en-US" b="0" kern="1200" dirty="0" smtClean="0">
              <a:effectLst/>
            </a:endParaRPr>
          </a:p>
          <a:p>
            <a:endParaRPr lang="en-US" b="0" kern="1200" dirty="0" smtClean="0">
              <a:effectLst/>
            </a:endParaRPr>
          </a:p>
          <a:p>
            <a:endParaRPr lang="en-US" b="0" kern="1200" dirty="0" smtClean="0">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dirty="0"/>
          </a:p>
        </p:txBody>
      </p:sp>
    </p:spTree>
    <p:extLst>
      <p:ext uri="{BB962C8B-B14F-4D97-AF65-F5344CB8AC3E}">
        <p14:creationId xmlns:p14="http://schemas.microsoft.com/office/powerpoint/2010/main" val="16767734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8500" y="3794125"/>
            <a:ext cx="5486400" cy="4664075"/>
          </a:xfrm>
        </p:spPr>
        <p:txBody>
          <a:bodyPr/>
          <a:lstStyle/>
          <a:p>
            <a:r>
              <a:rPr lang="en-US" b="1" dirty="0" smtClean="0">
                <a:solidFill>
                  <a:srgbClr val="000000"/>
                </a:solidFill>
              </a:rPr>
              <a:t>Facilitator notes:</a:t>
            </a:r>
          </a:p>
          <a:p>
            <a:endParaRPr lang="en-US" i="1" dirty="0" smtClean="0">
              <a:solidFill>
                <a:srgbClr val="000000"/>
              </a:solidFill>
            </a:endParaRPr>
          </a:p>
          <a:p>
            <a:r>
              <a:rPr lang="en-US" dirty="0"/>
              <a:t>[Time: </a:t>
            </a:r>
            <a:r>
              <a:rPr lang="en-US" kern="1200" dirty="0" smtClean="0">
                <a:solidFill>
                  <a:schemeClr val="tx1"/>
                </a:solidFill>
                <a:effectLst/>
              </a:rPr>
              <a:t>1 minute]</a:t>
            </a:r>
          </a:p>
          <a:p>
            <a:r>
              <a:rPr lang="en-US" b="1" kern="1200" dirty="0" smtClean="0">
                <a:solidFill>
                  <a:schemeClr val="tx1"/>
                </a:solidFill>
                <a:effectLst/>
              </a:rPr>
              <a:t> </a:t>
            </a:r>
            <a:endParaRPr lang="en-US"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The next step in your development is to focus on applying and developing a skill that is particularly relevant to you, and has a good chance of making an impact in the workplace for you and your team.</a:t>
            </a:r>
          </a:p>
          <a:p>
            <a:endParaRPr lang="en-US" kern="1200" dirty="0" smtClean="0">
              <a:solidFill>
                <a:schemeClr val="tx1"/>
              </a:solidFill>
              <a:effectLst/>
            </a:endParaRPr>
          </a:p>
          <a:p>
            <a:r>
              <a:rPr lang="en-US" kern="1200" dirty="0" smtClean="0">
                <a:solidFill>
                  <a:schemeClr val="tx1"/>
                </a:solidFill>
                <a:effectLst/>
              </a:rPr>
              <a:t>The On-the-Job section in the Harvard ManageMentor </a:t>
            </a:r>
            <a:r>
              <a:rPr lang="en-US" smtClean="0"/>
              <a:t>Writing Skills </a:t>
            </a:r>
            <a:r>
              <a:rPr lang="en-US" kern="1200" dirty="0" smtClean="0">
                <a:solidFill>
                  <a:schemeClr val="tx1"/>
                </a:solidFill>
                <a:effectLst/>
              </a:rPr>
              <a:t>topic provides an opportunity for you to pick a skill to work on and come up with specific ways to apply and develop the skill in your workplace. For instance, you can pick the skill: </a:t>
            </a:r>
            <a:r>
              <a:rPr lang="en-US" b="1" kern="1200" dirty="0" smtClean="0">
                <a:solidFill>
                  <a:schemeClr val="tx1"/>
                </a:solidFill>
                <a:effectLst/>
              </a:rPr>
              <a:t>“</a:t>
            </a:r>
            <a:r>
              <a:rPr lang="en-US" b="1" dirty="0"/>
              <a:t>I write a first draft that represents my key </a:t>
            </a:r>
            <a:r>
              <a:rPr lang="en-US" b="1" dirty="0" smtClean="0"/>
              <a:t>ideas.” </a:t>
            </a:r>
            <a:r>
              <a:rPr lang="en-US" kern="1200" dirty="0" smtClean="0">
                <a:solidFill>
                  <a:schemeClr val="tx1"/>
                </a:solidFill>
                <a:effectLst/>
              </a:rPr>
              <a:t>Then you’ll identify specific action items that you can do to apply and develop this skill. For example, you could develop an action item of: “Commit to avoiding the ‘edit-as-you-go’ approach by scheduling ample time to write and review a rough draft for my next important email.”</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In order to complete this learning experience, proceed to the On-the-Job section in the Harvard ManageMentor topic. Remember, the only way to develop a skill is to apply and experiment with the use of that skill in your workplace.</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dirty="0"/>
          </a:p>
        </p:txBody>
      </p:sp>
    </p:spTree>
    <p:extLst>
      <p:ext uri="{BB962C8B-B14F-4D97-AF65-F5344CB8AC3E}">
        <p14:creationId xmlns:p14="http://schemas.microsoft.com/office/powerpoint/2010/main" val="681641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b="1" dirty="0" smtClean="0"/>
          </a:p>
          <a:p>
            <a:pPr>
              <a:defRPr/>
            </a:pPr>
            <a:r>
              <a:rPr lang="en-US" kern="1200" dirty="0" smtClean="0">
                <a:solidFill>
                  <a:schemeClr val="tx1"/>
                </a:solidFill>
              </a:rPr>
              <a:t>[</a:t>
            </a:r>
            <a:r>
              <a:rPr lang="en-US" dirty="0"/>
              <a:t>Time</a:t>
            </a:r>
            <a:r>
              <a:rPr lang="en-US" kern="1200" dirty="0" smtClean="0">
                <a:solidFill>
                  <a:schemeClr val="tx1"/>
                </a:solidFill>
              </a:rPr>
              <a:t>: 1/2 minute]</a:t>
            </a:r>
          </a:p>
          <a:p>
            <a:endParaRPr lang="en-US" b="1" dirty="0" smtClean="0"/>
          </a:p>
          <a:p>
            <a:r>
              <a:rPr lang="en-US" i="1" kern="1200" dirty="0" smtClean="0">
                <a:solidFill>
                  <a:schemeClr val="tx1"/>
                </a:solidFill>
                <a:effectLst/>
              </a:rPr>
              <a:t>Instructions:</a:t>
            </a:r>
            <a:r>
              <a:rPr lang="en-US" kern="1200" dirty="0" smtClean="0">
                <a:solidFill>
                  <a:schemeClr val="tx1"/>
                </a:solidFill>
                <a:effectLst/>
              </a:rPr>
              <a:t> Thank participants for their </a:t>
            </a:r>
            <a:r>
              <a:rPr lang="en-US" dirty="0" smtClean="0"/>
              <a:t>time</a:t>
            </a:r>
            <a:r>
              <a:rPr lang="en-US" kern="1200" dirty="0" smtClean="0">
                <a:solidFill>
                  <a:schemeClr val="tx1"/>
                </a:solidFill>
                <a:effectLst/>
              </a:rPr>
              <a:t> and active participation.</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21</a:t>
            </a:fld>
            <a:endParaRPr lang="en-US" dirty="0"/>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a:t>
            </a:r>
            <a:r>
              <a:rPr lang="en-US" b="1" baseline="0" dirty="0" smtClean="0">
                <a:solidFill>
                  <a:srgbClr val="000000"/>
                </a:solidFill>
              </a:rPr>
              <a:t> notes:</a:t>
            </a:r>
          </a:p>
          <a:p>
            <a:endParaRPr lang="en-US" b="1" dirty="0" smtClean="0">
              <a:solidFill>
                <a:srgbClr val="000000"/>
              </a:solidFill>
            </a:endParaRPr>
          </a:p>
          <a:p>
            <a:r>
              <a:rPr lang="en-US" baseline="0" dirty="0" smtClean="0">
                <a:solidFill>
                  <a:srgbClr val="000000"/>
                </a:solidFill>
              </a:rPr>
              <a:t>[</a:t>
            </a:r>
            <a:r>
              <a:rPr lang="en-US" dirty="0"/>
              <a:t>Time</a:t>
            </a:r>
            <a:r>
              <a:rPr lang="en-US" i="0" baseline="0" dirty="0" smtClean="0">
                <a:solidFill>
                  <a:srgbClr val="000000"/>
                </a:solidFill>
              </a:rPr>
              <a:t>: </a:t>
            </a:r>
            <a:r>
              <a:rPr lang="en-US" baseline="0" dirty="0" smtClean="0">
                <a:solidFill>
                  <a:srgbClr val="000000"/>
                </a:solidFill>
              </a:rPr>
              <a:t>1</a:t>
            </a:r>
            <a:r>
              <a:rPr lang="en-US" dirty="0" smtClean="0">
                <a:solidFill>
                  <a:srgbClr val="000000"/>
                </a:solidFill>
              </a:rPr>
              <a:t> minute]</a:t>
            </a:r>
          </a:p>
          <a:p>
            <a:endParaRPr lang="en-US" b="1" baseline="0" dirty="0" smtClean="0">
              <a:solidFill>
                <a:srgbClr val="000000"/>
              </a:solidFill>
            </a:endParaRPr>
          </a:p>
          <a:p>
            <a:r>
              <a:rPr lang="en-US" i="1" baseline="0" dirty="0" smtClean="0">
                <a:solidFill>
                  <a:srgbClr val="000000"/>
                </a:solidFill>
              </a:rPr>
              <a:t>Instructions</a:t>
            </a:r>
            <a:r>
              <a:rPr lang="en-US" baseline="0" dirty="0" smtClean="0">
                <a:solidFill>
                  <a:srgbClr val="000000"/>
                </a:solidFill>
              </a:rPr>
              <a:t>: Introduce yourself and any co-facilitator or web conferencing producer who might be helping with the session. Acknowledge the relative size of the audience and consider having participants chat in their location</a:t>
            </a:r>
            <a:r>
              <a:rPr lang="en-US" u="none" baseline="0" dirty="0" smtClean="0">
                <a:solidFill>
                  <a:srgbClr val="000000"/>
                </a:solidFill>
              </a:rPr>
              <a:t>s</a:t>
            </a:r>
            <a:r>
              <a:rPr lang="en-US" baseline="0" dirty="0" smtClean="0">
                <a:solidFill>
                  <a:srgbClr val="000000"/>
                </a:solidFill>
              </a:rPr>
              <a:t> if this information is not readily apparent. The point is to give people a sense of who is participating in the session today.</a:t>
            </a:r>
            <a:endParaRPr lang="en-US"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z="900" smtClean="0"/>
              <a:pPr/>
              <a:t>3</a:t>
            </a:fld>
            <a:endParaRPr lang="en-US" sz="900" dirty="0"/>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b="1" dirty="0" smtClean="0">
              <a:solidFill>
                <a:srgbClr val="000000"/>
              </a:solidFill>
            </a:endParaRPr>
          </a:p>
          <a:p>
            <a:r>
              <a:rPr lang="en-US" dirty="0" smtClean="0">
                <a:solidFill>
                  <a:srgbClr val="000000"/>
                </a:solidFill>
              </a:rPr>
              <a:t>[</a:t>
            </a:r>
            <a:r>
              <a:rPr lang="en-US" dirty="0"/>
              <a:t>Time</a:t>
            </a:r>
            <a:r>
              <a:rPr lang="en-US" dirty="0" smtClean="0">
                <a:solidFill>
                  <a:srgbClr val="000000"/>
                </a:solidFill>
              </a:rPr>
              <a:t>: 1 minute]</a:t>
            </a:r>
          </a:p>
          <a:p>
            <a:endParaRPr lang="en-US" dirty="0" smtClean="0">
              <a:solidFill>
                <a:srgbClr val="000000"/>
              </a:solidFill>
            </a:endParaRPr>
          </a:p>
          <a:p>
            <a:r>
              <a:rPr lang="en-US" i="1" dirty="0" smtClean="0">
                <a:solidFill>
                  <a:srgbClr val="000000"/>
                </a:solidFill>
              </a:rPr>
              <a:t>Say</a:t>
            </a:r>
            <a:r>
              <a:rPr lang="en-US" dirty="0" smtClean="0">
                <a:solidFill>
                  <a:srgbClr val="000000"/>
                </a:solidFill>
              </a:rPr>
              <a:t>: Today’s session has been designed to be an interactive experience. To get the most from the session, here are a few tips about how to participate.</a:t>
            </a:r>
          </a:p>
          <a:p>
            <a:endParaRPr lang="en-US" i="1" dirty="0" smtClean="0">
              <a:solidFill>
                <a:srgbClr val="000000"/>
              </a:solidFill>
            </a:endParaRPr>
          </a:p>
          <a:p>
            <a:r>
              <a:rPr lang="en-US" i="1" dirty="0" smtClean="0">
                <a:solidFill>
                  <a:srgbClr val="000000"/>
                </a:solidFill>
              </a:rPr>
              <a:t>Instructions</a:t>
            </a:r>
            <a:r>
              <a:rPr lang="en-US" dirty="0" smtClean="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i="1" dirty="0" smtClean="0">
              <a:solidFill>
                <a:srgbClr val="000000"/>
              </a:solidFill>
            </a:endParaRPr>
          </a:p>
          <a:p>
            <a:r>
              <a:rPr lang="en-US" i="1" dirty="0" smtClean="0">
                <a:solidFill>
                  <a:srgbClr val="000000"/>
                </a:solidFill>
              </a:rPr>
              <a:t>Say</a:t>
            </a:r>
            <a:r>
              <a:rPr lang="en-US" dirty="0" smtClean="0">
                <a:solidFill>
                  <a:srgbClr val="000000"/>
                </a:solidFill>
              </a:rPr>
              <a:t>: It appears we are ready to start.</a:t>
            </a:r>
          </a:p>
          <a:p>
            <a:endParaRPr lang="en-US" dirty="0" smtClean="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dirty="0"/>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b="1" dirty="0" smtClean="0"/>
          </a:p>
          <a:p>
            <a:r>
              <a:rPr lang="en-US" dirty="0" smtClean="0"/>
              <a:t>[Time: 5 minutes]</a:t>
            </a:r>
          </a:p>
          <a:p>
            <a:endParaRPr lang="en-US" dirty="0" smtClean="0"/>
          </a:p>
          <a:p>
            <a:r>
              <a:rPr lang="en-US" i="1" dirty="0" smtClean="0"/>
              <a:t>Say: </a:t>
            </a:r>
            <a:r>
              <a:rPr lang="en-US" dirty="0" smtClean="0"/>
              <a:t>This quote reflects a sentiment many of us share: Writing—particularly for a business audience—can be hard work. What’s the hardest part for you? Let’s look at some of the thoughts you shared on chat.</a:t>
            </a:r>
          </a:p>
          <a:p>
            <a:endParaRPr lang="en-US" i="1" dirty="0" smtClean="0"/>
          </a:p>
          <a:p>
            <a:r>
              <a:rPr lang="en-US" i="1" dirty="0" smtClean="0"/>
              <a:t>Instructions: </a:t>
            </a:r>
            <a:r>
              <a:rPr lang="en-US" dirty="0" smtClean="0"/>
              <a:t>Summarize the responses and call on 2-3 participants to expand on their answers.</a:t>
            </a:r>
          </a:p>
          <a:p>
            <a:endParaRPr lang="en-US" dirty="0" smtClean="0"/>
          </a:p>
          <a:p>
            <a:r>
              <a:rPr lang="en-US" i="1" dirty="0" smtClean="0"/>
              <a:t>Note: </a:t>
            </a:r>
            <a:r>
              <a:rPr lang="en-US" dirty="0" smtClean="0"/>
              <a:t>Experienced facilitators may wish to use the annotation feature to summarize responses in writing on the slide or virtual white board. </a:t>
            </a:r>
          </a:p>
          <a:p>
            <a:r>
              <a:rPr lang="en-US" dirty="0" smtClean="0"/>
              <a:t> </a:t>
            </a:r>
          </a:p>
          <a:p>
            <a:r>
              <a:rPr lang="en-US" i="1" dirty="0" smtClean="0"/>
              <a:t>Say: </a:t>
            </a:r>
            <a:r>
              <a:rPr lang="en-US" dirty="0" smtClean="0"/>
              <a:t>Do you read every document, email, or text you receive? Few of us can answer “yes.” Yet when you are the writer, you want your words to inform, influence, and inspire your reader. Your writing represents who you are and what you have to offer. That’s why we all want to do it well and why it sometimes feels so challenging. It’s true that good writing isn’t always easy, but if you plan your process, understand your audience, craft your words, and polish your message, you can convey your meaning with real power. In today’s session, we will practice key tools and techniques to help you do just that.</a:t>
            </a:r>
            <a:endParaRPr lang="en-US" b="0" kern="1200" dirty="0" smtClean="0">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dirty="0"/>
          </a:p>
        </p:txBody>
      </p:sp>
    </p:spTree>
    <p:extLst>
      <p:ext uri="{BB962C8B-B14F-4D97-AF65-F5344CB8AC3E}">
        <p14:creationId xmlns:p14="http://schemas.microsoft.com/office/powerpoint/2010/main" val="643357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dirty="0" smtClean="0"/>
          </a:p>
          <a:p>
            <a:r>
              <a:rPr lang="en-US" dirty="0"/>
              <a:t>[Time: </a:t>
            </a:r>
            <a:r>
              <a:rPr lang="en-US" kern="1200" dirty="0" smtClean="0">
                <a:solidFill>
                  <a:schemeClr val="tx1"/>
                </a:solidFill>
                <a:effectLst/>
              </a:rPr>
              <a:t>1 minute]</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a:t>
            </a:r>
            <a:r>
              <a:rPr lang="en-US" dirty="0" smtClean="0"/>
              <a:t>Specifically, our </a:t>
            </a:r>
            <a:r>
              <a:rPr lang="en-US" kern="1200" dirty="0" smtClean="0">
                <a:solidFill>
                  <a:schemeClr val="tx1"/>
                </a:solidFill>
                <a:effectLst/>
              </a:rPr>
              <a:t>lesson today will help you to:</a:t>
            </a:r>
          </a:p>
          <a:p>
            <a:endParaRPr lang="en-US" kern="1200" dirty="0" smtClean="0">
              <a:solidFill>
                <a:schemeClr val="tx1"/>
              </a:solidFill>
              <a:effectLst/>
            </a:endParaRPr>
          </a:p>
          <a:p>
            <a:pPr marL="171450" lvl="0" indent="-171450">
              <a:buFont typeface="Arial" charset="0"/>
              <a:buChar char="•"/>
            </a:pPr>
            <a:r>
              <a:rPr lang="en-US" b="1" dirty="0" smtClean="0"/>
              <a:t>Target your message</a:t>
            </a:r>
            <a:r>
              <a:rPr lang="en-US" dirty="0" smtClean="0"/>
              <a:t>, paying careful attention to your purpose and audience and using an effective brainstorming technique. </a:t>
            </a:r>
            <a:r>
              <a:rPr lang="en-US" dirty="0"/>
              <a:t> </a:t>
            </a:r>
          </a:p>
          <a:p>
            <a:pPr marL="171450" lvl="0" indent="-171450">
              <a:buFont typeface="Arial" charset="0"/>
              <a:buChar char="•"/>
            </a:pPr>
            <a:r>
              <a:rPr lang="en-US" b="1" dirty="0" smtClean="0"/>
              <a:t>Write a draft</a:t>
            </a:r>
            <a:r>
              <a:rPr lang="en-US" dirty="0" smtClean="0"/>
              <a:t>. </a:t>
            </a:r>
            <a:r>
              <a:rPr lang="en-US" dirty="0"/>
              <a:t>W</a:t>
            </a:r>
            <a:r>
              <a:rPr lang="en-US" dirty="0" smtClean="0"/>
              <a:t>hen we come to this section, we will look at the writing exercise you did in preparation for today’s session, so please have that available.</a:t>
            </a:r>
            <a:endParaRPr lang="en-US" dirty="0"/>
          </a:p>
          <a:p>
            <a:pPr marL="171450" lvl="0" indent="-171450">
              <a:buFont typeface="Arial" charset="0"/>
              <a:buChar char="•"/>
            </a:pPr>
            <a:r>
              <a:rPr lang="en-US" b="1" dirty="0" smtClean="0"/>
              <a:t>Polish your writing</a:t>
            </a:r>
            <a:r>
              <a:rPr lang="en-US" dirty="0" smtClean="0"/>
              <a:t> by reviewing common mistakes and working together on a scenario that allows us to practice addressing them in real-time.</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267" y="3794125"/>
            <a:ext cx="5486400" cy="4664075"/>
          </a:xfrm>
        </p:spPr>
        <p:txBody>
          <a:bodyPr/>
          <a:lstStyle/>
          <a:p>
            <a:r>
              <a:rPr lang="en-US" sz="1000" b="1" dirty="0" smtClean="0"/>
              <a:t>Facilitator notes:</a:t>
            </a:r>
          </a:p>
          <a:p>
            <a:endParaRPr lang="en-US" sz="1000" i="1" dirty="0" smtClean="0"/>
          </a:p>
          <a:p>
            <a:r>
              <a:rPr lang="en-US" dirty="0" smtClean="0"/>
              <a:t>[</a:t>
            </a:r>
            <a:r>
              <a:rPr lang="en-US" dirty="0"/>
              <a:t>Time</a:t>
            </a:r>
            <a:r>
              <a:rPr lang="en-US" dirty="0" smtClean="0"/>
              <a:t>: 1/2 minute]</a:t>
            </a:r>
          </a:p>
          <a:p>
            <a:endParaRPr lang="en-US" sz="1000" i="1" dirty="0" smtClean="0"/>
          </a:p>
          <a:p>
            <a:r>
              <a:rPr lang="en-US" i="1" dirty="0" smtClean="0"/>
              <a:t>Say: </a:t>
            </a:r>
            <a:r>
              <a:rPr lang="en-US" dirty="0"/>
              <a:t>When you set out to write something in a business setting, </a:t>
            </a:r>
            <a:r>
              <a:rPr lang="en-US" dirty="0" smtClean="0"/>
              <a:t>you must ask yourself several important questions:</a:t>
            </a:r>
          </a:p>
          <a:p>
            <a:endParaRPr lang="en-US" dirty="0"/>
          </a:p>
          <a:p>
            <a:pPr marL="171450" indent="-171450">
              <a:buFont typeface="Arial" charset="0"/>
              <a:buChar char="•"/>
            </a:pPr>
            <a:r>
              <a:rPr lang="en-US" dirty="0" smtClean="0"/>
              <a:t>What’s </a:t>
            </a:r>
            <a:r>
              <a:rPr lang="en-US" dirty="0"/>
              <a:t>my purpose</a:t>
            </a:r>
            <a:r>
              <a:rPr lang="en-US" dirty="0" smtClean="0"/>
              <a:t>?</a:t>
            </a:r>
          </a:p>
          <a:p>
            <a:pPr marL="171450" indent="-171450">
              <a:buFont typeface="Arial" charset="0"/>
              <a:buChar char="•"/>
            </a:pPr>
            <a:r>
              <a:rPr lang="en-US" dirty="0" smtClean="0"/>
              <a:t>Who’s my audience?</a:t>
            </a:r>
          </a:p>
          <a:p>
            <a:pPr marL="171450" indent="-171450">
              <a:buFont typeface="Arial" charset="0"/>
              <a:buChar char="•"/>
            </a:pPr>
            <a:r>
              <a:rPr lang="en-US" dirty="0" smtClean="0"/>
              <a:t>What do they </a:t>
            </a:r>
            <a:r>
              <a:rPr lang="en-US" dirty="0"/>
              <a:t>expect, </a:t>
            </a:r>
            <a:r>
              <a:rPr lang="en-US" dirty="0" smtClean="0"/>
              <a:t>what do </a:t>
            </a:r>
            <a:r>
              <a:rPr lang="en-US" dirty="0"/>
              <a:t>they need to know, and how </a:t>
            </a:r>
            <a:r>
              <a:rPr lang="en-US" dirty="0" smtClean="0"/>
              <a:t>do they </a:t>
            </a:r>
            <a:r>
              <a:rPr lang="en-US" dirty="0"/>
              <a:t>prefer to receive </a:t>
            </a:r>
            <a:r>
              <a:rPr lang="en-US" dirty="0" smtClean="0"/>
              <a:t>information?</a:t>
            </a:r>
          </a:p>
          <a:p>
            <a:pPr marL="171450" indent="-171450">
              <a:buFont typeface="Arial" charset="0"/>
              <a:buChar char="•"/>
            </a:pPr>
            <a:r>
              <a:rPr lang="en-US" dirty="0" smtClean="0"/>
              <a:t>How can I adapt my message to ensure it gets through to a diverse set of stakeholders?</a:t>
            </a:r>
          </a:p>
          <a:p>
            <a:pPr marL="171450" indent="-171450">
              <a:buFont typeface="Arial" charset="0"/>
              <a:buChar char="•"/>
            </a:pPr>
            <a:r>
              <a:rPr lang="en-US" dirty="0" smtClean="0"/>
              <a:t>How broadly or narrowly will I approach my topic?</a:t>
            </a:r>
          </a:p>
          <a:p>
            <a:endParaRPr lang="en-US" dirty="0"/>
          </a:p>
          <a:p>
            <a:r>
              <a:rPr lang="en-US" dirty="0" smtClean="0"/>
              <a:t>Before you begin to put pen to paper or to tap characters on your keyboard, you need to clarify your </a:t>
            </a:r>
            <a:r>
              <a:rPr lang="en-US" dirty="0"/>
              <a:t>purpose, </a:t>
            </a:r>
            <a:r>
              <a:rPr lang="en-US" dirty="0" smtClean="0"/>
              <a:t>ensure that you understand </a:t>
            </a:r>
            <a:r>
              <a:rPr lang="en-US" dirty="0"/>
              <a:t>your readers, and </a:t>
            </a:r>
            <a:r>
              <a:rPr lang="en-US" dirty="0" smtClean="0"/>
              <a:t>determine </a:t>
            </a:r>
            <a:r>
              <a:rPr lang="en-US" dirty="0"/>
              <a:t>what </a:t>
            </a:r>
            <a:r>
              <a:rPr lang="en-US" dirty="0" smtClean="0"/>
              <a:t>content and details you want to provide</a:t>
            </a:r>
            <a:r>
              <a:rPr lang="en-US" dirty="0"/>
              <a:t>.</a:t>
            </a:r>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565483" y="3581999"/>
            <a:ext cx="5510463" cy="5494867"/>
          </a:xfrm>
        </p:spPr>
        <p:txBody>
          <a:bodyPr/>
          <a:lstStyle/>
          <a:p>
            <a:endParaRPr lang="en-US" sz="850" b="1" dirty="0" smtClean="0"/>
          </a:p>
          <a:p>
            <a:r>
              <a:rPr lang="en-US" sz="850" b="1" dirty="0" smtClean="0"/>
              <a:t>Facilitator notes:</a:t>
            </a:r>
          </a:p>
          <a:p>
            <a:endParaRPr lang="en-US" sz="850" b="1" dirty="0" smtClean="0"/>
          </a:p>
          <a:p>
            <a:r>
              <a:rPr lang="en-US" sz="850" dirty="0"/>
              <a:t>[Time: 3</a:t>
            </a:r>
            <a:r>
              <a:rPr lang="en-US" sz="850" dirty="0" smtClean="0"/>
              <a:t> </a:t>
            </a:r>
            <a:r>
              <a:rPr lang="en-US" sz="850" kern="1200" dirty="0" smtClean="0">
                <a:solidFill>
                  <a:schemeClr val="tx1"/>
                </a:solidFill>
                <a:effectLst/>
              </a:rPr>
              <a:t>minutes]</a:t>
            </a:r>
          </a:p>
          <a:p>
            <a:endParaRPr lang="en-US" sz="850" i="1" kern="1200" dirty="0" smtClean="0">
              <a:solidFill>
                <a:schemeClr val="tx1"/>
              </a:solidFill>
              <a:effectLst/>
            </a:endParaRPr>
          </a:p>
          <a:p>
            <a:r>
              <a:rPr lang="en-US" sz="850" i="1" kern="1200" dirty="0" smtClean="0">
                <a:solidFill>
                  <a:schemeClr val="tx1"/>
                </a:solidFill>
                <a:effectLst/>
              </a:rPr>
              <a:t>Say: </a:t>
            </a:r>
            <a:r>
              <a:rPr lang="en-US" sz="850" dirty="0" smtClean="0"/>
              <a:t>Let’s start thinking about purpose. This graphic lists several common purposes for business writing. </a:t>
            </a:r>
          </a:p>
          <a:p>
            <a:endParaRPr lang="en-US" sz="850" dirty="0"/>
          </a:p>
          <a:p>
            <a:r>
              <a:rPr lang="en-US" sz="850" i="1" dirty="0" smtClean="0"/>
              <a:t>Ask</a:t>
            </a:r>
            <a:r>
              <a:rPr lang="en-US" sz="850" i="1" dirty="0"/>
              <a:t>: </a:t>
            </a:r>
            <a:r>
              <a:rPr lang="en-US" sz="850" dirty="0" smtClean="0"/>
              <a:t>When is written communication the best medium for your message? </a:t>
            </a:r>
          </a:p>
          <a:p>
            <a:endParaRPr lang="en-US" sz="850" dirty="0" smtClean="0"/>
          </a:p>
          <a:p>
            <a:r>
              <a:rPr lang="en-US" sz="850" i="1" dirty="0"/>
              <a:t>Instructions: </a:t>
            </a:r>
            <a:r>
              <a:rPr lang="en-US" sz="850" dirty="0"/>
              <a:t>Ask participants to use the chat feature to suggest </a:t>
            </a:r>
            <a:r>
              <a:rPr lang="en-US" sz="850" dirty="0" smtClean="0"/>
              <a:t>when written communication would be the preferred option over other forms of communication, such as a presentation or a phone call. </a:t>
            </a:r>
            <a:r>
              <a:rPr lang="en-US" sz="850" dirty="0"/>
              <a:t>Examples might include: </a:t>
            </a:r>
            <a:r>
              <a:rPr lang="en-US" sz="850" dirty="0" smtClean="0"/>
              <a:t>to communicate a formal decision, to share complex information, or to highlight critical next steps and deadlines. </a:t>
            </a:r>
            <a:endParaRPr lang="en-US" sz="850" dirty="0"/>
          </a:p>
          <a:p>
            <a:endParaRPr lang="en-US" sz="850" dirty="0"/>
          </a:p>
          <a:p>
            <a:r>
              <a:rPr lang="en-US" sz="850" i="1" dirty="0" smtClean="0"/>
              <a:t>If time permits, you also might ask, ”When is written communication </a:t>
            </a:r>
            <a:r>
              <a:rPr lang="en-US" sz="850" i="1" u="sng" dirty="0" smtClean="0"/>
              <a:t>not</a:t>
            </a:r>
            <a:r>
              <a:rPr lang="en-US" sz="850" i="1" dirty="0" smtClean="0"/>
              <a:t> the best choice?”</a:t>
            </a:r>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dirty="0"/>
          </a:p>
        </p:txBody>
      </p:sp>
    </p:spTree>
    <p:extLst>
      <p:ext uri="{BB962C8B-B14F-4D97-AF65-F5344CB8AC3E}">
        <p14:creationId xmlns:p14="http://schemas.microsoft.com/office/powerpoint/2010/main" val="1955276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78543" y="3614057"/>
            <a:ext cx="5486400" cy="5394476"/>
          </a:xfrm>
        </p:spPr>
        <p:txBody>
          <a:bodyPr/>
          <a:lstStyle/>
          <a:p>
            <a:r>
              <a:rPr lang="en-US" b="1" dirty="0" smtClean="0"/>
              <a:t>Facilitator notes:</a:t>
            </a:r>
          </a:p>
          <a:p>
            <a:endParaRPr lang="en-US" b="1" dirty="0" smtClean="0"/>
          </a:p>
          <a:p>
            <a:r>
              <a:rPr lang="en-US" dirty="0"/>
              <a:t>[Time: </a:t>
            </a:r>
            <a:r>
              <a:rPr lang="en-US" dirty="0" smtClean="0"/>
              <a:t>3</a:t>
            </a:r>
            <a:r>
              <a:rPr lang="en-US" kern="1200" dirty="0" smtClean="0">
                <a:solidFill>
                  <a:schemeClr val="tx1"/>
                </a:solidFill>
                <a:effectLst/>
              </a:rPr>
              <a:t> minutes]</a:t>
            </a:r>
          </a:p>
          <a:p>
            <a:endParaRPr lang="en-US" i="1" kern="1200" dirty="0" smtClean="0">
              <a:solidFill>
                <a:schemeClr val="tx1"/>
              </a:solidFill>
              <a:effectLst/>
            </a:endParaRPr>
          </a:p>
          <a:p>
            <a:r>
              <a:rPr lang="en-US" i="1" kern="1200" dirty="0" smtClean="0">
                <a:solidFill>
                  <a:schemeClr val="tx1"/>
                </a:solidFill>
                <a:effectLst/>
              </a:rPr>
              <a:t>Say: </a:t>
            </a:r>
            <a:r>
              <a:rPr lang="en-US" dirty="0"/>
              <a:t>To achieve your purpose, you need to understand your audience—what they expect, what they need to know, and how they prefer to receive information</a:t>
            </a:r>
            <a:r>
              <a:rPr lang="en-US" dirty="0" smtClean="0"/>
              <a:t>. To ensure that you are taking </a:t>
            </a:r>
            <a:r>
              <a:rPr lang="en-US" dirty="0"/>
              <a:t>a reader-centered approach to your </a:t>
            </a:r>
            <a:r>
              <a:rPr lang="en-US" dirty="0" smtClean="0"/>
              <a:t>writing, you should ask yourself a few key questions:</a:t>
            </a:r>
          </a:p>
          <a:p>
            <a:endParaRPr lang="en-US" dirty="0"/>
          </a:p>
          <a:p>
            <a:pPr marL="171450" indent="-171450">
              <a:buFont typeface="Arial" charset="0"/>
              <a:buChar char="•"/>
            </a:pPr>
            <a:r>
              <a:rPr lang="en-US" dirty="0"/>
              <a:t>Will my readers be receptive, indifferent, or resistant to my message?</a:t>
            </a:r>
          </a:p>
          <a:p>
            <a:pPr marL="171450" indent="-171450">
              <a:buFont typeface="Arial" charset="0"/>
              <a:buChar char="•"/>
            </a:pPr>
            <a:r>
              <a:rPr lang="en-US" dirty="0"/>
              <a:t>What </a:t>
            </a:r>
            <a:r>
              <a:rPr lang="en-US" dirty="0" smtClean="0"/>
              <a:t>do my </a:t>
            </a:r>
            <a:r>
              <a:rPr lang="en-US" dirty="0"/>
              <a:t>readers already know about the subject I’m writing about?</a:t>
            </a:r>
          </a:p>
          <a:p>
            <a:pPr marL="171450" indent="-171450">
              <a:buFont typeface="Arial" charset="0"/>
              <a:buChar char="•"/>
            </a:pPr>
            <a:r>
              <a:rPr lang="en-US" dirty="0"/>
              <a:t>How much technical information will my readers understand?</a:t>
            </a:r>
          </a:p>
          <a:p>
            <a:pPr marL="171450" indent="-171450">
              <a:buFont typeface="Arial" charset="0"/>
              <a:buChar char="•"/>
            </a:pPr>
            <a:r>
              <a:rPr lang="en-US" dirty="0"/>
              <a:t>What will my readers expect in terms of length, degree of detail, tone, and other characteristics of the document I’ll be sending them? </a:t>
            </a:r>
          </a:p>
          <a:p>
            <a:endParaRPr lang="en-US" dirty="0" smtClean="0"/>
          </a:p>
          <a:p>
            <a:r>
              <a:rPr lang="en-US" dirty="0" smtClean="0"/>
              <a:t>Keep </a:t>
            </a:r>
            <a:r>
              <a:rPr lang="en-US" dirty="0"/>
              <a:t>in mind: </a:t>
            </a:r>
            <a:r>
              <a:rPr lang="en-US" dirty="0" smtClean="0"/>
              <a:t>Most </a:t>
            </a:r>
            <a:r>
              <a:rPr lang="en-US" dirty="0"/>
              <a:t>business readers are busy—</a:t>
            </a:r>
            <a:r>
              <a:rPr lang="en-US" i="1" dirty="0"/>
              <a:t>very</a:t>
            </a:r>
            <a:r>
              <a:rPr lang="en-US" dirty="0"/>
              <a:t> busy. If they have to struggle to understand your written piece, they’ll stop trying. And if you don’t get to your point quickly, they’ll move on. </a:t>
            </a:r>
            <a:endParaRPr lang="en-US" dirty="0" smtClean="0"/>
          </a:p>
          <a:p>
            <a:endParaRPr lang="en-US" dirty="0"/>
          </a:p>
          <a:p>
            <a:r>
              <a:rPr lang="en-US" i="1" dirty="0" smtClean="0"/>
              <a:t>Ask: </a:t>
            </a:r>
            <a:r>
              <a:rPr lang="en-US" dirty="0" smtClean="0"/>
              <a:t>What are some ways that you can ensure you appeal to your audience and hold their attention?</a:t>
            </a:r>
          </a:p>
          <a:p>
            <a:endParaRPr lang="en-US" dirty="0"/>
          </a:p>
          <a:p>
            <a:r>
              <a:rPr lang="en-US" i="1" dirty="0"/>
              <a:t>Instructions: </a:t>
            </a:r>
            <a:r>
              <a:rPr lang="en-US" dirty="0"/>
              <a:t>Ask participants to </a:t>
            </a:r>
            <a:r>
              <a:rPr lang="en-US" dirty="0" smtClean="0"/>
              <a:t>chat in responses. </a:t>
            </a:r>
            <a:r>
              <a:rPr lang="en-US" dirty="0"/>
              <a:t>Examples might include: </a:t>
            </a:r>
            <a:r>
              <a:rPr lang="en-US" dirty="0" smtClean="0"/>
              <a:t>Having a compelling </a:t>
            </a:r>
            <a:r>
              <a:rPr lang="en-US" dirty="0"/>
              <a:t>opening </a:t>
            </a:r>
            <a:r>
              <a:rPr lang="en-US" dirty="0" smtClean="0"/>
              <a:t>or </a:t>
            </a:r>
            <a:r>
              <a:rPr lang="en-US" dirty="0"/>
              <a:t>lead, </a:t>
            </a:r>
            <a:r>
              <a:rPr lang="en-US" dirty="0" smtClean="0"/>
              <a:t>using </a:t>
            </a:r>
            <a:r>
              <a:rPr lang="en-US" dirty="0"/>
              <a:t>either data or </a:t>
            </a:r>
            <a:r>
              <a:rPr lang="en-US" dirty="0" smtClean="0"/>
              <a:t>storytelling, appealing to the heart as well as to the head, making it memorable in terms of the way it looks, feels, or sounds.</a:t>
            </a:r>
            <a:endParaRPr lang="en-US" dirty="0"/>
          </a:p>
          <a:p>
            <a:endParaRPr lang="en-US" dirty="0" smtClean="0"/>
          </a:p>
          <a:p>
            <a:r>
              <a:rPr lang="en-US" i="1" dirty="0" smtClean="0"/>
              <a:t>Say: </a:t>
            </a:r>
            <a:r>
              <a:rPr lang="en-US" dirty="0" smtClean="0"/>
              <a:t>These are great suggestions. Remember that many </a:t>
            </a:r>
            <a:r>
              <a:rPr lang="en-US" dirty="0"/>
              <a:t>business documents you write will go to diverse audiences—people with varying levels of expertise and interest in your content. It’s </a:t>
            </a:r>
            <a:r>
              <a:rPr lang="en-US" dirty="0" smtClean="0"/>
              <a:t>can be challenging to </a:t>
            </a:r>
            <a:r>
              <a:rPr lang="en-US" dirty="0"/>
              <a:t>write for a large, diverse group of readers, especially if you don’t know all of them. </a:t>
            </a:r>
            <a:endParaRPr lang="en-US" dirty="0" smtClean="0"/>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dirty="0"/>
          </a:p>
        </p:txBody>
      </p:sp>
    </p:spTree>
    <p:extLst>
      <p:ext uri="{BB962C8B-B14F-4D97-AF65-F5344CB8AC3E}">
        <p14:creationId xmlns:p14="http://schemas.microsoft.com/office/powerpoint/2010/main" val="195527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smtClean="0"/>
              <a:t>Presentation Title</a:t>
            </a:r>
            <a:endParaRPr lang="en-US" dirty="0"/>
          </a:p>
        </p:txBody>
      </p:sp>
    </p:spTree>
    <p:extLst>
      <p:ext uri="{BB962C8B-B14F-4D97-AF65-F5344CB8AC3E}">
        <p14:creationId xmlns:p14="http://schemas.microsoft.com/office/powerpoint/2010/main" val="405825776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444499" y="1831975"/>
            <a:ext cx="8233833" cy="42216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5239274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smtClean="0"/>
              <a:t>Bullet</a:t>
            </a:r>
          </a:p>
          <a:p>
            <a:pPr lvl="1"/>
            <a:r>
              <a:rPr lang="en-US" dirty="0" smtClean="0"/>
              <a:t>Sub bullet</a:t>
            </a:r>
          </a:p>
          <a:p>
            <a:pPr lvl="0"/>
            <a:r>
              <a:rPr lang="en-US" dirty="0" smtClean="0"/>
              <a:t>Bullet</a:t>
            </a:r>
          </a:p>
          <a:p>
            <a:pPr lvl="0"/>
            <a:r>
              <a:rPr lang="en-US" dirty="0" smtClean="0"/>
              <a:t>Bullet</a:t>
            </a:r>
          </a:p>
          <a:p>
            <a:pPr lvl="0"/>
            <a:endParaRPr lang="en-US" dirty="0" smtClean="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smtClean="0"/>
              <a:t>Click to edit master title style</a:t>
            </a:r>
            <a:endParaRPr lang="en-US" dirty="0"/>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4" name="Group 13"/>
          <p:cNvGrpSpPr/>
          <p:nvPr userDrawn="1"/>
        </p:nvGrpSpPr>
        <p:grpSpPr>
          <a:xfrm>
            <a:off x="7632039" y="1"/>
            <a:ext cx="1099211" cy="1672388"/>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cap="all" dirty="0" smtClean="0">
                  <a:solidFill>
                    <a:schemeClr val="bg1"/>
                  </a:solidFill>
                </a:rPr>
                <a:t>WRITING</a:t>
              </a:r>
            </a:p>
            <a:p>
              <a:pPr algn="ctr"/>
              <a:r>
                <a:rPr lang="en-US" sz="1000" cap="all" dirty="0" smtClean="0">
                  <a:solidFill>
                    <a:schemeClr val="bg1"/>
                  </a:solidFill>
                </a:rPr>
                <a:t>SKILLS</a:t>
              </a:r>
              <a:endParaRPr lang="en-US" sz="1000" cap="all" dirty="0">
                <a:solidFill>
                  <a:schemeClr val="bg1"/>
                </a:solidFill>
              </a:endParaRP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smtClean="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smtClean="0">
                <a:solidFill>
                  <a:schemeClr val="bg1">
                    <a:lumMod val="65000"/>
                  </a:schemeClr>
                </a:solidFill>
              </a:rPr>
              <a:t>© Copyright </a:t>
            </a:r>
            <a:r>
              <a:rPr lang="en-US" sz="800" dirty="0" smtClean="0">
                <a:solidFill>
                  <a:schemeClr val="accent5">
                    <a:lumMod val="75000"/>
                  </a:schemeClr>
                </a:solidFill>
              </a:rPr>
              <a:t>2017</a:t>
            </a:r>
            <a:r>
              <a:rPr lang="en-US" sz="800" baseline="0" dirty="0" smtClean="0">
                <a:solidFill>
                  <a:schemeClr val="accent5">
                    <a:lumMod val="75000"/>
                  </a:schemeClr>
                </a:solidFill>
              </a:rPr>
              <a:t> </a:t>
            </a:r>
            <a:r>
              <a:rPr lang="en-US" sz="800" dirty="0" smtClean="0">
                <a:solidFill>
                  <a:schemeClr val="bg1">
                    <a:lumMod val="65000"/>
                  </a:schemeClr>
                </a:solidFill>
              </a:rPr>
              <a:t>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smtClean="0"/>
              <a:t>CLICK TO EDIT MASTER TEXT STYLES</a:t>
            </a:r>
          </a:p>
        </p:txBody>
      </p:sp>
      <p:grpSp>
        <p:nvGrpSpPr>
          <p:cNvPr id="21" name="Group 20"/>
          <p:cNvGrpSpPr/>
          <p:nvPr userDrawn="1"/>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cap="all" dirty="0" smtClean="0">
                  <a:solidFill>
                    <a:schemeClr val="bg1"/>
                  </a:solidFill>
                </a:rPr>
                <a:t>WRITING</a:t>
              </a:r>
            </a:p>
            <a:p>
              <a:pPr algn="ctr"/>
              <a:r>
                <a:rPr lang="en-US" sz="1000" cap="all" dirty="0" smtClean="0">
                  <a:solidFill>
                    <a:schemeClr val="bg1"/>
                  </a:solidFill>
                </a:rPr>
                <a:t>SKILLS</a:t>
              </a:r>
              <a:endParaRPr lang="en-US" sz="1000" cap="all" dirty="0">
                <a:solidFill>
                  <a:schemeClr val="bg1"/>
                </a:solidFill>
              </a:endParaRPr>
            </a:p>
          </p:txBody>
        </p:sp>
      </p:grpSp>
    </p:spTree>
    <p:extLst>
      <p:ext uri="{BB962C8B-B14F-4D97-AF65-F5344CB8AC3E}">
        <p14:creationId xmlns:p14="http://schemas.microsoft.com/office/powerpoint/2010/main" val="87533585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dirty="0"/>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smtClean="0"/>
              <a:t>Text</a:t>
            </a:r>
            <a:endParaRPr lang="en-US" dirty="0"/>
          </a:p>
        </p:txBody>
      </p:sp>
    </p:spTree>
    <p:extLst>
      <p:ext uri="{BB962C8B-B14F-4D97-AF65-F5344CB8AC3E}">
        <p14:creationId xmlns:p14="http://schemas.microsoft.com/office/powerpoint/2010/main" val="34725119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895253" y="6246751"/>
            <a:ext cx="6654800" cy="365125"/>
          </a:xfrm>
          <a:prstGeom prst="rect">
            <a:avLst/>
          </a:prstGeom>
        </p:spPr>
        <p:txBody>
          <a:bodyPr/>
          <a:lstStyle/>
          <a:p>
            <a:endParaRPr lang="en-US" dirty="0"/>
          </a:p>
        </p:txBody>
      </p:sp>
    </p:spTree>
    <p:extLst>
      <p:ext uri="{BB962C8B-B14F-4D97-AF65-F5344CB8AC3E}">
        <p14:creationId xmlns:p14="http://schemas.microsoft.com/office/powerpoint/2010/main" val="35469565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19683" y="2"/>
            <a:ext cx="1063942" cy="1561392"/>
            <a:chOff x="7619682" y="1"/>
            <a:chExt cx="1122431"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5" name="TextBox 14"/>
            <p:cNvSpPr txBox="1"/>
            <p:nvPr/>
          </p:nvSpPr>
          <p:spPr>
            <a:xfrm>
              <a:off x="7619682" y="664718"/>
              <a:ext cx="1098177" cy="400110"/>
            </a:xfrm>
            <a:prstGeom prst="rect">
              <a:avLst/>
            </a:prstGeom>
            <a:noFill/>
          </p:spPr>
          <p:txBody>
            <a:bodyPr wrap="square" rtlCol="0">
              <a:spAutoFit/>
            </a:bodyPr>
            <a:lstStyle/>
            <a:p>
              <a:pPr algn="ctr"/>
              <a:r>
                <a:rPr lang="en-US" sz="1000" cap="all" dirty="0" smtClean="0">
                  <a:solidFill>
                    <a:schemeClr val="bg1"/>
                  </a:solidFill>
                </a:rPr>
                <a:t>WRITING</a:t>
              </a:r>
            </a:p>
            <a:p>
              <a:pPr algn="ctr"/>
              <a:r>
                <a:rPr lang="en-US" sz="1000" cap="all" dirty="0" smtClean="0">
                  <a:solidFill>
                    <a:schemeClr val="bg1"/>
                  </a:solidFill>
                </a:rPr>
                <a:t>SKILLS</a:t>
              </a:r>
              <a:endParaRPr lang="en-US" sz="1000" cap="all" dirty="0">
                <a:solidFill>
                  <a:schemeClr val="bg1"/>
                </a:solidFill>
              </a:endParaRP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70" r:id="rId4"/>
    <p:sldLayoutId id="2147483671" r:id="rId5"/>
    <p:sldLayoutId id="2147483669" r:id="rId6"/>
    <p:sldLayoutId id="2147483651" r:id="rId7"/>
    <p:sldLayoutId id="2147483665" r:id="rId8"/>
    <p:sldLayoutId id="2147483672" r:id="rId9"/>
  </p:sldLayoutIdLst>
  <p:timing>
    <p:tnLst>
      <p:par>
        <p:cTn id="1" dur="indefinite" restart="never" nodeType="tmRoot"/>
      </p:par>
    </p:tnLst>
  </p:timing>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1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1.png"/><Relationship Id="rId1" Type="http://schemas.openxmlformats.org/officeDocument/2006/relationships/slideLayout" Target="../slideLayouts/slideLayout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17.jpg"/></Relationships>
</file>

<file path=ppt/slides/_rels/slide15.xml.rels><?xml version="1.0" encoding="UTF-8" standalone="yes"?>
<Relationships xmlns="http://schemas.openxmlformats.org/package/2006/relationships"><Relationship Id="rId3" Type="http://schemas.openxmlformats.org/officeDocument/2006/relationships/image" Target="../media/image18.emf"/><Relationship Id="rId4" Type="http://schemas.openxmlformats.org/officeDocument/2006/relationships/image" Target="../media/image11.png"/><Relationship Id="rId1" Type="http://schemas.openxmlformats.org/officeDocument/2006/relationships/slideLayout" Target="../slideLayouts/slideLayout9.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 Id="rId3"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20.jp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21.jpg"/></Relationships>
</file>

<file path=ppt/slides/_rels/slide21.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7.png"/><Relationship Id="rId1" Type="http://schemas.openxmlformats.org/officeDocument/2006/relationships/slideLayout" Target="../slideLayouts/slideLayout8.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8.png"/><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96338"/>
            <a:ext cx="9144000" cy="4268272"/>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90315" y="3032653"/>
            <a:ext cx="7299659" cy="1242679"/>
          </a:xfrm>
        </p:spPr>
        <p:txBody>
          <a:bodyPr/>
          <a:lstStyle/>
          <a:p>
            <a:r>
              <a:rPr lang="en-US" dirty="0" smtClean="0"/>
              <a:t>Writing Skills Café </a:t>
            </a:r>
            <a:endParaRPr lang="en-US" dirty="0"/>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Insert client logo here</a:t>
            </a:r>
            <a:endParaRPr lang="en-US" dirty="0"/>
          </a:p>
        </p:txBody>
      </p:sp>
    </p:spTree>
    <p:extLst>
      <p:ext uri="{BB962C8B-B14F-4D97-AF65-F5344CB8AC3E}">
        <p14:creationId xmlns:p14="http://schemas.microsoft.com/office/powerpoint/2010/main" val="9048920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Brainstorm using a clustering technique</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9209" y="2195893"/>
            <a:ext cx="7429500" cy="3311599"/>
          </a:xfrm>
          <a:prstGeom prst="rect">
            <a:avLst/>
          </a:prstGeom>
        </p:spPr>
      </p:pic>
    </p:spTree>
    <p:extLst>
      <p:ext uri="{BB962C8B-B14F-4D97-AF65-F5344CB8AC3E}">
        <p14:creationId xmlns:p14="http://schemas.microsoft.com/office/powerpoint/2010/main" val="13500575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271"/>
            <a:ext cx="9144000" cy="2082800"/>
          </a:xfrm>
          <a:prstGeom prst="rect">
            <a:avLst/>
          </a:prstGeom>
        </p:spPr>
      </p:pic>
      <p:sp>
        <p:nvSpPr>
          <p:cNvPr id="7" name="Text Placeholder 6"/>
          <p:cNvSpPr>
            <a:spLocks noGrp="1"/>
          </p:cNvSpPr>
          <p:nvPr>
            <p:ph type="body" idx="1"/>
          </p:nvPr>
        </p:nvSpPr>
        <p:spPr/>
        <p:txBody>
          <a:bodyPr/>
          <a:lstStyle/>
          <a:p>
            <a:r>
              <a:rPr lang="en-US" dirty="0" smtClean="0"/>
              <a:t>WRITE A DRAFT</a:t>
            </a:r>
            <a:endParaRPr lang="en-US" dirty="0"/>
          </a:p>
        </p:txBody>
      </p:sp>
      <p:grpSp>
        <p:nvGrpSpPr>
          <p:cNvPr id="10" name="Group 9"/>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3" name="TextBox 12"/>
            <p:cNvSpPr txBox="1"/>
            <p:nvPr/>
          </p:nvSpPr>
          <p:spPr>
            <a:xfrm>
              <a:off x="1564256" y="1537843"/>
              <a:ext cx="1098177" cy="400110"/>
            </a:xfrm>
            <a:prstGeom prst="rect">
              <a:avLst/>
            </a:prstGeom>
            <a:noFill/>
          </p:spPr>
          <p:txBody>
            <a:bodyPr wrap="square" rtlCol="0">
              <a:spAutoFit/>
            </a:bodyPr>
            <a:lstStyle/>
            <a:p>
              <a:pPr algn="ctr"/>
              <a:r>
                <a:rPr lang="en-US" sz="1000" cap="all" dirty="0" smtClean="0">
                  <a:solidFill>
                    <a:schemeClr val="bg1"/>
                  </a:solidFill>
                </a:rPr>
                <a:t>WRITING </a:t>
              </a:r>
            </a:p>
            <a:p>
              <a:pPr algn="ctr"/>
              <a:r>
                <a:rPr lang="en-US" sz="1000" cap="all" dirty="0" smtClean="0">
                  <a:solidFill>
                    <a:schemeClr val="bg1"/>
                  </a:solidFill>
                </a:rPr>
                <a:t>SKILLS</a:t>
              </a:r>
              <a:endParaRPr lang="en-US" sz="1000" cap="all" dirty="0">
                <a:solidFill>
                  <a:schemeClr val="bg1"/>
                </a:solidFill>
              </a:endParaRPr>
            </a:p>
          </p:txBody>
        </p:sp>
      </p:grpSp>
    </p:spTree>
    <p:extLst>
      <p:ext uri="{BB962C8B-B14F-4D97-AF65-F5344CB8AC3E}">
        <p14:creationId xmlns:p14="http://schemas.microsoft.com/office/powerpoint/2010/main" val="19357708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1"/>
          <p:cNvSpPr>
            <a:spLocks noGrp="1" noChangeArrowheads="1"/>
          </p:cNvSpPr>
          <p:nvPr>
            <p:ph type="title"/>
          </p:nvPr>
        </p:nvSpPr>
        <p:spPr>
          <a:ln/>
        </p:spPr>
        <p:txBody>
          <a:bodyPr/>
          <a:lstStyle/>
          <a:p>
            <a:r>
              <a:rPr lang="en-US" dirty="0" smtClean="0"/>
              <a:t>Write a rough draft</a:t>
            </a:r>
            <a:endParaRPr lang="en-US" dirty="0"/>
          </a:p>
        </p:txBody>
      </p:sp>
      <p:sp>
        <p:nvSpPr>
          <p:cNvPr id="5" name="Rectangle 4"/>
          <p:cNvSpPr/>
          <p:nvPr/>
        </p:nvSpPr>
        <p:spPr>
          <a:xfrm>
            <a:off x="521208" y="1472184"/>
            <a:ext cx="7141464" cy="3693319"/>
          </a:xfrm>
          <a:prstGeom prst="rect">
            <a:avLst/>
          </a:prstGeom>
        </p:spPr>
        <p:txBody>
          <a:bodyPr wrap="square">
            <a:spAutoFit/>
          </a:bodyPr>
          <a:lstStyle/>
          <a:p>
            <a:pPr>
              <a:lnSpc>
                <a:spcPct val="150000"/>
              </a:lnSpc>
              <a:spcAft>
                <a:spcPts val="1200"/>
              </a:spcAft>
            </a:pPr>
            <a:r>
              <a:rPr lang="en-US" sz="2800" i="1" dirty="0" smtClean="0">
                <a:solidFill>
                  <a:schemeClr val="accent1"/>
                </a:solidFill>
                <a:latin typeface="Calibri" charset="0"/>
                <a:ea typeface="Calibri" charset="0"/>
                <a:cs typeface="Calibri" charset="0"/>
              </a:rPr>
              <a:t>How </a:t>
            </a:r>
            <a:r>
              <a:rPr lang="en-US" sz="2800" i="1" dirty="0">
                <a:solidFill>
                  <a:schemeClr val="accent1"/>
                </a:solidFill>
                <a:latin typeface="Calibri" charset="0"/>
                <a:ea typeface="Calibri" charset="0"/>
                <a:cs typeface="Calibri" charset="0"/>
              </a:rPr>
              <a:t>long did your draft take?</a:t>
            </a:r>
          </a:p>
          <a:p>
            <a:pPr>
              <a:lnSpc>
                <a:spcPct val="150000"/>
              </a:lnSpc>
              <a:spcAft>
                <a:spcPts val="1200"/>
              </a:spcAft>
            </a:pPr>
            <a:r>
              <a:rPr lang="en-US" sz="2800" i="1" dirty="0">
                <a:solidFill>
                  <a:schemeClr val="accent1"/>
                </a:solidFill>
                <a:latin typeface="Calibri" charset="0"/>
                <a:ea typeface="Calibri" charset="0"/>
                <a:cs typeface="Calibri" charset="0"/>
              </a:rPr>
              <a:t>Did you stop to edit as you wrote?</a:t>
            </a:r>
          </a:p>
          <a:p>
            <a:pPr>
              <a:lnSpc>
                <a:spcPct val="150000"/>
              </a:lnSpc>
              <a:spcAft>
                <a:spcPts val="1200"/>
              </a:spcAft>
            </a:pPr>
            <a:r>
              <a:rPr lang="en-US" sz="2800" i="1" dirty="0">
                <a:solidFill>
                  <a:schemeClr val="accent1"/>
                </a:solidFill>
                <a:latin typeface="Calibri" charset="0"/>
                <a:ea typeface="Calibri" charset="0"/>
                <a:cs typeface="Calibri" charset="0"/>
              </a:rPr>
              <a:t>What would you do differently next time?</a:t>
            </a:r>
          </a:p>
          <a:p>
            <a:pPr>
              <a:lnSpc>
                <a:spcPct val="150000"/>
              </a:lnSpc>
              <a:spcAft>
                <a:spcPts val="1200"/>
              </a:spcAft>
            </a:pPr>
            <a:r>
              <a:rPr lang="en-US" sz="2800" i="1" dirty="0">
                <a:solidFill>
                  <a:schemeClr val="accent1"/>
                </a:solidFill>
                <a:latin typeface="Calibri" charset="0"/>
                <a:ea typeface="Calibri" charset="0"/>
                <a:cs typeface="Calibri" charset="0"/>
              </a:rPr>
              <a:t>How beneficial do you think your draft will be?</a:t>
            </a:r>
          </a:p>
          <a:p>
            <a:pPr marL="342900" indent="-342900">
              <a:spcAft>
                <a:spcPts val="1200"/>
              </a:spcAft>
              <a:buFont typeface="Arial"/>
              <a:buChar char="•"/>
            </a:pPr>
            <a:endParaRPr lang="en-US" sz="2600" i="1" dirty="0">
              <a:solidFill>
                <a:schemeClr val="accent1"/>
              </a:solidFill>
              <a:latin typeface="Calibri" charset="0"/>
              <a:ea typeface="Calibri" charset="0"/>
              <a:cs typeface="Calibri" charset="0"/>
            </a:endParaRPr>
          </a:p>
        </p:txBody>
      </p:sp>
      <p:grpSp>
        <p:nvGrpSpPr>
          <p:cNvPr id="4" name="Group 3"/>
          <p:cNvGrpSpPr/>
          <p:nvPr/>
        </p:nvGrpSpPr>
        <p:grpSpPr>
          <a:xfrm>
            <a:off x="7982922" y="5019588"/>
            <a:ext cx="1161078" cy="838132"/>
            <a:chOff x="7982922" y="4553595"/>
            <a:chExt cx="1161078" cy="838132"/>
          </a:xfrm>
        </p:grpSpPr>
        <p:sp>
          <p:nvSpPr>
            <p:cNvPr id="6" name="Rectangle 5"/>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7" name="Picture 6"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355025175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778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1"/>
          <p:cNvSpPr>
            <a:spLocks noGrp="1" noChangeArrowheads="1"/>
          </p:cNvSpPr>
          <p:nvPr>
            <p:ph type="title"/>
          </p:nvPr>
        </p:nvSpPr>
        <p:spPr>
          <a:ln/>
        </p:spPr>
        <p:txBody>
          <a:bodyPr/>
          <a:lstStyle/>
          <a:p>
            <a:r>
              <a:rPr lang="en-US" dirty="0" smtClean="0"/>
              <a:t>Avoid “editing as you go”</a:t>
            </a:r>
            <a:endParaRPr lang="en-US" dirty="0"/>
          </a:p>
        </p:txBody>
      </p:sp>
      <p:sp>
        <p:nvSpPr>
          <p:cNvPr id="5" name="Text Box 5"/>
          <p:cNvSpPr txBox="1">
            <a:spLocks noChangeArrowheads="1"/>
          </p:cNvSpPr>
          <p:nvPr/>
        </p:nvSpPr>
        <p:spPr bwMode="auto">
          <a:xfrm>
            <a:off x="5073941" y="1648918"/>
            <a:ext cx="3810286" cy="2677656"/>
          </a:xfrm>
          <a:prstGeom prst="rect">
            <a:avLst/>
          </a:prstGeom>
          <a:solidFill>
            <a:srgbClr val="FFFFFF"/>
          </a:solidFill>
          <a:ln>
            <a:solidFill>
              <a:srgbClr val="FFFFFF"/>
            </a:solidFill>
          </a:ln>
          <a:effectLst/>
        </p:spPr>
        <p:txBody>
          <a:bodyPr wrap="square">
            <a:spAutoFit/>
          </a:bodyPr>
          <a:lstStyle/>
          <a:p>
            <a:r>
              <a:rPr lang="en-US" sz="2800" i="1" dirty="0">
                <a:solidFill>
                  <a:schemeClr val="accent1"/>
                </a:solidFill>
              </a:rPr>
              <a:t>What compels you to “edit as you go”?</a:t>
            </a:r>
          </a:p>
          <a:p>
            <a:endParaRPr lang="en-US" sz="2800" i="1" dirty="0">
              <a:solidFill>
                <a:schemeClr val="accent1"/>
              </a:solidFill>
            </a:endParaRPr>
          </a:p>
          <a:p>
            <a:r>
              <a:rPr lang="en-US" sz="2800" i="1" dirty="0">
                <a:solidFill>
                  <a:schemeClr val="accent1"/>
                </a:solidFill>
              </a:rPr>
              <a:t>What else could you do to force yourself to write without editing?</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1" y="1499478"/>
            <a:ext cx="4531739" cy="4521200"/>
          </a:xfrm>
          <a:prstGeom prst="rect">
            <a:avLst/>
          </a:prstGeom>
        </p:spPr>
      </p:pic>
      <p:grpSp>
        <p:nvGrpSpPr>
          <p:cNvPr id="7" name="Group 6"/>
          <p:cNvGrpSpPr/>
          <p:nvPr/>
        </p:nvGrpSpPr>
        <p:grpSpPr>
          <a:xfrm>
            <a:off x="7982922" y="5019588"/>
            <a:ext cx="1161078" cy="838132"/>
            <a:chOff x="7982922" y="4553595"/>
            <a:chExt cx="1161078" cy="838132"/>
          </a:xfrm>
        </p:grpSpPr>
        <p:sp>
          <p:nvSpPr>
            <p:cNvPr id="8" name="Rectangle 7"/>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9" name="Picture 8"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63779948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778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69"/>
            <a:ext cx="9144000" cy="2082800"/>
          </a:xfrm>
          <a:prstGeom prst="rect">
            <a:avLst/>
          </a:prstGeom>
        </p:spPr>
      </p:pic>
      <p:sp>
        <p:nvSpPr>
          <p:cNvPr id="8" name="Text Placeholder 7"/>
          <p:cNvSpPr>
            <a:spLocks noGrp="1"/>
          </p:cNvSpPr>
          <p:nvPr>
            <p:ph type="body" idx="1"/>
          </p:nvPr>
        </p:nvSpPr>
        <p:spPr>
          <a:xfrm>
            <a:off x="939625" y="2709863"/>
            <a:ext cx="7397551" cy="2888719"/>
          </a:xfrm>
        </p:spPr>
        <p:txBody>
          <a:bodyPr/>
          <a:lstStyle/>
          <a:p>
            <a:r>
              <a:rPr lang="en-US" dirty="0" smtClean="0"/>
              <a:t>POLISH YOUR WRITING</a:t>
            </a:r>
            <a:endParaRPr lang="en-US" dirty="0"/>
          </a:p>
        </p:txBody>
      </p:sp>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7" name="TextBox 16"/>
            <p:cNvSpPr txBox="1"/>
            <p:nvPr/>
          </p:nvSpPr>
          <p:spPr>
            <a:xfrm>
              <a:off x="1564256" y="1537843"/>
              <a:ext cx="1098177" cy="400110"/>
            </a:xfrm>
            <a:prstGeom prst="rect">
              <a:avLst/>
            </a:prstGeom>
            <a:noFill/>
          </p:spPr>
          <p:txBody>
            <a:bodyPr wrap="square" rtlCol="0">
              <a:spAutoFit/>
            </a:bodyPr>
            <a:lstStyle/>
            <a:p>
              <a:pPr algn="ctr"/>
              <a:r>
                <a:rPr lang="en-US" sz="1000" cap="all" dirty="0">
                  <a:solidFill>
                    <a:schemeClr val="bg1"/>
                  </a:solidFill>
                </a:rPr>
                <a:t>WRITING </a:t>
              </a:r>
            </a:p>
            <a:p>
              <a:pPr algn="ctr"/>
              <a:r>
                <a:rPr lang="en-US" sz="1000" cap="all" dirty="0">
                  <a:solidFill>
                    <a:schemeClr val="bg1"/>
                  </a:solidFill>
                </a:rPr>
                <a:t>SKILLS</a:t>
              </a:r>
            </a:p>
          </p:txBody>
        </p:sp>
      </p:grpSp>
    </p:spTree>
    <p:extLst>
      <p:ext uri="{BB962C8B-B14F-4D97-AF65-F5344CB8AC3E}">
        <p14:creationId xmlns:p14="http://schemas.microsoft.com/office/powerpoint/2010/main" val="5103824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usage mistakes</a:t>
            </a:r>
            <a:endParaRPr lang="en-US" dirty="0"/>
          </a:p>
        </p:txBody>
      </p:sp>
      <p:sp>
        <p:nvSpPr>
          <p:cNvPr id="5" name="Text Box 5"/>
          <p:cNvSpPr txBox="1">
            <a:spLocks noChangeArrowheads="1"/>
          </p:cNvSpPr>
          <p:nvPr/>
        </p:nvSpPr>
        <p:spPr bwMode="auto">
          <a:xfrm>
            <a:off x="4691921" y="2504951"/>
            <a:ext cx="3884551" cy="1384995"/>
          </a:xfrm>
          <a:prstGeom prst="rect">
            <a:avLst/>
          </a:prstGeom>
          <a:solidFill>
            <a:srgbClr val="FFFFFF"/>
          </a:solidFill>
          <a:ln>
            <a:solidFill>
              <a:srgbClr val="FFFFFF"/>
            </a:solidFill>
          </a:ln>
          <a:effectLst/>
        </p:spPr>
        <p:txBody>
          <a:bodyPr wrap="square">
            <a:spAutoFit/>
          </a:bodyPr>
          <a:lstStyle/>
          <a:p>
            <a:r>
              <a:rPr lang="en-US" sz="2800" i="1" dirty="0" smtClean="0">
                <a:solidFill>
                  <a:schemeClr val="accent1"/>
                </a:solidFill>
              </a:rPr>
              <a:t>What additional “worst practice” examples would you add to this list?</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1" y="1394084"/>
            <a:ext cx="3857242" cy="4991725"/>
          </a:xfrm>
          <a:prstGeom prst="rect">
            <a:avLst/>
          </a:prstGeom>
          <a:ln>
            <a:solidFill>
              <a:schemeClr val="bg1">
                <a:lumMod val="85000"/>
              </a:schemeClr>
            </a:solidFill>
          </a:ln>
        </p:spPr>
      </p:pic>
      <p:grpSp>
        <p:nvGrpSpPr>
          <p:cNvPr id="6" name="Group 5"/>
          <p:cNvGrpSpPr/>
          <p:nvPr/>
        </p:nvGrpSpPr>
        <p:grpSpPr>
          <a:xfrm>
            <a:off x="7982922" y="5019588"/>
            <a:ext cx="1161078" cy="838132"/>
            <a:chOff x="7982922" y="4553595"/>
            <a:chExt cx="1161078" cy="838132"/>
          </a:xfrm>
        </p:grpSpPr>
        <p:sp>
          <p:nvSpPr>
            <p:cNvPr id="7" name="Rectangle 6"/>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8" name="Picture 7"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35118900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
            <a:ext cx="6146798" cy="861291"/>
          </a:xfrm>
        </p:spPr>
        <p:txBody>
          <a:bodyPr>
            <a:noAutofit/>
          </a:bodyPr>
          <a:lstStyle/>
          <a:p>
            <a:pPr>
              <a:lnSpc>
                <a:spcPct val="90000"/>
              </a:lnSpc>
            </a:pPr>
            <a:r>
              <a:rPr lang="en-US" sz="2800" dirty="0">
                <a:solidFill>
                  <a:schemeClr val="tx1"/>
                </a:solidFill>
              </a:rPr>
              <a:t>I</a:t>
            </a:r>
            <a:r>
              <a:rPr lang="en-US" sz="2800" dirty="0" smtClean="0">
                <a:solidFill>
                  <a:schemeClr val="tx1"/>
                </a:solidFill>
              </a:rPr>
              <a:t>mprove an email</a:t>
            </a:r>
            <a:endParaRPr lang="en-US" sz="2800" dirty="0">
              <a:solidFill>
                <a:schemeClr val="tx1"/>
              </a:solidFill>
            </a:endParaRPr>
          </a:p>
        </p:txBody>
      </p:sp>
      <p:sp>
        <p:nvSpPr>
          <p:cNvPr id="8" name="Text Placeholder 7"/>
          <p:cNvSpPr>
            <a:spLocks noGrp="1"/>
          </p:cNvSpPr>
          <p:nvPr>
            <p:ph type="body" sz="quarter" idx="10"/>
          </p:nvPr>
        </p:nvSpPr>
        <p:spPr>
          <a:xfrm>
            <a:off x="448056" y="2153383"/>
            <a:ext cx="5448304" cy="4152806"/>
          </a:xfrm>
        </p:spPr>
        <p:txBody>
          <a:bodyPr/>
          <a:lstStyle/>
          <a:p>
            <a:pPr>
              <a:spcAft>
                <a:spcPts val="1200"/>
              </a:spcAft>
            </a:pPr>
            <a:r>
              <a:rPr lang="en-US" sz="1500" dirty="0" smtClean="0"/>
              <a:t>Dear Daria:</a:t>
            </a:r>
          </a:p>
          <a:p>
            <a:pPr>
              <a:spcAft>
                <a:spcPts val="1200"/>
              </a:spcAft>
            </a:pPr>
            <a:r>
              <a:rPr lang="en-US" sz="1500" dirty="0" smtClean="0"/>
              <a:t>Thanks for the proposal you’ve submitted and all the hard work your team put into your venue recommendations for our global team meeting. Unfortunately I hate to say it but the choices are awful!!!!</a:t>
            </a:r>
          </a:p>
          <a:p>
            <a:pPr>
              <a:spcAft>
                <a:spcPts val="1200"/>
              </a:spcAft>
            </a:pPr>
            <a:r>
              <a:rPr lang="en-US" sz="1500" dirty="0" smtClean="0"/>
              <a:t>There’s lots of reasons why these aren’t going to work. For starters, I asked for locations with five star hotels in cities that no one would ever mistake for a vacation destination. You gave me two airport hotels and three resorts in FLA and Cali. Between you and I, I’m never going to get anything in those states past accounting. Second, I wanted to be near the airport not on it. </a:t>
            </a:r>
          </a:p>
          <a:p>
            <a:pPr>
              <a:spcAft>
                <a:spcPts val="1200"/>
              </a:spcAft>
            </a:pPr>
            <a:r>
              <a:rPr lang="en-US" sz="1500" dirty="0" smtClean="0"/>
              <a:t>Look I know you guys always come through as best as you can and I feel badly writing this. Irregardless</a:t>
            </a:r>
            <a:r>
              <a:rPr lang="en-US" sz="1500" dirty="0"/>
              <a:t> </a:t>
            </a:r>
            <a:r>
              <a:rPr lang="en-US" sz="1500" dirty="0" smtClean="0"/>
              <a:t>though I’m going to need you to go back to the drawing board on this one. Call me if you want to chat,</a:t>
            </a:r>
          </a:p>
          <a:p>
            <a:pPr>
              <a:spcAft>
                <a:spcPts val="1200"/>
              </a:spcAft>
            </a:pPr>
            <a:r>
              <a:rPr lang="en-US" sz="1500" dirty="0" smtClean="0"/>
              <a:t>Mike</a:t>
            </a:r>
            <a:endParaRPr lang="en-US" sz="1500" dirty="0"/>
          </a:p>
        </p:txBody>
      </p:sp>
      <p:sp>
        <p:nvSpPr>
          <p:cNvPr id="3" name="Text Placeholder 2"/>
          <p:cNvSpPr>
            <a:spLocks noGrp="1"/>
          </p:cNvSpPr>
          <p:nvPr>
            <p:ph type="body" sz="quarter" idx="11"/>
          </p:nvPr>
        </p:nvSpPr>
        <p:spPr>
          <a:xfrm>
            <a:off x="6451600" y="2276856"/>
            <a:ext cx="2476498" cy="3301999"/>
          </a:xfrm>
        </p:spPr>
        <p:txBody>
          <a:bodyPr anchor="t"/>
          <a:lstStyle/>
          <a:p>
            <a:pPr marL="53975" indent="0">
              <a:lnSpc>
                <a:spcPct val="100000"/>
              </a:lnSpc>
              <a:spcAft>
                <a:spcPts val="1800"/>
              </a:spcAft>
              <a:buNone/>
            </a:pPr>
            <a:r>
              <a:rPr lang="en-US" sz="2200" dirty="0" smtClean="0">
                <a:solidFill>
                  <a:schemeClr val="accent1"/>
                </a:solidFill>
              </a:rPr>
              <a:t>What changes would you recommend to Mike’s memo? </a:t>
            </a:r>
          </a:p>
          <a:p>
            <a:pPr marL="53975" indent="0">
              <a:lnSpc>
                <a:spcPct val="100000"/>
              </a:lnSpc>
              <a:spcAft>
                <a:spcPts val="0"/>
              </a:spcAft>
              <a:buNone/>
            </a:pPr>
            <a:r>
              <a:rPr lang="en-US" sz="2200" dirty="0" smtClean="0">
                <a:solidFill>
                  <a:schemeClr val="accent1"/>
                </a:solidFill>
              </a:rPr>
              <a:t>How could you communicate your feedback effectively?</a:t>
            </a:r>
            <a:endParaRPr lang="en-US" sz="2200" dirty="0">
              <a:solidFill>
                <a:schemeClr val="accent1"/>
              </a:solidFill>
            </a:endParaRPr>
          </a:p>
        </p:txBody>
      </p:sp>
      <p:grpSp>
        <p:nvGrpSpPr>
          <p:cNvPr id="6" name="Group 5"/>
          <p:cNvGrpSpPr/>
          <p:nvPr/>
        </p:nvGrpSpPr>
        <p:grpSpPr>
          <a:xfrm>
            <a:off x="7437121" y="52632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5" name="Straight Connector 4"/>
          <p:cNvCxnSpPr/>
          <p:nvPr/>
        </p:nvCxnSpPr>
        <p:spPr>
          <a:xfrm>
            <a:off x="6163734" y="1415006"/>
            <a:ext cx="0" cy="4158794"/>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Text Placeholder 2"/>
          <p:cNvSpPr txBox="1">
            <a:spLocks/>
          </p:cNvSpPr>
          <p:nvPr/>
        </p:nvSpPr>
        <p:spPr>
          <a:xfrm>
            <a:off x="397241" y="1047664"/>
            <a:ext cx="5499119" cy="901058"/>
          </a:xfrm>
          <a:prstGeom prst="rect">
            <a:avLst/>
          </a:prstGeom>
        </p:spPr>
        <p:txBody>
          <a:bodyPr vert="horz" lIns="0" tIns="0" rIns="0" bIns="0" rtlCol="0" anchor="t">
            <a:noAutofit/>
          </a:bodyPr>
          <a:lstStyle>
            <a:lvl1pPr marL="53975" indent="0" algn="l" defTabSz="914400" rtl="0" eaLnBrk="1" latinLnBrk="0" hangingPunct="1">
              <a:lnSpc>
                <a:spcPct val="110000"/>
              </a:lnSpc>
              <a:spcBef>
                <a:spcPts val="0"/>
              </a:spcBef>
              <a:spcAft>
                <a:spcPts val="600"/>
              </a:spcAft>
              <a:buFont typeface="Arial" panose="020B0604020202020204" pitchFamily="34" charset="0"/>
              <a:buNone/>
              <a:defRPr sz="3200" i="1" kern="1200">
                <a:solidFill>
                  <a:schemeClr val="bg2"/>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800" dirty="0">
                <a:solidFill>
                  <a:schemeClr val="accent1"/>
                </a:solidFill>
              </a:rPr>
              <a:t>Mike asked you to read an email message he has written to a vendor about a project that is not going as planned. Offer him some advice before he presses “send”:</a:t>
            </a:r>
          </a:p>
        </p:txBody>
      </p:sp>
    </p:spTree>
    <p:extLst>
      <p:ext uri="{BB962C8B-B14F-4D97-AF65-F5344CB8AC3E}">
        <p14:creationId xmlns:p14="http://schemas.microsoft.com/office/powerpoint/2010/main" val="19701529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 writing checklist</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3551198042"/>
              </p:ext>
            </p:extLst>
          </p:nvPr>
        </p:nvGraphicFramePr>
        <p:xfrm>
          <a:off x="293620" y="1577340"/>
          <a:ext cx="7072380" cy="4423858"/>
        </p:xfrm>
        <a:graphic>
          <a:graphicData uri="http://schemas.openxmlformats.org/drawingml/2006/table">
            <a:tbl>
              <a:tblPr/>
              <a:tblGrid>
                <a:gridCol w="514079"/>
                <a:gridCol w="5402601"/>
                <a:gridCol w="546100"/>
                <a:gridCol w="609600"/>
              </a:tblGrid>
              <a:tr h="259729">
                <a:tc gridSpan="2">
                  <a:txBody>
                    <a:bodyPr/>
                    <a:lstStyle/>
                    <a:p>
                      <a:pPr marL="0" marR="0">
                        <a:lnSpc>
                          <a:spcPct val="115000"/>
                        </a:lnSpc>
                        <a:spcBef>
                          <a:spcPts val="600"/>
                        </a:spcBef>
                        <a:spcAft>
                          <a:spcPts val="0"/>
                        </a:spcAft>
                      </a:pPr>
                      <a:r>
                        <a:rPr lang="en-US" sz="1600" b="1" dirty="0">
                          <a:effectLst/>
                          <a:latin typeface="Arial" charset="0"/>
                          <a:ea typeface="ＭＳ 明朝" charset="-128"/>
                          <a:cs typeface="Times New Roman" charset="0"/>
                        </a:rPr>
                        <a:t>   HAVE YOU…</a:t>
                      </a:r>
                      <a:endParaRPr lang="en-US" sz="1600" dirty="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hMerge="1">
                  <a:txBody>
                    <a:bodyPr/>
                    <a:lstStyle/>
                    <a:p>
                      <a:endParaRPr lang="en-US"/>
                    </a:p>
                  </a:txBody>
                  <a:tcPr/>
                </a:tc>
                <a:tc>
                  <a:txBody>
                    <a:bodyPr/>
                    <a:lstStyle/>
                    <a:p>
                      <a:pPr marL="0" marR="0" algn="ctr">
                        <a:lnSpc>
                          <a:spcPct val="150000"/>
                        </a:lnSpc>
                        <a:spcBef>
                          <a:spcPts val="600"/>
                        </a:spcBef>
                        <a:spcAft>
                          <a:spcPts val="0"/>
                        </a:spcAft>
                        <a:tabLst>
                          <a:tab pos="2743200" algn="ctr"/>
                          <a:tab pos="5486400" algn="r"/>
                        </a:tabLst>
                      </a:pPr>
                      <a:r>
                        <a:rPr lang="en-US" sz="1400" b="1" dirty="0">
                          <a:effectLst/>
                          <a:latin typeface="Arial" charset="0"/>
                          <a:ea typeface="ＭＳ 明朝" charset="-128"/>
                          <a:cs typeface="Times New Roman" charset="0"/>
                        </a:rPr>
                        <a:t>YES</a:t>
                      </a:r>
                      <a:endParaRPr lang="en-US" sz="1400" dirty="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algn="ctr">
                        <a:lnSpc>
                          <a:spcPct val="150000"/>
                        </a:lnSpc>
                        <a:spcBef>
                          <a:spcPts val="600"/>
                        </a:spcBef>
                        <a:spcAft>
                          <a:spcPts val="0"/>
                        </a:spcAft>
                        <a:tabLst>
                          <a:tab pos="2743200" algn="ctr"/>
                          <a:tab pos="5486400" algn="r"/>
                        </a:tabLst>
                      </a:pPr>
                      <a:r>
                        <a:rPr lang="en-US" sz="1400" b="1" dirty="0">
                          <a:effectLst/>
                          <a:latin typeface="Arial" charset="0"/>
                          <a:ea typeface="ＭＳ 明朝" charset="-128"/>
                          <a:cs typeface="Times New Roman" charset="0"/>
                        </a:rPr>
                        <a:t>NO</a:t>
                      </a:r>
                      <a:endParaRPr lang="en-US" sz="1400" dirty="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r>
              <a:tr h="368818">
                <a:tc>
                  <a:txBody>
                    <a:bodyPr/>
                    <a:lstStyle/>
                    <a:p>
                      <a:pPr marL="0" marR="0" algn="r">
                        <a:lnSpc>
                          <a:spcPct val="150000"/>
                        </a:lnSpc>
                        <a:spcBef>
                          <a:spcPts val="300"/>
                        </a:spcBef>
                        <a:spcAft>
                          <a:spcPts val="720"/>
                        </a:spcAft>
                        <a:tabLst>
                          <a:tab pos="2743200" algn="ctr"/>
                          <a:tab pos="5486400" algn="r"/>
                        </a:tabLst>
                      </a:pPr>
                      <a:r>
                        <a:rPr lang="en-US" sz="1200" dirty="0">
                          <a:effectLst/>
                          <a:latin typeface="Arial" charset="0"/>
                          <a:ea typeface="ＭＳ 明朝" charset="-128"/>
                          <a:cs typeface="Times New Roman" charset="0"/>
                        </a:rPr>
                        <a:t>1.  </a:t>
                      </a:r>
                      <a:endParaRPr lang="en-US" sz="1200" dirty="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a:lnSpc>
                          <a:spcPct val="150000"/>
                        </a:lnSpc>
                        <a:spcBef>
                          <a:spcPts val="300"/>
                        </a:spcBef>
                        <a:spcAft>
                          <a:spcPts val="720"/>
                        </a:spcAft>
                        <a:tabLst>
                          <a:tab pos="2743200" algn="ctr"/>
                          <a:tab pos="5486400" algn="r"/>
                        </a:tabLst>
                      </a:pPr>
                      <a:r>
                        <a:rPr lang="en-US" sz="1200" dirty="0">
                          <a:effectLst/>
                          <a:latin typeface="Arial" charset="0"/>
                          <a:ea typeface="ＭＳ 明朝" charset="-128"/>
                          <a:cs typeface="Times New Roman" charset="0"/>
                        </a:rPr>
                        <a:t>Used simple and accessible language? Avoided business or technical jargon?</a:t>
                      </a:r>
                      <a:endParaRPr lang="en-US" sz="1200" dirty="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lang="en-US" sz="1200" dirty="0" smtClean="0">
                          <a:solidFill>
                            <a:schemeClr val="tx1"/>
                          </a:solidFill>
                          <a:effectLst/>
                          <a:latin typeface="Arial" charset="0"/>
                          <a:ea typeface="ＭＳ 明朝" charset="-128"/>
                          <a:cs typeface="Times New Roman" charset="0"/>
                        </a:rPr>
                        <a:t>☐</a:t>
                      </a:r>
                      <a:endParaRPr lang="en-US" sz="1200" dirty="0">
                        <a:solidFill>
                          <a:schemeClr val="tx1"/>
                        </a:solidFill>
                        <a:effectLst/>
                        <a:latin typeface="Arial"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lvl="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kumimoji="0" lang="en-US" sz="1200" b="0" i="0" u="none" strike="noStrike" kern="1200" cap="none" spc="0" normalizeH="0" baseline="0" noProof="0" dirty="0" smtClean="0">
                          <a:ln>
                            <a:noFill/>
                          </a:ln>
                          <a:solidFill>
                            <a:schemeClr val="tx1"/>
                          </a:solidFill>
                          <a:effectLst/>
                          <a:uLnTx/>
                          <a:uFillTx/>
                          <a:latin typeface="Arial" charset="0"/>
                          <a:ea typeface="ＭＳ 明朝" charset="-128"/>
                          <a:cs typeface="Times New Roman" charset="0"/>
                        </a:rPr>
                        <a:t>☐</a:t>
                      </a:r>
                      <a:endParaRPr lang="en-US" sz="900" dirty="0" smtClean="0">
                        <a:solidFill>
                          <a:schemeClr val="tx1"/>
                        </a:solidFill>
                        <a:effectLst/>
                        <a:latin typeface="Arial" charset="0"/>
                        <a:ea typeface="ＭＳ 明朝" charset="-128"/>
                        <a:cs typeface="Times New Roman" charset="0"/>
                      </a:endParaRPr>
                    </a:p>
                  </a:txBody>
                  <a:tcPr marL="58599" marR="58599" marT="0" marB="0">
                    <a:lnL>
                      <a:noFill/>
                    </a:lnL>
                    <a:lnR>
                      <a:noFill/>
                    </a:lnR>
                    <a:lnT>
                      <a:noFill/>
                    </a:lnT>
                    <a:lnB>
                      <a:noFill/>
                    </a:lnB>
                    <a:solidFill>
                      <a:srgbClr val="FFFFFF"/>
                    </a:solidFill>
                  </a:tcPr>
                </a:tc>
              </a:tr>
              <a:tr h="481551">
                <a:tc>
                  <a:txBody>
                    <a:bodyPr/>
                    <a:lstStyle/>
                    <a:p>
                      <a:pPr marL="0" marR="0" algn="r">
                        <a:lnSpc>
                          <a:spcPct val="100000"/>
                        </a:lnSpc>
                        <a:spcBef>
                          <a:spcPts val="0"/>
                        </a:spcBef>
                        <a:spcAft>
                          <a:spcPts val="720"/>
                        </a:spcAft>
                        <a:tabLst>
                          <a:tab pos="2743200" algn="ctr"/>
                          <a:tab pos="5486400" algn="r"/>
                        </a:tabLst>
                      </a:pPr>
                      <a:r>
                        <a:rPr lang="en-US" sz="1200" dirty="0" smtClean="0">
                          <a:effectLst/>
                          <a:latin typeface="Arial" charset="0"/>
                          <a:ea typeface="ＭＳ 明朝" charset="-128"/>
                          <a:cs typeface="Times New Roman" charset="0"/>
                        </a:rPr>
                        <a:t>2.  </a:t>
                      </a:r>
                      <a:endParaRPr lang="en-US" sz="1200" dirty="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a:spcBef>
                          <a:spcPts val="300"/>
                        </a:spcBef>
                        <a:spcAft>
                          <a:spcPts val="720"/>
                        </a:spcAft>
                        <a:tabLst>
                          <a:tab pos="2743200" algn="ctr"/>
                          <a:tab pos="5486400" algn="r"/>
                        </a:tabLst>
                      </a:pPr>
                      <a:r>
                        <a:rPr lang="en-US" sz="1200" dirty="0">
                          <a:effectLst/>
                          <a:latin typeface="Arial" charset="0"/>
                          <a:ea typeface="ＭＳ 明朝" charset="-128"/>
                          <a:cs typeface="Times New Roman" charset="0"/>
                        </a:rPr>
                        <a:t>Been concise, saying only what you need to? Cut out unnecessary words? Eliminated repetition? Eliminated the obvious?</a:t>
                      </a:r>
                      <a:endParaRPr lang="en-US" sz="1200" dirty="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lang="en-US" sz="1200" dirty="0" smtClean="0">
                          <a:solidFill>
                            <a:schemeClr val="tx1"/>
                          </a:solidFill>
                          <a:effectLst/>
                          <a:latin typeface="Arial" charset="0"/>
                          <a:ea typeface="ＭＳ 明朝" charset="-128"/>
                          <a:cs typeface="Times New Roman" charset="0"/>
                        </a:rPr>
                        <a:t>☐</a:t>
                      </a:r>
                      <a:endParaRPr lang="en-US" sz="1200" dirty="0">
                        <a:solidFill>
                          <a:schemeClr val="tx1"/>
                        </a:solidFill>
                        <a:effectLst/>
                        <a:latin typeface="Arial"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lvl="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kumimoji="0" lang="en-US" sz="1200" b="0" i="0" u="none" strike="noStrike" kern="1200" cap="none" spc="0" normalizeH="0" baseline="0" noProof="0" dirty="0" smtClean="0">
                          <a:ln>
                            <a:noFill/>
                          </a:ln>
                          <a:solidFill>
                            <a:schemeClr val="tx1"/>
                          </a:solidFill>
                          <a:effectLst/>
                          <a:uLnTx/>
                          <a:uFillTx/>
                          <a:latin typeface="Arial" charset="0"/>
                          <a:ea typeface="ＭＳ 明朝" charset="-128"/>
                          <a:cs typeface="Times New Roman" charset="0"/>
                        </a:rPr>
                        <a:t>☐</a:t>
                      </a:r>
                    </a:p>
                  </a:txBody>
                  <a:tcPr marL="58599" marR="58599" marT="0" marB="0">
                    <a:lnL>
                      <a:noFill/>
                    </a:lnL>
                    <a:lnR>
                      <a:noFill/>
                    </a:lnR>
                    <a:lnT>
                      <a:noFill/>
                    </a:lnT>
                    <a:lnB>
                      <a:noFill/>
                    </a:lnB>
                    <a:solidFill>
                      <a:srgbClr val="FFFFFF"/>
                    </a:solidFill>
                  </a:tcPr>
                </a:tc>
              </a:tr>
              <a:tr h="503451">
                <a:tc>
                  <a:txBody>
                    <a:bodyPr/>
                    <a:lstStyle/>
                    <a:p>
                      <a:pPr marL="160020" marR="0" indent="-160020" algn="r">
                        <a:spcBef>
                          <a:spcPts val="300"/>
                        </a:spcBef>
                        <a:spcAft>
                          <a:spcPts val="720"/>
                        </a:spcAft>
                        <a:tabLst>
                          <a:tab pos="160020" algn="l"/>
                        </a:tabLst>
                      </a:pPr>
                      <a:r>
                        <a:rPr lang="en-US" sz="1200" dirty="0">
                          <a:effectLst/>
                          <a:latin typeface="Arial" charset="0"/>
                          <a:ea typeface="ＭＳ 明朝" charset="-128"/>
                          <a:cs typeface="Times New Roman" charset="0"/>
                        </a:rPr>
                        <a:t>3.  </a:t>
                      </a:r>
                      <a:endParaRPr lang="en-US" sz="1200" dirty="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a:spcBef>
                          <a:spcPts val="300"/>
                        </a:spcBef>
                        <a:spcAft>
                          <a:spcPts val="720"/>
                        </a:spcAft>
                        <a:tabLst>
                          <a:tab pos="0" algn="l"/>
                        </a:tabLst>
                      </a:pPr>
                      <a:r>
                        <a:rPr lang="en-US" sz="1200" spc="-30" dirty="0">
                          <a:effectLst/>
                          <a:latin typeface="Arial" charset="0"/>
                          <a:ea typeface="ＭＳ 明朝" charset="-128"/>
                          <a:cs typeface="Times New Roman" charset="0"/>
                        </a:rPr>
                        <a:t>Been clear, saying precisely what you mean? Arranged your points in an order that is logical to the reader?</a:t>
                      </a:r>
                      <a:endParaRPr lang="en-US" sz="1200" dirty="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lang="en-US" sz="1200" dirty="0" smtClean="0">
                          <a:solidFill>
                            <a:schemeClr val="tx1"/>
                          </a:solidFill>
                          <a:effectLst/>
                          <a:latin typeface="Arial" charset="0"/>
                          <a:ea typeface="ＭＳ 明朝" charset="-128"/>
                          <a:cs typeface="Times New Roman" charset="0"/>
                        </a:rPr>
                        <a:t>☐</a:t>
                      </a:r>
                      <a:endParaRPr lang="en-US" sz="1200" dirty="0">
                        <a:solidFill>
                          <a:schemeClr val="tx1"/>
                        </a:solidFill>
                        <a:effectLst/>
                        <a:latin typeface="Arial"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lvl="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kumimoji="0" lang="en-US" sz="1200" b="0" i="0" u="none" strike="noStrike" kern="1200" cap="none" spc="0" normalizeH="0" baseline="0" noProof="0" dirty="0" smtClean="0">
                          <a:ln>
                            <a:noFill/>
                          </a:ln>
                          <a:solidFill>
                            <a:schemeClr val="tx1"/>
                          </a:solidFill>
                          <a:effectLst/>
                          <a:uLnTx/>
                          <a:uFillTx/>
                          <a:latin typeface="Arial" charset="0"/>
                          <a:ea typeface="ＭＳ 明朝" charset="-128"/>
                          <a:cs typeface="Times New Roman" charset="0"/>
                        </a:rPr>
                        <a:t>☐</a:t>
                      </a:r>
                    </a:p>
                  </a:txBody>
                  <a:tcPr marL="58599" marR="58599" marT="0" marB="0">
                    <a:lnL>
                      <a:noFill/>
                    </a:lnL>
                    <a:lnR>
                      <a:noFill/>
                    </a:lnR>
                    <a:lnT>
                      <a:noFill/>
                    </a:lnT>
                    <a:lnB>
                      <a:noFill/>
                    </a:lnB>
                    <a:solidFill>
                      <a:srgbClr val="FFFFFF"/>
                    </a:solidFill>
                  </a:tcPr>
                </a:tc>
              </a:tr>
              <a:tr h="266700">
                <a:tc>
                  <a:txBody>
                    <a:bodyPr/>
                    <a:lstStyle/>
                    <a:p>
                      <a:pPr marL="160020" marR="0" indent="-160020" algn="r">
                        <a:spcBef>
                          <a:spcPts val="300"/>
                        </a:spcBef>
                        <a:spcAft>
                          <a:spcPts val="720"/>
                        </a:spcAft>
                        <a:tabLst>
                          <a:tab pos="371475" algn="l"/>
                        </a:tabLst>
                      </a:pPr>
                      <a:r>
                        <a:rPr lang="en-US" sz="1200" dirty="0">
                          <a:effectLst/>
                          <a:latin typeface="Arial" charset="0"/>
                          <a:ea typeface="ＭＳ 明朝" charset="-128"/>
                          <a:cs typeface="Times New Roman" charset="0"/>
                        </a:rPr>
                        <a:t>4.  </a:t>
                      </a:r>
                      <a:endParaRPr lang="en-US" sz="1200" dirty="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160020" marR="0" indent="-160020">
                        <a:spcBef>
                          <a:spcPts val="300"/>
                        </a:spcBef>
                        <a:spcAft>
                          <a:spcPts val="720"/>
                        </a:spcAft>
                        <a:tabLst>
                          <a:tab pos="371475" algn="l"/>
                        </a:tabLst>
                      </a:pPr>
                      <a:r>
                        <a:rPr lang="en-US" sz="1200" dirty="0">
                          <a:effectLst/>
                          <a:latin typeface="Arial" charset="0"/>
                          <a:ea typeface="ＭＳ 明朝" charset="-128"/>
                          <a:cs typeface="Times New Roman" charset="0"/>
                        </a:rPr>
                        <a:t>Been appropriately </a:t>
                      </a:r>
                      <a:r>
                        <a:rPr lang="en-US" sz="1200" dirty="0" smtClean="0">
                          <a:effectLst/>
                          <a:latin typeface="Arial" charset="0"/>
                          <a:ea typeface="ＭＳ 明朝" charset="-128"/>
                          <a:cs typeface="Times New Roman" charset="0"/>
                        </a:rPr>
                        <a:t>informal and avoided </a:t>
                      </a:r>
                      <a:r>
                        <a:rPr lang="en-US" sz="1200" dirty="0" err="1" smtClean="0">
                          <a:effectLst/>
                          <a:latin typeface="Arial" charset="0"/>
                          <a:ea typeface="ＭＳ 明朝" charset="-128"/>
                          <a:cs typeface="Times New Roman" charset="0"/>
                        </a:rPr>
                        <a:t>hyperformality</a:t>
                      </a:r>
                      <a:r>
                        <a:rPr lang="en-US" sz="1200" dirty="0" smtClean="0">
                          <a:effectLst/>
                          <a:latin typeface="Arial" charset="0"/>
                          <a:ea typeface="ＭＳ 明朝" charset="-128"/>
                          <a:cs typeface="Times New Roman" charset="0"/>
                        </a:rPr>
                        <a:t>?</a:t>
                      </a:r>
                      <a:endParaRPr lang="en-US" sz="1200" dirty="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lang="en-US" sz="1200" dirty="0" smtClean="0">
                          <a:solidFill>
                            <a:schemeClr val="tx1"/>
                          </a:solidFill>
                          <a:effectLst/>
                          <a:latin typeface="Arial" charset="0"/>
                          <a:ea typeface="ＭＳ 明朝" charset="-128"/>
                          <a:cs typeface="Times New Roman" charset="0"/>
                        </a:rPr>
                        <a:t>☐</a:t>
                      </a:r>
                      <a:endParaRPr lang="en-US" sz="1200" dirty="0">
                        <a:solidFill>
                          <a:schemeClr val="tx1"/>
                        </a:solidFill>
                        <a:effectLst/>
                        <a:latin typeface="Arial"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lang="en-US" sz="1200" dirty="0" smtClean="0">
                          <a:solidFill>
                            <a:schemeClr val="tx1"/>
                          </a:solidFill>
                          <a:effectLst/>
                          <a:latin typeface="Arial" charset="0"/>
                          <a:ea typeface="ＭＳ 明朝" charset="-128"/>
                          <a:cs typeface="Times New Roman" charset="0"/>
                        </a:rPr>
                        <a:t>☐</a:t>
                      </a:r>
                      <a:endParaRPr lang="en-US" sz="1200" dirty="0">
                        <a:solidFill>
                          <a:schemeClr val="tx1"/>
                        </a:solidFill>
                        <a:effectLst/>
                        <a:latin typeface="Arial" charset="0"/>
                        <a:ea typeface="ＭＳ 明朝" charset="-128"/>
                        <a:cs typeface="Times New Roman" charset="0"/>
                      </a:endParaRPr>
                    </a:p>
                  </a:txBody>
                  <a:tcPr marL="58599" marR="58599" marT="0" marB="0">
                    <a:lnL>
                      <a:noFill/>
                    </a:lnL>
                    <a:lnR>
                      <a:noFill/>
                    </a:lnR>
                    <a:lnT>
                      <a:noFill/>
                    </a:lnT>
                    <a:lnB>
                      <a:noFill/>
                    </a:lnB>
                    <a:solidFill>
                      <a:srgbClr val="FFFFFF"/>
                    </a:solidFill>
                  </a:tcPr>
                </a:tc>
              </a:tr>
              <a:tr h="346305">
                <a:tc>
                  <a:txBody>
                    <a:bodyPr/>
                    <a:lstStyle/>
                    <a:p>
                      <a:pPr marL="0" marR="0" algn="r">
                        <a:lnSpc>
                          <a:spcPct val="150000"/>
                        </a:lnSpc>
                        <a:spcBef>
                          <a:spcPts val="300"/>
                        </a:spcBef>
                        <a:spcAft>
                          <a:spcPts val="720"/>
                        </a:spcAft>
                        <a:tabLst>
                          <a:tab pos="371475" algn="l"/>
                          <a:tab pos="2743200" algn="ctr"/>
                          <a:tab pos="5486400" algn="r"/>
                        </a:tabLst>
                      </a:pPr>
                      <a:r>
                        <a:rPr lang="en-US" sz="1200" dirty="0">
                          <a:effectLst/>
                          <a:latin typeface="Arial" charset="0"/>
                          <a:ea typeface="ＭＳ 明朝" charset="-128"/>
                          <a:cs typeface="Times New Roman" charset="0"/>
                        </a:rPr>
                        <a:t>5.  </a:t>
                      </a:r>
                      <a:endParaRPr lang="en-US" sz="1200" dirty="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a:lnSpc>
                          <a:spcPct val="150000"/>
                        </a:lnSpc>
                        <a:spcBef>
                          <a:spcPts val="300"/>
                        </a:spcBef>
                        <a:spcAft>
                          <a:spcPts val="720"/>
                        </a:spcAft>
                        <a:tabLst>
                          <a:tab pos="371475" algn="l"/>
                          <a:tab pos="2743200" algn="ctr"/>
                          <a:tab pos="5486400" algn="r"/>
                        </a:tabLst>
                      </a:pPr>
                      <a:r>
                        <a:rPr lang="en-US" sz="1200" dirty="0">
                          <a:effectLst/>
                          <a:latin typeface="Arial" charset="0"/>
                          <a:ea typeface="ＭＳ 明朝" charset="-128"/>
                          <a:cs typeface="Times New Roman" charset="0"/>
                        </a:rPr>
                        <a:t>Used the active voice where possible?</a:t>
                      </a:r>
                      <a:endParaRPr lang="en-US" sz="1200" dirty="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lang="en-US" sz="1200" dirty="0" smtClean="0">
                          <a:solidFill>
                            <a:schemeClr val="tx1"/>
                          </a:solidFill>
                          <a:effectLst/>
                          <a:latin typeface="Arial" charset="0"/>
                          <a:ea typeface="ＭＳ 明朝" charset="-128"/>
                          <a:cs typeface="Times New Roman" charset="0"/>
                        </a:rPr>
                        <a:t>☐</a:t>
                      </a:r>
                      <a:endParaRPr lang="en-US" sz="1200" dirty="0">
                        <a:solidFill>
                          <a:schemeClr val="tx1"/>
                        </a:solidFill>
                        <a:effectLst/>
                        <a:latin typeface="Arial"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lang="en-US" sz="1200" dirty="0" smtClean="0">
                          <a:solidFill>
                            <a:schemeClr val="tx1"/>
                          </a:solidFill>
                          <a:effectLst/>
                          <a:latin typeface="Arial" charset="0"/>
                          <a:ea typeface="ＭＳ 明朝" charset="-128"/>
                          <a:cs typeface="Times New Roman" charset="0"/>
                        </a:rPr>
                        <a:t>☐</a:t>
                      </a:r>
                      <a:endParaRPr lang="en-US" sz="1200" dirty="0">
                        <a:solidFill>
                          <a:schemeClr val="tx1"/>
                        </a:solidFill>
                        <a:effectLst/>
                        <a:latin typeface="Arial" charset="0"/>
                        <a:ea typeface="ＭＳ 明朝" charset="-128"/>
                        <a:cs typeface="Times New Roman" charset="0"/>
                      </a:endParaRPr>
                    </a:p>
                  </a:txBody>
                  <a:tcPr marL="58599" marR="58599" marT="0" marB="0">
                    <a:lnL>
                      <a:noFill/>
                    </a:lnL>
                    <a:lnR>
                      <a:noFill/>
                    </a:lnR>
                    <a:lnT>
                      <a:noFill/>
                    </a:lnT>
                    <a:lnB>
                      <a:noFill/>
                    </a:lnB>
                    <a:solidFill>
                      <a:srgbClr val="FFFFFF"/>
                    </a:solidFill>
                  </a:tcPr>
                </a:tc>
              </a:tr>
              <a:tr h="310510">
                <a:tc>
                  <a:txBody>
                    <a:bodyPr/>
                    <a:lstStyle/>
                    <a:p>
                      <a:pPr marL="160020" marR="0" indent="-160020" algn="r">
                        <a:spcBef>
                          <a:spcPts val="300"/>
                        </a:spcBef>
                        <a:spcAft>
                          <a:spcPts val="720"/>
                        </a:spcAft>
                        <a:tabLst>
                          <a:tab pos="371475" algn="l"/>
                          <a:tab pos="2743200" algn="ctr"/>
                          <a:tab pos="5486400" algn="r"/>
                        </a:tabLst>
                      </a:pPr>
                      <a:r>
                        <a:rPr lang="en-US" sz="1200">
                          <a:effectLst/>
                          <a:latin typeface="Arial" charset="0"/>
                          <a:ea typeface="ＭＳ 明朝" charset="-128"/>
                          <a:cs typeface="Times New Roman" charset="0"/>
                        </a:rPr>
                        <a:t>6.  </a:t>
                      </a:r>
                      <a:endParaRPr lang="en-US" sz="120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160020" marR="0" indent="-160020">
                        <a:spcBef>
                          <a:spcPts val="300"/>
                        </a:spcBef>
                        <a:spcAft>
                          <a:spcPts val="720"/>
                        </a:spcAft>
                        <a:tabLst>
                          <a:tab pos="371475" algn="l"/>
                          <a:tab pos="2743200" algn="ctr"/>
                          <a:tab pos="5486400" algn="r"/>
                        </a:tabLst>
                      </a:pPr>
                      <a:r>
                        <a:rPr lang="en-US" sz="1200" dirty="0">
                          <a:effectLst/>
                          <a:latin typeface="Arial" charset="0"/>
                          <a:ea typeface="ＭＳ 明朝" charset="-128"/>
                          <a:cs typeface="Times New Roman" charset="0"/>
                        </a:rPr>
                        <a:t>Kept your sentences short? Varied sentence length occasionally?</a:t>
                      </a:r>
                      <a:endParaRPr lang="en-US" sz="1200" dirty="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lang="en-US" sz="1200" dirty="0" smtClean="0">
                          <a:solidFill>
                            <a:schemeClr val="tx1"/>
                          </a:solidFill>
                          <a:effectLst/>
                          <a:latin typeface="Arial" charset="0"/>
                          <a:ea typeface="ＭＳ 明朝" charset="-128"/>
                          <a:cs typeface="Times New Roman" charset="0"/>
                        </a:rPr>
                        <a:t>☐</a:t>
                      </a:r>
                      <a:endParaRPr lang="en-US" sz="1200" dirty="0">
                        <a:solidFill>
                          <a:schemeClr val="tx1"/>
                        </a:solidFill>
                        <a:effectLst/>
                        <a:latin typeface="Arial"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lang="en-US" sz="1200" dirty="0" smtClean="0">
                          <a:solidFill>
                            <a:schemeClr val="tx1"/>
                          </a:solidFill>
                          <a:effectLst/>
                          <a:latin typeface="Arial" charset="0"/>
                          <a:ea typeface="ＭＳ 明朝" charset="-128"/>
                          <a:cs typeface="Times New Roman" charset="0"/>
                        </a:rPr>
                        <a:t>☐</a:t>
                      </a:r>
                      <a:endParaRPr lang="en-US" sz="1200" dirty="0">
                        <a:solidFill>
                          <a:schemeClr val="tx1"/>
                        </a:solidFill>
                        <a:effectLst/>
                        <a:latin typeface="Arial" charset="0"/>
                        <a:ea typeface="ＭＳ 明朝" charset="-128"/>
                        <a:cs typeface="Times New Roman" charset="0"/>
                      </a:endParaRPr>
                    </a:p>
                  </a:txBody>
                  <a:tcPr marL="58599" marR="58599" marT="0" marB="0">
                    <a:lnL>
                      <a:noFill/>
                    </a:lnL>
                    <a:lnR>
                      <a:noFill/>
                    </a:lnR>
                    <a:lnT>
                      <a:noFill/>
                    </a:lnT>
                    <a:lnB>
                      <a:noFill/>
                    </a:lnB>
                    <a:solidFill>
                      <a:srgbClr val="FFFFFF"/>
                    </a:solidFill>
                  </a:tcPr>
                </a:tc>
              </a:tr>
              <a:tr h="277729">
                <a:tc>
                  <a:txBody>
                    <a:bodyPr/>
                    <a:lstStyle/>
                    <a:p>
                      <a:pPr marL="160020" marR="0" indent="-160020" algn="r">
                        <a:spcBef>
                          <a:spcPts val="300"/>
                        </a:spcBef>
                        <a:spcAft>
                          <a:spcPts val="720"/>
                        </a:spcAft>
                        <a:tabLst>
                          <a:tab pos="371475" algn="l"/>
                        </a:tabLst>
                      </a:pPr>
                      <a:r>
                        <a:rPr lang="en-US" sz="1200">
                          <a:effectLst/>
                          <a:latin typeface="Arial" charset="0"/>
                          <a:ea typeface="ＭＳ 明朝" charset="-128"/>
                          <a:cs typeface="Times New Roman" charset="0"/>
                        </a:rPr>
                        <a:t>7.  </a:t>
                      </a:r>
                      <a:endParaRPr lang="en-US" sz="120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160020" marR="0" indent="-160020">
                        <a:spcBef>
                          <a:spcPts val="300"/>
                        </a:spcBef>
                        <a:spcAft>
                          <a:spcPts val="720"/>
                        </a:spcAft>
                        <a:tabLst>
                          <a:tab pos="371475" algn="l"/>
                        </a:tabLst>
                      </a:pPr>
                      <a:r>
                        <a:rPr lang="en-US" sz="1200" dirty="0">
                          <a:effectLst/>
                          <a:latin typeface="Arial" charset="0"/>
                          <a:ea typeface="ＭＳ 明朝" charset="-128"/>
                          <a:cs typeface="Times New Roman" charset="0"/>
                        </a:rPr>
                        <a:t>Kept your paragraphs tight and to the point?</a:t>
                      </a:r>
                      <a:endParaRPr lang="en-US" sz="1200" dirty="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lang="en-US" sz="1200" dirty="0" smtClean="0">
                          <a:solidFill>
                            <a:schemeClr val="tx1"/>
                          </a:solidFill>
                          <a:effectLst/>
                          <a:latin typeface="Arial" charset="0"/>
                          <a:ea typeface="ＭＳ 明朝" charset="-128"/>
                          <a:cs typeface="Times New Roman" charset="0"/>
                        </a:rPr>
                        <a:t>☐</a:t>
                      </a:r>
                      <a:endParaRPr lang="en-US" sz="1200" dirty="0">
                        <a:solidFill>
                          <a:schemeClr val="tx1"/>
                        </a:solidFill>
                        <a:effectLst/>
                        <a:latin typeface="Arial"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lang="en-US" sz="1200" dirty="0" smtClean="0">
                          <a:solidFill>
                            <a:schemeClr val="tx1"/>
                          </a:solidFill>
                          <a:effectLst/>
                          <a:latin typeface="Arial" charset="0"/>
                          <a:ea typeface="ＭＳ 明朝" charset="-128"/>
                          <a:cs typeface="Times New Roman" charset="0"/>
                        </a:rPr>
                        <a:t>☐</a:t>
                      </a:r>
                      <a:endParaRPr lang="en-US" sz="1200" dirty="0">
                        <a:solidFill>
                          <a:schemeClr val="tx1"/>
                        </a:solidFill>
                        <a:effectLst/>
                        <a:latin typeface="Arial" charset="0"/>
                        <a:ea typeface="ＭＳ 明朝" charset="-128"/>
                        <a:cs typeface="Times New Roman" charset="0"/>
                      </a:endParaRPr>
                    </a:p>
                  </a:txBody>
                  <a:tcPr marL="58599" marR="58599" marT="0" marB="0">
                    <a:lnL>
                      <a:noFill/>
                    </a:lnL>
                    <a:lnR>
                      <a:noFill/>
                    </a:lnR>
                    <a:lnT>
                      <a:noFill/>
                    </a:lnT>
                    <a:lnB>
                      <a:noFill/>
                    </a:lnB>
                    <a:solidFill>
                      <a:srgbClr val="FFFFFF"/>
                    </a:solidFill>
                  </a:tcPr>
                </a:tc>
              </a:tr>
              <a:tr h="346305">
                <a:tc>
                  <a:txBody>
                    <a:bodyPr/>
                    <a:lstStyle/>
                    <a:p>
                      <a:pPr marL="0" marR="0" algn="r">
                        <a:lnSpc>
                          <a:spcPct val="150000"/>
                        </a:lnSpc>
                        <a:spcBef>
                          <a:spcPts val="300"/>
                        </a:spcBef>
                        <a:spcAft>
                          <a:spcPts val="720"/>
                        </a:spcAft>
                        <a:tabLst>
                          <a:tab pos="371475" algn="l"/>
                          <a:tab pos="2743200" algn="ctr"/>
                          <a:tab pos="5486400" algn="r"/>
                        </a:tabLst>
                      </a:pPr>
                      <a:r>
                        <a:rPr lang="en-US" sz="1200">
                          <a:effectLst/>
                          <a:latin typeface="Arial" charset="0"/>
                          <a:ea typeface="ＭＳ 明朝" charset="-128"/>
                          <a:cs typeface="Times New Roman" charset="0"/>
                        </a:rPr>
                        <a:t>8.  </a:t>
                      </a:r>
                      <a:endParaRPr lang="en-US" sz="120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a:lnSpc>
                          <a:spcPct val="150000"/>
                        </a:lnSpc>
                        <a:spcBef>
                          <a:spcPts val="300"/>
                        </a:spcBef>
                        <a:spcAft>
                          <a:spcPts val="720"/>
                        </a:spcAft>
                        <a:tabLst>
                          <a:tab pos="371475" algn="l"/>
                          <a:tab pos="2743200" algn="ctr"/>
                          <a:tab pos="5486400" algn="r"/>
                        </a:tabLst>
                      </a:pPr>
                      <a:r>
                        <a:rPr lang="en-US" sz="1200" dirty="0">
                          <a:effectLst/>
                          <a:latin typeface="Arial" charset="0"/>
                          <a:ea typeface="ＭＳ 明朝" charset="-128"/>
                          <a:cs typeface="Times New Roman" charset="0"/>
                        </a:rPr>
                        <a:t>Stated your objective early?</a:t>
                      </a:r>
                      <a:endParaRPr lang="en-US" sz="1200" dirty="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lang="en-US" sz="1200" smtClean="0">
                          <a:solidFill>
                            <a:schemeClr val="tx1"/>
                          </a:solidFill>
                          <a:effectLst/>
                          <a:latin typeface="Arial" charset="0"/>
                          <a:ea typeface="ＭＳ 明朝" charset="-128"/>
                          <a:cs typeface="Times New Roman" charset="0"/>
                        </a:rPr>
                        <a:t>☐</a:t>
                      </a:r>
                      <a:endParaRPr lang="en-US" sz="1200" dirty="0">
                        <a:solidFill>
                          <a:schemeClr val="tx1"/>
                        </a:solidFill>
                        <a:effectLst/>
                        <a:latin typeface="Arial"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lang="en-US" sz="1200" dirty="0" smtClean="0">
                          <a:solidFill>
                            <a:schemeClr val="tx1"/>
                          </a:solidFill>
                          <a:effectLst/>
                          <a:latin typeface="Arial" charset="0"/>
                          <a:ea typeface="ＭＳ 明朝" charset="-128"/>
                          <a:cs typeface="Times New Roman" charset="0"/>
                        </a:rPr>
                        <a:t>☐</a:t>
                      </a:r>
                      <a:endParaRPr lang="en-US" sz="1200" dirty="0">
                        <a:solidFill>
                          <a:schemeClr val="tx1"/>
                        </a:solidFill>
                        <a:effectLst/>
                        <a:latin typeface="Arial" charset="0"/>
                        <a:ea typeface="ＭＳ 明朝" charset="-128"/>
                        <a:cs typeface="Times New Roman" charset="0"/>
                      </a:endParaRPr>
                    </a:p>
                  </a:txBody>
                  <a:tcPr marL="58599" marR="58599" marT="0" marB="0">
                    <a:lnL>
                      <a:noFill/>
                    </a:lnL>
                    <a:lnR>
                      <a:noFill/>
                    </a:lnR>
                    <a:lnT>
                      <a:noFill/>
                    </a:lnT>
                    <a:lnB>
                      <a:noFill/>
                    </a:lnB>
                    <a:solidFill>
                      <a:srgbClr val="FFFFFF"/>
                    </a:solidFill>
                  </a:tcPr>
                </a:tc>
              </a:tr>
              <a:tr h="346305">
                <a:tc>
                  <a:txBody>
                    <a:bodyPr/>
                    <a:lstStyle/>
                    <a:p>
                      <a:pPr marL="160020" marR="0" indent="-160020" algn="r">
                        <a:spcBef>
                          <a:spcPts val="300"/>
                        </a:spcBef>
                        <a:spcAft>
                          <a:spcPts val="720"/>
                        </a:spcAft>
                        <a:tabLst>
                          <a:tab pos="371475" algn="l"/>
                        </a:tabLst>
                      </a:pPr>
                      <a:r>
                        <a:rPr lang="en-US" sz="1200">
                          <a:effectLst/>
                          <a:latin typeface="Arial" charset="0"/>
                          <a:ea typeface="ＭＳ 明朝" charset="-128"/>
                          <a:cs typeface="Times New Roman" charset="0"/>
                        </a:rPr>
                        <a:t>9.  </a:t>
                      </a:r>
                      <a:endParaRPr lang="en-US" sz="120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a:spcBef>
                          <a:spcPts val="300"/>
                        </a:spcBef>
                        <a:spcAft>
                          <a:spcPts val="720"/>
                        </a:spcAft>
                        <a:tabLst>
                          <a:tab pos="371475" algn="l"/>
                        </a:tabLst>
                      </a:pPr>
                      <a:r>
                        <a:rPr lang="en-US" sz="1200" dirty="0">
                          <a:effectLst/>
                          <a:latin typeface="Arial" charset="0"/>
                          <a:ea typeface="ＭＳ 明朝" charset="-128"/>
                          <a:cs typeface="Times New Roman" charset="0"/>
                        </a:rPr>
                        <a:t>Put your conclusion first and your evidence second?</a:t>
                      </a:r>
                      <a:endParaRPr lang="en-US" sz="1200" dirty="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lang="en-US" sz="1200" dirty="0" smtClean="0">
                          <a:solidFill>
                            <a:schemeClr val="tx1"/>
                          </a:solidFill>
                          <a:effectLst/>
                          <a:latin typeface="Arial" charset="0"/>
                          <a:ea typeface="ＭＳ 明朝" charset="-128"/>
                          <a:cs typeface="Times New Roman" charset="0"/>
                        </a:rPr>
                        <a:t>☐</a:t>
                      </a:r>
                      <a:endParaRPr lang="en-US" sz="1200" dirty="0">
                        <a:solidFill>
                          <a:schemeClr val="tx1"/>
                        </a:solidFill>
                        <a:effectLst/>
                        <a:latin typeface="Arial"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lang="en-US" sz="1200" dirty="0" smtClean="0">
                          <a:solidFill>
                            <a:schemeClr val="tx1"/>
                          </a:solidFill>
                          <a:effectLst/>
                          <a:latin typeface="Arial" charset="0"/>
                          <a:ea typeface="ＭＳ 明朝" charset="-128"/>
                          <a:cs typeface="Times New Roman" charset="0"/>
                        </a:rPr>
                        <a:t>☐</a:t>
                      </a:r>
                      <a:endParaRPr lang="en-US" sz="1200" dirty="0">
                        <a:solidFill>
                          <a:schemeClr val="tx1"/>
                        </a:solidFill>
                        <a:effectLst/>
                        <a:latin typeface="Arial" charset="0"/>
                        <a:ea typeface="ＭＳ 明朝" charset="-128"/>
                        <a:cs typeface="Times New Roman" charset="0"/>
                      </a:endParaRPr>
                    </a:p>
                  </a:txBody>
                  <a:tcPr marL="58599" marR="58599" marT="0" marB="0">
                    <a:lnL>
                      <a:noFill/>
                    </a:lnL>
                    <a:lnR>
                      <a:noFill/>
                    </a:lnR>
                    <a:lnT>
                      <a:noFill/>
                    </a:lnT>
                    <a:lnB>
                      <a:noFill/>
                    </a:lnB>
                    <a:solidFill>
                      <a:srgbClr val="FFFFFF"/>
                    </a:solidFill>
                  </a:tcPr>
                </a:tc>
              </a:tr>
              <a:tr h="278358">
                <a:tc>
                  <a:txBody>
                    <a:bodyPr/>
                    <a:lstStyle/>
                    <a:p>
                      <a:pPr marL="0" marR="0" algn="r">
                        <a:spcBef>
                          <a:spcPts val="300"/>
                        </a:spcBef>
                        <a:spcAft>
                          <a:spcPts val="720"/>
                        </a:spcAft>
                        <a:tabLst>
                          <a:tab pos="371475" algn="l"/>
                          <a:tab pos="2743200" algn="ctr"/>
                          <a:tab pos="5486400" algn="r"/>
                        </a:tabLst>
                      </a:pPr>
                      <a:r>
                        <a:rPr lang="en-US" sz="1200">
                          <a:effectLst/>
                          <a:latin typeface="Arial" charset="0"/>
                          <a:ea typeface="ＭＳ 明朝" charset="-128"/>
                          <a:cs typeface="Times New Roman" charset="0"/>
                        </a:rPr>
                        <a:t>10.  </a:t>
                      </a:r>
                      <a:endParaRPr lang="en-US" sz="120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a:spcBef>
                          <a:spcPts val="300"/>
                        </a:spcBef>
                        <a:spcAft>
                          <a:spcPts val="720"/>
                        </a:spcAft>
                        <a:tabLst>
                          <a:tab pos="371475" algn="l"/>
                          <a:tab pos="2743200" algn="ctr"/>
                          <a:tab pos="5486400" algn="r"/>
                        </a:tabLst>
                      </a:pPr>
                      <a:r>
                        <a:rPr lang="en-US" sz="1200" dirty="0">
                          <a:effectLst/>
                          <a:latin typeface="Arial" charset="0"/>
                          <a:ea typeface="ＭＳ 明朝" charset="-128"/>
                          <a:cs typeface="Times New Roman" charset="0"/>
                        </a:rPr>
                        <a:t>Emphasized major points?</a:t>
                      </a:r>
                      <a:endParaRPr lang="en-US" sz="1200" dirty="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lang="en-US" sz="1200" dirty="0" smtClean="0">
                          <a:solidFill>
                            <a:schemeClr val="tx1"/>
                          </a:solidFill>
                          <a:effectLst/>
                          <a:latin typeface="Arial" charset="0"/>
                          <a:ea typeface="ＭＳ 明朝" charset="-128"/>
                          <a:cs typeface="Times New Roman" charset="0"/>
                        </a:rPr>
                        <a:t>☐</a:t>
                      </a:r>
                      <a:endParaRPr lang="en-US" sz="1200" dirty="0">
                        <a:solidFill>
                          <a:schemeClr val="tx1"/>
                        </a:solidFill>
                        <a:effectLst/>
                        <a:latin typeface="Arial"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lang="en-US" sz="1200" dirty="0" smtClean="0">
                          <a:solidFill>
                            <a:schemeClr val="tx1"/>
                          </a:solidFill>
                          <a:effectLst/>
                          <a:latin typeface="Arial" charset="0"/>
                          <a:ea typeface="ＭＳ 明朝" charset="-128"/>
                          <a:cs typeface="Times New Roman" charset="0"/>
                        </a:rPr>
                        <a:t>☐</a:t>
                      </a:r>
                      <a:endParaRPr lang="en-US" sz="1200" dirty="0">
                        <a:solidFill>
                          <a:schemeClr val="tx1"/>
                        </a:solidFill>
                        <a:effectLst/>
                        <a:latin typeface="Arial" charset="0"/>
                        <a:ea typeface="ＭＳ 明朝" charset="-128"/>
                        <a:cs typeface="Times New Roman" charset="0"/>
                      </a:endParaRPr>
                    </a:p>
                  </a:txBody>
                  <a:tcPr marL="58599" marR="58599" marT="0" marB="0">
                    <a:lnL>
                      <a:noFill/>
                    </a:lnL>
                    <a:lnR>
                      <a:noFill/>
                    </a:lnR>
                    <a:lnT>
                      <a:noFill/>
                    </a:lnT>
                    <a:lnB>
                      <a:noFill/>
                    </a:lnB>
                    <a:solidFill>
                      <a:srgbClr val="FFFFFF"/>
                    </a:solidFill>
                  </a:tcPr>
                </a:tc>
              </a:tr>
              <a:tr h="295846">
                <a:tc>
                  <a:txBody>
                    <a:bodyPr/>
                    <a:lstStyle/>
                    <a:p>
                      <a:pPr marL="0" marR="0" algn="r">
                        <a:lnSpc>
                          <a:spcPct val="150000"/>
                        </a:lnSpc>
                        <a:spcBef>
                          <a:spcPts val="300"/>
                        </a:spcBef>
                        <a:spcAft>
                          <a:spcPts val="720"/>
                        </a:spcAft>
                        <a:tabLst>
                          <a:tab pos="371475" algn="l"/>
                          <a:tab pos="2743200" algn="ctr"/>
                          <a:tab pos="5486400" algn="r"/>
                        </a:tabLst>
                      </a:pPr>
                      <a:r>
                        <a:rPr lang="en-US" sz="1200">
                          <a:effectLst/>
                          <a:latin typeface="Arial" charset="0"/>
                          <a:ea typeface="ＭＳ 明朝" charset="-128"/>
                          <a:cs typeface="Times New Roman" charset="0"/>
                        </a:rPr>
                        <a:t>11.  </a:t>
                      </a:r>
                      <a:endParaRPr lang="en-US" sz="120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a:lnSpc>
                          <a:spcPct val="150000"/>
                        </a:lnSpc>
                        <a:spcBef>
                          <a:spcPts val="300"/>
                        </a:spcBef>
                        <a:spcAft>
                          <a:spcPts val="720"/>
                        </a:spcAft>
                        <a:tabLst>
                          <a:tab pos="371475" algn="l"/>
                          <a:tab pos="2743200" algn="ctr"/>
                          <a:tab pos="5486400" algn="r"/>
                        </a:tabLst>
                      </a:pPr>
                      <a:r>
                        <a:rPr lang="en-US" sz="1200" dirty="0">
                          <a:effectLst/>
                          <a:latin typeface="Arial" charset="0"/>
                          <a:ea typeface="ＭＳ 明朝" charset="-128"/>
                          <a:cs typeface="Times New Roman" charset="0"/>
                        </a:rPr>
                        <a:t>Avoided sarcasm or any other inappropriate tone?</a:t>
                      </a:r>
                      <a:endParaRPr lang="en-US" sz="1200" dirty="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lang="en-US" sz="1200" dirty="0" smtClean="0">
                          <a:solidFill>
                            <a:schemeClr val="tx1"/>
                          </a:solidFill>
                          <a:effectLst/>
                          <a:latin typeface="Arial" charset="0"/>
                          <a:ea typeface="ＭＳ 明朝" charset="-128"/>
                          <a:cs typeface="Times New Roman" charset="0"/>
                        </a:rPr>
                        <a:t>☐</a:t>
                      </a:r>
                      <a:endParaRPr lang="en-US" sz="1200" dirty="0">
                        <a:solidFill>
                          <a:schemeClr val="tx1"/>
                        </a:solidFill>
                        <a:effectLst/>
                        <a:latin typeface="Arial"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lang="en-US" sz="1200" dirty="0" smtClean="0">
                          <a:solidFill>
                            <a:schemeClr val="tx1"/>
                          </a:solidFill>
                          <a:effectLst/>
                          <a:latin typeface="Arial" charset="0"/>
                          <a:ea typeface="ＭＳ 明朝" charset="-128"/>
                          <a:cs typeface="Times New Roman" charset="0"/>
                        </a:rPr>
                        <a:t>☐</a:t>
                      </a:r>
                      <a:endParaRPr lang="en-US" sz="1200" dirty="0">
                        <a:solidFill>
                          <a:schemeClr val="tx1"/>
                        </a:solidFill>
                        <a:effectLst/>
                        <a:latin typeface="Arial" charset="0"/>
                        <a:ea typeface="ＭＳ 明朝" charset="-128"/>
                        <a:cs typeface="Times New Roman" charset="0"/>
                      </a:endParaRPr>
                    </a:p>
                  </a:txBody>
                  <a:tcPr marL="58599" marR="58599" marT="0" marB="0">
                    <a:lnL>
                      <a:noFill/>
                    </a:lnL>
                    <a:lnR>
                      <a:noFill/>
                    </a:lnR>
                    <a:lnT>
                      <a:noFill/>
                    </a:lnT>
                    <a:lnB>
                      <a:noFill/>
                    </a:lnB>
                    <a:solidFill>
                      <a:srgbClr val="FFFFFF"/>
                    </a:solidFill>
                  </a:tcPr>
                </a:tc>
              </a:tr>
              <a:tr h="90498">
                <a:tc>
                  <a:txBody>
                    <a:bodyPr/>
                    <a:lstStyle/>
                    <a:p>
                      <a:pPr marL="0" marR="0" algn="r">
                        <a:lnSpc>
                          <a:spcPct val="150000"/>
                        </a:lnSpc>
                        <a:spcBef>
                          <a:spcPts val="300"/>
                        </a:spcBef>
                        <a:spcAft>
                          <a:spcPts val="720"/>
                        </a:spcAft>
                        <a:tabLst>
                          <a:tab pos="371475" algn="l"/>
                          <a:tab pos="2743200" algn="ctr"/>
                          <a:tab pos="5486400" algn="r"/>
                        </a:tabLst>
                      </a:pPr>
                      <a:r>
                        <a:rPr lang="en-US" sz="1200">
                          <a:effectLst/>
                          <a:latin typeface="Arial" charset="0"/>
                          <a:ea typeface="ＭＳ 明朝" charset="-128"/>
                          <a:cs typeface="Times New Roman" charset="0"/>
                        </a:rPr>
                        <a:t>12.  </a:t>
                      </a:r>
                      <a:endParaRPr lang="en-US" sz="120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a:lnSpc>
                          <a:spcPct val="150000"/>
                        </a:lnSpc>
                        <a:spcBef>
                          <a:spcPts val="300"/>
                        </a:spcBef>
                        <a:spcAft>
                          <a:spcPts val="720"/>
                        </a:spcAft>
                        <a:tabLst>
                          <a:tab pos="371475" algn="l"/>
                          <a:tab pos="2743200" algn="ctr"/>
                          <a:tab pos="5486400" algn="r"/>
                        </a:tabLst>
                      </a:pPr>
                      <a:r>
                        <a:rPr lang="en-US" sz="1200" dirty="0">
                          <a:effectLst/>
                          <a:latin typeface="Arial" charset="0"/>
                          <a:ea typeface="ＭＳ 明朝" charset="-128"/>
                          <a:cs typeface="Times New Roman" charset="0"/>
                        </a:rPr>
                        <a:t>Spell-checked and edited your document?</a:t>
                      </a:r>
                      <a:endParaRPr lang="en-US" sz="1200" dirty="0">
                        <a:effectLst/>
                        <a:latin typeface="Cambria"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lang="en-US" sz="1200" dirty="0" smtClean="0">
                          <a:solidFill>
                            <a:schemeClr val="tx1"/>
                          </a:solidFill>
                          <a:effectLst/>
                          <a:latin typeface="Arial" charset="0"/>
                          <a:ea typeface="ＭＳ 明朝" charset="-128"/>
                          <a:cs typeface="Times New Roman" charset="0"/>
                        </a:rPr>
                        <a:t>☐</a:t>
                      </a:r>
                      <a:endParaRPr lang="en-US" sz="1200" dirty="0">
                        <a:solidFill>
                          <a:schemeClr val="tx1"/>
                        </a:solidFill>
                        <a:effectLst/>
                        <a:latin typeface="Arial" charset="0"/>
                        <a:ea typeface="ＭＳ 明朝" charset="-128"/>
                        <a:cs typeface="Times New Roman" charset="0"/>
                      </a:endParaRPr>
                    </a:p>
                  </a:txBody>
                  <a:tcPr marL="58599" marR="58599" marT="0" marB="0">
                    <a:lnL>
                      <a:noFill/>
                    </a:lnL>
                    <a:lnR>
                      <a:noFill/>
                    </a:lnR>
                    <a:lnT>
                      <a:noFill/>
                    </a:lnT>
                    <a:lnB>
                      <a:noFill/>
                    </a:lnB>
                    <a:solidFill>
                      <a:srgbClr val="FFFFFF"/>
                    </a:solidFill>
                  </a:tcPr>
                </a:tc>
                <a:tc>
                  <a:txBody>
                    <a:bodyPr/>
                    <a:lstStyle/>
                    <a:p>
                      <a:pPr marL="0" marR="0" indent="0" algn="ctr" defTabSz="914400" rtl="0" eaLnBrk="1" fontAlgn="auto" latinLnBrk="0" hangingPunct="1">
                        <a:lnSpc>
                          <a:spcPct val="150000"/>
                        </a:lnSpc>
                        <a:spcBef>
                          <a:spcPts val="200"/>
                        </a:spcBef>
                        <a:spcAft>
                          <a:spcPts val="200"/>
                        </a:spcAft>
                        <a:buClrTx/>
                        <a:buSzTx/>
                        <a:buFontTx/>
                        <a:buNone/>
                        <a:tabLst>
                          <a:tab pos="2743200" algn="ctr"/>
                          <a:tab pos="5486400" algn="r"/>
                        </a:tabLst>
                        <a:defRPr/>
                      </a:pPr>
                      <a:r>
                        <a:rPr lang="en-US" sz="1200" dirty="0" smtClean="0">
                          <a:solidFill>
                            <a:schemeClr val="tx1"/>
                          </a:solidFill>
                          <a:effectLst/>
                          <a:latin typeface="Arial" charset="0"/>
                          <a:ea typeface="ＭＳ 明朝" charset="-128"/>
                          <a:cs typeface="Times New Roman" charset="0"/>
                        </a:rPr>
                        <a:t>☐</a:t>
                      </a:r>
                      <a:endParaRPr lang="en-US" sz="1200" dirty="0">
                        <a:solidFill>
                          <a:schemeClr val="tx1"/>
                        </a:solidFill>
                        <a:effectLst/>
                        <a:latin typeface="Arial" charset="0"/>
                        <a:ea typeface="ＭＳ 明朝" charset="-128"/>
                        <a:cs typeface="Times New Roman" charset="0"/>
                      </a:endParaRPr>
                    </a:p>
                  </a:txBody>
                  <a:tcPr marL="58599" marR="58599" marT="0" marB="0">
                    <a:lnL>
                      <a:noFill/>
                    </a:lnL>
                    <a:lnR>
                      <a:noFill/>
                    </a:lnR>
                    <a:lnT>
                      <a:noFill/>
                    </a:lnT>
                    <a:lnB>
                      <a:noFill/>
                    </a:lnB>
                    <a:solidFill>
                      <a:srgbClr val="FFFFFF"/>
                    </a:solidFill>
                  </a:tcPr>
                </a:tc>
              </a:tr>
            </a:tbl>
          </a:graphicData>
        </a:graphic>
      </p:graphicFrame>
      <p:grpSp>
        <p:nvGrpSpPr>
          <p:cNvPr id="4" name="Group 3"/>
          <p:cNvGrpSpPr/>
          <p:nvPr/>
        </p:nvGrpSpPr>
        <p:grpSpPr>
          <a:xfrm>
            <a:off x="7563253" y="5257697"/>
            <a:ext cx="1580747" cy="844729"/>
            <a:chOff x="7563253" y="4665042"/>
            <a:chExt cx="1580747" cy="844729"/>
          </a:xfrm>
        </p:grpSpPr>
        <p:sp>
          <p:nvSpPr>
            <p:cNvPr id="5" name="Rectangle 4"/>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6" name="Picture 5"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9509311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smtClean="0"/>
              <a:t>APPLY WHAT YOU’VE LEARNED</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cap="all" dirty="0">
                  <a:solidFill>
                    <a:schemeClr val="bg1"/>
                  </a:solidFill>
                </a:rPr>
                <a:t>WRITING </a:t>
              </a:r>
            </a:p>
            <a:p>
              <a:pPr algn="ctr"/>
              <a:r>
                <a:rPr lang="en-US" sz="1000" cap="all" dirty="0">
                  <a:solidFill>
                    <a:schemeClr val="bg1"/>
                  </a:solidFill>
                </a:rPr>
                <a:t>SKILLS</a:t>
              </a:r>
            </a:p>
          </p:txBody>
        </p:sp>
      </p:grpSp>
    </p:spTree>
    <p:extLst>
      <p:ext uri="{BB962C8B-B14F-4D97-AF65-F5344CB8AC3E}">
        <p14:creationId xmlns:p14="http://schemas.microsoft.com/office/powerpoint/2010/main" val="11178088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a:xfrm>
            <a:off x="444498" y="1931542"/>
            <a:ext cx="7148104" cy="3565132"/>
          </a:xfrm>
        </p:spPr>
        <p:txBody>
          <a:bodyPr/>
          <a:lstStyle/>
          <a:p>
            <a:pPr>
              <a:buNone/>
            </a:pPr>
            <a:r>
              <a:rPr lang="en-US" sz="2800" dirty="0"/>
              <a:t>Help you:</a:t>
            </a:r>
          </a:p>
          <a:p>
            <a:pPr marL="746125" lvl="0" indent="-336550"/>
            <a:r>
              <a:rPr lang="en-US" sz="2600" dirty="0"/>
              <a:t>Target your message</a:t>
            </a:r>
          </a:p>
          <a:p>
            <a:pPr marL="746125" lvl="0" indent="-336550"/>
            <a:r>
              <a:rPr lang="en-US" sz="2600" dirty="0"/>
              <a:t>Write a draft </a:t>
            </a:r>
          </a:p>
          <a:p>
            <a:pPr marL="746125" lvl="0" indent="-336550"/>
            <a:r>
              <a:rPr lang="en-US" sz="2600" dirty="0"/>
              <a:t>Polish your writing</a:t>
            </a:r>
          </a:p>
          <a:p>
            <a:pPr marL="0" lvl="1" indent="0">
              <a:lnSpc>
                <a:spcPct val="100000"/>
              </a:lnSpc>
              <a:spcAft>
                <a:spcPts val="0"/>
              </a:spcAft>
              <a:buNone/>
            </a:pPr>
            <a:endParaRPr lang="en-US" sz="2600" i="1" dirty="0" smtClean="0">
              <a:solidFill>
                <a:srgbClr val="B00020"/>
              </a:solidFill>
            </a:endParaRPr>
          </a:p>
          <a:p>
            <a:pPr marL="0" lvl="1" indent="0">
              <a:lnSpc>
                <a:spcPct val="100000"/>
              </a:lnSpc>
              <a:spcAft>
                <a:spcPts val="0"/>
              </a:spcAft>
              <a:buNone/>
            </a:pPr>
            <a:r>
              <a:rPr lang="en-US" sz="2600" i="1" dirty="0">
                <a:solidFill>
                  <a:srgbClr val="B00020"/>
                </a:solidFill>
              </a:rPr>
              <a:t>What will you take away from today’s session and apply to your role?</a:t>
            </a:r>
          </a:p>
          <a:p>
            <a:pPr marL="9525" lvl="0" indent="0">
              <a:buNone/>
            </a:pPr>
            <a:endParaRPr lang="en-US" sz="2600" dirty="0"/>
          </a:p>
        </p:txBody>
      </p:sp>
      <p:grpSp>
        <p:nvGrpSpPr>
          <p:cNvPr id="5" name="Group 4"/>
          <p:cNvGrpSpPr/>
          <p:nvPr/>
        </p:nvGrpSpPr>
        <p:grpSpPr>
          <a:xfrm>
            <a:off x="7563253" y="4027498"/>
            <a:ext cx="1580747" cy="844729"/>
            <a:chOff x="7563253" y="4665042"/>
            <a:chExt cx="1580747" cy="844729"/>
          </a:xfrm>
        </p:grpSpPr>
        <p:sp>
          <p:nvSpPr>
            <p:cNvPr id="6" name="Rectangle 5"/>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7" name="Picture 6" descr="icon_chat.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63253" y="4674675"/>
              <a:ext cx="853383" cy="835096"/>
            </a:xfrm>
            <a:prstGeom prst="rect">
              <a:avLst/>
            </a:prstGeom>
          </p:spPr>
        </p:pic>
      </p:grpSp>
      <p:grpSp>
        <p:nvGrpSpPr>
          <p:cNvPr id="8" name="Group 7"/>
          <p:cNvGrpSpPr/>
          <p:nvPr/>
        </p:nvGrpSpPr>
        <p:grpSpPr>
          <a:xfrm>
            <a:off x="7982922" y="5204384"/>
            <a:ext cx="1161078" cy="838132"/>
            <a:chOff x="7982922" y="4553595"/>
            <a:chExt cx="1161078" cy="838132"/>
          </a:xfrm>
        </p:grpSpPr>
        <p:sp>
          <p:nvSpPr>
            <p:cNvPr id="9" name="Rectangle 8"/>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0" name="Picture 9" descr="icon_raise hand.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5800106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grpSp>
        <p:nvGrpSpPr>
          <p:cNvPr id="8" name="Group 7"/>
          <p:cNvGrpSpPr/>
          <p:nvPr/>
        </p:nvGrpSpPr>
        <p:grpSpPr>
          <a:xfrm>
            <a:off x="7563253" y="5257697"/>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0" name="Picture 9"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
        <p:nvSpPr>
          <p:cNvPr id="11" name="Text Placeholder 5"/>
          <p:cNvSpPr txBox="1">
            <a:spLocks/>
          </p:cNvSpPr>
          <p:nvPr/>
        </p:nvSpPr>
        <p:spPr>
          <a:xfrm>
            <a:off x="249382" y="2117633"/>
            <a:ext cx="2892081" cy="3508467"/>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975" indent="0">
              <a:lnSpc>
                <a:spcPct val="100000"/>
              </a:lnSpc>
              <a:spcAft>
                <a:spcPts val="300"/>
              </a:spcAft>
              <a:buNone/>
            </a:pPr>
            <a:r>
              <a:rPr lang="en-US" sz="1800" i="1" dirty="0" smtClean="0">
                <a:solidFill>
                  <a:schemeClr val="tx1">
                    <a:lumMod val="65000"/>
                    <a:lumOff val="35000"/>
                  </a:schemeClr>
                </a:solidFill>
                <a:cs typeface="Calibri"/>
              </a:rPr>
              <a:t>“Writing is hard work. A clear sentence is no accident. Very few sentences come out right the first time, or even the third time. Remember this in moments of despair. If you find that writing is hard, it's because it </a:t>
            </a:r>
            <a:r>
              <a:rPr lang="en-US" sz="1800" dirty="0" smtClean="0">
                <a:solidFill>
                  <a:schemeClr val="tx1">
                    <a:lumMod val="65000"/>
                    <a:lumOff val="35000"/>
                  </a:schemeClr>
                </a:solidFill>
                <a:cs typeface="Calibri"/>
              </a:rPr>
              <a:t>is</a:t>
            </a:r>
            <a:r>
              <a:rPr lang="en-US" sz="1800" i="1" dirty="0" smtClean="0">
                <a:solidFill>
                  <a:schemeClr val="tx1">
                    <a:lumMod val="65000"/>
                    <a:lumOff val="35000"/>
                  </a:schemeClr>
                </a:solidFill>
                <a:cs typeface="Calibri"/>
              </a:rPr>
              <a:t> hard.”</a:t>
            </a:r>
          </a:p>
          <a:p>
            <a:pPr marL="287337" lvl="1" indent="0">
              <a:lnSpc>
                <a:spcPct val="100000"/>
              </a:lnSpc>
              <a:spcBef>
                <a:spcPts val="600"/>
              </a:spcBef>
              <a:spcAft>
                <a:spcPts val="0"/>
              </a:spcAft>
              <a:buNone/>
            </a:pPr>
            <a:r>
              <a:rPr lang="en-US" sz="1400" dirty="0" smtClean="0"/>
              <a:t>—William </a:t>
            </a:r>
            <a:r>
              <a:rPr lang="en-US" sz="1400" dirty="0"/>
              <a:t>K. Zinsser, </a:t>
            </a:r>
            <a:r>
              <a:rPr lang="en-US" sz="1400" i="1" dirty="0" smtClean="0"/>
              <a:t>On </a:t>
            </a:r>
            <a:r>
              <a:rPr lang="en-US" sz="1400" i="1" dirty="0"/>
              <a:t>Writing Well</a:t>
            </a:r>
            <a:r>
              <a:rPr lang="en-US" sz="1400" dirty="0"/>
              <a:t>, </a:t>
            </a:r>
            <a:r>
              <a:rPr lang="en-US" sz="1400" dirty="0" smtClean="0"/>
              <a:t>7th </a:t>
            </a:r>
            <a:r>
              <a:rPr lang="en-US" sz="1400" dirty="0"/>
              <a:t>ed</a:t>
            </a:r>
            <a:r>
              <a:rPr lang="en-US" sz="1400" dirty="0" smtClean="0"/>
              <a:t>., </a:t>
            </a:r>
            <a:r>
              <a:rPr lang="en-US" sz="1400" dirty="0"/>
              <a:t>Collins, 2006</a:t>
            </a:r>
            <a:endParaRPr lang="en-US" sz="1400" i="1" dirty="0"/>
          </a:p>
          <a:p>
            <a:pPr marL="53975" indent="0">
              <a:lnSpc>
                <a:spcPct val="100000"/>
              </a:lnSpc>
              <a:spcAft>
                <a:spcPts val="300"/>
              </a:spcAft>
              <a:buNone/>
            </a:pPr>
            <a:endParaRPr lang="en-US" sz="1800" dirty="0">
              <a:solidFill>
                <a:schemeClr val="bg1"/>
              </a:solidFill>
              <a:latin typeface="Calibri"/>
              <a:cs typeface="Calibri"/>
            </a:endParaRPr>
          </a:p>
        </p:txBody>
      </p:sp>
      <p:sp>
        <p:nvSpPr>
          <p:cNvPr id="12" name="Text Placeholder 9"/>
          <p:cNvSpPr txBox="1">
            <a:spLocks/>
          </p:cNvSpPr>
          <p:nvPr/>
        </p:nvSpPr>
        <p:spPr>
          <a:xfrm>
            <a:off x="3492500" y="1505079"/>
            <a:ext cx="5651500" cy="958154"/>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Aft>
                <a:spcPts val="0"/>
              </a:spcAft>
              <a:buNone/>
            </a:pPr>
            <a:r>
              <a:rPr lang="en-US" sz="2800" i="1" dirty="0">
                <a:solidFill>
                  <a:schemeClr val="accent1"/>
                </a:solidFill>
              </a:rPr>
              <a:t>What’s the hardest part of writing for a business audience</a:t>
            </a:r>
            <a:r>
              <a:rPr lang="en-US" sz="2800" i="1" dirty="0" smtClean="0">
                <a:solidFill>
                  <a:schemeClr val="accent1"/>
                </a:solidFill>
              </a:rPr>
              <a:t>? </a:t>
            </a:r>
          </a:p>
          <a:p>
            <a:pPr marL="53975" indent="0">
              <a:buNone/>
            </a:pPr>
            <a:endParaRPr lang="en-US" i="1" dirty="0" smtClean="0">
              <a:solidFill>
                <a:schemeClr val="accent1"/>
              </a:solidFill>
            </a:endParaRPr>
          </a:p>
        </p:txBody>
      </p:sp>
      <p:sp>
        <p:nvSpPr>
          <p:cNvPr id="3" name="TextBox 2"/>
          <p:cNvSpPr txBox="1"/>
          <p:nvPr/>
        </p:nvSpPr>
        <p:spPr>
          <a:xfrm>
            <a:off x="3670299" y="2820470"/>
            <a:ext cx="5143501" cy="3570208"/>
          </a:xfrm>
          <a:prstGeom prst="rect">
            <a:avLst/>
          </a:prstGeom>
          <a:noFill/>
        </p:spPr>
        <p:txBody>
          <a:bodyPr wrap="square" numCol="1" rtlCol="0" anchor="ctr">
            <a:spAutoFit/>
          </a:bodyPr>
          <a:lstStyle/>
          <a:p>
            <a:pPr marL="411480" lvl="1" indent="-331470">
              <a:spcAft>
                <a:spcPts val="600"/>
              </a:spcAft>
              <a:buFont typeface="+mj-lt"/>
              <a:buAutoNum type="alphaUcPeriod"/>
            </a:pPr>
            <a:r>
              <a:rPr lang="en-US" sz="2000" dirty="0"/>
              <a:t>Managing the diverse information needs of my </a:t>
            </a:r>
            <a:r>
              <a:rPr lang="en-US" sz="2000" dirty="0" smtClean="0"/>
              <a:t>audience</a:t>
            </a:r>
          </a:p>
          <a:p>
            <a:pPr marL="411480" lvl="1" indent="-331470">
              <a:lnSpc>
                <a:spcPts val="2160"/>
              </a:lnSpc>
              <a:spcBef>
                <a:spcPts val="600"/>
              </a:spcBef>
              <a:spcAft>
                <a:spcPts val="600"/>
              </a:spcAft>
              <a:buFont typeface="+mj-lt"/>
              <a:buAutoNum type="alphaUcPeriod"/>
            </a:pPr>
            <a:r>
              <a:rPr lang="en-US" sz="2000" dirty="0" smtClean="0"/>
              <a:t>Homing </a:t>
            </a:r>
            <a:r>
              <a:rPr lang="en-US" sz="2000" dirty="0"/>
              <a:t>in on the right message to appeal to key decision makers </a:t>
            </a:r>
          </a:p>
          <a:p>
            <a:pPr marL="411480" lvl="1" indent="-331470">
              <a:spcBef>
                <a:spcPts val="600"/>
              </a:spcBef>
              <a:spcAft>
                <a:spcPts val="600"/>
              </a:spcAft>
              <a:buFont typeface="+mj-lt"/>
              <a:buAutoNum type="alphaUcPeriod"/>
            </a:pPr>
            <a:r>
              <a:rPr lang="en-US" sz="2000" dirty="0"/>
              <a:t>Avoiding jargon</a:t>
            </a:r>
          </a:p>
          <a:p>
            <a:pPr marL="411480" lvl="1" indent="-331470">
              <a:spcBef>
                <a:spcPts val="600"/>
              </a:spcBef>
              <a:spcAft>
                <a:spcPts val="600"/>
              </a:spcAft>
              <a:buFont typeface="+mj-lt"/>
              <a:buAutoNum type="alphaUcPeriod"/>
            </a:pPr>
            <a:r>
              <a:rPr lang="en-US" sz="2000" dirty="0"/>
              <a:t>Making my purpose clear</a:t>
            </a:r>
          </a:p>
          <a:p>
            <a:pPr marL="411480" lvl="1" indent="-331470">
              <a:spcBef>
                <a:spcPts val="600"/>
              </a:spcBef>
              <a:spcAft>
                <a:spcPts val="600"/>
              </a:spcAft>
              <a:buFont typeface="+mj-lt"/>
              <a:buAutoNum type="alphaUcPeriod"/>
            </a:pPr>
            <a:r>
              <a:rPr lang="en-US" sz="2000" dirty="0"/>
              <a:t>Keeping it short and to the point</a:t>
            </a:r>
          </a:p>
          <a:p>
            <a:pPr marL="411480" lvl="1" indent="-331470">
              <a:spcBef>
                <a:spcPts val="600"/>
              </a:spcBef>
              <a:spcAft>
                <a:spcPts val="600"/>
              </a:spcAft>
              <a:buFont typeface="+mj-lt"/>
              <a:buAutoNum type="alphaUcPeriod"/>
            </a:pPr>
            <a:r>
              <a:rPr lang="en-US" sz="2000" dirty="0"/>
              <a:t>Something </a:t>
            </a:r>
            <a:r>
              <a:rPr lang="en-US" sz="2000" dirty="0" smtClean="0"/>
              <a:t>else (share it in</a:t>
            </a:r>
            <a:br>
              <a:rPr lang="en-US" sz="2000" dirty="0" smtClean="0"/>
            </a:br>
            <a:r>
              <a:rPr lang="en-US" sz="2000" dirty="0" smtClean="0"/>
              <a:t>the chat)</a:t>
            </a:r>
            <a:endParaRPr lang="en-US" sz="2000" dirty="0"/>
          </a:p>
        </p:txBody>
      </p:sp>
      <p:sp>
        <p:nvSpPr>
          <p:cNvPr id="13" name="Content Placeholder 4"/>
          <p:cNvSpPr>
            <a:spLocks noGrp="1"/>
          </p:cNvSpPr>
          <p:nvPr>
            <p:ph sz="quarter" idx="10"/>
          </p:nvPr>
        </p:nvSpPr>
        <p:spPr>
          <a:xfrm>
            <a:off x="3527179" y="2486691"/>
            <a:ext cx="5286622" cy="531430"/>
          </a:xfrm>
        </p:spPr>
        <p:txBody>
          <a:bodyPr/>
          <a:lstStyle/>
          <a:p>
            <a:pPr marL="52388" indent="0">
              <a:spcBef>
                <a:spcPts val="600"/>
              </a:spcBef>
              <a:buNone/>
            </a:pPr>
            <a:r>
              <a:rPr lang="en-US" sz="2000" dirty="0"/>
              <a:t>(Please share the letter of your response via chat.)</a:t>
            </a:r>
            <a:endParaRPr lang="en-US" b="1" dirty="0" smtClean="0"/>
          </a:p>
          <a:p>
            <a:endParaRPr lang="en-US" dirty="0"/>
          </a:p>
        </p:txBody>
      </p:sp>
      <p:cxnSp>
        <p:nvCxnSpPr>
          <p:cNvPr id="14" name="Straight Connector 13"/>
          <p:cNvCxnSpPr/>
          <p:nvPr/>
        </p:nvCxnSpPr>
        <p:spPr>
          <a:xfrm>
            <a:off x="3349282" y="1568579"/>
            <a:ext cx="0" cy="4720718"/>
          </a:xfrm>
          <a:prstGeom prst="line">
            <a:avLst/>
          </a:prstGeom>
          <a:ln>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33531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0707" y="101600"/>
            <a:ext cx="6953624" cy="1024467"/>
          </a:xfrm>
        </p:spPr>
        <p:txBody>
          <a:bodyPr/>
          <a:lstStyle/>
          <a:p>
            <a:r>
              <a:rPr lang="en-US" dirty="0" smtClean="0"/>
              <a:t>Apply what you’ve learned</a:t>
            </a:r>
            <a:endParaRPr lang="en-US" dirty="0"/>
          </a:p>
        </p:txBody>
      </p:sp>
      <p:sp>
        <p:nvSpPr>
          <p:cNvPr id="3" name="Content Placeholder 2"/>
          <p:cNvSpPr>
            <a:spLocks noGrp="1"/>
          </p:cNvSpPr>
          <p:nvPr>
            <p:ph type="body" sz="quarter" idx="13"/>
          </p:nvPr>
        </p:nvSpPr>
        <p:spPr>
          <a:xfrm>
            <a:off x="3907519" y="2458298"/>
            <a:ext cx="4774520" cy="2818354"/>
          </a:xfrm>
        </p:spPr>
        <p:txBody>
          <a:bodyPr>
            <a:normAutofit/>
          </a:bodyPr>
          <a:lstStyle/>
          <a:p>
            <a:pPr marL="0" indent="0">
              <a:buNone/>
            </a:pPr>
            <a:r>
              <a:rPr lang="en-US" sz="2800" dirty="0"/>
              <a:t>Your next step is to complete the On-the-Job section of the Harvard ManageMentor </a:t>
            </a:r>
            <a:r>
              <a:rPr lang="en-US" sz="2800" dirty="0" smtClean="0"/>
              <a:t>Writing Skills </a:t>
            </a:r>
            <a:r>
              <a:rPr lang="en-US" sz="2800" dirty="0"/>
              <a:t>topic</a:t>
            </a:r>
            <a:r>
              <a:rPr lang="en-US" sz="2800" dirty="0" smtClean="0"/>
              <a:t>.</a:t>
            </a:r>
          </a:p>
          <a:p>
            <a:pPr marL="0" indent="0">
              <a:buNone/>
            </a:pPr>
            <a:endParaRPr lang="en-US" sz="2800" dirty="0" smtClean="0"/>
          </a:p>
          <a:p>
            <a:pPr marL="0" indent="0">
              <a:buNone/>
            </a:pPr>
            <a:endParaRPr lang="en-US" sz="2800" dirty="0"/>
          </a:p>
          <a:p>
            <a:pPr marL="0" indent="0" algn="ctr">
              <a:buNone/>
            </a:pPr>
            <a:endParaRPr lang="en-US" sz="28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694" y="1329111"/>
            <a:ext cx="2972060" cy="4961622"/>
          </a:xfrm>
          <a:prstGeom prst="rect">
            <a:avLst/>
          </a:prstGeom>
          <a:ln>
            <a:solidFill>
              <a:schemeClr val="bg1">
                <a:lumMod val="65000"/>
              </a:schemeClr>
            </a:solidFill>
          </a:ln>
        </p:spPr>
      </p:pic>
    </p:spTree>
    <p:extLst>
      <p:ext uri="{BB962C8B-B14F-4D97-AF65-F5344CB8AC3E}">
        <p14:creationId xmlns:p14="http://schemas.microsoft.com/office/powerpoint/2010/main" val="23631092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l="22873" b="-214"/>
          <a:stretch/>
        </p:blipFill>
        <p:spPr>
          <a:xfrm>
            <a:off x="0" y="1007257"/>
            <a:ext cx="9144000" cy="5545944"/>
          </a:xfrm>
          <a:prstGeom prst="rect">
            <a:avLst/>
          </a:prstGeom>
        </p:spPr>
      </p:pic>
      <p:sp>
        <p:nvSpPr>
          <p:cNvPr id="11" name="Rectangle 10"/>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1371600" y="3525123"/>
            <a:ext cx="6605138" cy="1481667"/>
          </a:xfrm>
        </p:spPr>
        <p:txBody>
          <a:bodyPr>
            <a:normAutofit/>
          </a:bodyPr>
          <a:lstStyle/>
          <a:p>
            <a:r>
              <a:rPr lang="en-US" dirty="0" smtClean="0"/>
              <a:t>Thank you</a:t>
            </a:r>
            <a:endParaRPr lang="en-US" dirty="0"/>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5958437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866427"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369709" y="2156182"/>
            <a:ext cx="2738710" cy="2601396"/>
          </a:xfrm>
          <a:prstGeom prst="rect">
            <a:avLst/>
          </a:prstGeom>
        </p:spPr>
      </p:pic>
      <p:sp>
        <p:nvSpPr>
          <p:cNvPr id="6" name="TextBox 5"/>
          <p:cNvSpPr txBox="1"/>
          <p:nvPr/>
        </p:nvSpPr>
        <p:spPr>
          <a:xfrm>
            <a:off x="1494730" y="4861049"/>
            <a:ext cx="2485670" cy="846385"/>
          </a:xfrm>
          <a:prstGeom prst="rect">
            <a:avLst/>
          </a:prstGeom>
          <a:noFill/>
        </p:spPr>
        <p:txBody>
          <a:bodyPr wrap="square" rtlCol="0">
            <a:spAutoFit/>
          </a:bodyPr>
          <a:lstStyle/>
          <a:p>
            <a:pPr algn="ctr"/>
            <a:r>
              <a:rPr lang="en-US" sz="2400" b="1" dirty="0" smtClean="0"/>
              <a:t>NAME</a:t>
            </a:r>
          </a:p>
          <a:p>
            <a:pPr algn="ctr"/>
            <a:r>
              <a:rPr lang="en-US" sz="2000" dirty="0"/>
              <a:t>T</a:t>
            </a:r>
            <a:r>
              <a:rPr lang="en-US" sz="2000" dirty="0" smtClean="0"/>
              <a:t>itle</a:t>
            </a:r>
            <a:endParaRPr lang="en-US" sz="2000" dirty="0"/>
          </a:p>
        </p:txBody>
      </p:sp>
      <p:sp>
        <p:nvSpPr>
          <p:cNvPr id="7" name="TextBox 6"/>
          <p:cNvSpPr txBox="1"/>
          <p:nvPr/>
        </p:nvSpPr>
        <p:spPr>
          <a:xfrm>
            <a:off x="4990965" y="4861049"/>
            <a:ext cx="2485670" cy="846385"/>
          </a:xfrm>
          <a:prstGeom prst="rect">
            <a:avLst/>
          </a:prstGeom>
          <a:noFill/>
        </p:spPr>
        <p:txBody>
          <a:bodyPr wrap="square" rtlCol="0">
            <a:spAutoFit/>
          </a:bodyPr>
          <a:lstStyle/>
          <a:p>
            <a:pPr algn="ctr"/>
            <a:r>
              <a:rPr lang="en-US" sz="2400" b="1" dirty="0" smtClean="0">
                <a:solidFill>
                  <a:srgbClr val="000000"/>
                </a:solidFill>
              </a:rPr>
              <a:t>NAME</a:t>
            </a:r>
          </a:p>
          <a:p>
            <a:pPr algn="ctr"/>
            <a:r>
              <a:rPr lang="en-US" sz="2000" dirty="0">
                <a:solidFill>
                  <a:srgbClr val="000000"/>
                </a:solidFill>
              </a:rPr>
              <a:t>T</a:t>
            </a:r>
            <a:r>
              <a:rPr lang="en-US" sz="2000" dirty="0" smtClean="0">
                <a:solidFill>
                  <a:srgbClr val="000000"/>
                </a:solidFill>
              </a:rPr>
              <a:t>itle</a:t>
            </a:r>
            <a:endParaRPr lang="en-US" sz="2000" dirty="0">
              <a:solidFill>
                <a:srgbClr val="000000"/>
              </a:solidFill>
            </a:endParaRPr>
          </a:p>
        </p:txBody>
      </p:sp>
    </p:spTree>
    <p:extLst>
      <p:ext uri="{BB962C8B-B14F-4D97-AF65-F5344CB8AC3E}">
        <p14:creationId xmlns:p14="http://schemas.microsoft.com/office/powerpoint/2010/main" val="40006428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smtClean="0">
                <a:solidFill>
                  <a:schemeClr val="accent1"/>
                </a:solidFill>
              </a:rPr>
              <a:t>CHAT PANEL </a:t>
            </a:r>
            <a:r>
              <a:rPr lang="en-US" sz="2400" dirty="0" smtClean="0">
                <a:solidFill>
                  <a:prstClr val="black"/>
                </a:solidFill>
              </a:rPr>
              <a:t>is </a:t>
            </a:r>
            <a:r>
              <a:rPr lang="en-US" sz="2400" dirty="0">
                <a:solidFill>
                  <a:prstClr val="black"/>
                </a:solidFill>
              </a:rPr>
              <a:t>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smtClean="0">
                <a:solidFill>
                  <a:schemeClr val="accent1"/>
                </a:solidFill>
              </a:rPr>
              <a:t>RAISE HAND </a:t>
            </a:r>
            <a:r>
              <a:rPr lang="en-US" sz="2400" dirty="0" smtClean="0">
                <a:solidFill>
                  <a:prstClr val="black"/>
                </a:solidFill>
              </a:rPr>
              <a:t>feature </a:t>
            </a:r>
            <a:r>
              <a:rPr lang="en-US" sz="2400" dirty="0">
                <a:solidFill>
                  <a:prstClr val="black"/>
                </a:solidFill>
              </a:rPr>
              <a:t>to volunteer </a:t>
            </a:r>
            <a:r>
              <a:rPr lang="en-US" sz="2400" dirty="0" smtClean="0">
                <a:solidFill>
                  <a:prstClr val="black"/>
                </a:solidFill>
              </a:rPr>
              <a:t/>
            </a:r>
            <a:br>
              <a:rPr lang="en-US" sz="2400" dirty="0" smtClean="0">
                <a:solidFill>
                  <a:prstClr val="black"/>
                </a:solidFill>
              </a:rPr>
            </a:br>
            <a:r>
              <a:rPr lang="en-US" sz="2400" dirty="0" smtClean="0">
                <a:solidFill>
                  <a:prstClr val="black"/>
                </a:solidFill>
              </a:rPr>
              <a:t>to </a:t>
            </a:r>
            <a:r>
              <a:rPr lang="en-US" sz="2400" dirty="0">
                <a:solidFill>
                  <a:prstClr val="black"/>
                </a:solidFill>
              </a:rPr>
              <a:t>speak.</a:t>
            </a:r>
          </a:p>
          <a:p>
            <a:r>
              <a:rPr lang="en-US" sz="2400" dirty="0">
                <a:solidFill>
                  <a:prstClr val="black"/>
                </a:solidFill>
              </a:rPr>
              <a:t>Put your phone on mute when </a:t>
            </a:r>
            <a:r>
              <a:rPr lang="en-US" sz="2400" dirty="0" smtClean="0">
                <a:solidFill>
                  <a:prstClr val="black"/>
                </a:solidFill>
              </a:rPr>
              <a:t>not </a:t>
            </a:r>
            <a:r>
              <a:rPr lang="en-US" sz="2400" dirty="0">
                <a:solidFill>
                  <a:prstClr val="black"/>
                </a:solidFill>
              </a:rPr>
              <a:t>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2" name="Picture 11"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5" name="Picture 14"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8808551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Setting the context</a:t>
            </a:r>
          </a:p>
        </p:txBody>
      </p:sp>
      <p:grpSp>
        <p:nvGrpSpPr>
          <p:cNvPr id="8" name="Group 7"/>
          <p:cNvGrpSpPr/>
          <p:nvPr/>
        </p:nvGrpSpPr>
        <p:grpSpPr>
          <a:xfrm>
            <a:off x="7563253" y="5257697"/>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0" name="Picture 9"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
        <p:nvSpPr>
          <p:cNvPr id="14" name="Text Placeholder 5"/>
          <p:cNvSpPr txBox="1">
            <a:spLocks/>
          </p:cNvSpPr>
          <p:nvPr/>
        </p:nvSpPr>
        <p:spPr>
          <a:xfrm>
            <a:off x="236682" y="2117633"/>
            <a:ext cx="2892081" cy="3508467"/>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975" indent="0">
              <a:lnSpc>
                <a:spcPct val="100000"/>
              </a:lnSpc>
              <a:spcAft>
                <a:spcPts val="300"/>
              </a:spcAft>
              <a:buNone/>
            </a:pPr>
            <a:r>
              <a:rPr lang="en-US" sz="1800" i="1" dirty="0" smtClean="0">
                <a:solidFill>
                  <a:schemeClr val="tx1">
                    <a:lumMod val="65000"/>
                    <a:lumOff val="35000"/>
                  </a:schemeClr>
                </a:solidFill>
                <a:cs typeface="Calibri"/>
              </a:rPr>
              <a:t>“Writing is hard work. A clear sentence is no accident. Very few sentences come out right the first time, or even the third time. Remember this in moments of despair. If you find that writing is hard, it's because it </a:t>
            </a:r>
            <a:r>
              <a:rPr lang="en-US" sz="1800" dirty="0" smtClean="0">
                <a:solidFill>
                  <a:schemeClr val="tx1">
                    <a:lumMod val="65000"/>
                    <a:lumOff val="35000"/>
                  </a:schemeClr>
                </a:solidFill>
                <a:cs typeface="Calibri"/>
              </a:rPr>
              <a:t>is</a:t>
            </a:r>
            <a:r>
              <a:rPr lang="en-US" sz="1800" i="1" dirty="0" smtClean="0">
                <a:solidFill>
                  <a:schemeClr val="tx1">
                    <a:lumMod val="65000"/>
                    <a:lumOff val="35000"/>
                  </a:schemeClr>
                </a:solidFill>
                <a:cs typeface="Calibri"/>
              </a:rPr>
              <a:t> hard.”</a:t>
            </a:r>
          </a:p>
          <a:p>
            <a:pPr marL="287337" lvl="1" indent="0">
              <a:lnSpc>
                <a:spcPct val="100000"/>
              </a:lnSpc>
              <a:spcBef>
                <a:spcPts val="600"/>
              </a:spcBef>
              <a:spcAft>
                <a:spcPts val="0"/>
              </a:spcAft>
              <a:buNone/>
            </a:pPr>
            <a:r>
              <a:rPr lang="en-US" sz="1400" dirty="0" smtClean="0"/>
              <a:t>—William </a:t>
            </a:r>
            <a:r>
              <a:rPr lang="en-US" sz="1400" dirty="0"/>
              <a:t>K. Zinsser, </a:t>
            </a:r>
            <a:r>
              <a:rPr lang="en-US" sz="1400" i="1" dirty="0" smtClean="0"/>
              <a:t>On </a:t>
            </a:r>
            <a:r>
              <a:rPr lang="en-US" sz="1400" i="1" dirty="0"/>
              <a:t>Writing Well</a:t>
            </a:r>
            <a:r>
              <a:rPr lang="en-US" sz="1400" dirty="0"/>
              <a:t>, </a:t>
            </a:r>
            <a:r>
              <a:rPr lang="en-US" sz="1400" dirty="0" smtClean="0"/>
              <a:t>7th </a:t>
            </a:r>
            <a:r>
              <a:rPr lang="en-US" sz="1400" dirty="0"/>
              <a:t>ed</a:t>
            </a:r>
            <a:r>
              <a:rPr lang="en-US" sz="1400" dirty="0" smtClean="0"/>
              <a:t>., </a:t>
            </a:r>
            <a:r>
              <a:rPr lang="en-US" sz="1400" dirty="0"/>
              <a:t>Collins, 2006</a:t>
            </a:r>
            <a:endParaRPr lang="en-US" sz="1400" i="1" dirty="0"/>
          </a:p>
          <a:p>
            <a:pPr marL="53975" indent="0">
              <a:lnSpc>
                <a:spcPct val="100000"/>
              </a:lnSpc>
              <a:spcAft>
                <a:spcPts val="300"/>
              </a:spcAft>
              <a:buNone/>
            </a:pPr>
            <a:endParaRPr lang="en-US" sz="1800" dirty="0">
              <a:solidFill>
                <a:schemeClr val="bg1"/>
              </a:solidFill>
              <a:latin typeface="Calibri"/>
              <a:cs typeface="Calibri"/>
            </a:endParaRPr>
          </a:p>
        </p:txBody>
      </p:sp>
      <p:sp>
        <p:nvSpPr>
          <p:cNvPr id="15" name="Text Placeholder 9"/>
          <p:cNvSpPr txBox="1">
            <a:spLocks/>
          </p:cNvSpPr>
          <p:nvPr/>
        </p:nvSpPr>
        <p:spPr>
          <a:xfrm>
            <a:off x="3479800" y="1505079"/>
            <a:ext cx="5651500" cy="958154"/>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Aft>
                <a:spcPts val="0"/>
              </a:spcAft>
              <a:buNone/>
            </a:pPr>
            <a:r>
              <a:rPr lang="en-US" sz="2800" i="1" dirty="0">
                <a:solidFill>
                  <a:schemeClr val="accent1"/>
                </a:solidFill>
              </a:rPr>
              <a:t>What’s the hardest part of writing for a business audience</a:t>
            </a:r>
            <a:r>
              <a:rPr lang="en-US" sz="2800" i="1" dirty="0" smtClean="0">
                <a:solidFill>
                  <a:schemeClr val="accent1"/>
                </a:solidFill>
              </a:rPr>
              <a:t>? </a:t>
            </a:r>
          </a:p>
          <a:p>
            <a:pPr marL="53975" indent="0">
              <a:buNone/>
            </a:pPr>
            <a:endParaRPr lang="en-US" i="1" dirty="0" smtClean="0">
              <a:solidFill>
                <a:schemeClr val="accent1"/>
              </a:solidFill>
            </a:endParaRPr>
          </a:p>
        </p:txBody>
      </p:sp>
      <p:sp>
        <p:nvSpPr>
          <p:cNvPr id="16" name="TextBox 15"/>
          <p:cNvSpPr txBox="1"/>
          <p:nvPr/>
        </p:nvSpPr>
        <p:spPr>
          <a:xfrm>
            <a:off x="3657599" y="2820470"/>
            <a:ext cx="5143501" cy="3570208"/>
          </a:xfrm>
          <a:prstGeom prst="rect">
            <a:avLst/>
          </a:prstGeom>
          <a:noFill/>
        </p:spPr>
        <p:txBody>
          <a:bodyPr wrap="square" numCol="1" rtlCol="0" anchor="ctr">
            <a:spAutoFit/>
          </a:bodyPr>
          <a:lstStyle/>
          <a:p>
            <a:pPr marL="411480" lvl="1" indent="-331470">
              <a:spcAft>
                <a:spcPts val="600"/>
              </a:spcAft>
              <a:buFont typeface="+mj-lt"/>
              <a:buAutoNum type="alphaUcPeriod"/>
            </a:pPr>
            <a:r>
              <a:rPr lang="en-US" sz="2000" dirty="0"/>
              <a:t>Managing the diverse information needs of my </a:t>
            </a:r>
            <a:r>
              <a:rPr lang="en-US" sz="2000" dirty="0" smtClean="0"/>
              <a:t>audience</a:t>
            </a:r>
          </a:p>
          <a:p>
            <a:pPr marL="411480" lvl="1" indent="-331470">
              <a:lnSpc>
                <a:spcPts val="2160"/>
              </a:lnSpc>
              <a:spcBef>
                <a:spcPts val="600"/>
              </a:spcBef>
              <a:spcAft>
                <a:spcPts val="600"/>
              </a:spcAft>
              <a:buFont typeface="+mj-lt"/>
              <a:buAutoNum type="alphaUcPeriod"/>
            </a:pPr>
            <a:r>
              <a:rPr lang="en-US" sz="2000" dirty="0" smtClean="0"/>
              <a:t>Homing </a:t>
            </a:r>
            <a:r>
              <a:rPr lang="en-US" sz="2000" dirty="0"/>
              <a:t>in on the right message to appeal to key decision makers </a:t>
            </a:r>
          </a:p>
          <a:p>
            <a:pPr marL="411480" lvl="1" indent="-331470">
              <a:spcBef>
                <a:spcPts val="600"/>
              </a:spcBef>
              <a:spcAft>
                <a:spcPts val="600"/>
              </a:spcAft>
              <a:buFont typeface="+mj-lt"/>
              <a:buAutoNum type="alphaUcPeriod"/>
            </a:pPr>
            <a:r>
              <a:rPr lang="en-US" sz="2000" dirty="0"/>
              <a:t>Avoiding jargon</a:t>
            </a:r>
          </a:p>
          <a:p>
            <a:pPr marL="411480" lvl="1" indent="-331470">
              <a:spcBef>
                <a:spcPts val="600"/>
              </a:spcBef>
              <a:spcAft>
                <a:spcPts val="600"/>
              </a:spcAft>
              <a:buFont typeface="+mj-lt"/>
              <a:buAutoNum type="alphaUcPeriod"/>
            </a:pPr>
            <a:r>
              <a:rPr lang="en-US" sz="2000" dirty="0"/>
              <a:t>Making my purpose clear</a:t>
            </a:r>
          </a:p>
          <a:p>
            <a:pPr marL="411480" lvl="1" indent="-331470">
              <a:spcBef>
                <a:spcPts val="600"/>
              </a:spcBef>
              <a:spcAft>
                <a:spcPts val="600"/>
              </a:spcAft>
              <a:buFont typeface="+mj-lt"/>
              <a:buAutoNum type="alphaUcPeriod"/>
            </a:pPr>
            <a:r>
              <a:rPr lang="en-US" sz="2000" dirty="0"/>
              <a:t>Keeping it short and to the point</a:t>
            </a:r>
          </a:p>
          <a:p>
            <a:pPr marL="411480" lvl="1" indent="-331470">
              <a:spcBef>
                <a:spcPts val="600"/>
              </a:spcBef>
              <a:spcAft>
                <a:spcPts val="600"/>
              </a:spcAft>
              <a:buFont typeface="+mj-lt"/>
              <a:buAutoNum type="alphaUcPeriod"/>
            </a:pPr>
            <a:r>
              <a:rPr lang="en-US" sz="2000" dirty="0"/>
              <a:t>Something </a:t>
            </a:r>
            <a:r>
              <a:rPr lang="en-US" sz="2000" dirty="0" smtClean="0"/>
              <a:t>else (share it in</a:t>
            </a:r>
            <a:br>
              <a:rPr lang="en-US" sz="2000" dirty="0" smtClean="0"/>
            </a:br>
            <a:r>
              <a:rPr lang="en-US" sz="2000" dirty="0" smtClean="0"/>
              <a:t>the chat)</a:t>
            </a:r>
            <a:endParaRPr lang="en-US" sz="2000" dirty="0"/>
          </a:p>
        </p:txBody>
      </p:sp>
      <p:sp>
        <p:nvSpPr>
          <p:cNvPr id="17" name="Content Placeholder 4"/>
          <p:cNvSpPr>
            <a:spLocks noGrp="1"/>
          </p:cNvSpPr>
          <p:nvPr>
            <p:ph sz="quarter" idx="10"/>
          </p:nvPr>
        </p:nvSpPr>
        <p:spPr>
          <a:xfrm>
            <a:off x="3514479" y="2486691"/>
            <a:ext cx="5286622" cy="531430"/>
          </a:xfrm>
        </p:spPr>
        <p:txBody>
          <a:bodyPr/>
          <a:lstStyle/>
          <a:p>
            <a:pPr marL="52388" indent="0">
              <a:spcBef>
                <a:spcPts val="600"/>
              </a:spcBef>
              <a:buNone/>
            </a:pPr>
            <a:r>
              <a:rPr lang="en-US" sz="2000" dirty="0"/>
              <a:t>(Please share the letter of your response via chat.)</a:t>
            </a:r>
            <a:endParaRPr lang="en-US" b="1" dirty="0" smtClean="0"/>
          </a:p>
          <a:p>
            <a:endParaRPr lang="en-US" dirty="0"/>
          </a:p>
        </p:txBody>
      </p:sp>
      <p:cxnSp>
        <p:nvCxnSpPr>
          <p:cNvPr id="18" name="Straight Connector 17"/>
          <p:cNvCxnSpPr/>
          <p:nvPr/>
        </p:nvCxnSpPr>
        <p:spPr>
          <a:xfrm>
            <a:off x="3336582" y="1568579"/>
            <a:ext cx="0" cy="4720718"/>
          </a:xfrm>
          <a:prstGeom prst="line">
            <a:avLst/>
          </a:prstGeom>
          <a:ln>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7518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a:xfrm>
            <a:off x="444499" y="1826381"/>
            <a:ext cx="8233833" cy="3061678"/>
          </a:xfrm>
        </p:spPr>
        <p:txBody>
          <a:bodyPr/>
          <a:lstStyle/>
          <a:p>
            <a:pPr>
              <a:buNone/>
            </a:pPr>
            <a:r>
              <a:rPr lang="en-US" sz="2800" dirty="0" smtClean="0"/>
              <a:t>Help you:</a:t>
            </a:r>
          </a:p>
          <a:p>
            <a:pPr lvl="0"/>
            <a:r>
              <a:rPr lang="en-US" sz="2800" dirty="0" smtClean="0"/>
              <a:t>Target your message</a:t>
            </a:r>
            <a:endParaRPr lang="en-US" sz="2800" dirty="0"/>
          </a:p>
          <a:p>
            <a:pPr lvl="0"/>
            <a:r>
              <a:rPr lang="en-US" sz="2800" dirty="0" smtClean="0"/>
              <a:t>Write a draft </a:t>
            </a:r>
          </a:p>
          <a:p>
            <a:pPr lvl="0"/>
            <a:r>
              <a:rPr lang="en-US" sz="2800" dirty="0" smtClean="0"/>
              <a:t>Polish your writing</a:t>
            </a:r>
            <a:endParaRPr lang="en-US" sz="2800" dirty="0"/>
          </a:p>
        </p:txBody>
      </p:sp>
    </p:spTree>
    <p:extLst>
      <p:ext uri="{BB962C8B-B14F-4D97-AF65-F5344CB8AC3E}">
        <p14:creationId xmlns:p14="http://schemas.microsoft.com/office/powerpoint/2010/main" val="30628612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10" name="Text Placeholder 9"/>
          <p:cNvSpPr>
            <a:spLocks noGrp="1"/>
          </p:cNvSpPr>
          <p:nvPr>
            <p:ph type="body" idx="1"/>
          </p:nvPr>
        </p:nvSpPr>
        <p:spPr>
          <a:xfrm>
            <a:off x="850724" y="2709863"/>
            <a:ext cx="8204376" cy="2888719"/>
          </a:xfrm>
        </p:spPr>
        <p:txBody>
          <a:bodyPr/>
          <a:lstStyle/>
          <a:p>
            <a:r>
              <a:rPr lang="en-US" sz="6800" dirty="0" smtClean="0"/>
              <a:t>TARGET YOUR MESSAGE</a:t>
            </a:r>
            <a:endParaRPr lang="en-US" sz="6800"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cap="all" dirty="0">
                  <a:solidFill>
                    <a:schemeClr val="bg1"/>
                  </a:solidFill>
                </a:rPr>
                <a:t>WRITING</a:t>
              </a:r>
            </a:p>
            <a:p>
              <a:pPr algn="ctr"/>
              <a:r>
                <a:rPr lang="en-US" sz="1000" cap="all" dirty="0">
                  <a:solidFill>
                    <a:schemeClr val="bg1"/>
                  </a:solidFill>
                </a:rPr>
                <a:t>SKILLS</a:t>
              </a:r>
            </a:p>
          </p:txBody>
        </p:sp>
      </p:grpSp>
    </p:spTree>
    <p:extLst>
      <p:ext uri="{BB962C8B-B14F-4D97-AF65-F5344CB8AC3E}">
        <p14:creationId xmlns:p14="http://schemas.microsoft.com/office/powerpoint/2010/main" val="12294889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Know your purpose </a:t>
            </a:r>
            <a:endParaRPr lang="en-US"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9881" t="33544" r="46038" b="13975"/>
          <a:stretch/>
        </p:blipFill>
        <p:spPr>
          <a:xfrm>
            <a:off x="544010" y="1585730"/>
            <a:ext cx="4618299" cy="4444680"/>
          </a:xfrm>
          <a:prstGeom prst="rect">
            <a:avLst/>
          </a:prstGeom>
          <a:ln w="19050">
            <a:solidFill>
              <a:schemeClr val="bg1">
                <a:lumMod val="75000"/>
              </a:schemeClr>
            </a:solidFill>
          </a:ln>
        </p:spPr>
      </p:pic>
      <p:sp>
        <p:nvSpPr>
          <p:cNvPr id="6" name="Text Box 5"/>
          <p:cNvSpPr txBox="1">
            <a:spLocks noChangeArrowheads="1"/>
          </p:cNvSpPr>
          <p:nvPr/>
        </p:nvSpPr>
        <p:spPr bwMode="auto">
          <a:xfrm>
            <a:off x="5841999" y="2514600"/>
            <a:ext cx="3064255" cy="2368296"/>
          </a:xfrm>
          <a:prstGeom prst="rect">
            <a:avLst/>
          </a:prstGeom>
          <a:solidFill>
            <a:srgbClr val="FFFFFF"/>
          </a:solidFill>
          <a:ln>
            <a:solidFill>
              <a:srgbClr val="FFFFFF"/>
            </a:solidFill>
          </a:ln>
          <a:effectLst/>
        </p:spPr>
        <p:txBody>
          <a:bodyPr wrap="square">
            <a:spAutoFit/>
          </a:bodyPr>
          <a:lstStyle/>
          <a:p>
            <a:r>
              <a:rPr lang="en-US" sz="2800" i="1" dirty="0" smtClean="0">
                <a:solidFill>
                  <a:schemeClr val="accent1"/>
                </a:solidFill>
              </a:rPr>
              <a:t>What </a:t>
            </a:r>
            <a:r>
              <a:rPr lang="en-US" sz="2800" i="1" dirty="0">
                <a:solidFill>
                  <a:schemeClr val="accent1"/>
                </a:solidFill>
              </a:rPr>
              <a:t>types of messages are best conveyed in written form</a:t>
            </a:r>
            <a:r>
              <a:rPr lang="en-US" sz="2800" i="1" dirty="0" smtClean="0">
                <a:solidFill>
                  <a:schemeClr val="accent1"/>
                </a:solidFill>
              </a:rPr>
              <a:t>?</a:t>
            </a:r>
          </a:p>
          <a:p>
            <a:endParaRPr lang="en-US" b="1" i="1" dirty="0">
              <a:solidFill>
                <a:schemeClr val="accent1"/>
              </a:solidFill>
            </a:endParaRPr>
          </a:p>
          <a:p>
            <a:r>
              <a:rPr lang="en-US" b="1" i="1" dirty="0" smtClean="0">
                <a:solidFill>
                  <a:schemeClr val="accent1"/>
                </a:solidFill>
              </a:rPr>
              <a:t> </a:t>
            </a:r>
            <a:endParaRPr lang="en-US" b="1" i="1" dirty="0">
              <a:solidFill>
                <a:schemeClr val="accent1"/>
              </a:solidFill>
            </a:endParaRPr>
          </a:p>
        </p:txBody>
      </p:sp>
      <p:grpSp>
        <p:nvGrpSpPr>
          <p:cNvPr id="5" name="Group 4"/>
          <p:cNvGrpSpPr/>
          <p:nvPr/>
        </p:nvGrpSpPr>
        <p:grpSpPr>
          <a:xfrm>
            <a:off x="7563253" y="5257697"/>
            <a:ext cx="1580747" cy="844729"/>
            <a:chOff x="7563253" y="4665042"/>
            <a:chExt cx="1580747" cy="844729"/>
          </a:xfrm>
        </p:grpSpPr>
        <p:sp>
          <p:nvSpPr>
            <p:cNvPr id="7" name="Rectangle 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8" name="Picture 7" descr="icon_ch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14213971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Understand your audience</a:t>
            </a:r>
            <a:endParaRPr lang="en-US" dirty="0"/>
          </a:p>
        </p:txBody>
      </p:sp>
      <p:sp>
        <p:nvSpPr>
          <p:cNvPr id="5" name="Text Box 5"/>
          <p:cNvSpPr txBox="1">
            <a:spLocks noChangeArrowheads="1"/>
          </p:cNvSpPr>
          <p:nvPr/>
        </p:nvSpPr>
        <p:spPr bwMode="auto">
          <a:xfrm>
            <a:off x="457201" y="1764284"/>
            <a:ext cx="7141464" cy="1014984"/>
          </a:xfrm>
          <a:prstGeom prst="rect">
            <a:avLst/>
          </a:prstGeom>
          <a:noFill/>
          <a:ln>
            <a:noFill/>
          </a:ln>
          <a:effectLst/>
        </p:spPr>
        <p:txBody>
          <a:bodyPr wrap="square">
            <a:spAutoFit/>
          </a:bodyPr>
          <a:lstStyle/>
          <a:p>
            <a:pPr marL="0" lvl="1">
              <a:spcBef>
                <a:spcPct val="50000"/>
              </a:spcBef>
            </a:pPr>
            <a:r>
              <a:rPr lang="en-GB" sz="3000" i="1" dirty="0">
                <a:solidFill>
                  <a:schemeClr val="accent1"/>
                </a:solidFill>
              </a:rPr>
              <a:t>How can you appeal to your readers and hold their attention?</a:t>
            </a:r>
          </a:p>
        </p:txBody>
      </p:sp>
      <p:grpSp>
        <p:nvGrpSpPr>
          <p:cNvPr id="4" name="Group 3"/>
          <p:cNvGrpSpPr/>
          <p:nvPr/>
        </p:nvGrpSpPr>
        <p:grpSpPr>
          <a:xfrm>
            <a:off x="7563253" y="5257697"/>
            <a:ext cx="1580747" cy="844729"/>
            <a:chOff x="7563253" y="4665042"/>
            <a:chExt cx="1580747" cy="844729"/>
          </a:xfrm>
        </p:grpSpPr>
        <p:sp>
          <p:nvSpPr>
            <p:cNvPr id="6" name="Rectangle 5"/>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7" name="Picture 6"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23267465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16384</TotalTime>
  <Words>3948</Words>
  <Application>Microsoft Macintosh PowerPoint</Application>
  <PresentationFormat>On-screen Show (4:3)</PresentationFormat>
  <Paragraphs>419</Paragraphs>
  <Slides>21</Slides>
  <Notes>21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Arial</vt:lpstr>
      <vt:lpstr>Calibri</vt:lpstr>
      <vt:lpstr>Cambria</vt:lpstr>
      <vt:lpstr>Lucida Grande</vt:lpstr>
      <vt:lpstr>ＭＳ Ｐゴシック</vt:lpstr>
      <vt:lpstr>ＭＳ 明朝</vt:lpstr>
      <vt:lpstr>Times New Roman</vt:lpstr>
      <vt:lpstr>Wingdings</vt:lpstr>
      <vt:lpstr>Office Theme</vt:lpstr>
      <vt:lpstr>Writing Skills Café </vt:lpstr>
      <vt:lpstr>Welcome</vt:lpstr>
      <vt:lpstr>Introductions</vt:lpstr>
      <vt:lpstr>Participation tips</vt:lpstr>
      <vt:lpstr>Setting the context</vt:lpstr>
      <vt:lpstr>Today’s objectives</vt:lpstr>
      <vt:lpstr>PowerPoint Presentation</vt:lpstr>
      <vt:lpstr>Know your purpose </vt:lpstr>
      <vt:lpstr>Understand your audience</vt:lpstr>
      <vt:lpstr>Brainstorm using a clustering technique</vt:lpstr>
      <vt:lpstr>PowerPoint Presentation</vt:lpstr>
      <vt:lpstr>Write a rough draft</vt:lpstr>
      <vt:lpstr>Avoid “editing as you go”</vt:lpstr>
      <vt:lpstr>PowerPoint Presentation</vt:lpstr>
      <vt:lpstr>Common usage mistakes</vt:lpstr>
      <vt:lpstr>Improve an email</vt:lpstr>
      <vt:lpstr>Business writing checklist</vt:lpstr>
      <vt:lpstr>PowerPoint Presentation</vt:lpstr>
      <vt:lpstr>Today’s objectives</vt:lpstr>
      <vt:lpstr>Apply what you’ve learned</vt:lpstr>
      <vt:lpstr>Thank you</vt:lpstr>
    </vt:vector>
  </TitlesOfParts>
  <Manager/>
  <Company>Harvard Business Publishing</Company>
  <LinksUpToDate>false</LinksUpToDate>
  <SharedDoc>false</SharedDoc>
  <HyperlinkBase/>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Harvard Business Publishing</dc:creator>
  <cp:keywords/>
  <dc:description/>
  <cp:lastModifiedBy>Mayank Kakkar</cp:lastModifiedBy>
  <cp:revision>1286</cp:revision>
  <cp:lastPrinted>2016-09-09T19:23:26Z</cp:lastPrinted>
  <dcterms:created xsi:type="dcterms:W3CDTF">2014-06-21T12:09:32Z</dcterms:created>
  <dcterms:modified xsi:type="dcterms:W3CDTF">2017-11-21T05:31:59Z</dcterms:modified>
  <cp:category/>
</cp:coreProperties>
</file>