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300" r:id="rId2"/>
    <p:sldId id="301" r:id="rId3"/>
    <p:sldId id="302" r:id="rId4"/>
    <p:sldId id="303" r:id="rId5"/>
    <p:sldId id="304" r:id="rId6"/>
    <p:sldId id="305" r:id="rId7"/>
    <p:sldId id="306" r:id="rId8"/>
    <p:sldId id="307" r:id="rId9"/>
    <p:sldId id="308" r:id="rId10"/>
    <p:sldId id="309" r:id="rId11"/>
    <p:sldId id="310" r:id="rId12"/>
    <p:sldId id="311" r:id="rId13"/>
    <p:sldId id="312" r:id="rId14"/>
    <p:sldId id="313" r:id="rId15"/>
    <p:sldId id="314" r:id="rId16"/>
    <p:sldId id="315" r:id="rId17"/>
    <p:sldId id="316" r:id="rId18"/>
    <p:sldId id="317" r:id="rId19"/>
    <p:sldId id="318" r:id="rId20"/>
    <p:sldId id="319" r:id="rId21"/>
    <p:sldId id="320" r:id="rId22"/>
    <p:sldId id="321" r:id="rId23"/>
    <p:sldId id="322"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099">
          <p15:clr>
            <a:srgbClr val="A4A3A4"/>
          </p15:clr>
        </p15:guide>
        <p15:guide id="2" pos="43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67" autoAdjust="0"/>
    <p:restoredTop sz="74199" autoAdjust="0"/>
  </p:normalViewPr>
  <p:slideViewPr>
    <p:cSldViewPr snapToGrid="0" showGuides="1">
      <p:cViewPr varScale="1">
        <p:scale>
          <a:sx n="69" d="100"/>
          <a:sy n="69" d="100"/>
        </p:scale>
        <p:origin x="2592" y="192"/>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3" d="100"/>
          <a:sy n="83" d="100"/>
        </p:scale>
        <p:origin x="-3376" y="-96"/>
      </p:cViewPr>
      <p:guideLst>
        <p:guide orient="horz" pos="2099"/>
        <p:guide pos="431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1/3/20</a:t>
            </a:fld>
            <a:endParaRPr lang="en-US"/>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rPr>
              <a:t>Facilitator notes:</a:t>
            </a:r>
          </a:p>
          <a:p>
            <a:endParaRPr lang="en-US" sz="1000" b="0" kern="1200" dirty="0">
              <a:solidFill>
                <a:schemeClr val="tx1"/>
              </a:solidFill>
              <a:effectLst/>
            </a:endParaRPr>
          </a:p>
          <a:p>
            <a:r>
              <a:rPr lang="en-US" sz="1000" b="0" i="1" kern="1200" dirty="0">
                <a:solidFill>
                  <a:schemeClr val="tx1"/>
                </a:solidFill>
                <a:effectLst/>
              </a:rPr>
              <a:t>Instructions</a:t>
            </a:r>
            <a:r>
              <a:rPr lang="en-US" sz="1000" b="0" kern="1200" dirty="0">
                <a:solidFill>
                  <a:schemeClr val="tx1"/>
                </a:solidFill>
                <a:effectLst/>
              </a:rPr>
              <a:t>:</a:t>
            </a:r>
            <a:r>
              <a:rPr lang="en-US" sz="1000" b="0" kern="1200" baseline="0" dirty="0">
                <a:solidFill>
                  <a:schemeClr val="tx1"/>
                </a:solidFill>
                <a:effectLst/>
              </a:rPr>
              <a:t> Proceed to the next slide once the presentation is visible to the participants.</a:t>
            </a:r>
            <a:endParaRPr lang="en-US" sz="1000" b="0" kern="1200" dirty="0">
              <a:solidFill>
                <a:schemeClr val="tx1"/>
              </a:solidFill>
              <a:effectLst/>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6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i="1" kern="1200" dirty="0">
              <a:solidFill>
                <a:schemeClr val="tx1"/>
              </a:solidFill>
            </a:endParaRPr>
          </a:p>
          <a:p>
            <a:r>
              <a:rPr lang="en-US" sz="1000" i="1" kern="1200" dirty="0">
                <a:solidFill>
                  <a:schemeClr val="tx1"/>
                </a:solidFill>
              </a:rPr>
              <a:t>Say:</a:t>
            </a:r>
            <a:r>
              <a:rPr lang="en-US" sz="1000" kern="1200" dirty="0">
                <a:solidFill>
                  <a:schemeClr val="tx1"/>
                </a:solidFill>
              </a:rPr>
              <a:t> As part of your pre-work, you were asked to identify a decision you need to make or a decision you made in the past. Based on what we’ve just discussed, how will you frame your upcoming decision? Or how might you have reframed a previous decision to get to the root cause more effectively? Take a moment to think about it.</a:t>
            </a:r>
          </a:p>
          <a:p>
            <a:r>
              <a:rPr lang="en-US" sz="1000" i="1" kern="1200" dirty="0">
                <a:solidFill>
                  <a:schemeClr val="tx1"/>
                </a:solidFill>
              </a:rPr>
              <a:t> </a:t>
            </a:r>
            <a:endParaRPr lang="en-US" sz="1000" kern="1200" dirty="0">
              <a:solidFill>
                <a:schemeClr val="tx1"/>
              </a:solidFill>
            </a:endParaRPr>
          </a:p>
          <a:p>
            <a:r>
              <a:rPr lang="en-US" sz="1000" i="1" kern="1200" dirty="0">
                <a:solidFill>
                  <a:schemeClr val="tx1"/>
                </a:solidFill>
              </a:rPr>
              <a:t>Instructions:</a:t>
            </a:r>
            <a:r>
              <a:rPr lang="en-US" sz="1000" kern="1200" dirty="0">
                <a:solidFill>
                  <a:schemeClr val="tx1"/>
                </a:solidFill>
              </a:rPr>
              <a:t> Give participants one minute to reflect.</a:t>
            </a:r>
          </a:p>
          <a:p>
            <a:r>
              <a:rPr lang="en-US" sz="1000" kern="1200" dirty="0">
                <a:solidFill>
                  <a:schemeClr val="tx1"/>
                </a:solidFill>
              </a:rPr>
              <a:t> </a:t>
            </a:r>
          </a:p>
          <a:p>
            <a:r>
              <a:rPr lang="en-US" sz="1000" i="1" kern="1200" dirty="0">
                <a:solidFill>
                  <a:schemeClr val="tx1"/>
                </a:solidFill>
              </a:rPr>
              <a:t>Say</a:t>
            </a:r>
            <a:r>
              <a:rPr lang="en-US" sz="1000" kern="1200" dirty="0">
                <a:solidFill>
                  <a:schemeClr val="tx1"/>
                </a:solidFill>
              </a:rPr>
              <a:t>: Raise your hand if you would like to share an example.</a:t>
            </a:r>
          </a:p>
          <a:p>
            <a:r>
              <a:rPr lang="en-US" sz="1000" kern="1200" dirty="0">
                <a:solidFill>
                  <a:schemeClr val="tx1"/>
                </a:solidFill>
              </a:rPr>
              <a:t> </a:t>
            </a:r>
          </a:p>
          <a:p>
            <a:r>
              <a:rPr lang="en-US" sz="1000" i="1" kern="1200" dirty="0">
                <a:solidFill>
                  <a:schemeClr val="tx1"/>
                </a:solidFill>
              </a:rPr>
              <a:t>Instructions</a:t>
            </a:r>
            <a:r>
              <a:rPr lang="en-US" sz="1000" kern="1200" dirty="0">
                <a:solidFill>
                  <a:schemeClr val="tx1"/>
                </a:solidFill>
              </a:rPr>
              <a:t>: Pick one or two volunteers to describe their decisions and how they plan on framing or reframing them. Provide feedback that enforces the need to frame things in a way that gets the team to think about solutions related to root causes.</a:t>
            </a:r>
          </a:p>
          <a:p>
            <a:r>
              <a:rPr lang="en-US" sz="1000" i="1" kern="1200" dirty="0">
                <a:solidFill>
                  <a:schemeClr val="tx1"/>
                </a:solidFill>
              </a:rPr>
              <a:t> </a:t>
            </a:r>
            <a:endParaRPr lang="en-US" sz="1000" kern="1200" dirty="0">
              <a:solidFill>
                <a:schemeClr val="tx1"/>
              </a:solidFill>
            </a:endParaRPr>
          </a:p>
          <a:p>
            <a:r>
              <a:rPr lang="en-US" sz="1000" i="1" kern="1200" dirty="0">
                <a:solidFill>
                  <a:schemeClr val="tx1"/>
                </a:solidFill>
              </a:rPr>
              <a:t>Say: </a:t>
            </a:r>
            <a:r>
              <a:rPr lang="en-US" sz="1000" i="0" kern="1200" dirty="0">
                <a:solidFill>
                  <a:schemeClr val="tx1"/>
                </a:solidFill>
              </a:rPr>
              <a:t>These are excellent examples of how to frame a decision for your team.</a:t>
            </a:r>
            <a:endParaRPr lang="en-US" sz="1000" i="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1/2 minute]</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i="1" kern="1200" dirty="0">
                <a:solidFill>
                  <a:schemeClr val="tx1"/>
                </a:solidFill>
              </a:rPr>
              <a:t>Say: </a:t>
            </a:r>
            <a:r>
              <a:rPr lang="en-US" sz="1000" kern="1200" dirty="0">
                <a:solidFill>
                  <a:schemeClr val="tx1"/>
                </a:solidFill>
              </a:rPr>
              <a:t>A number of pitfalls can interfere with the decision-making process and the quality of the final decision. If you are aware of these dangers, you’ll be better equipped to avoid them. </a:t>
            </a:r>
          </a:p>
          <a:p>
            <a:endParaRPr lang="en-US" b="1"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fontScale="55000" lnSpcReduction="2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1" dirty="0">
                <a:solidFill>
                  <a:srgbClr val="000000"/>
                </a:solidFill>
              </a:rPr>
              <a:t>Facilitator notes:</a:t>
            </a:r>
          </a:p>
          <a:p>
            <a:endParaRPr lang="en-US" sz="1600" i="1" kern="1200" dirty="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solidFill>
                  <a:srgbClr val="000000"/>
                </a:solidFill>
              </a:rPr>
              <a:t>[Time: 5 minutes]</a:t>
            </a:r>
          </a:p>
          <a:p>
            <a:endParaRPr lang="en-US" sz="1600" i="1" kern="1200" dirty="0">
              <a:solidFill>
                <a:srgbClr val="000000"/>
              </a:solidFill>
            </a:endParaRPr>
          </a:p>
          <a:p>
            <a:r>
              <a:rPr lang="en-US" sz="1600" i="1" kern="1200" dirty="0">
                <a:solidFill>
                  <a:srgbClr val="000000"/>
                </a:solidFill>
              </a:rPr>
              <a:t>Say</a:t>
            </a:r>
            <a:r>
              <a:rPr lang="en-US" sz="1600" kern="1200" dirty="0">
                <a:solidFill>
                  <a:srgbClr val="000000"/>
                </a:solidFill>
              </a:rPr>
              <a:t>: One factor that creates decision-making challenges is cognitive biases. Biases can creep into the decision-making process and negatively influence the outcome. The best way to prevent cognitive biases from affecting your decisions is to be aware of them. Let’s help Marianna identify common cognitive biases that may be impinging upon her teams’ discussion. </a:t>
            </a:r>
          </a:p>
          <a:p>
            <a:r>
              <a:rPr lang="en-US" sz="1600" kern="1200" dirty="0">
                <a:solidFill>
                  <a:srgbClr val="000000"/>
                </a:solidFill>
              </a:rPr>
              <a:t> </a:t>
            </a:r>
          </a:p>
          <a:p>
            <a:r>
              <a:rPr lang="en-US" sz="1600" i="1" kern="1200" dirty="0">
                <a:solidFill>
                  <a:srgbClr val="000000"/>
                </a:solidFill>
              </a:rPr>
              <a:t>Say:</a:t>
            </a:r>
            <a:r>
              <a:rPr lang="en-US" sz="1600" kern="1200" dirty="0">
                <a:solidFill>
                  <a:srgbClr val="000000"/>
                </a:solidFill>
              </a:rPr>
              <a:t> Which statements are examples of cognitive biases? Chat in the number or numbers of the statements that reflect a cognitive bias. For example, type #1 if you think that statement demonstrates a cognitive bias. </a:t>
            </a:r>
          </a:p>
          <a:p>
            <a:r>
              <a:rPr lang="en-US" sz="1600" kern="1200" dirty="0">
                <a:solidFill>
                  <a:srgbClr val="000000"/>
                </a:solidFill>
              </a:rPr>
              <a:t> </a:t>
            </a:r>
          </a:p>
          <a:p>
            <a:r>
              <a:rPr lang="en-US" sz="1600" i="1" kern="1200" dirty="0">
                <a:solidFill>
                  <a:srgbClr val="000000"/>
                </a:solidFill>
              </a:rPr>
              <a:t>Instructions: </a:t>
            </a:r>
            <a:r>
              <a:rPr lang="en-US" sz="1600" kern="1200" dirty="0">
                <a:solidFill>
                  <a:srgbClr val="000000"/>
                </a:solidFill>
              </a:rPr>
              <a:t>Comment on the results</a:t>
            </a:r>
            <a:r>
              <a:rPr lang="en-US" sz="1600" i="1" kern="1200" dirty="0">
                <a:solidFill>
                  <a:srgbClr val="000000"/>
                </a:solidFill>
              </a:rPr>
              <a:t> </a:t>
            </a:r>
            <a:r>
              <a:rPr lang="en-US" sz="1600" kern="1200" dirty="0">
                <a:solidFill>
                  <a:srgbClr val="000000"/>
                </a:solidFill>
              </a:rPr>
              <a:t>(e.g., “I see that most of you selected #3: </a:t>
            </a:r>
            <a:r>
              <a:rPr lang="en-US" sz="1600" kern="1200" dirty="0" err="1">
                <a:solidFill>
                  <a:srgbClr val="000000"/>
                </a:solidFill>
              </a:rPr>
              <a:t>SuperCo</a:t>
            </a:r>
            <a:r>
              <a:rPr lang="en-US" sz="1600" kern="1200" dirty="0">
                <a:solidFill>
                  <a:srgbClr val="000000"/>
                </a:solidFill>
              </a:rPr>
              <a:t> was my first employer! I learned so much when I worked with them”). Ideally, the majority of participants will have selected #1, #3, and #4. Ask participants to raise their hands to explain why they chose the responses they did. Call on one or two participants. Then review the answer choices, using the following information:</a:t>
            </a:r>
          </a:p>
          <a:p>
            <a:r>
              <a:rPr lang="en-US" sz="1600" kern="1200" dirty="0">
                <a:solidFill>
                  <a:srgbClr val="000000"/>
                </a:solidFill>
              </a:rPr>
              <a:t> </a:t>
            </a:r>
          </a:p>
          <a:p>
            <a:pPr marL="173038" indent="-173038"/>
            <a:r>
              <a:rPr lang="en-US" sz="1600" kern="1200" dirty="0">
                <a:solidFill>
                  <a:srgbClr val="000000"/>
                </a:solidFill>
              </a:rPr>
              <a:t>1. </a:t>
            </a:r>
            <a:r>
              <a:rPr lang="en-US" sz="1600" b="1" kern="1200" dirty="0">
                <a:solidFill>
                  <a:srgbClr val="000000"/>
                </a:solidFill>
              </a:rPr>
              <a:t>“The previous company I worked for used </a:t>
            </a:r>
            <a:r>
              <a:rPr lang="en-US" sz="1600" b="1" kern="1200" dirty="0" err="1">
                <a:solidFill>
                  <a:srgbClr val="000000"/>
                </a:solidFill>
              </a:rPr>
              <a:t>BestEx</a:t>
            </a:r>
            <a:r>
              <a:rPr lang="en-US" sz="1600" b="1" kern="1200" dirty="0">
                <a:solidFill>
                  <a:srgbClr val="000000"/>
                </a:solidFill>
              </a:rPr>
              <a:t> and they were fantastic. We should go with them.”</a:t>
            </a:r>
            <a:r>
              <a:rPr lang="en-US" sz="1600" kern="1200" dirty="0">
                <a:solidFill>
                  <a:srgbClr val="000000"/>
                </a:solidFill>
              </a:rPr>
              <a:t> This employee is </a:t>
            </a:r>
            <a:r>
              <a:rPr lang="en-US" sz="1600" b="1" kern="1200" dirty="0">
                <a:solidFill>
                  <a:srgbClr val="000000"/>
                </a:solidFill>
              </a:rPr>
              <a:t>overconfident in her assumptions</a:t>
            </a:r>
            <a:r>
              <a:rPr lang="en-US" sz="1600" kern="1200" dirty="0">
                <a:solidFill>
                  <a:srgbClr val="000000"/>
                </a:solidFill>
              </a:rPr>
              <a:t>. She is assuming that because her previous company used </a:t>
            </a:r>
            <a:r>
              <a:rPr lang="en-US" sz="1600" kern="1200" dirty="0" err="1">
                <a:solidFill>
                  <a:srgbClr val="000000"/>
                </a:solidFill>
              </a:rPr>
              <a:t>BestEx</a:t>
            </a:r>
            <a:r>
              <a:rPr lang="en-US" sz="1600" kern="1200" dirty="0">
                <a:solidFill>
                  <a:srgbClr val="000000"/>
                </a:solidFill>
              </a:rPr>
              <a:t>, it is the best vendor for her current company. In doing so, she fails to consider if the two companies have the same needs or if </a:t>
            </a:r>
            <a:r>
              <a:rPr lang="en-US" sz="1600" kern="1200" dirty="0" err="1">
                <a:solidFill>
                  <a:srgbClr val="000000"/>
                </a:solidFill>
              </a:rPr>
              <a:t>BestEx</a:t>
            </a:r>
            <a:r>
              <a:rPr lang="en-US" sz="1600" kern="1200" dirty="0">
                <a:solidFill>
                  <a:srgbClr val="000000"/>
                </a:solidFill>
              </a:rPr>
              <a:t> still offers the same level of service as before. </a:t>
            </a:r>
          </a:p>
          <a:p>
            <a:pPr marL="173038" indent="-173038"/>
            <a:r>
              <a:rPr lang="en-US" sz="1600" kern="1200" dirty="0">
                <a:solidFill>
                  <a:srgbClr val="000000"/>
                </a:solidFill>
              </a:rPr>
              <a:t> </a:t>
            </a:r>
          </a:p>
          <a:p>
            <a:pPr marL="173038" indent="-173038"/>
            <a:r>
              <a:rPr lang="en-US" sz="1600" kern="1200" dirty="0">
                <a:solidFill>
                  <a:srgbClr val="000000"/>
                </a:solidFill>
              </a:rPr>
              <a:t>2. </a:t>
            </a:r>
            <a:r>
              <a:rPr lang="en-US" sz="1600" b="1" kern="1200" dirty="0">
                <a:solidFill>
                  <a:srgbClr val="000000"/>
                </a:solidFill>
              </a:rPr>
              <a:t>“</a:t>
            </a:r>
            <a:r>
              <a:rPr lang="en-US" sz="1600" b="1" kern="1200" dirty="0" err="1">
                <a:solidFill>
                  <a:srgbClr val="000000"/>
                </a:solidFill>
              </a:rPr>
              <a:t>SuperCo</a:t>
            </a:r>
            <a:r>
              <a:rPr lang="en-US" sz="1600" b="1" kern="1200" dirty="0">
                <a:solidFill>
                  <a:srgbClr val="000000"/>
                </a:solidFill>
              </a:rPr>
              <a:t> has more experience in our industry area and is less expensive than </a:t>
            </a:r>
            <a:r>
              <a:rPr lang="en-US" sz="1600" b="1" kern="1200" dirty="0" err="1">
                <a:solidFill>
                  <a:srgbClr val="000000"/>
                </a:solidFill>
              </a:rPr>
              <a:t>BestEx</a:t>
            </a:r>
            <a:r>
              <a:rPr lang="en-US" sz="1600" b="1" kern="1200" dirty="0">
                <a:solidFill>
                  <a:srgbClr val="000000"/>
                </a:solidFill>
              </a:rPr>
              <a:t>.”</a:t>
            </a:r>
            <a:r>
              <a:rPr lang="en-US" sz="1600" kern="1200" dirty="0">
                <a:solidFill>
                  <a:srgbClr val="000000"/>
                </a:solidFill>
              </a:rPr>
              <a:t> This is an </a:t>
            </a:r>
            <a:r>
              <a:rPr lang="en-US" sz="1600" b="1" kern="1200" dirty="0">
                <a:solidFill>
                  <a:srgbClr val="000000"/>
                </a:solidFill>
              </a:rPr>
              <a:t>unbiased statement</a:t>
            </a:r>
            <a:r>
              <a:rPr lang="en-US" sz="1600" kern="1200" dirty="0">
                <a:solidFill>
                  <a:srgbClr val="000000"/>
                </a:solidFill>
              </a:rPr>
              <a:t>. It looks only at facts. </a:t>
            </a:r>
          </a:p>
          <a:p>
            <a:pPr marL="173038" indent="-173038"/>
            <a:r>
              <a:rPr lang="en-US" sz="1600" kern="1200" dirty="0">
                <a:solidFill>
                  <a:srgbClr val="000000"/>
                </a:solidFill>
              </a:rPr>
              <a:t> </a:t>
            </a:r>
          </a:p>
          <a:p>
            <a:pPr marL="173038" indent="-173038"/>
            <a:r>
              <a:rPr lang="en-US" sz="1600" kern="1200" dirty="0">
                <a:solidFill>
                  <a:srgbClr val="000000"/>
                </a:solidFill>
              </a:rPr>
              <a:t>3. </a:t>
            </a:r>
            <a:r>
              <a:rPr lang="en-US" sz="1600" b="1" kern="1200" dirty="0">
                <a:solidFill>
                  <a:srgbClr val="000000"/>
                </a:solidFill>
              </a:rPr>
              <a:t>“</a:t>
            </a:r>
            <a:r>
              <a:rPr lang="en-US" sz="1600" b="1" kern="1200" dirty="0" err="1">
                <a:solidFill>
                  <a:srgbClr val="000000"/>
                </a:solidFill>
              </a:rPr>
              <a:t>SuperCo</a:t>
            </a:r>
            <a:r>
              <a:rPr lang="en-US" sz="1600" b="1" kern="1200" dirty="0">
                <a:solidFill>
                  <a:srgbClr val="000000"/>
                </a:solidFill>
              </a:rPr>
              <a:t> was my first employer! I learned so much when I worked for them.”</a:t>
            </a:r>
            <a:r>
              <a:rPr lang="en-US" sz="1600" kern="1200" dirty="0">
                <a:solidFill>
                  <a:srgbClr val="000000"/>
                </a:solidFill>
              </a:rPr>
              <a:t> This statement is an example of </a:t>
            </a:r>
            <a:r>
              <a:rPr lang="en-US" sz="1600" b="1" kern="1200" dirty="0">
                <a:solidFill>
                  <a:srgbClr val="000000"/>
                </a:solidFill>
              </a:rPr>
              <a:t>emotional attachment</a:t>
            </a:r>
            <a:r>
              <a:rPr lang="en-US" sz="1600" kern="1200" dirty="0">
                <a:solidFill>
                  <a:srgbClr val="000000"/>
                </a:solidFill>
              </a:rPr>
              <a:t>. This employee has a bond with </a:t>
            </a:r>
            <a:r>
              <a:rPr lang="en-US" sz="1600" kern="1200" dirty="0" err="1">
                <a:solidFill>
                  <a:srgbClr val="000000"/>
                </a:solidFill>
              </a:rPr>
              <a:t>SuperCo</a:t>
            </a:r>
            <a:r>
              <a:rPr lang="en-US" sz="1600" kern="1200" dirty="0">
                <a:solidFill>
                  <a:srgbClr val="000000"/>
                </a:solidFill>
              </a:rPr>
              <a:t> that may affect </a:t>
            </a:r>
            <a:r>
              <a:rPr lang="en-US" sz="1600" dirty="0">
                <a:solidFill>
                  <a:srgbClr val="000000"/>
                </a:solidFill>
              </a:rPr>
              <a:t>his </a:t>
            </a:r>
            <a:r>
              <a:rPr lang="en-US" sz="1600" kern="1200" dirty="0">
                <a:solidFill>
                  <a:srgbClr val="000000"/>
                </a:solidFill>
              </a:rPr>
              <a:t>ability to see things objectively.</a:t>
            </a:r>
          </a:p>
          <a:p>
            <a:pPr marL="173038" indent="-173038"/>
            <a:r>
              <a:rPr lang="en-US" sz="1600" kern="1200" dirty="0">
                <a:solidFill>
                  <a:srgbClr val="000000"/>
                </a:solidFill>
              </a:rPr>
              <a:t> </a:t>
            </a:r>
          </a:p>
          <a:p>
            <a:pPr marL="173038" indent="-173038"/>
            <a:r>
              <a:rPr lang="en-US" sz="1600" kern="1200" dirty="0">
                <a:solidFill>
                  <a:srgbClr val="000000"/>
                </a:solidFill>
              </a:rPr>
              <a:t>4. </a:t>
            </a:r>
            <a:r>
              <a:rPr lang="en-US" sz="1600" b="1" kern="1200" dirty="0">
                <a:solidFill>
                  <a:srgbClr val="000000"/>
                </a:solidFill>
              </a:rPr>
              <a:t>“I was really impressed with the proposal from </a:t>
            </a:r>
            <a:r>
              <a:rPr lang="en-US" sz="1600" b="1" kern="1200" dirty="0" err="1">
                <a:solidFill>
                  <a:srgbClr val="000000"/>
                </a:solidFill>
              </a:rPr>
              <a:t>SuperCo</a:t>
            </a:r>
            <a:r>
              <a:rPr lang="en-US" sz="1600" b="1" kern="1200" dirty="0">
                <a:solidFill>
                  <a:srgbClr val="000000"/>
                </a:solidFill>
              </a:rPr>
              <a:t>, and I found a few positive reviews of them online.”</a:t>
            </a:r>
            <a:r>
              <a:rPr lang="en-US" sz="1600" kern="1200" dirty="0">
                <a:solidFill>
                  <a:srgbClr val="000000"/>
                </a:solidFill>
              </a:rPr>
              <a:t> This is an example of a </a:t>
            </a:r>
            <a:r>
              <a:rPr lang="en-US" sz="1600" b="1" kern="1200" dirty="0">
                <a:solidFill>
                  <a:srgbClr val="000000"/>
                </a:solidFill>
              </a:rPr>
              <a:t>desire to confirm opinions</a:t>
            </a:r>
            <a:r>
              <a:rPr lang="en-US" sz="1600" kern="1200" dirty="0">
                <a:solidFill>
                  <a:srgbClr val="000000"/>
                </a:solidFill>
              </a:rPr>
              <a:t>. The employee liked the proposal and then sought out information to support his or her opinion.</a:t>
            </a:r>
          </a:p>
          <a:p>
            <a:r>
              <a:rPr lang="en-US" sz="1600" kern="1200" dirty="0">
                <a:solidFill>
                  <a:srgbClr val="000000"/>
                </a:solidFill>
              </a:rPr>
              <a:t> </a:t>
            </a:r>
          </a:p>
          <a:p>
            <a:r>
              <a:rPr lang="en-US" sz="1600" i="1" kern="1200" dirty="0">
                <a:solidFill>
                  <a:srgbClr val="000000"/>
                </a:solidFill>
              </a:rPr>
              <a:t>Say</a:t>
            </a:r>
            <a:r>
              <a:rPr lang="en-US" sz="1600" kern="1200" dirty="0">
                <a:solidFill>
                  <a:srgbClr val="000000"/>
                </a:solidFill>
              </a:rPr>
              <a:t>: You’ve just seen how easy it is for biased statements to enter a discussion and possibly sway a decision.</a:t>
            </a:r>
            <a:r>
              <a:rPr lang="en-US" sz="1600" i="1" kern="1200" dirty="0">
                <a:solidFill>
                  <a:srgbClr val="000000"/>
                </a:solidFill>
              </a:rPr>
              <a:t> </a:t>
            </a:r>
            <a:r>
              <a:rPr lang="en-US" sz="1600" kern="1200" dirty="0">
                <a:solidFill>
                  <a:srgbClr val="000000"/>
                </a:solidFill>
              </a:rPr>
              <a:t>What strategies can you use to prevent this from happening with your team?</a:t>
            </a:r>
          </a:p>
          <a:p>
            <a:r>
              <a:rPr lang="en-US" sz="1600" kern="1200" dirty="0">
                <a:solidFill>
                  <a:srgbClr val="000000"/>
                </a:solidFill>
              </a:rPr>
              <a:t> </a:t>
            </a:r>
          </a:p>
          <a:p>
            <a:r>
              <a:rPr lang="en-US" sz="1600" i="1" kern="1200" dirty="0">
                <a:solidFill>
                  <a:srgbClr val="000000"/>
                </a:solidFill>
              </a:rPr>
              <a:t>Instructions:</a:t>
            </a:r>
            <a:r>
              <a:rPr lang="en-US" sz="1600" kern="1200" dirty="0">
                <a:solidFill>
                  <a:srgbClr val="000000"/>
                </a:solidFill>
              </a:rPr>
              <a:t> Give participants one minute to chat in their ideas. Ideally, they will highlight the following, although additional responses may be correct:</a:t>
            </a:r>
          </a:p>
          <a:p>
            <a:r>
              <a:rPr lang="en-US" sz="1600" kern="1200" dirty="0">
                <a:solidFill>
                  <a:srgbClr val="000000"/>
                </a:solidFill>
              </a:rPr>
              <a:t> [Added periods, since these are full sentences]</a:t>
            </a:r>
          </a:p>
          <a:p>
            <a:pPr lvl="0">
              <a:buFont typeface="Arial" pitchFamily="34" charset="0"/>
              <a:buChar char="•"/>
            </a:pPr>
            <a:r>
              <a:rPr lang="en-US" sz="1600" kern="1200" dirty="0">
                <a:solidFill>
                  <a:srgbClr val="000000"/>
                </a:solidFill>
              </a:rPr>
              <a:t> Get exposure to new information or a new perspective on the decision.</a:t>
            </a:r>
          </a:p>
          <a:p>
            <a:pPr lvl="0">
              <a:buFont typeface="Arial" pitchFamily="34" charset="0"/>
              <a:buChar char="•"/>
            </a:pPr>
            <a:r>
              <a:rPr lang="en-US" sz="1600" kern="1200" dirty="0">
                <a:solidFill>
                  <a:srgbClr val="000000"/>
                </a:solidFill>
              </a:rPr>
              <a:t> Invite others to challenge your thoughts.</a:t>
            </a:r>
          </a:p>
          <a:p>
            <a:pPr lvl="0">
              <a:buFont typeface="Arial" pitchFamily="34" charset="0"/>
              <a:buChar char="•"/>
            </a:pPr>
            <a:r>
              <a:rPr lang="en-US" sz="1600" kern="1200" dirty="0">
                <a:solidFill>
                  <a:srgbClr val="000000"/>
                </a:solidFill>
              </a:rPr>
              <a:t> Take advantage of a governance process, if there is one available.</a:t>
            </a:r>
          </a:p>
          <a:p>
            <a:pPr lvl="0">
              <a:buFont typeface="Arial" pitchFamily="34" charset="0"/>
              <a:buChar char="•"/>
            </a:pPr>
            <a:r>
              <a:rPr lang="en-US" sz="1600" kern="1200" dirty="0">
                <a:solidFill>
                  <a:srgbClr val="000000"/>
                </a:solidFill>
              </a:rPr>
              <a:t> Involve an outside, neutral party.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u="none" dirty="0"/>
              <a:t>[Time: 1 minute]</a:t>
            </a:r>
          </a:p>
          <a:p>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i="1" kern="1200" dirty="0">
                <a:solidFill>
                  <a:schemeClr val="tx1"/>
                </a:solidFill>
              </a:rPr>
              <a:t>Say: </a:t>
            </a:r>
            <a:r>
              <a:rPr lang="en-US" sz="1000" kern="1200" dirty="0">
                <a:solidFill>
                  <a:schemeClr val="tx1"/>
                </a:solidFill>
              </a:rPr>
              <a:t>Here is a list of common cognitive biases that are covered in the Harvard </a:t>
            </a:r>
            <a:r>
              <a:rPr lang="en-US" sz="1000" kern="1200" dirty="0" err="1">
                <a:solidFill>
                  <a:schemeClr val="tx1"/>
                </a:solidFill>
              </a:rPr>
              <a:t>ManageMentor</a:t>
            </a:r>
            <a:r>
              <a:rPr lang="en-US" sz="1000" kern="1200" dirty="0">
                <a:solidFill>
                  <a:schemeClr val="tx1"/>
                </a:solidFill>
              </a:rPr>
              <a:t> Decision Making topic. Be aware of your own biases as well as those of group members who are contributing to the decision.</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fontScale="92500"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b="1" dirty="0">
                <a:solidFill>
                  <a:srgbClr val="000000"/>
                </a:solidFill>
              </a:rPr>
              <a:t>Facilitator notes:</a:t>
            </a:r>
          </a:p>
          <a:p>
            <a:endParaRPr lang="en-US" sz="1100" i="1" kern="1200" dirty="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solidFill>
                  <a:srgbClr val="000000"/>
                </a:solidFill>
              </a:rPr>
              <a:t>[Time: 5 minutes]</a:t>
            </a:r>
          </a:p>
          <a:p>
            <a:endParaRPr lang="en-US" sz="1100" i="1" kern="1200" dirty="0">
              <a:solidFill>
                <a:srgbClr val="000000"/>
              </a:solidFill>
            </a:endParaRPr>
          </a:p>
          <a:p>
            <a:r>
              <a:rPr lang="en-US" sz="1100" i="1" kern="1200" dirty="0">
                <a:solidFill>
                  <a:srgbClr val="000000"/>
                </a:solidFill>
              </a:rPr>
              <a:t>Say:</a:t>
            </a:r>
            <a:r>
              <a:rPr lang="en-US" sz="1100" kern="1200" dirty="0">
                <a:solidFill>
                  <a:srgbClr val="000000"/>
                </a:solidFill>
              </a:rPr>
              <a:t> Before we move on, let’s take a few minutes to talk about how to discourage aggressive advocacy, which is when team members view the decision process as a competition. Individuals argue for their own positions and </a:t>
            </a:r>
            <a:r>
              <a:rPr lang="en-US" sz="1100" dirty="0">
                <a:solidFill>
                  <a:srgbClr val="000000"/>
                </a:solidFill>
              </a:rPr>
              <a:t>offer only </a:t>
            </a:r>
            <a:r>
              <a:rPr lang="en-US" sz="1100" kern="1200" dirty="0">
                <a:solidFill>
                  <a:srgbClr val="000000"/>
                </a:solidFill>
              </a:rPr>
              <a:t>evidence [or “facts” or “background” to avoid repetition?] that supports their case. Consequently, decision makers don’t have all of the information they need to make the best decision. </a:t>
            </a:r>
            <a:r>
              <a:rPr lang="en-US" sz="1100" dirty="0">
                <a:solidFill>
                  <a:srgbClr val="000000"/>
                </a:solidFill>
              </a:rPr>
              <a:t>[or “smartest”? The goal isn’t a balanced decision. Balancing inquiry and advocacy is a decision-making </a:t>
            </a:r>
            <a:r>
              <a:rPr lang="en-US" sz="1100" i="1" dirty="0">
                <a:solidFill>
                  <a:srgbClr val="000000"/>
                </a:solidFill>
              </a:rPr>
              <a:t>approach</a:t>
            </a:r>
            <a:r>
              <a:rPr lang="en-US" sz="1100" dirty="0">
                <a:solidFill>
                  <a:srgbClr val="000000"/>
                </a:solidFill>
              </a:rPr>
              <a:t>] </a:t>
            </a:r>
            <a:endParaRPr lang="en-US" sz="1100" kern="1200" dirty="0">
              <a:solidFill>
                <a:srgbClr val="000000"/>
              </a:solidFill>
            </a:endParaRPr>
          </a:p>
          <a:p>
            <a:r>
              <a:rPr lang="en-US" sz="1100" kern="1200" dirty="0">
                <a:solidFill>
                  <a:srgbClr val="000000"/>
                </a:solidFill>
              </a:rPr>
              <a:t> </a:t>
            </a:r>
          </a:p>
          <a:p>
            <a:r>
              <a:rPr lang="en-US" sz="1100" i="1" kern="1200" dirty="0">
                <a:solidFill>
                  <a:srgbClr val="000000"/>
                </a:solidFill>
              </a:rPr>
              <a:t>Say</a:t>
            </a:r>
            <a:r>
              <a:rPr lang="en-US" sz="1100" kern="1200" dirty="0">
                <a:solidFill>
                  <a:srgbClr val="000000"/>
                </a:solidFill>
              </a:rPr>
              <a:t>: What strategies can Marianna use to discourage aggressive advocacy and promote constructive debate? Take a moment to chat in some strategies.</a:t>
            </a:r>
          </a:p>
          <a:p>
            <a:r>
              <a:rPr lang="en-US" sz="1100" kern="1200" dirty="0">
                <a:solidFill>
                  <a:srgbClr val="000000"/>
                </a:solidFill>
              </a:rPr>
              <a:t> </a:t>
            </a:r>
          </a:p>
          <a:p>
            <a:r>
              <a:rPr lang="en-US" sz="1100" i="1" kern="1200" dirty="0">
                <a:solidFill>
                  <a:srgbClr val="000000"/>
                </a:solidFill>
              </a:rPr>
              <a:t>Instructions:</a:t>
            </a:r>
            <a:r>
              <a:rPr lang="en-US" sz="1100" kern="1200" dirty="0">
                <a:solidFill>
                  <a:srgbClr val="000000"/>
                </a:solidFill>
              </a:rPr>
              <a:t> Give participants one minute to chat in their ideas. Comment on their strategies (e.g., “I see many of you think using language that promotes openness is an effective strategy”). If it’s difficult to comment broadly, highlight one or two valuable strategies that participants suggested. Ideally, participants will suggest the following, although additional responses may be correct:</a:t>
            </a:r>
          </a:p>
          <a:p>
            <a:r>
              <a:rPr lang="en-US" sz="1100" kern="1200" dirty="0">
                <a:solidFill>
                  <a:srgbClr val="000000"/>
                </a:solidFill>
              </a:rPr>
              <a:t>[Added periods]</a:t>
            </a:r>
          </a:p>
          <a:p>
            <a:pPr marL="169863" lvl="0" indent="-169863">
              <a:buFont typeface="Arial" pitchFamily="34" charset="0"/>
              <a:buChar char="•"/>
            </a:pPr>
            <a:r>
              <a:rPr lang="en-US" sz="1100" kern="1200" dirty="0">
                <a:solidFill>
                  <a:srgbClr val="000000"/>
                </a:solidFill>
              </a:rPr>
              <a:t> Encourage language that promotes openness to others’ ideas and decreases defensiveness.</a:t>
            </a:r>
          </a:p>
          <a:p>
            <a:pPr marL="169863" lvl="0" indent="-169863">
              <a:buFont typeface="Arial" pitchFamily="34" charset="0"/>
              <a:buChar char="•"/>
            </a:pPr>
            <a:r>
              <a:rPr lang="en-US" sz="1100" kern="1200" dirty="0">
                <a:solidFill>
                  <a:srgbClr val="000000"/>
                </a:solidFill>
              </a:rPr>
              <a:t>Break up coalitions by having people with different interests work together.</a:t>
            </a:r>
          </a:p>
          <a:p>
            <a:pPr marL="169863" lvl="0" indent="-169863">
              <a:buFont typeface="Arial" pitchFamily="34" charset="0"/>
              <a:buChar char="•"/>
            </a:pPr>
            <a:r>
              <a:rPr lang="en-US" sz="1100" kern="1200" dirty="0">
                <a:solidFill>
                  <a:srgbClr val="000000"/>
                </a:solidFill>
              </a:rPr>
              <a:t>Ask people to adopt the perspective of someone from a different functional group or role to help them get a different perspective.</a:t>
            </a:r>
          </a:p>
          <a:p>
            <a:pPr marL="169863" lvl="0" indent="-169863">
              <a:buFont typeface="Arial" pitchFamily="34" charset="0"/>
              <a:buChar char="•"/>
            </a:pPr>
            <a:r>
              <a:rPr lang="en-US" sz="1100" kern="1200" dirty="0">
                <a:solidFill>
                  <a:srgbClr val="000000"/>
                </a:solidFill>
              </a:rPr>
              <a:t>Challenge underlying assumptions and encourage fact-finding.</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1 minute]</a:t>
            </a:r>
            <a:endParaRPr lang="en-US" sz="1000" i="1" kern="1200" dirty="0">
              <a:solidFill>
                <a:schemeClr val="tx1"/>
              </a:solidFill>
            </a:endParaRPr>
          </a:p>
          <a:p>
            <a:endParaRPr lang="en-US" sz="1000" i="1" kern="1200" dirty="0">
              <a:solidFill>
                <a:schemeClr val="tx1"/>
              </a:solidFill>
            </a:endParaRPr>
          </a:p>
          <a:p>
            <a:r>
              <a:rPr lang="en-US" sz="1000" i="1" kern="1200" dirty="0">
                <a:solidFill>
                  <a:schemeClr val="tx1"/>
                </a:solidFill>
              </a:rPr>
              <a:t>Say: </a:t>
            </a:r>
            <a:r>
              <a:rPr lang="en-US" sz="1000" kern="1200" dirty="0">
                <a:solidFill>
                  <a:schemeClr val="tx1"/>
                </a:solidFill>
              </a:rPr>
              <a:t>When making group decisions, strive to balance advocacy with inquiry by encouraging team members to:</a:t>
            </a:r>
          </a:p>
          <a:p>
            <a:endParaRPr lang="en-US" sz="1000" kern="1200" dirty="0">
              <a:solidFill>
                <a:schemeClr val="tx1"/>
              </a:solidFill>
            </a:endParaRPr>
          </a:p>
          <a:p>
            <a:pPr marL="120650" lvl="0" indent="-120650">
              <a:buFont typeface="Arial" pitchFamily="34" charset="0"/>
              <a:buChar char="•"/>
            </a:pPr>
            <a:r>
              <a:rPr lang="en-US" sz="1000" kern="1200" dirty="0">
                <a:solidFill>
                  <a:schemeClr val="tx1"/>
                </a:solidFill>
              </a:rPr>
              <a:t> Ask probing questions</a:t>
            </a:r>
          </a:p>
          <a:p>
            <a:pPr marL="120650" lvl="0" indent="-120650">
              <a:buFont typeface="Arial" pitchFamily="34" charset="0"/>
              <a:buChar char="•"/>
            </a:pPr>
            <a:r>
              <a:rPr lang="en-US" sz="1000" kern="1200" dirty="0">
                <a:solidFill>
                  <a:schemeClr val="tx1"/>
                </a:solidFill>
              </a:rPr>
              <a:t> Explore different points of view</a:t>
            </a:r>
          </a:p>
          <a:p>
            <a:pPr marL="120650" lvl="0" indent="-120650">
              <a:buFont typeface="Arial" pitchFamily="34" charset="0"/>
              <a:buChar char="•"/>
            </a:pPr>
            <a:r>
              <a:rPr lang="en-US" sz="1000" kern="1200" dirty="0">
                <a:solidFill>
                  <a:schemeClr val="tx1"/>
                </a:solidFill>
              </a:rPr>
              <a:t> Identify a wide range of options </a:t>
            </a:r>
          </a:p>
          <a:p>
            <a:pPr marL="120650" indent="-120650">
              <a:buFont typeface="Arial" pitchFamily="34" charset="0"/>
              <a:buChar char="•"/>
            </a:pPr>
            <a:r>
              <a:rPr lang="en-US" sz="1000" kern="1200" dirty="0">
                <a:solidFill>
                  <a:schemeClr val="tx1"/>
                </a:solidFill>
              </a:rPr>
              <a:t> Set aside their personal preferences and focus on what’s best for the group</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5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i="1" kern="1200" dirty="0">
              <a:solidFill>
                <a:schemeClr val="tx1"/>
              </a:solidFill>
            </a:endParaRPr>
          </a:p>
          <a:p>
            <a:r>
              <a:rPr lang="en-US" sz="1000" i="1" kern="1200" dirty="0">
                <a:solidFill>
                  <a:schemeClr val="tx1"/>
                </a:solidFill>
              </a:rPr>
              <a:t>Say:</a:t>
            </a:r>
            <a:r>
              <a:rPr lang="en-US" sz="1000" kern="1200" dirty="0">
                <a:solidFill>
                  <a:schemeClr val="tx1"/>
                </a:solidFill>
              </a:rPr>
              <a:t> Think about your upcoming or past decision. What challenges do you anticipate or did you face? Take a moment to think about appropriate strategies for the situation.</a:t>
            </a:r>
          </a:p>
          <a:p>
            <a:r>
              <a:rPr lang="en-US" sz="1000" kern="1200" dirty="0">
                <a:solidFill>
                  <a:schemeClr val="tx1"/>
                </a:solidFill>
              </a:rPr>
              <a:t> </a:t>
            </a:r>
          </a:p>
          <a:p>
            <a:r>
              <a:rPr lang="en-US" sz="1000" i="1" kern="1200" dirty="0">
                <a:solidFill>
                  <a:schemeClr val="tx1"/>
                </a:solidFill>
              </a:rPr>
              <a:t>Instructions</a:t>
            </a:r>
            <a:r>
              <a:rPr lang="en-US" sz="1000" kern="1200" dirty="0">
                <a:solidFill>
                  <a:schemeClr val="tx1"/>
                </a:solidFill>
              </a:rPr>
              <a:t>: Give participants one minute to reflect. After this time, ask for one volunteer to share a challenge and potential strategy. Time permitting, invite others to provide feedback, and provide brief feedback yourself. </a:t>
            </a:r>
          </a:p>
          <a:p>
            <a:r>
              <a:rPr lang="en-US" sz="1000" i="1" kern="1200" dirty="0">
                <a:solidFill>
                  <a:schemeClr val="tx1"/>
                </a:solidFill>
              </a:rPr>
              <a:t> </a:t>
            </a:r>
            <a:endParaRPr lang="en-US" sz="1000" kern="1200" dirty="0">
              <a:solidFill>
                <a:schemeClr val="tx1"/>
              </a:solidFill>
            </a:endParaRPr>
          </a:p>
          <a:p>
            <a:r>
              <a:rPr lang="en-US" sz="1000" i="1" kern="1200" dirty="0">
                <a:solidFill>
                  <a:schemeClr val="tx1"/>
                </a:solidFill>
              </a:rPr>
              <a:t>Say</a:t>
            </a:r>
            <a:r>
              <a:rPr lang="en-US" sz="1000" kern="1200" dirty="0">
                <a:solidFill>
                  <a:schemeClr val="tx1"/>
                </a:solidFill>
              </a:rPr>
              <a:t>: You’ve mentioned some difficult challenges and some effective strategies for managing them.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i="1" kern="1200" dirty="0">
              <a:solidFill>
                <a:schemeClr val="tx1"/>
              </a:solidFill>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1/2 minute]</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i="1" kern="1200" dirty="0">
                <a:solidFill>
                  <a:schemeClr val="tx1"/>
                </a:solidFill>
              </a:rPr>
              <a:t>Say: </a:t>
            </a:r>
            <a:r>
              <a:rPr lang="en-US" sz="1000" kern="1200" dirty="0">
                <a:solidFill>
                  <a:schemeClr val="tx1"/>
                </a:solidFill>
              </a:rPr>
              <a:t>Sometimes it’s difficult to reach a decision, even when the process is going smoothly. Let’s look at some strategies you can use to move your group toward closure. </a:t>
            </a:r>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i="1" kern="1200" dirty="0">
              <a:solidFill>
                <a:schemeClr val="tx1"/>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a:p>
        </p:txBody>
      </p:sp>
      <p:sp>
        <p:nvSpPr>
          <p:cNvPr id="6" name="Notes Placeholder 2"/>
          <p:cNvSpPr>
            <a:spLocks noGrp="1"/>
          </p:cNvSpPr>
          <p:nvPr>
            <p:ph type="body" sz="quarter" idx="11"/>
          </p:nvPr>
        </p:nvSpPr>
        <p:spPr/>
        <p:txBody>
          <a:bodyPr>
            <a:normAutofit fontScale="92500" lnSpcReduction="2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b="1" dirty="0"/>
              <a:t>Facilitator notes:</a:t>
            </a:r>
          </a:p>
          <a:p>
            <a:endParaRPr lang="en-US" sz="11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[Time: 6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dirty="0"/>
          </a:p>
          <a:p>
            <a:r>
              <a:rPr lang="en-US" sz="1100" i="1" kern="1200" dirty="0">
                <a:solidFill>
                  <a:schemeClr val="tx1"/>
                </a:solidFill>
              </a:rPr>
              <a:t>Say: </a:t>
            </a:r>
            <a:r>
              <a:rPr lang="en-US" sz="1100" kern="1200" dirty="0">
                <a:solidFill>
                  <a:schemeClr val="tx1"/>
                </a:solidFill>
              </a:rPr>
              <a:t>Let’s return to Marianna’s situation. Take a minute to read the scenario.</a:t>
            </a:r>
            <a:r>
              <a:rPr lang="en-US" sz="1100" kern="1200" baseline="0" dirty="0">
                <a:solidFill>
                  <a:schemeClr val="tx1"/>
                </a:solidFill>
              </a:rPr>
              <a:t> </a:t>
            </a:r>
            <a:r>
              <a:rPr lang="en-US" sz="1100" kern="1200" dirty="0">
                <a:solidFill>
                  <a:schemeClr val="tx1"/>
                </a:solidFill>
              </a:rPr>
              <a:t>What are some strategies that Marianna can use to resolve the group’s disagreement and move it toward closure?</a:t>
            </a:r>
            <a:r>
              <a:rPr lang="en-US" sz="1100" kern="1200" baseline="0" dirty="0">
                <a:solidFill>
                  <a:schemeClr val="tx1"/>
                </a:solidFill>
              </a:rPr>
              <a:t> </a:t>
            </a:r>
            <a:r>
              <a:rPr lang="en-US" sz="1100" kern="1200" dirty="0">
                <a:solidFill>
                  <a:schemeClr val="tx1"/>
                </a:solidFill>
              </a:rPr>
              <a:t>Take a moment to chat in an appropriate strategy for moving the group toward closure.</a:t>
            </a:r>
          </a:p>
          <a:p>
            <a:r>
              <a:rPr lang="en-US" sz="1100" kern="1200" dirty="0">
                <a:solidFill>
                  <a:schemeClr val="tx1"/>
                </a:solidFill>
              </a:rPr>
              <a:t> </a:t>
            </a:r>
          </a:p>
          <a:p>
            <a:r>
              <a:rPr lang="en-US" sz="1100" i="1" kern="1200" dirty="0">
                <a:solidFill>
                  <a:schemeClr val="tx1"/>
                </a:solidFill>
              </a:rPr>
              <a:t>Instructions:</a:t>
            </a:r>
            <a:r>
              <a:rPr lang="en-US" sz="1100" kern="1200" dirty="0">
                <a:solidFill>
                  <a:schemeClr val="tx1"/>
                </a:solidFill>
              </a:rPr>
              <a:t> Give participants one minute to chat in their strategies. Comment on their proposed strategies (e.g., “I see some of you suggested revisiting the original objectives and some of you mentioned the point-counterpoint method.”). If it’s difficult to comment broadly, highlight one or two valuable strategies that participants suggested. Ideally, participants will highlight the following, although additional responses may be correct:</a:t>
            </a:r>
          </a:p>
          <a:p>
            <a:endParaRPr lang="en-US" sz="1100" kern="1200" dirty="0">
              <a:solidFill>
                <a:schemeClr val="tx1"/>
              </a:solidFill>
            </a:endParaRPr>
          </a:p>
          <a:p>
            <a:pPr marL="120650" lvl="0" indent="-120650">
              <a:buFont typeface="Arial" pitchFamily="34" charset="0"/>
              <a:buChar char="•"/>
            </a:pPr>
            <a:r>
              <a:rPr lang="en-US" sz="1100" kern="1200" dirty="0">
                <a:solidFill>
                  <a:schemeClr val="tx1"/>
                </a:solidFill>
              </a:rPr>
              <a:t>Marianna can ask team members to revisit and retest their assumptions.</a:t>
            </a:r>
          </a:p>
          <a:p>
            <a:pPr marL="120650" lvl="0" indent="-120650">
              <a:buFont typeface="Arial" pitchFamily="34" charset="0"/>
              <a:buChar char="•"/>
            </a:pPr>
            <a:r>
              <a:rPr lang="en-US" sz="1100" kern="1200" dirty="0">
                <a:solidFill>
                  <a:schemeClr val="tx1"/>
                </a:solidFill>
              </a:rPr>
              <a:t>Marianna can review the original decision-making objectives to ensure they are still appropriate.</a:t>
            </a:r>
          </a:p>
          <a:p>
            <a:pPr marL="120650" lvl="0" indent="-120650">
              <a:buFont typeface="Arial" pitchFamily="34" charset="0"/>
              <a:buChar char="•"/>
            </a:pPr>
            <a:r>
              <a:rPr lang="en-US" sz="1100" kern="1200" dirty="0">
                <a:solidFill>
                  <a:schemeClr val="tx1"/>
                </a:solidFill>
              </a:rPr>
              <a:t>Marianna can set a deadline.</a:t>
            </a:r>
          </a:p>
          <a:p>
            <a:pPr marL="120650" lvl="0" indent="-120650">
              <a:buFont typeface="Arial" pitchFamily="34" charset="0"/>
              <a:buChar char="•"/>
            </a:pPr>
            <a:r>
              <a:rPr lang="en-US" sz="1100" kern="1200" dirty="0">
                <a:solidFill>
                  <a:schemeClr val="tx1"/>
                </a:solidFill>
              </a:rPr>
              <a:t>Marianna can get team members to agree that if they cannot resolve their disagreement, she will make the decision.</a:t>
            </a:r>
          </a:p>
          <a:p>
            <a:pPr marL="120650" lvl="0" indent="-120650">
              <a:buFont typeface="Arial" pitchFamily="34" charset="0"/>
              <a:buChar char="•"/>
            </a:pPr>
            <a:r>
              <a:rPr lang="en-US" sz="1100" kern="1200" dirty="0">
                <a:solidFill>
                  <a:schemeClr val="tx1"/>
                </a:solidFill>
              </a:rPr>
              <a:t>Marianna can use the point-counterpoint method, which involves dividing the team into two groups and asking them to develop alternative proposals. Each group presents a proposal, and then the two groups debate the merits of the proposals.</a:t>
            </a:r>
          </a:p>
          <a:p>
            <a:pPr marL="120650" lvl="0" indent="-120650">
              <a:buFont typeface="Arial" pitchFamily="34" charset="0"/>
              <a:buChar char="•"/>
            </a:pPr>
            <a:r>
              <a:rPr lang="en-US" sz="1100" kern="1200" dirty="0">
                <a:solidFill>
                  <a:schemeClr val="tx1"/>
                </a:solidFill>
              </a:rPr>
              <a:t>Marianna can use the intellectual watchdog technique, which involves dividing the team into two groups and having one team critique and revise the other group’s proposal. The two groups continue to critique and revise the proposals until they agree on a set of recommendations.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dirty="0"/>
          </a:p>
          <a:p>
            <a:pPr lvl="0"/>
            <a:endParaRPr lang="en-US" sz="1000" i="1" kern="1200" dirty="0">
              <a:solidFill>
                <a:schemeClr val="tx1"/>
              </a:solidFill>
            </a:endParaRPr>
          </a:p>
          <a:p>
            <a:pPr lvl="0"/>
            <a:endParaRPr lang="en-US" sz="1000" kern="1200" baseline="0" dirty="0">
              <a:solidFill>
                <a:schemeClr val="tx1"/>
              </a:solidFill>
            </a:endParaRPr>
          </a:p>
          <a:p>
            <a:pPr lvl="0"/>
            <a:endParaRPr lang="en-US" sz="1000" kern="1200" dirty="0">
              <a:solidFill>
                <a:schemeClr val="tx1"/>
              </a:solidFill>
            </a:endParaRPr>
          </a:p>
          <a:p>
            <a:endParaRPr lang="en-US" sz="10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i="1" kern="120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6 minutes]</a:t>
            </a:r>
          </a:p>
          <a:p>
            <a:endParaRPr lang="en-US" sz="1000" i="1" kern="1200" dirty="0"/>
          </a:p>
          <a:p>
            <a:r>
              <a:rPr lang="en-US" sz="1000" i="1" kern="1200" dirty="0"/>
              <a:t>Say: </a:t>
            </a:r>
            <a:r>
              <a:rPr lang="en-US" sz="1000" kern="1200" dirty="0"/>
              <a:t>Here is a list of tips from the Harvard </a:t>
            </a:r>
            <a:r>
              <a:rPr lang="en-US" sz="1000" kern="1200" dirty="0" err="1"/>
              <a:t>ManageMentor</a:t>
            </a:r>
            <a:r>
              <a:rPr lang="en-US" sz="1000" kern="1200" dirty="0"/>
              <a:t> Decision Making topic for moving a group toward closure. You can:</a:t>
            </a:r>
          </a:p>
          <a:p>
            <a:endParaRPr lang="en-US" sz="1000" kern="1200" dirty="0"/>
          </a:p>
          <a:p>
            <a:pPr marL="114300" lvl="0" indent="-114300">
              <a:buFont typeface="Arial" pitchFamily="34" charset="0"/>
              <a:buChar char="•"/>
            </a:pPr>
            <a:r>
              <a:rPr lang="en-US" sz="1000" kern="1200" dirty="0"/>
              <a:t>Revisit and retest assumptions behind proposed alternatives</a:t>
            </a:r>
          </a:p>
          <a:p>
            <a:pPr marL="114300" lvl="0" indent="-114300">
              <a:buFont typeface="Arial" pitchFamily="34" charset="0"/>
              <a:buChar char="•"/>
            </a:pPr>
            <a:r>
              <a:rPr lang="en-US" sz="1000" kern="1200" dirty="0"/>
              <a:t>Review and reevaluate the original decision-making objectives and revise them as necessary</a:t>
            </a:r>
          </a:p>
          <a:p>
            <a:pPr marL="114300" lvl="0" indent="-114300">
              <a:buFont typeface="Arial" pitchFamily="34" charset="0"/>
              <a:buChar char="•"/>
            </a:pPr>
            <a:r>
              <a:rPr lang="en-US" sz="1000" kern="1200" dirty="0"/>
              <a:t>Set a deadline</a:t>
            </a:r>
          </a:p>
          <a:p>
            <a:pPr marL="114300" lvl="0" indent="-114300">
              <a:buFont typeface="Arial" pitchFamily="34" charset="0"/>
              <a:buChar char="•"/>
            </a:pPr>
            <a:r>
              <a:rPr lang="en-US" sz="1000" kern="1200" dirty="0"/>
              <a:t>Agree that if the team cannot make a decision, the choice will be made by qualified consensus</a:t>
            </a:r>
          </a:p>
          <a:p>
            <a:r>
              <a:rPr lang="en-US" sz="1000" i="1" kern="1200" dirty="0"/>
              <a:t> </a:t>
            </a:r>
            <a:endParaRPr lang="en-US" sz="1000" kern="1200" dirty="0"/>
          </a:p>
          <a:p>
            <a:r>
              <a:rPr lang="en-US" sz="1000" i="1" kern="1200" dirty="0"/>
              <a:t>Say:</a:t>
            </a:r>
            <a:r>
              <a:rPr lang="en-US" sz="1000" kern="1200" dirty="0"/>
              <a:t> Has anyone used any other methods successfully?</a:t>
            </a:r>
          </a:p>
          <a:p>
            <a:r>
              <a:rPr lang="en-US" sz="1000" i="1" kern="1200" dirty="0"/>
              <a:t> </a:t>
            </a:r>
            <a:endParaRPr lang="en-US" sz="1000" kern="1200" dirty="0"/>
          </a:p>
          <a:p>
            <a:r>
              <a:rPr lang="en-US" sz="1000" i="1" kern="1200" dirty="0"/>
              <a:t>Instructions</a:t>
            </a:r>
            <a:r>
              <a:rPr lang="en-US" sz="1000" kern="1200" dirty="0"/>
              <a:t>: Ask for volunteers to raise their hands. Pick one or two to share their methods. Thank the volunteers for their ideas.</a:t>
            </a:r>
          </a:p>
          <a:p>
            <a:endParaRPr lang="en-US" sz="1000" kern="1200" dirty="0"/>
          </a:p>
          <a:p>
            <a:r>
              <a:rPr lang="en-US" sz="1000" i="1" kern="1200" dirty="0"/>
              <a:t>Say</a:t>
            </a:r>
            <a:r>
              <a:rPr lang="en-US" sz="1000" kern="1200" dirty="0"/>
              <a:t>: These are excellent ideas for moving</a:t>
            </a:r>
            <a:r>
              <a:rPr lang="en-US" sz="1000" kern="1200" baseline="0" dirty="0"/>
              <a:t> a group toward closure.</a:t>
            </a:r>
            <a:endParaRPr lang="en-US" sz="1000" kern="1200" dirty="0"/>
          </a:p>
          <a:p>
            <a:r>
              <a:rPr lang="en-US" sz="1000" kern="1200" dirty="0"/>
              <a:t> </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rgbClr val="000000"/>
                </a:solidFill>
                <a:effectLst/>
                <a:latin typeface="+mn-lt"/>
                <a:ea typeface="+mn-ea"/>
                <a:cs typeface="+mn-cs"/>
              </a:rPr>
              <a:t>Facilitator notes:</a:t>
            </a:r>
          </a:p>
          <a:p>
            <a:endParaRPr lang="en-US" sz="1000" b="1" kern="1200" dirty="0">
              <a:solidFill>
                <a:srgbClr val="000000"/>
              </a:solidFill>
              <a:effectLst/>
              <a:latin typeface="+mn-lt"/>
              <a:ea typeface="+mn-ea"/>
              <a:cs typeface="+mn-cs"/>
            </a:endParaRPr>
          </a:p>
          <a:p>
            <a:r>
              <a:rPr lang="en-US" sz="1000" i="1" kern="1200" dirty="0">
                <a:solidFill>
                  <a:srgbClr val="000000"/>
                </a:solidFill>
                <a:latin typeface="+mn-lt"/>
                <a:ea typeface="+mn-ea"/>
                <a:cs typeface="+mn-cs"/>
              </a:rPr>
              <a:t>Say</a:t>
            </a:r>
            <a:r>
              <a:rPr lang="en-US" sz="1000" kern="1200" dirty="0">
                <a:solidFill>
                  <a:srgbClr val="000000"/>
                </a:solidFill>
                <a:latin typeface="+mn-lt"/>
                <a:ea typeface="+mn-ea"/>
                <a:cs typeface="+mn-cs"/>
              </a:rPr>
              <a:t>: Good morning/afternoon. This is ________ from ________. We’ll be starting today’s session at ___. As you come online, please take a moment to answer the question on your screen via the chat panel. We’ll give your colleagues a few more moments to join our session, and then we’ll get started. Thank you.</a:t>
            </a:r>
          </a:p>
          <a:p>
            <a:r>
              <a:rPr lang="en-US" sz="1000" i="1" kern="1200" dirty="0">
                <a:solidFill>
                  <a:srgbClr val="000000"/>
                </a:solidFill>
                <a:latin typeface="+mn-lt"/>
                <a:ea typeface="+mn-ea"/>
                <a:cs typeface="+mn-cs"/>
              </a:rPr>
              <a:t>	</a:t>
            </a:r>
            <a:endParaRPr lang="en-US" sz="1000" kern="1200" dirty="0">
              <a:solidFill>
                <a:srgbClr val="000000"/>
              </a:solidFill>
              <a:latin typeface="+mn-lt"/>
              <a:ea typeface="+mn-ea"/>
              <a:cs typeface="+mn-cs"/>
            </a:endParaRPr>
          </a:p>
          <a:p>
            <a:r>
              <a:rPr lang="en-US" sz="1000" i="1" kern="1200" dirty="0">
                <a:solidFill>
                  <a:srgbClr val="000000"/>
                </a:solidFill>
                <a:latin typeface="+mn-lt"/>
                <a:ea typeface="+mn-ea"/>
                <a:cs typeface="+mn-cs"/>
              </a:rPr>
              <a:t>Instructions</a:t>
            </a:r>
            <a:r>
              <a:rPr lang="en-US" sz="1000" kern="1200" dirty="0">
                <a:solidFill>
                  <a:srgbClr val="000000"/>
                </a:solidFill>
                <a:latin typeface="+mn-lt"/>
                <a:ea typeface="+mn-ea"/>
                <a:cs typeface="+mn-cs"/>
              </a:rPr>
              <a:t>: Consider answering the question in the chat panel first to show an example. Note, there is no need to debrief the question now—it will be discussed several slides later. However, use this time to make note of the most common and least common responses, so you are prepared to debrief later.</a:t>
            </a:r>
          </a:p>
          <a:p>
            <a:endParaRPr lang="en-US" sz="1000" b="0" kern="1200" dirty="0">
              <a:solidFill>
                <a:srgbClr val="000000"/>
              </a:solidFill>
              <a:effectLst/>
              <a:latin typeface="+mn-lt"/>
              <a:ea typeface="+mn-ea"/>
              <a:cs typeface="+mn-cs"/>
            </a:endParaRPr>
          </a:p>
          <a:p>
            <a:endParaRPr lang="en-US" sz="1000" b="0" kern="1200" dirty="0">
              <a:solidFill>
                <a:srgbClr val="000000"/>
              </a:solidFill>
              <a:effectLst/>
              <a:latin typeface="+mn-lt"/>
              <a:ea typeface="+mn-ea"/>
              <a:cs typeface="+mn-cs"/>
            </a:endParaRPr>
          </a:p>
          <a:p>
            <a:endParaRPr lang="en-US" sz="1000" b="0" kern="1200" dirty="0">
              <a:solidFill>
                <a:srgbClr val="000000"/>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i="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1/2 minute]</a:t>
            </a:r>
          </a:p>
          <a:p>
            <a:endParaRPr lang="en-US" sz="1000" i="1" dirty="0"/>
          </a:p>
          <a:p>
            <a:r>
              <a:rPr lang="en-US" sz="1000" i="1" dirty="0"/>
              <a:t>Say:</a:t>
            </a:r>
            <a:r>
              <a:rPr lang="en-US" sz="1000" baseline="0" dirty="0"/>
              <a:t> We’re coming to the end of our session today.</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a:p>
        </p:txBody>
      </p:sp>
    </p:spTree>
    <p:extLst>
      <p:ext uri="{BB962C8B-B14F-4D97-AF65-F5344CB8AC3E}">
        <p14:creationId xmlns:p14="http://schemas.microsoft.com/office/powerpoint/2010/main" val="1513169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70501" y="3794125"/>
            <a:ext cx="5486400" cy="4664075"/>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1 minute]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i="1" kern="1200" dirty="0">
                <a:solidFill>
                  <a:schemeClr val="tx1"/>
                </a:solidFill>
              </a:rPr>
              <a:t>Say: </a:t>
            </a:r>
            <a:r>
              <a:rPr lang="en-US" sz="1000" kern="1200" dirty="0">
                <a:solidFill>
                  <a:schemeClr val="tx1"/>
                </a:solidFill>
              </a:rPr>
              <a:t>Today’s session was intended to help you strengthen your decision-making skills. Specifically, we focused on preparing to make a decision, anticipating decision-making challenges, and making the decision.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1 minute]</a:t>
            </a:r>
          </a:p>
          <a:p>
            <a:endParaRPr lang="en-US" sz="1000" i="1" kern="1200" dirty="0">
              <a:solidFill>
                <a:schemeClr val="tx1"/>
              </a:solidFill>
            </a:endParaRPr>
          </a:p>
          <a:p>
            <a:r>
              <a:rPr lang="en-US" sz="1000" i="1" kern="1200" dirty="0">
                <a:solidFill>
                  <a:schemeClr val="tx1"/>
                </a:solidFill>
              </a:rPr>
              <a:t>Say: </a:t>
            </a:r>
            <a:r>
              <a:rPr lang="en-US" sz="1000" kern="1200" dirty="0">
                <a:solidFill>
                  <a:schemeClr val="tx1"/>
                </a:solidFill>
              </a:rPr>
              <a:t>The next step in your development is to focus on applying and developing a decision-making skill that is particularly relevant to you and has a good chance of making a positive impact in the workplace for you and your team.</a:t>
            </a:r>
          </a:p>
          <a:p>
            <a:r>
              <a:rPr lang="en-US" sz="1000" kern="1200" dirty="0">
                <a:solidFill>
                  <a:schemeClr val="tx1"/>
                </a:solidFill>
              </a:rPr>
              <a:t> </a:t>
            </a:r>
          </a:p>
          <a:p>
            <a:r>
              <a:rPr lang="en-US" sz="1000" kern="1200" dirty="0">
                <a:solidFill>
                  <a:schemeClr val="tx1"/>
                </a:solidFill>
              </a:rPr>
              <a:t>The On-the-Job section in the Harvard </a:t>
            </a:r>
            <a:r>
              <a:rPr lang="en-US" sz="1000" kern="1200" dirty="0" err="1">
                <a:solidFill>
                  <a:schemeClr val="tx1"/>
                </a:solidFill>
              </a:rPr>
              <a:t>ManageMentor</a:t>
            </a:r>
            <a:r>
              <a:rPr lang="en-US" sz="1000" kern="1200" dirty="0">
                <a:solidFill>
                  <a:schemeClr val="tx1"/>
                </a:solidFill>
              </a:rPr>
              <a:t> topic provides an opportunity for you to pick a skill to work on and come up with specific ways to apply and develop the skill in your workplace. For instance, you can pick the skill </a:t>
            </a:r>
            <a:r>
              <a:rPr lang="en-US" sz="1000" b="1" kern="1200" dirty="0">
                <a:solidFill>
                  <a:schemeClr val="tx1"/>
                </a:solidFill>
              </a:rPr>
              <a:t>Generate and evaluate alternatives for decisions.</a:t>
            </a:r>
            <a:r>
              <a:rPr lang="en-US" sz="1000" kern="1200" dirty="0">
                <a:solidFill>
                  <a:schemeClr val="tx1"/>
                </a:solidFill>
              </a:rPr>
              <a:t> Then you’ll identify specific action items that you can do to apply and develop this skill. For example, you could develop an action item </a:t>
            </a:r>
            <a:r>
              <a:rPr lang="en-US" sz="1000" u="none" kern="1200" dirty="0">
                <a:solidFill>
                  <a:schemeClr val="tx1"/>
                </a:solidFill>
              </a:rPr>
              <a:t>of </a:t>
            </a:r>
            <a:r>
              <a:rPr lang="en-US" sz="1000" u="none" kern="1200" baseline="0" dirty="0">
                <a:solidFill>
                  <a:schemeClr val="tx1"/>
                </a:solidFill>
              </a:rPr>
              <a:t> </a:t>
            </a:r>
            <a:r>
              <a:rPr lang="en-US" sz="1000" u="none" kern="1200" dirty="0">
                <a:solidFill>
                  <a:schemeClr val="tx1"/>
                </a:solidFill>
              </a:rPr>
              <a:t>“To generate alternatives,</a:t>
            </a:r>
            <a:r>
              <a:rPr lang="en-US" sz="1000" u="none" kern="1200" baseline="0" dirty="0">
                <a:solidFill>
                  <a:schemeClr val="tx1"/>
                </a:solidFill>
              </a:rPr>
              <a:t> I’ll lead a brainstorming session with my team.”</a:t>
            </a:r>
            <a:endParaRPr lang="en-US" sz="1000" u="none" kern="1200" dirty="0">
              <a:solidFill>
                <a:schemeClr val="tx1"/>
              </a:solidFill>
            </a:endParaRPr>
          </a:p>
          <a:p>
            <a:r>
              <a:rPr lang="en-US" sz="1000" kern="1200" dirty="0">
                <a:solidFill>
                  <a:schemeClr val="tx1"/>
                </a:solidFill>
              </a:rPr>
              <a:t> </a:t>
            </a:r>
          </a:p>
          <a:p>
            <a:r>
              <a:rPr lang="en-US" sz="1000" i="1" kern="1200" dirty="0">
                <a:solidFill>
                  <a:schemeClr val="tx1"/>
                </a:solidFill>
              </a:rPr>
              <a:t>Say</a:t>
            </a:r>
            <a:r>
              <a:rPr lang="en-US" sz="1000" kern="1200" dirty="0">
                <a:solidFill>
                  <a:schemeClr val="tx1"/>
                </a:solidFill>
              </a:rPr>
              <a:t>: In order to complete this learning experience, proceed to the On-the-Job section in the Harvard </a:t>
            </a:r>
            <a:r>
              <a:rPr lang="en-US" sz="1000" kern="1200" dirty="0" err="1">
                <a:solidFill>
                  <a:schemeClr val="tx1"/>
                </a:solidFill>
              </a:rPr>
              <a:t>ManageMentor</a:t>
            </a:r>
            <a:r>
              <a:rPr lang="en-US" sz="1000" kern="1200" dirty="0">
                <a:solidFill>
                  <a:schemeClr val="tx1"/>
                </a:solidFill>
              </a:rPr>
              <a:t> topic. Remember, the only way to develop a skill is to apply and experiment with the use of that skill in your workplace.</a:t>
            </a:r>
            <a:endParaRPr lang="en-US" sz="1000" b="1" kern="1200" dirty="0">
              <a:solidFill>
                <a:schemeClr val="tx1"/>
              </a:solidFill>
              <a:effectLst/>
            </a:endParaRPr>
          </a:p>
          <a:p>
            <a:endParaRPr lang="en-US" sz="1000" baseline="0" dirty="0"/>
          </a:p>
          <a:p>
            <a:endParaRPr lang="en-US" sz="1000" baseline="0" dirty="0"/>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22</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rPr>
              <a:t>[Time: 1/2 minute]</a:t>
            </a:r>
          </a:p>
          <a:p>
            <a:endParaRPr lang="en-US" sz="1000" b="1" dirty="0"/>
          </a:p>
          <a:p>
            <a:r>
              <a:rPr lang="en-US" sz="1000" i="1" dirty="0"/>
              <a:t>Instructions:</a:t>
            </a:r>
            <a:r>
              <a:rPr lang="en-US" sz="1000" dirty="0"/>
              <a:t> Thank</a:t>
            </a:r>
            <a:r>
              <a:rPr lang="en-US" sz="1000" baseline="0" dirty="0"/>
              <a:t> participants for their time and active participation.</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23</a:t>
            </a:fld>
            <a:endParaRPr lang="en-US"/>
          </a:p>
        </p:txBody>
      </p:sp>
    </p:spTree>
    <p:extLst>
      <p:ext uri="{BB962C8B-B14F-4D97-AF65-F5344CB8AC3E}">
        <p14:creationId xmlns:p14="http://schemas.microsoft.com/office/powerpoint/2010/main" val="2854013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a:t>
            </a:r>
            <a:r>
              <a:rPr lang="en-US" sz="1000" b="1" baseline="0" dirty="0"/>
              <a:t> notes:</a:t>
            </a:r>
          </a:p>
          <a:p>
            <a:endParaRPr lang="en-US" sz="1000" b="1"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baseline="0" dirty="0"/>
              <a:t>[</a:t>
            </a:r>
            <a:r>
              <a:rPr lang="en-US" sz="1000" i="0" baseline="0" dirty="0"/>
              <a:t>Time: </a:t>
            </a:r>
            <a:r>
              <a:rPr lang="en-US" sz="1000" baseline="0" dirty="0"/>
              <a:t>1</a:t>
            </a:r>
            <a:r>
              <a:rPr lang="en-US" sz="1000" dirty="0"/>
              <a:t> minute]</a:t>
            </a:r>
          </a:p>
          <a:p>
            <a:endParaRPr lang="en-US" sz="1000" b="1" baseline="0" dirty="0"/>
          </a:p>
          <a:p>
            <a:r>
              <a:rPr lang="en-US" sz="1000" i="1" kern="1200" dirty="0">
                <a:solidFill>
                  <a:schemeClr val="tx1"/>
                </a:solidFill>
              </a:rPr>
              <a:t>Instructions</a:t>
            </a:r>
            <a:r>
              <a:rPr lang="en-US" sz="1000" kern="1200" dirty="0">
                <a:solidFill>
                  <a:schemeClr val="tx1"/>
                </a:solidFill>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baseline="0" dirty="0"/>
              <a:t>[</a:t>
            </a:r>
            <a:r>
              <a:rPr lang="en-US" sz="1000" i="0" baseline="0" dirty="0"/>
              <a:t>Time: </a:t>
            </a:r>
            <a:r>
              <a:rPr lang="en-US" sz="1000" baseline="0" dirty="0"/>
              <a:t>1</a:t>
            </a:r>
            <a:r>
              <a:rPr lang="en-US" sz="1000" dirty="0"/>
              <a:t> minute]</a:t>
            </a:r>
          </a:p>
          <a:p>
            <a:endParaRPr lang="en-US" sz="1000" b="1" dirty="0"/>
          </a:p>
          <a:p>
            <a:r>
              <a:rPr lang="en-US" sz="1000" i="1" dirty="0"/>
              <a:t>Say: </a:t>
            </a:r>
            <a:r>
              <a:rPr lang="en-US" sz="1000" i="0" dirty="0"/>
              <a:t>Today’s session</a:t>
            </a:r>
            <a:r>
              <a:rPr lang="en-US" sz="1000" i="0" baseline="0" dirty="0"/>
              <a:t> has been designed to be an interactive experience. To get the most from the session, h</a:t>
            </a:r>
            <a:r>
              <a:rPr lang="en-US" sz="1000" dirty="0"/>
              <a:t>ere are a few tips about how to participate.</a:t>
            </a:r>
          </a:p>
          <a:p>
            <a:endParaRPr lang="en-US" sz="1000" dirty="0"/>
          </a:p>
          <a:p>
            <a:r>
              <a:rPr lang="en-US" sz="1000" i="1" kern="1200" dirty="0">
                <a:solidFill>
                  <a:schemeClr val="tx1"/>
                </a:solidFill>
              </a:rPr>
              <a:t>Instructions: </a:t>
            </a:r>
            <a:r>
              <a:rPr lang="en-US" sz="1000" kern="1200" dirty="0">
                <a:solidFill>
                  <a:schemeClr val="tx1"/>
                </a:solidFill>
              </a:rPr>
              <a:t>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r>
              <a:rPr lang="en-US" sz="1000" kern="1200" dirty="0">
                <a:solidFill>
                  <a:schemeClr val="tx1"/>
                </a:solidFill>
              </a:rPr>
              <a:t> </a:t>
            </a:r>
          </a:p>
          <a:p>
            <a:r>
              <a:rPr lang="en-US" sz="1000" i="1" kern="1200" dirty="0">
                <a:solidFill>
                  <a:schemeClr val="tx1"/>
                </a:solidFill>
              </a:rPr>
              <a:t>Say</a:t>
            </a:r>
            <a:r>
              <a:rPr lang="en-US" sz="1000" kern="1200" dirty="0">
                <a:solidFill>
                  <a:schemeClr val="tx1"/>
                </a:solidFill>
              </a:rPr>
              <a:t>: It appears we are ready to start.</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5 minutes]</a:t>
            </a:r>
          </a:p>
          <a:p>
            <a:endParaRPr lang="en-US" sz="1000" i="1" kern="1200" dirty="0">
              <a:solidFill>
                <a:schemeClr val="tx1"/>
              </a:solidFill>
            </a:endParaRPr>
          </a:p>
          <a:p>
            <a:r>
              <a:rPr lang="en-US" sz="1000" i="1" kern="1200" dirty="0">
                <a:solidFill>
                  <a:schemeClr val="tx1"/>
                </a:solidFill>
              </a:rPr>
              <a:t>Say: </a:t>
            </a:r>
            <a:r>
              <a:rPr lang="en-US" sz="1000" kern="1200" dirty="0">
                <a:solidFill>
                  <a:schemeClr val="tx1"/>
                </a:solidFill>
              </a:rPr>
              <a:t>Let’s start by taking a look at the opening question.</a:t>
            </a:r>
          </a:p>
          <a:p>
            <a:r>
              <a:rPr lang="en-US" sz="1000" i="1" kern="1200" dirty="0">
                <a:solidFill>
                  <a:schemeClr val="tx1"/>
                </a:solidFill>
              </a:rPr>
              <a:t> </a:t>
            </a:r>
            <a:endParaRPr lang="en-US" sz="1000" kern="1200" dirty="0">
              <a:solidFill>
                <a:schemeClr val="tx1"/>
              </a:solidFill>
            </a:endParaRPr>
          </a:p>
          <a:p>
            <a:r>
              <a:rPr lang="en-US" sz="1000" i="1" kern="1200" dirty="0">
                <a:solidFill>
                  <a:schemeClr val="tx1"/>
                </a:solidFill>
              </a:rPr>
              <a:t>Instructions:</a:t>
            </a:r>
            <a:r>
              <a:rPr lang="en-US" sz="1000" kern="1200" dirty="0">
                <a:solidFill>
                  <a:schemeClr val="tx1"/>
                </a:solidFill>
              </a:rPr>
              <a:t> Debrief the icebreaker question. Look for common responses in the chat window. Then briefly summarize them and validate the participants’ responses (e.g., say, “Decision making is often challenging. I see that some of you find it hard to manage the group dynamics, while others struggle with bringing a group to agreement. Fortunately, there are strategies and techniques that you can use to navigate these kinds of hurdles.”)</a:t>
            </a:r>
          </a:p>
          <a:p>
            <a:r>
              <a:rPr lang="en-US" sz="1000" kern="1200" dirty="0">
                <a:solidFill>
                  <a:schemeClr val="tx1"/>
                </a:solidFill>
              </a:rPr>
              <a:t> </a:t>
            </a:r>
          </a:p>
          <a:p>
            <a:r>
              <a:rPr lang="en-US" sz="1000" i="1" kern="1200" dirty="0">
                <a:solidFill>
                  <a:schemeClr val="tx1"/>
                </a:solidFill>
              </a:rPr>
              <a:t>Say:</a:t>
            </a:r>
            <a:r>
              <a:rPr lang="en-US" sz="1000" kern="1200" dirty="0">
                <a:solidFill>
                  <a:schemeClr val="tx1"/>
                </a:solidFill>
              </a:rPr>
              <a:t> Decision making is an important part of being a leader. The way you make decisions can affect your team, and the results of the decisions you make may have implications for the entire organization. Whether you are making a decision on your own or assembling a team to do so, you’ll benefit from practicing</a:t>
            </a:r>
            <a:r>
              <a:rPr lang="en-US" sz="1000" kern="1200" baseline="0" dirty="0">
                <a:solidFill>
                  <a:schemeClr val="tx1"/>
                </a:solidFill>
              </a:rPr>
              <a:t> certain decision-making skills.</a:t>
            </a:r>
            <a:endParaRPr lang="en-US" sz="1000" u="sng" kern="1200" dirty="0">
              <a:solidFill>
                <a:schemeClr val="tx1"/>
              </a:solidFill>
            </a:endParaRPr>
          </a:p>
          <a:p>
            <a:endParaRPr lang="en-US" sz="1200" i="1" u="sng" kern="1200" dirty="0">
              <a:solidFill>
                <a:schemeClr val="tx1"/>
              </a:solidFill>
              <a:latin typeface="+mn-lt"/>
              <a:ea typeface="+mn-ea"/>
              <a:cs typeface="+mn-cs"/>
            </a:endParaRPr>
          </a:p>
          <a:p>
            <a:endParaRPr lang="en-US" sz="1200" i="1" u="sng" kern="1200" dirty="0">
              <a:solidFill>
                <a:schemeClr val="tx1"/>
              </a:solidFill>
              <a:latin typeface="+mn-lt"/>
              <a:ea typeface="+mn-ea"/>
              <a:cs typeface="+mn-cs"/>
            </a:endParaRPr>
          </a:p>
          <a:p>
            <a:endParaRPr lang="en-US" sz="1200" i="1"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1 minute]</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i="1" dirty="0"/>
              <a:t>Say</a:t>
            </a:r>
            <a:r>
              <a:rPr lang="en-US" sz="1000" dirty="0"/>
              <a:t>: </a:t>
            </a:r>
            <a:r>
              <a:rPr lang="en-US" sz="1000" kern="1200" dirty="0">
                <a:solidFill>
                  <a:schemeClr val="tx1"/>
                </a:solidFill>
              </a:rPr>
              <a:t>Today’s session is about tackling some of the difficult aspects of decision making. Specifically, we are going to discuss how to prepare to make a decision, anticipate decision-making challenges, and make the decision.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endParaRPr lang="en-US" baseline="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1/2 minute]</a:t>
            </a:r>
          </a:p>
          <a:p>
            <a:endParaRPr lang="en-US" sz="1000" b="1" dirty="0"/>
          </a:p>
          <a:p>
            <a:r>
              <a:rPr lang="en-US" sz="1000" i="1" kern="1200" dirty="0">
                <a:solidFill>
                  <a:schemeClr val="tx1"/>
                </a:solidFill>
              </a:rPr>
              <a:t>Say</a:t>
            </a:r>
            <a:r>
              <a:rPr lang="en-US" sz="1000" kern="1200" dirty="0">
                <a:solidFill>
                  <a:schemeClr val="tx1"/>
                </a:solidFill>
              </a:rPr>
              <a:t>: So let’s get started by discussing some things you can do to prepare for the decision-making process, beginning with choosing the most appropriate decision-making approach for the situation. </a:t>
            </a:r>
            <a:endParaRPr lang="en-US" sz="1000" dirty="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fontScale="85000" lnSpcReduction="2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a:solidFill>
                  <a:srgbClr val="000000"/>
                </a:solidFill>
              </a:rPr>
              <a:t>Facilitator notes:</a:t>
            </a:r>
          </a:p>
          <a:p>
            <a:endParaRPr lang="en-US" sz="1200" i="1" kern="1200" dirty="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solidFill>
                  <a:srgbClr val="000000"/>
                </a:solidFill>
              </a:rPr>
              <a:t>[Time: 6 minutes]</a:t>
            </a:r>
          </a:p>
          <a:p>
            <a:endParaRPr lang="en-US" sz="1200" i="1" kern="1200" dirty="0">
              <a:solidFill>
                <a:srgbClr val="000000"/>
              </a:solidFill>
            </a:endParaRPr>
          </a:p>
          <a:p>
            <a:r>
              <a:rPr lang="en-US" sz="1200" i="1" kern="1200" dirty="0">
                <a:solidFill>
                  <a:srgbClr val="000000"/>
                </a:solidFill>
              </a:rPr>
              <a:t>Say: </a:t>
            </a:r>
            <a:r>
              <a:rPr lang="en-US" sz="1200" kern="1200" dirty="0">
                <a:solidFill>
                  <a:srgbClr val="000000"/>
                </a:solidFill>
              </a:rPr>
              <a:t>In the Harvard </a:t>
            </a:r>
            <a:r>
              <a:rPr lang="en-US" sz="1200" kern="1200" dirty="0" err="1">
                <a:solidFill>
                  <a:srgbClr val="000000"/>
                </a:solidFill>
              </a:rPr>
              <a:t>ManageMentor</a:t>
            </a:r>
            <a:r>
              <a:rPr lang="en-US" sz="1200" kern="1200" dirty="0">
                <a:solidFill>
                  <a:srgbClr val="000000"/>
                </a:solidFill>
              </a:rPr>
              <a:t> Decision Making topic, you learned about various decision-making approaches. Let’s see if you can determine which approach is most appropriate for a certain situation. Take a moment to read the scenario and then identify the approach that is most appropriate. </a:t>
            </a:r>
          </a:p>
          <a:p>
            <a:r>
              <a:rPr lang="en-US" sz="1200" i="1" kern="1200" dirty="0">
                <a:solidFill>
                  <a:srgbClr val="000000"/>
                </a:solidFill>
              </a:rPr>
              <a:t> </a:t>
            </a:r>
            <a:endParaRPr lang="en-US" sz="1200" kern="1200" dirty="0">
              <a:solidFill>
                <a:srgbClr val="000000"/>
              </a:solidFill>
            </a:endParaRPr>
          </a:p>
          <a:p>
            <a:r>
              <a:rPr lang="en-US" sz="1200" i="1" kern="1200" dirty="0">
                <a:solidFill>
                  <a:srgbClr val="000000"/>
                </a:solidFill>
              </a:rPr>
              <a:t>Say: </a:t>
            </a:r>
            <a:r>
              <a:rPr lang="en-US" sz="1200" kern="1200" dirty="0">
                <a:solidFill>
                  <a:srgbClr val="000000"/>
                </a:solidFill>
              </a:rPr>
              <a:t>Chat in the number of the approach that you think is most appropriate. For example, type #1 if you think coming to a consensus makes the most sense for this situation. </a:t>
            </a:r>
          </a:p>
          <a:p>
            <a:r>
              <a:rPr lang="en-US" sz="1200" i="1" kern="1200" dirty="0">
                <a:solidFill>
                  <a:srgbClr val="000000"/>
                </a:solidFill>
              </a:rPr>
              <a:t> </a:t>
            </a:r>
            <a:endParaRPr lang="en-US" sz="1200" kern="1200" dirty="0">
              <a:solidFill>
                <a:srgbClr val="000000"/>
              </a:solidFill>
            </a:endParaRPr>
          </a:p>
          <a:p>
            <a:r>
              <a:rPr lang="en-US" sz="1200" i="1" kern="1200" dirty="0">
                <a:solidFill>
                  <a:srgbClr val="000000"/>
                </a:solidFill>
              </a:rPr>
              <a:t>Instructions: </a:t>
            </a:r>
            <a:r>
              <a:rPr lang="en-US" sz="1200" kern="1200" dirty="0">
                <a:solidFill>
                  <a:srgbClr val="000000"/>
                </a:solidFill>
              </a:rPr>
              <a:t>Comment on the results (e.g., “I see that most of you selected #4: Directive leadership”). Ideally, the majority of participants will have selected #1: Consensus. Ask participants to raise their hands to explain why they chose the responses they did. Call on one or two participants. Then review the answer choices, using the following information:</a:t>
            </a:r>
          </a:p>
          <a:p>
            <a:r>
              <a:rPr lang="en-US" sz="1200" kern="1200" dirty="0">
                <a:solidFill>
                  <a:srgbClr val="000000"/>
                </a:solidFill>
              </a:rPr>
              <a:t> </a:t>
            </a:r>
          </a:p>
          <a:p>
            <a:pPr marL="173038" indent="-173038"/>
            <a:r>
              <a:rPr lang="en-US" sz="1200" kern="1200" dirty="0">
                <a:solidFill>
                  <a:srgbClr val="000000"/>
                </a:solidFill>
              </a:rPr>
              <a:t>1. </a:t>
            </a:r>
            <a:r>
              <a:rPr lang="en-US" sz="1200" b="1" kern="1200" dirty="0">
                <a:solidFill>
                  <a:srgbClr val="000000"/>
                </a:solidFill>
              </a:rPr>
              <a:t>Consensus. </a:t>
            </a:r>
            <a:r>
              <a:rPr lang="en-US" sz="1200" kern="1200" dirty="0">
                <a:solidFill>
                  <a:srgbClr val="000000"/>
                </a:solidFill>
              </a:rPr>
              <a:t>Because everyone in the department interacts with and needs to work well with the vendor, a consensus decision-making approach would be ideal. This approach maximizes buy-in.</a:t>
            </a:r>
            <a:r>
              <a:rPr lang="en-US" sz="1200" b="1" kern="1200" dirty="0">
                <a:solidFill>
                  <a:srgbClr val="000000"/>
                </a:solidFill>
              </a:rPr>
              <a:t> </a:t>
            </a:r>
            <a:endParaRPr lang="en-US" sz="1200" kern="1200" dirty="0">
              <a:solidFill>
                <a:srgbClr val="000000"/>
              </a:solidFill>
            </a:endParaRPr>
          </a:p>
          <a:p>
            <a:pPr marL="173038" indent="-173038"/>
            <a:r>
              <a:rPr lang="en-US" sz="1200" kern="1200" dirty="0">
                <a:solidFill>
                  <a:srgbClr val="000000"/>
                </a:solidFill>
              </a:rPr>
              <a:t> </a:t>
            </a:r>
          </a:p>
          <a:p>
            <a:pPr marL="173038" indent="-173038"/>
            <a:r>
              <a:rPr lang="en-US" sz="1200" kern="1200" dirty="0">
                <a:solidFill>
                  <a:srgbClr val="000000"/>
                </a:solidFill>
              </a:rPr>
              <a:t>2. </a:t>
            </a:r>
            <a:r>
              <a:rPr lang="en-US" sz="1200" b="1" kern="1200" dirty="0">
                <a:solidFill>
                  <a:srgbClr val="000000"/>
                </a:solidFill>
              </a:rPr>
              <a:t>Majority. </a:t>
            </a:r>
            <a:r>
              <a:rPr lang="en-US" sz="1200" kern="1200" dirty="0">
                <a:solidFill>
                  <a:srgbClr val="000000"/>
                </a:solidFill>
              </a:rPr>
              <a:t>If the group can’t come to agreement, this type of decision-making approach could be used to break a tie. However, the minority may be unhappy and may not be invested in making the solution successful.</a:t>
            </a:r>
          </a:p>
          <a:p>
            <a:pPr marL="173038" indent="-173038"/>
            <a:r>
              <a:rPr lang="en-US" sz="1200" kern="1200" dirty="0">
                <a:solidFill>
                  <a:srgbClr val="000000"/>
                </a:solidFill>
              </a:rPr>
              <a:t> </a:t>
            </a:r>
          </a:p>
          <a:p>
            <a:pPr marL="173038" indent="-173038"/>
            <a:r>
              <a:rPr lang="en-US" sz="1200" kern="1200" dirty="0">
                <a:solidFill>
                  <a:srgbClr val="000000"/>
                </a:solidFill>
              </a:rPr>
              <a:t>3. </a:t>
            </a:r>
            <a:r>
              <a:rPr lang="en-US" sz="1200" b="1" kern="1200" dirty="0">
                <a:solidFill>
                  <a:srgbClr val="000000"/>
                </a:solidFill>
              </a:rPr>
              <a:t>Qualified consensus. </a:t>
            </a:r>
            <a:r>
              <a:rPr lang="en-US" sz="1200" kern="1200" dirty="0">
                <a:solidFill>
                  <a:srgbClr val="000000"/>
                </a:solidFill>
              </a:rPr>
              <a:t>This is a good alternative if the team can’t come to consensus. Even though the leader makes the final decision, everyone has the opportunity to contribute to the discussion and therefore can be committed to implementing the decision.</a:t>
            </a:r>
          </a:p>
          <a:p>
            <a:pPr marL="173038" indent="-173038"/>
            <a:r>
              <a:rPr lang="en-US" sz="1200" kern="1200" dirty="0">
                <a:solidFill>
                  <a:srgbClr val="000000"/>
                </a:solidFill>
              </a:rPr>
              <a:t> </a:t>
            </a:r>
          </a:p>
          <a:p>
            <a:pPr marL="173038" indent="-173038"/>
            <a:r>
              <a:rPr lang="en-US" sz="1200" kern="1200" dirty="0">
                <a:solidFill>
                  <a:srgbClr val="000000"/>
                </a:solidFill>
              </a:rPr>
              <a:t>4. </a:t>
            </a:r>
            <a:r>
              <a:rPr lang="en-US" sz="1200" b="1" kern="1200" dirty="0">
                <a:solidFill>
                  <a:srgbClr val="000000"/>
                </a:solidFill>
              </a:rPr>
              <a:t>Directive leadership</a:t>
            </a:r>
            <a:r>
              <a:rPr lang="en-US" sz="1200" kern="1200" dirty="0">
                <a:solidFill>
                  <a:srgbClr val="000000"/>
                </a:solidFill>
              </a:rPr>
              <a:t>. Because all team members will be closely interacting with the vendor, it is not ideal for Marianna to make the decision on her own and then inform the group. </a:t>
            </a:r>
          </a:p>
          <a:p>
            <a:pPr marL="173038" indent="-173038"/>
            <a:r>
              <a:rPr lang="en-US" sz="1200" kern="1200" dirty="0">
                <a:solidFill>
                  <a:srgbClr val="000000"/>
                </a:solidFill>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701099" y="3794125"/>
            <a:ext cx="5486400" cy="4664075"/>
          </a:xfrm>
        </p:spPr>
        <p:txBody>
          <a:bodyPr>
            <a:normAutofit fontScale="92500" lnSpcReduction="2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b="1" dirty="0"/>
              <a:t>Facilitator notes:</a:t>
            </a:r>
          </a:p>
          <a:p>
            <a:endParaRPr lang="en-US" sz="11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[Time: 6 minutes]</a:t>
            </a:r>
          </a:p>
          <a:p>
            <a:endParaRPr lang="en-US" sz="1100" i="1" kern="1200" dirty="0">
              <a:solidFill>
                <a:schemeClr val="tx1"/>
              </a:solidFill>
            </a:endParaRPr>
          </a:p>
          <a:p>
            <a:r>
              <a:rPr lang="en-US" sz="1100" i="1" kern="1200" dirty="0">
                <a:solidFill>
                  <a:schemeClr val="tx1"/>
                </a:solidFill>
              </a:rPr>
              <a:t>Say: </a:t>
            </a:r>
            <a:r>
              <a:rPr lang="en-US" sz="1100" kern="1200" dirty="0">
                <a:solidFill>
                  <a:schemeClr val="tx1"/>
                </a:solidFill>
              </a:rPr>
              <a:t>Before you present a problem situation to your team, you need to decide how to frame it. The way you frame a decision affects how people think about it. It’s important to accurately frame the decision so that those involved have a clear understanding of what’s causing the issue at hand. By focusing on the root cause instead of symptoms, a group can arrive at a smart decision. </a:t>
            </a:r>
          </a:p>
          <a:p>
            <a:r>
              <a:rPr lang="en-US" sz="1100" kern="1200" dirty="0">
                <a:solidFill>
                  <a:schemeClr val="tx1"/>
                </a:solidFill>
              </a:rPr>
              <a:t> </a:t>
            </a:r>
          </a:p>
          <a:p>
            <a:r>
              <a:rPr lang="en-US" sz="1100" i="1" kern="1200" dirty="0">
                <a:solidFill>
                  <a:schemeClr val="tx1"/>
                </a:solidFill>
              </a:rPr>
              <a:t>Say: </a:t>
            </a:r>
            <a:r>
              <a:rPr lang="en-US" sz="1100" kern="1200" dirty="0">
                <a:solidFill>
                  <a:schemeClr val="tx1"/>
                </a:solidFill>
              </a:rPr>
              <a:t>Let’s return to Marianna’s situation. She is meeting with her team to present the challenge with the vendor. What do you think of her statement here? Did she frame the decision accurately? Can you improve her statement? </a:t>
            </a:r>
          </a:p>
          <a:p>
            <a:r>
              <a:rPr lang="en-US" sz="1100" kern="1200" dirty="0">
                <a:solidFill>
                  <a:schemeClr val="tx1"/>
                </a:solidFill>
              </a:rPr>
              <a:t> </a:t>
            </a:r>
          </a:p>
          <a:p>
            <a:r>
              <a:rPr lang="en-US" sz="1100" i="1" kern="1200" dirty="0">
                <a:solidFill>
                  <a:schemeClr val="tx1"/>
                </a:solidFill>
              </a:rPr>
              <a:t>Say:</a:t>
            </a:r>
            <a:r>
              <a:rPr lang="en-US" sz="1100" kern="1200" dirty="0">
                <a:solidFill>
                  <a:schemeClr val="tx1"/>
                </a:solidFill>
              </a:rPr>
              <a:t> Take a moment to come up with an improved statement and then raise your hand when you are ready. </a:t>
            </a:r>
          </a:p>
          <a:p>
            <a:r>
              <a:rPr lang="en-US" sz="1100" kern="1200" dirty="0">
                <a:solidFill>
                  <a:schemeClr val="tx1"/>
                </a:solidFill>
              </a:rPr>
              <a:t> </a:t>
            </a:r>
          </a:p>
          <a:p>
            <a:r>
              <a:rPr lang="en-US" sz="1100" i="1" kern="1200" dirty="0">
                <a:solidFill>
                  <a:schemeClr val="tx1"/>
                </a:solidFill>
              </a:rPr>
              <a:t>Instructions: </a:t>
            </a:r>
            <a:r>
              <a:rPr lang="en-US" sz="1100" kern="1200" dirty="0">
                <a:solidFill>
                  <a:schemeClr val="tx1"/>
                </a:solidFill>
              </a:rPr>
              <a:t>Give participants one minute to come up with an improved statement. Call on one or two participants to share their statements. Ideally, participants will share a statement that gets the group to think about </a:t>
            </a:r>
            <a:r>
              <a:rPr lang="en-US" sz="1100" i="1" kern="1200" dirty="0">
                <a:solidFill>
                  <a:schemeClr val="tx1"/>
                </a:solidFill>
              </a:rPr>
              <a:t>why</a:t>
            </a:r>
            <a:r>
              <a:rPr lang="en-US" sz="1100" kern="1200" dirty="0">
                <a:solidFill>
                  <a:schemeClr val="tx1"/>
                </a:solidFill>
              </a:rPr>
              <a:t> the vendor suddenly isn’t meeting deadlines and doesn’t automatically assume that it’s necessary to hire a new vendor. </a:t>
            </a:r>
          </a:p>
          <a:p>
            <a:r>
              <a:rPr lang="en-US" sz="1100" kern="1200" dirty="0">
                <a:solidFill>
                  <a:schemeClr val="tx1"/>
                </a:solidFill>
              </a:rPr>
              <a:t> </a:t>
            </a:r>
          </a:p>
          <a:p>
            <a:r>
              <a:rPr lang="en-US" sz="1100" i="1" kern="1200" dirty="0">
                <a:solidFill>
                  <a:schemeClr val="tx1"/>
                </a:solidFill>
              </a:rPr>
              <a:t>Say (after participants have a chance to answer)</a:t>
            </a:r>
            <a:r>
              <a:rPr lang="en-US" sz="1100" kern="1200" dirty="0">
                <a:solidFill>
                  <a:schemeClr val="tx1"/>
                </a:solidFill>
              </a:rPr>
              <a:t>: As many of you have noted, by framing the decision in this way, Marianna doesn’t raise the question of </a:t>
            </a:r>
            <a:r>
              <a:rPr lang="en-US" sz="1100" i="1" kern="1200" dirty="0">
                <a:solidFill>
                  <a:schemeClr val="tx1"/>
                </a:solidFill>
              </a:rPr>
              <a:t>why</a:t>
            </a:r>
            <a:r>
              <a:rPr lang="en-US" sz="1100" kern="1200" dirty="0">
                <a:solidFill>
                  <a:schemeClr val="tx1"/>
                </a:solidFill>
              </a:rPr>
              <a:t> there is suddenly a problem with the vendor. It is possible that the team can work with the current vendor to improve its reliability. A better way to frame the decision would be: “Our current vendor isn’t consistently meeting its deadlines. What can we do about this?” This framing will help team members get to the root cause of the problem so they can make the best decision to solve it</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no cobranding">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552827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3790177"/>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157148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DECISION</a:t>
              </a:r>
              <a:br>
                <a:rPr lang="en-US" sz="1000" dirty="0">
                  <a:solidFill>
                    <a:schemeClr val="bg1"/>
                  </a:solidFill>
                </a:rPr>
              </a:br>
              <a:r>
                <a:rPr lang="en-US" sz="1000" dirty="0">
                  <a:solidFill>
                    <a:schemeClr val="bg1"/>
                  </a:solidFill>
                </a:rPr>
                <a:t>MAKING</a:t>
              </a:r>
            </a:p>
          </p:txBody>
        </p:sp>
      </p:grpSp>
      <p:sp>
        <p:nvSpPr>
          <p:cNvPr id="20" name="Text Placeholder 19"/>
          <p:cNvSpPr>
            <a:spLocks noGrp="1"/>
          </p:cNvSpPr>
          <p:nvPr>
            <p:ph type="body" sz="quarter" idx="11"/>
          </p:nvPr>
        </p:nvSpPr>
        <p:spPr>
          <a:xfrm>
            <a:off x="5762625" y="2036319"/>
            <a:ext cx="2968625" cy="3758056"/>
          </a:xfrm>
        </p:spPr>
        <p:txBody>
          <a:bodyPr anchor="t"/>
          <a:lstStyle>
            <a:lvl1pPr marL="53975" indent="0">
              <a:buNone/>
              <a:defRPr sz="3200" i="1">
                <a:solidFill>
                  <a:srgbClr val="B00020"/>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2014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DECISION</a:t>
              </a:r>
              <a:br>
                <a:rPr lang="en-US" sz="1000" dirty="0">
                  <a:solidFill>
                    <a:schemeClr val="bg1"/>
                  </a:solidFill>
                </a:rPr>
              </a:br>
              <a:r>
                <a:rPr lang="en-US" sz="1000" dirty="0">
                  <a:solidFill>
                    <a:schemeClr val="bg1"/>
                  </a:solidFill>
                </a:rPr>
                <a:t>MAKING</a:t>
              </a:r>
            </a:p>
          </p:txBody>
        </p:sp>
      </p:grpSp>
    </p:spTree>
    <p:extLst>
      <p:ext uri="{BB962C8B-B14F-4D97-AF65-F5344CB8AC3E}">
        <p14:creationId xmlns:p14="http://schemas.microsoft.com/office/powerpoint/2010/main" val="875335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635000" y="3471333"/>
            <a:ext cx="73417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DECISION</a:t>
              </a:r>
              <a:br>
                <a:rPr lang="en-US" sz="1000" dirty="0">
                  <a:solidFill>
                    <a:schemeClr val="bg1"/>
                  </a:solidFill>
                </a:rPr>
              </a:br>
              <a:r>
                <a:rPr lang="en-US" sz="1000" dirty="0">
                  <a:solidFill>
                    <a:schemeClr val="bg1"/>
                  </a:solidFill>
                </a:rPr>
                <a:t>MAKING</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72" r:id="rId2"/>
    <p:sldLayoutId id="2147483650" r:id="rId3"/>
    <p:sldLayoutId id="2147483661" r:id="rId4"/>
    <p:sldLayoutId id="2147483670" r:id="rId5"/>
    <p:sldLayoutId id="2147483671" r:id="rId6"/>
    <p:sldLayoutId id="2147483669" r:id="rId7"/>
    <p:sldLayoutId id="2147483651" r:id="rId8"/>
    <p:sldLayoutId id="2147483665" r:id="rId9"/>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descr="161136655_5.jpg"/>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4370" b="14370"/>
          <a:stretch>
            <a:fillRect/>
          </a:stretch>
        </p:blipFill>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476864"/>
            <a:ext cx="518125" cy="292589"/>
          </a:xfrm>
          <a:prstGeom prst="rect">
            <a:avLst/>
          </a:prstGeom>
        </p:spPr>
      </p:pic>
      <p:sp>
        <p:nvSpPr>
          <p:cNvPr id="7" name="Title 6"/>
          <p:cNvSpPr>
            <a:spLocks noGrp="1"/>
          </p:cNvSpPr>
          <p:nvPr>
            <p:ph type="ctrTitle"/>
          </p:nvPr>
        </p:nvSpPr>
        <p:spPr>
          <a:xfrm>
            <a:off x="1390315" y="3059364"/>
            <a:ext cx="7299659" cy="1032794"/>
          </a:xfrm>
        </p:spPr>
        <p:txBody>
          <a:bodyPr/>
          <a:lstStyle/>
          <a:p>
            <a:r>
              <a:rPr lang="en-US" dirty="0"/>
              <a:t>Decision Making Café</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4" name="Rectangle 13"/>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extLst>
      <p:ext uri="{BB962C8B-B14F-4D97-AF65-F5344CB8AC3E}">
        <p14:creationId xmlns:p14="http://schemas.microsoft.com/office/powerpoint/2010/main" val="26174067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32329" y="2354848"/>
            <a:ext cx="7273082" cy="3283952"/>
          </a:xfrm>
        </p:spPr>
        <p:txBody>
          <a:bodyPr>
            <a:noAutofit/>
          </a:bodyPr>
          <a:lstStyle/>
          <a:p>
            <a:pPr>
              <a:lnSpc>
                <a:spcPct val="100000"/>
              </a:lnSpc>
              <a:buNone/>
            </a:pPr>
            <a:r>
              <a:rPr lang="en-US" sz="3200" dirty="0"/>
              <a:t>How will you frame an upcoming decision? </a:t>
            </a:r>
          </a:p>
          <a:p>
            <a:pPr>
              <a:lnSpc>
                <a:spcPct val="100000"/>
              </a:lnSpc>
              <a:buNone/>
            </a:pPr>
            <a:r>
              <a:rPr lang="en-US" sz="3200" i="1" dirty="0"/>
              <a:t>or</a:t>
            </a:r>
          </a:p>
          <a:p>
            <a:pPr marL="0" indent="0">
              <a:lnSpc>
                <a:spcPct val="100000"/>
              </a:lnSpc>
              <a:buNone/>
            </a:pPr>
            <a:r>
              <a:rPr lang="en-US" sz="3200" dirty="0"/>
              <a:t>Knowing what you do now, how might you have reframed a past decision to get to the root cause more effectively?</a:t>
            </a:r>
          </a:p>
          <a:p>
            <a:pPr>
              <a:lnSpc>
                <a:spcPct val="100000"/>
              </a:lnSpc>
              <a:buNone/>
            </a:pPr>
            <a:r>
              <a:rPr lang="en-US" sz="3200" dirty="0"/>
              <a:t> </a:t>
            </a:r>
          </a:p>
          <a:p>
            <a:pPr>
              <a:lnSpc>
                <a:spcPct val="100000"/>
              </a:lnSpc>
              <a:buNone/>
            </a:pPr>
            <a:endParaRPr lang="en-US" sz="3200" dirty="0"/>
          </a:p>
        </p:txBody>
      </p:sp>
      <p:sp>
        <p:nvSpPr>
          <p:cNvPr id="7" name="Text Placeholder 6"/>
          <p:cNvSpPr>
            <a:spLocks noGrp="1"/>
          </p:cNvSpPr>
          <p:nvPr>
            <p:ph type="body" sz="quarter" idx="11"/>
          </p:nvPr>
        </p:nvSpPr>
        <p:spPr>
          <a:xfrm>
            <a:off x="932328" y="1551901"/>
            <a:ext cx="6611160" cy="692150"/>
          </a:xfrm>
        </p:spPr>
        <p:txBody>
          <a:bodyPr/>
          <a:lstStyle/>
          <a:p>
            <a:r>
              <a:rPr lang="en-US" dirty="0"/>
              <a:t>FRAME YOUR DECISION</a:t>
            </a:r>
          </a:p>
        </p:txBody>
      </p:sp>
      <p:grpSp>
        <p:nvGrpSpPr>
          <p:cNvPr id="4" name="Group 3"/>
          <p:cNvGrpSpPr/>
          <p:nvPr/>
        </p:nvGrpSpPr>
        <p:grpSpPr>
          <a:xfrm>
            <a:off x="7982922" y="4946160"/>
            <a:ext cx="1161078" cy="838132"/>
            <a:chOff x="7982922" y="4553595"/>
            <a:chExt cx="1161078" cy="838132"/>
          </a:xfrm>
        </p:grpSpPr>
        <p:sp>
          <p:nvSpPr>
            <p:cNvPr id="5" name="Rectangle 4"/>
            <p:cNvSpPr/>
            <p:nvPr/>
          </p:nvSpPr>
          <p:spPr>
            <a:xfrm>
              <a:off x="8624455" y="4560455"/>
              <a:ext cx="519545" cy="83127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RAISE HAND</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771987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939625" y="2709863"/>
            <a:ext cx="7035975" cy="2888719"/>
          </a:xfrm>
        </p:spPr>
        <p:txBody>
          <a:bodyPr/>
          <a:lstStyle/>
          <a:p>
            <a:r>
              <a:rPr lang="en-US" dirty="0"/>
              <a:t>ANTICIPATE DECISION-MAKING CHALLENGES</a:t>
            </a:r>
          </a:p>
        </p:txBody>
      </p:sp>
      <p:pic>
        <p:nvPicPr>
          <p:cNvPr id="6" name="Picture Placeholder 5" descr="158931274_47.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50000" b="16430"/>
          <a:stretch/>
        </p:blipFill>
        <p:spPr/>
      </p:pic>
      <p:grpSp>
        <p:nvGrpSpPr>
          <p:cNvPr id="7" name="Group 6"/>
          <p:cNvGrpSpPr/>
          <p:nvPr/>
        </p:nvGrpSpPr>
        <p:grpSpPr>
          <a:xfrm>
            <a:off x="932789" y="0"/>
            <a:ext cx="1110074" cy="2459955"/>
            <a:chOff x="1552549" y="0"/>
            <a:chExt cx="1110074" cy="2459955"/>
          </a:xfrm>
        </p:grpSpPr>
        <p:grpSp>
          <p:nvGrpSpPr>
            <p:cNvPr id="8" name="Group 7"/>
            <p:cNvGrpSpPr/>
            <p:nvPr/>
          </p:nvGrpSpPr>
          <p:grpSpPr>
            <a:xfrm>
              <a:off x="1552549" y="0"/>
              <a:ext cx="1110074" cy="2459955"/>
              <a:chOff x="1560742" y="0"/>
              <a:chExt cx="1110074" cy="2459955"/>
            </a:xfrm>
            <a:effectLst>
              <a:glow rad="25400">
                <a:schemeClr val="tx1">
                  <a:alpha val="20000"/>
                </a:schemeClr>
              </a:glow>
            </a:effectLst>
          </p:grpSpPr>
          <p:sp>
            <p:nvSpPr>
              <p:cNvPr id="10" name="Rectangle 9"/>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Chevron 10"/>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9" name="TextBox 8"/>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DECISION</a:t>
              </a:r>
              <a:br>
                <a:rPr lang="en-US" sz="1000" dirty="0">
                  <a:solidFill>
                    <a:schemeClr val="bg1"/>
                  </a:solidFill>
                </a:rPr>
              </a:br>
              <a:r>
                <a:rPr lang="en-US" sz="1000" dirty="0">
                  <a:solidFill>
                    <a:schemeClr val="bg1"/>
                  </a:solidFill>
                </a:rPr>
                <a:t>MAKING</a:t>
              </a:r>
            </a:p>
          </p:txBody>
        </p:sp>
      </p:grpSp>
    </p:spTree>
    <p:extLst>
      <p:ext uri="{BB962C8B-B14F-4D97-AF65-F5344CB8AC3E}">
        <p14:creationId xmlns:p14="http://schemas.microsoft.com/office/powerpoint/2010/main" val="6769198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ular Callout 3"/>
          <p:cNvSpPr/>
          <p:nvPr/>
        </p:nvSpPr>
        <p:spPr>
          <a:xfrm>
            <a:off x="372979" y="1648326"/>
            <a:ext cx="2117558" cy="2533591"/>
          </a:xfrm>
          <a:prstGeom prst="wedgeRoundRectCallout">
            <a:avLst>
              <a:gd name="adj1" fmla="val -35006"/>
              <a:gd name="adj2" fmla="val 64822"/>
              <a:gd name="adj3" fmla="val 16667"/>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dirty="0"/>
              <a:t>Be aware of cognitive biases</a:t>
            </a:r>
          </a:p>
        </p:txBody>
      </p:sp>
      <p:grpSp>
        <p:nvGrpSpPr>
          <p:cNvPr id="12" name="Group 11"/>
          <p:cNvGrpSpPr/>
          <p:nvPr/>
        </p:nvGrpSpPr>
        <p:grpSpPr>
          <a:xfrm>
            <a:off x="7563253" y="5243330"/>
            <a:ext cx="1580747" cy="844729"/>
            <a:chOff x="7563253" y="4665042"/>
            <a:chExt cx="1580747" cy="844729"/>
          </a:xfrm>
        </p:grpSpPr>
        <p:sp>
          <p:nvSpPr>
            <p:cNvPr id="13" name="Rectangle 12"/>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4" name="Picture 13"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
        <p:nvSpPr>
          <p:cNvPr id="6" name="Rectangle 5"/>
          <p:cNvSpPr/>
          <p:nvPr/>
        </p:nvSpPr>
        <p:spPr>
          <a:xfrm>
            <a:off x="469226" y="1940322"/>
            <a:ext cx="1925055" cy="1938992"/>
          </a:xfrm>
          <a:prstGeom prst="rect">
            <a:avLst/>
          </a:prstGeom>
        </p:spPr>
        <p:txBody>
          <a:bodyPr wrap="square">
            <a:spAutoFit/>
          </a:bodyPr>
          <a:lstStyle/>
          <a:p>
            <a:pPr marL="120650" indent="-120650"/>
            <a:r>
              <a:rPr lang="en-US" sz="2000" dirty="0">
                <a:solidFill>
                  <a:schemeClr val="tx1">
                    <a:lumMod val="75000"/>
                    <a:lumOff val="25000"/>
                  </a:schemeClr>
                </a:solidFill>
              </a:rPr>
              <a:t>“We’ve agreed to change vendors. Should we go with </a:t>
            </a:r>
            <a:r>
              <a:rPr lang="en-US" sz="2000" dirty="0" err="1">
                <a:solidFill>
                  <a:schemeClr val="tx1">
                    <a:lumMod val="75000"/>
                    <a:lumOff val="25000"/>
                  </a:schemeClr>
                </a:solidFill>
              </a:rPr>
              <a:t>BestEx</a:t>
            </a:r>
            <a:r>
              <a:rPr lang="en-US" sz="2000" dirty="0">
                <a:solidFill>
                  <a:schemeClr val="tx1">
                    <a:lumMod val="75000"/>
                    <a:lumOff val="25000"/>
                  </a:schemeClr>
                </a:solidFill>
              </a:rPr>
              <a:t> or </a:t>
            </a:r>
            <a:r>
              <a:rPr lang="en-US" sz="2000" dirty="0" err="1">
                <a:solidFill>
                  <a:schemeClr val="tx1">
                    <a:lumMod val="75000"/>
                    <a:lumOff val="25000"/>
                  </a:schemeClr>
                </a:solidFill>
              </a:rPr>
              <a:t>SuperCo</a:t>
            </a:r>
            <a:r>
              <a:rPr lang="en-US" sz="2000" dirty="0">
                <a:solidFill>
                  <a:schemeClr val="tx1">
                    <a:lumMod val="75000"/>
                    <a:lumOff val="25000"/>
                  </a:schemeClr>
                </a:solidFill>
              </a:rPr>
              <a:t>?”  </a:t>
            </a:r>
          </a:p>
        </p:txBody>
      </p:sp>
      <p:sp>
        <p:nvSpPr>
          <p:cNvPr id="15" name="Rounded Rectangular Callout 14"/>
          <p:cNvSpPr/>
          <p:nvPr/>
        </p:nvSpPr>
        <p:spPr>
          <a:xfrm>
            <a:off x="2306059" y="1976418"/>
            <a:ext cx="5382127" cy="3303008"/>
          </a:xfrm>
          <a:prstGeom prst="wedgeRoundRectCallout">
            <a:avLst>
              <a:gd name="adj1" fmla="val 29867"/>
              <a:gd name="adj2" fmla="val 63963"/>
              <a:gd name="adj3" fmla="val 16667"/>
            </a:avLst>
          </a:prstGeom>
          <a:solidFill>
            <a:schemeClr val="accent5"/>
          </a:solidFill>
          <a:ln w="381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0"/>
          </p:nvPr>
        </p:nvSpPr>
        <p:spPr>
          <a:xfrm>
            <a:off x="2418346" y="2237878"/>
            <a:ext cx="4981075" cy="3007896"/>
          </a:xfrm>
        </p:spPr>
        <p:txBody>
          <a:bodyPr>
            <a:normAutofit fontScale="47500" lnSpcReduction="20000"/>
          </a:bodyPr>
          <a:lstStyle/>
          <a:p>
            <a:pPr marL="508000" lvl="1" indent="-271463">
              <a:spcAft>
                <a:spcPts val="1800"/>
              </a:spcAft>
              <a:buFont typeface="+mj-lt"/>
              <a:buAutoNum type="arabicPeriod"/>
            </a:pPr>
            <a:r>
              <a:rPr lang="en-US" sz="3600" dirty="0"/>
              <a:t>“The previous company I worked for used </a:t>
            </a:r>
            <a:r>
              <a:rPr lang="en-US" sz="3600" dirty="0" err="1"/>
              <a:t>BestEx</a:t>
            </a:r>
            <a:r>
              <a:rPr lang="en-US" sz="3600" dirty="0"/>
              <a:t> and they were fantastic. We should go with them.” </a:t>
            </a:r>
          </a:p>
          <a:p>
            <a:pPr marL="508000" lvl="1" indent="-271463">
              <a:spcAft>
                <a:spcPts val="1800"/>
              </a:spcAft>
              <a:buFont typeface="+mj-lt"/>
              <a:buAutoNum type="arabicPeriod"/>
            </a:pPr>
            <a:r>
              <a:rPr lang="en-US" sz="3600" dirty="0"/>
              <a:t>“</a:t>
            </a:r>
            <a:r>
              <a:rPr lang="en-US" sz="3600" dirty="0" err="1"/>
              <a:t>SuperCo</a:t>
            </a:r>
            <a:r>
              <a:rPr lang="en-US" sz="3600" dirty="0"/>
              <a:t> has more experience in our industry area and is less expensive than </a:t>
            </a:r>
            <a:r>
              <a:rPr lang="en-US" sz="3600" dirty="0" err="1"/>
              <a:t>BestEx</a:t>
            </a:r>
            <a:r>
              <a:rPr lang="en-US" sz="3600" dirty="0"/>
              <a:t>.”</a:t>
            </a:r>
          </a:p>
          <a:p>
            <a:pPr marL="508000" lvl="1" indent="-271463">
              <a:spcAft>
                <a:spcPts val="1800"/>
              </a:spcAft>
              <a:buFont typeface="+mj-lt"/>
              <a:buAutoNum type="arabicPeriod"/>
            </a:pPr>
            <a:r>
              <a:rPr lang="en-US" sz="3600" dirty="0"/>
              <a:t>“</a:t>
            </a:r>
            <a:r>
              <a:rPr lang="en-US" sz="3600" dirty="0" err="1"/>
              <a:t>SuperCo</a:t>
            </a:r>
            <a:r>
              <a:rPr lang="en-US" sz="3600" dirty="0"/>
              <a:t> was my first employer! I learned so much when I worked with them.”  </a:t>
            </a:r>
          </a:p>
          <a:p>
            <a:pPr marL="508000" lvl="1" indent="-271463">
              <a:spcAft>
                <a:spcPts val="1800"/>
              </a:spcAft>
              <a:buFont typeface="+mj-lt"/>
              <a:buAutoNum type="arabicPeriod"/>
            </a:pPr>
            <a:r>
              <a:rPr lang="en-US" sz="3600" dirty="0"/>
              <a:t>“I was really impressed with the proposal from </a:t>
            </a:r>
            <a:r>
              <a:rPr lang="en-US" sz="3600" dirty="0" err="1"/>
              <a:t>SuperCo</a:t>
            </a:r>
            <a:r>
              <a:rPr lang="en-US" sz="3600" dirty="0"/>
              <a:t>, and I found a few positive reviews of them online.”</a:t>
            </a:r>
          </a:p>
        </p:txBody>
      </p:sp>
      <p:cxnSp>
        <p:nvCxnSpPr>
          <p:cNvPr id="16" name="Straight Connector 15"/>
          <p:cNvCxnSpPr/>
          <p:nvPr/>
        </p:nvCxnSpPr>
        <p:spPr>
          <a:xfrm flipH="1">
            <a:off x="2921947" y="2779294"/>
            <a:ext cx="4429348"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2921947" y="3505200"/>
            <a:ext cx="4429348"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H="1">
            <a:off x="2921947" y="4191000"/>
            <a:ext cx="4429348"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grpSp>
        <p:nvGrpSpPr>
          <p:cNvPr id="19" name="Group 18"/>
          <p:cNvGrpSpPr/>
          <p:nvPr/>
        </p:nvGrpSpPr>
        <p:grpSpPr>
          <a:xfrm>
            <a:off x="7982922" y="4182914"/>
            <a:ext cx="1161078" cy="838132"/>
            <a:chOff x="7982922" y="4553595"/>
            <a:chExt cx="1161078" cy="838132"/>
          </a:xfrm>
        </p:grpSpPr>
        <p:sp>
          <p:nvSpPr>
            <p:cNvPr id="20" name="Rectangle 19"/>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21" name="Picture 20"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3139079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Common cognitive biases</a:t>
            </a:r>
          </a:p>
        </p:txBody>
      </p:sp>
      <p:sp>
        <p:nvSpPr>
          <p:cNvPr id="3" name="Content Placeholder 2"/>
          <p:cNvSpPr>
            <a:spLocks noGrp="1"/>
          </p:cNvSpPr>
          <p:nvPr>
            <p:ph sz="quarter" idx="10"/>
          </p:nvPr>
        </p:nvSpPr>
        <p:spPr/>
        <p:txBody>
          <a:bodyPr>
            <a:normAutofit/>
          </a:bodyPr>
          <a:lstStyle/>
          <a:p>
            <a:pPr lvl="0"/>
            <a:r>
              <a:rPr lang="en-US" dirty="0"/>
              <a:t>Reliance on familiar experiences and </a:t>
            </a:r>
            <a:br>
              <a:rPr lang="en-US" dirty="0"/>
            </a:br>
            <a:r>
              <a:rPr lang="en-US" dirty="0"/>
              <a:t>past successes</a:t>
            </a:r>
          </a:p>
          <a:p>
            <a:pPr lvl="0"/>
            <a:r>
              <a:rPr lang="en-US" dirty="0"/>
              <a:t>Overconfidence in our assumptions</a:t>
            </a:r>
          </a:p>
          <a:p>
            <a:pPr lvl="0"/>
            <a:r>
              <a:rPr lang="en-US" dirty="0"/>
              <a:t>Affinity for the status quo</a:t>
            </a:r>
          </a:p>
          <a:p>
            <a:pPr lvl="0"/>
            <a:r>
              <a:rPr lang="en-US" dirty="0"/>
              <a:t>Desire to confirm our opinions</a:t>
            </a:r>
          </a:p>
          <a:p>
            <a:r>
              <a:rPr lang="en-US" dirty="0"/>
              <a:t>Emotional attachments</a:t>
            </a:r>
          </a:p>
          <a:p>
            <a:pPr>
              <a:buNone/>
            </a:pPr>
            <a:endParaRPr lang="en-US" dirty="0"/>
          </a:p>
        </p:txBody>
      </p:sp>
    </p:spTree>
    <p:extLst>
      <p:ext uri="{BB962C8B-B14F-4D97-AF65-F5344CB8AC3E}">
        <p14:creationId xmlns:p14="http://schemas.microsoft.com/office/powerpoint/2010/main" val="5254541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MANAGE AGGRESSIVE ADVOCACY</a:t>
            </a:r>
          </a:p>
        </p:txBody>
      </p:sp>
      <p:sp>
        <p:nvSpPr>
          <p:cNvPr id="3" name="Content Placeholder 2"/>
          <p:cNvSpPr>
            <a:spLocks noGrp="1"/>
          </p:cNvSpPr>
          <p:nvPr>
            <p:ph type="body" sz="quarter" idx="10"/>
          </p:nvPr>
        </p:nvSpPr>
        <p:spPr>
          <a:xfrm>
            <a:off x="444500" y="2063750"/>
            <a:ext cx="4007184" cy="3698875"/>
          </a:xfrm>
        </p:spPr>
        <p:txBody>
          <a:bodyPr>
            <a:normAutofit/>
          </a:bodyPr>
          <a:lstStyle/>
          <a:p>
            <a:pPr marL="120650" indent="-120650">
              <a:buNone/>
            </a:pPr>
            <a:r>
              <a:rPr lang="en-US" sz="2400" dirty="0"/>
              <a:t>“I’m sure I spent more time researching these companies than you did, and my research clearly indicates that </a:t>
            </a:r>
            <a:r>
              <a:rPr lang="en-US" sz="2400" dirty="0" err="1"/>
              <a:t>BestEx</a:t>
            </a:r>
            <a:r>
              <a:rPr lang="en-US" sz="2400" dirty="0"/>
              <a:t> is superior to </a:t>
            </a:r>
            <a:r>
              <a:rPr lang="en-US" sz="2400" dirty="0" err="1"/>
              <a:t>SuperCo</a:t>
            </a:r>
            <a:r>
              <a:rPr lang="en-US" sz="2400" dirty="0"/>
              <a:t>.”</a:t>
            </a:r>
          </a:p>
        </p:txBody>
      </p:sp>
      <p:sp>
        <p:nvSpPr>
          <p:cNvPr id="4" name="Text Placeholder 3"/>
          <p:cNvSpPr>
            <a:spLocks noGrp="1"/>
          </p:cNvSpPr>
          <p:nvPr>
            <p:ph type="body" sz="quarter" idx="11"/>
          </p:nvPr>
        </p:nvSpPr>
        <p:spPr>
          <a:xfrm>
            <a:off x="5186949" y="2165349"/>
            <a:ext cx="3662947" cy="3629025"/>
          </a:xfrm>
        </p:spPr>
        <p:txBody>
          <a:bodyPr/>
          <a:lstStyle/>
          <a:p>
            <a:r>
              <a:rPr lang="en-US" sz="2400" dirty="0"/>
              <a:t>What strategies can </a:t>
            </a:r>
            <a:br>
              <a:rPr lang="en-US" sz="2400" dirty="0"/>
            </a:br>
            <a:r>
              <a:rPr lang="en-US" sz="2400" dirty="0"/>
              <a:t>Marianna use to discourage aggressive advocacy?</a:t>
            </a:r>
          </a:p>
          <a:p>
            <a:endParaRPr lang="en-US" sz="2400" dirty="0"/>
          </a:p>
        </p:txBody>
      </p:sp>
      <p:cxnSp>
        <p:nvCxnSpPr>
          <p:cNvPr id="5" name="Straight Connector 4"/>
          <p:cNvCxnSpPr/>
          <p:nvPr/>
        </p:nvCxnSpPr>
        <p:spPr>
          <a:xfrm>
            <a:off x="4775578" y="2165350"/>
            <a:ext cx="0" cy="191135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grpSp>
        <p:nvGrpSpPr>
          <p:cNvPr id="7" name="Group 6"/>
          <p:cNvGrpSpPr/>
          <p:nvPr/>
        </p:nvGrpSpPr>
        <p:grpSpPr>
          <a:xfrm>
            <a:off x="7437121" y="5115054"/>
            <a:ext cx="1706879" cy="831272"/>
            <a:chOff x="7437121" y="4665042"/>
            <a:chExt cx="1706879" cy="831272"/>
          </a:xfrm>
        </p:grpSpPr>
        <p:sp>
          <p:nvSpPr>
            <p:cNvPr id="8" name="Rectangle 7"/>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spTree>
    <p:extLst>
      <p:ext uri="{BB962C8B-B14F-4D97-AF65-F5344CB8AC3E}">
        <p14:creationId xmlns:p14="http://schemas.microsoft.com/office/powerpoint/2010/main" val="15606088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infographics-decision-making-no-title_balance advocacy with inquiry.jpg"/>
          <p:cNvPicPr>
            <a:picLocks noGrp="1" noChangeAspect="1"/>
          </p:cNvPicPr>
          <p:nvPr>
            <p:ph type="pic" sz="quarter" idx="12"/>
          </p:nvPr>
        </p:nvPicPr>
        <p:blipFill rotWithShape="1">
          <a:blip r:embed="rId3" cstate="print">
            <a:extLst>
              <a:ext uri="{28A0092B-C50C-407E-A947-70E740481C1C}">
                <a14:useLocalDpi xmlns:a14="http://schemas.microsoft.com/office/drawing/2010/main" val="0"/>
              </a:ext>
            </a:extLst>
          </a:blip>
          <a:srcRect l="39747" t="3840" r="43544" b="76225"/>
          <a:stretch/>
        </p:blipFill>
        <p:spPr>
          <a:xfrm>
            <a:off x="456700" y="2359428"/>
            <a:ext cx="1256674" cy="1568879"/>
          </a:xfrm>
        </p:spPr>
      </p:pic>
      <p:sp>
        <p:nvSpPr>
          <p:cNvPr id="4" name="Title 3"/>
          <p:cNvSpPr>
            <a:spLocks noGrp="1"/>
          </p:cNvSpPr>
          <p:nvPr>
            <p:ph type="title"/>
          </p:nvPr>
        </p:nvSpPr>
        <p:spPr/>
        <p:txBody>
          <a:bodyPr/>
          <a:lstStyle/>
          <a:p>
            <a:r>
              <a:rPr lang="en-US" dirty="0"/>
              <a:t>Tips for balancing advocacy with inquiry</a:t>
            </a:r>
          </a:p>
        </p:txBody>
      </p:sp>
      <p:sp>
        <p:nvSpPr>
          <p:cNvPr id="3" name="Content Placeholder 2"/>
          <p:cNvSpPr>
            <a:spLocks noGrp="1"/>
          </p:cNvSpPr>
          <p:nvPr>
            <p:ph type="body" sz="quarter" idx="13"/>
          </p:nvPr>
        </p:nvSpPr>
        <p:spPr>
          <a:xfrm>
            <a:off x="6312475" y="4186995"/>
            <a:ext cx="2458534" cy="1290209"/>
          </a:xfrm>
        </p:spPr>
        <p:txBody>
          <a:bodyPr/>
          <a:lstStyle/>
          <a:p>
            <a:pPr marL="0" indent="0" algn="ctr">
              <a:buNone/>
            </a:pPr>
            <a:r>
              <a:rPr lang="en-US" sz="1600" dirty="0"/>
              <a:t>Set aside personal preferences and focus on what’s best for the group</a:t>
            </a:r>
          </a:p>
        </p:txBody>
      </p:sp>
      <p:pic>
        <p:nvPicPr>
          <p:cNvPr id="8" name="Picture Placeholder 4" descr="infographics-decision-making-no-title_balance advocacy with inquiry.jpg"/>
          <p:cNvPicPr>
            <a:picLocks noChangeAspect="1"/>
          </p:cNvPicPr>
          <p:nvPr/>
        </p:nvPicPr>
        <p:blipFill rotWithShape="1">
          <a:blip r:embed="rId3" cstate="print">
            <a:extLst>
              <a:ext uri="{28A0092B-C50C-407E-A947-70E740481C1C}">
                <a14:useLocalDpi xmlns:a14="http://schemas.microsoft.com/office/drawing/2010/main" val="0"/>
              </a:ext>
            </a:extLst>
          </a:blip>
          <a:srcRect l="67263" t="36434" r="2342" b="42417"/>
          <a:stretch/>
        </p:blipFill>
        <p:spPr>
          <a:xfrm>
            <a:off x="2157509" y="2440605"/>
            <a:ext cx="1961466" cy="1428121"/>
          </a:xfrm>
          <a:prstGeom prst="rect">
            <a:avLst/>
          </a:prstGeom>
        </p:spPr>
      </p:pic>
      <p:pic>
        <p:nvPicPr>
          <p:cNvPr id="9" name="Picture Placeholder 4" descr="infographics-decision-making-no-title_balance advocacy with inquiry.jpg"/>
          <p:cNvPicPr>
            <a:picLocks noChangeAspect="1"/>
          </p:cNvPicPr>
          <p:nvPr/>
        </p:nvPicPr>
        <p:blipFill rotWithShape="1">
          <a:blip r:embed="rId3" cstate="print">
            <a:extLst>
              <a:ext uri="{28A0092B-C50C-407E-A947-70E740481C1C}">
                <a14:useLocalDpi xmlns:a14="http://schemas.microsoft.com/office/drawing/2010/main" val="0"/>
              </a:ext>
            </a:extLst>
          </a:blip>
          <a:srcRect l="39210" t="72948" r="44081" b="7117"/>
          <a:stretch/>
        </p:blipFill>
        <p:spPr>
          <a:xfrm>
            <a:off x="4621958" y="2632815"/>
            <a:ext cx="1115252" cy="1392322"/>
          </a:xfrm>
          <a:prstGeom prst="rect">
            <a:avLst/>
          </a:prstGeom>
        </p:spPr>
      </p:pic>
      <p:pic>
        <p:nvPicPr>
          <p:cNvPr id="10" name="Picture Placeholder 4" descr="infographics-decision-making-no-title_balance advocacy with inquiry.jpg"/>
          <p:cNvPicPr>
            <a:picLocks noChangeAspect="1"/>
          </p:cNvPicPr>
          <p:nvPr/>
        </p:nvPicPr>
        <p:blipFill rotWithShape="1">
          <a:blip r:embed="rId3" cstate="print">
            <a:extLst>
              <a:ext uri="{28A0092B-C50C-407E-A947-70E740481C1C}">
                <a14:useLocalDpi xmlns:a14="http://schemas.microsoft.com/office/drawing/2010/main" val="0"/>
              </a:ext>
            </a:extLst>
          </a:blip>
          <a:srcRect l="3052" t="36940" r="70357" b="42177"/>
          <a:stretch/>
        </p:blipFill>
        <p:spPr>
          <a:xfrm>
            <a:off x="6684287" y="2578870"/>
            <a:ext cx="1715970" cy="1410171"/>
          </a:xfrm>
          <a:prstGeom prst="rect">
            <a:avLst/>
          </a:prstGeom>
        </p:spPr>
      </p:pic>
      <p:sp>
        <p:nvSpPr>
          <p:cNvPr id="11" name="Rectangle 10"/>
          <p:cNvSpPr/>
          <p:nvPr/>
        </p:nvSpPr>
        <p:spPr>
          <a:xfrm>
            <a:off x="382816" y="4186995"/>
            <a:ext cx="1404442" cy="584775"/>
          </a:xfrm>
          <a:prstGeom prst="rect">
            <a:avLst/>
          </a:prstGeom>
        </p:spPr>
        <p:txBody>
          <a:bodyPr wrap="square">
            <a:spAutoFit/>
          </a:bodyPr>
          <a:lstStyle/>
          <a:p>
            <a:pPr lvl="0" algn="ctr"/>
            <a:r>
              <a:rPr lang="en-US" sz="1600" dirty="0"/>
              <a:t>Ask probing questions</a:t>
            </a:r>
          </a:p>
        </p:txBody>
      </p:sp>
      <p:sp>
        <p:nvSpPr>
          <p:cNvPr id="12" name="Rectangle 11"/>
          <p:cNvSpPr/>
          <p:nvPr/>
        </p:nvSpPr>
        <p:spPr>
          <a:xfrm>
            <a:off x="2184297" y="4186995"/>
            <a:ext cx="1762057" cy="830997"/>
          </a:xfrm>
          <a:prstGeom prst="rect">
            <a:avLst/>
          </a:prstGeom>
        </p:spPr>
        <p:txBody>
          <a:bodyPr wrap="square">
            <a:spAutoFit/>
          </a:bodyPr>
          <a:lstStyle/>
          <a:p>
            <a:pPr algn="ctr"/>
            <a:r>
              <a:rPr lang="en-US" sz="1600" dirty="0"/>
              <a:t>Identify a wide range</a:t>
            </a:r>
            <a:br>
              <a:rPr lang="en-US" sz="1600" dirty="0"/>
            </a:br>
            <a:r>
              <a:rPr lang="en-US" sz="1600" dirty="0"/>
              <a:t>of options </a:t>
            </a:r>
          </a:p>
        </p:txBody>
      </p:sp>
      <p:sp>
        <p:nvSpPr>
          <p:cNvPr id="13" name="Rectangle 12"/>
          <p:cNvSpPr/>
          <p:nvPr/>
        </p:nvSpPr>
        <p:spPr>
          <a:xfrm>
            <a:off x="4249816" y="4186995"/>
            <a:ext cx="1840832" cy="584775"/>
          </a:xfrm>
          <a:prstGeom prst="rect">
            <a:avLst/>
          </a:prstGeom>
        </p:spPr>
        <p:txBody>
          <a:bodyPr wrap="square">
            <a:spAutoFit/>
          </a:bodyPr>
          <a:lstStyle/>
          <a:p>
            <a:pPr lvl="0" algn="ctr"/>
            <a:r>
              <a:rPr lang="en-US" sz="1600" dirty="0"/>
              <a:t>Explore different points of view</a:t>
            </a:r>
          </a:p>
        </p:txBody>
      </p:sp>
    </p:spTree>
    <p:extLst>
      <p:ext uri="{BB962C8B-B14F-4D97-AF65-F5344CB8AC3E}">
        <p14:creationId xmlns:p14="http://schemas.microsoft.com/office/powerpoint/2010/main" val="32886895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32329" y="2634248"/>
            <a:ext cx="6611160" cy="3207752"/>
          </a:xfrm>
        </p:spPr>
        <p:txBody>
          <a:bodyPr/>
          <a:lstStyle/>
          <a:p>
            <a:pPr marL="0" indent="0">
              <a:lnSpc>
                <a:spcPct val="100000"/>
              </a:lnSpc>
              <a:spcAft>
                <a:spcPts val="3000"/>
              </a:spcAft>
              <a:buNone/>
            </a:pPr>
            <a:r>
              <a:rPr lang="en-US" sz="3200" dirty="0"/>
              <a:t>What decision-making challenges do you anticipate?</a:t>
            </a:r>
          </a:p>
          <a:p>
            <a:pPr marL="0" indent="0">
              <a:lnSpc>
                <a:spcPct val="110000"/>
              </a:lnSpc>
              <a:spcAft>
                <a:spcPts val="3000"/>
              </a:spcAft>
              <a:buNone/>
            </a:pPr>
            <a:r>
              <a:rPr lang="en-US" sz="3200" dirty="0"/>
              <a:t>What strategies will you use or do you wish you had used to manage those challenges in the past?</a:t>
            </a:r>
          </a:p>
        </p:txBody>
      </p:sp>
      <p:sp>
        <p:nvSpPr>
          <p:cNvPr id="4" name="Text Placeholder 3"/>
          <p:cNvSpPr>
            <a:spLocks noGrp="1"/>
          </p:cNvSpPr>
          <p:nvPr>
            <p:ph type="body" sz="quarter" idx="11"/>
          </p:nvPr>
        </p:nvSpPr>
        <p:spPr/>
        <p:txBody>
          <a:bodyPr/>
          <a:lstStyle/>
          <a:p>
            <a:r>
              <a:rPr lang="en-US" dirty="0"/>
              <a:t>ANALYZE YOUR CHALLENGES AND STRATEGIES</a:t>
            </a:r>
          </a:p>
        </p:txBody>
      </p:sp>
    </p:spTree>
    <p:extLst>
      <p:ext uri="{BB962C8B-B14F-4D97-AF65-F5344CB8AC3E}">
        <p14:creationId xmlns:p14="http://schemas.microsoft.com/office/powerpoint/2010/main" val="4121653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dirty="0"/>
              <a:t>MAKE THE DECISION</a:t>
            </a:r>
          </a:p>
        </p:txBody>
      </p:sp>
      <p:pic>
        <p:nvPicPr>
          <p:cNvPr id="6" name="Picture Placeholder 5" descr="464895119_47.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46016" b="20182"/>
          <a:stretch/>
        </p:blipFill>
        <p:spPr/>
      </p:pic>
      <p:grpSp>
        <p:nvGrpSpPr>
          <p:cNvPr id="7" name="Group 6"/>
          <p:cNvGrpSpPr/>
          <p:nvPr/>
        </p:nvGrpSpPr>
        <p:grpSpPr>
          <a:xfrm>
            <a:off x="932789" y="0"/>
            <a:ext cx="1110074" cy="2459955"/>
            <a:chOff x="1552549" y="0"/>
            <a:chExt cx="1110074" cy="2459955"/>
          </a:xfrm>
        </p:grpSpPr>
        <p:grpSp>
          <p:nvGrpSpPr>
            <p:cNvPr id="8" name="Group 7"/>
            <p:cNvGrpSpPr/>
            <p:nvPr/>
          </p:nvGrpSpPr>
          <p:grpSpPr>
            <a:xfrm>
              <a:off x="1552549" y="0"/>
              <a:ext cx="1110074" cy="2459955"/>
              <a:chOff x="1560742" y="0"/>
              <a:chExt cx="1110074" cy="2459955"/>
            </a:xfrm>
            <a:effectLst>
              <a:glow rad="25400">
                <a:schemeClr val="tx1">
                  <a:alpha val="20000"/>
                </a:schemeClr>
              </a:glow>
            </a:effectLst>
          </p:grpSpPr>
          <p:sp>
            <p:nvSpPr>
              <p:cNvPr id="10" name="Rectangle 9"/>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Chevron 10"/>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9" name="TextBox 8"/>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DECISION</a:t>
              </a:r>
              <a:br>
                <a:rPr lang="en-US" sz="1000" dirty="0">
                  <a:solidFill>
                    <a:schemeClr val="bg1"/>
                  </a:solidFill>
                </a:rPr>
              </a:br>
              <a:r>
                <a:rPr lang="en-US" sz="1000" dirty="0">
                  <a:solidFill>
                    <a:schemeClr val="bg1"/>
                  </a:solidFill>
                </a:rPr>
                <a:t>MAKING</a:t>
              </a:r>
            </a:p>
          </p:txBody>
        </p:sp>
      </p:grpSp>
    </p:spTree>
    <p:extLst>
      <p:ext uri="{BB962C8B-B14F-4D97-AF65-F5344CB8AC3E}">
        <p14:creationId xmlns:p14="http://schemas.microsoft.com/office/powerpoint/2010/main" val="23601102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MAKE THE DECISION</a:t>
            </a:r>
          </a:p>
        </p:txBody>
      </p:sp>
      <p:sp>
        <p:nvSpPr>
          <p:cNvPr id="3" name="Content Placeholder 2"/>
          <p:cNvSpPr>
            <a:spLocks noGrp="1"/>
          </p:cNvSpPr>
          <p:nvPr>
            <p:ph type="body" sz="quarter" idx="10"/>
          </p:nvPr>
        </p:nvSpPr>
        <p:spPr>
          <a:xfrm>
            <a:off x="444501" y="2063750"/>
            <a:ext cx="3692070" cy="3698875"/>
          </a:xfrm>
        </p:spPr>
        <p:txBody>
          <a:bodyPr>
            <a:noAutofit/>
          </a:bodyPr>
          <a:lstStyle/>
          <a:p>
            <a:pPr marL="0" indent="0">
              <a:buNone/>
            </a:pPr>
            <a:r>
              <a:rPr lang="en-US" sz="2400" dirty="0"/>
              <a:t>Two team members want to hire </a:t>
            </a:r>
            <a:r>
              <a:rPr lang="en-US" sz="2400" dirty="0" err="1"/>
              <a:t>BestEx</a:t>
            </a:r>
            <a:r>
              <a:rPr lang="en-US" sz="2400" dirty="0"/>
              <a:t>, and the other two team members want to hire </a:t>
            </a:r>
            <a:r>
              <a:rPr lang="en-US" sz="2400" dirty="0" err="1"/>
              <a:t>SuperCo</a:t>
            </a:r>
            <a:r>
              <a:rPr lang="en-US" sz="2400" dirty="0"/>
              <a:t>. </a:t>
            </a:r>
          </a:p>
          <a:p>
            <a:pPr marL="0" indent="0">
              <a:buNone/>
            </a:pPr>
            <a:endParaRPr lang="en-US" sz="2400" dirty="0"/>
          </a:p>
        </p:txBody>
      </p:sp>
      <p:sp>
        <p:nvSpPr>
          <p:cNvPr id="5" name="Text Placeholder 4"/>
          <p:cNvSpPr>
            <a:spLocks noGrp="1"/>
          </p:cNvSpPr>
          <p:nvPr>
            <p:ph type="body" sz="quarter" idx="11"/>
          </p:nvPr>
        </p:nvSpPr>
        <p:spPr>
          <a:xfrm>
            <a:off x="4608287" y="2076423"/>
            <a:ext cx="4321818" cy="3758056"/>
          </a:xfrm>
        </p:spPr>
        <p:txBody>
          <a:bodyPr/>
          <a:lstStyle/>
          <a:p>
            <a:r>
              <a:rPr lang="en-US" sz="2400" dirty="0"/>
              <a:t>What are some strategies that Marianna can use to move the group toward making a decision?</a:t>
            </a:r>
          </a:p>
          <a:p>
            <a:endParaRPr lang="en-US" sz="2400" dirty="0"/>
          </a:p>
        </p:txBody>
      </p:sp>
      <p:cxnSp>
        <p:nvCxnSpPr>
          <p:cNvPr id="6" name="Straight Connector 5"/>
          <p:cNvCxnSpPr/>
          <p:nvPr/>
        </p:nvCxnSpPr>
        <p:spPr>
          <a:xfrm>
            <a:off x="4320091" y="2046288"/>
            <a:ext cx="0" cy="1617662"/>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grpSp>
        <p:nvGrpSpPr>
          <p:cNvPr id="7" name="Group 6"/>
          <p:cNvGrpSpPr/>
          <p:nvPr/>
        </p:nvGrpSpPr>
        <p:grpSpPr>
          <a:xfrm>
            <a:off x="7437121" y="5115054"/>
            <a:ext cx="1706879" cy="831272"/>
            <a:chOff x="7437121" y="4665042"/>
            <a:chExt cx="1706879" cy="831272"/>
          </a:xfrm>
        </p:grpSpPr>
        <p:sp>
          <p:nvSpPr>
            <p:cNvPr id="8" name="Rectangle 7"/>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spTree>
    <p:extLst>
      <p:ext uri="{BB962C8B-B14F-4D97-AF65-F5344CB8AC3E}">
        <p14:creationId xmlns:p14="http://schemas.microsoft.com/office/powerpoint/2010/main" val="34279513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Tips for moving toward closure</a:t>
            </a:r>
          </a:p>
        </p:txBody>
      </p:sp>
      <p:sp>
        <p:nvSpPr>
          <p:cNvPr id="3" name="Content Placeholder 2"/>
          <p:cNvSpPr>
            <a:spLocks noGrp="1"/>
          </p:cNvSpPr>
          <p:nvPr>
            <p:ph sz="quarter" idx="10"/>
          </p:nvPr>
        </p:nvSpPr>
        <p:spPr>
          <a:xfrm>
            <a:off x="444498" y="1698290"/>
            <a:ext cx="7857291" cy="4221692"/>
          </a:xfrm>
        </p:spPr>
        <p:txBody>
          <a:bodyPr>
            <a:noAutofit/>
          </a:bodyPr>
          <a:lstStyle/>
          <a:p>
            <a:pPr lvl="0"/>
            <a:r>
              <a:rPr lang="en-US" sz="2800" dirty="0"/>
              <a:t>Revisit and retest assumptions behind </a:t>
            </a:r>
            <a:br>
              <a:rPr lang="en-US" sz="2800" dirty="0"/>
            </a:br>
            <a:r>
              <a:rPr lang="en-US" sz="2800" dirty="0"/>
              <a:t>proposed alternatives</a:t>
            </a:r>
          </a:p>
          <a:p>
            <a:pPr lvl="0"/>
            <a:r>
              <a:rPr lang="en-US" sz="2800" dirty="0"/>
              <a:t>Review and reevaluate the original decision-making objectives</a:t>
            </a:r>
            <a:r>
              <a:rPr lang="en-US" sz="2800" dirty="0">
                <a:solidFill>
                  <a:srgbClr val="FF0000"/>
                </a:solidFill>
              </a:rPr>
              <a:t> </a:t>
            </a:r>
            <a:r>
              <a:rPr lang="en-US" sz="2800" dirty="0"/>
              <a:t>and revise them as necessary</a:t>
            </a:r>
          </a:p>
          <a:p>
            <a:pPr lvl="0"/>
            <a:r>
              <a:rPr lang="en-US" sz="2800" dirty="0"/>
              <a:t>Set a deadline</a:t>
            </a:r>
          </a:p>
          <a:p>
            <a:pPr lvl="0"/>
            <a:r>
              <a:rPr lang="en-US" sz="2800" dirty="0"/>
              <a:t>Agree that if the team cannot make a decision, the choice will be made by qualified consensus</a:t>
            </a:r>
          </a:p>
        </p:txBody>
      </p:sp>
      <p:grpSp>
        <p:nvGrpSpPr>
          <p:cNvPr id="4" name="Group 3"/>
          <p:cNvGrpSpPr/>
          <p:nvPr/>
        </p:nvGrpSpPr>
        <p:grpSpPr>
          <a:xfrm>
            <a:off x="7982922" y="5113930"/>
            <a:ext cx="1161078" cy="838132"/>
            <a:chOff x="7982922" y="4553595"/>
            <a:chExt cx="1161078" cy="838132"/>
          </a:xfrm>
        </p:grpSpPr>
        <p:sp>
          <p:nvSpPr>
            <p:cNvPr id="5" name="Rectangle 4"/>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6" name="Picture 5"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37847652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3" name="Content Placeholder 2"/>
          <p:cNvSpPr>
            <a:spLocks noGrp="1"/>
          </p:cNvSpPr>
          <p:nvPr>
            <p:ph type="body" sz="quarter" idx="13"/>
          </p:nvPr>
        </p:nvSpPr>
        <p:spPr>
          <a:xfrm>
            <a:off x="4064000" y="2499961"/>
            <a:ext cx="4160841" cy="1989977"/>
          </a:xfrm>
        </p:spPr>
        <p:txBody>
          <a:bodyPr/>
          <a:lstStyle/>
          <a:p>
            <a:pPr marL="0" indent="0">
              <a:spcAft>
                <a:spcPts val="2400"/>
              </a:spcAft>
              <a:buNone/>
            </a:pPr>
            <a:r>
              <a:rPr lang="en-US" sz="3000" i="1" dirty="0">
                <a:solidFill>
                  <a:srgbClr val="B00020"/>
                </a:solidFill>
              </a:rPr>
              <a:t>What do you find difficult about making a decision?</a:t>
            </a:r>
          </a:p>
          <a:p>
            <a:pPr marL="0" indent="0">
              <a:buNone/>
            </a:pPr>
            <a:r>
              <a:rPr lang="en-US" sz="1800" dirty="0"/>
              <a:t>(please chat in your response)</a:t>
            </a:r>
          </a:p>
        </p:txBody>
      </p:sp>
      <p:grpSp>
        <p:nvGrpSpPr>
          <p:cNvPr id="6" name="Group 5"/>
          <p:cNvGrpSpPr/>
          <p:nvPr/>
        </p:nvGrpSpPr>
        <p:grpSpPr>
          <a:xfrm>
            <a:off x="7563253" y="4971187"/>
            <a:ext cx="1580747" cy="844729"/>
            <a:chOff x="7563253" y="4665042"/>
            <a:chExt cx="1580747" cy="844729"/>
          </a:xfrm>
        </p:grpSpPr>
        <p:sp>
          <p:nvSpPr>
            <p:cNvPr id="7" name="Rectangle 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8" name="Picture 7"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cxnSp>
        <p:nvCxnSpPr>
          <p:cNvPr id="9" name="Straight Connector 8"/>
          <p:cNvCxnSpPr/>
          <p:nvPr/>
        </p:nvCxnSpPr>
        <p:spPr>
          <a:xfrm>
            <a:off x="3551193" y="2499961"/>
            <a:ext cx="0" cy="1907915"/>
          </a:xfrm>
          <a:prstGeom prst="line">
            <a:avLst/>
          </a:prstGeom>
          <a:ln>
            <a:solidFill>
              <a:schemeClr val="accent5"/>
            </a:solidFill>
          </a:ln>
          <a:effectLst/>
        </p:spPr>
        <p:style>
          <a:lnRef idx="2">
            <a:schemeClr val="accent1"/>
          </a:lnRef>
          <a:fillRef idx="0">
            <a:schemeClr val="accent1"/>
          </a:fillRef>
          <a:effectRef idx="1">
            <a:schemeClr val="accent1"/>
          </a:effectRef>
          <a:fontRef idx="minor">
            <a:schemeClr val="tx1"/>
          </a:fontRef>
        </p:style>
      </p:cxnSp>
      <p:pic>
        <p:nvPicPr>
          <p:cNvPr id="10" name="Picture Placeholder 9" descr="icons.png"/>
          <p:cNvPicPr>
            <a:picLocks noGrp="1" noChangeAspect="1"/>
          </p:cNvPicPr>
          <p:nvPr>
            <p:ph type="pic" sz="quarter" idx="12"/>
          </p:nvPr>
        </p:nvPicPr>
        <p:blipFill rotWithShape="1">
          <a:blip r:embed="rId4" cstate="print">
            <a:extLst>
              <a:ext uri="{28A0092B-C50C-407E-A947-70E740481C1C}">
                <a14:useLocalDpi xmlns:a14="http://schemas.microsoft.com/office/drawing/2010/main" val="0"/>
              </a:ext>
            </a:extLst>
          </a:blip>
          <a:srcRect l="-1528" t="-5984" r="-2248" b="-5919"/>
          <a:stretch/>
        </p:blipFill>
        <p:spPr>
          <a:xfrm>
            <a:off x="705508" y="2405159"/>
            <a:ext cx="2394786" cy="2073262"/>
          </a:xfrm>
        </p:spPr>
      </p:pic>
    </p:spTree>
    <p:extLst>
      <p:ext uri="{BB962C8B-B14F-4D97-AF65-F5344CB8AC3E}">
        <p14:creationId xmlns:p14="http://schemas.microsoft.com/office/powerpoint/2010/main" val="30559545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4" name="Text Placeholder 3"/>
          <p:cNvSpPr>
            <a:spLocks noGrp="1"/>
          </p:cNvSpPr>
          <p:nvPr>
            <p:ph type="body" idx="1"/>
          </p:nvPr>
        </p:nvSpPr>
        <p:spPr>
          <a:xfrm>
            <a:off x="939625" y="2709863"/>
            <a:ext cx="6896275" cy="2888719"/>
          </a:xfrm>
        </p:spPr>
        <p:txBody>
          <a:bodyPr/>
          <a:lstStyle/>
          <a:p>
            <a:r>
              <a:rPr lang="en-US" dirty="0"/>
              <a:t>APPLYING WHAT YOU’VE LEARNED</a:t>
            </a:r>
          </a:p>
        </p:txBody>
      </p:sp>
      <p:grpSp>
        <p:nvGrpSpPr>
          <p:cNvPr id="9" name="Group 8"/>
          <p:cNvGrpSpPr/>
          <p:nvPr/>
        </p:nvGrpSpPr>
        <p:grpSpPr>
          <a:xfrm>
            <a:off x="932789" y="0"/>
            <a:ext cx="1110074" cy="2459955"/>
            <a:chOff x="1552549" y="0"/>
            <a:chExt cx="1110074" cy="2459955"/>
          </a:xfrm>
        </p:grpSpPr>
        <p:grpSp>
          <p:nvGrpSpPr>
            <p:cNvPr id="10" name="Group 9"/>
            <p:cNvGrpSpPr/>
            <p:nvPr/>
          </p:nvGrpSpPr>
          <p:grpSpPr>
            <a:xfrm>
              <a:off x="1552549" y="0"/>
              <a:ext cx="1110074" cy="2459955"/>
              <a:chOff x="1560742" y="0"/>
              <a:chExt cx="1110074" cy="2459955"/>
            </a:xfrm>
            <a:effectLst>
              <a:glow rad="25400">
                <a:schemeClr val="tx1">
                  <a:alpha val="20000"/>
                </a:schemeClr>
              </a:glow>
            </a:effectLst>
          </p:grpSpPr>
          <p:sp>
            <p:nvSpPr>
              <p:cNvPr id="12" name="Rectangle 11"/>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Chevron 12"/>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1" name="TextBox 10"/>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DECISION</a:t>
              </a:r>
              <a:br>
                <a:rPr lang="en-US" sz="1000" dirty="0">
                  <a:solidFill>
                    <a:schemeClr val="bg1"/>
                  </a:solidFill>
                </a:rPr>
              </a:br>
              <a:r>
                <a:rPr lang="en-US" sz="1000" dirty="0">
                  <a:solidFill>
                    <a:schemeClr val="bg1"/>
                  </a:solidFill>
                </a:rPr>
                <a:t>MAKING</a:t>
              </a:r>
            </a:p>
          </p:txBody>
        </p:sp>
      </p:grpSp>
    </p:spTree>
    <p:extLst>
      <p:ext uri="{BB962C8B-B14F-4D97-AF65-F5344CB8AC3E}">
        <p14:creationId xmlns:p14="http://schemas.microsoft.com/office/powerpoint/2010/main" val="12191385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p:txBody>
          <a:bodyPr>
            <a:normAutofit/>
          </a:bodyPr>
          <a:lstStyle/>
          <a:p>
            <a:pPr>
              <a:buNone/>
            </a:pPr>
            <a:r>
              <a:rPr lang="en-US" dirty="0"/>
              <a:t>Help you:</a:t>
            </a:r>
          </a:p>
          <a:p>
            <a:pPr lvl="0"/>
            <a:r>
              <a:rPr lang="en-US" dirty="0"/>
              <a:t>Prepare to make a decision</a:t>
            </a:r>
          </a:p>
          <a:p>
            <a:pPr lvl="0"/>
            <a:r>
              <a:rPr lang="en-US" dirty="0"/>
              <a:t>Anticipate decision-making challenges</a:t>
            </a:r>
          </a:p>
          <a:p>
            <a:pPr lvl="0"/>
            <a:r>
              <a:rPr lang="en-US" dirty="0"/>
              <a:t>Make the decision</a:t>
            </a:r>
          </a:p>
          <a:p>
            <a:pPr>
              <a:buNone/>
            </a:pPr>
            <a:r>
              <a:rPr lang="en-US" dirty="0"/>
              <a:t>  </a:t>
            </a:r>
          </a:p>
        </p:txBody>
      </p:sp>
    </p:spTree>
    <p:extLst>
      <p:ext uri="{BB962C8B-B14F-4D97-AF65-F5344CB8AC3E}">
        <p14:creationId xmlns:p14="http://schemas.microsoft.com/office/powerpoint/2010/main" val="30138459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Applying what you’ve learned</a:t>
            </a:r>
          </a:p>
        </p:txBody>
      </p:sp>
      <p:sp>
        <p:nvSpPr>
          <p:cNvPr id="3" name="Content Placeholder 2"/>
          <p:cNvSpPr>
            <a:spLocks noGrp="1"/>
          </p:cNvSpPr>
          <p:nvPr>
            <p:ph type="body" sz="quarter" idx="13"/>
          </p:nvPr>
        </p:nvSpPr>
        <p:spPr>
          <a:xfrm>
            <a:off x="3955143" y="2412999"/>
            <a:ext cx="4726895" cy="3099509"/>
          </a:xfrm>
        </p:spPr>
        <p:txBody>
          <a:bodyPr>
            <a:normAutofit/>
          </a:bodyPr>
          <a:lstStyle/>
          <a:p>
            <a:pPr marL="0" indent="0">
              <a:buNone/>
            </a:pPr>
            <a:r>
              <a:rPr lang="en-US" sz="3000" dirty="0"/>
              <a:t>Your next step is to complete the On-the-Job section of the Harvard </a:t>
            </a:r>
            <a:r>
              <a:rPr lang="en-US" sz="3000" dirty="0" err="1"/>
              <a:t>ManageMentor</a:t>
            </a:r>
            <a:r>
              <a:rPr lang="en-US" sz="3000" dirty="0"/>
              <a:t> Decision Making topic.</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129" y="1405145"/>
            <a:ext cx="3766711" cy="4894376"/>
          </a:xfrm>
          <a:prstGeom prst="rect">
            <a:avLst/>
          </a:prstGeom>
          <a:ln>
            <a:noFill/>
          </a:ln>
          <a:effectLst/>
        </p:spPr>
      </p:pic>
    </p:spTree>
    <p:extLst>
      <p:ext uri="{BB962C8B-B14F-4D97-AF65-F5344CB8AC3E}">
        <p14:creationId xmlns:p14="http://schemas.microsoft.com/office/powerpoint/2010/main" val="25163151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161136655_5.jpg"/>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4737" b="4737"/>
          <a:stretch>
            <a:fillRect/>
          </a:stretch>
        </p:blipFill>
        <p:spPr/>
      </p:pic>
      <p:sp>
        <p:nvSpPr>
          <p:cNvPr id="6" name="Rectangle 5"/>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5000" y="3523947"/>
            <a:ext cx="7341738" cy="1494253"/>
          </a:xfrm>
        </p:spPr>
        <p:txBody>
          <a:bodyPr/>
          <a:lstStyle/>
          <a:p>
            <a:r>
              <a:rPr lang="en-US" dirty="0"/>
              <a:t>Thank you</a:t>
            </a:r>
          </a:p>
        </p:txBody>
      </p:sp>
      <p:grpSp>
        <p:nvGrpSpPr>
          <p:cNvPr id="7" name="Group 6"/>
          <p:cNvGrpSpPr/>
          <p:nvPr/>
        </p:nvGrpSpPr>
        <p:grpSpPr>
          <a:xfrm>
            <a:off x="630081" y="-5584"/>
            <a:ext cx="2825156" cy="1823903"/>
            <a:chOff x="630081" y="-5584"/>
            <a:chExt cx="2825156" cy="1823903"/>
          </a:xfrm>
        </p:grpSpPr>
        <p:sp>
          <p:nvSpPr>
            <p:cNvPr id="8" name="Freeform 7"/>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4245020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906745"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480582" y="2156183"/>
            <a:ext cx="2738710" cy="2601395"/>
          </a:xfrm>
          <a:prstGeom prst="rect">
            <a:avLst/>
          </a:prstGeom>
        </p:spPr>
      </p:pic>
      <p:sp>
        <p:nvSpPr>
          <p:cNvPr id="6" name="TextBox 5"/>
          <p:cNvSpPr txBox="1"/>
          <p:nvPr/>
        </p:nvSpPr>
        <p:spPr>
          <a:xfrm>
            <a:off x="1481320"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7" name="TextBox 6"/>
          <p:cNvSpPr txBox="1"/>
          <p:nvPr/>
        </p:nvSpPr>
        <p:spPr>
          <a:xfrm>
            <a:off x="4907000"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extLst>
      <p:ext uri="{BB962C8B-B14F-4D97-AF65-F5344CB8AC3E}">
        <p14:creationId xmlns:p14="http://schemas.microsoft.com/office/powerpoint/2010/main" val="2906494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Participation tips</a:t>
            </a:r>
          </a:p>
        </p:txBody>
      </p:sp>
      <p:sp>
        <p:nvSpPr>
          <p:cNvPr id="3" name="Content Placeholder 2"/>
          <p:cNvSpPr>
            <a:spLocks noGrp="1"/>
          </p:cNvSpPr>
          <p:nvPr>
            <p:ph sz="quarter" idx="10"/>
          </p:nvPr>
        </p:nvSpPr>
        <p:spPr>
          <a:xfrm>
            <a:off x="444499" y="1831975"/>
            <a:ext cx="5560619" cy="4221692"/>
          </a:xfrm>
        </p:spPr>
        <p:txBody>
          <a:bodyPr>
            <a:normAutofit/>
          </a:bodyPr>
          <a:lstStyle/>
          <a:p>
            <a:r>
              <a:rPr lang="en-US" sz="2400" dirty="0">
                <a:solidFill>
                  <a:prstClr val="black"/>
                </a:solidFill>
              </a:rPr>
              <a:t>Limit electronic interruptions.                         </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a:solidFill>
                  <a:srgbClr val="B00020"/>
                </a:solidFill>
              </a:rPr>
              <a:t>CHAT PANEL </a:t>
            </a:r>
            <a:r>
              <a:rPr lang="en-US" sz="2400" dirty="0">
                <a:solidFill>
                  <a:prstClr val="black"/>
                </a:solidFill>
              </a:rPr>
              <a:t>is 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a:solidFill>
                  <a:srgbClr val="B00020"/>
                </a:solidFill>
              </a:rPr>
              <a:t>RAISE HAND </a:t>
            </a:r>
            <a:r>
              <a:rPr lang="en-US" sz="2400" dirty="0">
                <a:solidFill>
                  <a:prstClr val="black"/>
                </a:solidFill>
              </a:rPr>
              <a:t>feature to volunteer to speak.</a:t>
            </a:r>
          </a:p>
          <a:p>
            <a:r>
              <a:rPr lang="en-US" sz="2400" dirty="0">
                <a:solidFill>
                  <a:prstClr val="black"/>
                </a:solidFill>
              </a:rPr>
              <a:t>Put your phone on mute when </a:t>
            </a:r>
            <a:br>
              <a:rPr lang="en-US" sz="2400" dirty="0">
                <a:solidFill>
                  <a:prstClr val="black"/>
                </a:solidFill>
              </a:rPr>
            </a:br>
            <a:r>
              <a:rPr lang="en-US" sz="2400" dirty="0">
                <a:solidFill>
                  <a:prstClr val="black"/>
                </a:solidFill>
              </a:rPr>
              <a:t>not speaking.</a:t>
            </a:r>
          </a:p>
          <a:p>
            <a:pPr marL="0" indent="0">
              <a:buNone/>
            </a:pPr>
            <a:endParaRPr lang="en-US" dirty="0"/>
          </a:p>
        </p:txBody>
      </p:sp>
      <p:grpSp>
        <p:nvGrpSpPr>
          <p:cNvPr id="4" name="Group 3"/>
          <p:cNvGrpSpPr/>
          <p:nvPr/>
        </p:nvGrpSpPr>
        <p:grpSpPr>
          <a:xfrm>
            <a:off x="7563253" y="3156902"/>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6" name="Picture 5"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7" name="Group 6"/>
          <p:cNvGrpSpPr/>
          <p:nvPr/>
        </p:nvGrpSpPr>
        <p:grpSpPr>
          <a:xfrm>
            <a:off x="7982922" y="4333788"/>
            <a:ext cx="1161078" cy="838132"/>
            <a:chOff x="7982922" y="4553595"/>
            <a:chExt cx="1161078" cy="838132"/>
          </a:xfrm>
        </p:grpSpPr>
        <p:sp>
          <p:nvSpPr>
            <p:cNvPr id="8" name="Rectangle 7"/>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9" name="Picture 8"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599334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32329" y="2634248"/>
            <a:ext cx="6232398" cy="2724150"/>
          </a:xfrm>
        </p:spPr>
        <p:txBody>
          <a:bodyPr/>
          <a:lstStyle/>
          <a:p>
            <a:pPr>
              <a:lnSpc>
                <a:spcPct val="100000"/>
              </a:lnSpc>
            </a:pPr>
            <a:r>
              <a:rPr lang="en-US" dirty="0"/>
              <a:t>What do you find difficult about making a decision?</a:t>
            </a:r>
          </a:p>
          <a:p>
            <a:pPr marL="0" indent="0">
              <a:lnSpc>
                <a:spcPct val="100000"/>
              </a:lnSpc>
              <a:buNone/>
            </a:pPr>
            <a:endParaRPr lang="en-US" dirty="0"/>
          </a:p>
          <a:p>
            <a:pPr>
              <a:lnSpc>
                <a:spcPct val="100000"/>
              </a:lnSpc>
            </a:pPr>
            <a:endParaRPr lang="en-US" dirty="0"/>
          </a:p>
        </p:txBody>
      </p:sp>
      <p:sp>
        <p:nvSpPr>
          <p:cNvPr id="4" name="Text Placeholder 3"/>
          <p:cNvSpPr>
            <a:spLocks noGrp="1"/>
          </p:cNvSpPr>
          <p:nvPr>
            <p:ph type="body" sz="quarter" idx="11"/>
          </p:nvPr>
        </p:nvSpPr>
        <p:spPr/>
        <p:txBody>
          <a:bodyPr/>
          <a:lstStyle/>
          <a:p>
            <a:r>
              <a:rPr lang="en-US" dirty="0"/>
              <a:t>THE CHALLENGES OF DECISION MAKING</a:t>
            </a:r>
          </a:p>
        </p:txBody>
      </p:sp>
      <p:grpSp>
        <p:nvGrpSpPr>
          <p:cNvPr id="9" name="Group 8"/>
          <p:cNvGrpSpPr/>
          <p:nvPr/>
        </p:nvGrpSpPr>
        <p:grpSpPr>
          <a:xfrm>
            <a:off x="7563253" y="4973583"/>
            <a:ext cx="1580747" cy="841504"/>
            <a:chOff x="7563253" y="4665042"/>
            <a:chExt cx="1580747" cy="841504"/>
          </a:xfrm>
        </p:grpSpPr>
        <p:sp>
          <p:nvSpPr>
            <p:cNvPr id="10" name="Rectangle 9"/>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CHAT</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spTree>
    <p:extLst>
      <p:ext uri="{BB962C8B-B14F-4D97-AF65-F5344CB8AC3E}">
        <p14:creationId xmlns:p14="http://schemas.microsoft.com/office/powerpoint/2010/main" val="1336581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p:txBody>
          <a:bodyPr>
            <a:normAutofit/>
          </a:bodyPr>
          <a:lstStyle/>
          <a:p>
            <a:pPr marL="0" indent="0">
              <a:buNone/>
            </a:pPr>
            <a:r>
              <a:rPr lang="en-US" dirty="0"/>
              <a:t>Help you:</a:t>
            </a:r>
          </a:p>
          <a:p>
            <a:pPr lvl="0"/>
            <a:r>
              <a:rPr lang="en-US" dirty="0"/>
              <a:t>Prepare to make a decision</a:t>
            </a:r>
          </a:p>
          <a:p>
            <a:pPr lvl="0"/>
            <a:r>
              <a:rPr lang="en-US" dirty="0"/>
              <a:t>Anticipate decision-making challenges</a:t>
            </a:r>
          </a:p>
          <a:p>
            <a:pPr lvl="0"/>
            <a:r>
              <a:rPr lang="en-US" dirty="0"/>
              <a:t>Make the decision</a:t>
            </a:r>
          </a:p>
          <a:p>
            <a:pPr>
              <a:buNone/>
            </a:pPr>
            <a:r>
              <a:rPr lang="en-US" dirty="0"/>
              <a:t> </a:t>
            </a:r>
          </a:p>
        </p:txBody>
      </p:sp>
    </p:spTree>
    <p:extLst>
      <p:ext uri="{BB962C8B-B14F-4D97-AF65-F5344CB8AC3E}">
        <p14:creationId xmlns:p14="http://schemas.microsoft.com/office/powerpoint/2010/main" val="10724574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dirty="0"/>
              <a:t>PREPARE TO MAKE A DECISION</a:t>
            </a:r>
          </a:p>
        </p:txBody>
      </p:sp>
      <p:pic>
        <p:nvPicPr>
          <p:cNvPr id="2" name="Picture Placeholder 1" descr="164817353_47.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39517" b="28467"/>
          <a:stretch/>
        </p:blipFill>
        <p:spPr/>
      </p:pic>
      <p:grpSp>
        <p:nvGrpSpPr>
          <p:cNvPr id="6" name="Group 5"/>
          <p:cNvGrpSpPr/>
          <p:nvPr/>
        </p:nvGrpSpPr>
        <p:grpSpPr>
          <a:xfrm>
            <a:off x="932789" y="0"/>
            <a:ext cx="1110074" cy="2459955"/>
            <a:chOff x="1552549" y="0"/>
            <a:chExt cx="1110074" cy="2459955"/>
          </a:xfrm>
        </p:grpSpPr>
        <p:grpSp>
          <p:nvGrpSpPr>
            <p:cNvPr id="7" name="Group 6"/>
            <p:cNvGrpSpPr/>
            <p:nvPr/>
          </p:nvGrpSpPr>
          <p:grpSpPr>
            <a:xfrm>
              <a:off x="1552549" y="0"/>
              <a:ext cx="1110074" cy="2459955"/>
              <a:chOff x="1560742" y="0"/>
              <a:chExt cx="1110074" cy="2459955"/>
            </a:xfrm>
            <a:effectLst>
              <a:glow rad="25400">
                <a:schemeClr val="tx1">
                  <a:alpha val="20000"/>
                </a:schemeClr>
              </a:glow>
            </a:effectLst>
          </p:grpSpPr>
          <p:sp>
            <p:nvSpPr>
              <p:cNvPr id="9" name="Rectangle 8"/>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Chevron 9"/>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8" name="TextBox 7"/>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DECISION</a:t>
              </a:r>
              <a:br>
                <a:rPr lang="en-US" sz="1000" dirty="0">
                  <a:solidFill>
                    <a:schemeClr val="bg1"/>
                  </a:solidFill>
                </a:rPr>
              </a:br>
              <a:r>
                <a:rPr lang="en-US" sz="1000" dirty="0">
                  <a:solidFill>
                    <a:schemeClr val="bg1"/>
                  </a:solidFill>
                </a:rPr>
                <a:t>MAKING</a:t>
              </a:r>
            </a:p>
          </p:txBody>
        </p:sp>
      </p:grpSp>
    </p:spTree>
    <p:extLst>
      <p:ext uri="{BB962C8B-B14F-4D97-AF65-F5344CB8AC3E}">
        <p14:creationId xmlns:p14="http://schemas.microsoft.com/office/powerpoint/2010/main" val="26885826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CHOOSE A DECISION-</a:t>
            </a:r>
            <a:br>
              <a:rPr lang="en-US" dirty="0"/>
            </a:br>
            <a:r>
              <a:rPr lang="en-US" dirty="0"/>
              <a:t>MAKING APPROACH</a:t>
            </a:r>
          </a:p>
        </p:txBody>
      </p:sp>
      <p:sp>
        <p:nvSpPr>
          <p:cNvPr id="3" name="Content Placeholder 2"/>
          <p:cNvSpPr>
            <a:spLocks noGrp="1"/>
          </p:cNvSpPr>
          <p:nvPr>
            <p:ph type="body" sz="quarter" idx="10"/>
          </p:nvPr>
        </p:nvSpPr>
        <p:spPr>
          <a:xfrm>
            <a:off x="444501" y="2075782"/>
            <a:ext cx="3531301" cy="3698875"/>
          </a:xfrm>
        </p:spPr>
        <p:txBody>
          <a:bodyPr>
            <a:noAutofit/>
          </a:bodyPr>
          <a:lstStyle/>
          <a:p>
            <a:pPr>
              <a:buNone/>
            </a:pPr>
            <a:r>
              <a:rPr lang="en-US" sz="2000" dirty="0"/>
              <a:t>For the past two months, the vendor that Marianna’s team regularly uses to process its data has not been meeting its deadlines. Because everyone on the team interacts with the vendor, Marianna needs to guide team members in deciding how to address the problem.  </a:t>
            </a:r>
          </a:p>
          <a:p>
            <a:endParaRPr lang="en-US" sz="2000" dirty="0"/>
          </a:p>
        </p:txBody>
      </p:sp>
      <p:sp>
        <p:nvSpPr>
          <p:cNvPr id="5" name="Text Placeholder 4"/>
          <p:cNvSpPr>
            <a:spLocks noGrp="1"/>
          </p:cNvSpPr>
          <p:nvPr>
            <p:ph type="body" sz="quarter" idx="11"/>
          </p:nvPr>
        </p:nvSpPr>
        <p:spPr>
          <a:xfrm>
            <a:off x="4919579" y="2179053"/>
            <a:ext cx="3515896" cy="2794000"/>
          </a:xfrm>
        </p:spPr>
        <p:txBody>
          <a:bodyPr/>
          <a:lstStyle/>
          <a:p>
            <a:pPr>
              <a:lnSpc>
                <a:spcPct val="100000"/>
              </a:lnSpc>
              <a:spcAft>
                <a:spcPts val="1800"/>
              </a:spcAft>
            </a:pPr>
            <a:r>
              <a:rPr lang="en-US" sz="2400" dirty="0"/>
              <a:t>Which decision-making approach is most appropriate in this case?</a:t>
            </a:r>
          </a:p>
          <a:p>
            <a:pPr marL="566738" indent="-344488">
              <a:lnSpc>
                <a:spcPts val="2000"/>
              </a:lnSpc>
              <a:buFont typeface="+mj-lt"/>
              <a:buAutoNum type="arabicPeriod"/>
            </a:pPr>
            <a:r>
              <a:rPr lang="en-US" sz="2000" dirty="0"/>
              <a:t>Consensus</a:t>
            </a:r>
          </a:p>
          <a:p>
            <a:pPr marL="566738" indent="-344488">
              <a:lnSpc>
                <a:spcPts val="2000"/>
              </a:lnSpc>
              <a:buFont typeface="+mj-lt"/>
              <a:buAutoNum type="arabicPeriod"/>
            </a:pPr>
            <a:r>
              <a:rPr lang="en-US" sz="2000" dirty="0"/>
              <a:t>Majority</a:t>
            </a:r>
          </a:p>
          <a:p>
            <a:pPr marL="566738" indent="-344488">
              <a:lnSpc>
                <a:spcPts val="2000"/>
              </a:lnSpc>
              <a:buFont typeface="+mj-lt"/>
              <a:buAutoNum type="arabicPeriod"/>
            </a:pPr>
            <a:r>
              <a:rPr lang="en-US" sz="2000" dirty="0"/>
              <a:t>Qualified consensus</a:t>
            </a:r>
          </a:p>
          <a:p>
            <a:pPr marL="566738" indent="-344488">
              <a:lnSpc>
                <a:spcPts val="2000"/>
              </a:lnSpc>
              <a:buFont typeface="+mj-lt"/>
              <a:buAutoNum type="arabicPeriod"/>
            </a:pPr>
            <a:r>
              <a:rPr lang="en-US" sz="2000" dirty="0"/>
              <a:t>Directive leadership</a:t>
            </a:r>
          </a:p>
          <a:p>
            <a:pPr>
              <a:lnSpc>
                <a:spcPct val="100000"/>
              </a:lnSpc>
            </a:pPr>
            <a:r>
              <a:rPr lang="en-US" dirty="0"/>
              <a:t> </a:t>
            </a:r>
          </a:p>
          <a:p>
            <a:pPr>
              <a:lnSpc>
                <a:spcPct val="100000"/>
              </a:lnSpc>
            </a:pPr>
            <a:endParaRPr lang="en-US" dirty="0"/>
          </a:p>
        </p:txBody>
      </p:sp>
      <p:cxnSp>
        <p:nvCxnSpPr>
          <p:cNvPr id="6" name="Straight Connector 5"/>
          <p:cNvCxnSpPr/>
          <p:nvPr/>
        </p:nvCxnSpPr>
        <p:spPr>
          <a:xfrm>
            <a:off x="4463322" y="2177688"/>
            <a:ext cx="0" cy="2943587"/>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grpSp>
        <p:nvGrpSpPr>
          <p:cNvPr id="8" name="Group 7"/>
          <p:cNvGrpSpPr/>
          <p:nvPr/>
        </p:nvGrpSpPr>
        <p:grpSpPr>
          <a:xfrm>
            <a:off x="7437121" y="5115054"/>
            <a:ext cx="1706879" cy="831272"/>
            <a:chOff x="7437121" y="4665042"/>
            <a:chExt cx="1706879" cy="831272"/>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spTree>
    <p:extLst>
      <p:ext uri="{BB962C8B-B14F-4D97-AF65-F5344CB8AC3E}">
        <p14:creationId xmlns:p14="http://schemas.microsoft.com/office/powerpoint/2010/main" val="4007966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ular Callout 20"/>
          <p:cNvSpPr/>
          <p:nvPr/>
        </p:nvSpPr>
        <p:spPr>
          <a:xfrm>
            <a:off x="488516" y="1911684"/>
            <a:ext cx="6764055" cy="3487034"/>
          </a:xfrm>
          <a:custGeom>
            <a:avLst/>
            <a:gdLst>
              <a:gd name="connsiteX0" fmla="*/ 0 w 3859191"/>
              <a:gd name="connsiteY0" fmla="*/ 217817 h 1306873"/>
              <a:gd name="connsiteX1" fmla="*/ 217817 w 3859191"/>
              <a:gd name="connsiteY1" fmla="*/ 0 h 1306873"/>
              <a:gd name="connsiteX2" fmla="*/ 643199 w 3859191"/>
              <a:gd name="connsiteY2" fmla="*/ 0 h 1306873"/>
              <a:gd name="connsiteX3" fmla="*/ 643199 w 3859191"/>
              <a:gd name="connsiteY3" fmla="*/ 0 h 1306873"/>
              <a:gd name="connsiteX4" fmla="*/ 1607996 w 3859191"/>
              <a:gd name="connsiteY4" fmla="*/ 0 h 1306873"/>
              <a:gd name="connsiteX5" fmla="*/ 3641374 w 3859191"/>
              <a:gd name="connsiteY5" fmla="*/ 0 h 1306873"/>
              <a:gd name="connsiteX6" fmla="*/ 3859191 w 3859191"/>
              <a:gd name="connsiteY6" fmla="*/ 217817 h 1306873"/>
              <a:gd name="connsiteX7" fmla="*/ 3859191 w 3859191"/>
              <a:gd name="connsiteY7" fmla="*/ 762343 h 1306873"/>
              <a:gd name="connsiteX8" fmla="*/ 3859191 w 3859191"/>
              <a:gd name="connsiteY8" fmla="*/ 762343 h 1306873"/>
              <a:gd name="connsiteX9" fmla="*/ 3859191 w 3859191"/>
              <a:gd name="connsiteY9" fmla="*/ 1089061 h 1306873"/>
              <a:gd name="connsiteX10" fmla="*/ 3859191 w 3859191"/>
              <a:gd name="connsiteY10" fmla="*/ 1089056 h 1306873"/>
              <a:gd name="connsiteX11" fmla="*/ 3641374 w 3859191"/>
              <a:gd name="connsiteY11" fmla="*/ 1306873 h 1306873"/>
              <a:gd name="connsiteX12" fmla="*/ 1607996 w 3859191"/>
              <a:gd name="connsiteY12" fmla="*/ 1306873 h 1306873"/>
              <a:gd name="connsiteX13" fmla="*/ 644832 w 3859191"/>
              <a:gd name="connsiteY13" fmla="*/ 1488372 h 1306873"/>
              <a:gd name="connsiteX14" fmla="*/ 643199 w 3859191"/>
              <a:gd name="connsiteY14" fmla="*/ 1306873 h 1306873"/>
              <a:gd name="connsiteX15" fmla="*/ 217817 w 3859191"/>
              <a:gd name="connsiteY15" fmla="*/ 1306873 h 1306873"/>
              <a:gd name="connsiteX16" fmla="*/ 0 w 3859191"/>
              <a:gd name="connsiteY16" fmla="*/ 1089056 h 1306873"/>
              <a:gd name="connsiteX17" fmla="*/ 0 w 3859191"/>
              <a:gd name="connsiteY17" fmla="*/ 1089061 h 1306873"/>
              <a:gd name="connsiteX18" fmla="*/ 0 w 3859191"/>
              <a:gd name="connsiteY18" fmla="*/ 762343 h 1306873"/>
              <a:gd name="connsiteX19" fmla="*/ 0 w 3859191"/>
              <a:gd name="connsiteY19" fmla="*/ 762343 h 1306873"/>
              <a:gd name="connsiteX20" fmla="*/ 0 w 3859191"/>
              <a:gd name="connsiteY20" fmla="*/ 217817 h 1306873"/>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1009281 w 3859191"/>
              <a:gd name="connsiteY12" fmla="*/ 1306873 h 1488372"/>
              <a:gd name="connsiteX13" fmla="*/ 644832 w 3859191"/>
              <a:gd name="connsiteY13" fmla="*/ 1488372 h 1488372"/>
              <a:gd name="connsiteX14" fmla="*/ 643199 w 3859191"/>
              <a:gd name="connsiteY14" fmla="*/ 1306873 h 1488372"/>
              <a:gd name="connsiteX15" fmla="*/ 217817 w 3859191"/>
              <a:gd name="connsiteY15" fmla="*/ 1306873 h 1488372"/>
              <a:gd name="connsiteX16" fmla="*/ 0 w 3859191"/>
              <a:gd name="connsiteY16" fmla="*/ 1089056 h 1488372"/>
              <a:gd name="connsiteX17" fmla="*/ 0 w 3859191"/>
              <a:gd name="connsiteY17" fmla="*/ 1089061 h 1488372"/>
              <a:gd name="connsiteX18" fmla="*/ 0 w 3859191"/>
              <a:gd name="connsiteY18" fmla="*/ 762343 h 1488372"/>
              <a:gd name="connsiteX19" fmla="*/ 0 w 3859191"/>
              <a:gd name="connsiteY19" fmla="*/ 762343 h 1488372"/>
              <a:gd name="connsiteX20" fmla="*/ 0 w 3859191"/>
              <a:gd name="connsiteY20" fmla="*/ 217817 h 1488372"/>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1009281 w 3859191"/>
              <a:gd name="connsiteY12" fmla="*/ 1306873 h 1488372"/>
              <a:gd name="connsiteX13" fmla="*/ 644832 w 3859191"/>
              <a:gd name="connsiteY13" fmla="*/ 1488372 h 1488372"/>
              <a:gd name="connsiteX14" fmla="*/ 643199 w 3859191"/>
              <a:gd name="connsiteY14" fmla="*/ 1306873 h 1488372"/>
              <a:gd name="connsiteX15" fmla="*/ 217817 w 3859191"/>
              <a:gd name="connsiteY15" fmla="*/ 1306873 h 1488372"/>
              <a:gd name="connsiteX16" fmla="*/ 0 w 3859191"/>
              <a:gd name="connsiteY16" fmla="*/ 1089056 h 1488372"/>
              <a:gd name="connsiteX17" fmla="*/ 0 w 3859191"/>
              <a:gd name="connsiteY17" fmla="*/ 1089061 h 1488372"/>
              <a:gd name="connsiteX18" fmla="*/ 0 w 3859191"/>
              <a:gd name="connsiteY18" fmla="*/ 762343 h 1488372"/>
              <a:gd name="connsiteX19" fmla="*/ 0 w 3859191"/>
              <a:gd name="connsiteY19" fmla="*/ 762343 h 1488372"/>
              <a:gd name="connsiteX20" fmla="*/ 0 w 3859191"/>
              <a:gd name="connsiteY20" fmla="*/ 217817 h 1488372"/>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1009281 w 3859191"/>
              <a:gd name="connsiteY12" fmla="*/ 1306873 h 1488372"/>
              <a:gd name="connsiteX13" fmla="*/ 644832 w 3859191"/>
              <a:gd name="connsiteY13" fmla="*/ 1488372 h 1488372"/>
              <a:gd name="connsiteX14" fmla="*/ 643199 w 3859191"/>
              <a:gd name="connsiteY14" fmla="*/ 1306873 h 1488372"/>
              <a:gd name="connsiteX15" fmla="*/ 217817 w 3859191"/>
              <a:gd name="connsiteY15" fmla="*/ 1306873 h 1488372"/>
              <a:gd name="connsiteX16" fmla="*/ 0 w 3859191"/>
              <a:gd name="connsiteY16" fmla="*/ 1089056 h 1488372"/>
              <a:gd name="connsiteX17" fmla="*/ 0 w 3859191"/>
              <a:gd name="connsiteY17" fmla="*/ 1089061 h 1488372"/>
              <a:gd name="connsiteX18" fmla="*/ 0 w 3859191"/>
              <a:gd name="connsiteY18" fmla="*/ 762343 h 1488372"/>
              <a:gd name="connsiteX19" fmla="*/ 0 w 3859191"/>
              <a:gd name="connsiteY19" fmla="*/ 762343 h 1488372"/>
              <a:gd name="connsiteX20" fmla="*/ 0 w 3859191"/>
              <a:gd name="connsiteY20" fmla="*/ 217817 h 1488372"/>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1009281 w 3859191"/>
              <a:gd name="connsiteY12" fmla="*/ 1306873 h 1488372"/>
              <a:gd name="connsiteX13" fmla="*/ 644832 w 3859191"/>
              <a:gd name="connsiteY13" fmla="*/ 1488372 h 1488372"/>
              <a:gd name="connsiteX14" fmla="*/ 643199 w 3859191"/>
              <a:gd name="connsiteY14" fmla="*/ 1306873 h 1488372"/>
              <a:gd name="connsiteX15" fmla="*/ 217817 w 3859191"/>
              <a:gd name="connsiteY15" fmla="*/ 1306873 h 1488372"/>
              <a:gd name="connsiteX16" fmla="*/ 0 w 3859191"/>
              <a:gd name="connsiteY16" fmla="*/ 1089056 h 1488372"/>
              <a:gd name="connsiteX17" fmla="*/ 0 w 3859191"/>
              <a:gd name="connsiteY17" fmla="*/ 1089061 h 1488372"/>
              <a:gd name="connsiteX18" fmla="*/ 0 w 3859191"/>
              <a:gd name="connsiteY18" fmla="*/ 762343 h 1488372"/>
              <a:gd name="connsiteX19" fmla="*/ 0 w 3859191"/>
              <a:gd name="connsiteY19" fmla="*/ 762343 h 1488372"/>
              <a:gd name="connsiteX20" fmla="*/ 0 w 3859191"/>
              <a:gd name="connsiteY20" fmla="*/ 217817 h 1488372"/>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1009281 w 3859191"/>
              <a:gd name="connsiteY12" fmla="*/ 1306873 h 1488372"/>
              <a:gd name="connsiteX13" fmla="*/ 644832 w 3859191"/>
              <a:gd name="connsiteY13" fmla="*/ 1488372 h 1488372"/>
              <a:gd name="connsiteX14" fmla="*/ 643199 w 3859191"/>
              <a:gd name="connsiteY14" fmla="*/ 1306873 h 1488372"/>
              <a:gd name="connsiteX15" fmla="*/ 217817 w 3859191"/>
              <a:gd name="connsiteY15" fmla="*/ 1306873 h 1488372"/>
              <a:gd name="connsiteX16" fmla="*/ 0 w 3859191"/>
              <a:gd name="connsiteY16" fmla="*/ 1089056 h 1488372"/>
              <a:gd name="connsiteX17" fmla="*/ 0 w 3859191"/>
              <a:gd name="connsiteY17" fmla="*/ 1089061 h 1488372"/>
              <a:gd name="connsiteX18" fmla="*/ 0 w 3859191"/>
              <a:gd name="connsiteY18" fmla="*/ 762343 h 1488372"/>
              <a:gd name="connsiteX19" fmla="*/ 0 w 3859191"/>
              <a:gd name="connsiteY19" fmla="*/ 762343 h 1488372"/>
              <a:gd name="connsiteX20" fmla="*/ 0 w 3859191"/>
              <a:gd name="connsiteY20" fmla="*/ 217817 h 1488372"/>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644832 w 3859191"/>
              <a:gd name="connsiteY12" fmla="*/ 1488372 h 1488372"/>
              <a:gd name="connsiteX13" fmla="*/ 643199 w 3859191"/>
              <a:gd name="connsiteY13" fmla="*/ 1306873 h 1488372"/>
              <a:gd name="connsiteX14" fmla="*/ 217817 w 3859191"/>
              <a:gd name="connsiteY14" fmla="*/ 1306873 h 1488372"/>
              <a:gd name="connsiteX15" fmla="*/ 0 w 3859191"/>
              <a:gd name="connsiteY15" fmla="*/ 1089056 h 1488372"/>
              <a:gd name="connsiteX16" fmla="*/ 0 w 3859191"/>
              <a:gd name="connsiteY16" fmla="*/ 1089061 h 1488372"/>
              <a:gd name="connsiteX17" fmla="*/ 0 w 3859191"/>
              <a:gd name="connsiteY17" fmla="*/ 762343 h 1488372"/>
              <a:gd name="connsiteX18" fmla="*/ 0 w 3859191"/>
              <a:gd name="connsiteY18" fmla="*/ 762343 h 1488372"/>
              <a:gd name="connsiteX19" fmla="*/ 0 w 3859191"/>
              <a:gd name="connsiteY19" fmla="*/ 217817 h 1488372"/>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1219920 w 3859191"/>
              <a:gd name="connsiteY12" fmla="*/ 1446386 h 1488372"/>
              <a:gd name="connsiteX13" fmla="*/ 644832 w 3859191"/>
              <a:gd name="connsiteY13" fmla="*/ 1488372 h 1488372"/>
              <a:gd name="connsiteX14" fmla="*/ 643199 w 3859191"/>
              <a:gd name="connsiteY14" fmla="*/ 1306873 h 1488372"/>
              <a:gd name="connsiteX15" fmla="*/ 217817 w 3859191"/>
              <a:gd name="connsiteY15" fmla="*/ 1306873 h 1488372"/>
              <a:gd name="connsiteX16" fmla="*/ 0 w 3859191"/>
              <a:gd name="connsiteY16" fmla="*/ 1089056 h 1488372"/>
              <a:gd name="connsiteX17" fmla="*/ 0 w 3859191"/>
              <a:gd name="connsiteY17" fmla="*/ 1089061 h 1488372"/>
              <a:gd name="connsiteX18" fmla="*/ 0 w 3859191"/>
              <a:gd name="connsiteY18" fmla="*/ 762343 h 1488372"/>
              <a:gd name="connsiteX19" fmla="*/ 0 w 3859191"/>
              <a:gd name="connsiteY19" fmla="*/ 762343 h 1488372"/>
              <a:gd name="connsiteX20" fmla="*/ 0 w 3859191"/>
              <a:gd name="connsiteY20" fmla="*/ 217817 h 1488372"/>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686090 w 3859191"/>
              <a:gd name="connsiteY12" fmla="*/ 1308623 h 1488372"/>
              <a:gd name="connsiteX13" fmla="*/ 644832 w 3859191"/>
              <a:gd name="connsiteY13" fmla="*/ 1488372 h 1488372"/>
              <a:gd name="connsiteX14" fmla="*/ 643199 w 3859191"/>
              <a:gd name="connsiteY14" fmla="*/ 1306873 h 1488372"/>
              <a:gd name="connsiteX15" fmla="*/ 217817 w 3859191"/>
              <a:gd name="connsiteY15" fmla="*/ 1306873 h 1488372"/>
              <a:gd name="connsiteX16" fmla="*/ 0 w 3859191"/>
              <a:gd name="connsiteY16" fmla="*/ 1089056 h 1488372"/>
              <a:gd name="connsiteX17" fmla="*/ 0 w 3859191"/>
              <a:gd name="connsiteY17" fmla="*/ 1089061 h 1488372"/>
              <a:gd name="connsiteX18" fmla="*/ 0 w 3859191"/>
              <a:gd name="connsiteY18" fmla="*/ 762343 h 1488372"/>
              <a:gd name="connsiteX19" fmla="*/ 0 w 3859191"/>
              <a:gd name="connsiteY19" fmla="*/ 762343 h 1488372"/>
              <a:gd name="connsiteX20" fmla="*/ 0 w 3859191"/>
              <a:gd name="connsiteY20" fmla="*/ 217817 h 1488372"/>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871209 w 3859191"/>
              <a:gd name="connsiteY12" fmla="*/ 1308623 h 1488372"/>
              <a:gd name="connsiteX13" fmla="*/ 644832 w 3859191"/>
              <a:gd name="connsiteY13" fmla="*/ 1488372 h 1488372"/>
              <a:gd name="connsiteX14" fmla="*/ 643199 w 3859191"/>
              <a:gd name="connsiteY14" fmla="*/ 1306873 h 1488372"/>
              <a:gd name="connsiteX15" fmla="*/ 217817 w 3859191"/>
              <a:gd name="connsiteY15" fmla="*/ 1306873 h 1488372"/>
              <a:gd name="connsiteX16" fmla="*/ 0 w 3859191"/>
              <a:gd name="connsiteY16" fmla="*/ 1089056 h 1488372"/>
              <a:gd name="connsiteX17" fmla="*/ 0 w 3859191"/>
              <a:gd name="connsiteY17" fmla="*/ 1089061 h 1488372"/>
              <a:gd name="connsiteX18" fmla="*/ 0 w 3859191"/>
              <a:gd name="connsiteY18" fmla="*/ 762343 h 1488372"/>
              <a:gd name="connsiteX19" fmla="*/ 0 w 3859191"/>
              <a:gd name="connsiteY19" fmla="*/ 762343 h 1488372"/>
              <a:gd name="connsiteX20" fmla="*/ 0 w 3859191"/>
              <a:gd name="connsiteY20" fmla="*/ 217817 h 1488372"/>
              <a:gd name="connsiteX0" fmla="*/ 0 w 3859191"/>
              <a:gd name="connsiteY0" fmla="*/ 217817 h 1488372"/>
              <a:gd name="connsiteX1" fmla="*/ 217817 w 3859191"/>
              <a:gd name="connsiteY1" fmla="*/ 0 h 1488372"/>
              <a:gd name="connsiteX2" fmla="*/ 643199 w 3859191"/>
              <a:gd name="connsiteY2" fmla="*/ 0 h 1488372"/>
              <a:gd name="connsiteX3" fmla="*/ 643199 w 3859191"/>
              <a:gd name="connsiteY3" fmla="*/ 0 h 1488372"/>
              <a:gd name="connsiteX4" fmla="*/ 1607996 w 3859191"/>
              <a:gd name="connsiteY4" fmla="*/ 0 h 1488372"/>
              <a:gd name="connsiteX5" fmla="*/ 3641374 w 3859191"/>
              <a:gd name="connsiteY5" fmla="*/ 0 h 1488372"/>
              <a:gd name="connsiteX6" fmla="*/ 3859191 w 3859191"/>
              <a:gd name="connsiteY6" fmla="*/ 217817 h 1488372"/>
              <a:gd name="connsiteX7" fmla="*/ 3859191 w 3859191"/>
              <a:gd name="connsiteY7" fmla="*/ 762343 h 1488372"/>
              <a:gd name="connsiteX8" fmla="*/ 3859191 w 3859191"/>
              <a:gd name="connsiteY8" fmla="*/ 762343 h 1488372"/>
              <a:gd name="connsiteX9" fmla="*/ 3859191 w 3859191"/>
              <a:gd name="connsiteY9" fmla="*/ 1089061 h 1488372"/>
              <a:gd name="connsiteX10" fmla="*/ 3859191 w 3859191"/>
              <a:gd name="connsiteY10" fmla="*/ 1089056 h 1488372"/>
              <a:gd name="connsiteX11" fmla="*/ 3641374 w 3859191"/>
              <a:gd name="connsiteY11" fmla="*/ 1306873 h 1488372"/>
              <a:gd name="connsiteX12" fmla="*/ 871209 w 3859191"/>
              <a:gd name="connsiteY12" fmla="*/ 1308623 h 1488372"/>
              <a:gd name="connsiteX13" fmla="*/ 644832 w 3859191"/>
              <a:gd name="connsiteY13" fmla="*/ 1488372 h 1488372"/>
              <a:gd name="connsiteX14" fmla="*/ 505436 w 3859191"/>
              <a:gd name="connsiteY14" fmla="*/ 1302568 h 1488372"/>
              <a:gd name="connsiteX15" fmla="*/ 217817 w 3859191"/>
              <a:gd name="connsiteY15" fmla="*/ 1306873 h 1488372"/>
              <a:gd name="connsiteX16" fmla="*/ 0 w 3859191"/>
              <a:gd name="connsiteY16" fmla="*/ 1089056 h 1488372"/>
              <a:gd name="connsiteX17" fmla="*/ 0 w 3859191"/>
              <a:gd name="connsiteY17" fmla="*/ 1089061 h 1488372"/>
              <a:gd name="connsiteX18" fmla="*/ 0 w 3859191"/>
              <a:gd name="connsiteY18" fmla="*/ 762343 h 1488372"/>
              <a:gd name="connsiteX19" fmla="*/ 0 w 3859191"/>
              <a:gd name="connsiteY19" fmla="*/ 762343 h 1488372"/>
              <a:gd name="connsiteX20" fmla="*/ 0 w 3859191"/>
              <a:gd name="connsiteY20" fmla="*/ 217817 h 1488372"/>
              <a:gd name="connsiteX0" fmla="*/ 0 w 3859191"/>
              <a:gd name="connsiteY0" fmla="*/ 217817 h 1501287"/>
              <a:gd name="connsiteX1" fmla="*/ 217817 w 3859191"/>
              <a:gd name="connsiteY1" fmla="*/ 0 h 1501287"/>
              <a:gd name="connsiteX2" fmla="*/ 643199 w 3859191"/>
              <a:gd name="connsiteY2" fmla="*/ 0 h 1501287"/>
              <a:gd name="connsiteX3" fmla="*/ 643199 w 3859191"/>
              <a:gd name="connsiteY3" fmla="*/ 0 h 1501287"/>
              <a:gd name="connsiteX4" fmla="*/ 1607996 w 3859191"/>
              <a:gd name="connsiteY4" fmla="*/ 0 h 1501287"/>
              <a:gd name="connsiteX5" fmla="*/ 3641374 w 3859191"/>
              <a:gd name="connsiteY5" fmla="*/ 0 h 1501287"/>
              <a:gd name="connsiteX6" fmla="*/ 3859191 w 3859191"/>
              <a:gd name="connsiteY6" fmla="*/ 217817 h 1501287"/>
              <a:gd name="connsiteX7" fmla="*/ 3859191 w 3859191"/>
              <a:gd name="connsiteY7" fmla="*/ 762343 h 1501287"/>
              <a:gd name="connsiteX8" fmla="*/ 3859191 w 3859191"/>
              <a:gd name="connsiteY8" fmla="*/ 762343 h 1501287"/>
              <a:gd name="connsiteX9" fmla="*/ 3859191 w 3859191"/>
              <a:gd name="connsiteY9" fmla="*/ 1089061 h 1501287"/>
              <a:gd name="connsiteX10" fmla="*/ 3859191 w 3859191"/>
              <a:gd name="connsiteY10" fmla="*/ 1089056 h 1501287"/>
              <a:gd name="connsiteX11" fmla="*/ 3641374 w 3859191"/>
              <a:gd name="connsiteY11" fmla="*/ 1306873 h 1501287"/>
              <a:gd name="connsiteX12" fmla="*/ 871209 w 3859191"/>
              <a:gd name="connsiteY12" fmla="*/ 1308623 h 1501287"/>
              <a:gd name="connsiteX13" fmla="*/ 507070 w 3859191"/>
              <a:gd name="connsiteY13" fmla="*/ 1501287 h 1501287"/>
              <a:gd name="connsiteX14" fmla="*/ 505436 w 3859191"/>
              <a:gd name="connsiteY14" fmla="*/ 1302568 h 1501287"/>
              <a:gd name="connsiteX15" fmla="*/ 217817 w 3859191"/>
              <a:gd name="connsiteY15" fmla="*/ 1306873 h 1501287"/>
              <a:gd name="connsiteX16" fmla="*/ 0 w 3859191"/>
              <a:gd name="connsiteY16" fmla="*/ 1089056 h 1501287"/>
              <a:gd name="connsiteX17" fmla="*/ 0 w 3859191"/>
              <a:gd name="connsiteY17" fmla="*/ 1089061 h 1501287"/>
              <a:gd name="connsiteX18" fmla="*/ 0 w 3859191"/>
              <a:gd name="connsiteY18" fmla="*/ 762343 h 1501287"/>
              <a:gd name="connsiteX19" fmla="*/ 0 w 3859191"/>
              <a:gd name="connsiteY19" fmla="*/ 762343 h 1501287"/>
              <a:gd name="connsiteX20" fmla="*/ 0 w 3859191"/>
              <a:gd name="connsiteY20" fmla="*/ 217817 h 1501287"/>
              <a:gd name="connsiteX0" fmla="*/ 0 w 3859191"/>
              <a:gd name="connsiteY0" fmla="*/ 217817 h 1574473"/>
              <a:gd name="connsiteX1" fmla="*/ 217817 w 3859191"/>
              <a:gd name="connsiteY1" fmla="*/ 0 h 1574473"/>
              <a:gd name="connsiteX2" fmla="*/ 643199 w 3859191"/>
              <a:gd name="connsiteY2" fmla="*/ 0 h 1574473"/>
              <a:gd name="connsiteX3" fmla="*/ 643199 w 3859191"/>
              <a:gd name="connsiteY3" fmla="*/ 0 h 1574473"/>
              <a:gd name="connsiteX4" fmla="*/ 1607996 w 3859191"/>
              <a:gd name="connsiteY4" fmla="*/ 0 h 1574473"/>
              <a:gd name="connsiteX5" fmla="*/ 3641374 w 3859191"/>
              <a:gd name="connsiteY5" fmla="*/ 0 h 1574473"/>
              <a:gd name="connsiteX6" fmla="*/ 3859191 w 3859191"/>
              <a:gd name="connsiteY6" fmla="*/ 217817 h 1574473"/>
              <a:gd name="connsiteX7" fmla="*/ 3859191 w 3859191"/>
              <a:gd name="connsiteY7" fmla="*/ 762343 h 1574473"/>
              <a:gd name="connsiteX8" fmla="*/ 3859191 w 3859191"/>
              <a:gd name="connsiteY8" fmla="*/ 762343 h 1574473"/>
              <a:gd name="connsiteX9" fmla="*/ 3859191 w 3859191"/>
              <a:gd name="connsiteY9" fmla="*/ 1089061 h 1574473"/>
              <a:gd name="connsiteX10" fmla="*/ 3859191 w 3859191"/>
              <a:gd name="connsiteY10" fmla="*/ 1089056 h 1574473"/>
              <a:gd name="connsiteX11" fmla="*/ 3641374 w 3859191"/>
              <a:gd name="connsiteY11" fmla="*/ 1306873 h 1574473"/>
              <a:gd name="connsiteX12" fmla="*/ 871209 w 3859191"/>
              <a:gd name="connsiteY12" fmla="*/ 1308623 h 1574473"/>
              <a:gd name="connsiteX13" fmla="*/ 507070 w 3859191"/>
              <a:gd name="connsiteY13" fmla="*/ 1574473 h 1574473"/>
              <a:gd name="connsiteX14" fmla="*/ 505436 w 3859191"/>
              <a:gd name="connsiteY14" fmla="*/ 1302568 h 1574473"/>
              <a:gd name="connsiteX15" fmla="*/ 217817 w 3859191"/>
              <a:gd name="connsiteY15" fmla="*/ 1306873 h 1574473"/>
              <a:gd name="connsiteX16" fmla="*/ 0 w 3859191"/>
              <a:gd name="connsiteY16" fmla="*/ 1089056 h 1574473"/>
              <a:gd name="connsiteX17" fmla="*/ 0 w 3859191"/>
              <a:gd name="connsiteY17" fmla="*/ 1089061 h 1574473"/>
              <a:gd name="connsiteX18" fmla="*/ 0 w 3859191"/>
              <a:gd name="connsiteY18" fmla="*/ 762343 h 1574473"/>
              <a:gd name="connsiteX19" fmla="*/ 0 w 3859191"/>
              <a:gd name="connsiteY19" fmla="*/ 762343 h 1574473"/>
              <a:gd name="connsiteX20" fmla="*/ 0 w 3859191"/>
              <a:gd name="connsiteY20" fmla="*/ 217817 h 1574473"/>
              <a:gd name="connsiteX0" fmla="*/ 0 w 3859191"/>
              <a:gd name="connsiteY0" fmla="*/ 217817 h 1574473"/>
              <a:gd name="connsiteX1" fmla="*/ 217817 w 3859191"/>
              <a:gd name="connsiteY1" fmla="*/ 0 h 1574473"/>
              <a:gd name="connsiteX2" fmla="*/ 643199 w 3859191"/>
              <a:gd name="connsiteY2" fmla="*/ 0 h 1574473"/>
              <a:gd name="connsiteX3" fmla="*/ 643199 w 3859191"/>
              <a:gd name="connsiteY3" fmla="*/ 0 h 1574473"/>
              <a:gd name="connsiteX4" fmla="*/ 1607996 w 3859191"/>
              <a:gd name="connsiteY4" fmla="*/ 0 h 1574473"/>
              <a:gd name="connsiteX5" fmla="*/ 3641374 w 3859191"/>
              <a:gd name="connsiteY5" fmla="*/ 0 h 1574473"/>
              <a:gd name="connsiteX6" fmla="*/ 3859191 w 3859191"/>
              <a:gd name="connsiteY6" fmla="*/ 217817 h 1574473"/>
              <a:gd name="connsiteX7" fmla="*/ 3859191 w 3859191"/>
              <a:gd name="connsiteY7" fmla="*/ 762343 h 1574473"/>
              <a:gd name="connsiteX8" fmla="*/ 3859191 w 3859191"/>
              <a:gd name="connsiteY8" fmla="*/ 762343 h 1574473"/>
              <a:gd name="connsiteX9" fmla="*/ 3859191 w 3859191"/>
              <a:gd name="connsiteY9" fmla="*/ 1089061 h 1574473"/>
              <a:gd name="connsiteX10" fmla="*/ 3859191 w 3859191"/>
              <a:gd name="connsiteY10" fmla="*/ 1089056 h 1574473"/>
              <a:gd name="connsiteX11" fmla="*/ 3641374 w 3859191"/>
              <a:gd name="connsiteY11" fmla="*/ 1306873 h 1574473"/>
              <a:gd name="connsiteX12" fmla="*/ 871209 w 3859191"/>
              <a:gd name="connsiteY12" fmla="*/ 1308623 h 1574473"/>
              <a:gd name="connsiteX13" fmla="*/ 507070 w 3859191"/>
              <a:gd name="connsiteY13" fmla="*/ 1574473 h 1574473"/>
              <a:gd name="connsiteX14" fmla="*/ 505436 w 3859191"/>
              <a:gd name="connsiteY14" fmla="*/ 1315483 h 1574473"/>
              <a:gd name="connsiteX15" fmla="*/ 217817 w 3859191"/>
              <a:gd name="connsiteY15" fmla="*/ 1306873 h 1574473"/>
              <a:gd name="connsiteX16" fmla="*/ 0 w 3859191"/>
              <a:gd name="connsiteY16" fmla="*/ 1089056 h 1574473"/>
              <a:gd name="connsiteX17" fmla="*/ 0 w 3859191"/>
              <a:gd name="connsiteY17" fmla="*/ 1089061 h 1574473"/>
              <a:gd name="connsiteX18" fmla="*/ 0 w 3859191"/>
              <a:gd name="connsiteY18" fmla="*/ 762343 h 1574473"/>
              <a:gd name="connsiteX19" fmla="*/ 0 w 3859191"/>
              <a:gd name="connsiteY19" fmla="*/ 762343 h 1574473"/>
              <a:gd name="connsiteX20" fmla="*/ 0 w 3859191"/>
              <a:gd name="connsiteY20" fmla="*/ 217817 h 1574473"/>
              <a:gd name="connsiteX0" fmla="*/ 0 w 3859191"/>
              <a:gd name="connsiteY0" fmla="*/ 217817 h 1574473"/>
              <a:gd name="connsiteX1" fmla="*/ 217817 w 3859191"/>
              <a:gd name="connsiteY1" fmla="*/ 0 h 1574473"/>
              <a:gd name="connsiteX2" fmla="*/ 643199 w 3859191"/>
              <a:gd name="connsiteY2" fmla="*/ 0 h 1574473"/>
              <a:gd name="connsiteX3" fmla="*/ 643199 w 3859191"/>
              <a:gd name="connsiteY3" fmla="*/ 0 h 1574473"/>
              <a:gd name="connsiteX4" fmla="*/ 1607996 w 3859191"/>
              <a:gd name="connsiteY4" fmla="*/ 0 h 1574473"/>
              <a:gd name="connsiteX5" fmla="*/ 3641374 w 3859191"/>
              <a:gd name="connsiteY5" fmla="*/ 0 h 1574473"/>
              <a:gd name="connsiteX6" fmla="*/ 3859191 w 3859191"/>
              <a:gd name="connsiteY6" fmla="*/ 217817 h 1574473"/>
              <a:gd name="connsiteX7" fmla="*/ 3859191 w 3859191"/>
              <a:gd name="connsiteY7" fmla="*/ 762343 h 1574473"/>
              <a:gd name="connsiteX8" fmla="*/ 3859191 w 3859191"/>
              <a:gd name="connsiteY8" fmla="*/ 762343 h 1574473"/>
              <a:gd name="connsiteX9" fmla="*/ 3859191 w 3859191"/>
              <a:gd name="connsiteY9" fmla="*/ 1089061 h 1574473"/>
              <a:gd name="connsiteX10" fmla="*/ 3859191 w 3859191"/>
              <a:gd name="connsiteY10" fmla="*/ 1089056 h 1574473"/>
              <a:gd name="connsiteX11" fmla="*/ 3641374 w 3859191"/>
              <a:gd name="connsiteY11" fmla="*/ 1306873 h 1574473"/>
              <a:gd name="connsiteX12" fmla="*/ 871209 w 3859191"/>
              <a:gd name="connsiteY12" fmla="*/ 1308623 h 1574473"/>
              <a:gd name="connsiteX13" fmla="*/ 507070 w 3859191"/>
              <a:gd name="connsiteY13" fmla="*/ 1574473 h 1574473"/>
              <a:gd name="connsiteX14" fmla="*/ 501701 w 3859191"/>
              <a:gd name="connsiteY14" fmla="*/ 1322954 h 1574473"/>
              <a:gd name="connsiteX15" fmla="*/ 217817 w 3859191"/>
              <a:gd name="connsiteY15" fmla="*/ 1306873 h 1574473"/>
              <a:gd name="connsiteX16" fmla="*/ 0 w 3859191"/>
              <a:gd name="connsiteY16" fmla="*/ 1089056 h 1574473"/>
              <a:gd name="connsiteX17" fmla="*/ 0 w 3859191"/>
              <a:gd name="connsiteY17" fmla="*/ 1089061 h 1574473"/>
              <a:gd name="connsiteX18" fmla="*/ 0 w 3859191"/>
              <a:gd name="connsiteY18" fmla="*/ 762343 h 1574473"/>
              <a:gd name="connsiteX19" fmla="*/ 0 w 3859191"/>
              <a:gd name="connsiteY19" fmla="*/ 762343 h 1574473"/>
              <a:gd name="connsiteX20" fmla="*/ 0 w 3859191"/>
              <a:gd name="connsiteY20" fmla="*/ 217817 h 1574473"/>
              <a:gd name="connsiteX0" fmla="*/ 0 w 3859191"/>
              <a:gd name="connsiteY0" fmla="*/ 217817 h 1574473"/>
              <a:gd name="connsiteX1" fmla="*/ 217817 w 3859191"/>
              <a:gd name="connsiteY1" fmla="*/ 0 h 1574473"/>
              <a:gd name="connsiteX2" fmla="*/ 643199 w 3859191"/>
              <a:gd name="connsiteY2" fmla="*/ 0 h 1574473"/>
              <a:gd name="connsiteX3" fmla="*/ 643199 w 3859191"/>
              <a:gd name="connsiteY3" fmla="*/ 0 h 1574473"/>
              <a:gd name="connsiteX4" fmla="*/ 1607996 w 3859191"/>
              <a:gd name="connsiteY4" fmla="*/ 0 h 1574473"/>
              <a:gd name="connsiteX5" fmla="*/ 3641374 w 3859191"/>
              <a:gd name="connsiteY5" fmla="*/ 0 h 1574473"/>
              <a:gd name="connsiteX6" fmla="*/ 3859191 w 3859191"/>
              <a:gd name="connsiteY6" fmla="*/ 217817 h 1574473"/>
              <a:gd name="connsiteX7" fmla="*/ 3859191 w 3859191"/>
              <a:gd name="connsiteY7" fmla="*/ 762343 h 1574473"/>
              <a:gd name="connsiteX8" fmla="*/ 3859191 w 3859191"/>
              <a:gd name="connsiteY8" fmla="*/ 762343 h 1574473"/>
              <a:gd name="connsiteX9" fmla="*/ 3859191 w 3859191"/>
              <a:gd name="connsiteY9" fmla="*/ 1089061 h 1574473"/>
              <a:gd name="connsiteX10" fmla="*/ 3859191 w 3859191"/>
              <a:gd name="connsiteY10" fmla="*/ 1089056 h 1574473"/>
              <a:gd name="connsiteX11" fmla="*/ 3641374 w 3859191"/>
              <a:gd name="connsiteY11" fmla="*/ 1306873 h 1574473"/>
              <a:gd name="connsiteX12" fmla="*/ 871209 w 3859191"/>
              <a:gd name="connsiteY12" fmla="*/ 1308623 h 1574473"/>
              <a:gd name="connsiteX13" fmla="*/ 507070 w 3859191"/>
              <a:gd name="connsiteY13" fmla="*/ 1574473 h 1574473"/>
              <a:gd name="connsiteX14" fmla="*/ 501701 w 3859191"/>
              <a:gd name="connsiteY14" fmla="*/ 1308013 h 1574473"/>
              <a:gd name="connsiteX15" fmla="*/ 217817 w 3859191"/>
              <a:gd name="connsiteY15" fmla="*/ 1306873 h 1574473"/>
              <a:gd name="connsiteX16" fmla="*/ 0 w 3859191"/>
              <a:gd name="connsiteY16" fmla="*/ 1089056 h 1574473"/>
              <a:gd name="connsiteX17" fmla="*/ 0 w 3859191"/>
              <a:gd name="connsiteY17" fmla="*/ 1089061 h 1574473"/>
              <a:gd name="connsiteX18" fmla="*/ 0 w 3859191"/>
              <a:gd name="connsiteY18" fmla="*/ 762343 h 1574473"/>
              <a:gd name="connsiteX19" fmla="*/ 0 w 3859191"/>
              <a:gd name="connsiteY19" fmla="*/ 762343 h 1574473"/>
              <a:gd name="connsiteX20" fmla="*/ 0 w 3859191"/>
              <a:gd name="connsiteY20" fmla="*/ 217817 h 1574473"/>
              <a:gd name="connsiteX0" fmla="*/ 0 w 3859191"/>
              <a:gd name="connsiteY0" fmla="*/ 217817 h 1574473"/>
              <a:gd name="connsiteX1" fmla="*/ 217817 w 3859191"/>
              <a:gd name="connsiteY1" fmla="*/ 0 h 1574473"/>
              <a:gd name="connsiteX2" fmla="*/ 643199 w 3859191"/>
              <a:gd name="connsiteY2" fmla="*/ 0 h 1574473"/>
              <a:gd name="connsiteX3" fmla="*/ 643199 w 3859191"/>
              <a:gd name="connsiteY3" fmla="*/ 0 h 1574473"/>
              <a:gd name="connsiteX4" fmla="*/ 1607996 w 3859191"/>
              <a:gd name="connsiteY4" fmla="*/ 0 h 1574473"/>
              <a:gd name="connsiteX5" fmla="*/ 3641374 w 3859191"/>
              <a:gd name="connsiteY5" fmla="*/ 0 h 1574473"/>
              <a:gd name="connsiteX6" fmla="*/ 3859191 w 3859191"/>
              <a:gd name="connsiteY6" fmla="*/ 217817 h 1574473"/>
              <a:gd name="connsiteX7" fmla="*/ 3859191 w 3859191"/>
              <a:gd name="connsiteY7" fmla="*/ 762343 h 1574473"/>
              <a:gd name="connsiteX8" fmla="*/ 3859191 w 3859191"/>
              <a:gd name="connsiteY8" fmla="*/ 762343 h 1574473"/>
              <a:gd name="connsiteX9" fmla="*/ 3859191 w 3859191"/>
              <a:gd name="connsiteY9" fmla="*/ 1089061 h 1574473"/>
              <a:gd name="connsiteX10" fmla="*/ 3859191 w 3859191"/>
              <a:gd name="connsiteY10" fmla="*/ 1089056 h 1574473"/>
              <a:gd name="connsiteX11" fmla="*/ 3641374 w 3859191"/>
              <a:gd name="connsiteY11" fmla="*/ 1306873 h 1574473"/>
              <a:gd name="connsiteX12" fmla="*/ 1260722 w 3859191"/>
              <a:gd name="connsiteY12" fmla="*/ 1312716 h 1574473"/>
              <a:gd name="connsiteX13" fmla="*/ 507070 w 3859191"/>
              <a:gd name="connsiteY13" fmla="*/ 1574473 h 1574473"/>
              <a:gd name="connsiteX14" fmla="*/ 501701 w 3859191"/>
              <a:gd name="connsiteY14" fmla="*/ 1308013 h 1574473"/>
              <a:gd name="connsiteX15" fmla="*/ 217817 w 3859191"/>
              <a:gd name="connsiteY15" fmla="*/ 1306873 h 1574473"/>
              <a:gd name="connsiteX16" fmla="*/ 0 w 3859191"/>
              <a:gd name="connsiteY16" fmla="*/ 1089056 h 1574473"/>
              <a:gd name="connsiteX17" fmla="*/ 0 w 3859191"/>
              <a:gd name="connsiteY17" fmla="*/ 1089061 h 1574473"/>
              <a:gd name="connsiteX18" fmla="*/ 0 w 3859191"/>
              <a:gd name="connsiteY18" fmla="*/ 762343 h 1574473"/>
              <a:gd name="connsiteX19" fmla="*/ 0 w 3859191"/>
              <a:gd name="connsiteY19" fmla="*/ 762343 h 1574473"/>
              <a:gd name="connsiteX20" fmla="*/ 0 w 3859191"/>
              <a:gd name="connsiteY20" fmla="*/ 217817 h 1574473"/>
              <a:gd name="connsiteX0" fmla="*/ 0 w 3859191"/>
              <a:gd name="connsiteY0" fmla="*/ 217817 h 1586752"/>
              <a:gd name="connsiteX1" fmla="*/ 217817 w 3859191"/>
              <a:gd name="connsiteY1" fmla="*/ 0 h 1586752"/>
              <a:gd name="connsiteX2" fmla="*/ 643199 w 3859191"/>
              <a:gd name="connsiteY2" fmla="*/ 0 h 1586752"/>
              <a:gd name="connsiteX3" fmla="*/ 643199 w 3859191"/>
              <a:gd name="connsiteY3" fmla="*/ 0 h 1586752"/>
              <a:gd name="connsiteX4" fmla="*/ 1607996 w 3859191"/>
              <a:gd name="connsiteY4" fmla="*/ 0 h 1586752"/>
              <a:gd name="connsiteX5" fmla="*/ 3641374 w 3859191"/>
              <a:gd name="connsiteY5" fmla="*/ 0 h 1586752"/>
              <a:gd name="connsiteX6" fmla="*/ 3859191 w 3859191"/>
              <a:gd name="connsiteY6" fmla="*/ 217817 h 1586752"/>
              <a:gd name="connsiteX7" fmla="*/ 3859191 w 3859191"/>
              <a:gd name="connsiteY7" fmla="*/ 762343 h 1586752"/>
              <a:gd name="connsiteX8" fmla="*/ 3859191 w 3859191"/>
              <a:gd name="connsiteY8" fmla="*/ 762343 h 1586752"/>
              <a:gd name="connsiteX9" fmla="*/ 3859191 w 3859191"/>
              <a:gd name="connsiteY9" fmla="*/ 1089061 h 1586752"/>
              <a:gd name="connsiteX10" fmla="*/ 3859191 w 3859191"/>
              <a:gd name="connsiteY10" fmla="*/ 1089056 h 1586752"/>
              <a:gd name="connsiteX11" fmla="*/ 3641374 w 3859191"/>
              <a:gd name="connsiteY11" fmla="*/ 1306873 h 1586752"/>
              <a:gd name="connsiteX12" fmla="*/ 1260722 w 3859191"/>
              <a:gd name="connsiteY12" fmla="*/ 1312716 h 1586752"/>
              <a:gd name="connsiteX13" fmla="*/ 1003841 w 3859191"/>
              <a:gd name="connsiteY13" fmla="*/ 1586752 h 1586752"/>
              <a:gd name="connsiteX14" fmla="*/ 501701 w 3859191"/>
              <a:gd name="connsiteY14" fmla="*/ 1308013 h 1586752"/>
              <a:gd name="connsiteX15" fmla="*/ 217817 w 3859191"/>
              <a:gd name="connsiteY15" fmla="*/ 1306873 h 1586752"/>
              <a:gd name="connsiteX16" fmla="*/ 0 w 3859191"/>
              <a:gd name="connsiteY16" fmla="*/ 1089056 h 1586752"/>
              <a:gd name="connsiteX17" fmla="*/ 0 w 3859191"/>
              <a:gd name="connsiteY17" fmla="*/ 1089061 h 1586752"/>
              <a:gd name="connsiteX18" fmla="*/ 0 w 3859191"/>
              <a:gd name="connsiteY18" fmla="*/ 762343 h 1586752"/>
              <a:gd name="connsiteX19" fmla="*/ 0 w 3859191"/>
              <a:gd name="connsiteY19" fmla="*/ 762343 h 1586752"/>
              <a:gd name="connsiteX20" fmla="*/ 0 w 3859191"/>
              <a:gd name="connsiteY20" fmla="*/ 217817 h 1586752"/>
              <a:gd name="connsiteX0" fmla="*/ 0 w 3859191"/>
              <a:gd name="connsiteY0" fmla="*/ 217817 h 1586752"/>
              <a:gd name="connsiteX1" fmla="*/ 217817 w 3859191"/>
              <a:gd name="connsiteY1" fmla="*/ 0 h 1586752"/>
              <a:gd name="connsiteX2" fmla="*/ 643199 w 3859191"/>
              <a:gd name="connsiteY2" fmla="*/ 0 h 1586752"/>
              <a:gd name="connsiteX3" fmla="*/ 643199 w 3859191"/>
              <a:gd name="connsiteY3" fmla="*/ 0 h 1586752"/>
              <a:gd name="connsiteX4" fmla="*/ 1607996 w 3859191"/>
              <a:gd name="connsiteY4" fmla="*/ 0 h 1586752"/>
              <a:gd name="connsiteX5" fmla="*/ 3641374 w 3859191"/>
              <a:gd name="connsiteY5" fmla="*/ 0 h 1586752"/>
              <a:gd name="connsiteX6" fmla="*/ 3859191 w 3859191"/>
              <a:gd name="connsiteY6" fmla="*/ 217817 h 1586752"/>
              <a:gd name="connsiteX7" fmla="*/ 3859191 w 3859191"/>
              <a:gd name="connsiteY7" fmla="*/ 762343 h 1586752"/>
              <a:gd name="connsiteX8" fmla="*/ 3859191 w 3859191"/>
              <a:gd name="connsiteY8" fmla="*/ 762343 h 1586752"/>
              <a:gd name="connsiteX9" fmla="*/ 3859191 w 3859191"/>
              <a:gd name="connsiteY9" fmla="*/ 1089061 h 1586752"/>
              <a:gd name="connsiteX10" fmla="*/ 3859191 w 3859191"/>
              <a:gd name="connsiteY10" fmla="*/ 1089056 h 1586752"/>
              <a:gd name="connsiteX11" fmla="*/ 3641374 w 3859191"/>
              <a:gd name="connsiteY11" fmla="*/ 1306873 h 1586752"/>
              <a:gd name="connsiteX12" fmla="*/ 1260722 w 3859191"/>
              <a:gd name="connsiteY12" fmla="*/ 1312716 h 1586752"/>
              <a:gd name="connsiteX13" fmla="*/ 1003841 w 3859191"/>
              <a:gd name="connsiteY13" fmla="*/ 1586752 h 1586752"/>
              <a:gd name="connsiteX14" fmla="*/ 1004115 w 3859191"/>
              <a:gd name="connsiteY14" fmla="*/ 1312106 h 1586752"/>
              <a:gd name="connsiteX15" fmla="*/ 217817 w 3859191"/>
              <a:gd name="connsiteY15" fmla="*/ 1306873 h 1586752"/>
              <a:gd name="connsiteX16" fmla="*/ 0 w 3859191"/>
              <a:gd name="connsiteY16" fmla="*/ 1089056 h 1586752"/>
              <a:gd name="connsiteX17" fmla="*/ 0 w 3859191"/>
              <a:gd name="connsiteY17" fmla="*/ 1089061 h 1586752"/>
              <a:gd name="connsiteX18" fmla="*/ 0 w 3859191"/>
              <a:gd name="connsiteY18" fmla="*/ 762343 h 1586752"/>
              <a:gd name="connsiteX19" fmla="*/ 0 w 3859191"/>
              <a:gd name="connsiteY19" fmla="*/ 762343 h 1586752"/>
              <a:gd name="connsiteX20" fmla="*/ 0 w 3859191"/>
              <a:gd name="connsiteY20" fmla="*/ 217817 h 1586752"/>
              <a:gd name="connsiteX0" fmla="*/ 0 w 3859191"/>
              <a:gd name="connsiteY0" fmla="*/ 217817 h 1586752"/>
              <a:gd name="connsiteX1" fmla="*/ 217817 w 3859191"/>
              <a:gd name="connsiteY1" fmla="*/ 0 h 1586752"/>
              <a:gd name="connsiteX2" fmla="*/ 643199 w 3859191"/>
              <a:gd name="connsiteY2" fmla="*/ 0 h 1586752"/>
              <a:gd name="connsiteX3" fmla="*/ 643199 w 3859191"/>
              <a:gd name="connsiteY3" fmla="*/ 0 h 1586752"/>
              <a:gd name="connsiteX4" fmla="*/ 1607996 w 3859191"/>
              <a:gd name="connsiteY4" fmla="*/ 0 h 1586752"/>
              <a:gd name="connsiteX5" fmla="*/ 3641374 w 3859191"/>
              <a:gd name="connsiteY5" fmla="*/ 0 h 1586752"/>
              <a:gd name="connsiteX6" fmla="*/ 3859191 w 3859191"/>
              <a:gd name="connsiteY6" fmla="*/ 217817 h 1586752"/>
              <a:gd name="connsiteX7" fmla="*/ 3859191 w 3859191"/>
              <a:gd name="connsiteY7" fmla="*/ 762343 h 1586752"/>
              <a:gd name="connsiteX8" fmla="*/ 3859191 w 3859191"/>
              <a:gd name="connsiteY8" fmla="*/ 762343 h 1586752"/>
              <a:gd name="connsiteX9" fmla="*/ 3859191 w 3859191"/>
              <a:gd name="connsiteY9" fmla="*/ 1089061 h 1586752"/>
              <a:gd name="connsiteX10" fmla="*/ 3859191 w 3859191"/>
              <a:gd name="connsiteY10" fmla="*/ 1089056 h 1586752"/>
              <a:gd name="connsiteX11" fmla="*/ 3641374 w 3859191"/>
              <a:gd name="connsiteY11" fmla="*/ 1306873 h 1586752"/>
              <a:gd name="connsiteX12" fmla="*/ 1508581 w 3859191"/>
              <a:gd name="connsiteY12" fmla="*/ 1312716 h 1586752"/>
              <a:gd name="connsiteX13" fmla="*/ 1003841 w 3859191"/>
              <a:gd name="connsiteY13" fmla="*/ 1586752 h 1586752"/>
              <a:gd name="connsiteX14" fmla="*/ 1004115 w 3859191"/>
              <a:gd name="connsiteY14" fmla="*/ 1312106 h 1586752"/>
              <a:gd name="connsiteX15" fmla="*/ 217817 w 3859191"/>
              <a:gd name="connsiteY15" fmla="*/ 1306873 h 1586752"/>
              <a:gd name="connsiteX16" fmla="*/ 0 w 3859191"/>
              <a:gd name="connsiteY16" fmla="*/ 1089056 h 1586752"/>
              <a:gd name="connsiteX17" fmla="*/ 0 w 3859191"/>
              <a:gd name="connsiteY17" fmla="*/ 1089061 h 1586752"/>
              <a:gd name="connsiteX18" fmla="*/ 0 w 3859191"/>
              <a:gd name="connsiteY18" fmla="*/ 762343 h 1586752"/>
              <a:gd name="connsiteX19" fmla="*/ 0 w 3859191"/>
              <a:gd name="connsiteY19" fmla="*/ 762343 h 1586752"/>
              <a:gd name="connsiteX20" fmla="*/ 0 w 3859191"/>
              <a:gd name="connsiteY20" fmla="*/ 217817 h 1586752"/>
              <a:gd name="connsiteX0" fmla="*/ 0 w 3859191"/>
              <a:gd name="connsiteY0" fmla="*/ 217817 h 1586752"/>
              <a:gd name="connsiteX1" fmla="*/ 217817 w 3859191"/>
              <a:gd name="connsiteY1" fmla="*/ 0 h 1586752"/>
              <a:gd name="connsiteX2" fmla="*/ 643199 w 3859191"/>
              <a:gd name="connsiteY2" fmla="*/ 0 h 1586752"/>
              <a:gd name="connsiteX3" fmla="*/ 643199 w 3859191"/>
              <a:gd name="connsiteY3" fmla="*/ 0 h 1586752"/>
              <a:gd name="connsiteX4" fmla="*/ 1607996 w 3859191"/>
              <a:gd name="connsiteY4" fmla="*/ 0 h 1586752"/>
              <a:gd name="connsiteX5" fmla="*/ 3641374 w 3859191"/>
              <a:gd name="connsiteY5" fmla="*/ 0 h 1586752"/>
              <a:gd name="connsiteX6" fmla="*/ 3859191 w 3859191"/>
              <a:gd name="connsiteY6" fmla="*/ 217817 h 1586752"/>
              <a:gd name="connsiteX7" fmla="*/ 3859191 w 3859191"/>
              <a:gd name="connsiteY7" fmla="*/ 762343 h 1586752"/>
              <a:gd name="connsiteX8" fmla="*/ 3859191 w 3859191"/>
              <a:gd name="connsiteY8" fmla="*/ 762343 h 1586752"/>
              <a:gd name="connsiteX9" fmla="*/ 3859191 w 3859191"/>
              <a:gd name="connsiteY9" fmla="*/ 1089061 h 1586752"/>
              <a:gd name="connsiteX10" fmla="*/ 3859191 w 3859191"/>
              <a:gd name="connsiteY10" fmla="*/ 1089056 h 1586752"/>
              <a:gd name="connsiteX11" fmla="*/ 3641374 w 3859191"/>
              <a:gd name="connsiteY11" fmla="*/ 1306873 h 1586752"/>
              <a:gd name="connsiteX12" fmla="*/ 1524073 w 3859191"/>
              <a:gd name="connsiteY12" fmla="*/ 1295868 h 1586752"/>
              <a:gd name="connsiteX13" fmla="*/ 1003841 w 3859191"/>
              <a:gd name="connsiteY13" fmla="*/ 1586752 h 1586752"/>
              <a:gd name="connsiteX14" fmla="*/ 1004115 w 3859191"/>
              <a:gd name="connsiteY14" fmla="*/ 1312106 h 1586752"/>
              <a:gd name="connsiteX15" fmla="*/ 217817 w 3859191"/>
              <a:gd name="connsiteY15" fmla="*/ 1306873 h 1586752"/>
              <a:gd name="connsiteX16" fmla="*/ 0 w 3859191"/>
              <a:gd name="connsiteY16" fmla="*/ 1089056 h 1586752"/>
              <a:gd name="connsiteX17" fmla="*/ 0 w 3859191"/>
              <a:gd name="connsiteY17" fmla="*/ 1089061 h 1586752"/>
              <a:gd name="connsiteX18" fmla="*/ 0 w 3859191"/>
              <a:gd name="connsiteY18" fmla="*/ 762343 h 1586752"/>
              <a:gd name="connsiteX19" fmla="*/ 0 w 3859191"/>
              <a:gd name="connsiteY19" fmla="*/ 762343 h 1586752"/>
              <a:gd name="connsiteX20" fmla="*/ 0 w 3859191"/>
              <a:gd name="connsiteY20" fmla="*/ 217817 h 1586752"/>
              <a:gd name="connsiteX0" fmla="*/ 0 w 3859191"/>
              <a:gd name="connsiteY0" fmla="*/ 217817 h 1586752"/>
              <a:gd name="connsiteX1" fmla="*/ 217817 w 3859191"/>
              <a:gd name="connsiteY1" fmla="*/ 0 h 1586752"/>
              <a:gd name="connsiteX2" fmla="*/ 643199 w 3859191"/>
              <a:gd name="connsiteY2" fmla="*/ 0 h 1586752"/>
              <a:gd name="connsiteX3" fmla="*/ 643199 w 3859191"/>
              <a:gd name="connsiteY3" fmla="*/ 0 h 1586752"/>
              <a:gd name="connsiteX4" fmla="*/ 1607996 w 3859191"/>
              <a:gd name="connsiteY4" fmla="*/ 0 h 1586752"/>
              <a:gd name="connsiteX5" fmla="*/ 3641374 w 3859191"/>
              <a:gd name="connsiteY5" fmla="*/ 0 h 1586752"/>
              <a:gd name="connsiteX6" fmla="*/ 3859191 w 3859191"/>
              <a:gd name="connsiteY6" fmla="*/ 217817 h 1586752"/>
              <a:gd name="connsiteX7" fmla="*/ 3859191 w 3859191"/>
              <a:gd name="connsiteY7" fmla="*/ 762343 h 1586752"/>
              <a:gd name="connsiteX8" fmla="*/ 3859191 w 3859191"/>
              <a:gd name="connsiteY8" fmla="*/ 762343 h 1586752"/>
              <a:gd name="connsiteX9" fmla="*/ 3859191 w 3859191"/>
              <a:gd name="connsiteY9" fmla="*/ 1089061 h 1586752"/>
              <a:gd name="connsiteX10" fmla="*/ 3859191 w 3859191"/>
              <a:gd name="connsiteY10" fmla="*/ 1089056 h 1586752"/>
              <a:gd name="connsiteX11" fmla="*/ 3641374 w 3859191"/>
              <a:gd name="connsiteY11" fmla="*/ 1306873 h 1586752"/>
              <a:gd name="connsiteX12" fmla="*/ 1524073 w 3859191"/>
              <a:gd name="connsiteY12" fmla="*/ 1310129 h 1586752"/>
              <a:gd name="connsiteX13" fmla="*/ 1003841 w 3859191"/>
              <a:gd name="connsiteY13" fmla="*/ 1586752 h 1586752"/>
              <a:gd name="connsiteX14" fmla="*/ 1004115 w 3859191"/>
              <a:gd name="connsiteY14" fmla="*/ 1312106 h 1586752"/>
              <a:gd name="connsiteX15" fmla="*/ 217817 w 3859191"/>
              <a:gd name="connsiteY15" fmla="*/ 1306873 h 1586752"/>
              <a:gd name="connsiteX16" fmla="*/ 0 w 3859191"/>
              <a:gd name="connsiteY16" fmla="*/ 1089056 h 1586752"/>
              <a:gd name="connsiteX17" fmla="*/ 0 w 3859191"/>
              <a:gd name="connsiteY17" fmla="*/ 1089061 h 1586752"/>
              <a:gd name="connsiteX18" fmla="*/ 0 w 3859191"/>
              <a:gd name="connsiteY18" fmla="*/ 762343 h 1586752"/>
              <a:gd name="connsiteX19" fmla="*/ 0 w 3859191"/>
              <a:gd name="connsiteY19" fmla="*/ 762343 h 1586752"/>
              <a:gd name="connsiteX20" fmla="*/ 0 w 3859191"/>
              <a:gd name="connsiteY20" fmla="*/ 217817 h 1586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59191" h="1586752">
                <a:moveTo>
                  <a:pt x="0" y="217817"/>
                </a:moveTo>
                <a:cubicBezTo>
                  <a:pt x="0" y="97520"/>
                  <a:pt x="97520" y="0"/>
                  <a:pt x="217817" y="0"/>
                </a:cubicBezTo>
                <a:lnTo>
                  <a:pt x="643199" y="0"/>
                </a:lnTo>
                <a:lnTo>
                  <a:pt x="643199" y="0"/>
                </a:lnTo>
                <a:lnTo>
                  <a:pt x="1607996" y="0"/>
                </a:lnTo>
                <a:lnTo>
                  <a:pt x="3641374" y="0"/>
                </a:lnTo>
                <a:cubicBezTo>
                  <a:pt x="3761671" y="0"/>
                  <a:pt x="3859191" y="97520"/>
                  <a:pt x="3859191" y="217817"/>
                </a:cubicBezTo>
                <a:lnTo>
                  <a:pt x="3859191" y="762343"/>
                </a:lnTo>
                <a:lnTo>
                  <a:pt x="3859191" y="762343"/>
                </a:lnTo>
                <a:lnTo>
                  <a:pt x="3859191" y="1089061"/>
                </a:lnTo>
                <a:lnTo>
                  <a:pt x="3859191" y="1089056"/>
                </a:lnTo>
                <a:cubicBezTo>
                  <a:pt x="3859191" y="1209353"/>
                  <a:pt x="3761671" y="1306873"/>
                  <a:pt x="3641374" y="1306873"/>
                </a:cubicBezTo>
                <a:lnTo>
                  <a:pt x="1524073" y="1310129"/>
                </a:lnTo>
                <a:lnTo>
                  <a:pt x="1003841" y="1586752"/>
                </a:lnTo>
                <a:cubicBezTo>
                  <a:pt x="1003297" y="1526252"/>
                  <a:pt x="1004659" y="1372606"/>
                  <a:pt x="1004115" y="1312106"/>
                </a:cubicBezTo>
                <a:lnTo>
                  <a:pt x="217817" y="1306873"/>
                </a:lnTo>
                <a:cubicBezTo>
                  <a:pt x="97520" y="1306873"/>
                  <a:pt x="0" y="1209353"/>
                  <a:pt x="0" y="1089056"/>
                </a:cubicBezTo>
                <a:lnTo>
                  <a:pt x="0" y="1089061"/>
                </a:lnTo>
                <a:lnTo>
                  <a:pt x="0" y="762343"/>
                </a:lnTo>
                <a:lnTo>
                  <a:pt x="0" y="762343"/>
                </a:lnTo>
                <a:lnTo>
                  <a:pt x="0" y="217817"/>
                </a:lnTo>
                <a:close/>
              </a:path>
            </a:pathLst>
          </a:cu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normAutofit/>
          </a:bodyPr>
          <a:lstStyle/>
          <a:p>
            <a:r>
              <a:rPr lang="en-US" dirty="0"/>
              <a:t>Frame the decision</a:t>
            </a:r>
          </a:p>
        </p:txBody>
      </p:sp>
      <p:sp>
        <p:nvSpPr>
          <p:cNvPr id="3" name="Content Placeholder 2"/>
          <p:cNvSpPr>
            <a:spLocks noGrp="1"/>
          </p:cNvSpPr>
          <p:nvPr>
            <p:ph type="body" sz="quarter" idx="13"/>
          </p:nvPr>
        </p:nvSpPr>
        <p:spPr>
          <a:xfrm>
            <a:off x="764090" y="2243229"/>
            <a:ext cx="6325642" cy="3430588"/>
          </a:xfrm>
        </p:spPr>
        <p:txBody>
          <a:bodyPr>
            <a:normAutofit/>
          </a:bodyPr>
          <a:lstStyle/>
          <a:p>
            <a:pPr marL="109538" indent="-109538">
              <a:buNone/>
            </a:pPr>
            <a:r>
              <a:rPr lang="en-US" sz="3200" dirty="0"/>
              <a:t>“We need to find a new data-processing vendor because for the past two months, our current vendor hasn’t been meeting its deadlines.”</a:t>
            </a:r>
          </a:p>
        </p:txBody>
      </p:sp>
      <p:grpSp>
        <p:nvGrpSpPr>
          <p:cNvPr id="4" name="Group 3"/>
          <p:cNvGrpSpPr/>
          <p:nvPr/>
        </p:nvGrpSpPr>
        <p:grpSpPr>
          <a:xfrm>
            <a:off x="7982922" y="5132074"/>
            <a:ext cx="1161078" cy="838132"/>
            <a:chOff x="7982922" y="4553595"/>
            <a:chExt cx="1161078" cy="838132"/>
          </a:xfrm>
        </p:grpSpPr>
        <p:sp>
          <p:nvSpPr>
            <p:cNvPr id="5" name="Rectangle 4"/>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6" name="Picture 5"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4108608107"/>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3370</TotalTime>
  <Words>3892</Words>
  <Application>Microsoft Macintosh PowerPoint</Application>
  <PresentationFormat>On-screen Show (4:3)</PresentationFormat>
  <Paragraphs>346</Paragraphs>
  <Slides>23</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Lucida Grande</vt:lpstr>
      <vt:lpstr>Wingdings</vt:lpstr>
      <vt:lpstr>Office Theme</vt:lpstr>
      <vt:lpstr>Decision Making Café</vt:lpstr>
      <vt:lpstr>Welcome</vt:lpstr>
      <vt:lpstr>Introductions</vt:lpstr>
      <vt:lpstr>Participation tips</vt:lpstr>
      <vt:lpstr>PowerPoint Presentation</vt:lpstr>
      <vt:lpstr>Today’s objectives</vt:lpstr>
      <vt:lpstr>PowerPoint Presentation</vt:lpstr>
      <vt:lpstr>CHOOSE A DECISION- MAKING APPROACH</vt:lpstr>
      <vt:lpstr>Frame the decision</vt:lpstr>
      <vt:lpstr>PowerPoint Presentation</vt:lpstr>
      <vt:lpstr>PowerPoint Presentation</vt:lpstr>
      <vt:lpstr>Be aware of cognitive biases</vt:lpstr>
      <vt:lpstr>Common cognitive biases</vt:lpstr>
      <vt:lpstr>MANAGE AGGRESSIVE ADVOCACY</vt:lpstr>
      <vt:lpstr>Tips for balancing advocacy with inquiry</vt:lpstr>
      <vt:lpstr>PowerPoint Presentation</vt:lpstr>
      <vt:lpstr>PowerPoint Presentation</vt:lpstr>
      <vt:lpstr>MAKE THE DECISION</vt:lpstr>
      <vt:lpstr>Tips for moving toward closure</vt:lpstr>
      <vt:lpstr>PowerPoint Presentation</vt:lpstr>
      <vt:lpstr>Today’s objectives</vt:lpstr>
      <vt:lpstr>Applying what you’ve learned</vt:lpstr>
      <vt:lpstr>Thank you</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Marcos Barrera</cp:lastModifiedBy>
  <cp:revision>335</cp:revision>
  <cp:lastPrinted>2014-07-10T17:46:00Z</cp:lastPrinted>
  <dcterms:created xsi:type="dcterms:W3CDTF">2014-06-21T12:09:32Z</dcterms:created>
  <dcterms:modified xsi:type="dcterms:W3CDTF">2020-01-03T17:51:01Z</dcterms:modified>
</cp:coreProperties>
</file>