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00" r:id="rId2"/>
    <p:sldId id="301" r:id="rId3"/>
    <p:sldId id="302" r:id="rId4"/>
    <p:sldId id="30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6" r:id="rId18"/>
    <p:sldId id="317" r:id="rId19"/>
    <p:sldId id="318" r:id="rId20"/>
    <p:sldId id="319" r:id="rId21"/>
    <p:sldId id="320" r:id="rId22"/>
    <p:sldId id="321" r:id="rId23"/>
    <p:sldId id="322" r:id="rId24"/>
    <p:sldId id="32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88" autoAdjust="0"/>
    <p:restoredTop sz="65391" autoAdjust="0"/>
  </p:normalViewPr>
  <p:slideViewPr>
    <p:cSldViewPr snapToGrid="0" showGuides="1">
      <p:cViewPr varScale="1">
        <p:scale>
          <a:sx n="60" d="100"/>
          <a:sy n="60" d="100"/>
        </p:scale>
        <p:origin x="2840" y="176"/>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3" d="100"/>
          <a:sy n="63" d="100"/>
        </p:scale>
        <p:origin x="-768" y="-58"/>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1/3/20</a:t>
            </a:fld>
            <a:endParaRPr lang="en-US"/>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Facilitator notes:</a:t>
            </a:r>
          </a:p>
          <a:p>
            <a:endParaRPr lang="en-US" sz="1200" b="0" kern="1200" dirty="0">
              <a:solidFill>
                <a:schemeClr val="tx1"/>
              </a:solidFill>
              <a:effectLst/>
              <a:latin typeface="+mn-lt"/>
              <a:ea typeface="+mn-ea"/>
              <a:cs typeface="+mn-cs"/>
            </a:endParaRPr>
          </a:p>
          <a:p>
            <a:r>
              <a:rPr lang="en-US" sz="1200" b="0" i="1" kern="1200" dirty="0">
                <a:solidFill>
                  <a:schemeClr val="tx1"/>
                </a:solidFill>
                <a:effectLst/>
                <a:latin typeface="+mn-lt"/>
                <a:ea typeface="+mn-ea"/>
                <a:cs typeface="+mn-cs"/>
              </a:rPr>
              <a:t>Instructions</a:t>
            </a:r>
            <a:r>
              <a:rPr lang="en-US" sz="1200" b="0" kern="1200" dirty="0">
                <a:solidFill>
                  <a:schemeClr val="tx1"/>
                </a:solidFill>
                <a:effectLst/>
                <a:latin typeface="+mn-lt"/>
                <a:ea typeface="+mn-ea"/>
                <a:cs typeface="+mn-cs"/>
              </a:rPr>
              <a:t>:</a:t>
            </a:r>
            <a:r>
              <a:rPr lang="en-US" sz="1200" b="0" kern="1200" baseline="0" dirty="0">
                <a:solidFill>
                  <a:schemeClr val="tx1"/>
                </a:solidFill>
                <a:effectLst/>
                <a:latin typeface="+mn-lt"/>
                <a:ea typeface="+mn-ea"/>
                <a:cs typeface="+mn-cs"/>
              </a:rPr>
              <a:t> Proceed to the next slide once the presentation is visible to the participants.</a:t>
            </a:r>
            <a:endParaRPr lang="en-US" sz="1200" b="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1 minute]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In summary, delegate work that doesn’t require your skills and authority, and that can easily be done by others with minimal coaching or training. Analyze the skills required for the task, and then delegate the task to someone who has those skills.</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fontScale="925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7 minutes]</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As part of your pre-work, you were instructed to identify a real work task/activity you would like to delegate. Based on what we’ve just discussed, is that task still appropriate? Take a moment to chat in the task you are thinking of delegating.</a:t>
            </a:r>
          </a:p>
          <a:p>
            <a:r>
              <a:rPr lang="en-US" sz="1200" i="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Give participants one minute to chat in their tasks. Select one response that is a strong example of a task to delegate.</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Ask</a:t>
            </a:r>
            <a:r>
              <a:rPr lang="en-US" sz="1200" kern="1200" dirty="0">
                <a:solidFill>
                  <a:schemeClr val="tx1"/>
                </a:solidFill>
                <a:latin typeface="+mn-lt"/>
                <a:ea typeface="+mn-ea"/>
                <a:cs typeface="+mn-cs"/>
              </a:rPr>
              <a:t>: Why is this task a good example of one to delegate?</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Ask for volunteers to raise their hands. Pick one or two to offer their thoughts. Ideally, participants will draw on the criteria mentioned earlier. </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Ask</a:t>
            </a:r>
            <a:r>
              <a:rPr lang="en-US" sz="1200" kern="1200" dirty="0">
                <a:solidFill>
                  <a:schemeClr val="tx1"/>
                </a:solidFill>
                <a:latin typeface="+mn-lt"/>
                <a:ea typeface="+mn-ea"/>
                <a:cs typeface="+mn-cs"/>
              </a:rPr>
              <a:t>: Does anyone have a task that they are not sure if they should delegate?</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Ask for volunteers to raise their hands. Pick one or two to describe their </a:t>
            </a:r>
            <a:r>
              <a:rPr lang="en-US" sz="1200" u="none" kern="1200" dirty="0">
                <a:solidFill>
                  <a:schemeClr val="tx1"/>
                </a:solidFill>
                <a:latin typeface="+mn-lt"/>
                <a:ea typeface="+mn-ea"/>
                <a:cs typeface="+mn-cs"/>
              </a:rPr>
              <a:t>tasks. Help them</a:t>
            </a:r>
            <a:r>
              <a:rPr lang="en-US" sz="1200" u="none" kern="1200" baseline="0" dirty="0">
                <a:solidFill>
                  <a:schemeClr val="tx1"/>
                </a:solidFill>
                <a:latin typeface="+mn-lt"/>
                <a:ea typeface="+mn-ea"/>
                <a:cs typeface="+mn-cs"/>
              </a:rPr>
              <a:t> evaluate the task’s suitability for delegation. </a:t>
            </a:r>
            <a:r>
              <a:rPr lang="en-US" sz="1200" u="none" kern="1200" dirty="0">
                <a:solidFill>
                  <a:schemeClr val="tx1"/>
                </a:solidFill>
                <a:latin typeface="+mn-lt"/>
                <a:ea typeface="+mn-ea"/>
                <a:cs typeface="+mn-cs"/>
              </a:rPr>
              <a:t>As appropriate, remind them that they should </a:t>
            </a:r>
            <a:r>
              <a:rPr lang="en-US" sz="1200" i="1" u="none" kern="1200" dirty="0">
                <a:solidFill>
                  <a:schemeClr val="tx1"/>
                </a:solidFill>
                <a:latin typeface="+mn-lt"/>
                <a:ea typeface="+mn-ea"/>
                <a:cs typeface="+mn-cs"/>
              </a:rPr>
              <a:t>not</a:t>
            </a:r>
            <a:r>
              <a:rPr lang="en-US" sz="1200" u="none" kern="1200" dirty="0">
                <a:solidFill>
                  <a:schemeClr val="tx1"/>
                </a:solidFill>
                <a:latin typeface="+mn-lt"/>
                <a:ea typeface="+mn-ea"/>
                <a:cs typeface="+mn-cs"/>
              </a:rPr>
              <a:t> delegate tasks that:</a:t>
            </a:r>
          </a:p>
          <a:p>
            <a:r>
              <a:rPr lang="en-US" sz="1200" u="none" kern="1200" dirty="0">
                <a:solidFill>
                  <a:schemeClr val="tx1"/>
                </a:solidFill>
                <a:latin typeface="+mn-lt"/>
                <a:ea typeface="+mn-ea"/>
                <a:cs typeface="+mn-cs"/>
              </a:rPr>
              <a:t> </a:t>
            </a:r>
          </a:p>
          <a:p>
            <a:pPr lvl="0">
              <a:buFont typeface="Arial" pitchFamily="34" charset="0"/>
              <a:buChar char="•"/>
            </a:pPr>
            <a:r>
              <a:rPr lang="en-US" sz="1200" u="none" kern="1200" dirty="0">
                <a:solidFill>
                  <a:schemeClr val="tx1"/>
                </a:solidFill>
                <a:latin typeface="+mn-lt"/>
                <a:ea typeface="+mn-ea"/>
                <a:cs typeface="+mn-cs"/>
              </a:rPr>
              <a:t> Involve planning, directing, and motivating their team</a:t>
            </a:r>
          </a:p>
          <a:p>
            <a:pPr lvl="0">
              <a:buFont typeface="Arial" pitchFamily="34" charset="0"/>
              <a:buChar char="•"/>
            </a:pPr>
            <a:r>
              <a:rPr lang="en-US" sz="1200" kern="1200" dirty="0">
                <a:solidFill>
                  <a:schemeClr val="tx1"/>
                </a:solidFill>
                <a:latin typeface="+mn-lt"/>
                <a:ea typeface="+mn-ea"/>
                <a:cs typeface="+mn-cs"/>
              </a:rPr>
              <a:t> Evaluate employee performance</a:t>
            </a:r>
          </a:p>
          <a:p>
            <a:pPr lvl="0">
              <a:buFont typeface="Arial" pitchFamily="34" charset="0"/>
              <a:buChar char="•"/>
            </a:pPr>
            <a:r>
              <a:rPr lang="en-US" sz="1200" kern="1200" dirty="0">
                <a:solidFill>
                  <a:schemeClr val="tx1"/>
                </a:solidFill>
                <a:latin typeface="+mn-lt"/>
                <a:ea typeface="+mn-ea"/>
                <a:cs typeface="+mn-cs"/>
              </a:rPr>
              <a:t> Require their specific set of technical skills</a:t>
            </a:r>
          </a:p>
          <a:p>
            <a:pPr lvl="0">
              <a:buFont typeface="Arial" pitchFamily="34" charset="0"/>
              <a:buChar char="•"/>
            </a:pPr>
            <a:r>
              <a:rPr lang="en-US" sz="1200" kern="1200" dirty="0">
                <a:solidFill>
                  <a:schemeClr val="tx1"/>
                </a:solidFill>
                <a:latin typeface="+mn-lt"/>
                <a:ea typeface="+mn-ea"/>
                <a:cs typeface="+mn-cs"/>
              </a:rPr>
              <a:t> Involve hiring, firing, or laying off staff members</a:t>
            </a:r>
          </a:p>
          <a:p>
            <a:pPr lvl="0">
              <a:buFont typeface="Arial" pitchFamily="34" charset="0"/>
              <a:buChar char="•"/>
            </a:pPr>
            <a:r>
              <a:rPr lang="en-US" sz="1200" u="none" kern="1200" dirty="0">
                <a:solidFill>
                  <a:schemeClr val="tx1"/>
                </a:solidFill>
                <a:latin typeface="+mn-lt"/>
                <a:ea typeface="+mn-ea"/>
                <a:cs typeface="+mn-cs"/>
              </a:rPr>
              <a:t> Help their direct reports develop their careers</a:t>
            </a:r>
            <a:endParaRPr lang="en-US" sz="1200" b="1" u="none" kern="1200" dirty="0">
              <a:solidFill>
                <a:schemeClr val="tx1"/>
              </a:solidFill>
              <a:latin typeface="+mn-lt"/>
              <a:ea typeface="+mn-ea"/>
              <a:cs typeface="+mn-cs"/>
            </a:endParaRPr>
          </a:p>
          <a:p>
            <a:pPr lvl="0">
              <a:buFont typeface="Arial" pitchFamily="34" charset="0"/>
              <a:buChar char="•"/>
            </a:pPr>
            <a:r>
              <a:rPr lang="en-US" sz="1200" u="none" kern="1200" dirty="0">
                <a:solidFill>
                  <a:schemeClr val="tx1"/>
                </a:solidFill>
                <a:latin typeface="+mn-lt"/>
                <a:ea typeface="+mn-ea"/>
                <a:cs typeface="+mn-cs"/>
              </a:rPr>
              <a:t> Are</a:t>
            </a:r>
            <a:r>
              <a:rPr lang="en-US" sz="1200" u="none" kern="1200" baseline="0" dirty="0">
                <a:solidFill>
                  <a:schemeClr val="tx1"/>
                </a:solidFill>
                <a:latin typeface="+mn-lt"/>
                <a:ea typeface="+mn-ea"/>
                <a:cs typeface="+mn-cs"/>
              </a:rPr>
              <a:t> difficult to</a:t>
            </a:r>
            <a:r>
              <a:rPr lang="en-US" sz="1200" u="none" kern="1200" dirty="0">
                <a:solidFill>
                  <a:schemeClr val="tx1"/>
                </a:solidFill>
                <a:latin typeface="+mn-lt"/>
                <a:ea typeface="+mn-ea"/>
                <a:cs typeface="+mn-cs"/>
              </a:rPr>
              <a:t> explain clearly</a:t>
            </a:r>
          </a:p>
          <a:p>
            <a:r>
              <a:rPr lang="en-US" sz="1200" u="none" kern="1200" dirty="0">
                <a:solidFill>
                  <a:schemeClr val="tx1"/>
                </a:solidFill>
                <a:latin typeface="+mn-lt"/>
                <a:ea typeface="+mn-ea"/>
                <a:cs typeface="+mn-cs"/>
              </a:rPr>
              <a:t> </a:t>
            </a:r>
          </a:p>
          <a:p>
            <a:r>
              <a:rPr lang="en-US" sz="1200" u="none" kern="1200" dirty="0">
                <a:solidFill>
                  <a:schemeClr val="tx1"/>
                </a:solidFill>
                <a:latin typeface="+mn-lt"/>
                <a:ea typeface="+mn-ea"/>
                <a:cs typeface="+mn-cs"/>
              </a:rPr>
              <a:t>At the end of the discussion, instruct </a:t>
            </a:r>
            <a:r>
              <a:rPr lang="en-US" sz="1200" kern="1200" dirty="0">
                <a:solidFill>
                  <a:schemeClr val="tx1"/>
                </a:solidFill>
                <a:latin typeface="+mn-lt"/>
                <a:ea typeface="+mn-ea"/>
                <a:cs typeface="+mn-cs"/>
              </a:rPr>
              <a:t>participants to take a minute to think about the skills that are required for the task they want to delegate and identify an appropriate employee.</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1/2 minute]</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latin typeface="+mn-lt"/>
                <a:ea typeface="+mn-ea"/>
                <a:cs typeface="+mn-cs"/>
              </a:rPr>
              <a:t>Say: </a:t>
            </a:r>
            <a:r>
              <a:rPr lang="en-US" sz="1200" kern="1200" dirty="0">
                <a:solidFill>
                  <a:schemeClr val="tx1"/>
                </a:solidFill>
                <a:latin typeface="+mn-lt"/>
                <a:ea typeface="+mn-ea"/>
                <a:cs typeface="+mn-cs"/>
              </a:rPr>
              <a:t>Once you select an appropriate task to delegate, you need to clearly communicate what needs to be done. How you communicate an assignment can make or break how well the process goes and the task is completed.</a:t>
            </a:r>
          </a:p>
          <a:p>
            <a:endParaRPr lang="en-US" b="1"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5 minutes]</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Susan has decided to</a:t>
            </a:r>
            <a:r>
              <a:rPr lang="en-US" sz="1200" kern="1200" baseline="0" dirty="0">
                <a:solidFill>
                  <a:schemeClr val="tx1"/>
                </a:solidFill>
                <a:latin typeface="+mn-lt"/>
                <a:ea typeface="+mn-ea"/>
                <a:cs typeface="+mn-cs"/>
              </a:rPr>
              <a:t> delegate an assignment to </a:t>
            </a:r>
            <a:r>
              <a:rPr lang="en-US" sz="1200" kern="1200" baseline="0" dirty="0" err="1">
                <a:solidFill>
                  <a:schemeClr val="tx1"/>
                </a:solidFill>
                <a:latin typeface="+mn-lt"/>
                <a:ea typeface="+mn-ea"/>
                <a:cs typeface="+mn-cs"/>
              </a:rPr>
              <a:t>Ryka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Let’s see if we can give Susan some pointers on how she can explain the task to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and the type of information she should include in her explanation.</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Ask</a:t>
            </a:r>
            <a:r>
              <a:rPr lang="en-US" sz="1200" kern="1200" dirty="0">
                <a:solidFill>
                  <a:schemeClr val="tx1"/>
                </a:solidFill>
                <a:latin typeface="+mn-lt"/>
                <a:ea typeface="+mn-ea"/>
                <a:cs typeface="+mn-cs"/>
              </a:rPr>
              <a:t>: What do you think of her statement here? What information should she add to improve it?</a:t>
            </a:r>
          </a:p>
          <a:p>
            <a:r>
              <a:rPr lang="en-US" sz="1200" i="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Ask for volunteers to chat in their responses. Ideally, participants will highlight the following, although additional responses may be correct:</a:t>
            </a:r>
          </a:p>
          <a:p>
            <a:r>
              <a:rPr lang="en-US" sz="1200" kern="1200" dirty="0">
                <a:solidFill>
                  <a:schemeClr val="tx1"/>
                </a:solidFill>
                <a:latin typeface="+mn-lt"/>
                <a:ea typeface="+mn-ea"/>
                <a:cs typeface="+mn-cs"/>
              </a:rPr>
              <a:t> </a:t>
            </a:r>
          </a:p>
          <a:p>
            <a:pPr lvl="0">
              <a:buFont typeface="Arial" pitchFamily="34" charset="0"/>
              <a:buChar char="•"/>
            </a:pPr>
            <a:r>
              <a:rPr lang="en-US" sz="1200" kern="1200" dirty="0">
                <a:latin typeface="+mn-lt"/>
                <a:ea typeface="+mn-ea"/>
                <a:cs typeface="+mn-cs"/>
              </a:rPr>
              <a:t> Where </a:t>
            </a:r>
            <a:r>
              <a:rPr lang="en-US" sz="1200" kern="1200" dirty="0" err="1">
                <a:latin typeface="+mn-lt"/>
                <a:ea typeface="+mn-ea"/>
                <a:cs typeface="+mn-cs"/>
              </a:rPr>
              <a:t>Ryka</a:t>
            </a:r>
            <a:r>
              <a:rPr lang="en-US" sz="1200" kern="1200" dirty="0">
                <a:latin typeface="+mn-lt"/>
                <a:ea typeface="+mn-ea"/>
                <a:cs typeface="+mn-cs"/>
              </a:rPr>
              <a:t> will find the requests for information</a:t>
            </a:r>
          </a:p>
          <a:p>
            <a:pPr lvl="0">
              <a:buFont typeface="Arial" pitchFamily="34" charset="0"/>
              <a:buChar char="•"/>
            </a:pPr>
            <a:r>
              <a:rPr lang="en-US" sz="1200" kern="1200" dirty="0">
                <a:latin typeface="+mn-lt"/>
                <a:ea typeface="+mn-ea"/>
                <a:cs typeface="+mn-cs"/>
              </a:rPr>
              <a:t> How </a:t>
            </a:r>
            <a:r>
              <a:rPr lang="en-US" sz="1200" kern="1200" dirty="0" err="1">
                <a:latin typeface="+mn-lt"/>
                <a:ea typeface="+mn-ea"/>
                <a:cs typeface="+mn-cs"/>
              </a:rPr>
              <a:t>Ryka</a:t>
            </a:r>
            <a:r>
              <a:rPr lang="en-US" sz="1200" kern="1200" dirty="0">
                <a:latin typeface="+mn-lt"/>
                <a:ea typeface="+mn-ea"/>
                <a:cs typeface="+mn-cs"/>
              </a:rPr>
              <a:t> will respond to the requests (e.g., by </a:t>
            </a:r>
            <a:r>
              <a:rPr lang="en-US" sz="1200" kern="1200" dirty="0">
                <a:solidFill>
                  <a:schemeClr val="tx1"/>
                </a:solidFill>
                <a:latin typeface="+mn-lt"/>
                <a:ea typeface="+mn-ea"/>
                <a:cs typeface="+mn-cs"/>
              </a:rPr>
              <a:t>phone or in writing) </a:t>
            </a:r>
          </a:p>
          <a:p>
            <a:pPr lvl="0">
              <a:buFont typeface="Arial" pitchFamily="34" charset="0"/>
              <a:buChar char="•"/>
            </a:pPr>
            <a:r>
              <a:rPr lang="en-US" sz="1200" kern="1200" dirty="0">
                <a:solidFill>
                  <a:schemeClr val="tx1"/>
                </a:solidFill>
                <a:latin typeface="+mn-lt"/>
                <a:ea typeface="+mn-ea"/>
                <a:cs typeface="+mn-cs"/>
              </a:rPr>
              <a:t> Standards for how quickly the information requests need to be answered</a:t>
            </a:r>
          </a:p>
          <a:p>
            <a:pPr lvl="0">
              <a:buFont typeface="Arial" pitchFamily="34" charset="0"/>
              <a:buChar char="•"/>
            </a:pPr>
            <a:r>
              <a:rPr lang="en-US" sz="1200" kern="1200" dirty="0">
                <a:solidFill>
                  <a:schemeClr val="tx1"/>
                </a:solidFill>
                <a:latin typeface="+mn-lt"/>
                <a:ea typeface="+mn-ea"/>
                <a:cs typeface="+mn-cs"/>
              </a:rPr>
              <a:t> Standard formats/language for answering requests</a:t>
            </a:r>
          </a:p>
          <a:p>
            <a:pPr lvl="0">
              <a:buFont typeface="Arial" pitchFamily="34" charset="0"/>
              <a:buChar char="•"/>
            </a:pPr>
            <a:r>
              <a:rPr lang="en-US" sz="1200" kern="1200" dirty="0">
                <a:solidFill>
                  <a:schemeClr val="tx1"/>
                </a:solidFill>
                <a:latin typeface="+mn-lt"/>
                <a:ea typeface="+mn-ea"/>
                <a:cs typeface="+mn-cs"/>
              </a:rPr>
              <a:t> Resources</a:t>
            </a:r>
            <a:r>
              <a:rPr lang="en-US" sz="1200" kern="1200" dirty="0">
                <a:solidFill>
                  <a:srgbClr val="FF0000"/>
                </a:solidFill>
                <a:latin typeface="+mn-lt"/>
                <a:ea typeface="+mn-ea"/>
                <a:cs typeface="+mn-cs"/>
              </a:rPr>
              <a:t>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could contact if she doesn’t know how to respond to a request</a:t>
            </a:r>
          </a:p>
          <a:p>
            <a:pPr lvl="0">
              <a:buFont typeface="Arial" pitchFamily="34" charset="0"/>
              <a:buChar char="•"/>
            </a:pPr>
            <a:r>
              <a:rPr lang="en-US" sz="1200" kern="1200" dirty="0">
                <a:solidFill>
                  <a:schemeClr val="tx1"/>
                </a:solidFill>
                <a:latin typeface="+mn-lt"/>
                <a:ea typeface="+mn-ea"/>
                <a:cs typeface="+mn-cs"/>
              </a:rPr>
              <a:t> Any information that should </a:t>
            </a:r>
            <a:r>
              <a:rPr lang="en-US" sz="1200" i="1" kern="1200" dirty="0">
                <a:solidFill>
                  <a:schemeClr val="tx1"/>
                </a:solidFill>
                <a:latin typeface="+mn-lt"/>
                <a:ea typeface="+mn-ea"/>
                <a:cs typeface="+mn-cs"/>
              </a:rPr>
              <a:t>not</a:t>
            </a:r>
            <a:r>
              <a:rPr lang="en-US" sz="1200" kern="1200" dirty="0">
                <a:solidFill>
                  <a:schemeClr val="tx1"/>
                </a:solidFill>
                <a:latin typeface="+mn-lt"/>
                <a:ea typeface="+mn-ea"/>
                <a:cs typeface="+mn-cs"/>
              </a:rPr>
              <a:t> be provided in these responses</a:t>
            </a:r>
          </a:p>
          <a:p>
            <a:pPr lvl="0">
              <a:buFont typeface="Arial" pitchFamily="34" charset="0"/>
              <a:buChar char="•"/>
            </a:pPr>
            <a:r>
              <a:rPr lang="en-US" sz="1200" kern="1200" dirty="0">
                <a:solidFill>
                  <a:schemeClr val="tx1"/>
                </a:solidFill>
                <a:latin typeface="+mn-lt"/>
                <a:ea typeface="+mn-ea"/>
                <a:cs typeface="+mn-cs"/>
              </a:rPr>
              <a:t> If and how these requests are tracked</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Those are excellent suggestions for improving the way in which Susan communicates the assignment to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u="none" dirty="0"/>
              <a:t>[Time: 2 minutes]</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 </a:t>
            </a:r>
            <a:r>
              <a:rPr lang="en-US" sz="1200" kern="1200" dirty="0">
                <a:solidFill>
                  <a:schemeClr val="tx1"/>
                </a:solidFill>
                <a:latin typeface="+mn-lt"/>
                <a:ea typeface="+mn-ea"/>
                <a:cs typeface="+mn-cs"/>
              </a:rPr>
              <a:t>Here are six steps for communicating an assignment that are recommended in the Harvard </a:t>
            </a:r>
            <a:r>
              <a:rPr lang="en-US" sz="1200" kern="1200" dirty="0" err="1">
                <a:solidFill>
                  <a:schemeClr val="tx1"/>
                </a:solidFill>
                <a:latin typeface="+mn-lt"/>
                <a:ea typeface="+mn-ea"/>
                <a:cs typeface="+mn-cs"/>
              </a:rPr>
              <a:t>ManageMentor</a:t>
            </a:r>
            <a:r>
              <a:rPr lang="en-US" sz="1200" kern="1200" dirty="0">
                <a:solidFill>
                  <a:schemeClr val="tx1"/>
                </a:solidFill>
                <a:latin typeface="+mn-lt"/>
                <a:ea typeface="+mn-ea"/>
                <a:cs typeface="+mn-cs"/>
              </a:rPr>
              <a:t> Delegating topic:</a:t>
            </a:r>
          </a:p>
          <a:p>
            <a:pPr marL="228600" lvl="0" indent="-228600">
              <a:buFont typeface="+mj-lt"/>
              <a:buAutoNum type="arabicPeriod"/>
            </a:pPr>
            <a:r>
              <a:rPr lang="en-US" sz="1200" b="1" kern="1200" dirty="0">
                <a:solidFill>
                  <a:schemeClr val="tx1"/>
                </a:solidFill>
                <a:latin typeface="+mn-lt"/>
                <a:ea typeface="+mn-ea"/>
                <a:cs typeface="+mn-cs"/>
              </a:rPr>
              <a:t>Clearly describe the task, project, or function you’re delegating. </a:t>
            </a:r>
            <a:r>
              <a:rPr lang="en-US" sz="1200" kern="1200" dirty="0">
                <a:solidFill>
                  <a:schemeClr val="tx1"/>
                </a:solidFill>
                <a:latin typeface="+mn-lt"/>
                <a:ea typeface="+mn-ea"/>
                <a:cs typeface="+mn-cs"/>
              </a:rPr>
              <a:t>Your direct report needs to understand the purpose and scope of the assignment.</a:t>
            </a:r>
          </a:p>
          <a:p>
            <a:pPr marL="228600" lvl="0" indent="-228600">
              <a:buFont typeface="+mj-lt"/>
              <a:buAutoNum type="arabicPeriod"/>
            </a:pPr>
            <a:r>
              <a:rPr lang="en-US" sz="1200" b="1" kern="1200" dirty="0">
                <a:solidFill>
                  <a:schemeClr val="tx1"/>
                </a:solidFill>
                <a:latin typeface="+mn-lt"/>
                <a:ea typeface="+mn-ea"/>
                <a:cs typeface="+mn-cs"/>
              </a:rPr>
              <a:t>Establish agreed-upon standards of performance and measures of success</a:t>
            </a:r>
            <a:r>
              <a:rPr lang="en-US" sz="1200" kern="1200" dirty="0">
                <a:solidFill>
                  <a:schemeClr val="tx1"/>
                </a:solidFill>
                <a:latin typeface="+mn-lt"/>
                <a:ea typeface="+mn-ea"/>
                <a:cs typeface="+mn-cs"/>
              </a:rPr>
              <a:t>. Your direct report needs to understand the benchmarks for factors such as quality, time, and cost.</a:t>
            </a:r>
          </a:p>
          <a:p>
            <a:pPr marL="228600" lvl="0" indent="-228600">
              <a:buFont typeface="+mj-lt"/>
              <a:buAutoNum type="arabicPeriod"/>
            </a:pPr>
            <a:r>
              <a:rPr lang="en-US" sz="1200" b="1" kern="1200" dirty="0">
                <a:solidFill>
                  <a:schemeClr val="tx1"/>
                </a:solidFill>
                <a:latin typeface="+mn-lt"/>
                <a:ea typeface="+mn-ea"/>
                <a:cs typeface="+mn-cs"/>
              </a:rPr>
              <a:t>Define the resources and support that will be available</a:t>
            </a:r>
            <a:r>
              <a:rPr lang="en-US" sz="1200" kern="1200" dirty="0">
                <a:solidFill>
                  <a:schemeClr val="tx1"/>
                </a:solidFill>
                <a:latin typeface="+mn-lt"/>
                <a:ea typeface="+mn-ea"/>
                <a:cs typeface="+mn-cs"/>
              </a:rPr>
              <a:t>. Explain the materials, equipment, tools, information, and people available as resources to complete the assignment.</a:t>
            </a:r>
          </a:p>
          <a:p>
            <a:pPr marL="228600" lvl="0" indent="-228600">
              <a:buFont typeface="+mj-lt"/>
              <a:buAutoNum type="arabicPeriod"/>
            </a:pPr>
            <a:r>
              <a:rPr lang="en-US" sz="1200" b="1" kern="1200" dirty="0">
                <a:solidFill>
                  <a:schemeClr val="tx1"/>
                </a:solidFill>
                <a:latin typeface="+mn-lt"/>
                <a:ea typeface="+mn-ea"/>
                <a:cs typeface="+mn-cs"/>
              </a:rPr>
              <a:t>Identify the need for training or coaching, and describe how it will be given.</a:t>
            </a:r>
            <a:r>
              <a:rPr lang="en-US" sz="1200" kern="1200" dirty="0">
                <a:solidFill>
                  <a:schemeClr val="tx1"/>
                </a:solidFill>
                <a:latin typeface="+mn-lt"/>
                <a:ea typeface="+mn-ea"/>
                <a:cs typeface="+mn-cs"/>
              </a:rPr>
              <a:t> Determine if there is a need for training or coaching, and develop an appropriate plan.</a:t>
            </a:r>
          </a:p>
          <a:p>
            <a:pPr marL="228600" lvl="0" indent="-228600">
              <a:buFont typeface="+mj-lt"/>
              <a:buAutoNum type="arabicPeriod"/>
            </a:pPr>
            <a:r>
              <a:rPr lang="en-US" sz="1200" b="1" kern="1200" dirty="0">
                <a:solidFill>
                  <a:schemeClr val="tx1"/>
                </a:solidFill>
                <a:latin typeface="+mn-lt"/>
                <a:ea typeface="+mn-ea"/>
                <a:cs typeface="+mn-cs"/>
              </a:rPr>
              <a:t>Agree on parameters for follow-up and feedback</a:t>
            </a:r>
            <a:r>
              <a:rPr lang="en-US" sz="1200" kern="1200" dirty="0">
                <a:solidFill>
                  <a:schemeClr val="tx1"/>
                </a:solidFill>
                <a:latin typeface="+mn-lt"/>
                <a:ea typeface="+mn-ea"/>
                <a:cs typeface="+mn-cs"/>
              </a:rPr>
              <a:t>. Establish and agree on a system for reporting progress and providing feedback.</a:t>
            </a:r>
          </a:p>
          <a:p>
            <a:pPr marL="228600" lvl="0" indent="-228600">
              <a:buFont typeface="+mj-lt"/>
              <a:buAutoNum type="arabicPeriod"/>
            </a:pPr>
            <a:r>
              <a:rPr lang="en-US" sz="1200" b="1" kern="1200" dirty="0">
                <a:solidFill>
                  <a:schemeClr val="tx1"/>
                </a:solidFill>
                <a:latin typeface="+mn-lt"/>
                <a:ea typeface="+mn-ea"/>
                <a:cs typeface="+mn-cs"/>
              </a:rPr>
              <a:t>Document the key points</a:t>
            </a:r>
            <a:r>
              <a:rPr lang="en-US" sz="1200" kern="1200" dirty="0">
                <a:solidFill>
                  <a:schemeClr val="tx1"/>
                </a:solidFill>
                <a:latin typeface="+mn-lt"/>
                <a:ea typeface="+mn-ea"/>
                <a:cs typeface="+mn-cs"/>
              </a:rPr>
              <a:t> of what you agreed on.</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5 minutes]</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Now, think about the assignment you are planning on delegating. Take a moment to jot down a few sentences that will explain the assignment.</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Give participants one minute to reflect and outline a few sentences that explain the assignment. During this time, consider showing the previous slide with recommendations for communicating the assignment. After </a:t>
            </a:r>
            <a:r>
              <a:rPr lang="en-US" sz="1200" kern="1200" dirty="0">
                <a:latin typeface="+mn-lt"/>
                <a:ea typeface="+mn-ea"/>
                <a:cs typeface="+mn-cs"/>
              </a:rPr>
              <a:t>the minute has passed, </a:t>
            </a:r>
            <a:r>
              <a:rPr lang="en-US" sz="1200" kern="1200" dirty="0">
                <a:solidFill>
                  <a:schemeClr val="tx1"/>
                </a:solidFill>
                <a:latin typeface="+mn-lt"/>
                <a:ea typeface="+mn-ea"/>
                <a:cs typeface="+mn-cs"/>
              </a:rPr>
              <a:t>ask for one volunteer to share his or her example. Time permitting, invite others to critique the statement, and provide brief feedback yourself.</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1/2 minute]</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Even when you’ve found the ideal person for an assignment, you will need to monitor progress and provide support. A plan for monitoring and providing support helps ensure that any obstacles or problems will be addressed quickly. </a:t>
            </a:r>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3 minutes]</a:t>
            </a:r>
          </a:p>
          <a:p>
            <a:pPr lvl="0"/>
            <a:endParaRPr lang="en-US" sz="1200" i="1" kern="1200" dirty="0">
              <a:solidFill>
                <a:schemeClr val="tx1"/>
              </a:solidFill>
              <a:latin typeface="+mn-lt"/>
              <a:ea typeface="+mn-ea"/>
              <a:cs typeface="+mn-cs"/>
            </a:endParaRPr>
          </a:p>
          <a:p>
            <a:pPr lvl="0"/>
            <a:r>
              <a:rPr lang="en-US" sz="1200" i="1" u="none" kern="1200" dirty="0">
                <a:solidFill>
                  <a:schemeClr val="tx1"/>
                </a:solidFill>
                <a:latin typeface="+mn-lt"/>
                <a:ea typeface="+mn-ea"/>
                <a:cs typeface="+mn-cs"/>
              </a:rPr>
              <a:t>Say</a:t>
            </a:r>
            <a:r>
              <a:rPr lang="en-US" sz="1200" u="none" kern="1200" dirty="0">
                <a:solidFill>
                  <a:schemeClr val="tx1"/>
                </a:solidFill>
                <a:latin typeface="+mn-lt"/>
                <a:ea typeface="+mn-ea"/>
                <a:cs typeface="+mn-cs"/>
              </a:rPr>
              <a:t>: Susan has many meetings to attend an</a:t>
            </a:r>
            <a:r>
              <a:rPr lang="en-US" sz="1200" u="none" kern="1200" baseline="0" dirty="0">
                <a:solidFill>
                  <a:schemeClr val="tx1"/>
                </a:solidFill>
                <a:latin typeface="+mn-lt"/>
                <a:ea typeface="+mn-ea"/>
                <a:cs typeface="+mn-cs"/>
              </a:rPr>
              <a:t>d has limited time to check in with </a:t>
            </a:r>
            <a:r>
              <a:rPr lang="en-US" sz="1200" u="none" kern="1200" baseline="0" dirty="0" err="1">
                <a:solidFill>
                  <a:schemeClr val="tx1"/>
                </a:solidFill>
                <a:latin typeface="+mn-lt"/>
                <a:ea typeface="+mn-ea"/>
                <a:cs typeface="+mn-cs"/>
              </a:rPr>
              <a:t>Ryka</a:t>
            </a:r>
            <a:r>
              <a:rPr lang="en-US" sz="1200" u="none" kern="1200" baseline="0" dirty="0">
                <a:solidFill>
                  <a:schemeClr val="tx1"/>
                </a:solidFill>
                <a:latin typeface="+mn-lt"/>
                <a:ea typeface="+mn-ea"/>
                <a:cs typeface="+mn-cs"/>
              </a:rPr>
              <a:t>. Here are some ways she can monitor </a:t>
            </a:r>
            <a:r>
              <a:rPr lang="en-US" sz="1200" u="none" kern="1200" baseline="0" dirty="0" err="1">
                <a:solidFill>
                  <a:schemeClr val="tx1"/>
                </a:solidFill>
                <a:latin typeface="+mn-lt"/>
                <a:ea typeface="+mn-ea"/>
                <a:cs typeface="+mn-cs"/>
              </a:rPr>
              <a:t>Ryka’s</a:t>
            </a:r>
            <a:r>
              <a:rPr lang="en-US" sz="1200" u="none" kern="1200" baseline="0" dirty="0">
                <a:solidFill>
                  <a:schemeClr val="tx1"/>
                </a:solidFill>
                <a:latin typeface="+mn-lt"/>
                <a:ea typeface="+mn-ea"/>
                <a:cs typeface="+mn-cs"/>
              </a:rPr>
              <a:t> work:</a:t>
            </a:r>
          </a:p>
          <a:p>
            <a:pPr marL="120650" lvl="0" indent="-120650">
              <a:buFont typeface="Arial" pitchFamily="34" charset="0"/>
              <a:buChar char="•"/>
            </a:pPr>
            <a:r>
              <a:rPr lang="en-US" sz="1200" kern="1200" dirty="0">
                <a:solidFill>
                  <a:schemeClr val="tx1"/>
                </a:solidFill>
                <a:latin typeface="+mn-lt"/>
                <a:ea typeface="+mn-ea"/>
                <a:cs typeface="+mn-cs"/>
              </a:rPr>
              <a:t>Use a </a:t>
            </a:r>
            <a:r>
              <a:rPr lang="en-US" sz="1200" b="1" kern="1200" dirty="0">
                <a:solidFill>
                  <a:schemeClr val="tx1"/>
                </a:solidFill>
                <a:latin typeface="+mn-lt"/>
                <a:ea typeface="+mn-ea"/>
                <a:cs typeface="+mn-cs"/>
              </a:rPr>
              <a:t>project wiki</a:t>
            </a:r>
            <a:r>
              <a:rPr lang="en-US" sz="1200" kern="1200" dirty="0">
                <a:solidFill>
                  <a:schemeClr val="tx1"/>
                </a:solidFill>
                <a:latin typeface="+mn-lt"/>
                <a:ea typeface="+mn-ea"/>
                <a:cs typeface="+mn-cs"/>
              </a:rPr>
              <a:t>, which would allow Susan to check on progress when it is convenient for her.</a:t>
            </a:r>
          </a:p>
          <a:p>
            <a:pPr marL="120650" lvl="0" indent="-120650">
              <a:buFont typeface="Arial" pitchFamily="34" charset="0"/>
              <a:buChar char="•"/>
            </a:pPr>
            <a:r>
              <a:rPr lang="en-US" sz="1200" b="0" kern="1200" dirty="0">
                <a:solidFill>
                  <a:schemeClr val="tx1"/>
                </a:solidFill>
                <a:latin typeface="+mn-lt"/>
                <a:ea typeface="+mn-ea"/>
                <a:cs typeface="+mn-cs"/>
              </a:rPr>
              <a:t>Schedule</a:t>
            </a:r>
            <a:r>
              <a:rPr lang="en-US" sz="1200" b="1" kern="1200" baseline="0" dirty="0">
                <a:solidFill>
                  <a:schemeClr val="tx1"/>
                </a:solidFill>
                <a:latin typeface="+mn-lt"/>
                <a:ea typeface="+mn-ea"/>
                <a:cs typeface="+mn-cs"/>
              </a:rPr>
              <a:t> regular meetings </a:t>
            </a:r>
            <a:r>
              <a:rPr lang="en-US" sz="1200" kern="1200" dirty="0">
                <a:solidFill>
                  <a:schemeClr val="tx1"/>
                </a:solidFill>
                <a:latin typeface="+mn-lt"/>
                <a:ea typeface="+mn-ea"/>
                <a:cs typeface="+mn-cs"/>
              </a:rPr>
              <a:t>with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either in person or by phone. This method builds in structure and deadlines.</a:t>
            </a:r>
          </a:p>
          <a:p>
            <a:pPr marL="120650" lvl="0" indent="-120650">
              <a:buFont typeface="Arial" pitchFamily="34" charset="0"/>
              <a:buChar char="•"/>
            </a:pPr>
            <a:r>
              <a:rPr lang="en-US" sz="1200" kern="1200" dirty="0">
                <a:solidFill>
                  <a:schemeClr val="tx1"/>
                </a:solidFill>
                <a:latin typeface="+mn-lt"/>
                <a:ea typeface="+mn-ea"/>
                <a:cs typeface="+mn-cs"/>
              </a:rPr>
              <a:t> Ask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to </a:t>
            </a:r>
            <a:r>
              <a:rPr lang="en-US" sz="1200" b="0" kern="1200" dirty="0">
                <a:solidFill>
                  <a:schemeClr val="tx1"/>
                </a:solidFill>
                <a:latin typeface="+mn-lt"/>
                <a:ea typeface="+mn-ea"/>
                <a:cs typeface="+mn-cs"/>
              </a:rPr>
              <a:t>provide</a:t>
            </a:r>
            <a:r>
              <a:rPr lang="en-US" sz="1200" b="1" kern="1200" dirty="0">
                <a:solidFill>
                  <a:schemeClr val="tx1"/>
                </a:solidFill>
                <a:latin typeface="+mn-lt"/>
                <a:ea typeface="+mn-ea"/>
                <a:cs typeface="+mn-cs"/>
              </a:rPr>
              <a:t> progress updates </a:t>
            </a:r>
            <a:r>
              <a:rPr lang="en-US" sz="1200" b="0" kern="1200" dirty="0">
                <a:solidFill>
                  <a:schemeClr val="tx1"/>
                </a:solidFill>
                <a:latin typeface="+mn-lt"/>
                <a:ea typeface="+mn-ea"/>
                <a:cs typeface="+mn-cs"/>
              </a:rPr>
              <a:t>during staff meetings</a:t>
            </a:r>
            <a:r>
              <a:rPr lang="en-US" sz="1200" kern="1200" dirty="0">
                <a:solidFill>
                  <a:schemeClr val="tx1"/>
                </a:solidFill>
                <a:latin typeface="+mn-lt"/>
                <a:ea typeface="+mn-ea"/>
                <a:cs typeface="+mn-cs"/>
              </a:rPr>
              <a:t> or other regularly scheduled meetings. This method would help educate the rest of the staff on the project.</a:t>
            </a:r>
          </a:p>
          <a:p>
            <a:pPr marL="120650" lvl="0" indent="-120650">
              <a:buFont typeface="Arial" pitchFamily="34" charset="0"/>
              <a:buChar char="•"/>
            </a:pPr>
            <a:r>
              <a:rPr lang="en-US" sz="1200" kern="1200" dirty="0">
                <a:solidFill>
                  <a:schemeClr val="tx1"/>
                </a:solidFill>
                <a:latin typeface="+mn-lt"/>
                <a:ea typeface="+mn-ea"/>
                <a:cs typeface="+mn-cs"/>
              </a:rPr>
              <a:t> Ask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to submit </a:t>
            </a:r>
            <a:r>
              <a:rPr lang="en-US" sz="1200" b="1" kern="1200" dirty="0">
                <a:solidFill>
                  <a:schemeClr val="tx1"/>
                </a:solidFill>
                <a:latin typeface="+mn-lt"/>
                <a:ea typeface="+mn-ea"/>
                <a:cs typeface="+mn-cs"/>
              </a:rPr>
              <a:t>weekly written progress reports</a:t>
            </a:r>
            <a:r>
              <a:rPr lang="en-US" sz="1200" kern="1200" dirty="0">
                <a:solidFill>
                  <a:schemeClr val="tx1"/>
                </a:solidFill>
                <a:latin typeface="+mn-lt"/>
                <a:ea typeface="+mn-ea"/>
                <a:cs typeface="+mn-cs"/>
              </a:rPr>
              <a:t>, which give Susan the opportunity to assess what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has accomplished and identify obstacles/questions.</a:t>
            </a:r>
          </a:p>
          <a:p>
            <a:pPr lvl="0"/>
            <a:endParaRPr lang="en-US" sz="1200" kern="1200" baseline="0" dirty="0">
              <a:solidFill>
                <a:schemeClr val="tx1"/>
              </a:solidFill>
              <a:latin typeface="+mn-lt"/>
              <a:ea typeface="+mn-ea"/>
              <a:cs typeface="+mn-cs"/>
            </a:endParaRPr>
          </a:p>
          <a:p>
            <a:r>
              <a:rPr lang="en-US" sz="1200" i="1" kern="1200" dirty="0">
                <a:solidFill>
                  <a:schemeClr val="tx1"/>
                </a:solidFill>
                <a:latin typeface="+mn-lt"/>
                <a:ea typeface="+mn-ea"/>
                <a:cs typeface="+mn-cs"/>
              </a:rPr>
              <a:t>Ask:</a:t>
            </a:r>
            <a:r>
              <a:rPr lang="en-US" sz="1200" kern="1200" dirty="0">
                <a:solidFill>
                  <a:schemeClr val="tx1"/>
                </a:solidFill>
                <a:latin typeface="+mn-lt"/>
                <a:ea typeface="+mn-ea"/>
                <a:cs typeface="+mn-cs"/>
              </a:rPr>
              <a:t> Would anyone else like to share</a:t>
            </a:r>
            <a:r>
              <a:rPr lang="en-US" sz="1200" kern="1200" baseline="0" dirty="0">
                <a:solidFill>
                  <a:schemeClr val="tx1"/>
                </a:solidFill>
                <a:latin typeface="+mn-lt"/>
                <a:ea typeface="+mn-ea"/>
                <a:cs typeface="+mn-cs"/>
              </a:rPr>
              <a:t> other ways to monitor work?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As time allows, call on volunteers to respond. </a:t>
            </a:r>
          </a:p>
          <a:p>
            <a:pPr lvl="0"/>
            <a:endParaRPr lang="en-US" sz="1200" kern="1200" baseline="0" dirty="0">
              <a:solidFill>
                <a:schemeClr val="tx1"/>
              </a:solidFill>
              <a:latin typeface="+mn-lt"/>
              <a:ea typeface="+mn-ea"/>
              <a:cs typeface="+mn-cs"/>
            </a:endParaRPr>
          </a:p>
          <a:p>
            <a:pPr lvl="0"/>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fontScale="925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5 minutes]</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 </a:t>
            </a:r>
            <a:r>
              <a:rPr lang="en-US" sz="1200" kern="1200" dirty="0">
                <a:solidFill>
                  <a:schemeClr val="tx1"/>
                </a:solidFill>
                <a:latin typeface="+mn-lt"/>
                <a:ea typeface="+mn-ea"/>
                <a:cs typeface="+mn-cs"/>
              </a:rPr>
              <a:t>Once your direct report begins working on the assignment, you need to provide support as necessary. It can be difficult to strike the right balance between providing support and micromanaging.</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This past week, Susan supported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using the strategies shown here. How do you think Susan did? Chat in the numbers of the strategies that you think provided effective support.</a:t>
            </a:r>
          </a:p>
          <a:p>
            <a:r>
              <a:rPr lang="en-US" sz="1200" i="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 </a:t>
            </a:r>
            <a:r>
              <a:rPr lang="en-US" sz="1200" kern="1200" dirty="0">
                <a:solidFill>
                  <a:schemeClr val="tx1"/>
                </a:solidFill>
                <a:latin typeface="+mn-lt"/>
                <a:ea typeface="+mn-ea"/>
                <a:cs typeface="+mn-cs"/>
              </a:rPr>
              <a:t>Comment on the results</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(e.g., “I see that most of you selected #1: Susan referred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to a colleague”). Ideally, the majority of participants will have selected #1 only. Call on one or two participants to hear why they chose the responses they did. Then review the answer choices, using the following information:</a:t>
            </a:r>
          </a:p>
          <a:p>
            <a:r>
              <a:rPr lang="en-US" sz="1200" kern="1200" dirty="0">
                <a:solidFill>
                  <a:schemeClr val="tx1"/>
                </a:solidFill>
                <a:latin typeface="+mn-lt"/>
                <a:ea typeface="+mn-ea"/>
                <a:cs typeface="+mn-cs"/>
              </a:rPr>
              <a:t> </a:t>
            </a:r>
          </a:p>
          <a:p>
            <a:pPr marL="228600" indent="-228600">
              <a:buFont typeface="+mj-lt"/>
              <a:buAutoNum type="arabicPeriod"/>
            </a:pPr>
            <a:r>
              <a:rPr lang="en-US" sz="1200" b="1" kern="1200" dirty="0">
                <a:solidFill>
                  <a:schemeClr val="tx1"/>
                </a:solidFill>
                <a:latin typeface="+mn-lt"/>
                <a:ea typeface="+mn-ea"/>
                <a:cs typeface="+mn-cs"/>
              </a:rPr>
              <a:t>Susan referred </a:t>
            </a:r>
            <a:r>
              <a:rPr lang="en-US" sz="1200" b="1" kern="1200" dirty="0" err="1">
                <a:solidFill>
                  <a:schemeClr val="tx1"/>
                </a:solidFill>
                <a:latin typeface="+mn-lt"/>
                <a:ea typeface="+mn-ea"/>
                <a:cs typeface="+mn-cs"/>
              </a:rPr>
              <a:t>Ryka</a:t>
            </a:r>
            <a:r>
              <a:rPr lang="en-US" sz="1200" b="1" kern="1200" dirty="0">
                <a:solidFill>
                  <a:schemeClr val="tx1"/>
                </a:solidFill>
                <a:latin typeface="+mn-lt"/>
                <a:ea typeface="+mn-ea"/>
                <a:cs typeface="+mn-cs"/>
              </a:rPr>
              <a:t> to a colleague in Sales so she could learn about the latest pricing updates</a:t>
            </a:r>
            <a:r>
              <a:rPr lang="en-US" sz="1200" kern="1200" dirty="0">
                <a:solidFill>
                  <a:schemeClr val="tx1"/>
                </a:solidFill>
                <a:latin typeface="+mn-lt"/>
                <a:ea typeface="+mn-ea"/>
                <a:cs typeface="+mn-cs"/>
              </a:rPr>
              <a:t>. This is an effective strategy because Susan connected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with an appropriate resource.</a:t>
            </a:r>
          </a:p>
          <a:p>
            <a:pPr marL="228600" indent="-228600">
              <a:buFont typeface="+mj-lt"/>
              <a:buAutoNum type="arabicPeriod"/>
            </a:pPr>
            <a:r>
              <a:rPr lang="en-US" sz="1200" b="1" kern="1200" dirty="0">
                <a:solidFill>
                  <a:schemeClr val="tx1"/>
                </a:solidFill>
                <a:latin typeface="+mn-lt"/>
                <a:ea typeface="+mn-ea"/>
                <a:cs typeface="+mn-cs"/>
              </a:rPr>
              <a:t>When </a:t>
            </a:r>
            <a:r>
              <a:rPr lang="en-US" sz="1200" b="1" kern="1200" dirty="0" err="1">
                <a:solidFill>
                  <a:schemeClr val="tx1"/>
                </a:solidFill>
                <a:latin typeface="+mn-lt"/>
                <a:ea typeface="+mn-ea"/>
                <a:cs typeface="+mn-cs"/>
              </a:rPr>
              <a:t>Ryka</a:t>
            </a:r>
            <a:r>
              <a:rPr lang="en-US" sz="1200" b="1" kern="1200" dirty="0">
                <a:solidFill>
                  <a:schemeClr val="tx1"/>
                </a:solidFill>
                <a:latin typeface="+mn-lt"/>
                <a:ea typeface="+mn-ea"/>
                <a:cs typeface="+mn-cs"/>
              </a:rPr>
              <a:t> didn’t know how to respond to an information request, Susan wrote it for her. </a:t>
            </a:r>
            <a:r>
              <a:rPr lang="en-US" sz="1200" kern="1200" dirty="0">
                <a:solidFill>
                  <a:schemeClr val="tx1"/>
                </a:solidFill>
                <a:latin typeface="+mn-lt"/>
                <a:ea typeface="+mn-ea"/>
                <a:cs typeface="+mn-cs"/>
              </a:rPr>
              <a:t>This might be considered reverse delegation, which is solving the problem for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instead of coaching her on how to do it herself. Alternative solutions include directing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to a sample response or suggesting that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create a draft that Susan could edit. In some cases, it might make sense for Susan to write the response—but only once, so that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could use it as a sample in the future.</a:t>
            </a:r>
          </a:p>
          <a:p>
            <a:pPr marL="228600" indent="-228600">
              <a:buFont typeface="+mj-lt"/>
              <a:buAutoNum type="arabicPeriod"/>
            </a:pPr>
            <a:r>
              <a:rPr lang="en-US" sz="1200" b="1" kern="1200" dirty="0">
                <a:solidFill>
                  <a:schemeClr val="tx1"/>
                </a:solidFill>
                <a:latin typeface="+mn-lt"/>
                <a:ea typeface="+mn-ea"/>
                <a:cs typeface="+mn-cs"/>
              </a:rPr>
              <a:t>Susan told her which customer requests to answer each day. </a:t>
            </a:r>
            <a:r>
              <a:rPr lang="en-US" sz="1200" kern="1200" dirty="0">
                <a:solidFill>
                  <a:schemeClr val="tx1"/>
                </a:solidFill>
                <a:latin typeface="+mn-lt"/>
                <a:ea typeface="+mn-ea"/>
                <a:cs typeface="+mn-cs"/>
              </a:rPr>
              <a:t>This is micromanaging. As long as </a:t>
            </a:r>
            <a:r>
              <a:rPr lang="en-US" sz="1200" kern="1200" dirty="0" err="1">
                <a:solidFill>
                  <a:schemeClr val="tx1"/>
                </a:solidFill>
                <a:latin typeface="+mn-lt"/>
                <a:ea typeface="+mn-ea"/>
                <a:cs typeface="+mn-cs"/>
              </a:rPr>
              <a:t>Ryka</a:t>
            </a:r>
            <a:r>
              <a:rPr lang="en-US" sz="1200" kern="1200" dirty="0">
                <a:solidFill>
                  <a:schemeClr val="tx1"/>
                </a:solidFill>
                <a:latin typeface="+mn-lt"/>
                <a:ea typeface="+mn-ea"/>
                <a:cs typeface="+mn-cs"/>
              </a:rPr>
              <a:t> completes quality work on schedule, she should be able to complete the task in the way that works best for her.</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It’s tempting to jump in and take over or dictate how things should be done. Remember, your direct report’s completion of the task is more important than your idea of exactly </a:t>
            </a:r>
            <a:r>
              <a:rPr lang="en-US" sz="1200" i="1" kern="1200" dirty="0">
                <a:solidFill>
                  <a:schemeClr val="tx1"/>
                </a:solidFill>
                <a:latin typeface="+mn-lt"/>
                <a:ea typeface="+mn-ea"/>
                <a:cs typeface="+mn-cs"/>
              </a:rPr>
              <a:t>how</a:t>
            </a:r>
            <a:r>
              <a:rPr lang="en-US" sz="1200" kern="1200" dirty="0">
                <a:solidFill>
                  <a:schemeClr val="tx1"/>
                </a:solidFill>
                <a:latin typeface="+mn-lt"/>
                <a:ea typeface="+mn-ea"/>
                <a:cs typeface="+mn-cs"/>
              </a:rPr>
              <a:t> it should be completed.</a:t>
            </a:r>
          </a:p>
          <a:p>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dirty="0"/>
              <a:t>Facilitator notes:</a:t>
            </a:r>
          </a:p>
          <a:p>
            <a:endParaRPr lang="en-US" sz="11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[Time: 5 minutes]</a:t>
            </a:r>
          </a:p>
          <a:p>
            <a:endParaRPr lang="en-US" sz="1100" b="1"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How are you at supporting your employees after you’ve delegated a task? In the Harvard </a:t>
            </a:r>
            <a:r>
              <a:rPr lang="en-US" sz="1200" kern="1200" dirty="0" err="1">
                <a:solidFill>
                  <a:schemeClr val="tx1"/>
                </a:solidFill>
                <a:latin typeface="+mn-lt"/>
                <a:ea typeface="+mn-ea"/>
                <a:cs typeface="+mn-cs"/>
              </a:rPr>
              <a:t>ManageMentor</a:t>
            </a:r>
            <a:r>
              <a:rPr lang="en-US" sz="1200" kern="1200" dirty="0">
                <a:solidFill>
                  <a:schemeClr val="tx1"/>
                </a:solidFill>
                <a:latin typeface="+mn-lt"/>
                <a:ea typeface="+mn-ea"/>
                <a:cs typeface="+mn-cs"/>
              </a:rPr>
              <a:t> Delegating topic, you were asked if you integrated certain practices to support your employees. Hopefully, you answered “Yes” for many of them.</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Ask:</a:t>
            </a:r>
            <a:r>
              <a:rPr lang="en-US" sz="1200" kern="1200" dirty="0">
                <a:solidFill>
                  <a:schemeClr val="tx1"/>
                </a:solidFill>
                <a:latin typeface="+mn-lt"/>
                <a:ea typeface="+mn-ea"/>
                <a:cs typeface="+mn-cs"/>
              </a:rPr>
              <a:t> Think back to this worksheet. What behaviors are challenging for you? Chat in the number of a behavior that you find the most challenging.</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Pick one behavior that seems challenging for the group. Ask a volunteer to explain why it is challenging. Then, ask for one or two volunteers to share how they developed the capacity to do it well. As time allows, repeat the process for other behaviors that are challenging for the group. Consider sharing any tips of your own about how to provide support. Finally, point out that participants can use this as a checklist when delegating in the future.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557835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Facilitator notes:</a:t>
            </a:r>
          </a:p>
          <a:p>
            <a:endParaRPr lang="en-US" sz="1200" b="1" kern="1200" dirty="0">
              <a:solidFill>
                <a:schemeClr val="tx1"/>
              </a:solidFill>
              <a:effectLst/>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Good morning/afternoon. This is ________ from ________. We’ll be starting today’s session at ___. As you come online, please take a moment to answer the question on your screen via the chat panel. We’ll give your colleagues a few more moments to join our session and then we’ll get started. Thank you.</a:t>
            </a:r>
          </a:p>
          <a:p>
            <a:r>
              <a:rPr lang="en-US" sz="1200" i="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Consider answering the </a:t>
            </a:r>
            <a:r>
              <a:rPr lang="en-US" sz="1200" kern="1200">
                <a:solidFill>
                  <a:schemeClr val="tx1"/>
                </a:solidFill>
                <a:latin typeface="+mn-lt"/>
                <a:ea typeface="+mn-ea"/>
                <a:cs typeface="+mn-cs"/>
              </a:rPr>
              <a:t>question</a:t>
            </a:r>
            <a:r>
              <a:rPr lang="en-US" sz="1200" kern="1200">
                <a:solidFill>
                  <a:srgbClr val="FF0000"/>
                </a:solidFill>
                <a:latin typeface="+mn-lt"/>
                <a:ea typeface="+mn-ea"/>
                <a:cs typeface="+mn-cs"/>
              </a:rPr>
              <a:t> </a:t>
            </a:r>
            <a:r>
              <a:rPr lang="en-US" sz="1200" kern="1200">
                <a:solidFill>
                  <a:schemeClr val="tx1"/>
                </a:solidFill>
                <a:latin typeface="+mn-lt"/>
                <a:ea typeface="+mn-ea"/>
                <a:cs typeface="+mn-cs"/>
              </a:rPr>
              <a:t>in </a:t>
            </a:r>
            <a:r>
              <a:rPr lang="en-US" sz="1200" kern="1200" dirty="0">
                <a:solidFill>
                  <a:schemeClr val="tx1"/>
                </a:solidFill>
                <a:latin typeface="+mn-lt"/>
                <a:ea typeface="+mn-ea"/>
                <a:cs typeface="+mn-cs"/>
              </a:rPr>
              <a:t>the chat panel first to show an example. Note, there is no need to debrief the question now—it will be discussed several slides later. However, use this time to make note of the most common and least common responses, so you are prepared to debrief later.</a:t>
            </a:r>
          </a:p>
          <a:p>
            <a:endParaRPr lang="en-US" sz="1200" b="0" kern="1200" dirty="0">
              <a:solidFill>
                <a:schemeClr val="tx1"/>
              </a:solidFill>
              <a:effectLst/>
              <a:latin typeface="+mn-lt"/>
              <a:ea typeface="+mn-ea"/>
              <a:cs typeface="+mn-cs"/>
            </a:endParaRPr>
          </a:p>
          <a:p>
            <a:endParaRPr lang="en-US" sz="1200" b="0" kern="1200" dirty="0">
              <a:solidFill>
                <a:schemeClr val="tx1"/>
              </a:solidFill>
              <a:effectLst/>
              <a:latin typeface="+mn-lt"/>
              <a:ea typeface="+mn-ea"/>
              <a:cs typeface="+mn-cs"/>
            </a:endParaRPr>
          </a:p>
          <a:p>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5 minutes]</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Think about the assignment you plan</a:t>
            </a:r>
            <a:r>
              <a:rPr lang="en-US" sz="1200" kern="1200" dirty="0">
                <a:solidFill>
                  <a:srgbClr val="FF0000"/>
                </a:solidFill>
                <a:latin typeface="+mn-lt"/>
                <a:ea typeface="+mn-ea"/>
                <a:cs typeface="+mn-cs"/>
              </a:rPr>
              <a:t> </a:t>
            </a:r>
            <a:r>
              <a:rPr lang="en-US" sz="1200" kern="1200" dirty="0">
                <a:latin typeface="+mn-lt"/>
                <a:ea typeface="+mn-ea"/>
                <a:cs typeface="+mn-cs"/>
              </a:rPr>
              <a:t>to delegate. Take a moment to write down the methods you will use to monitor your direct report’s progress </a:t>
            </a:r>
            <a:r>
              <a:rPr lang="en-US" sz="1200" kern="1200" dirty="0">
                <a:solidFill>
                  <a:schemeClr val="tx1"/>
                </a:solidFill>
                <a:latin typeface="+mn-lt"/>
                <a:ea typeface="+mn-ea"/>
                <a:cs typeface="+mn-cs"/>
              </a:rPr>
              <a:t>and how you will support him or her.</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Give participants one minute to reflect and write down a few sentences. After this time, ask for one volunteer to share his or her plan. Time permitting, invite others to critique the plan, and provide brief feedback yourself.</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i="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1/2 minute]</a:t>
            </a:r>
          </a:p>
          <a:p>
            <a:endParaRPr lang="en-US" i="1" dirty="0"/>
          </a:p>
          <a:p>
            <a:r>
              <a:rPr lang="en-US" i="1" dirty="0"/>
              <a:t>Say:</a:t>
            </a:r>
            <a:r>
              <a:rPr lang="en-US" baseline="0" dirty="0"/>
              <a:t> We’re coming to the end of our session today.</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1513169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1 minute]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latin typeface="+mn-lt"/>
                <a:ea typeface="+mn-ea"/>
                <a:cs typeface="+mn-cs"/>
              </a:rPr>
              <a:t>Say: </a:t>
            </a:r>
            <a:r>
              <a:rPr lang="en-US" sz="1200" kern="1200" dirty="0">
                <a:solidFill>
                  <a:schemeClr val="tx1"/>
                </a:solidFill>
                <a:latin typeface="+mn-lt"/>
                <a:ea typeface="+mn-ea"/>
                <a:cs typeface="+mn-cs"/>
              </a:rPr>
              <a:t>Today’s session was intended to help you delegate more effectively. Specifically, we focused on how to identify the type of work that is appropriate to delegate. We also examined how to explain an assignment. Finally, we discussed ways you can monitor progress and support your direct reports so they can be successful.</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dirty="0"/>
              <a:t>Facilitator notes:</a:t>
            </a:r>
          </a:p>
          <a:p>
            <a:endParaRPr lang="en-US" sz="11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[Time: 1 minute]</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 </a:t>
            </a:r>
            <a:r>
              <a:rPr lang="en-US" sz="1200" kern="1200" dirty="0">
                <a:solidFill>
                  <a:schemeClr val="tx1"/>
                </a:solidFill>
                <a:latin typeface="+mn-lt"/>
                <a:ea typeface="+mn-ea"/>
                <a:cs typeface="+mn-cs"/>
              </a:rPr>
              <a:t>The next step in your development is to focus on applying and developing a delegating skill that is particularly relevant to you and has a good chance of making a positive impact in the workplace for you and your team.</a:t>
            </a: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The On-the-Job section in the Harvard </a:t>
            </a:r>
            <a:r>
              <a:rPr lang="en-US" sz="1200" kern="1200" dirty="0" err="1">
                <a:solidFill>
                  <a:schemeClr val="tx1"/>
                </a:solidFill>
                <a:latin typeface="+mn-lt"/>
                <a:ea typeface="+mn-ea"/>
                <a:cs typeface="+mn-cs"/>
              </a:rPr>
              <a:t>ManageMentor</a:t>
            </a:r>
            <a:r>
              <a:rPr lang="en-US" sz="1200" kern="1200" dirty="0">
                <a:solidFill>
                  <a:schemeClr val="tx1"/>
                </a:solidFill>
                <a:latin typeface="+mn-lt"/>
                <a:ea typeface="+mn-ea"/>
                <a:cs typeface="+mn-cs"/>
              </a:rPr>
              <a:t> topic provides an opportunity for you to pick a skill to work on and come up with specific ways to apply and develop the skill in your workplace. For instance, you can pick the skill </a:t>
            </a:r>
            <a:r>
              <a:rPr lang="en-US" sz="1200" b="1" kern="1200" dirty="0">
                <a:solidFill>
                  <a:schemeClr val="tx1"/>
                </a:solidFill>
                <a:latin typeface="+mn-lt"/>
                <a:ea typeface="+mn-ea"/>
                <a:cs typeface="+mn-cs"/>
              </a:rPr>
              <a:t>Communicate the assignment and secure commitment to the work</a:t>
            </a:r>
            <a:r>
              <a:rPr lang="en-US" sz="1200" kern="1200" dirty="0">
                <a:solidFill>
                  <a:schemeClr val="tx1"/>
                </a:solidFill>
                <a:latin typeface="+mn-lt"/>
                <a:ea typeface="+mn-ea"/>
                <a:cs typeface="+mn-cs"/>
              </a:rPr>
              <a:t>. Then you’ll identify specific action items that you can do to apply and develop this skill. For example, you could develop an action item of “Before I meet with an employee to delegate a task, I’ll create a list of what he or she needs to know about i</a:t>
            </a:r>
            <a:r>
              <a:rPr lang="en-US" sz="1200" kern="1200" dirty="0">
                <a:latin typeface="+mn-lt"/>
                <a:ea typeface="+mn-ea"/>
                <a:cs typeface="+mn-cs"/>
              </a:rPr>
              <a:t>t, </a:t>
            </a:r>
            <a:r>
              <a:rPr lang="en-US" sz="1200" kern="1200" dirty="0">
                <a:solidFill>
                  <a:schemeClr val="tx1"/>
                </a:solidFill>
                <a:latin typeface="+mn-lt"/>
                <a:ea typeface="+mn-ea"/>
                <a:cs typeface="+mn-cs"/>
              </a:rPr>
              <a:t>and review the list during the meeting so I don’t forget to relay important information.”</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In order to complete this learning experience, proceed to the On-the-Job section </a:t>
            </a:r>
            <a:r>
              <a:rPr lang="en-US" sz="1200" kern="1200" dirty="0">
                <a:latin typeface="+mn-lt"/>
                <a:ea typeface="+mn-ea"/>
                <a:cs typeface="+mn-cs"/>
              </a:rPr>
              <a:t>in the </a:t>
            </a:r>
            <a:r>
              <a:rPr lang="en-US" sz="1200" kern="1200" dirty="0">
                <a:solidFill>
                  <a:schemeClr val="tx1"/>
                </a:solidFill>
                <a:latin typeface="+mn-lt"/>
                <a:ea typeface="+mn-ea"/>
                <a:cs typeface="+mn-cs"/>
              </a:rPr>
              <a:t>Harvard </a:t>
            </a:r>
            <a:r>
              <a:rPr lang="en-US" sz="1200" kern="1200" dirty="0" err="1">
                <a:solidFill>
                  <a:schemeClr val="tx1"/>
                </a:solidFill>
                <a:latin typeface="+mn-lt"/>
                <a:ea typeface="+mn-ea"/>
                <a:cs typeface="+mn-cs"/>
              </a:rPr>
              <a:t>ManageMentor</a:t>
            </a:r>
            <a:r>
              <a:rPr lang="en-US" sz="1200" kern="1200" dirty="0">
                <a:solidFill>
                  <a:schemeClr val="tx1"/>
                </a:solidFill>
                <a:latin typeface="+mn-lt"/>
                <a:ea typeface="+mn-ea"/>
                <a:cs typeface="+mn-cs"/>
              </a:rPr>
              <a:t> topic. Remember, the only way to develop a skill is to apply and experiment with the use of that skill in your workplace.</a:t>
            </a:r>
            <a:r>
              <a:rPr lang="en-US" sz="1100" kern="1200" dirty="0">
                <a:solidFill>
                  <a:schemeClr val="tx1"/>
                </a:solidFill>
                <a:effectLst/>
                <a:latin typeface="+mn-lt"/>
                <a:ea typeface="+mn-ea"/>
                <a:cs typeface="+mn-cs"/>
              </a:rPr>
              <a:t> </a:t>
            </a:r>
            <a:endParaRPr lang="en-US" sz="1100" b="0" kern="1200" baseline="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23</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r>
              <a:rPr lang="en-US" i="1" dirty="0"/>
              <a:t>Instructions:</a:t>
            </a:r>
            <a:r>
              <a:rPr lang="en-US" dirty="0"/>
              <a:t> Thank</a:t>
            </a:r>
            <a:r>
              <a:rPr lang="en-US" baseline="0" dirty="0"/>
              <a:t> participants for their time and active participation.</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24</a:t>
            </a:fld>
            <a:endParaRPr lang="en-US"/>
          </a:p>
        </p:txBody>
      </p:sp>
    </p:spTree>
    <p:extLst>
      <p:ext uri="{BB962C8B-B14F-4D97-AF65-F5344CB8AC3E}">
        <p14:creationId xmlns:p14="http://schemas.microsoft.com/office/powerpoint/2010/main" val="2854013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a:t>
            </a:r>
            <a:r>
              <a:rPr lang="en-US" i="0" baseline="0" dirty="0"/>
              <a:t>Time: </a:t>
            </a:r>
            <a:r>
              <a:rPr lang="en-US" baseline="0" dirty="0"/>
              <a:t>1</a:t>
            </a:r>
            <a:r>
              <a:rPr lang="en-US" dirty="0"/>
              <a:t> minute]</a:t>
            </a:r>
          </a:p>
          <a:p>
            <a:endParaRPr lang="en-US" b="1" baseline="0" dirty="0"/>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a:t>
            </a:r>
            <a:r>
              <a:rPr lang="en-US" i="0" baseline="0" dirty="0"/>
              <a:t>Time: </a:t>
            </a:r>
            <a:r>
              <a:rPr lang="en-US" baseline="0" dirty="0"/>
              <a:t>1</a:t>
            </a:r>
            <a:r>
              <a:rPr lang="en-US" dirty="0"/>
              <a:t> minute]</a:t>
            </a:r>
          </a:p>
          <a:p>
            <a:endParaRPr lang="en-US" b="1" dirty="0"/>
          </a:p>
          <a:p>
            <a:r>
              <a:rPr lang="en-US" i="1" dirty="0"/>
              <a:t>Say: </a:t>
            </a:r>
            <a:r>
              <a:rPr lang="en-US" i="0" dirty="0"/>
              <a:t>Today’s session</a:t>
            </a:r>
            <a:r>
              <a:rPr lang="en-US" i="0" baseline="0" dirty="0"/>
              <a:t> has been designed to be an interactive experience. To get the most from the session, h</a:t>
            </a:r>
            <a:r>
              <a:rPr lang="en-US" dirty="0"/>
              <a:t>ere are a few tips about how to participate.</a:t>
            </a:r>
          </a:p>
          <a:p>
            <a:endParaRPr lang="en-US" dirty="0"/>
          </a:p>
          <a:p>
            <a:r>
              <a:rPr lang="en-US" sz="1200" i="1" kern="1200" dirty="0">
                <a:solidFill>
                  <a:schemeClr val="tx1"/>
                </a:solidFill>
                <a:latin typeface="+mn-lt"/>
                <a:ea typeface="+mn-ea"/>
                <a:cs typeface="+mn-cs"/>
              </a:rPr>
              <a:t>Instructions: </a:t>
            </a:r>
            <a:r>
              <a:rPr lang="en-US" sz="1200" kern="1200" dirty="0">
                <a:solidFill>
                  <a:schemeClr val="tx1"/>
                </a:solidFill>
                <a:latin typeface="+mn-lt"/>
                <a:ea typeface="+mn-ea"/>
                <a:cs typeface="+mn-cs"/>
              </a:rPr>
              <a:t>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It appears we are ready to start.</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100" b="1" dirty="0"/>
              <a:t>Facilitator notes:</a:t>
            </a:r>
          </a:p>
          <a:p>
            <a:endParaRPr lang="en-US" sz="11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5 minutes]</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 </a:t>
            </a:r>
            <a:r>
              <a:rPr lang="en-US" sz="1200" kern="1200" dirty="0">
                <a:solidFill>
                  <a:schemeClr val="tx1"/>
                </a:solidFill>
                <a:latin typeface="+mn-lt"/>
                <a:ea typeface="+mn-ea"/>
                <a:cs typeface="+mn-cs"/>
              </a:rPr>
              <a:t>Let’s start by taking a look at the opening question.</a:t>
            </a:r>
          </a:p>
          <a:p>
            <a:r>
              <a:rPr lang="en-US" sz="1200" i="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Debrief the icebreaker question. Look for common responses in the chat window. Then, briefly summarize them and validate the </a:t>
            </a:r>
            <a:r>
              <a:rPr lang="en-US" sz="1200" kern="1200" dirty="0">
                <a:latin typeface="+mn-lt"/>
                <a:ea typeface="+mn-ea"/>
                <a:cs typeface="+mn-cs"/>
              </a:rPr>
              <a:t>participants’ responses (e.g., say, “I see that some of you feel like it’s just easier to do things yourselves, and some of you don’t have full confidence in your direct reports’ abilities. These are common barriers to delegating”).</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It’s important to understand what prevents you from delegating so that you can overcome those barriers. After all, delegation benefits you, your direct reports, and the organization.</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Ask:</a:t>
            </a:r>
            <a:r>
              <a:rPr lang="en-US" sz="1200" kern="1200" dirty="0">
                <a:solidFill>
                  <a:schemeClr val="tx1"/>
                </a:solidFill>
                <a:latin typeface="+mn-lt"/>
                <a:ea typeface="+mn-ea"/>
                <a:cs typeface="+mn-cs"/>
              </a:rPr>
              <a:t> What are some benefits of delegating? Please raise your hand if you want to share a benefit.  </a:t>
            </a:r>
          </a:p>
          <a:p>
            <a:r>
              <a:rPr lang="en-US" sz="1200" i="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Take one or two responses, then summarize the conversation.</a:t>
            </a:r>
          </a:p>
          <a:p>
            <a:r>
              <a:rPr lang="en-US" sz="1200" i="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Thanks for your contributions. When you delegate, you:</a:t>
            </a:r>
          </a:p>
          <a:p>
            <a:pPr lvl="0">
              <a:buFont typeface="Arial" pitchFamily="34" charset="0"/>
              <a:buChar char="•"/>
            </a:pPr>
            <a:r>
              <a:rPr lang="en-US" sz="1200" b="1" kern="1200" dirty="0">
                <a:solidFill>
                  <a:schemeClr val="tx1"/>
                </a:solidFill>
                <a:latin typeface="+mn-lt"/>
                <a:ea typeface="+mn-ea"/>
                <a:cs typeface="+mn-cs"/>
              </a:rPr>
              <a:t> Have more time</a:t>
            </a:r>
            <a:r>
              <a:rPr lang="en-US" sz="1200" kern="1200" dirty="0">
                <a:solidFill>
                  <a:schemeClr val="tx1"/>
                </a:solidFill>
                <a:latin typeface="+mn-lt"/>
                <a:ea typeface="+mn-ea"/>
                <a:cs typeface="+mn-cs"/>
              </a:rPr>
              <a:t> to focus on items that are important or that only you can take care of. </a:t>
            </a:r>
          </a:p>
          <a:p>
            <a:pPr lvl="0">
              <a:buFont typeface="Arial" pitchFamily="34" charset="0"/>
              <a:buChar char="•"/>
            </a:pPr>
            <a:r>
              <a:rPr lang="en-US" sz="1200" b="1" kern="1200" dirty="0">
                <a:solidFill>
                  <a:schemeClr val="tx1"/>
                </a:solidFill>
                <a:latin typeface="+mn-lt"/>
                <a:ea typeface="+mn-ea"/>
                <a:cs typeface="+mn-cs"/>
              </a:rPr>
              <a:t> Allow your direct reports to learn and grow</a:t>
            </a:r>
            <a:r>
              <a:rPr lang="en-US" sz="1200" kern="1200" dirty="0">
                <a:solidFill>
                  <a:schemeClr val="tx1"/>
                </a:solidFill>
                <a:latin typeface="+mn-lt"/>
                <a:ea typeface="+mn-ea"/>
                <a:cs typeface="+mn-cs"/>
              </a:rPr>
              <a:t>, and provide them with opportunities to gain recognition.</a:t>
            </a:r>
          </a:p>
          <a:p>
            <a:pPr>
              <a:buFont typeface="Arial" pitchFamily="34" charset="0"/>
              <a:buChar char="•"/>
            </a:pPr>
            <a:r>
              <a:rPr lang="en-US" sz="1200" b="1" kern="1200" dirty="0">
                <a:solidFill>
                  <a:schemeClr val="tx1"/>
                </a:solidFill>
                <a:latin typeface="+mn-lt"/>
                <a:ea typeface="+mn-ea"/>
                <a:cs typeface="+mn-cs"/>
              </a:rPr>
              <a:t> Strengthen the knowledge and skill base of your workforce,</a:t>
            </a:r>
            <a:r>
              <a:rPr lang="en-US" sz="1200" kern="1200" dirty="0">
                <a:solidFill>
                  <a:schemeClr val="tx1"/>
                </a:solidFill>
                <a:latin typeface="+mn-lt"/>
                <a:ea typeface="+mn-ea"/>
                <a:cs typeface="+mn-cs"/>
              </a:rPr>
              <a:t> which in turn benefits the organization. </a:t>
            </a:r>
          </a:p>
          <a:p>
            <a:endParaRPr lang="en-US" sz="1200" i="1" kern="1200" dirty="0">
              <a:solidFill>
                <a:schemeClr val="tx1"/>
              </a:solidFill>
              <a:latin typeface="+mn-lt"/>
              <a:ea typeface="+mn-ea"/>
              <a:cs typeface="+mn-cs"/>
            </a:endParaRPr>
          </a:p>
          <a:p>
            <a:endParaRPr lang="en-US" sz="1200" i="1"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1 minute]</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i="1" dirty="0"/>
              <a:t>Say</a:t>
            </a:r>
            <a:r>
              <a:rPr lang="en-US" dirty="0"/>
              <a:t>:</a:t>
            </a:r>
            <a:r>
              <a:rPr lang="en-US" baseline="0" dirty="0"/>
              <a:t> </a:t>
            </a:r>
            <a:r>
              <a:rPr lang="en-US" sz="1200" kern="1200" dirty="0">
                <a:solidFill>
                  <a:schemeClr val="tx1"/>
                </a:solidFill>
                <a:latin typeface="+mn-lt"/>
                <a:ea typeface="+mn-ea"/>
                <a:cs typeface="+mn-cs"/>
              </a:rPr>
              <a:t>Today’s session is about helping you to delegate successfully and overcome those barriers to delegating. Specifically, we are going to discuss how to select appropriate tasks to delegate. We’ll also talk about how to explain assignments, and how to monitor and support your direct reports so they can successfully complete the delegated work.</a:t>
            </a:r>
          </a:p>
          <a:p>
            <a:endParaRPr lang="en-US" baseline="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1/2 minute]</a:t>
            </a:r>
          </a:p>
          <a:p>
            <a:endParaRPr lang="en-US" b="1" dirty="0"/>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So let’s get started discussing how to prepare to delegate assignments to direct reports. Let’s look at the type of work that is appropriate to delegate. </a:t>
            </a:r>
            <a:endParaRPr lang="en-US" dirty="0"/>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fontScale="85000"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7 minutes]</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 </a:t>
            </a:r>
            <a:r>
              <a:rPr lang="en-US" sz="1200" kern="1200" dirty="0">
                <a:solidFill>
                  <a:schemeClr val="tx1"/>
                </a:solidFill>
                <a:latin typeface="+mn-lt"/>
                <a:ea typeface="+mn-ea"/>
                <a:cs typeface="+mn-cs"/>
              </a:rPr>
              <a:t>In the Harvard </a:t>
            </a:r>
            <a:r>
              <a:rPr lang="en-US" sz="1200" kern="1200" dirty="0" err="1">
                <a:solidFill>
                  <a:schemeClr val="tx1"/>
                </a:solidFill>
                <a:latin typeface="+mn-lt"/>
                <a:ea typeface="+mn-ea"/>
                <a:cs typeface="+mn-cs"/>
              </a:rPr>
              <a:t>ManageMentor</a:t>
            </a:r>
            <a:r>
              <a:rPr lang="en-US" sz="1200" kern="1200" dirty="0">
                <a:solidFill>
                  <a:schemeClr val="tx1"/>
                </a:solidFill>
                <a:latin typeface="+mn-lt"/>
                <a:ea typeface="+mn-ea"/>
                <a:cs typeface="+mn-cs"/>
              </a:rPr>
              <a:t> Delegating topic, you were asked to identify activities that are appropriate to delegate. Let’s try this as a group. Take a moment to read the scenario and then identify the tasks that are appropriate for Susan to delegate.</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Say:</a:t>
            </a:r>
            <a:r>
              <a:rPr lang="en-US" sz="1200" kern="1200" dirty="0">
                <a:solidFill>
                  <a:schemeClr val="tx1"/>
                </a:solidFill>
                <a:latin typeface="+mn-lt"/>
                <a:ea typeface="+mn-ea"/>
                <a:cs typeface="+mn-cs"/>
              </a:rPr>
              <a:t> Chat in the numbers of the tasks that you think are appropriate to delegate. For example, type #1 if you think hiring a new salesperson is an appropriate task to delegate.</a:t>
            </a:r>
          </a:p>
          <a:p>
            <a:r>
              <a:rPr lang="en-US" sz="1200" i="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 </a:t>
            </a:r>
            <a:r>
              <a:rPr lang="en-US" sz="1200" kern="1200" dirty="0">
                <a:solidFill>
                  <a:schemeClr val="tx1"/>
                </a:solidFill>
                <a:latin typeface="+mn-lt"/>
                <a:ea typeface="+mn-ea"/>
                <a:cs typeface="+mn-cs"/>
              </a:rPr>
              <a:t>Comment on the results</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(e.g., “I see that most of you selected #5: Coordinating an annual department conference”). Ideally, the majority of participants will have selected #2</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and/or</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5. Ask participants to raise their hands to explain why they chose the responses they did. Call on one or two participants. Then review the answer choices, using the following information:</a:t>
            </a:r>
          </a:p>
          <a:p>
            <a:r>
              <a:rPr lang="en-US" sz="1200" kern="1200" dirty="0">
                <a:solidFill>
                  <a:schemeClr val="tx1"/>
                </a:solidFill>
                <a:latin typeface="+mn-lt"/>
                <a:ea typeface="+mn-ea"/>
                <a:cs typeface="+mn-cs"/>
              </a:rPr>
              <a:t> </a:t>
            </a:r>
          </a:p>
          <a:p>
            <a:pPr marL="228600" indent="-228600">
              <a:buAutoNum type="arabicPeriod"/>
            </a:pPr>
            <a:r>
              <a:rPr lang="en-US" sz="1200" b="1" kern="1200" dirty="0">
                <a:solidFill>
                  <a:schemeClr val="tx1"/>
                </a:solidFill>
                <a:latin typeface="+mn-lt"/>
                <a:ea typeface="+mn-ea"/>
                <a:cs typeface="+mn-cs"/>
              </a:rPr>
              <a:t>Hiring a new salesperson. </a:t>
            </a:r>
            <a:r>
              <a:rPr lang="en-US" sz="1200" kern="1200" dirty="0">
                <a:solidFill>
                  <a:schemeClr val="tx1"/>
                </a:solidFill>
                <a:latin typeface="+mn-lt"/>
                <a:ea typeface="+mn-ea"/>
                <a:cs typeface="+mn-cs"/>
              </a:rPr>
              <a:t>As manager, Susan is responsible for her team. It would not be appropriate for her to delegate hiring decisions.</a:t>
            </a:r>
          </a:p>
          <a:p>
            <a:pPr marL="228600" indent="-228600"/>
            <a:r>
              <a:rPr lang="en-US" sz="1200" kern="1200" dirty="0">
                <a:solidFill>
                  <a:schemeClr val="tx1"/>
                </a:solidFill>
                <a:latin typeface="+mn-lt"/>
                <a:ea typeface="+mn-ea"/>
                <a:cs typeface="+mn-cs"/>
              </a:rPr>
              <a:t>2. 	</a:t>
            </a:r>
            <a:r>
              <a:rPr lang="en-US" sz="1200" b="1" kern="1200" dirty="0">
                <a:solidFill>
                  <a:schemeClr val="tx1"/>
                </a:solidFill>
                <a:latin typeface="+mn-lt"/>
                <a:ea typeface="+mn-ea"/>
                <a:cs typeface="+mn-cs"/>
              </a:rPr>
              <a:t>Answering requests for information from potential clients. </a:t>
            </a:r>
            <a:r>
              <a:rPr lang="en-US" sz="1200" kern="1200" dirty="0">
                <a:solidFill>
                  <a:schemeClr val="tx1"/>
                </a:solidFill>
                <a:latin typeface="+mn-lt"/>
                <a:ea typeface="+mn-ea"/>
                <a:cs typeface="+mn-cs"/>
              </a:rPr>
              <a:t>Delegating this task will help the staff member gain deeper understanding </a:t>
            </a:r>
            <a:r>
              <a:rPr lang="en-US" sz="1200" kern="1200" dirty="0">
                <a:latin typeface="+mn-lt"/>
                <a:ea typeface="+mn-ea"/>
                <a:cs typeface="+mn-cs"/>
              </a:rPr>
              <a:t>of the information clients might request </a:t>
            </a:r>
            <a:r>
              <a:rPr lang="en-US" sz="1200" kern="1200" dirty="0">
                <a:solidFill>
                  <a:schemeClr val="tx1"/>
                </a:solidFill>
                <a:latin typeface="+mn-lt"/>
                <a:ea typeface="+mn-ea"/>
                <a:cs typeface="+mn-cs"/>
              </a:rPr>
              <a:t>and build skills in working with clients.</a:t>
            </a:r>
          </a:p>
          <a:p>
            <a:pPr marL="228600" indent="-228600"/>
            <a:r>
              <a:rPr lang="en-US" sz="1200" kern="1200" dirty="0">
                <a:solidFill>
                  <a:schemeClr val="tx1"/>
                </a:solidFill>
                <a:latin typeface="+mn-lt"/>
                <a:ea typeface="+mn-ea"/>
                <a:cs typeface="+mn-cs"/>
              </a:rPr>
              <a:t>3. 	</a:t>
            </a:r>
            <a:r>
              <a:rPr lang="en-US" sz="1200" b="1" kern="1200" dirty="0">
                <a:solidFill>
                  <a:schemeClr val="tx1"/>
                </a:solidFill>
                <a:latin typeface="+mn-lt"/>
                <a:ea typeface="+mn-ea"/>
                <a:cs typeface="+mn-cs"/>
              </a:rPr>
              <a:t>Developing next quarter’s strategic plan. </a:t>
            </a:r>
            <a:r>
              <a:rPr lang="en-US" sz="1200" kern="1200" dirty="0">
                <a:solidFill>
                  <a:schemeClr val="tx1"/>
                </a:solidFill>
                <a:latin typeface="+mn-lt"/>
                <a:ea typeface="+mn-ea"/>
                <a:cs typeface="+mn-cs"/>
              </a:rPr>
              <a:t>Susan is responsible for providing a long-term vision for the department and translating it into quarterly plans that will guide her employees' work. She could delegate discrete research tasks to staff members, but she should be the one to prepare the plan.</a:t>
            </a:r>
          </a:p>
          <a:p>
            <a:pPr marL="228600" indent="-228600"/>
            <a:r>
              <a:rPr lang="en-US" sz="1200" kern="1200" dirty="0">
                <a:solidFill>
                  <a:schemeClr val="tx1"/>
                </a:solidFill>
                <a:latin typeface="+mn-lt"/>
                <a:ea typeface="+mn-ea"/>
                <a:cs typeface="+mn-cs"/>
              </a:rPr>
              <a:t>4. 	</a:t>
            </a:r>
            <a:r>
              <a:rPr lang="en-US" sz="1200" b="1" kern="1200" dirty="0">
                <a:solidFill>
                  <a:schemeClr val="tx1"/>
                </a:solidFill>
                <a:latin typeface="+mn-lt"/>
                <a:ea typeface="+mn-ea"/>
                <a:cs typeface="+mn-cs"/>
              </a:rPr>
              <a:t>Negotiating a deal with three other parties.</a:t>
            </a:r>
            <a:r>
              <a:rPr lang="en-US" sz="1200" kern="1200" dirty="0">
                <a:solidFill>
                  <a:schemeClr val="tx1"/>
                </a:solidFill>
                <a:latin typeface="+mn-lt"/>
                <a:ea typeface="+mn-ea"/>
                <a:cs typeface="+mn-cs"/>
              </a:rPr>
              <a:t> Since the negotiation is complex, Susan is probably the only person who can manage it efficiently and not lose any progress that has already been made toward reaching agreement. </a:t>
            </a:r>
          </a:p>
          <a:p>
            <a:pPr marL="228600" indent="-228600"/>
            <a:r>
              <a:rPr lang="en-US" sz="1200" kern="1200" dirty="0">
                <a:solidFill>
                  <a:schemeClr val="tx1"/>
                </a:solidFill>
                <a:latin typeface="+mn-lt"/>
                <a:ea typeface="+mn-ea"/>
                <a:cs typeface="+mn-cs"/>
              </a:rPr>
              <a:t>5.</a:t>
            </a:r>
            <a:r>
              <a:rPr lang="en-US" sz="1200" b="1" kern="1200" dirty="0">
                <a:solidFill>
                  <a:schemeClr val="tx1"/>
                </a:solidFill>
                <a:latin typeface="+mn-lt"/>
                <a:ea typeface="+mn-ea"/>
                <a:cs typeface="+mn-cs"/>
              </a:rPr>
              <a:t> 	Coordinating an annual department conference. </a:t>
            </a:r>
            <a:r>
              <a:rPr lang="en-US" sz="1200" kern="1200" dirty="0">
                <a:solidFill>
                  <a:schemeClr val="tx1"/>
                </a:solidFill>
                <a:latin typeface="+mn-lt"/>
                <a:ea typeface="+mn-ea"/>
                <a:cs typeface="+mn-cs"/>
              </a:rPr>
              <a:t>A recurring project like </a:t>
            </a:r>
            <a:r>
              <a:rPr lang="en-US" sz="1200" u="none" kern="1200" dirty="0">
                <a:solidFill>
                  <a:schemeClr val="tx1"/>
                </a:solidFill>
                <a:latin typeface="+mn-lt"/>
                <a:ea typeface="+mn-ea"/>
                <a:cs typeface="+mn-cs"/>
              </a:rPr>
              <a:t>this might be appropriate</a:t>
            </a:r>
            <a:r>
              <a:rPr lang="en-US" sz="1200" u="none" kern="1200" baseline="0" dirty="0">
                <a:solidFill>
                  <a:schemeClr val="tx1"/>
                </a:solidFill>
                <a:latin typeface="+mn-lt"/>
                <a:ea typeface="+mn-ea"/>
                <a:cs typeface="+mn-cs"/>
              </a:rPr>
              <a:t> to delegate, given that </a:t>
            </a:r>
            <a:r>
              <a:rPr lang="en-US" sz="1200" kern="1200" baseline="0" dirty="0">
                <a:solidFill>
                  <a:schemeClr val="tx1"/>
                </a:solidFill>
                <a:latin typeface="+mn-lt"/>
                <a:ea typeface="+mn-ea"/>
                <a:cs typeface="+mn-cs"/>
              </a:rPr>
              <a:t>it </a:t>
            </a:r>
            <a:r>
              <a:rPr lang="en-US" sz="1200" kern="1200" dirty="0">
                <a:solidFill>
                  <a:schemeClr val="tx1"/>
                </a:solidFill>
                <a:latin typeface="+mn-lt"/>
                <a:ea typeface="+mn-ea"/>
                <a:cs typeface="+mn-cs"/>
              </a:rPr>
              <a:t>has a built-in "infrastructure" to support the organizer (i.e., a checklist of tasks to complete and a group of people who have worked on previous conferences).</a:t>
            </a: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sz="1200" i="1"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[Time: 3 minutes]</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Say: </a:t>
            </a:r>
            <a:r>
              <a:rPr lang="en-US" sz="1200" kern="1200" dirty="0">
                <a:solidFill>
                  <a:schemeClr val="tx1"/>
                </a:solidFill>
                <a:latin typeface="+mn-lt"/>
                <a:ea typeface="+mn-ea"/>
                <a:cs typeface="+mn-cs"/>
              </a:rPr>
              <a:t>In addition to identifying tasks that are appropriate to delegate, it’s also important to select the right person for the assignment. Doing that involves analyzing what’s required for the job and then identifying people who have or can develop those skills.</a:t>
            </a:r>
          </a:p>
          <a:p>
            <a:r>
              <a:rPr lang="en-US" sz="1200" i="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Say: </a:t>
            </a:r>
            <a:r>
              <a:rPr lang="en-US" sz="1200" kern="1200" dirty="0">
                <a:solidFill>
                  <a:schemeClr val="tx1"/>
                </a:solidFill>
                <a:latin typeface="+mn-lt"/>
                <a:ea typeface="+mn-ea"/>
                <a:cs typeface="+mn-cs"/>
              </a:rPr>
              <a:t>Let’s return to Susan’s situation. She </a:t>
            </a:r>
            <a:r>
              <a:rPr lang="en-US" sz="1200" kern="1200" dirty="0">
                <a:latin typeface="+mn-lt"/>
                <a:ea typeface="+mn-ea"/>
                <a:cs typeface="+mn-cs"/>
              </a:rPr>
              <a:t>wants to assign </a:t>
            </a:r>
            <a:r>
              <a:rPr lang="en-US" sz="1200" kern="1200" dirty="0">
                <a:solidFill>
                  <a:schemeClr val="tx1"/>
                </a:solidFill>
                <a:latin typeface="+mn-lt"/>
                <a:ea typeface="+mn-ea"/>
                <a:cs typeface="+mn-cs"/>
              </a:rPr>
              <a:t>the task of answering requests for information from potential clients. </a:t>
            </a:r>
          </a:p>
          <a:p>
            <a:r>
              <a:rPr lang="en-US" sz="1200" i="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Ask</a:t>
            </a:r>
            <a:r>
              <a:rPr lang="en-US" sz="1200" kern="1200" dirty="0">
                <a:solidFill>
                  <a:schemeClr val="tx1"/>
                </a:solidFill>
                <a:latin typeface="+mn-lt"/>
                <a:ea typeface="+mn-ea"/>
                <a:cs typeface="+mn-cs"/>
              </a:rPr>
              <a:t>: Ideally, what skills are needed for answering requests for information from potential clients? Chat in your responses.</a:t>
            </a:r>
          </a:p>
          <a:p>
            <a:r>
              <a:rPr lang="en-US" sz="1200" i="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i="1" kern="1200" dirty="0">
                <a:solidFill>
                  <a:schemeClr val="tx1"/>
                </a:solidFill>
                <a:latin typeface="+mn-lt"/>
                <a:ea typeface="+mn-ea"/>
                <a:cs typeface="+mn-cs"/>
              </a:rPr>
              <a:t>Instructions:</a:t>
            </a:r>
            <a:r>
              <a:rPr lang="en-US" sz="1200" kern="1200" dirty="0">
                <a:solidFill>
                  <a:schemeClr val="tx1"/>
                </a:solidFill>
                <a:latin typeface="+mn-lt"/>
                <a:ea typeface="+mn-ea"/>
                <a:cs typeface="+mn-cs"/>
              </a:rPr>
              <a:t> Call on one or two participants to call in and explain their thoughts. Ideally, participants will highlight the following, although additional responses may be correct:</a:t>
            </a:r>
          </a:p>
          <a:p>
            <a:pPr lvl="0">
              <a:buFont typeface="Arial" pitchFamily="34" charset="0"/>
              <a:buChar char="•"/>
            </a:pPr>
            <a:r>
              <a:rPr lang="en-US" sz="1200" kern="1200" dirty="0">
                <a:solidFill>
                  <a:schemeClr val="tx1"/>
                </a:solidFill>
                <a:latin typeface="+mn-lt"/>
                <a:ea typeface="+mn-ea"/>
                <a:cs typeface="+mn-cs"/>
              </a:rPr>
              <a:t> Strong communication skills</a:t>
            </a:r>
          </a:p>
          <a:p>
            <a:pPr lvl="0">
              <a:buFont typeface="Arial" pitchFamily="34" charset="0"/>
              <a:buChar char="•"/>
            </a:pPr>
            <a:r>
              <a:rPr lang="en-US" sz="1200" kern="1200" dirty="0">
                <a:solidFill>
                  <a:schemeClr val="tx1"/>
                </a:solidFill>
                <a:latin typeface="+mn-lt"/>
                <a:ea typeface="+mn-ea"/>
                <a:cs typeface="+mn-cs"/>
              </a:rPr>
              <a:t> Organizational skills</a:t>
            </a:r>
          </a:p>
          <a:p>
            <a:pPr lvl="0">
              <a:buFont typeface="Arial" pitchFamily="34" charset="0"/>
              <a:buChar char="•"/>
            </a:pPr>
            <a:r>
              <a:rPr lang="en-US" sz="1200" kern="1200" dirty="0">
                <a:solidFill>
                  <a:schemeClr val="tx1"/>
                </a:solidFill>
                <a:latin typeface="+mn-lt"/>
                <a:ea typeface="+mn-ea"/>
                <a:cs typeface="+mn-cs"/>
              </a:rPr>
              <a:t> Interpersonal skills</a:t>
            </a:r>
          </a:p>
          <a:p>
            <a:pPr lvl="0">
              <a:buFont typeface="Arial" pitchFamily="34" charset="0"/>
              <a:buChar char="•"/>
            </a:pPr>
            <a:r>
              <a:rPr lang="en-US" sz="1200" kern="1200" dirty="0">
                <a:solidFill>
                  <a:schemeClr val="tx1"/>
                </a:solidFill>
                <a:latin typeface="+mn-lt"/>
                <a:ea typeface="+mn-ea"/>
                <a:cs typeface="+mn-cs"/>
              </a:rPr>
              <a:t> Investigative skills</a:t>
            </a:r>
          </a:p>
          <a:p>
            <a:r>
              <a:rPr lang="en-US" sz="1200" kern="1200" dirty="0">
                <a:solidFill>
                  <a:schemeClr val="tx1"/>
                </a:solidFill>
                <a:latin typeface="+mn-lt"/>
                <a:ea typeface="+mn-ea"/>
                <a:cs typeface="+mn-cs"/>
              </a:rPr>
              <a:t> </a:t>
            </a:r>
          </a:p>
          <a:p>
            <a:r>
              <a:rPr lang="en-US" sz="1200" i="1" kern="1200" dirty="0">
                <a:solidFill>
                  <a:schemeClr val="tx1"/>
                </a:solidFill>
                <a:latin typeface="+mn-lt"/>
                <a:ea typeface="+mn-ea"/>
                <a:cs typeface="+mn-cs"/>
              </a:rPr>
              <a:t>Say: </a:t>
            </a:r>
            <a:r>
              <a:rPr lang="en-US" sz="1200" kern="1200" dirty="0">
                <a:solidFill>
                  <a:schemeClr val="tx1"/>
                </a:solidFill>
                <a:latin typeface="+mn-lt"/>
                <a:ea typeface="+mn-ea"/>
                <a:cs typeface="+mn-cs"/>
              </a:rPr>
              <a:t>Once Susan has identified the skills required for the task, she can then determine which of her direct reports is best suited to take on the work.</a:t>
            </a: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no cobrandin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552827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3790177"/>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3902081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246221"/>
            </a:xfrm>
            <a:prstGeom prst="rect">
              <a:avLst/>
            </a:prstGeom>
            <a:noFill/>
          </p:spPr>
          <p:txBody>
            <a:bodyPr wrap="square" rtlCol="0">
              <a:spAutoFit/>
            </a:bodyPr>
            <a:lstStyle/>
            <a:p>
              <a:pPr algn="ctr"/>
              <a:r>
                <a:rPr lang="en-US" sz="1000" dirty="0">
                  <a:solidFill>
                    <a:schemeClr val="bg1"/>
                  </a:solidFill>
                </a:rPr>
                <a:t>DELEGATING</a:t>
              </a:r>
            </a:p>
          </p:txBody>
        </p:sp>
      </p:grpSp>
      <p:sp>
        <p:nvSpPr>
          <p:cNvPr id="20" name="Text Placeholder 19"/>
          <p:cNvSpPr>
            <a:spLocks noGrp="1"/>
          </p:cNvSpPr>
          <p:nvPr>
            <p:ph type="body" sz="quarter" idx="11"/>
          </p:nvPr>
        </p:nvSpPr>
        <p:spPr>
          <a:xfrm>
            <a:off x="5762625" y="2036319"/>
            <a:ext cx="2968625" cy="3758056"/>
          </a:xfrm>
        </p:spPr>
        <p:txBody>
          <a:bodyPr anchor="t"/>
          <a:lstStyle>
            <a:lvl1pPr marL="53975" indent="0">
              <a:buNone/>
              <a:defRPr sz="3200" i="1">
                <a:solidFill>
                  <a:srgbClr val="B00020"/>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2014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246221"/>
            </a:xfrm>
            <a:prstGeom prst="rect">
              <a:avLst/>
            </a:prstGeom>
            <a:noFill/>
          </p:spPr>
          <p:txBody>
            <a:bodyPr wrap="square" rtlCol="0">
              <a:spAutoFit/>
            </a:bodyPr>
            <a:lstStyle/>
            <a:p>
              <a:pPr algn="ctr"/>
              <a:r>
                <a:rPr lang="en-US" sz="1000" dirty="0">
                  <a:solidFill>
                    <a:schemeClr val="bg1"/>
                  </a:solidFill>
                </a:rPr>
                <a:t>DELEGATING</a:t>
              </a:r>
            </a:p>
          </p:txBody>
        </p:sp>
      </p:grpSp>
    </p:spTree>
    <p:extLst>
      <p:ext uri="{BB962C8B-B14F-4D97-AF65-F5344CB8AC3E}">
        <p14:creationId xmlns:p14="http://schemas.microsoft.com/office/powerpoint/2010/main" val="875335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635000" y="3471333"/>
            <a:ext cx="73417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605857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2014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246221"/>
            </a:xfrm>
            <a:prstGeom prst="rect">
              <a:avLst/>
            </a:prstGeom>
            <a:noFill/>
          </p:spPr>
          <p:txBody>
            <a:bodyPr wrap="square" rtlCol="0">
              <a:spAutoFit/>
            </a:bodyPr>
            <a:lstStyle/>
            <a:p>
              <a:pPr algn="ctr"/>
              <a:r>
                <a:rPr lang="en-US" sz="1000" dirty="0">
                  <a:solidFill>
                    <a:schemeClr val="bg1"/>
                  </a:solidFill>
                </a:rPr>
                <a:t>DELEGATING</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75" r:id="rId2"/>
    <p:sldLayoutId id="2147483650" r:id="rId3"/>
    <p:sldLayoutId id="2147483661" r:id="rId4"/>
    <p:sldLayoutId id="2147483670" r:id="rId5"/>
    <p:sldLayoutId id="2147483671" r:id="rId6"/>
    <p:sldLayoutId id="2147483669" r:id="rId7"/>
    <p:sldLayoutId id="2147483651" r:id="rId8"/>
    <p:sldLayoutId id="2147483676" r:id="rId9"/>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89024372_5.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4370" b="14370"/>
          <a:stretch>
            <a:fillRect/>
          </a:stretch>
        </p:blipFill>
        <p:spPr/>
      </p:pic>
      <p:sp>
        <p:nvSpPr>
          <p:cNvPr id="8" name="Freeform 7"/>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sp>
        <p:nvSpPr>
          <p:cNvPr id="13" name="Rectangle 12"/>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cover_arro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325" y="3474740"/>
            <a:ext cx="518125" cy="292589"/>
          </a:xfrm>
          <a:prstGeom prst="rect">
            <a:avLst/>
          </a:prstGeom>
        </p:spPr>
      </p:pic>
      <p:sp>
        <p:nvSpPr>
          <p:cNvPr id="15" name="Title 5"/>
          <p:cNvSpPr>
            <a:spLocks noGrp="1"/>
          </p:cNvSpPr>
          <p:nvPr>
            <p:ph type="ctrTitle"/>
          </p:nvPr>
        </p:nvSpPr>
        <p:spPr>
          <a:xfrm>
            <a:off x="1390315" y="2974933"/>
            <a:ext cx="7299659" cy="1242679"/>
          </a:xfrm>
        </p:spPr>
        <p:txBody>
          <a:bodyPr/>
          <a:lstStyle/>
          <a:p>
            <a:r>
              <a:rPr lang="en-US" dirty="0"/>
              <a:t>Delegating Café </a:t>
            </a:r>
          </a:p>
        </p:txBody>
      </p:sp>
      <p:sp>
        <p:nvSpPr>
          <p:cNvPr id="10" name="Rectangle 9"/>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11010804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Delegation Tips</a:t>
            </a:r>
          </a:p>
        </p:txBody>
      </p:sp>
      <p:sp>
        <p:nvSpPr>
          <p:cNvPr id="3" name="Content Placeholder 2"/>
          <p:cNvSpPr>
            <a:spLocks noGrp="1"/>
          </p:cNvSpPr>
          <p:nvPr>
            <p:ph sz="quarter" idx="10"/>
          </p:nvPr>
        </p:nvSpPr>
        <p:spPr>
          <a:xfrm>
            <a:off x="444499" y="1831975"/>
            <a:ext cx="7642657" cy="4221692"/>
          </a:xfrm>
        </p:spPr>
        <p:txBody>
          <a:bodyPr>
            <a:normAutofit fontScale="92500" lnSpcReduction="10000"/>
          </a:bodyPr>
          <a:lstStyle/>
          <a:p>
            <a:pPr lvl="0">
              <a:spcAft>
                <a:spcPts val="1800"/>
              </a:spcAft>
              <a:buNone/>
            </a:pPr>
            <a:r>
              <a:rPr lang="en-US" b="1" dirty="0"/>
              <a:t>Delegate work that:</a:t>
            </a:r>
          </a:p>
          <a:p>
            <a:pPr lvl="0"/>
            <a:r>
              <a:rPr lang="en-US" dirty="0"/>
              <a:t>Doesn’t require your skills and authority</a:t>
            </a:r>
          </a:p>
          <a:p>
            <a:pPr lvl="0"/>
            <a:r>
              <a:rPr lang="en-US" dirty="0"/>
              <a:t>Can easily be done by other staff members or outside resources</a:t>
            </a:r>
          </a:p>
          <a:p>
            <a:pPr lvl="0"/>
            <a:r>
              <a:rPr lang="en-US" dirty="0"/>
              <a:t>Can be done by others with minimal coaching </a:t>
            </a:r>
            <a:br>
              <a:rPr lang="en-US" dirty="0"/>
            </a:br>
            <a:r>
              <a:rPr lang="en-US" dirty="0"/>
              <a:t>or training</a:t>
            </a:r>
          </a:p>
          <a:p>
            <a:pPr marL="0" lvl="0" indent="0">
              <a:spcBef>
                <a:spcPts val="1200"/>
              </a:spcBef>
              <a:buNone/>
            </a:pPr>
            <a:r>
              <a:rPr lang="en-US" i="1" dirty="0">
                <a:solidFill>
                  <a:srgbClr val="B00020"/>
                </a:solidFill>
              </a:rPr>
              <a:t>Analyze the skills required for the task and assign it to someone who has those skills.</a:t>
            </a:r>
          </a:p>
          <a:p>
            <a:endParaRPr lang="en-US" dirty="0"/>
          </a:p>
        </p:txBody>
      </p:sp>
    </p:spTree>
    <p:extLst>
      <p:ext uri="{BB962C8B-B14F-4D97-AF65-F5344CB8AC3E}">
        <p14:creationId xmlns:p14="http://schemas.microsoft.com/office/powerpoint/2010/main" val="916097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Select a task to delegate</a:t>
            </a:r>
          </a:p>
        </p:txBody>
      </p:sp>
      <p:sp>
        <p:nvSpPr>
          <p:cNvPr id="3" name="Content Placeholder 2"/>
          <p:cNvSpPr>
            <a:spLocks noGrp="1"/>
          </p:cNvSpPr>
          <p:nvPr>
            <p:ph sz="quarter" idx="10"/>
          </p:nvPr>
        </p:nvSpPr>
        <p:spPr>
          <a:xfrm>
            <a:off x="444499" y="1831975"/>
            <a:ext cx="7241641" cy="4221692"/>
          </a:xfrm>
        </p:spPr>
        <p:txBody>
          <a:bodyPr/>
          <a:lstStyle/>
          <a:p>
            <a:pPr marL="228600" indent="-228600">
              <a:lnSpc>
                <a:spcPct val="100000"/>
              </a:lnSpc>
              <a:spcAft>
                <a:spcPts val="1800"/>
              </a:spcAft>
            </a:pPr>
            <a:r>
              <a:rPr lang="en-US" dirty="0">
                <a:solidFill>
                  <a:srgbClr val="000000"/>
                </a:solidFill>
              </a:rPr>
              <a:t>What task will you delegate?</a:t>
            </a:r>
          </a:p>
          <a:p>
            <a:pPr marL="228600" indent="-228600">
              <a:lnSpc>
                <a:spcPct val="100000"/>
              </a:lnSpc>
              <a:spcAft>
                <a:spcPts val="1800"/>
              </a:spcAft>
            </a:pPr>
            <a:r>
              <a:rPr lang="en-US" dirty="0">
                <a:solidFill>
                  <a:srgbClr val="000000"/>
                </a:solidFill>
              </a:rPr>
              <a:t>Why is this task a good one to delegate to someone else?</a:t>
            </a:r>
          </a:p>
          <a:p>
            <a:pPr marL="228600" indent="-228600">
              <a:lnSpc>
                <a:spcPct val="100000"/>
              </a:lnSpc>
              <a:spcAft>
                <a:spcPts val="1800"/>
              </a:spcAft>
            </a:pPr>
            <a:r>
              <a:rPr lang="en-US" dirty="0">
                <a:solidFill>
                  <a:srgbClr val="000000"/>
                </a:solidFill>
              </a:rPr>
              <a:t>Do you have a task that you are not sure if you should delegate?</a:t>
            </a:r>
          </a:p>
        </p:txBody>
      </p:sp>
      <p:grpSp>
        <p:nvGrpSpPr>
          <p:cNvPr id="4" name="Group 3"/>
          <p:cNvGrpSpPr/>
          <p:nvPr/>
        </p:nvGrpSpPr>
        <p:grpSpPr>
          <a:xfrm>
            <a:off x="7563253" y="5027803"/>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7" name="Group 6"/>
          <p:cNvGrpSpPr/>
          <p:nvPr/>
        </p:nvGrpSpPr>
        <p:grpSpPr>
          <a:xfrm>
            <a:off x="7982922" y="3912376"/>
            <a:ext cx="1161078" cy="838132"/>
            <a:chOff x="7982922" y="4553595"/>
            <a:chExt cx="1161078" cy="838132"/>
          </a:xfrm>
        </p:grpSpPr>
        <p:sp>
          <p:nvSpPr>
            <p:cNvPr id="8" name="Rectangle 7"/>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9" name="Picture 8"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565174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939625" y="2709863"/>
            <a:ext cx="6858665" cy="2888719"/>
          </a:xfrm>
        </p:spPr>
        <p:txBody>
          <a:bodyPr/>
          <a:lstStyle/>
          <a:p>
            <a:r>
              <a:rPr lang="en-US" dirty="0"/>
              <a:t>COMMUNICATE THE ASSIGNMENT</a:t>
            </a:r>
          </a:p>
        </p:txBody>
      </p:sp>
      <p:pic>
        <p:nvPicPr>
          <p:cNvPr id="11" name="Picture Placeholder 10" descr="157295166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33293" b="32905"/>
          <a:stretch/>
        </p:blipFill>
        <p:spPr/>
      </p:pic>
      <p:grpSp>
        <p:nvGrpSpPr>
          <p:cNvPr id="4" name="Group 3"/>
          <p:cNvGrpSpPr/>
          <p:nvPr/>
        </p:nvGrpSpPr>
        <p:grpSpPr>
          <a:xfrm>
            <a:off x="932789" y="0"/>
            <a:ext cx="1110074" cy="2459955"/>
            <a:chOff x="1552549" y="0"/>
            <a:chExt cx="1110074" cy="2459955"/>
          </a:xfrm>
        </p:grpSpPr>
        <p:grpSp>
          <p:nvGrpSpPr>
            <p:cNvPr id="5" name="Group 4"/>
            <p:cNvGrpSpPr/>
            <p:nvPr/>
          </p:nvGrpSpPr>
          <p:grpSpPr>
            <a:xfrm>
              <a:off x="1552549" y="0"/>
              <a:ext cx="1110074" cy="2459955"/>
              <a:chOff x="1560742" y="0"/>
              <a:chExt cx="1110074" cy="2459955"/>
            </a:xfrm>
            <a:effectLst>
              <a:glow rad="25400">
                <a:schemeClr val="tx1">
                  <a:alpha val="20000"/>
                </a:schemeClr>
              </a:glow>
            </a:effectLst>
          </p:grpSpPr>
          <p:sp>
            <p:nvSpPr>
              <p:cNvPr id="7" name="Rectangle 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hevron 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6" name="TextBox 5"/>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DELEGATING</a:t>
              </a:r>
            </a:p>
          </p:txBody>
        </p:sp>
      </p:grpSp>
    </p:spTree>
    <p:extLst>
      <p:ext uri="{BB962C8B-B14F-4D97-AF65-F5344CB8AC3E}">
        <p14:creationId xmlns:p14="http://schemas.microsoft.com/office/powerpoint/2010/main" val="3990220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09602" y="1292784"/>
            <a:ext cx="5019674" cy="861291"/>
          </a:xfrm>
          <a:prstGeom prst="rect">
            <a:avLst/>
          </a:prstGeom>
        </p:spPr>
        <p:txBody>
          <a:bodyPr vert="horz" lIns="0" tIns="0" rIns="0" bIns="0" rtlCol="0" anchor="b">
            <a:noAutofit/>
          </a:bodyPr>
          <a:lstStyle>
            <a:lvl1pPr algn="l" defTabSz="914400" rtl="0" eaLnBrk="1" latinLnBrk="0" hangingPunct="1">
              <a:lnSpc>
                <a:spcPts val="3600"/>
              </a:lnSpc>
              <a:spcBef>
                <a:spcPct val="0"/>
              </a:spcBef>
              <a:buNone/>
              <a:defRPr sz="3200" b="1" kern="1200">
                <a:solidFill>
                  <a:srgbClr val="000000"/>
                </a:solidFill>
                <a:latin typeface="Calibri"/>
                <a:ea typeface="+mj-ea"/>
                <a:cs typeface="Calibri"/>
              </a:defRPr>
            </a:lvl1pPr>
          </a:lstStyle>
          <a:p>
            <a:pPr>
              <a:lnSpc>
                <a:spcPct val="90000"/>
              </a:lnSpc>
            </a:pPr>
            <a:r>
              <a:rPr lang="en-US" sz="2800" dirty="0">
                <a:solidFill>
                  <a:schemeClr val="tx1"/>
                </a:solidFill>
              </a:rPr>
              <a:t>COMMUNICATE THE ASSIGNMENT</a:t>
            </a:r>
          </a:p>
        </p:txBody>
      </p:sp>
      <p:sp>
        <p:nvSpPr>
          <p:cNvPr id="6" name="Text Placeholder 7"/>
          <p:cNvSpPr txBox="1">
            <a:spLocks/>
          </p:cNvSpPr>
          <p:nvPr/>
        </p:nvSpPr>
        <p:spPr>
          <a:xfrm>
            <a:off x="596902" y="2344575"/>
            <a:ext cx="3806852" cy="1588435"/>
          </a:xfrm>
          <a:prstGeom prst="rect">
            <a:avLst/>
          </a:prstGeom>
        </p:spPr>
        <p:txBody>
          <a:bodyPr vert="horz" lIns="0" tIns="0" rIns="0" bIns="0" rtlCol="0">
            <a:noAutofit/>
          </a:bodyPr>
          <a:lstStyle>
            <a:lvl1pPr marL="53975" indent="0" algn="l" defTabSz="914400" rtl="0" eaLnBrk="1" latinLnBrk="0" hangingPunct="1">
              <a:lnSpc>
                <a:spcPct val="110000"/>
              </a:lnSpc>
              <a:spcBef>
                <a:spcPts val="0"/>
              </a:spcBef>
              <a:spcAft>
                <a:spcPts val="600"/>
              </a:spcAft>
              <a:buFont typeface="Arial" panose="020B0604020202020204" pitchFamily="34" charset="0"/>
              <a:buNone/>
              <a:defRPr lang="en-US" sz="3000" kern="1200" dirty="0" smtClean="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a:r>
              <a:rPr lang="en-US" sz="2400" dirty="0"/>
              <a:t>Susan has identified </a:t>
            </a:r>
            <a:r>
              <a:rPr lang="en-US" sz="2400" dirty="0" err="1"/>
              <a:t>Ryka</a:t>
            </a:r>
            <a:r>
              <a:rPr lang="en-US" sz="2400" dirty="0"/>
              <a:t> as a good candidate for answering requests for information from potential clients. She explains the task to </a:t>
            </a:r>
            <a:r>
              <a:rPr lang="en-US" sz="2400" dirty="0" err="1"/>
              <a:t>Ryka</a:t>
            </a:r>
            <a:r>
              <a:rPr lang="en-US" sz="2400" dirty="0"/>
              <a:t>:</a:t>
            </a:r>
          </a:p>
          <a:p>
            <a:pPr marL="0"/>
            <a:endParaRPr lang="en-US" sz="2400" dirty="0"/>
          </a:p>
        </p:txBody>
      </p:sp>
      <p:sp>
        <p:nvSpPr>
          <p:cNvPr id="7" name="Text Placeholder 2"/>
          <p:cNvSpPr txBox="1">
            <a:spLocks/>
          </p:cNvSpPr>
          <p:nvPr/>
        </p:nvSpPr>
        <p:spPr>
          <a:xfrm>
            <a:off x="4900728" y="2296951"/>
            <a:ext cx="3810441" cy="3377200"/>
          </a:xfrm>
          <a:prstGeom prst="rect">
            <a:avLst/>
          </a:prstGeom>
        </p:spPr>
        <p:txBody>
          <a:bodyPr vert="horz" lIns="0" tIns="0" rIns="0" bIns="0" rtlCol="0" anchor="t">
            <a:noAutofit/>
          </a:bodyPr>
          <a:lstStyle>
            <a:lvl1pPr marL="53975" indent="0" algn="l" defTabSz="914400" rtl="0" eaLnBrk="1" latinLnBrk="0" hangingPunct="1">
              <a:lnSpc>
                <a:spcPct val="110000"/>
              </a:lnSpc>
              <a:spcBef>
                <a:spcPts val="0"/>
              </a:spcBef>
              <a:spcAft>
                <a:spcPts val="600"/>
              </a:spcAft>
              <a:buFont typeface="Arial" panose="020B0604020202020204" pitchFamily="34" charset="0"/>
              <a:buNone/>
              <a:defRPr sz="3200" i="1" kern="1200">
                <a:solidFill>
                  <a:schemeClr val="bg2"/>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4625" indent="-174625"/>
            <a:r>
              <a:rPr lang="en-US" sz="2400" dirty="0">
                <a:solidFill>
                  <a:schemeClr val="accent1"/>
                </a:solidFill>
              </a:rPr>
              <a:t>“I’d like you to respond to requests for information from clients. All of the information you need </a:t>
            </a:r>
            <a:br>
              <a:rPr lang="en-US" sz="2400" dirty="0">
                <a:solidFill>
                  <a:schemeClr val="accent1"/>
                </a:solidFill>
              </a:rPr>
            </a:br>
            <a:r>
              <a:rPr lang="en-US" sz="2400" dirty="0">
                <a:solidFill>
                  <a:schemeClr val="accent1"/>
                </a:solidFill>
              </a:rPr>
              <a:t>to answer their questions is in the FAQ file on the server.”</a:t>
            </a:r>
          </a:p>
        </p:txBody>
      </p:sp>
      <p:cxnSp>
        <p:nvCxnSpPr>
          <p:cNvPr id="8" name="Straight Connector 7"/>
          <p:cNvCxnSpPr/>
          <p:nvPr/>
        </p:nvCxnSpPr>
        <p:spPr>
          <a:xfrm>
            <a:off x="4630960" y="2433475"/>
            <a:ext cx="0" cy="2229469"/>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9" name="Group 8"/>
          <p:cNvGrpSpPr/>
          <p:nvPr/>
        </p:nvGrpSpPr>
        <p:grpSpPr>
          <a:xfrm>
            <a:off x="7437121" y="5115054"/>
            <a:ext cx="1706879" cy="831272"/>
            <a:chOff x="7437121" y="4665042"/>
            <a:chExt cx="1706879" cy="831272"/>
          </a:xfrm>
        </p:grpSpPr>
        <p:sp>
          <p:nvSpPr>
            <p:cNvPr id="10" name="Rectangle 9"/>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spTree>
    <p:extLst>
      <p:ext uri="{BB962C8B-B14F-4D97-AF65-F5344CB8AC3E}">
        <p14:creationId xmlns:p14="http://schemas.microsoft.com/office/powerpoint/2010/main" val="15593483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Six steps for communicating </a:t>
            </a:r>
            <a:br>
              <a:rPr lang="en-US" dirty="0"/>
            </a:br>
            <a:r>
              <a:rPr lang="en-US" dirty="0"/>
              <a:t>an assignment</a:t>
            </a:r>
          </a:p>
        </p:txBody>
      </p:sp>
      <p:sp>
        <p:nvSpPr>
          <p:cNvPr id="3" name="Content Placeholder 2"/>
          <p:cNvSpPr>
            <a:spLocks noGrp="1"/>
          </p:cNvSpPr>
          <p:nvPr>
            <p:ph sz="quarter" idx="10"/>
          </p:nvPr>
        </p:nvSpPr>
        <p:spPr/>
        <p:txBody>
          <a:bodyPr>
            <a:normAutofit/>
          </a:bodyPr>
          <a:lstStyle/>
          <a:p>
            <a:pPr marL="457200" indent="-457200">
              <a:lnSpc>
                <a:spcPct val="100000"/>
              </a:lnSpc>
              <a:spcAft>
                <a:spcPts val="400"/>
              </a:spcAft>
              <a:buNone/>
            </a:pPr>
            <a:r>
              <a:rPr lang="en-US" sz="2400" b="1" dirty="0">
                <a:solidFill>
                  <a:srgbClr val="000000"/>
                </a:solidFill>
              </a:rPr>
              <a:t>1. 	Clearly describe </a:t>
            </a:r>
            <a:r>
              <a:rPr lang="en-US" sz="2400" dirty="0">
                <a:solidFill>
                  <a:srgbClr val="000000"/>
                </a:solidFill>
              </a:rPr>
              <a:t>the task, project, or function you’re delegating.</a:t>
            </a:r>
          </a:p>
          <a:p>
            <a:pPr marL="457200" indent="-457200">
              <a:lnSpc>
                <a:spcPct val="100000"/>
              </a:lnSpc>
              <a:spcAft>
                <a:spcPts val="400"/>
              </a:spcAft>
              <a:buNone/>
            </a:pPr>
            <a:r>
              <a:rPr lang="en-US" sz="2400" b="1" dirty="0">
                <a:solidFill>
                  <a:srgbClr val="000000"/>
                </a:solidFill>
              </a:rPr>
              <a:t>2. 	Establish </a:t>
            </a:r>
            <a:r>
              <a:rPr lang="en-US" sz="2400" dirty="0">
                <a:solidFill>
                  <a:srgbClr val="000000"/>
                </a:solidFill>
              </a:rPr>
              <a:t>agreed-upon standards of performance and measures of success.</a:t>
            </a:r>
          </a:p>
          <a:p>
            <a:pPr marL="457200" indent="-457200">
              <a:lnSpc>
                <a:spcPct val="100000"/>
              </a:lnSpc>
              <a:spcAft>
                <a:spcPts val="400"/>
              </a:spcAft>
              <a:buNone/>
            </a:pPr>
            <a:r>
              <a:rPr lang="en-US" sz="2400" b="1" dirty="0">
                <a:solidFill>
                  <a:srgbClr val="000000"/>
                </a:solidFill>
              </a:rPr>
              <a:t>3. 	Define </a:t>
            </a:r>
            <a:r>
              <a:rPr lang="en-US" sz="2400" dirty="0">
                <a:solidFill>
                  <a:srgbClr val="000000"/>
                </a:solidFill>
              </a:rPr>
              <a:t>the resources and support that will be available.</a:t>
            </a:r>
          </a:p>
          <a:p>
            <a:pPr marL="457200" indent="-457200">
              <a:lnSpc>
                <a:spcPct val="100000"/>
              </a:lnSpc>
              <a:spcAft>
                <a:spcPts val="400"/>
              </a:spcAft>
              <a:buNone/>
            </a:pPr>
            <a:r>
              <a:rPr lang="en-US" sz="2400" b="1" dirty="0">
                <a:solidFill>
                  <a:srgbClr val="000000"/>
                </a:solidFill>
              </a:rPr>
              <a:t>4. 	Identify </a:t>
            </a:r>
            <a:r>
              <a:rPr lang="en-US" sz="2400" dirty="0">
                <a:solidFill>
                  <a:srgbClr val="000000"/>
                </a:solidFill>
              </a:rPr>
              <a:t>the need for training or coaching, and describe how it will be given.</a:t>
            </a:r>
          </a:p>
          <a:p>
            <a:pPr marL="457200" indent="-457200">
              <a:lnSpc>
                <a:spcPct val="100000"/>
              </a:lnSpc>
              <a:spcAft>
                <a:spcPts val="400"/>
              </a:spcAft>
              <a:buNone/>
            </a:pPr>
            <a:r>
              <a:rPr lang="en-US" sz="2400" b="1" dirty="0">
                <a:solidFill>
                  <a:srgbClr val="000000"/>
                </a:solidFill>
              </a:rPr>
              <a:t>5. 	Agree </a:t>
            </a:r>
            <a:r>
              <a:rPr lang="en-US" sz="2400" dirty="0">
                <a:solidFill>
                  <a:srgbClr val="000000"/>
                </a:solidFill>
              </a:rPr>
              <a:t>on parameters for follow-up and feedback.</a:t>
            </a:r>
          </a:p>
          <a:p>
            <a:pPr marL="457200" indent="-457200">
              <a:lnSpc>
                <a:spcPct val="100000"/>
              </a:lnSpc>
              <a:spcAft>
                <a:spcPts val="400"/>
              </a:spcAft>
              <a:buNone/>
            </a:pPr>
            <a:r>
              <a:rPr lang="en-US" sz="2400" b="1" dirty="0">
                <a:solidFill>
                  <a:srgbClr val="000000"/>
                </a:solidFill>
              </a:rPr>
              <a:t>6.	Document </a:t>
            </a:r>
            <a:r>
              <a:rPr lang="en-US" sz="2400" dirty="0">
                <a:solidFill>
                  <a:srgbClr val="000000"/>
                </a:solidFill>
              </a:rPr>
              <a:t>the key points.</a:t>
            </a:r>
          </a:p>
          <a:p>
            <a:pPr>
              <a:lnSpc>
                <a:spcPct val="100000"/>
              </a:lnSpc>
              <a:spcAft>
                <a:spcPts val="400"/>
              </a:spcAft>
              <a:buNone/>
            </a:pPr>
            <a:endParaRPr lang="en-US" sz="2000" dirty="0"/>
          </a:p>
        </p:txBody>
      </p:sp>
    </p:spTree>
    <p:extLst>
      <p:ext uri="{BB962C8B-B14F-4D97-AF65-F5344CB8AC3E}">
        <p14:creationId xmlns:p14="http://schemas.microsoft.com/office/powerpoint/2010/main" val="116138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8" y="2659565"/>
            <a:ext cx="7091446" cy="2724150"/>
          </a:xfrm>
        </p:spPr>
        <p:txBody>
          <a:bodyPr/>
          <a:lstStyle/>
          <a:p>
            <a:pPr marL="0" indent="0">
              <a:lnSpc>
                <a:spcPct val="90000"/>
              </a:lnSpc>
              <a:spcAft>
                <a:spcPts val="1800"/>
              </a:spcAft>
              <a:buNone/>
            </a:pPr>
            <a:r>
              <a:rPr lang="en-US" sz="4800" dirty="0"/>
              <a:t>How will you explain the task you plan on delegating? </a:t>
            </a:r>
          </a:p>
          <a:p>
            <a:pPr>
              <a:lnSpc>
                <a:spcPct val="90000"/>
              </a:lnSpc>
              <a:spcAft>
                <a:spcPts val="3600"/>
              </a:spcAft>
              <a:buNone/>
            </a:pPr>
            <a:r>
              <a:rPr lang="en-US" sz="4800" dirty="0"/>
              <a:t>What information will </a:t>
            </a:r>
            <a:br>
              <a:rPr lang="en-US" sz="4800" dirty="0"/>
            </a:br>
            <a:r>
              <a:rPr lang="en-US" sz="4800" dirty="0"/>
              <a:t>you include?</a:t>
            </a:r>
          </a:p>
        </p:txBody>
      </p:sp>
      <p:sp>
        <p:nvSpPr>
          <p:cNvPr id="5" name="Text Placeholder 4"/>
          <p:cNvSpPr>
            <a:spLocks noGrp="1"/>
          </p:cNvSpPr>
          <p:nvPr>
            <p:ph type="body" sz="quarter" idx="11"/>
          </p:nvPr>
        </p:nvSpPr>
        <p:spPr/>
        <p:txBody>
          <a:bodyPr/>
          <a:lstStyle/>
          <a:p>
            <a:r>
              <a:rPr lang="en-US" dirty="0"/>
              <a:t>COMMUNICATE THE ASSIGNMENT</a:t>
            </a:r>
          </a:p>
        </p:txBody>
      </p:sp>
    </p:spTree>
    <p:extLst>
      <p:ext uri="{BB962C8B-B14F-4D97-AF65-F5344CB8AC3E}">
        <p14:creationId xmlns:p14="http://schemas.microsoft.com/office/powerpoint/2010/main" val="2928548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939624" y="2709863"/>
            <a:ext cx="7472257" cy="2888719"/>
          </a:xfrm>
        </p:spPr>
        <p:txBody>
          <a:bodyPr/>
          <a:lstStyle/>
          <a:p>
            <a:r>
              <a:rPr lang="en-US" dirty="0"/>
              <a:t>MONITOR AND SUPPORT THE WORK</a:t>
            </a:r>
          </a:p>
        </p:txBody>
      </p:sp>
      <p:pic>
        <p:nvPicPr>
          <p:cNvPr id="11" name="Picture Placeholder 10" descr="87152617_4.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3121" t="67724" b="17732"/>
          <a:stretch/>
        </p:blipFill>
        <p:spPr>
          <a:xfrm>
            <a:off x="0" y="0"/>
            <a:ext cx="9143999" cy="2060575"/>
          </a:xfrm>
        </p:spPr>
      </p:pic>
      <p:grpSp>
        <p:nvGrpSpPr>
          <p:cNvPr id="4" name="Group 3"/>
          <p:cNvGrpSpPr/>
          <p:nvPr/>
        </p:nvGrpSpPr>
        <p:grpSpPr>
          <a:xfrm>
            <a:off x="932789" y="0"/>
            <a:ext cx="1110074" cy="2459955"/>
            <a:chOff x="1552549" y="0"/>
            <a:chExt cx="1110074" cy="2459955"/>
          </a:xfrm>
        </p:grpSpPr>
        <p:grpSp>
          <p:nvGrpSpPr>
            <p:cNvPr id="5" name="Group 4"/>
            <p:cNvGrpSpPr/>
            <p:nvPr/>
          </p:nvGrpSpPr>
          <p:grpSpPr>
            <a:xfrm>
              <a:off x="1552549" y="0"/>
              <a:ext cx="1110074" cy="2459955"/>
              <a:chOff x="1560742" y="0"/>
              <a:chExt cx="1110074" cy="2459955"/>
            </a:xfrm>
            <a:effectLst>
              <a:glow rad="25400">
                <a:schemeClr val="tx1">
                  <a:alpha val="20000"/>
                </a:schemeClr>
              </a:glow>
            </a:effectLst>
          </p:grpSpPr>
          <p:sp>
            <p:nvSpPr>
              <p:cNvPr id="7" name="Rectangle 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hevron 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6" name="TextBox 5"/>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DELEGATING</a:t>
              </a:r>
            </a:p>
          </p:txBody>
        </p:sp>
      </p:grpSp>
    </p:spTree>
    <p:extLst>
      <p:ext uri="{BB962C8B-B14F-4D97-AF65-F5344CB8AC3E}">
        <p14:creationId xmlns:p14="http://schemas.microsoft.com/office/powerpoint/2010/main" val="29162727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Monitor work</a:t>
            </a:r>
          </a:p>
        </p:txBody>
      </p:sp>
      <p:sp>
        <p:nvSpPr>
          <p:cNvPr id="11" name="Content Placeholder 10"/>
          <p:cNvSpPr>
            <a:spLocks noGrp="1"/>
          </p:cNvSpPr>
          <p:nvPr>
            <p:ph sz="quarter" idx="10"/>
          </p:nvPr>
        </p:nvSpPr>
        <p:spPr>
          <a:xfrm>
            <a:off x="444499" y="1831975"/>
            <a:ext cx="7341895" cy="4221692"/>
          </a:xfrm>
        </p:spPr>
        <p:txBody>
          <a:bodyPr/>
          <a:lstStyle/>
          <a:p>
            <a:pPr>
              <a:lnSpc>
                <a:spcPct val="100000"/>
              </a:lnSpc>
              <a:spcAft>
                <a:spcPts val="2400"/>
              </a:spcAft>
            </a:pPr>
            <a:r>
              <a:rPr lang="en-US" b="1" dirty="0">
                <a:solidFill>
                  <a:srgbClr val="000000"/>
                </a:solidFill>
              </a:rPr>
              <a:t>Create </a:t>
            </a:r>
            <a:r>
              <a:rPr lang="en-US" dirty="0">
                <a:solidFill>
                  <a:srgbClr val="000000"/>
                </a:solidFill>
              </a:rPr>
              <a:t>a project wiki.</a:t>
            </a:r>
            <a:endParaRPr lang="en-US" b="1" dirty="0">
              <a:solidFill>
                <a:srgbClr val="000000"/>
              </a:solidFill>
            </a:endParaRPr>
          </a:p>
          <a:p>
            <a:pPr>
              <a:lnSpc>
                <a:spcPct val="100000"/>
              </a:lnSpc>
              <a:spcAft>
                <a:spcPts val="2400"/>
              </a:spcAft>
            </a:pPr>
            <a:r>
              <a:rPr lang="en-US" b="1" dirty="0">
                <a:solidFill>
                  <a:srgbClr val="000000"/>
                </a:solidFill>
              </a:rPr>
              <a:t>Meet Regularly</a:t>
            </a:r>
            <a:r>
              <a:rPr lang="en-US" dirty="0">
                <a:solidFill>
                  <a:srgbClr val="000000"/>
                </a:solidFill>
              </a:rPr>
              <a:t> in person or by phone. </a:t>
            </a:r>
          </a:p>
          <a:p>
            <a:pPr>
              <a:lnSpc>
                <a:spcPct val="100000"/>
              </a:lnSpc>
              <a:spcAft>
                <a:spcPts val="2400"/>
              </a:spcAft>
            </a:pPr>
            <a:r>
              <a:rPr lang="en-US" b="1" dirty="0">
                <a:solidFill>
                  <a:srgbClr val="000000"/>
                </a:solidFill>
              </a:rPr>
              <a:t>Request Updates </a:t>
            </a:r>
            <a:r>
              <a:rPr lang="en-US" dirty="0">
                <a:solidFill>
                  <a:srgbClr val="000000"/>
                </a:solidFill>
              </a:rPr>
              <a:t>at other regularly scheduled meetings (i.e., staff meetings). </a:t>
            </a:r>
          </a:p>
          <a:p>
            <a:pPr>
              <a:lnSpc>
                <a:spcPct val="100000"/>
              </a:lnSpc>
            </a:pPr>
            <a:r>
              <a:rPr lang="en-US" b="1" dirty="0">
                <a:solidFill>
                  <a:srgbClr val="000000"/>
                </a:solidFill>
              </a:rPr>
              <a:t>Request </a:t>
            </a:r>
            <a:r>
              <a:rPr lang="en-US" dirty="0">
                <a:solidFill>
                  <a:srgbClr val="000000"/>
                </a:solidFill>
              </a:rPr>
              <a:t>written progress reports </a:t>
            </a:r>
            <a:br>
              <a:rPr lang="en-US" dirty="0">
                <a:solidFill>
                  <a:srgbClr val="000000"/>
                </a:solidFill>
              </a:rPr>
            </a:br>
            <a:r>
              <a:rPr lang="en-US" dirty="0">
                <a:solidFill>
                  <a:srgbClr val="000000"/>
                </a:solidFill>
              </a:rPr>
              <a:t>each week. </a:t>
            </a:r>
          </a:p>
        </p:txBody>
      </p:sp>
      <p:grpSp>
        <p:nvGrpSpPr>
          <p:cNvPr id="4" name="Group 3"/>
          <p:cNvGrpSpPr/>
          <p:nvPr/>
        </p:nvGrpSpPr>
        <p:grpSpPr>
          <a:xfrm>
            <a:off x="7563253" y="5027803"/>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7" name="Picture 6"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8" name="Group 7"/>
          <p:cNvGrpSpPr/>
          <p:nvPr/>
        </p:nvGrpSpPr>
        <p:grpSpPr>
          <a:xfrm>
            <a:off x="7982922" y="3912376"/>
            <a:ext cx="1161078" cy="838132"/>
            <a:chOff x="7982922" y="4553595"/>
            <a:chExt cx="1161078" cy="838132"/>
          </a:xfrm>
        </p:grpSpPr>
        <p:sp>
          <p:nvSpPr>
            <p:cNvPr id="9" name="Rectangle 8"/>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0" name="Picture 9"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5239167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Provide support</a:t>
            </a:r>
          </a:p>
        </p:txBody>
      </p:sp>
      <p:sp>
        <p:nvSpPr>
          <p:cNvPr id="3" name="Content Placeholder 2"/>
          <p:cNvSpPr>
            <a:spLocks noGrp="1"/>
          </p:cNvSpPr>
          <p:nvPr>
            <p:ph sz="quarter" idx="10"/>
          </p:nvPr>
        </p:nvSpPr>
        <p:spPr>
          <a:xfrm>
            <a:off x="444499" y="1635499"/>
            <a:ext cx="6894327" cy="4221692"/>
          </a:xfrm>
        </p:spPr>
        <p:txBody>
          <a:bodyPr>
            <a:noAutofit/>
          </a:bodyPr>
          <a:lstStyle/>
          <a:p>
            <a:pPr marL="401638" indent="-401638">
              <a:lnSpc>
                <a:spcPct val="100000"/>
              </a:lnSpc>
              <a:spcAft>
                <a:spcPts val="1800"/>
              </a:spcAft>
              <a:buNone/>
            </a:pPr>
            <a:r>
              <a:rPr lang="en-US" dirty="0"/>
              <a:t>1. Susan referred </a:t>
            </a:r>
            <a:r>
              <a:rPr lang="en-US" dirty="0" err="1"/>
              <a:t>Ryka</a:t>
            </a:r>
            <a:r>
              <a:rPr lang="en-US" dirty="0"/>
              <a:t> to a colleague in Sales so she could learn about the latest pricing updates.</a:t>
            </a:r>
          </a:p>
          <a:p>
            <a:pPr marL="401638" indent="-401638">
              <a:lnSpc>
                <a:spcPct val="100000"/>
              </a:lnSpc>
              <a:spcAft>
                <a:spcPts val="1800"/>
              </a:spcAft>
              <a:buNone/>
            </a:pPr>
            <a:r>
              <a:rPr lang="en-US" dirty="0"/>
              <a:t>2. When </a:t>
            </a:r>
            <a:r>
              <a:rPr lang="en-US" dirty="0" err="1"/>
              <a:t>Ryka</a:t>
            </a:r>
            <a:r>
              <a:rPr lang="en-US" dirty="0"/>
              <a:t> didn’t know how to respond to an information request, Susan wrote the response for her.</a:t>
            </a:r>
          </a:p>
          <a:p>
            <a:pPr marL="401638" indent="-401638">
              <a:lnSpc>
                <a:spcPct val="100000"/>
              </a:lnSpc>
              <a:buNone/>
            </a:pPr>
            <a:r>
              <a:rPr lang="en-US" dirty="0"/>
              <a:t>3. Susan told </a:t>
            </a:r>
            <a:r>
              <a:rPr lang="en-US" dirty="0" err="1"/>
              <a:t>Ryka</a:t>
            </a:r>
            <a:r>
              <a:rPr lang="en-US" dirty="0"/>
              <a:t> which customer requests to answer each day.</a:t>
            </a:r>
          </a:p>
        </p:txBody>
      </p:sp>
      <p:grpSp>
        <p:nvGrpSpPr>
          <p:cNvPr id="5" name="Group 4"/>
          <p:cNvGrpSpPr/>
          <p:nvPr/>
        </p:nvGrpSpPr>
        <p:grpSpPr>
          <a:xfrm>
            <a:off x="7563253" y="5027803"/>
            <a:ext cx="1580747" cy="844729"/>
            <a:chOff x="7563253" y="4665042"/>
            <a:chExt cx="1580747" cy="844729"/>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7" name="Picture 6"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2597309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How helpful is your support?</a:t>
            </a:r>
          </a:p>
        </p:txBody>
      </p:sp>
      <p:graphicFrame>
        <p:nvGraphicFramePr>
          <p:cNvPr id="21" name="Content Placeholder 3"/>
          <p:cNvGraphicFramePr>
            <a:graphicFrameLocks/>
          </p:cNvGraphicFramePr>
          <p:nvPr>
            <p:extLst>
              <p:ext uri="{D42A27DB-BD31-4B8C-83A1-F6EECF244321}">
                <p14:modId xmlns:p14="http://schemas.microsoft.com/office/powerpoint/2010/main" val="237691717"/>
              </p:ext>
            </p:extLst>
          </p:nvPr>
        </p:nvGraphicFramePr>
        <p:xfrm>
          <a:off x="469119" y="1701921"/>
          <a:ext cx="8134356" cy="4411992"/>
        </p:xfrm>
        <a:graphic>
          <a:graphicData uri="http://schemas.openxmlformats.org/drawingml/2006/table">
            <a:tbl>
              <a:tblPr firstRow="1" bandRow="1">
                <a:tableStyleId>{073A0DAA-6AF3-43AB-8588-CEC1D06C72B9}</a:tableStyleId>
              </a:tblPr>
              <a:tblGrid>
                <a:gridCol w="6717187">
                  <a:extLst>
                    <a:ext uri="{9D8B030D-6E8A-4147-A177-3AD203B41FA5}">
                      <a16:colId xmlns:a16="http://schemas.microsoft.com/office/drawing/2014/main" val="20000"/>
                    </a:ext>
                  </a:extLst>
                </a:gridCol>
                <a:gridCol w="720529">
                  <a:extLst>
                    <a:ext uri="{9D8B030D-6E8A-4147-A177-3AD203B41FA5}">
                      <a16:colId xmlns:a16="http://schemas.microsoft.com/office/drawing/2014/main" val="20001"/>
                    </a:ext>
                  </a:extLst>
                </a:gridCol>
                <a:gridCol w="696640">
                  <a:extLst>
                    <a:ext uri="{9D8B030D-6E8A-4147-A177-3AD203B41FA5}">
                      <a16:colId xmlns:a16="http://schemas.microsoft.com/office/drawing/2014/main" val="20002"/>
                    </a:ext>
                  </a:extLst>
                </a:gridCol>
              </a:tblGrid>
              <a:tr h="522744">
                <a:tc>
                  <a:txBody>
                    <a:bodyPr/>
                    <a:lstStyle/>
                    <a:p>
                      <a:pPr algn="ctr"/>
                      <a:endParaRPr lang="en-US" sz="1400" dirty="0"/>
                    </a:p>
                  </a:txBody>
                  <a:tcPr anchor="ctr">
                    <a:solidFill>
                      <a:schemeClr val="accent5">
                        <a:lumMod val="50000"/>
                      </a:schemeClr>
                    </a:solidFill>
                  </a:tcPr>
                </a:tc>
                <a:tc>
                  <a:txBody>
                    <a:bodyPr/>
                    <a:lstStyle/>
                    <a:p>
                      <a:pPr algn="ctr"/>
                      <a:r>
                        <a:rPr lang="en-US" sz="1400" dirty="0"/>
                        <a:t>YES</a:t>
                      </a:r>
                    </a:p>
                  </a:txBody>
                  <a:tcPr anchor="ctr">
                    <a:solidFill>
                      <a:schemeClr val="accent5">
                        <a:lumMod val="50000"/>
                      </a:schemeClr>
                    </a:solidFill>
                  </a:tcPr>
                </a:tc>
                <a:tc>
                  <a:txBody>
                    <a:bodyPr/>
                    <a:lstStyle/>
                    <a:p>
                      <a:pPr algn="ctr"/>
                      <a:r>
                        <a:rPr lang="en-US" sz="1400" dirty="0"/>
                        <a:t>NO</a:t>
                      </a:r>
                    </a:p>
                  </a:txBody>
                  <a:tcPr anchor="ctr">
                    <a:solidFill>
                      <a:schemeClr val="accent5">
                        <a:lumMod val="50000"/>
                      </a:schemeClr>
                    </a:solidFill>
                  </a:tcPr>
                </a:tc>
                <a:extLst>
                  <a:ext uri="{0D108BD9-81ED-4DB2-BD59-A6C34878D82A}">
                    <a16:rowId xmlns:a16="http://schemas.microsoft.com/office/drawing/2014/main" val="10000"/>
                  </a:ext>
                </a:extLst>
              </a:tr>
              <a:tr h="0">
                <a:tc>
                  <a:txBody>
                    <a:bodyPr/>
                    <a:lstStyle/>
                    <a:p>
                      <a:pPr marL="0" lvl="0" indent="0">
                        <a:buFont typeface="+mj-lt"/>
                        <a:buNone/>
                      </a:pPr>
                      <a:r>
                        <a:rPr lang="en-US" sz="1600" dirty="0"/>
                        <a:t>Do you have a monitoring process in place to track progress on a </a:t>
                      </a:r>
                      <a:br>
                        <a:rPr lang="en-US" sz="1600" dirty="0"/>
                      </a:br>
                      <a:r>
                        <a:rPr lang="en-US" sz="1600" dirty="0"/>
                        <a:t>delegated task? </a:t>
                      </a:r>
                    </a:p>
                  </a:txBody>
                  <a:tcPr marL="182880" marR="0" marT="73152" marB="73152" anchor="ctr">
                    <a:solidFill>
                      <a:schemeClr val="accent5"/>
                    </a:solidFill>
                  </a:tcPr>
                </a:tc>
                <a:tc>
                  <a:txBody>
                    <a:bodyPr/>
                    <a:lstStyle/>
                    <a:p>
                      <a:pPr marL="0" indent="0">
                        <a:buFont typeface="+mj-lt"/>
                        <a:buNone/>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tc>
                  <a:txBody>
                    <a:bodyPr/>
                    <a:lstStyle/>
                    <a:p>
                      <a:pPr marL="342900" indent="-342900">
                        <a:buFont typeface="+mj-lt"/>
                        <a:buAutoNum type="arabicPeriod"/>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extLst>
                  <a:ext uri="{0D108BD9-81ED-4DB2-BD59-A6C34878D82A}">
                    <a16:rowId xmlns:a16="http://schemas.microsoft.com/office/drawing/2014/main" val="10001"/>
                  </a:ext>
                </a:extLst>
              </a:tr>
              <a:tr h="0">
                <a:tc>
                  <a:txBody>
                    <a:bodyPr/>
                    <a:lstStyle/>
                    <a:p>
                      <a:pPr marL="0" lvl="0" indent="0">
                        <a:buFont typeface="+mj-lt"/>
                        <a:buNone/>
                      </a:pPr>
                      <a:r>
                        <a:rPr lang="en-US" sz="1600" dirty="0"/>
                        <a:t>When delegating, do you make it clear when you want to get involved? </a:t>
                      </a:r>
                    </a:p>
                  </a:txBody>
                  <a:tcPr marL="182880" marR="0" marT="73152" marB="73152" anchor="ctr">
                    <a:solidFill>
                      <a:schemeClr val="accent5"/>
                    </a:solidFill>
                  </a:tcPr>
                </a:tc>
                <a:tc>
                  <a:txBody>
                    <a:bodyPr/>
                    <a:lstStyle/>
                    <a:p>
                      <a:pPr marL="0" indent="0">
                        <a:buFont typeface="+mj-lt"/>
                        <a:buNone/>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tc>
                  <a:txBody>
                    <a:bodyPr/>
                    <a:lstStyle/>
                    <a:p>
                      <a:pPr marL="342900" indent="-342900">
                        <a:buFont typeface="+mj-lt"/>
                        <a:buAutoNum type="arabicPeriod"/>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extLst>
                  <a:ext uri="{0D108BD9-81ED-4DB2-BD59-A6C34878D82A}">
                    <a16:rowId xmlns:a16="http://schemas.microsoft.com/office/drawing/2014/main" val="10002"/>
                  </a:ext>
                </a:extLst>
              </a:tr>
              <a:tr h="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600" dirty="0"/>
                        <a:t>Do you point out difficulties you anticipate based on previous experience </a:t>
                      </a:r>
                      <a:br>
                        <a:rPr lang="en-US" sz="1600" dirty="0"/>
                      </a:br>
                      <a:r>
                        <a:rPr lang="en-US" sz="1600" dirty="0"/>
                        <a:t>and offer potential solutions? </a:t>
                      </a:r>
                    </a:p>
                  </a:txBody>
                  <a:tcPr marL="182880" marR="0" marT="73152" marB="73152" anchor="ctr">
                    <a:solidFill>
                      <a:schemeClr val="accent5"/>
                    </a:solidFill>
                  </a:tcPr>
                </a:tc>
                <a:tc>
                  <a:txBody>
                    <a:bodyPr/>
                    <a:lstStyle/>
                    <a:p>
                      <a:pPr marL="0" indent="0">
                        <a:buFont typeface="+mj-lt"/>
                        <a:buNone/>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tc>
                  <a:txBody>
                    <a:bodyPr/>
                    <a:lstStyle/>
                    <a:p>
                      <a:pPr marL="342900" indent="-342900">
                        <a:buFont typeface="+mj-lt"/>
                        <a:buAutoNum type="arabicPeriod"/>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extLst>
                  <a:ext uri="{0D108BD9-81ED-4DB2-BD59-A6C34878D82A}">
                    <a16:rowId xmlns:a16="http://schemas.microsoft.com/office/drawing/2014/main" val="10003"/>
                  </a:ext>
                </a:extLst>
              </a:tr>
              <a:tr h="0">
                <a:tc>
                  <a:txBody>
                    <a:bodyPr/>
                    <a:lstStyle/>
                    <a:p>
                      <a:pPr marL="0" lvl="0" indent="0">
                        <a:buFont typeface="+mj-lt"/>
                        <a:buNone/>
                      </a:pPr>
                      <a:r>
                        <a:rPr lang="en-US" sz="1600" dirty="0"/>
                        <a:t>After you’ve delegated a task, do you continue to review resource needs and ensure resources are available?</a:t>
                      </a:r>
                    </a:p>
                  </a:txBody>
                  <a:tcPr marL="182880" marR="0" marT="73152" marB="73152" anchor="ctr">
                    <a:solidFill>
                      <a:schemeClr val="accent5"/>
                    </a:solidFill>
                  </a:tcPr>
                </a:tc>
                <a:tc>
                  <a:txBody>
                    <a:bodyPr/>
                    <a:lstStyle/>
                    <a:p>
                      <a:pPr marL="0" indent="0">
                        <a:buFont typeface="+mj-lt"/>
                        <a:buNone/>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tc>
                  <a:txBody>
                    <a:bodyPr/>
                    <a:lstStyle/>
                    <a:p>
                      <a:pPr marL="342900" indent="-342900">
                        <a:buFont typeface="+mj-lt"/>
                        <a:buAutoNum type="arabicPeriod"/>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extLst>
                  <a:ext uri="{0D108BD9-81ED-4DB2-BD59-A6C34878D82A}">
                    <a16:rowId xmlns:a16="http://schemas.microsoft.com/office/drawing/2014/main" val="10004"/>
                  </a:ext>
                </a:extLst>
              </a:tr>
              <a:tr h="0">
                <a:tc>
                  <a:txBody>
                    <a:bodyPr/>
                    <a:lstStyle/>
                    <a:p>
                      <a:pPr marL="0" lvl="0" indent="0">
                        <a:buFont typeface="+mj-lt"/>
                        <a:buNone/>
                      </a:pPr>
                      <a:r>
                        <a:rPr lang="en-US" sz="1600" dirty="0"/>
                        <a:t>Do you continue to supply the employee with needed information?</a:t>
                      </a:r>
                    </a:p>
                  </a:txBody>
                  <a:tcPr marL="182880" marR="0" marT="73152" marB="73152" anchor="ctr">
                    <a:solidFill>
                      <a:schemeClr val="accent5"/>
                    </a:solidFill>
                  </a:tcPr>
                </a:tc>
                <a:tc>
                  <a:txBody>
                    <a:bodyPr/>
                    <a:lstStyle/>
                    <a:p>
                      <a:pPr marL="0" indent="0">
                        <a:buFont typeface="+mj-lt"/>
                        <a:buNone/>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tc>
                  <a:txBody>
                    <a:bodyPr/>
                    <a:lstStyle/>
                    <a:p>
                      <a:pPr marL="342900" indent="-342900">
                        <a:buFont typeface="+mj-lt"/>
                        <a:buAutoNum type="arabicPeriod" startAt="3"/>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extLst>
                  <a:ext uri="{0D108BD9-81ED-4DB2-BD59-A6C34878D82A}">
                    <a16:rowId xmlns:a16="http://schemas.microsoft.com/office/drawing/2014/main" val="10005"/>
                  </a:ext>
                </a:extLst>
              </a:tr>
              <a:tr h="0">
                <a:tc>
                  <a:txBody>
                    <a:bodyPr/>
                    <a:lstStyle/>
                    <a:p>
                      <a:pPr marL="0" lvl="0" indent="0">
                        <a:buFont typeface="+mj-lt"/>
                        <a:buNone/>
                      </a:pPr>
                      <a:r>
                        <a:rPr lang="en-US" sz="1600" dirty="0"/>
                        <a:t>Are you careful to intercede with advice or directions only if the person asks?</a:t>
                      </a:r>
                    </a:p>
                  </a:txBody>
                  <a:tcPr marL="182880" marR="0" marT="73152" marB="73152" anchor="ctr">
                    <a:solidFill>
                      <a:schemeClr val="accent5"/>
                    </a:solidFill>
                  </a:tcPr>
                </a:tc>
                <a:tc>
                  <a:txBody>
                    <a:bodyPr/>
                    <a:lstStyle/>
                    <a:p>
                      <a:pPr marL="0" indent="0">
                        <a:buFont typeface="+mj-lt"/>
                        <a:buNone/>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tc>
                  <a:txBody>
                    <a:bodyPr/>
                    <a:lstStyle/>
                    <a:p>
                      <a:pPr marL="342900" indent="-342900">
                        <a:buFont typeface="+mj-lt"/>
                        <a:buAutoNum type="arabicPeriod" startAt="3"/>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extLst>
                  <a:ext uri="{0D108BD9-81ED-4DB2-BD59-A6C34878D82A}">
                    <a16:rowId xmlns:a16="http://schemas.microsoft.com/office/drawing/2014/main" val="10006"/>
                  </a:ext>
                </a:extLst>
              </a:tr>
              <a:tr h="0">
                <a:tc>
                  <a:txBody>
                    <a:bodyPr/>
                    <a:lstStyle/>
                    <a:p>
                      <a:pPr marL="0" lvl="0" indent="0">
                        <a:buFont typeface="+mj-lt"/>
                        <a:buNone/>
                      </a:pPr>
                      <a:r>
                        <a:rPr lang="en-US" sz="1600" dirty="0"/>
                        <a:t>Do you focus on the goal and completion of the task rather than on how it </a:t>
                      </a:r>
                      <a:br>
                        <a:rPr lang="en-US" sz="1600" dirty="0"/>
                      </a:br>
                      <a:r>
                        <a:rPr lang="en-US" sz="1600" dirty="0"/>
                        <a:t>gets done?</a:t>
                      </a:r>
                    </a:p>
                  </a:txBody>
                  <a:tcPr marL="182880" marR="0" marT="73152" marB="73152" anchor="ctr">
                    <a:solidFill>
                      <a:schemeClr val="accent5"/>
                    </a:solidFill>
                  </a:tcPr>
                </a:tc>
                <a:tc>
                  <a:txBody>
                    <a:bodyPr/>
                    <a:lstStyle/>
                    <a:p>
                      <a:pPr marL="342900" indent="-342900">
                        <a:buFont typeface="+mj-lt"/>
                        <a:buAutoNum type="arabicPeriod" startAt="4"/>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tc>
                  <a:txBody>
                    <a:bodyPr/>
                    <a:lstStyle/>
                    <a:p>
                      <a:pPr marL="342900" indent="-342900">
                        <a:buFont typeface="+mj-lt"/>
                        <a:buAutoNum type="arabicPeriod" startAt="4"/>
                      </a:pPr>
                      <a:endParaRPr lang="en-US" sz="2000" kern="1200" dirty="0">
                        <a:solidFill>
                          <a:schemeClr val="tx1"/>
                        </a:solidFill>
                        <a:effectLst/>
                        <a:latin typeface="+mn-lt"/>
                        <a:ea typeface="+mn-ea"/>
                        <a:cs typeface="+mn-cs"/>
                      </a:endParaRPr>
                    </a:p>
                  </a:txBody>
                  <a:tcPr marL="182880" marR="0" marT="73152" marB="73152" anchor="ctr">
                    <a:solidFill>
                      <a:schemeClr val="accent5"/>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285650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grpSp>
        <p:nvGrpSpPr>
          <p:cNvPr id="4" name="Group 3"/>
          <p:cNvGrpSpPr/>
          <p:nvPr/>
        </p:nvGrpSpPr>
        <p:grpSpPr>
          <a:xfrm>
            <a:off x="7563253" y="4665042"/>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6" name="Picture 5"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7" name="Text Placeholder 7"/>
          <p:cNvSpPr txBox="1">
            <a:spLocks/>
          </p:cNvSpPr>
          <p:nvPr/>
        </p:nvSpPr>
        <p:spPr>
          <a:xfrm>
            <a:off x="4854884" y="2264295"/>
            <a:ext cx="3705322" cy="1866530"/>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2400"/>
              </a:spcAft>
              <a:buFont typeface="Arial" panose="020B0604020202020204" pitchFamily="34" charset="0"/>
              <a:buNone/>
            </a:pPr>
            <a:r>
              <a:rPr lang="en-US" i="1" dirty="0">
                <a:solidFill>
                  <a:schemeClr val="accent1"/>
                </a:solidFill>
              </a:rPr>
              <a:t>What prevents you </a:t>
            </a:r>
            <a:br>
              <a:rPr lang="en-US" i="1" dirty="0">
                <a:solidFill>
                  <a:schemeClr val="accent1"/>
                </a:solidFill>
              </a:rPr>
            </a:br>
            <a:r>
              <a:rPr lang="en-US" i="1" dirty="0">
                <a:solidFill>
                  <a:schemeClr val="accent1"/>
                </a:solidFill>
              </a:rPr>
              <a:t>from delegating?</a:t>
            </a:r>
            <a:endParaRPr lang="en-US" dirty="0"/>
          </a:p>
          <a:p>
            <a:pPr marL="0" indent="0">
              <a:buFont typeface="Arial" panose="020B0604020202020204" pitchFamily="34" charset="0"/>
              <a:buNone/>
            </a:pPr>
            <a:r>
              <a:rPr lang="en-US" sz="1800" dirty="0"/>
              <a:t>(please chat in your response)</a:t>
            </a:r>
          </a:p>
          <a:p>
            <a:pPr marL="0" indent="0">
              <a:buFont typeface="Arial" panose="020B0604020202020204" pitchFamily="34" charset="0"/>
              <a:buNone/>
            </a:pPr>
            <a:endParaRPr lang="en-US" dirty="0"/>
          </a:p>
        </p:txBody>
      </p:sp>
      <p:cxnSp>
        <p:nvCxnSpPr>
          <p:cNvPr id="9" name="Straight Connector 8"/>
          <p:cNvCxnSpPr/>
          <p:nvPr/>
        </p:nvCxnSpPr>
        <p:spPr>
          <a:xfrm>
            <a:off x="4590415" y="2269005"/>
            <a:ext cx="0" cy="2216961"/>
          </a:xfrm>
          <a:prstGeom prst="line">
            <a:avLst/>
          </a:prstGeom>
          <a:ln>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pic>
        <p:nvPicPr>
          <p:cNvPr id="3" name="Picture 2" descr="baton.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8033" y="2528352"/>
            <a:ext cx="3679232" cy="1661824"/>
          </a:xfrm>
          <a:prstGeom prst="rect">
            <a:avLst/>
          </a:prstGeom>
        </p:spPr>
      </p:pic>
    </p:spTree>
    <p:extLst>
      <p:ext uri="{BB962C8B-B14F-4D97-AF65-F5344CB8AC3E}">
        <p14:creationId xmlns:p14="http://schemas.microsoft.com/office/powerpoint/2010/main" val="3660162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9" y="2780205"/>
            <a:ext cx="6611160" cy="2724150"/>
          </a:xfrm>
        </p:spPr>
        <p:txBody>
          <a:bodyPr/>
          <a:lstStyle/>
          <a:p>
            <a:pPr marL="0" indent="0">
              <a:lnSpc>
                <a:spcPct val="90000"/>
              </a:lnSpc>
              <a:spcAft>
                <a:spcPts val="2400"/>
              </a:spcAft>
              <a:buNone/>
            </a:pPr>
            <a:r>
              <a:rPr lang="en-US" sz="4800" dirty="0"/>
              <a:t>How will you monitor your direct report’s progress?</a:t>
            </a:r>
          </a:p>
          <a:p>
            <a:pPr marL="0" indent="0">
              <a:lnSpc>
                <a:spcPct val="90000"/>
              </a:lnSpc>
              <a:spcAft>
                <a:spcPts val="2400"/>
              </a:spcAft>
              <a:buNone/>
            </a:pPr>
            <a:r>
              <a:rPr lang="en-US" sz="4800" dirty="0"/>
              <a:t>How will you provide him </a:t>
            </a:r>
            <a:br>
              <a:rPr lang="en-US" sz="4800" dirty="0"/>
            </a:br>
            <a:r>
              <a:rPr lang="en-US" sz="4800" dirty="0"/>
              <a:t>or her with support?</a:t>
            </a:r>
          </a:p>
        </p:txBody>
      </p:sp>
      <p:sp>
        <p:nvSpPr>
          <p:cNvPr id="5" name="Text Placeholder 4"/>
          <p:cNvSpPr>
            <a:spLocks noGrp="1"/>
          </p:cNvSpPr>
          <p:nvPr>
            <p:ph type="body" sz="quarter" idx="11"/>
          </p:nvPr>
        </p:nvSpPr>
        <p:spPr/>
        <p:txBody>
          <a:bodyPr/>
          <a:lstStyle/>
          <a:p>
            <a:r>
              <a:rPr lang="en-US" dirty="0"/>
              <a:t>MONITOR AND SUPPORT YOUR DIRECT REPORT</a:t>
            </a:r>
          </a:p>
        </p:txBody>
      </p:sp>
    </p:spTree>
    <p:extLst>
      <p:ext uri="{BB962C8B-B14F-4D97-AF65-F5344CB8AC3E}">
        <p14:creationId xmlns:p14="http://schemas.microsoft.com/office/powerpoint/2010/main" val="42462725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9" name="Text Placeholder 8"/>
          <p:cNvSpPr>
            <a:spLocks noGrp="1"/>
          </p:cNvSpPr>
          <p:nvPr>
            <p:ph type="body" idx="1"/>
          </p:nvPr>
        </p:nvSpPr>
        <p:spPr/>
        <p:txBody>
          <a:bodyPr/>
          <a:lstStyle/>
          <a:p>
            <a:r>
              <a:rPr lang="en-US" dirty="0"/>
              <a:t>APPLYING WHAT YOU’VE LEARNED</a:t>
            </a:r>
          </a:p>
        </p:txBody>
      </p:sp>
      <p:grpSp>
        <p:nvGrpSpPr>
          <p:cNvPr id="4" name="Group 3"/>
          <p:cNvGrpSpPr/>
          <p:nvPr/>
        </p:nvGrpSpPr>
        <p:grpSpPr>
          <a:xfrm>
            <a:off x="932789" y="0"/>
            <a:ext cx="1110074" cy="2459955"/>
            <a:chOff x="1552549" y="0"/>
            <a:chExt cx="1110074" cy="2459955"/>
          </a:xfrm>
        </p:grpSpPr>
        <p:grpSp>
          <p:nvGrpSpPr>
            <p:cNvPr id="5" name="Group 4"/>
            <p:cNvGrpSpPr/>
            <p:nvPr/>
          </p:nvGrpSpPr>
          <p:grpSpPr>
            <a:xfrm>
              <a:off x="1552549" y="0"/>
              <a:ext cx="1110074" cy="2459955"/>
              <a:chOff x="1560742" y="0"/>
              <a:chExt cx="1110074" cy="2459955"/>
            </a:xfrm>
            <a:effectLst>
              <a:glow rad="25400">
                <a:schemeClr val="tx1">
                  <a:alpha val="20000"/>
                </a:schemeClr>
              </a:glow>
            </a:effectLst>
          </p:grpSpPr>
          <p:sp>
            <p:nvSpPr>
              <p:cNvPr id="7" name="Rectangle 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hevron 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6" name="TextBox 5"/>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DELEGATING</a:t>
              </a:r>
            </a:p>
          </p:txBody>
        </p:sp>
      </p:grpSp>
    </p:spTree>
    <p:extLst>
      <p:ext uri="{BB962C8B-B14F-4D97-AF65-F5344CB8AC3E}">
        <p14:creationId xmlns:p14="http://schemas.microsoft.com/office/powerpoint/2010/main" val="17241694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normAutofit/>
          </a:bodyPr>
          <a:lstStyle/>
          <a:p>
            <a:pPr>
              <a:buNone/>
            </a:pPr>
            <a:r>
              <a:rPr lang="en-US" dirty="0"/>
              <a:t>Help you:</a:t>
            </a:r>
          </a:p>
          <a:p>
            <a:pPr lvl="0"/>
            <a:r>
              <a:rPr lang="en-US" dirty="0"/>
              <a:t>Prepare to delegate</a:t>
            </a:r>
          </a:p>
          <a:p>
            <a:pPr lvl="0"/>
            <a:r>
              <a:rPr lang="en-US" dirty="0"/>
              <a:t>Communicate the assignment</a:t>
            </a:r>
          </a:p>
          <a:p>
            <a:r>
              <a:rPr lang="en-US" dirty="0"/>
              <a:t>Monitor and support the work  </a:t>
            </a:r>
          </a:p>
        </p:txBody>
      </p:sp>
    </p:spTree>
    <p:extLst>
      <p:ext uri="{BB962C8B-B14F-4D97-AF65-F5344CB8AC3E}">
        <p14:creationId xmlns:p14="http://schemas.microsoft.com/office/powerpoint/2010/main" val="1834216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Applying what you’ve learned</a:t>
            </a:r>
          </a:p>
        </p:txBody>
      </p:sp>
      <p:sp>
        <p:nvSpPr>
          <p:cNvPr id="5" name="Content Placeholder 2"/>
          <p:cNvSpPr txBox="1">
            <a:spLocks/>
          </p:cNvSpPr>
          <p:nvPr/>
        </p:nvSpPr>
        <p:spPr>
          <a:xfrm>
            <a:off x="3907518" y="2458298"/>
            <a:ext cx="4497109" cy="2818354"/>
          </a:xfrm>
          <a:prstGeom prst="rect">
            <a:avLst/>
          </a:prstGeom>
        </p:spPr>
        <p:txBody>
          <a:bodyPr>
            <a:no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3200" dirty="0"/>
              <a:t>Your next step is to complete the On-the-Job section of the Harvard </a:t>
            </a:r>
            <a:r>
              <a:rPr lang="en-US" sz="3200" dirty="0" err="1"/>
              <a:t>ManageMentor</a:t>
            </a:r>
            <a:r>
              <a:rPr lang="en-US" sz="3200" dirty="0"/>
              <a:t> Delegating topic.</a:t>
            </a:r>
          </a:p>
          <a:p>
            <a:pPr marL="0" indent="0">
              <a:buFont typeface="Arial" panose="020B0604020202020204" pitchFamily="34" charset="0"/>
              <a:buNone/>
            </a:pPr>
            <a:endParaRPr lang="en-US" sz="3200" dirty="0"/>
          </a:p>
          <a:p>
            <a:pPr marL="0" indent="0">
              <a:buFont typeface="Arial" panose="020B0604020202020204" pitchFamily="34" charset="0"/>
              <a:buNone/>
            </a:pPr>
            <a:endParaRPr lang="en-US" sz="3200" dirty="0"/>
          </a:p>
          <a:p>
            <a:pPr marL="0" indent="0" algn="ctr">
              <a:buFont typeface="Arial" panose="020B0604020202020204" pitchFamily="34" charset="0"/>
              <a:buNone/>
            </a:pPr>
            <a:endParaRPr lang="en-US" sz="32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129" y="1463759"/>
            <a:ext cx="3766711" cy="4894375"/>
          </a:xfrm>
          <a:prstGeom prst="rect">
            <a:avLst/>
          </a:prstGeom>
          <a:ln>
            <a:noFill/>
          </a:ln>
          <a:effectLst/>
        </p:spPr>
      </p:pic>
    </p:spTree>
    <p:extLst>
      <p:ext uri="{BB962C8B-B14F-4D97-AF65-F5344CB8AC3E}">
        <p14:creationId xmlns:p14="http://schemas.microsoft.com/office/powerpoint/2010/main" val="2351508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89024372_5.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4737" b="4737"/>
          <a:stretch>
            <a:fillRect/>
          </a:stretch>
        </p:blipFill>
        <p:spPr/>
      </p:pic>
      <p:sp>
        <p:nvSpPr>
          <p:cNvPr id="8" name="Rectangle 7"/>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itle 1"/>
          <p:cNvSpPr>
            <a:spLocks noGrp="1"/>
          </p:cNvSpPr>
          <p:nvPr>
            <p:ph type="ctrTitle"/>
          </p:nvPr>
        </p:nvSpPr>
        <p:spPr/>
        <p:txBody>
          <a:bodyPr>
            <a:normAutofit/>
          </a:bodyPr>
          <a:lstStyle/>
          <a:p>
            <a:r>
              <a:rPr lang="en-US" dirty="0"/>
              <a:t>Thank you</a:t>
            </a:r>
          </a:p>
        </p:txBody>
      </p:sp>
      <p:grpSp>
        <p:nvGrpSpPr>
          <p:cNvPr id="10" name="Group 9"/>
          <p:cNvGrpSpPr/>
          <p:nvPr/>
        </p:nvGrpSpPr>
        <p:grpSpPr>
          <a:xfrm>
            <a:off x="630081" y="-5584"/>
            <a:ext cx="2825156" cy="1823903"/>
            <a:chOff x="630081" y="-5584"/>
            <a:chExt cx="2825156" cy="1823903"/>
          </a:xfrm>
        </p:grpSpPr>
        <p:sp>
          <p:nvSpPr>
            <p:cNvPr id="11" name="Freeform 10"/>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2271323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5" name="Picture 4"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78506" y="2161117"/>
            <a:ext cx="2734491" cy="2596461"/>
          </a:xfrm>
          <a:prstGeom prst="rect">
            <a:avLst/>
          </a:prstGeom>
        </p:spPr>
      </p:pic>
      <p:pic>
        <p:nvPicPr>
          <p:cNvPr id="6" name="Picture 5"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81788" y="2156183"/>
            <a:ext cx="2738710" cy="2601395"/>
          </a:xfrm>
          <a:prstGeom prst="rect">
            <a:avLst/>
          </a:prstGeom>
        </p:spPr>
      </p:pic>
      <p:sp>
        <p:nvSpPr>
          <p:cNvPr id="7" name="TextBox 6"/>
          <p:cNvSpPr txBox="1"/>
          <p:nvPr/>
        </p:nvSpPr>
        <p:spPr>
          <a:xfrm>
            <a:off x="1382526"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8" name="TextBox 7"/>
          <p:cNvSpPr txBox="1"/>
          <p:nvPr/>
        </p:nvSpPr>
        <p:spPr>
          <a:xfrm>
            <a:off x="4878761"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3040170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5" name="Content Placeholder 3"/>
          <p:cNvSpPr>
            <a:spLocks noGrp="1"/>
          </p:cNvSpPr>
          <p:nvPr>
            <p:ph sz="quarter" idx="10"/>
          </p:nvPr>
        </p:nvSpPr>
        <p:spPr/>
        <p:txBody>
          <a:bodyPr/>
          <a:lstStyle/>
          <a:p>
            <a:pPr marL="342900" indent="-342900">
              <a:spcAft>
                <a:spcPts val="1200"/>
              </a:spcAft>
              <a:buFont typeface="Arial" panose="020B0604020202020204" pitchFamily="34" charset="0"/>
              <a:buChar char="•"/>
            </a:pPr>
            <a:r>
              <a:rPr lang="en-US" sz="2400" dirty="0">
                <a:solidFill>
                  <a:prstClr val="black"/>
                </a:solidFill>
              </a:rPr>
              <a:t>Limit electronic interruptions.</a:t>
            </a:r>
          </a:p>
          <a:p>
            <a:pPr marL="342900" indent="-342900">
              <a:spcAft>
                <a:spcPts val="1200"/>
              </a:spcAft>
              <a:buFont typeface="Arial" panose="020B0604020202020204" pitchFamily="34" charset="0"/>
              <a:buChar char="•"/>
            </a:pPr>
            <a:r>
              <a:rPr lang="en-US" sz="2400" dirty="0">
                <a:solidFill>
                  <a:prstClr val="black"/>
                </a:solidFill>
              </a:rPr>
              <a:t>Take part in the discussion. </a:t>
            </a:r>
          </a:p>
          <a:p>
            <a:pPr marL="342900" indent="-342900">
              <a:spcAft>
                <a:spcPts val="1200"/>
              </a:spcAft>
              <a:buFont typeface="Arial" panose="020B0604020202020204" pitchFamily="34" charset="0"/>
              <a:buChar char="•"/>
            </a:pPr>
            <a:r>
              <a:rPr lang="en-US" sz="2400" dirty="0">
                <a:solidFill>
                  <a:prstClr val="black"/>
                </a:solidFill>
              </a:rPr>
              <a:t>Listen carefully to what is being said.</a:t>
            </a:r>
          </a:p>
          <a:p>
            <a:pPr marL="342900" indent="-342900">
              <a:spcAft>
                <a:spcPts val="1200"/>
              </a:spcAft>
              <a:buFont typeface="Arial" panose="020B0604020202020204" pitchFamily="34" charset="0"/>
              <a:buChar char="•"/>
            </a:pPr>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pPr marL="342900" indent="-342900">
              <a:spcAft>
                <a:spcPts val="1200"/>
              </a:spcAft>
              <a:buFont typeface="Arial" panose="020B0604020202020204" pitchFamily="34" charset="0"/>
              <a:buChar char="•"/>
            </a:pPr>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a:t>
            </a:r>
            <a:br>
              <a:rPr lang="en-US" sz="2400" dirty="0">
                <a:solidFill>
                  <a:prstClr val="black"/>
                </a:solidFill>
              </a:rPr>
            </a:br>
            <a:r>
              <a:rPr lang="en-US" sz="2400" dirty="0">
                <a:solidFill>
                  <a:prstClr val="black"/>
                </a:solidFill>
              </a:rPr>
              <a:t>volunteer to speak.</a:t>
            </a:r>
          </a:p>
          <a:p>
            <a:pPr marL="342900" indent="-342900">
              <a:buFont typeface="Arial" panose="020B0604020202020204" pitchFamily="34" charset="0"/>
              <a:buChar char="•"/>
            </a:pPr>
            <a:r>
              <a:rPr lang="en-US" sz="2400" dirty="0">
                <a:solidFill>
                  <a:prstClr val="black"/>
                </a:solidFill>
              </a:rPr>
              <a:t>Put your phone on mute when </a:t>
            </a:r>
            <a:br>
              <a:rPr lang="en-US" sz="2400" dirty="0">
                <a:solidFill>
                  <a:prstClr val="black"/>
                </a:solidFill>
              </a:rPr>
            </a:br>
            <a:r>
              <a:rPr lang="en-US" sz="2400" dirty="0">
                <a:solidFill>
                  <a:prstClr val="black"/>
                </a:solidFill>
              </a:rPr>
              <a:t>not speaking.</a:t>
            </a:r>
          </a:p>
          <a:p>
            <a:endParaRPr lang="en-US" sz="2400" dirty="0"/>
          </a:p>
        </p:txBody>
      </p:sp>
      <p:grpSp>
        <p:nvGrpSpPr>
          <p:cNvPr id="6" name="Group 5"/>
          <p:cNvGrpSpPr/>
          <p:nvPr/>
        </p:nvGrpSpPr>
        <p:grpSpPr>
          <a:xfrm>
            <a:off x="7563253" y="3156902"/>
            <a:ext cx="1580747" cy="844729"/>
            <a:chOff x="7563253" y="4665042"/>
            <a:chExt cx="1580747" cy="844729"/>
          </a:xfrm>
        </p:grpSpPr>
        <p:sp>
          <p:nvSpPr>
            <p:cNvPr id="7" name="Rectangle 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8" name="Picture 7"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9" name="Group 8"/>
          <p:cNvGrpSpPr/>
          <p:nvPr/>
        </p:nvGrpSpPr>
        <p:grpSpPr>
          <a:xfrm>
            <a:off x="7982922" y="4333788"/>
            <a:ext cx="1161078" cy="838132"/>
            <a:chOff x="7982922" y="4553595"/>
            <a:chExt cx="1161078" cy="838132"/>
          </a:xfrm>
        </p:grpSpPr>
        <p:sp>
          <p:nvSpPr>
            <p:cNvPr id="10" name="Rectangle 9"/>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1" name="Picture 10"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2911124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9" y="2696878"/>
            <a:ext cx="6270137" cy="2724150"/>
          </a:xfrm>
        </p:spPr>
        <p:txBody>
          <a:bodyPr/>
          <a:lstStyle/>
          <a:p>
            <a:pPr marL="0" indent="0">
              <a:lnSpc>
                <a:spcPct val="90000"/>
              </a:lnSpc>
              <a:buNone/>
            </a:pPr>
            <a:r>
              <a:rPr lang="en-US" sz="6600" dirty="0"/>
              <a:t>What prevents you from delegating?</a:t>
            </a:r>
          </a:p>
          <a:p>
            <a:pPr>
              <a:lnSpc>
                <a:spcPct val="100000"/>
              </a:lnSpc>
            </a:pPr>
            <a:endParaRPr lang="en-US" sz="6600" dirty="0"/>
          </a:p>
        </p:txBody>
      </p:sp>
      <p:sp>
        <p:nvSpPr>
          <p:cNvPr id="4" name="Text Placeholder 3"/>
          <p:cNvSpPr>
            <a:spLocks noGrp="1"/>
          </p:cNvSpPr>
          <p:nvPr>
            <p:ph type="body" sz="quarter" idx="11"/>
          </p:nvPr>
        </p:nvSpPr>
        <p:spPr/>
        <p:txBody>
          <a:bodyPr/>
          <a:lstStyle/>
          <a:p>
            <a:r>
              <a:rPr lang="en-US" dirty="0"/>
              <a:t>DELEGATING IN OUR ORGANIZATION</a:t>
            </a:r>
          </a:p>
        </p:txBody>
      </p:sp>
      <p:grpSp>
        <p:nvGrpSpPr>
          <p:cNvPr id="5" name="Group 4"/>
          <p:cNvGrpSpPr/>
          <p:nvPr/>
        </p:nvGrpSpPr>
        <p:grpSpPr>
          <a:xfrm>
            <a:off x="7563253" y="3911748"/>
            <a:ext cx="1580747" cy="841504"/>
            <a:chOff x="7563253" y="4665042"/>
            <a:chExt cx="1580747" cy="841504"/>
          </a:xfrm>
        </p:grpSpPr>
        <p:sp>
          <p:nvSpPr>
            <p:cNvPr id="6" name="Rectangle 5"/>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grpSp>
        <p:nvGrpSpPr>
          <p:cNvPr id="8" name="Group 7"/>
          <p:cNvGrpSpPr/>
          <p:nvPr/>
        </p:nvGrpSpPr>
        <p:grpSpPr>
          <a:xfrm>
            <a:off x="7982922" y="4965238"/>
            <a:ext cx="1161078" cy="838132"/>
            <a:chOff x="7982922" y="4553595"/>
            <a:chExt cx="1161078" cy="838132"/>
          </a:xfrm>
        </p:grpSpPr>
        <p:sp>
          <p:nvSpPr>
            <p:cNvPr id="9" name="Rectangle 8"/>
            <p:cNvSpPr/>
            <p:nvPr/>
          </p:nvSpPr>
          <p:spPr>
            <a:xfrm>
              <a:off x="8624455" y="4560455"/>
              <a:ext cx="519545" cy="83127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RAISE HAND</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2266084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normAutofit/>
          </a:bodyPr>
          <a:lstStyle/>
          <a:p>
            <a:pPr marL="0" indent="0">
              <a:buNone/>
            </a:pPr>
            <a:r>
              <a:rPr lang="en-US" dirty="0"/>
              <a:t>Help you:</a:t>
            </a:r>
          </a:p>
          <a:p>
            <a:pPr lvl="0"/>
            <a:r>
              <a:rPr lang="en-US" dirty="0"/>
              <a:t>Prepare to delegate</a:t>
            </a:r>
          </a:p>
          <a:p>
            <a:pPr lvl="0"/>
            <a:r>
              <a:rPr lang="en-US" dirty="0"/>
              <a:t>Communicate the assignment</a:t>
            </a:r>
          </a:p>
          <a:p>
            <a:r>
              <a:rPr lang="en-US" dirty="0"/>
              <a:t>Monitor and support the work </a:t>
            </a:r>
          </a:p>
        </p:txBody>
      </p:sp>
    </p:spTree>
    <p:extLst>
      <p:ext uri="{BB962C8B-B14F-4D97-AF65-F5344CB8AC3E}">
        <p14:creationId xmlns:p14="http://schemas.microsoft.com/office/powerpoint/2010/main" val="2562894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a:t>PREPARE TO DELEGATE</a:t>
            </a:r>
          </a:p>
        </p:txBody>
      </p:sp>
      <p:pic>
        <p:nvPicPr>
          <p:cNvPr id="6" name="Picture Placeholder 5" descr="172407507_47.jpg"/>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50000" b="16132"/>
          <a:stretch/>
        </p:blipFill>
        <p:spPr/>
      </p:pic>
      <p:grpSp>
        <p:nvGrpSpPr>
          <p:cNvPr id="7" name="Group 6"/>
          <p:cNvGrpSpPr/>
          <p:nvPr/>
        </p:nvGrpSpPr>
        <p:grpSpPr>
          <a:xfrm>
            <a:off x="932789" y="0"/>
            <a:ext cx="1110074" cy="2459955"/>
            <a:chOff x="1552549" y="0"/>
            <a:chExt cx="1110074" cy="2459955"/>
          </a:xfrm>
        </p:grpSpPr>
        <p:grpSp>
          <p:nvGrpSpPr>
            <p:cNvPr id="8" name="Group 7"/>
            <p:cNvGrpSpPr/>
            <p:nvPr/>
          </p:nvGrpSpPr>
          <p:grpSpPr>
            <a:xfrm>
              <a:off x="1552549" y="0"/>
              <a:ext cx="1110074" cy="2459955"/>
              <a:chOff x="1560742" y="0"/>
              <a:chExt cx="1110074" cy="2459955"/>
            </a:xfrm>
            <a:effectLst>
              <a:glow rad="25400">
                <a:schemeClr val="tx1">
                  <a:alpha val="20000"/>
                </a:schemeClr>
              </a:glow>
            </a:effectLst>
          </p:grpSpPr>
          <p:sp>
            <p:nvSpPr>
              <p:cNvPr id="10" name="Rectangle 9"/>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hevron 10"/>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9" name="TextBox 8"/>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DELEGATING</a:t>
              </a:r>
            </a:p>
          </p:txBody>
        </p:sp>
      </p:grpSp>
    </p:spTree>
    <p:extLst>
      <p:ext uri="{BB962C8B-B14F-4D97-AF65-F5344CB8AC3E}">
        <p14:creationId xmlns:p14="http://schemas.microsoft.com/office/powerpoint/2010/main" val="3619004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Appropriate tasks to delegate</a:t>
            </a:r>
          </a:p>
        </p:txBody>
      </p:sp>
      <p:sp>
        <p:nvSpPr>
          <p:cNvPr id="3" name="Content Placeholder 2"/>
          <p:cNvSpPr>
            <a:spLocks noGrp="1"/>
          </p:cNvSpPr>
          <p:nvPr>
            <p:ph type="body" sz="quarter" idx="10"/>
          </p:nvPr>
        </p:nvSpPr>
        <p:spPr/>
        <p:txBody>
          <a:bodyPr>
            <a:normAutofit/>
          </a:bodyPr>
          <a:lstStyle/>
          <a:p>
            <a:pPr marL="0" indent="0">
              <a:spcAft>
                <a:spcPts val="1800"/>
              </a:spcAft>
              <a:buNone/>
            </a:pPr>
            <a:r>
              <a:rPr lang="en-US" sz="2000" dirty="0"/>
              <a:t>Susan is a regional sales manager. She is having a busy and successful season and is in the middle of closing several major deals. She’d like to delegate some of her other work.</a:t>
            </a:r>
          </a:p>
          <a:p>
            <a:pPr marL="0" indent="0">
              <a:buNone/>
            </a:pPr>
            <a:r>
              <a:rPr lang="en-US" sz="1600" dirty="0"/>
              <a:t>1. Hiring </a:t>
            </a:r>
            <a:r>
              <a:rPr lang="en-US" sz="1700" dirty="0"/>
              <a:t>a new salesperson</a:t>
            </a:r>
          </a:p>
          <a:p>
            <a:pPr marL="228600" indent="-228600">
              <a:buNone/>
            </a:pPr>
            <a:r>
              <a:rPr lang="en-US" sz="1700" dirty="0"/>
              <a:t>2. Answering requests for information from </a:t>
            </a:r>
            <a:br>
              <a:rPr lang="en-US" sz="1700" dirty="0"/>
            </a:br>
            <a:r>
              <a:rPr lang="en-US" sz="1700" dirty="0"/>
              <a:t>potential clients</a:t>
            </a:r>
          </a:p>
          <a:p>
            <a:pPr marL="0" indent="0">
              <a:buNone/>
            </a:pPr>
            <a:r>
              <a:rPr lang="en-US" sz="1700" dirty="0"/>
              <a:t>3. Developing next quarter’s strategic plan</a:t>
            </a:r>
          </a:p>
          <a:p>
            <a:pPr marL="0" indent="0">
              <a:buNone/>
            </a:pPr>
            <a:r>
              <a:rPr lang="en-US" sz="1700" dirty="0"/>
              <a:t>4. Negotiating a deal with three other parties</a:t>
            </a:r>
          </a:p>
          <a:p>
            <a:pPr marL="0" indent="0">
              <a:buNone/>
            </a:pPr>
            <a:r>
              <a:rPr lang="en-US" sz="1700" dirty="0"/>
              <a:t>5. Coordinating an annual department conference</a:t>
            </a:r>
          </a:p>
          <a:p>
            <a:pPr marL="0" indent="0"/>
            <a:endParaRPr lang="en-US" sz="1700" dirty="0"/>
          </a:p>
        </p:txBody>
      </p:sp>
      <p:sp>
        <p:nvSpPr>
          <p:cNvPr id="4" name="Text Placeholder 3"/>
          <p:cNvSpPr>
            <a:spLocks noGrp="1"/>
          </p:cNvSpPr>
          <p:nvPr>
            <p:ph type="body" sz="quarter" idx="11"/>
          </p:nvPr>
        </p:nvSpPr>
        <p:spPr/>
        <p:txBody>
          <a:bodyPr/>
          <a:lstStyle/>
          <a:p>
            <a:r>
              <a:rPr lang="en-US" sz="2800" dirty="0"/>
              <a:t>Which tasks would make sense to delegate to a </a:t>
            </a:r>
            <a:br>
              <a:rPr lang="en-US" sz="2800" dirty="0"/>
            </a:br>
            <a:r>
              <a:rPr lang="en-US" sz="2800" dirty="0"/>
              <a:t>direct report?</a:t>
            </a:r>
          </a:p>
          <a:p>
            <a:endParaRPr lang="en-US" dirty="0"/>
          </a:p>
        </p:txBody>
      </p:sp>
      <p:grpSp>
        <p:nvGrpSpPr>
          <p:cNvPr id="9" name="Group 8"/>
          <p:cNvGrpSpPr/>
          <p:nvPr/>
        </p:nvGrpSpPr>
        <p:grpSpPr>
          <a:xfrm>
            <a:off x="11704017" y="4471772"/>
            <a:ext cx="1161078" cy="838132"/>
            <a:chOff x="7982922" y="4553595"/>
            <a:chExt cx="1161078" cy="838132"/>
          </a:xfrm>
        </p:grpSpPr>
        <p:sp>
          <p:nvSpPr>
            <p:cNvPr id="10" name="Rectangle 9"/>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1" name="Picture 10"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grpSp>
        <p:nvGrpSpPr>
          <p:cNvPr id="13" name="Group 12"/>
          <p:cNvGrpSpPr/>
          <p:nvPr/>
        </p:nvGrpSpPr>
        <p:grpSpPr>
          <a:xfrm>
            <a:off x="7437121" y="5115054"/>
            <a:ext cx="1706879" cy="831272"/>
            <a:chOff x="7437121" y="4665042"/>
            <a:chExt cx="1706879" cy="831272"/>
          </a:xfrm>
        </p:grpSpPr>
        <p:sp>
          <p:nvSpPr>
            <p:cNvPr id="14" name="Rectangle 13"/>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16" name="Straight Connector 15"/>
          <p:cNvCxnSpPr/>
          <p:nvPr/>
        </p:nvCxnSpPr>
        <p:spPr>
          <a:xfrm>
            <a:off x="5605532" y="2138110"/>
            <a:ext cx="0" cy="3503356"/>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4155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32328" y="2634248"/>
            <a:ext cx="6877397" cy="3298466"/>
          </a:xfrm>
        </p:spPr>
        <p:txBody>
          <a:bodyPr/>
          <a:lstStyle/>
          <a:p>
            <a:pPr marL="0" indent="0">
              <a:lnSpc>
                <a:spcPct val="100000"/>
              </a:lnSpc>
              <a:buNone/>
            </a:pPr>
            <a:r>
              <a:rPr lang="en-US" sz="4800" dirty="0"/>
              <a:t>Ideally, what skills are needed for answering requests for information from potential clients?</a:t>
            </a:r>
          </a:p>
          <a:p>
            <a:pPr>
              <a:lnSpc>
                <a:spcPct val="100000"/>
              </a:lnSpc>
            </a:pPr>
            <a:endParaRPr lang="en-US" sz="4800" dirty="0"/>
          </a:p>
        </p:txBody>
      </p:sp>
      <p:sp>
        <p:nvSpPr>
          <p:cNvPr id="4" name="Text Placeholder 3"/>
          <p:cNvSpPr>
            <a:spLocks noGrp="1"/>
          </p:cNvSpPr>
          <p:nvPr>
            <p:ph type="body" sz="quarter" idx="11"/>
          </p:nvPr>
        </p:nvSpPr>
        <p:spPr/>
        <p:txBody>
          <a:bodyPr/>
          <a:lstStyle/>
          <a:p>
            <a:r>
              <a:rPr lang="en-US" dirty="0"/>
              <a:t>SELECT THE RIGHT PERSON FOR THE JOB</a:t>
            </a:r>
          </a:p>
        </p:txBody>
      </p:sp>
      <p:grpSp>
        <p:nvGrpSpPr>
          <p:cNvPr id="5" name="Group 4"/>
          <p:cNvGrpSpPr/>
          <p:nvPr/>
        </p:nvGrpSpPr>
        <p:grpSpPr>
          <a:xfrm>
            <a:off x="7563253" y="3621463"/>
            <a:ext cx="1580747" cy="841504"/>
            <a:chOff x="7563253" y="4665042"/>
            <a:chExt cx="1580747" cy="841504"/>
          </a:xfrm>
        </p:grpSpPr>
        <p:sp>
          <p:nvSpPr>
            <p:cNvPr id="6" name="Rectangle 5"/>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grpSp>
        <p:nvGrpSpPr>
          <p:cNvPr id="8" name="Group 7"/>
          <p:cNvGrpSpPr/>
          <p:nvPr/>
        </p:nvGrpSpPr>
        <p:grpSpPr>
          <a:xfrm>
            <a:off x="7982922" y="4693096"/>
            <a:ext cx="1161078" cy="838132"/>
            <a:chOff x="7982922" y="4553595"/>
            <a:chExt cx="1161078" cy="838132"/>
          </a:xfrm>
        </p:grpSpPr>
        <p:sp>
          <p:nvSpPr>
            <p:cNvPr id="9" name="Rectangle 8"/>
            <p:cNvSpPr/>
            <p:nvPr/>
          </p:nvSpPr>
          <p:spPr>
            <a:xfrm>
              <a:off x="8624455" y="4560455"/>
              <a:ext cx="519545" cy="83127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RAISE HAND</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2615814426"/>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2990</TotalTime>
  <Words>4150</Words>
  <Application>Microsoft Macintosh PowerPoint</Application>
  <PresentationFormat>On-screen Show (4:3)</PresentationFormat>
  <Paragraphs>367</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Lucida Grande</vt:lpstr>
      <vt:lpstr>Wingdings</vt:lpstr>
      <vt:lpstr>Office Theme</vt:lpstr>
      <vt:lpstr>Delegating Café </vt:lpstr>
      <vt:lpstr>Welcome</vt:lpstr>
      <vt:lpstr>Introductions</vt:lpstr>
      <vt:lpstr>Participation tips</vt:lpstr>
      <vt:lpstr>PowerPoint Presentation</vt:lpstr>
      <vt:lpstr>Today’s objectives</vt:lpstr>
      <vt:lpstr>PowerPoint Presentation</vt:lpstr>
      <vt:lpstr>Appropriate tasks to delegate</vt:lpstr>
      <vt:lpstr>PowerPoint Presentation</vt:lpstr>
      <vt:lpstr>Delegation Tips</vt:lpstr>
      <vt:lpstr>Select a task to delegate</vt:lpstr>
      <vt:lpstr>PowerPoint Presentation</vt:lpstr>
      <vt:lpstr>PowerPoint Presentation</vt:lpstr>
      <vt:lpstr>Six steps for communicating  an assignment</vt:lpstr>
      <vt:lpstr>PowerPoint Presentation</vt:lpstr>
      <vt:lpstr>PowerPoint Presentation</vt:lpstr>
      <vt:lpstr>Monitor work</vt:lpstr>
      <vt:lpstr>Provide support</vt:lpstr>
      <vt:lpstr>How helpful is your support?</vt:lpstr>
      <vt:lpstr>PowerPoint Presentation</vt:lpstr>
      <vt:lpstr>PowerPoint Presentation</vt:lpstr>
      <vt:lpstr>Today’s objectives</vt:lpstr>
      <vt:lpstr>Applying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Marcos Barrera</cp:lastModifiedBy>
  <cp:revision>351</cp:revision>
  <cp:lastPrinted>2014-07-10T17:46:00Z</cp:lastPrinted>
  <dcterms:created xsi:type="dcterms:W3CDTF">2014-06-21T12:09:32Z</dcterms:created>
  <dcterms:modified xsi:type="dcterms:W3CDTF">2020-01-03T17:52:40Z</dcterms:modified>
</cp:coreProperties>
</file>