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2" r:id="rId2"/>
    <p:sldId id="332" r:id="rId3"/>
    <p:sldId id="274" r:id="rId4"/>
    <p:sldId id="275" r:id="rId5"/>
    <p:sldId id="333" r:id="rId6"/>
    <p:sldId id="277" r:id="rId7"/>
    <p:sldId id="311" r:id="rId8"/>
    <p:sldId id="298" r:id="rId9"/>
    <p:sldId id="326" r:id="rId10"/>
    <p:sldId id="287" r:id="rId11"/>
    <p:sldId id="316" r:id="rId12"/>
    <p:sldId id="307" r:id="rId13"/>
    <p:sldId id="331" r:id="rId14"/>
    <p:sldId id="314" r:id="rId15"/>
    <p:sldId id="324" r:id="rId16"/>
    <p:sldId id="279" r:id="rId17"/>
    <p:sldId id="297" r:id="rId18"/>
    <p:sldId id="334" r:id="rId19"/>
    <p:sldId id="294" r:id="rId20"/>
    <p:sldId id="29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880">
          <p15:clr>
            <a:srgbClr val="A4A3A4"/>
          </p15:clr>
        </p15:guide>
        <p15:guide id="2" pos="43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clrMru>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64" autoAdjust="0"/>
    <p:restoredTop sz="92331" autoAdjust="0"/>
  </p:normalViewPr>
  <p:slideViewPr>
    <p:cSldViewPr snapToGrid="0" showGuides="1">
      <p:cViewPr>
        <p:scale>
          <a:sx n="103" d="100"/>
          <a:sy n="103" d="100"/>
        </p:scale>
        <p:origin x="1848" y="144"/>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70" d="100"/>
          <a:sy n="170" d="100"/>
        </p:scale>
        <p:origin x="2104" y="-696"/>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3/2/17</a:t>
            </a:fld>
            <a:endParaRPr lang="en-US" dirty="0"/>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dirty="0"/>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794125"/>
            <a:ext cx="5486400" cy="4664075"/>
          </a:xfrm>
        </p:spPr>
        <p:txBody>
          <a:bodyPr/>
          <a:lstStyle/>
          <a:p>
            <a:r>
              <a:rPr lang="en-US" b="1" kern="1200" dirty="0" smtClean="0">
                <a:solidFill>
                  <a:schemeClr val="tx1"/>
                </a:solidFill>
                <a:effectLst/>
              </a:rPr>
              <a:t>Facilitator notes:</a:t>
            </a:r>
            <a:endParaRPr lang="en-US" b="0" kern="1200" dirty="0" smtClean="0">
              <a:solidFill>
                <a:schemeClr val="tx1"/>
              </a:solidFill>
              <a:effectLst/>
            </a:endParaRPr>
          </a:p>
          <a:p>
            <a:r>
              <a:rPr lang="en-US" b="0" i="1" kern="1200" dirty="0" smtClean="0">
                <a:solidFill>
                  <a:schemeClr val="tx1"/>
                </a:solidFill>
                <a:effectLst/>
              </a:rPr>
              <a:t>Instructions</a:t>
            </a:r>
            <a:r>
              <a:rPr lang="en-US" b="0" kern="1200" dirty="0" smtClean="0">
                <a:solidFill>
                  <a:schemeClr val="tx1"/>
                </a:solidFill>
                <a:effectLst/>
              </a:rPr>
              <a:t>:</a:t>
            </a:r>
            <a:r>
              <a:rPr lang="en-US" b="0" kern="1200" baseline="0" dirty="0" smtClean="0">
                <a:solidFill>
                  <a:schemeClr val="tx1"/>
                </a:solidFill>
                <a:effectLst/>
              </a:rPr>
              <a:t> Proceed to the next slide once the presentation is visible to the participants.</a:t>
            </a:r>
            <a:endParaRPr lang="en-US" b="0" kern="1200" dirty="0" smtClean="0">
              <a:solidFill>
                <a:schemeClr val="tx1"/>
              </a:solidFill>
              <a:effectLst/>
            </a:endParaRP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b="1" dirty="0" smtClean="0">
              <a:solidFill>
                <a:srgbClr val="000000"/>
              </a:solidFill>
            </a:endParaRPr>
          </a:p>
          <a:p>
            <a:pPr>
              <a:defRPr/>
            </a:pPr>
            <a:r>
              <a:rPr lang="en-US" kern="1200" dirty="0" smtClean="0">
                <a:solidFill>
                  <a:srgbClr val="000000"/>
                </a:solidFill>
              </a:rPr>
              <a:t>[</a:t>
            </a:r>
            <a:r>
              <a:rPr lang="en-US" dirty="0"/>
              <a:t>Time</a:t>
            </a:r>
            <a:r>
              <a:rPr lang="en-US" kern="1200" dirty="0" smtClean="0">
                <a:solidFill>
                  <a:srgbClr val="000000"/>
                </a:solidFill>
              </a:rPr>
              <a:t>: 1/2 minute]</a:t>
            </a:r>
          </a:p>
          <a:p>
            <a:endParaRPr lang="en-US" b="1" dirty="0" smtClean="0">
              <a:solidFill>
                <a:srgbClr val="000000"/>
              </a:solidFill>
            </a:endParaRPr>
          </a:p>
          <a:p>
            <a:r>
              <a:rPr lang="en-US" i="1" kern="1200" dirty="0" smtClean="0">
                <a:solidFill>
                  <a:schemeClr val="tx1"/>
                </a:solidFill>
                <a:effectLst/>
              </a:rPr>
              <a:t>Say:</a:t>
            </a:r>
            <a:r>
              <a:rPr lang="en-US" kern="1200" dirty="0" smtClean="0">
                <a:solidFill>
                  <a:schemeClr val="tx1"/>
                </a:solidFill>
                <a:effectLst/>
              </a:rPr>
              <a:t> </a:t>
            </a:r>
            <a:r>
              <a:rPr lang="en-US" dirty="0"/>
              <a:t>By themselves, financial statements tell you quite a bit. But how do you </a:t>
            </a:r>
            <a:r>
              <a:rPr lang="en-US" i="1" dirty="0"/>
              <a:t>interpret</a:t>
            </a:r>
            <a:r>
              <a:rPr lang="en-US" dirty="0"/>
              <a:t> all the numbers these statements provide? For example, is your company's profit large or small? Is </a:t>
            </a:r>
            <a:r>
              <a:rPr lang="en-US" dirty="0" smtClean="0"/>
              <a:t>its level </a:t>
            </a:r>
            <a:r>
              <a:rPr lang="en-US" dirty="0"/>
              <a:t>of debt healthy or not? </a:t>
            </a:r>
            <a:r>
              <a:rPr lang="en-US" dirty="0" smtClean="0"/>
              <a:t>When you compare key numbers from your organization’s financial statements, you gain even deeper insights into how well it’s doing.</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dirty="0"/>
          </a:p>
        </p:txBody>
      </p:sp>
    </p:spTree>
    <p:extLst>
      <p:ext uri="{BB962C8B-B14F-4D97-AF65-F5344CB8AC3E}">
        <p14:creationId xmlns:p14="http://schemas.microsoft.com/office/powerpoint/2010/main" val="31867796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546100" y="3616324"/>
            <a:ext cx="5791200" cy="5159376"/>
          </a:xfrm>
        </p:spPr>
        <p:txBody>
          <a:bodyPr/>
          <a:lstStyle/>
          <a:p>
            <a:r>
              <a:rPr lang="en-US" sz="800" b="1" dirty="0"/>
              <a:t>Facilitator notes:</a:t>
            </a:r>
          </a:p>
          <a:p>
            <a:pPr>
              <a:defRPr/>
            </a:pPr>
            <a:endParaRPr lang="en-US" sz="800" dirty="0"/>
          </a:p>
          <a:p>
            <a:pPr>
              <a:defRPr/>
            </a:pPr>
            <a:r>
              <a:rPr lang="en-US" sz="800" dirty="0"/>
              <a:t>[Time: </a:t>
            </a:r>
            <a:r>
              <a:rPr lang="en-US" sz="800" dirty="0" smtClean="0"/>
              <a:t>7 </a:t>
            </a:r>
            <a:r>
              <a:rPr lang="en-US" sz="800" dirty="0"/>
              <a:t>minutes]</a:t>
            </a:r>
          </a:p>
          <a:p>
            <a:endParaRPr lang="en-US" sz="800" b="1" dirty="0" smtClean="0"/>
          </a:p>
          <a:p>
            <a:r>
              <a:rPr lang="en-US" sz="800" i="1" dirty="0" smtClean="0"/>
              <a:t>Say:</a:t>
            </a:r>
            <a:r>
              <a:rPr lang="en-US" sz="800" dirty="0" smtClean="0"/>
              <a:t> </a:t>
            </a:r>
            <a:r>
              <a:rPr lang="en-US" sz="800" b="1" dirty="0"/>
              <a:t>Ratio analysis</a:t>
            </a:r>
            <a:r>
              <a:rPr lang="en-US" sz="800" dirty="0"/>
              <a:t> helps you dig deeper into the information in </a:t>
            </a:r>
            <a:r>
              <a:rPr lang="en-US" sz="800" dirty="0" smtClean="0"/>
              <a:t>the financia</a:t>
            </a:r>
            <a:r>
              <a:rPr lang="en-US" sz="800" dirty="0"/>
              <a:t>l</a:t>
            </a:r>
            <a:r>
              <a:rPr lang="en-US" sz="800" dirty="0" smtClean="0"/>
              <a:t> statements</a:t>
            </a:r>
            <a:r>
              <a:rPr lang="en-US" sz="800" dirty="0"/>
              <a:t> </a:t>
            </a:r>
            <a:r>
              <a:rPr lang="en-US" sz="800" dirty="0" smtClean="0"/>
              <a:t>to evaluate and assess performance. </a:t>
            </a:r>
            <a:endParaRPr lang="en-US" sz="800" dirty="0"/>
          </a:p>
          <a:p>
            <a:r>
              <a:rPr lang="en-US" sz="800" dirty="0" smtClean="0"/>
              <a:t>Essentially, a </a:t>
            </a:r>
            <a:r>
              <a:rPr lang="en-US" sz="800" dirty="0"/>
              <a:t>financial ratio is two key numbers from an organization’s financial statements expressed in relation to each other. </a:t>
            </a:r>
            <a:r>
              <a:rPr lang="en-US" sz="800" dirty="0" smtClean="0"/>
              <a:t>There </a:t>
            </a:r>
            <a:r>
              <a:rPr lang="en-US" sz="800" dirty="0"/>
              <a:t>are numerous kinds of financial </a:t>
            </a:r>
            <a:r>
              <a:rPr lang="en-US" sz="800" dirty="0" smtClean="0"/>
              <a:t>ratios, and they enable us to examine a variety of areas related to a company’s financial health. Some examples include: </a:t>
            </a:r>
            <a:endParaRPr lang="en-US" sz="800" dirty="0"/>
          </a:p>
          <a:p>
            <a:pPr marL="171450" indent="-171450">
              <a:buFont typeface="Arial"/>
              <a:buChar char="•"/>
            </a:pPr>
            <a:r>
              <a:rPr lang="en-US" sz="800" b="1" dirty="0"/>
              <a:t>Profitability </a:t>
            </a:r>
            <a:r>
              <a:rPr lang="en-US" sz="800" b="1" dirty="0" smtClean="0"/>
              <a:t>ratios</a:t>
            </a:r>
            <a:r>
              <a:rPr lang="en-US" sz="800" dirty="0"/>
              <a:t>, which evaluate a company's level of profitability by expressing sales and profits as a percentage of various other items. </a:t>
            </a:r>
            <a:r>
              <a:rPr lang="en-US" sz="800" dirty="0" smtClean="0"/>
              <a:t>Examples include return on assets (ROA), return on equity (ROE), and earnings </a:t>
            </a:r>
            <a:r>
              <a:rPr lang="en-US" sz="800" dirty="0"/>
              <a:t>b</a:t>
            </a:r>
            <a:r>
              <a:rPr lang="en-US" sz="800" dirty="0" smtClean="0"/>
              <a:t>efore interest and taxes (EBIT).</a:t>
            </a:r>
            <a:endParaRPr lang="en-US" sz="800" dirty="0"/>
          </a:p>
          <a:p>
            <a:pPr marL="171450" indent="-171450">
              <a:buFont typeface="Arial"/>
              <a:buChar char="•"/>
            </a:pPr>
            <a:r>
              <a:rPr lang="en-US" sz="800" b="1" dirty="0"/>
              <a:t>Operating ratios </a:t>
            </a:r>
            <a:r>
              <a:rPr lang="en-US" sz="800" dirty="0"/>
              <a:t>(including liquidity ratios and efficiency ratios</a:t>
            </a:r>
            <a:r>
              <a:rPr lang="en-US" sz="800" dirty="0" smtClean="0"/>
              <a:t>), which </a:t>
            </a:r>
            <a:r>
              <a:rPr lang="en-US" sz="800" dirty="0"/>
              <a:t>link various income statement and balance sheet figures. In addition, they help you assess an organization’s operating efficiency—everything from how efficiently it uses its assets to how solvent it is. </a:t>
            </a:r>
            <a:r>
              <a:rPr lang="en-US" sz="800" dirty="0" smtClean="0"/>
              <a:t>Examples include asset turnover and operating cash flow.</a:t>
            </a:r>
            <a:endParaRPr lang="en-US" sz="800" dirty="0"/>
          </a:p>
          <a:p>
            <a:pPr marL="171450" indent="-171450">
              <a:buFont typeface="Arial"/>
              <a:buChar char="•"/>
            </a:pPr>
            <a:r>
              <a:rPr lang="en-US" sz="800" b="1" dirty="0"/>
              <a:t>Leverage </a:t>
            </a:r>
            <a:r>
              <a:rPr lang="en-US" sz="800" b="1" dirty="0" smtClean="0"/>
              <a:t>ratios</a:t>
            </a:r>
            <a:r>
              <a:rPr lang="en-US" sz="800" dirty="0"/>
              <a:t>, </a:t>
            </a:r>
            <a:r>
              <a:rPr lang="en-US" sz="800" dirty="0" smtClean="0"/>
              <a:t>which give </a:t>
            </a:r>
            <a:r>
              <a:rPr lang="en-US" sz="800" dirty="0"/>
              <a:t>you an idea of a company's methods of financing and help you gauge its ability to meet financial obligations. </a:t>
            </a:r>
            <a:r>
              <a:rPr lang="en-US" sz="800" dirty="0" smtClean="0"/>
              <a:t>The two most commonly used leverage ratios are interest coverage and debt to equity.</a:t>
            </a:r>
            <a:endParaRPr lang="en-US" sz="800" dirty="0"/>
          </a:p>
          <a:p>
            <a:endParaRPr lang="en-US" sz="800" dirty="0" smtClean="0"/>
          </a:p>
          <a:p>
            <a:r>
              <a:rPr lang="en-US" sz="800" dirty="0" smtClean="0"/>
              <a:t>In preparation for our session today, we asked you to complete the practice activity “Calculate Financial Ratios” so that you would gain greater insight into these ratios and their specific applications. Thinking about the work you did in this area, let’s share some of our insights now. Why do we perform ratio analyses? In what contexts would they be most useful?</a:t>
            </a:r>
          </a:p>
          <a:p>
            <a:endParaRPr lang="en-US" sz="800" dirty="0" smtClean="0"/>
          </a:p>
          <a:p>
            <a:r>
              <a:rPr lang="en-US" sz="800" i="1" dirty="0"/>
              <a:t>Answer: Ratios standardize key numbers and facilitate comparisons that make it easier to evaluate an </a:t>
            </a:r>
            <a:r>
              <a:rPr lang="en-US" sz="800" i="1" dirty="0" smtClean="0"/>
              <a:t>individual </a:t>
            </a:r>
            <a:r>
              <a:rPr lang="en-US" sz="800" i="1" dirty="0"/>
              <a:t>company or a group of similar </a:t>
            </a:r>
            <a:r>
              <a:rPr lang="en-US" sz="800" i="1" dirty="0" smtClean="0"/>
              <a:t>companies</a:t>
            </a:r>
            <a:r>
              <a:rPr lang="en-US" sz="800" i="1" dirty="0"/>
              <a:t> </a:t>
            </a:r>
            <a:r>
              <a:rPr lang="en-US" sz="800" i="1" dirty="0" smtClean="0"/>
              <a:t>over time and/or against other companies. </a:t>
            </a:r>
            <a:r>
              <a:rPr lang="en-US" sz="800" i="1" dirty="0"/>
              <a:t>Some ratios can be useful by </a:t>
            </a:r>
            <a:r>
              <a:rPr lang="en-US" sz="800" i="1" dirty="0" smtClean="0"/>
              <a:t>themselves; others </a:t>
            </a:r>
            <a:r>
              <a:rPr lang="en-US" sz="800" i="1" dirty="0"/>
              <a:t>are useful  only if </a:t>
            </a:r>
            <a:r>
              <a:rPr lang="en-US" sz="800" i="1" dirty="0" smtClean="0"/>
              <a:t>considered in a particular context or compared </a:t>
            </a:r>
            <a:r>
              <a:rPr lang="en-US" sz="800" i="1" dirty="0"/>
              <a:t>with other identical </a:t>
            </a:r>
            <a:r>
              <a:rPr lang="en-US" sz="800" i="1" dirty="0" smtClean="0"/>
              <a:t>ratios. Comparing </a:t>
            </a:r>
            <a:r>
              <a:rPr lang="en-US" sz="800" i="1" dirty="0"/>
              <a:t>the same ratios </a:t>
            </a:r>
            <a:r>
              <a:rPr lang="en-US" sz="800" i="1" dirty="0" smtClean="0"/>
              <a:t>over </a:t>
            </a:r>
            <a:r>
              <a:rPr lang="en-US" sz="800" i="1" dirty="0"/>
              <a:t>time is a </a:t>
            </a:r>
            <a:r>
              <a:rPr lang="en-US" sz="800" i="1" dirty="0" smtClean="0"/>
              <a:t>useful </a:t>
            </a:r>
            <a:r>
              <a:rPr lang="en-US" sz="800" i="1" dirty="0"/>
              <a:t>way to identify </a:t>
            </a:r>
            <a:r>
              <a:rPr lang="en-US" sz="800" i="1" dirty="0" smtClean="0"/>
              <a:t>trends</a:t>
            </a:r>
            <a:r>
              <a:rPr lang="en-US" sz="800" i="1" dirty="0"/>
              <a:t>. If </a:t>
            </a:r>
            <a:r>
              <a:rPr lang="en-US" sz="800" i="1" dirty="0" smtClean="0"/>
              <a:t>a ratio steadily improves, </a:t>
            </a:r>
            <a:r>
              <a:rPr lang="en-US" sz="800" i="1" dirty="0"/>
              <a:t>it may suggest an improvement in a company's operations or financial situation; conversely, if </a:t>
            </a:r>
            <a:r>
              <a:rPr lang="en-US" sz="800" i="1" dirty="0" smtClean="0"/>
              <a:t>it declines, it can highlight financial or competitive trouble. </a:t>
            </a:r>
          </a:p>
          <a:p>
            <a:endParaRPr lang="en-US" sz="800" dirty="0" smtClean="0"/>
          </a:p>
          <a:p>
            <a:r>
              <a:rPr lang="en-US" sz="800" i="1" dirty="0" smtClean="0"/>
              <a:t>Say:</a:t>
            </a:r>
            <a:r>
              <a:rPr lang="en-US" sz="800" dirty="0" smtClean="0"/>
              <a:t> Let’s consider the type of ratio that might be most practically useful in various contexts. I’ll review a few common scenarios and, based on your homework, you can chat in the ratio that you think would be best suited to evaluating and assessing financial performance in this context: </a:t>
            </a:r>
          </a:p>
          <a:p>
            <a:endParaRPr lang="en-US" sz="800" dirty="0" smtClean="0"/>
          </a:p>
          <a:p>
            <a:pPr marL="171450" indent="-171450">
              <a:buFont typeface="Arial"/>
              <a:buChar char="•"/>
            </a:pPr>
            <a:r>
              <a:rPr lang="en-US" sz="800" dirty="0" smtClean="0"/>
              <a:t>Jane is trying to understand if she should invest in one of two companies. She wants to be sure that she chooses one that’s not in danger of going bankrupt because it owes too much to its competitors to meet its financial obligations. Which ratios might she use to best assess this? </a:t>
            </a:r>
            <a:r>
              <a:rPr lang="en-US" sz="800" i="1" dirty="0" smtClean="0"/>
              <a:t>Answer: Leverage ratios to assess </a:t>
            </a:r>
            <a:r>
              <a:rPr lang="en-US" sz="800" i="1" dirty="0"/>
              <a:t>how much debt </a:t>
            </a:r>
            <a:r>
              <a:rPr lang="en-US" sz="800" i="1" dirty="0" smtClean="0"/>
              <a:t>each company </a:t>
            </a:r>
            <a:r>
              <a:rPr lang="en-US" sz="800" i="1" dirty="0"/>
              <a:t>has on its balance </a:t>
            </a:r>
            <a:r>
              <a:rPr lang="en-US" sz="800" i="1" dirty="0" smtClean="0"/>
              <a:t>sheet.</a:t>
            </a:r>
          </a:p>
          <a:p>
            <a:pPr marL="171450" indent="-171450">
              <a:buFont typeface="Arial"/>
              <a:buChar char="•"/>
            </a:pPr>
            <a:r>
              <a:rPr lang="en-US" sz="800" dirty="0" smtClean="0"/>
              <a:t>Micah is attempting to understand how profitable her company is compared with its competitors. Which type of ratio would be most useful to her in this regard? </a:t>
            </a:r>
            <a:r>
              <a:rPr lang="en-US" sz="800" i="1" dirty="0" smtClean="0"/>
              <a:t>Answer: Profitability ratios.</a:t>
            </a:r>
            <a:endParaRPr lang="en-US" sz="800" dirty="0" smtClean="0"/>
          </a:p>
          <a:p>
            <a:pPr marL="171450" indent="-171450">
              <a:buFont typeface="Arial"/>
              <a:buChar char="•"/>
            </a:pPr>
            <a:r>
              <a:rPr lang="en-US" sz="800" dirty="0" smtClean="0"/>
              <a:t>Johan would like to understand </a:t>
            </a:r>
            <a:r>
              <a:rPr lang="en-US" sz="800" dirty="0"/>
              <a:t>how effectively </a:t>
            </a:r>
            <a:r>
              <a:rPr lang="en-US" sz="800" dirty="0" smtClean="0"/>
              <a:t>his </a:t>
            </a:r>
            <a:r>
              <a:rPr lang="en-US" sz="800" dirty="0"/>
              <a:t>company utilizes </a:t>
            </a:r>
            <a:r>
              <a:rPr lang="en-US" sz="800" dirty="0" smtClean="0"/>
              <a:t>its </a:t>
            </a:r>
            <a:r>
              <a:rPr lang="en-US" sz="800" dirty="0"/>
              <a:t>assets, as well as how well it manages its liabilities</a:t>
            </a:r>
            <a:r>
              <a:rPr lang="en-US" sz="800" dirty="0" smtClean="0"/>
              <a:t>. Which ratios are most useful for him to examine? </a:t>
            </a:r>
            <a:r>
              <a:rPr lang="en-US" sz="800" i="1" dirty="0" smtClean="0"/>
              <a:t>Answer: Operating ratios</a:t>
            </a:r>
            <a:r>
              <a:rPr lang="en-US" sz="800" dirty="0"/>
              <a:t>—</a:t>
            </a:r>
            <a:r>
              <a:rPr lang="en-US" sz="800" i="1" dirty="0" smtClean="0"/>
              <a:t>specifically, efficiency ratios.</a:t>
            </a:r>
            <a:endParaRPr lang="en-US" sz="800" i="1" dirty="0"/>
          </a:p>
          <a:p>
            <a:endParaRPr lang="en-US" sz="800" i="1" dirty="0"/>
          </a:p>
          <a:p>
            <a:r>
              <a:rPr lang="en-US" sz="800" i="1" dirty="0"/>
              <a:t>Instructions</a:t>
            </a:r>
            <a:r>
              <a:rPr lang="en-US" sz="800" dirty="0"/>
              <a:t>: Ask participants to chat in </a:t>
            </a:r>
            <a:r>
              <a:rPr lang="en-US" sz="800" dirty="0" smtClean="0"/>
              <a:t>responses for each scenario. Review chats as they appear; experienced facilitators also may want to annotate inputs on the slide. If time permits, facilitators may want to ask participants to share additional scenarios from their own experience of when these analyses would be useful.</a:t>
            </a:r>
            <a:endParaRPr lang="en-US" sz="800" i="1"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11</a:t>
            </a:fld>
            <a:endParaRPr lang="en-US" dirty="0"/>
          </a:p>
        </p:txBody>
      </p:sp>
    </p:spTree>
    <p:extLst>
      <p:ext uri="{BB962C8B-B14F-4D97-AF65-F5344CB8AC3E}">
        <p14:creationId xmlns:p14="http://schemas.microsoft.com/office/powerpoint/2010/main" val="3100492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8850" name="Rectangle 2"/>
          <p:cNvSpPr>
            <a:spLocks noGrp="1" noChangeArrowheads="1"/>
          </p:cNvSpPr>
          <p:nvPr>
            <p:ph type="body" idx="1"/>
          </p:nvPr>
        </p:nvSpPr>
        <p:spPr bwMode="auto">
          <a:xfrm>
            <a:off x="698500" y="4343400"/>
            <a:ext cx="5486400" cy="45339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txBody>
          <a:bodyPr/>
          <a:lstStyle/>
          <a:p>
            <a:r>
              <a:rPr lang="en-US" b="1" dirty="0">
                <a:latin typeface="Calibri"/>
                <a:cs typeface="Calibri"/>
              </a:rPr>
              <a:t>Facilitator notes:</a:t>
            </a:r>
          </a:p>
          <a:p>
            <a:pPr>
              <a:defRPr/>
            </a:pPr>
            <a:endParaRPr lang="en-US" dirty="0">
              <a:latin typeface="Calibri"/>
              <a:cs typeface="Calibri"/>
            </a:endParaRPr>
          </a:p>
          <a:p>
            <a:pPr>
              <a:defRPr/>
            </a:pPr>
            <a:r>
              <a:rPr lang="en-US" dirty="0">
                <a:latin typeface="Calibri"/>
                <a:cs typeface="Calibri"/>
              </a:rPr>
              <a:t>[Time: 2</a:t>
            </a:r>
            <a:r>
              <a:rPr lang="en-US" dirty="0" smtClean="0">
                <a:latin typeface="Calibri"/>
                <a:cs typeface="Calibri"/>
              </a:rPr>
              <a:t> </a:t>
            </a:r>
            <a:r>
              <a:rPr lang="en-US" dirty="0">
                <a:latin typeface="Calibri"/>
                <a:cs typeface="Calibri"/>
              </a:rPr>
              <a:t>minutes]</a:t>
            </a:r>
          </a:p>
          <a:p>
            <a:pPr>
              <a:tabLst>
                <a:tab pos="139692" algn="l"/>
                <a:tab pos="457175" algn="l"/>
                <a:tab pos="139692" algn="l"/>
                <a:tab pos="457175" algn="l"/>
              </a:tabLst>
            </a:pPr>
            <a:endParaRPr lang="en-US" i="1" dirty="0" smtClean="0">
              <a:latin typeface="Calibri"/>
              <a:cs typeface="Calibri"/>
            </a:endParaRPr>
          </a:p>
          <a:p>
            <a:r>
              <a:rPr lang="en-US" i="1" dirty="0" smtClean="0">
                <a:latin typeface="Calibri"/>
                <a:cs typeface="Calibri"/>
              </a:rPr>
              <a:t>Say:</a:t>
            </a:r>
            <a:r>
              <a:rPr lang="en-US" dirty="0" smtClean="0">
                <a:latin typeface="Calibri"/>
                <a:cs typeface="Calibri"/>
              </a:rPr>
              <a:t> People outside of your company </a:t>
            </a:r>
            <a:r>
              <a:rPr lang="en-US" dirty="0">
                <a:cs typeface="Calibri"/>
              </a:rPr>
              <a:t>will also want </a:t>
            </a:r>
            <a:r>
              <a:rPr lang="en-US" dirty="0" smtClean="0">
                <a:latin typeface="Calibri"/>
                <a:cs typeface="Calibri"/>
              </a:rPr>
              <a:t>to assess the financial health of your business. For a publicly traded company, i</a:t>
            </a:r>
            <a:r>
              <a:rPr lang="en-US" dirty="0" smtClean="0"/>
              <a:t>nvestors </a:t>
            </a:r>
            <a:r>
              <a:rPr lang="en-US" dirty="0"/>
              <a:t>and stock analysts want to know whether the market price of a </a:t>
            </a:r>
            <a:r>
              <a:rPr lang="en-US" dirty="0" smtClean="0"/>
              <a:t>share of a company </a:t>
            </a:r>
            <a:r>
              <a:rPr lang="en-US" dirty="0"/>
              <a:t>is a good </a:t>
            </a:r>
            <a:r>
              <a:rPr lang="en-US" dirty="0" smtClean="0"/>
              <a:t>deal. </a:t>
            </a:r>
            <a:r>
              <a:rPr lang="en-US" dirty="0"/>
              <a:t>They also want to know how the company compares financially to its peers. </a:t>
            </a:r>
            <a:r>
              <a:rPr lang="en-US" dirty="0" smtClean="0"/>
              <a:t>Different </a:t>
            </a:r>
            <a:r>
              <a:rPr lang="en-US" dirty="0"/>
              <a:t>methods of </a:t>
            </a:r>
            <a:r>
              <a:rPr lang="en-US" b="1" dirty="0"/>
              <a:t>valuation</a:t>
            </a:r>
            <a:r>
              <a:rPr lang="en-US" dirty="0"/>
              <a:t> help investors assess a company's financial </a:t>
            </a:r>
            <a:r>
              <a:rPr lang="en-US" dirty="0" smtClean="0"/>
              <a:t>performance. These include:</a:t>
            </a:r>
            <a:endParaRPr lang="en-US" dirty="0"/>
          </a:p>
          <a:p>
            <a:pPr marL="171450" indent="-171450">
              <a:buFont typeface="Arial"/>
              <a:buChar char="•"/>
            </a:pPr>
            <a:r>
              <a:rPr lang="en-US" b="1" dirty="0"/>
              <a:t>Earnings per share (EPS).</a:t>
            </a:r>
            <a:r>
              <a:rPr lang="en-US" dirty="0"/>
              <a:t> EPS equals net income divided by the number of shares outstanding. This is one of the most commonly watched indicators of a company's financial performance. If it falls, it will likely take the stock's price down with it.</a:t>
            </a:r>
          </a:p>
          <a:p>
            <a:pPr marL="171450" indent="-171450">
              <a:buFont typeface="Arial"/>
              <a:buChar char="•"/>
            </a:pPr>
            <a:r>
              <a:rPr lang="en-US" b="1" dirty="0"/>
              <a:t>Price-to-earnings ratio (P/E).</a:t>
            </a:r>
            <a:r>
              <a:rPr lang="en-US" dirty="0"/>
              <a:t> The P/E ratio is the current price of a share of stock divided by the previous 12 months' earnings per share. It’s a common measure of how cheap or expensive a stock is, relative to earnings.</a:t>
            </a:r>
          </a:p>
          <a:p>
            <a:pPr marL="171450" indent="-171450">
              <a:buFont typeface="Arial"/>
              <a:buChar char="•"/>
            </a:pPr>
            <a:r>
              <a:rPr lang="en-US" b="1" dirty="0"/>
              <a:t>Price-to-book ratio.</a:t>
            </a:r>
            <a:r>
              <a:rPr lang="en-US" dirty="0"/>
              <a:t> This is the current market price of a share of stock divided by </a:t>
            </a:r>
            <a:r>
              <a:rPr lang="en-US" dirty="0" smtClean="0"/>
              <a:t>a </a:t>
            </a:r>
            <a:r>
              <a:rPr lang="en-US" dirty="0"/>
              <a:t>stock's book value per share. </a:t>
            </a:r>
          </a:p>
          <a:p>
            <a:pPr marL="171450" indent="-171450">
              <a:buFont typeface="Arial"/>
              <a:buChar char="•"/>
            </a:pPr>
            <a:r>
              <a:rPr lang="en-US" b="1" dirty="0" smtClean="0"/>
              <a:t>Growth </a:t>
            </a:r>
            <a:r>
              <a:rPr lang="en-US" b="1" dirty="0"/>
              <a:t>indicators.</a:t>
            </a:r>
            <a:r>
              <a:rPr lang="en-US" dirty="0"/>
              <a:t> When a </a:t>
            </a:r>
            <a:r>
              <a:rPr lang="en-US" dirty="0" smtClean="0"/>
              <a:t>company grows, </a:t>
            </a:r>
            <a:r>
              <a:rPr lang="en-US" dirty="0"/>
              <a:t>it can provide increasing returns to its shareholders and opportunities for employees. </a:t>
            </a:r>
            <a:endParaRPr lang="en-US" dirty="0" smtClean="0"/>
          </a:p>
          <a:p>
            <a:endParaRPr lang="en-US" dirty="0" smtClean="0"/>
          </a:p>
          <a:p>
            <a:r>
              <a:rPr lang="en-US" dirty="0" smtClean="0"/>
              <a:t>Analysts consider other metrics as well, such as economic value added and productivity. And because financial </a:t>
            </a:r>
            <a:r>
              <a:rPr lang="en-US" dirty="0"/>
              <a:t>statements tell </a:t>
            </a:r>
            <a:r>
              <a:rPr lang="en-US" dirty="0" smtClean="0"/>
              <a:t>only part of the story, to </a:t>
            </a:r>
            <a:r>
              <a:rPr lang="en-US" dirty="0"/>
              <a:t>get the most complete and accurate picture of an organization’s financial performance, </a:t>
            </a:r>
            <a:r>
              <a:rPr lang="en-US" dirty="0" smtClean="0"/>
              <a:t>analysts also </a:t>
            </a:r>
            <a:r>
              <a:rPr lang="en-US" dirty="0"/>
              <a:t>need to look beyond the statements at three key categories of information about the company: </a:t>
            </a:r>
          </a:p>
          <a:p>
            <a:pPr marL="171450" indent="-171450">
              <a:buFont typeface="Arial"/>
              <a:buChar char="•"/>
            </a:pPr>
            <a:r>
              <a:rPr lang="en-US" b="1" dirty="0"/>
              <a:t>Aspects of </a:t>
            </a:r>
            <a:r>
              <a:rPr lang="en-US" b="1" dirty="0" smtClean="0"/>
              <a:t>nonfinancial </a:t>
            </a:r>
            <a:r>
              <a:rPr lang="en-US" b="1" dirty="0"/>
              <a:t>health—</a:t>
            </a:r>
            <a:r>
              <a:rPr lang="en-US" dirty="0"/>
              <a:t>such as safety, employee engagement, and organizational decisiveness.</a:t>
            </a:r>
          </a:p>
          <a:p>
            <a:pPr marL="171450" indent="-171450">
              <a:buFont typeface="Arial"/>
              <a:buChar char="•"/>
            </a:pPr>
            <a:r>
              <a:rPr lang="en-US" b="1" dirty="0"/>
              <a:t>Customer attitudes—</a:t>
            </a:r>
            <a:r>
              <a:rPr lang="en-US" dirty="0"/>
              <a:t>including satisfaction with a company and its products, complaints, and intent to buy again from a business.</a:t>
            </a:r>
          </a:p>
          <a:p>
            <a:pPr marL="171450" indent="-171450">
              <a:buFont typeface="Arial"/>
              <a:buChar char="•"/>
            </a:pPr>
            <a:r>
              <a:rPr lang="en-US" b="1" dirty="0"/>
              <a:t>Competitors’ actions—</a:t>
            </a:r>
            <a:r>
              <a:rPr lang="en-US" dirty="0"/>
              <a:t>for example, the emergence of rivals from unexpected regions around the globe and small, seemingly harmless upstarts.</a:t>
            </a:r>
          </a:p>
          <a:p>
            <a:endParaRPr lang="en-US" dirty="0"/>
          </a:p>
          <a:p>
            <a:endParaRPr lang="en-US" dirty="0"/>
          </a:p>
        </p:txBody>
      </p:sp>
    </p:spTree>
    <p:extLst>
      <p:ext uri="{BB962C8B-B14F-4D97-AF65-F5344CB8AC3E}">
        <p14:creationId xmlns:p14="http://schemas.microsoft.com/office/powerpoint/2010/main" val="6145819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616325"/>
            <a:ext cx="5486400" cy="5337175"/>
          </a:xfrm>
        </p:spPr>
        <p:txBody>
          <a:bodyPr/>
          <a:lstStyle/>
          <a:p>
            <a:r>
              <a:rPr lang="en-US" b="1" dirty="0">
                <a:cs typeface="Calibri"/>
              </a:rPr>
              <a:t>Facilitator notes:</a:t>
            </a:r>
          </a:p>
          <a:p>
            <a:pPr>
              <a:defRPr/>
            </a:pPr>
            <a:endParaRPr lang="en-US" dirty="0">
              <a:cs typeface="Calibri"/>
            </a:endParaRPr>
          </a:p>
          <a:p>
            <a:pPr>
              <a:defRPr/>
            </a:pPr>
            <a:r>
              <a:rPr lang="en-US" dirty="0">
                <a:cs typeface="Calibri"/>
              </a:rPr>
              <a:t>[Time: </a:t>
            </a:r>
            <a:r>
              <a:rPr lang="en-US" dirty="0" smtClean="0">
                <a:cs typeface="Calibri"/>
              </a:rPr>
              <a:t>7</a:t>
            </a:r>
            <a:r>
              <a:rPr lang="en-US" dirty="0">
                <a:cs typeface="Calibri"/>
              </a:rPr>
              <a:t> </a:t>
            </a:r>
            <a:r>
              <a:rPr lang="en-US" dirty="0" smtClean="0">
                <a:cs typeface="Calibri"/>
              </a:rPr>
              <a:t>1/2 </a:t>
            </a:r>
            <a:r>
              <a:rPr lang="en-US" dirty="0">
                <a:cs typeface="Calibri"/>
              </a:rPr>
              <a:t>minutes]</a:t>
            </a:r>
          </a:p>
          <a:p>
            <a:pPr>
              <a:tabLst>
                <a:tab pos="139692" algn="l"/>
                <a:tab pos="457175" algn="l"/>
                <a:tab pos="139692" algn="l"/>
                <a:tab pos="457175" algn="l"/>
              </a:tabLst>
            </a:pPr>
            <a:endParaRPr lang="en-US" i="1" dirty="0">
              <a:cs typeface="Calibri"/>
            </a:endParaRPr>
          </a:p>
          <a:p>
            <a:r>
              <a:rPr lang="en-US" i="1" dirty="0">
                <a:cs typeface="Calibri"/>
              </a:rPr>
              <a:t>Say:</a:t>
            </a:r>
            <a:r>
              <a:rPr lang="en-US" dirty="0">
                <a:cs typeface="Calibri"/>
              </a:rPr>
              <a:t> </a:t>
            </a:r>
            <a:r>
              <a:rPr lang="en-US" dirty="0" smtClean="0">
                <a:cs typeface="Calibri"/>
              </a:rPr>
              <a:t>If all of this sounds a bit complicated to you, you’re not alone! </a:t>
            </a:r>
            <a:r>
              <a:rPr lang="en-US" dirty="0" smtClean="0">
                <a:ea typeface="ＭＳ Ｐゴシック" charset="0"/>
                <a:cs typeface="ＭＳ Ｐゴシック" charset="0"/>
              </a:rPr>
              <a:t>One simple way to begin </a:t>
            </a:r>
            <a:r>
              <a:rPr lang="en-US" dirty="0">
                <a:ea typeface="ＭＳ Ｐゴシック" charset="0"/>
                <a:cs typeface="ＭＳ Ｐゴシック" charset="0"/>
              </a:rPr>
              <a:t>t</a:t>
            </a:r>
            <a:r>
              <a:rPr lang="en-US" dirty="0" smtClean="0">
                <a:ea typeface="ＭＳ Ｐゴシック" charset="0"/>
                <a:cs typeface="ＭＳ Ｐゴシック" charset="0"/>
              </a:rPr>
              <a:t>o understand the myriad of factors that impact market valuation is to view it analogously to the process many of us might use to evaluate housing values when we are buying a home. </a:t>
            </a:r>
          </a:p>
          <a:p>
            <a:endParaRPr lang="en-US" dirty="0">
              <a:ea typeface="ＭＳ Ｐゴシック" charset="0"/>
              <a:cs typeface="ＭＳ Ｐゴシック" charset="0"/>
            </a:endParaRPr>
          </a:p>
          <a:p>
            <a:r>
              <a:rPr lang="en-US" i="1" dirty="0" smtClean="0">
                <a:ea typeface="ＭＳ Ｐゴシック" charset="0"/>
                <a:cs typeface="ＭＳ Ｐゴシック" charset="0"/>
              </a:rPr>
              <a:t>Instructions: Build the first part of the slide, which displays a single house.</a:t>
            </a:r>
          </a:p>
          <a:p>
            <a:endParaRPr lang="en-US" dirty="0">
              <a:ea typeface="ＭＳ Ｐゴシック" charset="0"/>
              <a:cs typeface="ＭＳ Ｐゴシック" charset="0"/>
            </a:endParaRPr>
          </a:p>
          <a:p>
            <a:r>
              <a:rPr lang="en-US" dirty="0" smtClean="0">
                <a:ea typeface="ＭＳ Ｐゴシック" charset="0"/>
                <a:cs typeface="ＭＳ Ｐゴシック" charset="0"/>
              </a:rPr>
              <a:t>Raise your hand if you have ever purchased a house. </a:t>
            </a:r>
            <a:r>
              <a:rPr lang="en-US" sz="900" dirty="0" smtClean="0">
                <a:ea typeface="ＭＳ Ｐゴシック" charset="0"/>
                <a:cs typeface="ＭＳ Ｐゴシック" charset="0"/>
              </a:rPr>
              <a:t>When you were making a decision about buying your house, how did you gauge whether the asking price was reasonable? Chat in any factors that come to mind.</a:t>
            </a:r>
          </a:p>
          <a:p>
            <a:endParaRPr lang="en-US" dirty="0">
              <a:ea typeface="ＭＳ Ｐゴシック" charset="0"/>
              <a:cs typeface="ＭＳ Ｐゴシック" charset="0"/>
            </a:endParaRPr>
          </a:p>
          <a:p>
            <a:r>
              <a:rPr lang="en-US" sz="900" i="1" dirty="0" smtClean="0">
                <a:ea typeface="ＭＳ Ｐゴシック" charset="0"/>
                <a:cs typeface="ＭＳ Ｐゴシック" charset="0"/>
              </a:rPr>
              <a:t>Instructions</a:t>
            </a:r>
            <a:r>
              <a:rPr lang="en-US" sz="900" dirty="0" smtClean="0">
                <a:ea typeface="ＭＳ Ｐゴシック" charset="0"/>
                <a:cs typeface="ＭＳ Ｐゴシック" charset="0"/>
              </a:rPr>
              <a:t>: Ask participants to chat in factors. Call out answers as they come in, remarking on the factors referenced most often; experienced facilitators might also wish to ask for a volunteer who has recently purchased a home to personalize this analogy for the group.</a:t>
            </a:r>
            <a:endParaRPr lang="en-US" sz="900" i="1" dirty="0" smtClean="0">
              <a:ea typeface="ＭＳ Ｐゴシック" charset="0"/>
              <a:cs typeface="ＭＳ Ｐゴシック" charset="0"/>
            </a:endParaRPr>
          </a:p>
          <a:p>
            <a:endParaRPr lang="en-US" dirty="0">
              <a:ea typeface="ＭＳ Ｐゴシック" charset="0"/>
              <a:cs typeface="ＭＳ Ｐゴシック" charset="0"/>
            </a:endParaRPr>
          </a:p>
          <a:p>
            <a:r>
              <a:rPr lang="en-US" i="1" dirty="0" smtClean="0">
                <a:ea typeface="ＭＳ Ｐゴシック" charset="0"/>
                <a:cs typeface="ＭＳ Ｐゴシック" charset="0"/>
              </a:rPr>
              <a:t>Say: </a:t>
            </a:r>
            <a:r>
              <a:rPr lang="en-US" dirty="0" smtClean="0">
                <a:ea typeface="ＭＳ Ｐゴシック" charset="0"/>
                <a:cs typeface="ＭＳ Ｐゴシック" charset="0"/>
              </a:rPr>
              <a:t>So there are a number of factors you may have considered. Some of us assessed the price against that of comparable homes in the area. Some looked at its features and amenities and considered a number of factors, both tangible and intangible. Research shows that another key metric buyers often use is to calculate the price per square foot to ensure they are getting an apples-to-apples comparison between individual properties.</a:t>
            </a:r>
          </a:p>
          <a:p>
            <a:endParaRPr lang="en-US" dirty="0">
              <a:ea typeface="ＭＳ Ｐゴシック" charset="0"/>
              <a:cs typeface="ＭＳ Ｐゴシック" charset="0"/>
            </a:endParaRPr>
          </a:p>
          <a:p>
            <a:r>
              <a:rPr lang="en-US" i="1" dirty="0" smtClean="0">
                <a:ea typeface="ＭＳ Ｐゴシック" charset="0"/>
                <a:cs typeface="ＭＳ Ｐゴシック" charset="0"/>
              </a:rPr>
              <a:t>Instructions: Build the second part of the slide, which displays some of the factors.</a:t>
            </a:r>
          </a:p>
          <a:p>
            <a:endParaRPr lang="en-US" sz="900" dirty="0">
              <a:ea typeface="ＭＳ Ｐゴシック" charset="0"/>
              <a:cs typeface="ＭＳ Ｐゴシック" charset="0"/>
            </a:endParaRPr>
          </a:p>
          <a:p>
            <a:r>
              <a:rPr lang="en-US" i="1" dirty="0" smtClean="0">
                <a:ea typeface="ＭＳ Ｐゴシック" charset="0"/>
                <a:cs typeface="ＭＳ Ｐゴシック" charset="0"/>
              </a:rPr>
              <a:t>Say: </a:t>
            </a:r>
            <a:r>
              <a:rPr lang="en-US" dirty="0" smtClean="0">
                <a:ea typeface="ＭＳ Ｐゴシック" charset="0"/>
                <a:cs typeface="ＭＳ Ｐゴシック" charset="0"/>
              </a:rPr>
              <a:t>This process is not dissimilar to the process analysts use to compare stocks. </a:t>
            </a:r>
          </a:p>
          <a:p>
            <a:endParaRPr lang="en-US" dirty="0" smtClean="0">
              <a:ea typeface="ＭＳ Ｐゴシック" charset="0"/>
              <a:cs typeface="ＭＳ Ｐゴシック" charset="0"/>
            </a:endParaRPr>
          </a:p>
          <a:p>
            <a:r>
              <a:rPr lang="en-US" i="1" dirty="0">
                <a:ea typeface="ＭＳ Ｐゴシック" charset="0"/>
                <a:cs typeface="ＭＳ Ｐゴシック" charset="0"/>
              </a:rPr>
              <a:t>Instructions: Build the </a:t>
            </a:r>
            <a:r>
              <a:rPr lang="en-US" i="1" dirty="0" smtClean="0">
                <a:ea typeface="ＭＳ Ｐゴシック" charset="0"/>
                <a:cs typeface="ＭＳ Ｐゴシック" charset="0"/>
              </a:rPr>
              <a:t>final parts </a:t>
            </a:r>
            <a:r>
              <a:rPr lang="en-US" i="1" dirty="0">
                <a:ea typeface="ＭＳ Ｐゴシック" charset="0"/>
                <a:cs typeface="ＭＳ Ｐゴシック" charset="0"/>
              </a:rPr>
              <a:t>of the </a:t>
            </a:r>
            <a:r>
              <a:rPr lang="en-US" i="1" dirty="0" smtClean="0">
                <a:ea typeface="ＭＳ Ｐゴシック" charset="0"/>
                <a:cs typeface="ＭＳ Ｐゴシック" charset="0"/>
              </a:rPr>
              <a:t>slide, which display some of the basic factors of valuation.</a:t>
            </a:r>
          </a:p>
          <a:p>
            <a:endParaRPr lang="en-US" dirty="0">
              <a:ea typeface="ＭＳ Ｐゴシック" charset="0"/>
              <a:cs typeface="ＭＳ Ｐゴシック" charset="0"/>
            </a:endParaRPr>
          </a:p>
          <a:p>
            <a:r>
              <a:rPr lang="en-US" i="1" dirty="0" smtClean="0">
                <a:ea typeface="ＭＳ Ｐゴシック" charset="0"/>
                <a:cs typeface="ＭＳ Ｐゴシック" charset="0"/>
              </a:rPr>
              <a:t>Say: </a:t>
            </a:r>
            <a:r>
              <a:rPr lang="en-US" dirty="0" smtClean="0">
                <a:ea typeface="ＭＳ Ｐゴシック" charset="0"/>
                <a:cs typeface="ＭＳ Ｐゴシック" charset="0"/>
              </a:rPr>
              <a:t>They look at the current valuation−or price per share of companies in similar industries−in the same way that we compare two houses in the same neighborhood. Analysts look at tangible and intangible features and amenities, such as the quality of management, the value of assets and liabilities, and brand. </a:t>
            </a:r>
            <a:r>
              <a:rPr lang="en-US" dirty="0">
                <a:ea typeface="ＭＳ Ｐゴシック" charset="0"/>
                <a:cs typeface="ＭＳ Ｐゴシック" charset="0"/>
              </a:rPr>
              <a:t>T</a:t>
            </a:r>
            <a:r>
              <a:rPr lang="en-US" dirty="0" smtClean="0">
                <a:ea typeface="ＭＳ Ｐゴシック" charset="0"/>
                <a:cs typeface="ＭＳ Ｐゴシック" charset="0"/>
              </a:rPr>
              <a:t>hey also look at financial metrics, such as the price of earnings per share, which is similar to the price per square foot metric in the home-buying example. Considering these factors together with the other financial metrics we discussed enables an analyst to understand whether a stock earns a “buy, sell, or hold” designation.</a:t>
            </a:r>
          </a:p>
          <a:p>
            <a:endParaRPr lang="en-US" sz="900" dirty="0">
              <a:ea typeface="ＭＳ Ｐゴシック" charset="0"/>
              <a:cs typeface="ＭＳ Ｐゴシック" charset="0"/>
            </a:endParaRPr>
          </a:p>
          <a:p>
            <a:r>
              <a:rPr lang="en-US" i="1" dirty="0" smtClean="0">
                <a:ea typeface="ＭＳ Ｐゴシック" charset="0"/>
                <a:cs typeface="ＭＳ Ｐゴシック" charset="0"/>
              </a:rPr>
              <a:t>Note: Experienced facilitators may wish to demonstrate a high-level comparative analysis of their company’s current stock price as compared to that of its closest competitor, as illustrated on the slide. For current stock price comparisons, access Google Finance, Yahoo Finance, or MSN Money.</a:t>
            </a:r>
            <a:endParaRPr lang="en-US" sz="900" i="1" dirty="0" smtClean="0">
              <a:ea typeface="ＭＳ Ｐゴシック" charset="0"/>
              <a:cs typeface="ＭＳ Ｐゴシック" charset="0"/>
            </a:endParaRPr>
          </a:p>
          <a:p>
            <a:endParaRPr lang="en-US" i="1" dirty="0">
              <a:ea typeface="ＭＳ Ｐゴシック" charset="0"/>
              <a:cs typeface="ＭＳ Ｐゴシック" charset="0"/>
            </a:endParaRP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13</a:t>
            </a:fld>
            <a:endParaRPr lang="en-US" dirty="0"/>
          </a:p>
        </p:txBody>
      </p:sp>
    </p:spTree>
    <p:extLst>
      <p:ext uri="{BB962C8B-B14F-4D97-AF65-F5344CB8AC3E}">
        <p14:creationId xmlns:p14="http://schemas.microsoft.com/office/powerpoint/2010/main" val="3107453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endParaRPr lang="en-US" b="1" dirty="0" smtClean="0"/>
          </a:p>
          <a:p>
            <a:r>
              <a:rPr lang="en-US" b="1" dirty="0" smtClean="0"/>
              <a:t>Facilitator notes:</a:t>
            </a:r>
          </a:p>
          <a:p>
            <a:endParaRPr lang="en-US" b="1" dirty="0" smtClean="0"/>
          </a:p>
          <a:p>
            <a:pPr>
              <a:defRPr/>
            </a:pPr>
            <a:r>
              <a:rPr lang="en-US" kern="1200" dirty="0" smtClean="0">
                <a:solidFill>
                  <a:schemeClr val="tx1"/>
                </a:solidFill>
              </a:rPr>
              <a:t>[</a:t>
            </a:r>
            <a:r>
              <a:rPr lang="en-US" dirty="0" smtClean="0"/>
              <a:t>Time</a:t>
            </a:r>
            <a:r>
              <a:rPr lang="en-US" kern="1200" dirty="0" smtClean="0">
                <a:solidFill>
                  <a:schemeClr val="tx1"/>
                </a:solidFill>
              </a:rPr>
              <a:t>: 1/2 minute]</a:t>
            </a:r>
          </a:p>
          <a:p>
            <a:endParaRPr lang="en-US" b="1" dirty="0" smtClean="0"/>
          </a:p>
          <a:p>
            <a:r>
              <a:rPr lang="en-US" i="1" kern="1200" dirty="0" smtClean="0">
                <a:solidFill>
                  <a:schemeClr val="tx1"/>
                </a:solidFill>
                <a:effectLst/>
              </a:rPr>
              <a:t>Say:</a:t>
            </a:r>
            <a:r>
              <a:rPr lang="en-US" kern="1200" dirty="0" smtClean="0">
                <a:solidFill>
                  <a:schemeClr val="tx1"/>
                </a:solidFill>
                <a:effectLst/>
              </a:rPr>
              <a:t> Now that you understand a bit about the measures that matter in your business and how your business is valued, let’s turn our attentio</a:t>
            </a:r>
            <a:r>
              <a:rPr lang="en-US" dirty="0" smtClean="0"/>
              <a:t>n in the last section to a practical application of this information to your day-to-day work. </a:t>
            </a:r>
            <a:r>
              <a:rPr lang="en-US" kern="1200" dirty="0" smtClean="0">
                <a:solidFill>
                  <a:schemeClr val="tx1"/>
                </a:solidFill>
                <a:effectLst/>
              </a:rPr>
              <a:t>Regardless of your </a:t>
            </a:r>
            <a:r>
              <a:rPr lang="en-US" dirty="0" smtClean="0"/>
              <a:t>role, at one time or another, you will likely need to determine how to invest or allocate resources appropriately for a project, product, service, or initiative. And you will need to convince senior managers to “green-light” your investment. Cost</a:t>
            </a:r>
            <a:r>
              <a:rPr lang="en-US" dirty="0"/>
              <a:t>/benefit analysis helps you figure out </a:t>
            </a:r>
            <a:r>
              <a:rPr lang="en-US" dirty="0" smtClean="0"/>
              <a:t>whether, over </a:t>
            </a:r>
            <a:r>
              <a:rPr lang="en-US" dirty="0"/>
              <a:t>a given time </a:t>
            </a:r>
            <a:r>
              <a:rPr lang="en-US" dirty="0" smtClean="0"/>
              <a:t>frame, the </a:t>
            </a:r>
            <a:r>
              <a:rPr lang="en-US" dirty="0"/>
              <a:t>benefits of a new investment will outweigh the associated costs. </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508000" y="3581394"/>
            <a:ext cx="5981699" cy="5486406"/>
          </a:xfrm>
        </p:spPr>
        <p:txBody>
          <a:bodyPr/>
          <a:lstStyle/>
          <a:p>
            <a:r>
              <a:rPr lang="en-US" sz="850" b="1" dirty="0" smtClean="0"/>
              <a:t>Facilitator notes:</a:t>
            </a:r>
          </a:p>
          <a:p>
            <a:endParaRPr lang="en-US" sz="850" dirty="0" smtClean="0"/>
          </a:p>
          <a:p>
            <a:r>
              <a:rPr lang="en-US" sz="850" dirty="0"/>
              <a:t>[Time: </a:t>
            </a:r>
            <a:r>
              <a:rPr lang="en-US" sz="850" dirty="0" smtClean="0"/>
              <a:t>7</a:t>
            </a:r>
            <a:r>
              <a:rPr lang="en-US" sz="850" dirty="0"/>
              <a:t> </a:t>
            </a:r>
            <a:r>
              <a:rPr lang="en-US" sz="850" dirty="0" smtClean="0"/>
              <a:t>1/2 </a:t>
            </a:r>
            <a:r>
              <a:rPr lang="en-US" sz="850" dirty="0"/>
              <a:t>minutes]</a:t>
            </a:r>
          </a:p>
          <a:p>
            <a:endParaRPr lang="en-US" sz="850" i="1" dirty="0"/>
          </a:p>
          <a:p>
            <a:r>
              <a:rPr lang="en-US" sz="850" i="1" dirty="0" smtClean="0"/>
              <a:t>Say: </a:t>
            </a:r>
            <a:r>
              <a:rPr lang="en-US" sz="850" dirty="0"/>
              <a:t>New investments can take lots of different forms. Examples might include buying a new piece of equipment, developing a new product or service, acquiring an existing provider to expand capacity, or hiring new staff members. </a:t>
            </a:r>
            <a:endParaRPr lang="en-US" sz="850" dirty="0" smtClean="0"/>
          </a:p>
          <a:p>
            <a:endParaRPr lang="en-US" sz="850" dirty="0"/>
          </a:p>
          <a:p>
            <a:r>
              <a:rPr lang="en-US" sz="850" dirty="0" smtClean="0"/>
              <a:t>To </a:t>
            </a:r>
            <a:r>
              <a:rPr lang="en-US" sz="850" dirty="0"/>
              <a:t>analyze the costs and benefits of a particular </a:t>
            </a:r>
            <a:r>
              <a:rPr lang="en-US" sz="850" dirty="0" smtClean="0"/>
              <a:t>investment, you need to:</a:t>
            </a:r>
          </a:p>
          <a:p>
            <a:pPr marL="171450" indent="-171450">
              <a:buFont typeface="Arial"/>
              <a:buChar char="•"/>
            </a:pPr>
            <a:r>
              <a:rPr lang="en-US" sz="850" b="1" dirty="0"/>
              <a:t>Identify the costs that would be incurred by the investment.</a:t>
            </a:r>
            <a:r>
              <a:rPr lang="en-US" sz="850" dirty="0"/>
              <a:t> List all the costs associated with the investment—up-front costs as well as later costs.</a:t>
            </a:r>
          </a:p>
          <a:p>
            <a:pPr marL="171450" indent="-171450">
              <a:buFont typeface="Arial"/>
              <a:buChar char="•"/>
            </a:pPr>
            <a:r>
              <a:rPr lang="en-US" sz="850" b="1" dirty="0"/>
              <a:t>Identify the new revenues the investment would produce.</a:t>
            </a:r>
            <a:r>
              <a:rPr lang="en-US" sz="850" dirty="0"/>
              <a:t> New revenues could come from more customers or increased purchases from existing customers.</a:t>
            </a:r>
          </a:p>
          <a:p>
            <a:pPr marL="171450" indent="-171450">
              <a:buFont typeface="Arial"/>
              <a:buChar char="•"/>
            </a:pPr>
            <a:r>
              <a:rPr lang="en-US" sz="850" b="1" dirty="0"/>
              <a:t>Identify any cost savings to be gained.</a:t>
            </a:r>
            <a:r>
              <a:rPr lang="en-US" sz="850" dirty="0"/>
              <a:t> Cost savings might come from more efficient processes that require less time, or more accurate processes that reduce the number of errors or lost customers. (Because they can come from a variety of sources, cost savings can be </a:t>
            </a:r>
            <a:r>
              <a:rPr lang="en-US" sz="850" dirty="0" smtClean="0"/>
              <a:t>hard </a:t>
            </a:r>
            <a:r>
              <a:rPr lang="en-US" sz="850" dirty="0"/>
              <a:t>to spot.)</a:t>
            </a:r>
          </a:p>
          <a:p>
            <a:pPr marL="171450" indent="-171450">
              <a:buFont typeface="Arial"/>
              <a:buChar char="•"/>
            </a:pPr>
            <a:r>
              <a:rPr lang="en-US" sz="850" b="1" dirty="0"/>
              <a:t>Identify impact on the bottom line.</a:t>
            </a:r>
            <a:r>
              <a:rPr lang="en-US" sz="850" dirty="0"/>
              <a:t> Determine how the new revenues and the costs associated with them will affect profit.</a:t>
            </a:r>
          </a:p>
          <a:p>
            <a:pPr marL="171450" indent="-171450">
              <a:buFont typeface="Arial"/>
              <a:buChar char="•"/>
            </a:pPr>
            <a:r>
              <a:rPr lang="en-US" sz="850" b="1" dirty="0"/>
              <a:t>Map out the timeline for expected costs and anticipated revenues.</a:t>
            </a:r>
            <a:r>
              <a:rPr lang="en-US" sz="850" dirty="0"/>
              <a:t> Figure out when you expect the costs to be incurred and in what increments. Determine when you expect to receive the benefits (additional revenues, cost savings) and in what increments. </a:t>
            </a:r>
          </a:p>
          <a:p>
            <a:pPr marL="171450" indent="-171450">
              <a:buFont typeface="Arial"/>
              <a:buChar char="•"/>
            </a:pPr>
            <a:r>
              <a:rPr lang="en-US" sz="850" b="1" dirty="0"/>
              <a:t>Evaluate unquantifiable benefits and costs.</a:t>
            </a:r>
            <a:r>
              <a:rPr lang="en-US" sz="850" dirty="0"/>
              <a:t> Examples of these might include an increase in customer goodwill, a good strategic fit between the investment and high-level organizational strategies, and the ability to take on a new business opportunity</a:t>
            </a:r>
            <a:r>
              <a:rPr lang="en-US" sz="850" dirty="0" smtClean="0"/>
              <a:t>.</a:t>
            </a:r>
          </a:p>
          <a:p>
            <a:pPr marL="171450" indent="-171450">
              <a:buFont typeface="Arial"/>
              <a:buChar char="•"/>
            </a:pPr>
            <a:endParaRPr lang="en-US" sz="850" dirty="0"/>
          </a:p>
          <a:p>
            <a:r>
              <a:rPr lang="en-US" sz="850" dirty="0"/>
              <a:t>You have a number of analytical methods at your disposal to conduct a </a:t>
            </a:r>
            <a:r>
              <a:rPr lang="en-US" sz="850" dirty="0" smtClean="0"/>
              <a:t>cost/benefit </a:t>
            </a:r>
            <a:r>
              <a:rPr lang="en-US" sz="850" dirty="0"/>
              <a:t>analysis: </a:t>
            </a:r>
          </a:p>
          <a:p>
            <a:pPr marL="171450" indent="-171450">
              <a:buFont typeface="Arial"/>
              <a:buChar char="•"/>
            </a:pPr>
            <a:r>
              <a:rPr lang="en-US" sz="850" dirty="0"/>
              <a:t>Return on investment (ROI</a:t>
            </a:r>
            <a:r>
              <a:rPr lang="en-US" sz="850" dirty="0" smtClean="0"/>
              <a:t>) analysis</a:t>
            </a:r>
            <a:endParaRPr lang="en-US" sz="850" dirty="0"/>
          </a:p>
          <a:p>
            <a:pPr marL="171450" indent="-171450">
              <a:buFont typeface="Arial"/>
              <a:buChar char="•"/>
            </a:pPr>
            <a:r>
              <a:rPr lang="en-US" sz="850" dirty="0"/>
              <a:t>Payback period analysis</a:t>
            </a:r>
          </a:p>
          <a:p>
            <a:pPr marL="171450" indent="-171450">
              <a:buFont typeface="Arial"/>
              <a:buChar char="•"/>
            </a:pPr>
            <a:r>
              <a:rPr lang="en-US" sz="850" dirty="0"/>
              <a:t>Net present value (NPV) analysis</a:t>
            </a:r>
          </a:p>
          <a:p>
            <a:pPr marL="171450" indent="-171450">
              <a:buFont typeface="Arial"/>
              <a:buChar char="•"/>
            </a:pPr>
            <a:r>
              <a:rPr lang="en-US" sz="850" dirty="0"/>
              <a:t>Internal rate of return (IRR) analysis</a:t>
            </a:r>
          </a:p>
          <a:p>
            <a:pPr marL="171450" indent="-171450">
              <a:buFont typeface="Arial"/>
              <a:buChar char="•"/>
            </a:pPr>
            <a:r>
              <a:rPr lang="en-US" sz="850" dirty="0" smtClean="0"/>
              <a:t>Breakeven </a:t>
            </a:r>
            <a:r>
              <a:rPr lang="en-US" sz="850" dirty="0"/>
              <a:t>analysis</a:t>
            </a:r>
          </a:p>
          <a:p>
            <a:pPr marL="171450" indent="-171450">
              <a:buFont typeface="Arial"/>
              <a:buChar char="•"/>
            </a:pPr>
            <a:r>
              <a:rPr lang="en-US" sz="850" dirty="0"/>
              <a:t>Sensitivity analysis</a:t>
            </a:r>
          </a:p>
          <a:p>
            <a:endParaRPr lang="en-US" sz="850" dirty="0" smtClean="0"/>
          </a:p>
          <a:p>
            <a:r>
              <a:rPr lang="en-US" sz="850" i="1" dirty="0" smtClean="0"/>
              <a:t>Ask</a:t>
            </a:r>
            <a:r>
              <a:rPr lang="en-US" sz="850" dirty="0" smtClean="0"/>
              <a:t>: Which </a:t>
            </a:r>
            <a:r>
              <a:rPr lang="en-US" sz="850" dirty="0"/>
              <a:t>one would you use in each of the following situations</a:t>
            </a:r>
            <a:r>
              <a:rPr lang="en-US" sz="850" dirty="0" smtClean="0"/>
              <a:t>? Chat in the type of cost/benefit analysis that would be most useful in each scenario.</a:t>
            </a:r>
          </a:p>
          <a:p>
            <a:pPr marL="171450" indent="-171450">
              <a:buFont typeface="Arial"/>
              <a:buChar char="•"/>
            </a:pPr>
            <a:r>
              <a:rPr lang="en-US" sz="850" dirty="0" smtClean="0"/>
              <a:t>If you need </a:t>
            </a:r>
            <a:r>
              <a:rPr lang="en-US" sz="850" dirty="0"/>
              <a:t>to analyze the income you expect </a:t>
            </a:r>
            <a:r>
              <a:rPr lang="en-US" sz="850" dirty="0" smtClean="0"/>
              <a:t>to gain from an </a:t>
            </a:r>
            <a:r>
              <a:rPr lang="en-US" sz="850" dirty="0"/>
              <a:t>investment </a:t>
            </a:r>
            <a:r>
              <a:rPr lang="en-US" sz="850" dirty="0" smtClean="0"/>
              <a:t>at </a:t>
            </a:r>
            <a:r>
              <a:rPr lang="en-US" sz="850" dirty="0"/>
              <a:t>some point in the </a:t>
            </a:r>
            <a:r>
              <a:rPr lang="en-US" sz="850" dirty="0" smtClean="0"/>
              <a:t>future. </a:t>
            </a:r>
            <a:r>
              <a:rPr lang="en-US" sz="850" i="1" dirty="0" smtClean="0"/>
              <a:t>Answer: NPV and/or IRR</a:t>
            </a:r>
          </a:p>
          <a:p>
            <a:pPr marL="171450" indent="-171450">
              <a:buFont typeface="Arial"/>
              <a:buChar char="•"/>
            </a:pPr>
            <a:r>
              <a:rPr lang="en-US" sz="850" dirty="0" smtClean="0"/>
              <a:t>If you want to compare </a:t>
            </a:r>
            <a:r>
              <a:rPr lang="en-US" sz="850" dirty="0"/>
              <a:t>returns on money spent internally with returns available </a:t>
            </a:r>
            <a:r>
              <a:rPr lang="en-US" sz="850" dirty="0" smtClean="0"/>
              <a:t>elsewhere. </a:t>
            </a:r>
            <a:r>
              <a:rPr lang="en-US" sz="850" i="1" dirty="0" smtClean="0"/>
              <a:t>Answer: Return </a:t>
            </a:r>
            <a:r>
              <a:rPr lang="en-US" sz="850" i="1" dirty="0"/>
              <a:t>on investment (ROI) analysis</a:t>
            </a:r>
          </a:p>
          <a:p>
            <a:pPr marL="171450" indent="-171450">
              <a:buFont typeface="Arial"/>
              <a:buChar char="•"/>
            </a:pPr>
            <a:r>
              <a:rPr lang="en-US" sz="850" dirty="0" smtClean="0"/>
              <a:t>If </a:t>
            </a:r>
            <a:r>
              <a:rPr lang="en-US" sz="850" dirty="0"/>
              <a:t>you want </a:t>
            </a:r>
            <a:r>
              <a:rPr lang="en-US" sz="850" dirty="0" smtClean="0"/>
              <a:t>to determine </a:t>
            </a:r>
            <a:r>
              <a:rPr lang="en-US" sz="850" dirty="0"/>
              <a:t>how long it will take to recoup the costs of the </a:t>
            </a:r>
            <a:r>
              <a:rPr lang="en-US" sz="850" dirty="0" smtClean="0"/>
              <a:t>investment. </a:t>
            </a:r>
            <a:r>
              <a:rPr lang="en-US" sz="850" i="1" dirty="0" smtClean="0"/>
              <a:t>Answer: </a:t>
            </a:r>
            <a:r>
              <a:rPr lang="en-US" sz="850" i="1" dirty="0"/>
              <a:t>Payback period analysis</a:t>
            </a:r>
          </a:p>
          <a:p>
            <a:endParaRPr lang="en-US" sz="850" dirty="0" smtClean="0"/>
          </a:p>
          <a:p>
            <a:r>
              <a:rPr lang="en-US" sz="850" i="1" dirty="0" smtClean="0"/>
              <a:t>Instructions</a:t>
            </a:r>
            <a:r>
              <a:rPr lang="en-US" sz="850" dirty="0" smtClean="0"/>
              <a:t>: Read each scenario statement and ask participants to chat in the cost/benefit analysis best suited to each. </a:t>
            </a:r>
            <a:endParaRPr lang="en-US" sz="850" i="1" dirty="0" smtClean="0"/>
          </a:p>
          <a:p>
            <a:endParaRPr lang="en-US" sz="850" dirty="0" smtClean="0"/>
          </a:p>
          <a:p>
            <a:r>
              <a:rPr lang="en-US" sz="850" i="1" dirty="0" smtClean="0"/>
              <a:t>Say: </a:t>
            </a:r>
            <a:r>
              <a:rPr lang="en-US" sz="850" dirty="0" smtClean="0"/>
              <a:t>Let’s look at a more complex example of a manager trying to determine whether the benefits of a new investment will outweigh the costs.</a:t>
            </a:r>
          </a:p>
          <a:p>
            <a:endParaRPr lang="en-US" sz="850" dirty="0" smtClean="0"/>
          </a:p>
          <a:p>
            <a:endParaRPr lang="en-US" sz="850" dirty="0"/>
          </a:p>
          <a:p>
            <a:endParaRPr lang="en-US" sz="850" i="1" dirty="0"/>
          </a:p>
          <a:p>
            <a:endParaRPr lang="en-US" sz="850" i="1" dirty="0"/>
          </a:p>
          <a:p>
            <a:endParaRPr lang="en-US" sz="850" i="1" kern="1200" dirty="0" smtClean="0">
              <a:solidFill>
                <a:schemeClr val="tx1"/>
              </a:solidFill>
              <a:effectLst/>
            </a:endParaRPr>
          </a:p>
          <a:p>
            <a:endParaRPr lang="en-US" sz="850" kern="1200" dirty="0" smtClean="0">
              <a:solidFill>
                <a:schemeClr val="tx1"/>
              </a:solidFill>
              <a:effectLst/>
            </a:endParaRPr>
          </a:p>
          <a:p>
            <a:endParaRPr lang="en-US" sz="850"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dirty="0"/>
          </a:p>
        </p:txBody>
      </p:sp>
    </p:spTree>
    <p:extLst>
      <p:ext uri="{BB962C8B-B14F-4D97-AF65-F5344CB8AC3E}">
        <p14:creationId xmlns:p14="http://schemas.microsoft.com/office/powerpoint/2010/main" val="1955276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794126"/>
            <a:ext cx="5486400" cy="4977342"/>
          </a:xfrm>
        </p:spPr>
        <p:txBody>
          <a:bodyPr/>
          <a:lstStyle/>
          <a:p>
            <a:r>
              <a:rPr lang="en-US" sz="850" b="1" dirty="0" smtClean="0">
                <a:solidFill>
                  <a:srgbClr val="000000"/>
                </a:solidFill>
              </a:rPr>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850" b="1" i="1" dirty="0" smtClean="0">
              <a:solidFill>
                <a:srgbClr val="000000"/>
              </a:solidFill>
            </a:endParaRPr>
          </a:p>
          <a:p>
            <a:r>
              <a:rPr lang="en-US" sz="850" dirty="0"/>
              <a:t>[Time: </a:t>
            </a:r>
            <a:r>
              <a:rPr lang="en-US" sz="850" dirty="0" smtClean="0"/>
              <a:t>8</a:t>
            </a:r>
            <a:r>
              <a:rPr lang="en-US" sz="850" kern="1200" dirty="0" smtClean="0">
                <a:solidFill>
                  <a:schemeClr val="tx1"/>
                </a:solidFill>
                <a:effectLst/>
              </a:rPr>
              <a:t> minutes]</a:t>
            </a:r>
          </a:p>
          <a:p>
            <a:endParaRPr lang="en-US" sz="850" i="1" kern="1200" dirty="0" smtClean="0">
              <a:solidFill>
                <a:schemeClr val="tx1"/>
              </a:solidFill>
              <a:effectLst/>
            </a:endParaRPr>
          </a:p>
          <a:p>
            <a:r>
              <a:rPr lang="en-US" sz="850" i="1" kern="1200" dirty="0" smtClean="0">
                <a:solidFill>
                  <a:schemeClr val="tx1"/>
                </a:solidFill>
                <a:effectLst/>
              </a:rPr>
              <a:t>Say:</a:t>
            </a:r>
            <a:r>
              <a:rPr lang="en-US" sz="850" kern="1200" dirty="0" smtClean="0">
                <a:solidFill>
                  <a:schemeClr val="tx1"/>
                </a:solidFill>
                <a:effectLst/>
              </a:rPr>
              <a:t> </a:t>
            </a:r>
            <a:r>
              <a:rPr lang="en-US" sz="850" dirty="0" smtClean="0"/>
              <a:t>New </a:t>
            </a:r>
            <a:r>
              <a:rPr lang="en-US" sz="850" dirty="0"/>
              <a:t>investments can take lots of different </a:t>
            </a:r>
            <a:r>
              <a:rPr lang="en-US" sz="850" dirty="0" smtClean="0"/>
              <a:t>forms</a:t>
            </a:r>
            <a:r>
              <a:rPr lang="en-US" sz="850" dirty="0"/>
              <a:t> </a:t>
            </a:r>
            <a:r>
              <a:rPr lang="en-US" sz="850" dirty="0" smtClean="0"/>
              <a:t>in organizations. In a perfect world, management might invest in every project that supported its strategy, beat the competition, and resulted in net profits. Unfortunately, for most organizations, budgets are fixed annually with limits, there are too many strategic options from which to choose, and returns can be challenging to predict. Within your company, you may be tasked with making the case to management about why an investment you’re proposing should be funded. Assuming your proposal clears the obvious financial hurdles of net profitability, you will </a:t>
            </a:r>
            <a:r>
              <a:rPr lang="en-US" sz="850" dirty="0"/>
              <a:t>want </a:t>
            </a:r>
            <a:r>
              <a:rPr lang="en-US" sz="850" dirty="0" smtClean="0"/>
              <a:t>to present the best case for </a:t>
            </a:r>
            <a:r>
              <a:rPr lang="en-US" sz="850" dirty="0"/>
              <a:t>investment—one </a:t>
            </a:r>
            <a:r>
              <a:rPr lang="en-US" sz="850" dirty="0" smtClean="0"/>
              <a:t>that </a:t>
            </a:r>
            <a:r>
              <a:rPr lang="en-US" sz="850" dirty="0"/>
              <a:t>will convey in clear terms the potential return </a:t>
            </a:r>
            <a:r>
              <a:rPr lang="en-US" sz="850" dirty="0" smtClean="0"/>
              <a:t>and compare its advantages against the company’s other investment </a:t>
            </a:r>
            <a:r>
              <a:rPr lang="en-US" sz="850" dirty="0"/>
              <a:t>options</a:t>
            </a:r>
            <a:r>
              <a:rPr lang="en-US" sz="850" dirty="0" smtClean="0"/>
              <a:t>.</a:t>
            </a:r>
          </a:p>
          <a:p>
            <a:endParaRPr lang="en-US" sz="850" dirty="0" smtClean="0"/>
          </a:p>
          <a:p>
            <a:r>
              <a:rPr lang="en-US" sz="850" dirty="0" smtClean="0"/>
              <a:t>Let’s think about how you might do this using a short scenario.</a:t>
            </a:r>
            <a:r>
              <a:rPr lang="en-US" sz="850" dirty="0"/>
              <a:t> </a:t>
            </a:r>
            <a:r>
              <a:rPr lang="en-US" sz="850" dirty="0" smtClean="0"/>
              <a:t>Take </a:t>
            </a:r>
            <a:r>
              <a:rPr lang="en-US" sz="850" dirty="0"/>
              <a:t>a minute to review this scenario, </a:t>
            </a:r>
            <a:r>
              <a:rPr lang="en-US" sz="850" dirty="0" smtClean="0"/>
              <a:t>then </a:t>
            </a:r>
            <a:r>
              <a:rPr lang="en-US" sz="850" dirty="0"/>
              <a:t>raise your hand to offer your perspective on </a:t>
            </a:r>
            <a:r>
              <a:rPr lang="en-US" sz="850" dirty="0" smtClean="0"/>
              <a:t>the type of cost/benefit analyses Elliott </a:t>
            </a:r>
            <a:r>
              <a:rPr lang="en-US" sz="850" dirty="0"/>
              <a:t>could </a:t>
            </a:r>
            <a:r>
              <a:rPr lang="en-US" sz="850" dirty="0" smtClean="0"/>
              <a:t>emphasize with to management to demonstrate the attractiveness of this investment option.</a:t>
            </a:r>
            <a:endParaRPr lang="en-US" sz="850" dirty="0"/>
          </a:p>
          <a:p>
            <a:endParaRPr lang="en-US" sz="850" dirty="0" smtClean="0"/>
          </a:p>
          <a:p>
            <a:r>
              <a:rPr lang="en-US" sz="850" i="1" kern="1200" dirty="0" smtClean="0">
                <a:solidFill>
                  <a:schemeClr val="tx1"/>
                </a:solidFill>
                <a:effectLst/>
              </a:rPr>
              <a:t>Instructions: </a:t>
            </a:r>
            <a:r>
              <a:rPr lang="en-US" sz="850" kern="1200" dirty="0" smtClean="0">
                <a:solidFill>
                  <a:schemeClr val="tx1"/>
                </a:solidFill>
                <a:effectLst/>
              </a:rPr>
              <a:t>Give participants one minute to review the scenario, and then ask 2-3 participants to offer their perspectives. Highlight the following </a:t>
            </a:r>
            <a:r>
              <a:rPr lang="en-US" sz="850" dirty="0" smtClean="0"/>
              <a:t>key types of analysis</a:t>
            </a:r>
            <a:r>
              <a:rPr lang="en-US" sz="850" kern="1200" dirty="0" smtClean="0">
                <a:solidFill>
                  <a:schemeClr val="tx1"/>
                </a:solidFill>
                <a:effectLst/>
              </a:rPr>
              <a:t> if participants do not mention them:</a:t>
            </a:r>
          </a:p>
          <a:p>
            <a:pPr marL="171450" indent="-171450">
              <a:buFont typeface="Arial"/>
              <a:buChar char="•"/>
            </a:pPr>
            <a:r>
              <a:rPr lang="en-US" sz="850" dirty="0" smtClean="0"/>
              <a:t>Comparative </a:t>
            </a:r>
            <a:r>
              <a:rPr lang="en-US" sz="850" b="1" dirty="0" smtClean="0"/>
              <a:t>payback period and breakeven analyses</a:t>
            </a:r>
            <a:r>
              <a:rPr lang="en-US" sz="850" dirty="0" smtClean="0"/>
              <a:t>, which are key strengths of this investment, as compared with other investments with longer payback and breakeven periods and thus higher associated risk.</a:t>
            </a:r>
          </a:p>
          <a:p>
            <a:pPr marL="171450" indent="-171450">
              <a:buFont typeface="Arial"/>
              <a:buChar char="•"/>
            </a:pPr>
            <a:r>
              <a:rPr lang="en-US" sz="850" b="1" dirty="0" smtClean="0"/>
              <a:t>IRR, to augment the NPV analysis</a:t>
            </a:r>
            <a:r>
              <a:rPr lang="en-US" sz="850" dirty="0" smtClean="0"/>
              <a:t>, as it will reinforce that the IRR is </a:t>
            </a:r>
            <a:r>
              <a:rPr lang="en-US" sz="850" dirty="0"/>
              <a:t>greater than the opportunity cost (the expected return on a comparable investment) of the capital required</a:t>
            </a:r>
            <a:r>
              <a:rPr lang="en-US" sz="850" dirty="0" smtClean="0"/>
              <a:t>, and thus indicates that </a:t>
            </a:r>
            <a:r>
              <a:rPr lang="en-US" sz="850" dirty="0"/>
              <a:t>the organization should make the investment under consideration. </a:t>
            </a:r>
            <a:endParaRPr lang="en-US" sz="850" b="1" dirty="0" smtClean="0"/>
          </a:p>
          <a:p>
            <a:pPr marL="171450" lvl="0" indent="-171450">
              <a:buFont typeface="Arial"/>
              <a:buChar char="•"/>
            </a:pPr>
            <a:r>
              <a:rPr lang="en-US" sz="850" b="1" dirty="0" smtClean="0"/>
              <a:t>Sensitivity analysis</a:t>
            </a:r>
            <a:r>
              <a:rPr lang="en-US" sz="850" dirty="0" smtClean="0"/>
              <a:t>, to reinforce the benefits of scalability inherent in the project, as compared with other options that may be more prone to risk from incremental business or market changes.</a:t>
            </a:r>
          </a:p>
          <a:p>
            <a:pPr marL="171450" lvl="0" indent="-171450">
              <a:buFont typeface="Arial"/>
              <a:buChar char="•"/>
            </a:pPr>
            <a:endParaRPr lang="en-US" sz="850" dirty="0" smtClean="0"/>
          </a:p>
          <a:p>
            <a:r>
              <a:rPr lang="en-US" sz="850" i="1" dirty="0" smtClean="0"/>
              <a:t>Say: </a:t>
            </a:r>
            <a:r>
              <a:rPr lang="en-US" sz="850" dirty="0" smtClean="0"/>
              <a:t>These are great suggestions to help Elliott frame the benefits of his proposal in comparison to others. It’s also important to remember that in the real world, not every investment is so clear-cut, and that in </a:t>
            </a:r>
            <a:r>
              <a:rPr lang="en-US" sz="850" dirty="0"/>
              <a:t>every </a:t>
            </a:r>
            <a:r>
              <a:rPr lang="en-US" sz="850" dirty="0" smtClean="0"/>
              <a:t>cost/benefit </a:t>
            </a:r>
            <a:r>
              <a:rPr lang="en-US" sz="850" dirty="0"/>
              <a:t>analysis, you should always weigh the relative merits of each investment against the consequences of </a:t>
            </a:r>
            <a:r>
              <a:rPr lang="en-US" sz="850" i="1" dirty="0"/>
              <a:t>not</a:t>
            </a:r>
            <a:r>
              <a:rPr lang="en-US" sz="850" dirty="0"/>
              <a:t> proceeding with the investment—the status quo. </a:t>
            </a:r>
            <a:r>
              <a:rPr lang="en-US" sz="850" dirty="0" smtClean="0"/>
              <a:t>Often</a:t>
            </a:r>
            <a:r>
              <a:rPr lang="en-US" sz="850" dirty="0"/>
              <a:t>, even when a new investment could generate significant benefits, the cost of doing nothing can be relatively low—making the status quo a worthwhile alternative to consider.</a:t>
            </a:r>
          </a:p>
          <a:p>
            <a:pPr lvl="0"/>
            <a:endParaRPr lang="en-US" sz="850" dirty="0" smtClean="0"/>
          </a:p>
          <a:p>
            <a:r>
              <a:rPr lang="en-US" sz="850" i="1" dirty="0"/>
              <a:t>Instructions: </a:t>
            </a:r>
            <a:r>
              <a:rPr lang="en-US" sz="850" dirty="0" smtClean="0"/>
              <a:t>As </a:t>
            </a:r>
            <a:r>
              <a:rPr lang="en-US" sz="850" dirty="0"/>
              <a:t>time permits, allow 1-2 participants to share personal insights or perspectives based on their experiences or perceptions. </a:t>
            </a:r>
            <a:r>
              <a:rPr lang="en-US" sz="850" dirty="0" smtClean="0"/>
              <a:t> </a:t>
            </a:r>
          </a:p>
          <a:p>
            <a:endParaRPr lang="en-US" sz="850" i="1" dirty="0"/>
          </a:p>
          <a:p>
            <a:r>
              <a:rPr lang="en-US" sz="850" i="1" dirty="0" smtClean="0"/>
              <a:t>Ask</a:t>
            </a:r>
            <a:r>
              <a:rPr lang="en-US" sz="850" dirty="0" smtClean="0"/>
              <a:t>: Have you ever had to make the case for a manager to choose your project over other options? What metrics did you use? How might financial metrics like these help to make your case in the future?</a:t>
            </a:r>
            <a:endParaRPr lang="en-US" sz="85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dirty="0"/>
          </a:p>
        </p:txBody>
      </p:sp>
    </p:spTree>
    <p:extLst>
      <p:ext uri="{BB962C8B-B14F-4D97-AF65-F5344CB8AC3E}">
        <p14:creationId xmlns:p14="http://schemas.microsoft.com/office/powerpoint/2010/main" val="5578350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a:defRPr/>
            </a:pPr>
            <a:r>
              <a:rPr lang="en-US" kern="1200" dirty="0" smtClean="0">
                <a:solidFill>
                  <a:schemeClr val="tx1"/>
                </a:solidFill>
              </a:rPr>
              <a:t>[</a:t>
            </a:r>
            <a:r>
              <a:rPr lang="en-US" dirty="0"/>
              <a:t>Time</a:t>
            </a:r>
            <a:r>
              <a:rPr lang="en-US" kern="1200" dirty="0" smtClean="0">
                <a:solidFill>
                  <a:schemeClr val="tx1"/>
                </a:solidFill>
              </a:rPr>
              <a:t>: 1/2 minute]</a:t>
            </a:r>
          </a:p>
          <a:p>
            <a:endParaRPr lang="en-US" b="1" dirty="0" smtClean="0"/>
          </a:p>
          <a:p>
            <a:r>
              <a:rPr lang="en-US" i="1" kern="1200" dirty="0" smtClean="0">
                <a:solidFill>
                  <a:schemeClr val="tx1"/>
                </a:solidFill>
                <a:effectLst/>
              </a:rPr>
              <a:t>Say</a:t>
            </a:r>
            <a:r>
              <a:rPr lang="en-US" kern="1200" dirty="0" smtClean="0">
                <a:solidFill>
                  <a:schemeClr val="tx1"/>
                </a:solidFill>
                <a:effectLst/>
              </a:rPr>
              <a:t>: We’re coming to the end of our session today.</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dirty="0"/>
          </a:p>
        </p:txBody>
      </p:sp>
    </p:spTree>
    <p:extLst>
      <p:ext uri="{BB962C8B-B14F-4D97-AF65-F5344CB8AC3E}">
        <p14:creationId xmlns:p14="http://schemas.microsoft.com/office/powerpoint/2010/main" val="14752622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dirty="0" smtClean="0"/>
          </a:p>
          <a:p>
            <a:r>
              <a:rPr lang="en-US" kern="1200" dirty="0" smtClean="0">
                <a:solidFill>
                  <a:schemeClr val="tx1"/>
                </a:solidFill>
                <a:effectLst/>
              </a:rPr>
              <a:t>[Time: 3 minutes]</a:t>
            </a:r>
          </a:p>
          <a:p>
            <a:endParaRPr lang="en-US"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Today’s session focused on three important elements of </a:t>
            </a:r>
            <a:r>
              <a:rPr lang="en-US" dirty="0" smtClean="0"/>
              <a:t>financial essentials</a:t>
            </a:r>
            <a:r>
              <a:rPr lang="en-US" kern="1200" dirty="0" smtClean="0">
                <a:solidFill>
                  <a:schemeClr val="tx1"/>
                </a:solidFill>
                <a:effectLst/>
              </a:rPr>
              <a:t>. Specifically, we discussed how to:</a:t>
            </a:r>
          </a:p>
          <a:p>
            <a:pPr lvl="0"/>
            <a:endParaRPr lang="en-US" kern="1200" dirty="0" smtClean="0">
              <a:solidFill>
                <a:schemeClr val="tx1"/>
              </a:solidFill>
              <a:effectLst/>
            </a:endParaRPr>
          </a:p>
          <a:p>
            <a:pPr marL="171450" lvl="0" indent="-171450">
              <a:buFont typeface="Arial"/>
              <a:buChar char="•"/>
            </a:pPr>
            <a:r>
              <a:rPr lang="en-US" dirty="0" smtClean="0"/>
              <a:t>Interpret financial statements</a:t>
            </a:r>
          </a:p>
          <a:p>
            <a:pPr marL="171450" lvl="0" indent="-171450">
              <a:buFont typeface="Arial"/>
              <a:buChar char="•"/>
            </a:pPr>
            <a:r>
              <a:rPr lang="en-US" dirty="0" smtClean="0"/>
              <a:t>Assess financial health</a:t>
            </a:r>
          </a:p>
          <a:p>
            <a:pPr marL="171450" lvl="0" indent="-171450">
              <a:buFont typeface="Arial"/>
              <a:buChar char="•"/>
            </a:pPr>
            <a:r>
              <a:rPr lang="en-US" dirty="0" smtClean="0"/>
              <a:t>Analyze and compare costs and benefits</a:t>
            </a:r>
          </a:p>
          <a:p>
            <a:pPr lvl="0"/>
            <a:endParaRPr lang="en-US" dirty="0" smtClean="0"/>
          </a:p>
          <a:p>
            <a:pPr lvl="0"/>
            <a:r>
              <a:rPr lang="en-US" dirty="0" smtClean="0"/>
              <a:t>What is one insight that you will take away from today’s session and apply to your role? Raise your hand or chat in.</a:t>
            </a:r>
          </a:p>
          <a:p>
            <a:pPr lvl="0"/>
            <a:endParaRPr lang="en-US" dirty="0" smtClean="0"/>
          </a:p>
          <a:p>
            <a:r>
              <a:rPr lang="en-US" i="1" dirty="0" smtClean="0"/>
              <a:t>Instructions: </a:t>
            </a:r>
            <a:r>
              <a:rPr lang="en-US" dirty="0" smtClean="0"/>
              <a:t>Ask 2-3 participants to share an area of insight or ideas.</a:t>
            </a:r>
          </a:p>
          <a:p>
            <a:pPr lvl="0"/>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dirty="0"/>
          </a:p>
        </p:txBody>
      </p:sp>
    </p:spTree>
    <p:extLst>
      <p:ext uri="{BB962C8B-B14F-4D97-AF65-F5344CB8AC3E}">
        <p14:creationId xmlns:p14="http://schemas.microsoft.com/office/powerpoint/2010/main" val="7577204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8500" y="3794125"/>
            <a:ext cx="5486400" cy="4664075"/>
          </a:xfrm>
        </p:spPr>
        <p:txBody>
          <a:bodyPr/>
          <a:lstStyle/>
          <a:p>
            <a:r>
              <a:rPr lang="en-US" b="1" dirty="0" smtClean="0">
                <a:solidFill>
                  <a:srgbClr val="000000"/>
                </a:solidFill>
              </a:rPr>
              <a:t>Facilitator notes:</a:t>
            </a:r>
          </a:p>
          <a:p>
            <a:endParaRPr lang="en-US" i="1" dirty="0" smtClean="0">
              <a:solidFill>
                <a:srgbClr val="000000"/>
              </a:solidFill>
            </a:endParaRPr>
          </a:p>
          <a:p>
            <a:r>
              <a:rPr lang="en-US" dirty="0"/>
              <a:t>[Time: </a:t>
            </a:r>
            <a:r>
              <a:rPr lang="en-US" kern="1200" dirty="0" smtClean="0">
                <a:solidFill>
                  <a:schemeClr val="tx1"/>
                </a:solidFill>
                <a:effectLst/>
              </a:rPr>
              <a:t>1 minute]</a:t>
            </a:r>
          </a:p>
          <a:p>
            <a:r>
              <a:rPr lang="en-US" b="1" kern="1200" dirty="0" smtClean="0">
                <a:solidFill>
                  <a:schemeClr val="tx1"/>
                </a:solidFill>
                <a:effectLst/>
              </a:rPr>
              <a:t> </a:t>
            </a:r>
            <a:endParaRPr lang="en-US"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The next step for you in your development is to focus on applying and developing a skill that is particularly relevant to you, and has a good chance of making an impact in the workplace for you and your team.</a:t>
            </a:r>
          </a:p>
          <a:p>
            <a:endParaRPr lang="en-US" kern="1200" dirty="0" smtClean="0">
              <a:solidFill>
                <a:schemeClr val="tx1"/>
              </a:solidFill>
              <a:effectLst/>
            </a:endParaRPr>
          </a:p>
          <a:p>
            <a:r>
              <a:rPr lang="en-US" kern="1200" dirty="0" smtClean="0">
                <a:solidFill>
                  <a:schemeClr val="tx1"/>
                </a:solidFill>
                <a:effectLst/>
              </a:rPr>
              <a:t>The On-the-Job section in the Harvard ManageMentor </a:t>
            </a:r>
            <a:r>
              <a:rPr lang="en-US" dirty="0" smtClean="0"/>
              <a:t>Finance Essentials </a:t>
            </a:r>
            <a:r>
              <a:rPr lang="en-US" kern="1200" dirty="0" smtClean="0">
                <a:solidFill>
                  <a:schemeClr val="tx1"/>
                </a:solidFill>
                <a:effectLst/>
              </a:rPr>
              <a:t>topic provides an opportunity for you to pick a skill to work on and come up with specific ways to apply and develop the skill in your workplace. For instance, you can pick the skill: “</a:t>
            </a:r>
            <a:r>
              <a:rPr lang="en-US" b="1" kern="1200" dirty="0" smtClean="0">
                <a:solidFill>
                  <a:schemeClr val="tx1"/>
                </a:solidFill>
                <a:effectLst/>
              </a:rPr>
              <a:t>T</a:t>
            </a:r>
            <a:r>
              <a:rPr lang="en-US" b="1" dirty="0" smtClean="0"/>
              <a:t>rack </a:t>
            </a:r>
            <a:r>
              <a:rPr lang="en-US" b="1" dirty="0"/>
              <a:t>the financial performance of my operations, projects, and </a:t>
            </a:r>
            <a:r>
              <a:rPr lang="en-US" b="1" dirty="0" smtClean="0"/>
              <a:t>investments</a:t>
            </a:r>
            <a:r>
              <a:rPr lang="en-US" dirty="0" smtClean="0"/>
              <a:t>.” </a:t>
            </a:r>
            <a:r>
              <a:rPr lang="en-US" kern="1200" dirty="0" smtClean="0">
                <a:solidFill>
                  <a:schemeClr val="tx1"/>
                </a:solidFill>
                <a:effectLst/>
              </a:rPr>
              <a:t>Then you’ll identify specific action items that you can do to apply and develop this skill. For example, you could develop an action item of: “Work with my finance team to create and review monthly reports aligned to the key performance metrics for my business unit.”</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To complete this learning experience, proceed to the On-the-Job section in the Harvard ManageMentor topic. Remember, the only way to develop a skill is to apply and experiment with the use of that skill in your workplace.</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dirty="0"/>
          </a:p>
        </p:txBody>
      </p:sp>
    </p:spTree>
    <p:extLst>
      <p:ext uri="{BB962C8B-B14F-4D97-AF65-F5344CB8AC3E}">
        <p14:creationId xmlns:p14="http://schemas.microsoft.com/office/powerpoint/2010/main" val="68164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i="1" dirty="0" smtClean="0"/>
          </a:p>
          <a:p>
            <a:r>
              <a:rPr lang="en-US" dirty="0" smtClean="0"/>
              <a:t>[Time: 2 minutes]</a:t>
            </a:r>
          </a:p>
          <a:p>
            <a:endParaRPr lang="en-US" i="1" dirty="0" smtClean="0"/>
          </a:p>
          <a:p>
            <a:r>
              <a:rPr lang="en-US" i="1" dirty="0" smtClean="0"/>
              <a:t>Say</a:t>
            </a:r>
            <a:r>
              <a:rPr lang="en-US" dirty="0" smtClean="0"/>
              <a:t>: Good morning/afternoon. This is ________ from ________. We’ll be starting today’s session at ___. As you come online, please take a moment to answer the question on your screen via the chat panel, “Which financial metrics seem to matter most in your business?” We’ve listed a few here, and you can choose from this list or add  one of your own. We’ll give your colleagues a few more moments to join our session and then we’ll get started. Thank you.</a:t>
            </a:r>
          </a:p>
          <a:p>
            <a:endParaRPr lang="en-US" i="1" dirty="0" smtClean="0"/>
          </a:p>
          <a:p>
            <a:r>
              <a:rPr lang="en-US" i="1" dirty="0" smtClean="0"/>
              <a:t>Instructions:</a:t>
            </a:r>
            <a:r>
              <a:rPr lang="en-US" dirty="0" smtClean="0"/>
              <a:t> Consider answering the question in the chat panel first to show an example. </a:t>
            </a:r>
            <a:r>
              <a:rPr lang="en-US" i="1" dirty="0" smtClean="0"/>
              <a:t>Note: </a:t>
            </a:r>
            <a:r>
              <a:rPr lang="en-US" dirty="0" smtClean="0"/>
              <a:t>There is no need to debrief the question now—it will be discussed several slides later. Make note of the most common and least common responses so you are prepared to debrief later.</a:t>
            </a:r>
          </a:p>
          <a:p>
            <a:endParaRPr lang="en-US" b="0" kern="1200" dirty="0">
              <a:effectLst/>
            </a:endParaRPr>
          </a:p>
          <a:p>
            <a:endParaRPr lang="en-US" b="0" kern="1200" dirty="0">
              <a:effectLst/>
            </a:endParaRPr>
          </a:p>
          <a:p>
            <a:endParaRPr lang="en-US" b="0" kern="1200" dirty="0">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dirty="0"/>
          </a:p>
        </p:txBody>
      </p:sp>
    </p:spTree>
    <p:extLst>
      <p:ext uri="{BB962C8B-B14F-4D97-AF65-F5344CB8AC3E}">
        <p14:creationId xmlns:p14="http://schemas.microsoft.com/office/powerpoint/2010/main" val="20455618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a:defRPr/>
            </a:pPr>
            <a:r>
              <a:rPr lang="en-US" kern="1200" dirty="0" smtClean="0">
                <a:solidFill>
                  <a:schemeClr val="tx1"/>
                </a:solidFill>
              </a:rPr>
              <a:t>[</a:t>
            </a:r>
            <a:r>
              <a:rPr lang="en-US" dirty="0"/>
              <a:t>Time</a:t>
            </a:r>
            <a:r>
              <a:rPr lang="en-US" kern="1200" dirty="0" smtClean="0">
                <a:solidFill>
                  <a:schemeClr val="tx1"/>
                </a:solidFill>
              </a:rPr>
              <a:t>: 1/2 minute]</a:t>
            </a:r>
          </a:p>
          <a:p>
            <a:endParaRPr lang="en-US" b="1" dirty="0" smtClean="0"/>
          </a:p>
          <a:p>
            <a:r>
              <a:rPr lang="en-US" i="1" kern="1200" dirty="0" smtClean="0">
                <a:solidFill>
                  <a:schemeClr val="tx1"/>
                </a:solidFill>
                <a:effectLst/>
              </a:rPr>
              <a:t>Instructions:</a:t>
            </a:r>
            <a:r>
              <a:rPr lang="en-US" kern="1200" dirty="0" smtClean="0">
                <a:solidFill>
                  <a:schemeClr val="tx1"/>
                </a:solidFill>
                <a:effectLst/>
              </a:rPr>
              <a:t> Thank participants for their </a:t>
            </a:r>
            <a:r>
              <a:rPr lang="en-US" dirty="0" smtClean="0"/>
              <a:t>time</a:t>
            </a:r>
            <a:r>
              <a:rPr lang="en-US" kern="1200" dirty="0" smtClean="0">
                <a:solidFill>
                  <a:schemeClr val="tx1"/>
                </a:solidFill>
                <a:effectLst/>
              </a:rPr>
              <a:t> and active participation.</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dirty="0"/>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a:t>
            </a:r>
            <a:r>
              <a:rPr lang="en-US" b="1" baseline="0" dirty="0" smtClean="0">
                <a:solidFill>
                  <a:srgbClr val="000000"/>
                </a:solidFill>
              </a:rPr>
              <a:t> notes:</a:t>
            </a:r>
          </a:p>
          <a:p>
            <a:endParaRPr lang="en-US" b="1" dirty="0" smtClean="0">
              <a:solidFill>
                <a:srgbClr val="000000"/>
              </a:solidFill>
            </a:endParaRPr>
          </a:p>
          <a:p>
            <a:r>
              <a:rPr lang="en-US" baseline="0" dirty="0" smtClean="0">
                <a:solidFill>
                  <a:srgbClr val="000000"/>
                </a:solidFill>
              </a:rPr>
              <a:t>[</a:t>
            </a:r>
            <a:r>
              <a:rPr lang="en-US" dirty="0"/>
              <a:t>Time</a:t>
            </a:r>
            <a:r>
              <a:rPr lang="en-US" i="0" baseline="0" dirty="0" smtClean="0">
                <a:solidFill>
                  <a:srgbClr val="000000"/>
                </a:solidFill>
              </a:rPr>
              <a:t>: </a:t>
            </a:r>
            <a:r>
              <a:rPr lang="en-US" baseline="0" dirty="0" smtClean="0">
                <a:solidFill>
                  <a:srgbClr val="000000"/>
                </a:solidFill>
              </a:rPr>
              <a:t>1</a:t>
            </a:r>
            <a:r>
              <a:rPr lang="en-US" dirty="0" smtClean="0">
                <a:solidFill>
                  <a:srgbClr val="000000"/>
                </a:solidFill>
              </a:rPr>
              <a:t> minute]</a:t>
            </a:r>
          </a:p>
          <a:p>
            <a:endParaRPr lang="en-US" b="1" baseline="0" dirty="0" smtClean="0">
              <a:solidFill>
                <a:srgbClr val="000000"/>
              </a:solidFill>
            </a:endParaRPr>
          </a:p>
          <a:p>
            <a:r>
              <a:rPr lang="en-US" i="1" baseline="0" dirty="0" smtClean="0">
                <a:solidFill>
                  <a:srgbClr val="000000"/>
                </a:solidFill>
              </a:rPr>
              <a:t>Instructions</a:t>
            </a:r>
            <a:r>
              <a:rPr lang="en-US" baseline="0" dirty="0" smtClean="0">
                <a:solidFill>
                  <a:srgbClr val="000000"/>
                </a:solidFill>
              </a:rPr>
              <a:t>: Introduce yourself and any co-facilitator or web conferencing producer who might be helping with the session. Acknowledge the relative size of the audience and consider having participants chat in their location</a:t>
            </a:r>
            <a:r>
              <a:rPr lang="en-US" u="none" baseline="0" dirty="0" smtClean="0">
                <a:solidFill>
                  <a:srgbClr val="000000"/>
                </a:solidFill>
              </a:rPr>
              <a:t>s</a:t>
            </a:r>
            <a:r>
              <a:rPr lang="en-US" baseline="0" dirty="0" smtClean="0">
                <a:solidFill>
                  <a:srgbClr val="000000"/>
                </a:solidFill>
              </a:rPr>
              <a:t> if this information is not readily apparent. The point is to give people a sense of who is participating in the session today.</a:t>
            </a:r>
            <a:endParaRPr lang="en-US"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z="900" smtClean="0"/>
              <a:pPr/>
              <a:t>3</a:t>
            </a:fld>
            <a:endParaRPr lang="en-US" sz="900"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b="1" dirty="0" smtClean="0">
              <a:solidFill>
                <a:srgbClr val="000000"/>
              </a:solidFill>
            </a:endParaRPr>
          </a:p>
          <a:p>
            <a:r>
              <a:rPr lang="en-US" dirty="0" smtClean="0">
                <a:solidFill>
                  <a:srgbClr val="000000"/>
                </a:solidFill>
              </a:rPr>
              <a:t>[</a:t>
            </a:r>
            <a:r>
              <a:rPr lang="en-US" dirty="0"/>
              <a:t>Time</a:t>
            </a:r>
            <a:r>
              <a:rPr lang="en-US" dirty="0" smtClean="0">
                <a:solidFill>
                  <a:srgbClr val="000000"/>
                </a:solidFill>
              </a:rPr>
              <a:t>: 1 minute]</a:t>
            </a:r>
          </a:p>
          <a:p>
            <a:endParaRPr lang="en-US" dirty="0" smtClean="0">
              <a:solidFill>
                <a:srgbClr val="000000"/>
              </a:solidFill>
            </a:endParaRPr>
          </a:p>
          <a:p>
            <a:r>
              <a:rPr lang="en-US" i="1" dirty="0" smtClean="0">
                <a:solidFill>
                  <a:srgbClr val="000000"/>
                </a:solidFill>
              </a:rPr>
              <a:t>Say</a:t>
            </a:r>
            <a:r>
              <a:rPr lang="en-US" dirty="0" smtClean="0">
                <a:solidFill>
                  <a:srgbClr val="000000"/>
                </a:solidFill>
              </a:rPr>
              <a:t>: Today’s session has been designed to be an interactive experience. To get the most from the session, here are a few tips about how to participate.</a:t>
            </a:r>
          </a:p>
          <a:p>
            <a:endParaRPr lang="en-US" i="1" dirty="0" smtClean="0">
              <a:solidFill>
                <a:srgbClr val="000000"/>
              </a:solidFill>
            </a:endParaRPr>
          </a:p>
          <a:p>
            <a:r>
              <a:rPr lang="en-US" i="1" dirty="0" smtClean="0">
                <a:solidFill>
                  <a:srgbClr val="000000"/>
                </a:solidFill>
              </a:rPr>
              <a:t>Instructions</a:t>
            </a:r>
            <a:r>
              <a:rPr lang="en-US" dirty="0" smtClean="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a:t>
            </a:r>
            <a:r>
              <a:rPr lang="en-US" dirty="0">
                <a:solidFill>
                  <a:srgbClr val="000000"/>
                </a:solidFill>
              </a:rPr>
              <a:t>H</a:t>
            </a:r>
            <a:r>
              <a:rPr lang="en-US" dirty="0" smtClean="0">
                <a:solidFill>
                  <a:srgbClr val="000000"/>
                </a:solidFill>
              </a:rPr>
              <a:t>and button if you want to share your thoughts with the group.”</a:t>
            </a:r>
          </a:p>
          <a:p>
            <a:endParaRPr lang="en-US" i="1" dirty="0" smtClean="0">
              <a:solidFill>
                <a:srgbClr val="000000"/>
              </a:solidFill>
            </a:endParaRPr>
          </a:p>
          <a:p>
            <a:r>
              <a:rPr lang="en-US" i="1" dirty="0" smtClean="0">
                <a:solidFill>
                  <a:srgbClr val="000000"/>
                </a:solidFill>
              </a:rPr>
              <a:t>Say</a:t>
            </a:r>
            <a:r>
              <a:rPr lang="en-US" dirty="0" smtClean="0">
                <a:solidFill>
                  <a:srgbClr val="000000"/>
                </a:solidFill>
              </a:rPr>
              <a:t>: It appears we are ready to start.</a:t>
            </a:r>
          </a:p>
          <a:p>
            <a:endParaRPr lang="en-US" dirty="0" smtClean="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dirty="0"/>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r>
              <a:rPr lang="en-US" dirty="0" smtClean="0"/>
              <a:t>[Time: 4 minutes]</a:t>
            </a:r>
          </a:p>
          <a:p>
            <a:endParaRPr lang="en-US" dirty="0" smtClean="0"/>
          </a:p>
          <a:p>
            <a:r>
              <a:rPr lang="en-US" i="1" dirty="0" smtClean="0"/>
              <a:t>Say: </a:t>
            </a:r>
            <a:r>
              <a:rPr lang="en-US" dirty="0" smtClean="0"/>
              <a:t>Financial intelligence is critical to every role in business. And building it starts with understanding the basic tools organizations use to depict their financial condition and the metrics that matter most in your business for assessing your financial performance. To open our session, we asked you to consider which financial metrics your business focuses on most when assessing its performance and determining its financial health. Some companies focus on short-term indicators; others will take a longer-term view. Still others are dominated by shareholder perceptions and market valuation; while in some, cash is king. </a:t>
            </a:r>
          </a:p>
          <a:p>
            <a:endParaRPr lang="en-US" dirty="0" smtClean="0"/>
          </a:p>
          <a:p>
            <a:r>
              <a:rPr lang="en-US" dirty="0" smtClean="0"/>
              <a:t>So, in your experience, what metrics dominate the conversations about performance in your organization? You’ve shared some interesting perspectives on chat.</a:t>
            </a:r>
          </a:p>
          <a:p>
            <a:endParaRPr lang="en-US" i="1" dirty="0" smtClean="0"/>
          </a:p>
          <a:p>
            <a:r>
              <a:rPr lang="en-US" i="1" dirty="0" smtClean="0"/>
              <a:t>Instructions: </a:t>
            </a:r>
            <a:r>
              <a:rPr lang="en-US" dirty="0" smtClean="0"/>
              <a:t>Highlight responses and call on 2-3 participants to expand on their answers.</a:t>
            </a:r>
          </a:p>
          <a:p>
            <a:endParaRPr lang="en-US" dirty="0" smtClean="0"/>
          </a:p>
          <a:p>
            <a:r>
              <a:rPr lang="en-US" i="1" dirty="0" smtClean="0"/>
              <a:t>Note: </a:t>
            </a:r>
            <a:r>
              <a:rPr lang="en-US" dirty="0" smtClean="0"/>
              <a:t>Experienced facilitators may wish to use the annotation feature to summarize responses in writing on the slide or virtual whiteboard. </a:t>
            </a:r>
          </a:p>
          <a:p>
            <a:r>
              <a:rPr lang="en-US" dirty="0" smtClean="0"/>
              <a:t> </a:t>
            </a:r>
          </a:p>
          <a:p>
            <a:pPr lvl="0"/>
            <a:r>
              <a:rPr lang="en-US" i="1" dirty="0" smtClean="0"/>
              <a:t>Say:</a:t>
            </a:r>
            <a:r>
              <a:rPr lang="en-US" dirty="0" smtClean="0"/>
              <a:t> In fact, there are so many ways to measure and assess the financial performance of a given organization or industry that it’s easy to see why finance has become an intimidating subject, particularly for individuals working in non-finance functions. </a:t>
            </a:r>
          </a:p>
          <a:p>
            <a:pPr lvl="0"/>
            <a:endParaRPr lang="en-US" dirty="0" smtClean="0"/>
          </a:p>
          <a:p>
            <a:pPr lvl="0"/>
            <a:r>
              <a:rPr lang="en-US" dirty="0" smtClean="0"/>
              <a:t>But </a:t>
            </a:r>
            <a:r>
              <a:rPr lang="en-US" dirty="0"/>
              <a:t>regardless of one’s </a:t>
            </a:r>
            <a:r>
              <a:rPr lang="en-US" dirty="0" smtClean="0"/>
              <a:t>role, finance is a key form of communication for </a:t>
            </a:r>
            <a:r>
              <a:rPr lang="en-US" dirty="0"/>
              <a:t>businesspeople </a:t>
            </a:r>
            <a:r>
              <a:rPr lang="en-US" dirty="0" smtClean="0"/>
              <a:t>today; in fact, finance has become </a:t>
            </a:r>
            <a:r>
              <a:rPr lang="en-US" i="1" dirty="0" smtClean="0"/>
              <a:t>the</a:t>
            </a:r>
            <a:r>
              <a:rPr lang="en-US" dirty="0" smtClean="0"/>
              <a:t> language of business. For example, if you do not have financial analyses to back up your assertions, it is difficult to be successful inside a business and to convince people of your point of view. As you progress in your career, no matter what field you're in—operations, marketing, or others—you are going to have to make your case in financial terms. </a:t>
            </a:r>
          </a:p>
          <a:p>
            <a:pPr lvl="0"/>
            <a:endParaRPr lang="en-US" dirty="0"/>
          </a:p>
          <a:p>
            <a:pPr lvl="0"/>
            <a:r>
              <a:rPr lang="en-US" dirty="0" smtClean="0"/>
              <a:t>Finance can be an intimidating language to learn; you just need to have confidence that these concepts are knowable and that you can understand and apply them. Today’s session is designed to help you do those things. </a:t>
            </a:r>
            <a:endParaRPr lang="en-US" b="0" kern="1200" dirty="0" smtClean="0">
              <a:effectLst/>
            </a:endParaRPr>
          </a:p>
          <a:p>
            <a:endParaRPr lang="en-US" b="0" kern="1200" dirty="0">
              <a:effectLst/>
            </a:endParaRPr>
          </a:p>
          <a:p>
            <a:endParaRPr lang="en-US" b="0" kern="1200" dirty="0">
              <a:effectLst/>
            </a:endParaRPr>
          </a:p>
          <a:p>
            <a:endParaRPr lang="en-US" b="0" kern="1200" dirty="0">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dirty="0"/>
          </a:p>
        </p:txBody>
      </p:sp>
    </p:spTree>
    <p:extLst>
      <p:ext uri="{BB962C8B-B14F-4D97-AF65-F5344CB8AC3E}">
        <p14:creationId xmlns:p14="http://schemas.microsoft.com/office/powerpoint/2010/main" val="602342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dirty="0" smtClean="0"/>
          </a:p>
          <a:p>
            <a:r>
              <a:rPr lang="en-US" dirty="0"/>
              <a:t>[Time: </a:t>
            </a:r>
            <a:r>
              <a:rPr lang="en-US" kern="1200" dirty="0" smtClean="0">
                <a:solidFill>
                  <a:schemeClr val="tx1"/>
                </a:solidFill>
                <a:effectLst/>
              </a:rPr>
              <a:t>1 minute]</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a:t>
            </a:r>
            <a:r>
              <a:rPr lang="en-US" dirty="0" smtClean="0"/>
              <a:t>Specifically, our </a:t>
            </a:r>
            <a:r>
              <a:rPr lang="en-US" kern="1200" dirty="0" smtClean="0">
                <a:solidFill>
                  <a:schemeClr val="tx1"/>
                </a:solidFill>
                <a:effectLst/>
              </a:rPr>
              <a:t>lesson today will help you to:</a:t>
            </a:r>
          </a:p>
          <a:p>
            <a:endParaRPr lang="en-US" kern="1200" dirty="0" smtClean="0">
              <a:solidFill>
                <a:schemeClr val="tx1"/>
              </a:solidFill>
              <a:effectLst/>
            </a:endParaRPr>
          </a:p>
          <a:p>
            <a:pPr marL="171450" lvl="0" indent="-171450">
              <a:buFont typeface="Arial"/>
              <a:buChar char="•"/>
            </a:pPr>
            <a:r>
              <a:rPr lang="en-US" b="1" kern="1200" dirty="0" smtClean="0">
                <a:solidFill>
                  <a:schemeClr val="tx1"/>
                </a:solidFill>
                <a:effectLst/>
              </a:rPr>
              <a:t>Interpret financial statements </a:t>
            </a:r>
            <a:r>
              <a:rPr lang="en-US" kern="1200" dirty="0" smtClean="0">
                <a:solidFill>
                  <a:schemeClr val="tx1"/>
                </a:solidFill>
                <a:effectLst/>
              </a:rPr>
              <a:t>by reviewing the key purpose of those yo</a:t>
            </a:r>
            <a:r>
              <a:rPr lang="en-US" dirty="0" smtClean="0"/>
              <a:t>u will encounter most often, and sorting through the differences between them</a:t>
            </a:r>
            <a:r>
              <a:rPr lang="en-US" kern="1200" dirty="0" smtClean="0">
                <a:solidFill>
                  <a:schemeClr val="tx1"/>
                </a:solidFill>
                <a:effectLst/>
              </a:rPr>
              <a:t>.</a:t>
            </a:r>
          </a:p>
          <a:p>
            <a:pPr marL="171450" lvl="0" indent="-171450">
              <a:buFont typeface="Arial"/>
              <a:buChar char="•"/>
            </a:pPr>
            <a:r>
              <a:rPr lang="en-US" b="1" kern="1200" dirty="0" smtClean="0">
                <a:solidFill>
                  <a:schemeClr val="tx1"/>
                </a:solidFill>
                <a:effectLst/>
              </a:rPr>
              <a:t>Assess financial health</a:t>
            </a:r>
            <a:r>
              <a:rPr lang="en-US" kern="1200" dirty="0" smtClean="0">
                <a:solidFill>
                  <a:schemeClr val="tx1"/>
                </a:solidFill>
                <a:effectLst/>
              </a:rPr>
              <a:t> by showing you how to interpret the data you receive with an eye to what it’s really telling you and how you can </a:t>
            </a:r>
            <a:r>
              <a:rPr lang="en-US" dirty="0" smtClean="0"/>
              <a:t>leverage that knowledge in your daily </a:t>
            </a:r>
            <a:r>
              <a:rPr lang="en-US" kern="1200" dirty="0" smtClean="0">
                <a:solidFill>
                  <a:schemeClr val="tx1"/>
                </a:solidFill>
                <a:effectLst/>
              </a:rPr>
              <a:t>work.</a:t>
            </a:r>
          </a:p>
          <a:p>
            <a:pPr marL="171450" lvl="0" indent="-171450">
              <a:buFont typeface="Arial"/>
              <a:buChar char="•"/>
            </a:pPr>
            <a:r>
              <a:rPr lang="en-US" b="1" dirty="0" smtClean="0"/>
              <a:t>Analyze and compare costs and benefits, </a:t>
            </a:r>
            <a:r>
              <a:rPr lang="en-US" dirty="0" smtClean="0"/>
              <a:t>with particular emphasis on exploring strategies to evaluate opportunities and expenditures in this context.</a:t>
            </a:r>
            <a:endParaRPr lang="en-US" i="1"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794125"/>
            <a:ext cx="5486400" cy="4664075"/>
          </a:xfrm>
        </p:spPr>
        <p:txBody>
          <a:bodyPr/>
          <a:lstStyle/>
          <a:p>
            <a:r>
              <a:rPr lang="en-US" sz="1000" b="1" dirty="0" smtClean="0"/>
              <a:t>Facilitator notes:</a:t>
            </a:r>
          </a:p>
          <a:p>
            <a:endParaRPr lang="en-US" sz="1000" i="1" dirty="0" smtClean="0"/>
          </a:p>
          <a:p>
            <a:r>
              <a:rPr lang="en-US" dirty="0" smtClean="0"/>
              <a:t>[</a:t>
            </a:r>
            <a:r>
              <a:rPr lang="en-US" dirty="0"/>
              <a:t>Time</a:t>
            </a:r>
            <a:r>
              <a:rPr lang="en-US" dirty="0" smtClean="0"/>
              <a:t>: </a:t>
            </a:r>
            <a:r>
              <a:rPr lang="en-US" dirty="0"/>
              <a:t>1</a:t>
            </a:r>
            <a:r>
              <a:rPr lang="en-US" dirty="0" smtClean="0"/>
              <a:t> minute]</a:t>
            </a:r>
          </a:p>
          <a:p>
            <a:endParaRPr lang="en-US" sz="1000" i="1" dirty="0" smtClean="0"/>
          </a:p>
          <a:p>
            <a:r>
              <a:rPr lang="en-US" i="1" dirty="0" smtClean="0"/>
              <a:t>Say: </a:t>
            </a:r>
            <a:r>
              <a:rPr lang="en-US" dirty="0"/>
              <a:t>When you understand your organization’s financial statements, </a:t>
            </a:r>
            <a:r>
              <a:rPr lang="en-US" dirty="0" smtClean="0"/>
              <a:t>you’ll be able to </a:t>
            </a:r>
            <a:r>
              <a:rPr lang="en-US" dirty="0"/>
              <a:t>find answers to questions like: </a:t>
            </a:r>
            <a:endParaRPr lang="en-US" dirty="0" smtClean="0"/>
          </a:p>
          <a:p>
            <a:endParaRPr lang="en-US" dirty="0"/>
          </a:p>
          <a:p>
            <a:pPr marL="171450" indent="-171450">
              <a:buFont typeface="Arial"/>
              <a:buChar char="•"/>
            </a:pPr>
            <a:r>
              <a:rPr lang="en-US" dirty="0"/>
              <a:t>Does my employer have enough cash to make payroll?</a:t>
            </a:r>
          </a:p>
          <a:p>
            <a:pPr marL="171450" indent="-171450">
              <a:buFont typeface="Arial"/>
              <a:buChar char="•"/>
            </a:pPr>
            <a:r>
              <a:rPr lang="en-US" dirty="0"/>
              <a:t>How profitable are the products or services I work on? </a:t>
            </a:r>
          </a:p>
          <a:p>
            <a:pPr marL="171450" indent="-171450">
              <a:buFont typeface="Arial"/>
              <a:buChar char="•"/>
            </a:pPr>
            <a:r>
              <a:rPr lang="en-US" dirty="0"/>
              <a:t>Will a proposed capital expenditure—an investment in property, plant, or equipment</a:t>
            </a:r>
            <a:r>
              <a:rPr lang="en-US" dirty="0" smtClean="0"/>
              <a:t>—generate </a:t>
            </a:r>
            <a:r>
              <a:rPr lang="en-US" dirty="0"/>
              <a:t>the intended returns?</a:t>
            </a:r>
          </a:p>
          <a:p>
            <a:pPr marL="171450" indent="-171450">
              <a:buFont typeface="Arial"/>
              <a:buChar char="•"/>
            </a:pPr>
            <a:r>
              <a:rPr lang="en-US" dirty="0"/>
              <a:t>Does </a:t>
            </a:r>
            <a:r>
              <a:rPr lang="en-US" dirty="0" smtClean="0"/>
              <a:t>my </a:t>
            </a:r>
            <a:r>
              <a:rPr lang="en-US" dirty="0"/>
              <a:t>company's current stock price reflect what's really going on with </a:t>
            </a:r>
            <a:r>
              <a:rPr lang="en-US" dirty="0" smtClean="0"/>
              <a:t>its performance</a:t>
            </a:r>
            <a:r>
              <a:rPr lang="en-US" dirty="0"/>
              <a:t>? </a:t>
            </a:r>
            <a:endParaRPr lang="en-US" dirty="0" smtClean="0"/>
          </a:p>
          <a:p>
            <a:endParaRPr lang="en-US" dirty="0" smtClean="0"/>
          </a:p>
          <a:p>
            <a:r>
              <a:rPr lang="en-US" dirty="0" smtClean="0"/>
              <a:t>Regardless </a:t>
            </a:r>
            <a:r>
              <a:rPr lang="en-US" dirty="0"/>
              <a:t>of </a:t>
            </a:r>
            <a:r>
              <a:rPr lang="en-US" dirty="0" smtClean="0"/>
              <a:t>the type of accounting method or </a:t>
            </a:r>
            <a:r>
              <a:rPr lang="en-US" dirty="0"/>
              <a:t>whether </a:t>
            </a:r>
            <a:r>
              <a:rPr lang="en-US" dirty="0" smtClean="0"/>
              <a:t>a company is </a:t>
            </a:r>
            <a:r>
              <a:rPr lang="en-US" dirty="0"/>
              <a:t>in the private or public </a:t>
            </a:r>
            <a:r>
              <a:rPr lang="en-US" dirty="0" smtClean="0"/>
              <a:t>sector, there are  three key types of financial statements that nearly every organization uses to provide a holistic perspective on its financial performance: the income statement, the balance sheet, and the cash flow statement.</a:t>
            </a:r>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495301" y="3611027"/>
            <a:ext cx="5803900" cy="5494867"/>
          </a:xfrm>
        </p:spPr>
        <p:txBody>
          <a:bodyPr/>
          <a:lstStyle/>
          <a:p>
            <a:r>
              <a:rPr lang="en-US" sz="850" b="1" dirty="0" smtClean="0"/>
              <a:t>Facilitator notes:</a:t>
            </a:r>
          </a:p>
          <a:p>
            <a:endParaRPr lang="en-US" sz="850" b="1" dirty="0" smtClean="0"/>
          </a:p>
          <a:p>
            <a:r>
              <a:rPr lang="en-US" sz="850" dirty="0"/>
              <a:t>[Time: </a:t>
            </a:r>
            <a:r>
              <a:rPr lang="en-US" sz="850" dirty="0" smtClean="0"/>
              <a:t>7</a:t>
            </a:r>
            <a:r>
              <a:rPr lang="en-US" sz="850" kern="1200" dirty="0" smtClean="0">
                <a:solidFill>
                  <a:schemeClr val="tx1"/>
                </a:solidFill>
                <a:effectLst/>
              </a:rPr>
              <a:t> minutes]</a:t>
            </a:r>
          </a:p>
          <a:p>
            <a:endParaRPr lang="en-US" sz="850" i="1" kern="1200" dirty="0" smtClean="0">
              <a:solidFill>
                <a:schemeClr val="tx1"/>
              </a:solidFill>
              <a:effectLst/>
            </a:endParaRPr>
          </a:p>
          <a:p>
            <a:r>
              <a:rPr lang="en-US" sz="850" i="1" kern="1200" dirty="0" smtClean="0">
                <a:solidFill>
                  <a:schemeClr val="tx1"/>
                </a:solidFill>
                <a:effectLst/>
              </a:rPr>
              <a:t>Say:</a:t>
            </a:r>
            <a:r>
              <a:rPr lang="en-US" sz="850" i="0" kern="1200" dirty="0" smtClean="0">
                <a:solidFill>
                  <a:schemeClr val="tx1"/>
                </a:solidFill>
                <a:effectLst/>
              </a:rPr>
              <a:t> </a:t>
            </a:r>
            <a:r>
              <a:rPr lang="en-US" sz="850" dirty="0" smtClean="0"/>
              <a:t>In preparation for our session today, you were asked to review the Harvard ManageMentor resource, “Understanding the Purpose of Different Financial Statements.” Let’s start with a quick quiz to test your understanding of each of the three statements. I’ll read an attribute or measure associated with one of the three statements and ask you to chat in the name of the corresponding statement. </a:t>
            </a:r>
          </a:p>
          <a:p>
            <a:endParaRPr lang="en-US" sz="850" dirty="0"/>
          </a:p>
          <a:p>
            <a:r>
              <a:rPr lang="en-US" sz="850" i="1" dirty="0" smtClean="0"/>
              <a:t>Instructions:</a:t>
            </a:r>
            <a:r>
              <a:rPr lang="en-US" sz="850" dirty="0" smtClean="0"/>
              <a:t> Read the descriptions one at a time and ask participants to chat in the names of the corresponding statements. Repeat as many times as appropriate for your audience. </a:t>
            </a:r>
            <a:r>
              <a:rPr lang="en-US" sz="850" b="1" i="1" dirty="0" smtClean="0"/>
              <a:t>Note: You do not need to use all 10 descriptions.</a:t>
            </a:r>
            <a:endParaRPr lang="en-US" sz="850" b="1" dirty="0" smtClean="0"/>
          </a:p>
          <a:p>
            <a:pPr marL="171450" indent="-171450">
              <a:buFont typeface="Arial"/>
              <a:buChar char="•"/>
            </a:pPr>
            <a:r>
              <a:rPr lang="en-US" sz="850" dirty="0" smtClean="0"/>
              <a:t>Which of the three statements is most similar to your personal bank statement? </a:t>
            </a:r>
            <a:r>
              <a:rPr lang="en-US" sz="850" i="1" dirty="0"/>
              <a:t>Answer: </a:t>
            </a:r>
            <a:r>
              <a:rPr lang="en-US" sz="850" i="1" dirty="0" smtClean="0"/>
              <a:t>Cash flow statement</a:t>
            </a:r>
            <a:endParaRPr lang="en-US" sz="850" dirty="0" smtClean="0"/>
          </a:p>
          <a:p>
            <a:pPr marL="171450" indent="-171450">
              <a:buFont typeface="Arial"/>
              <a:buChar char="•"/>
            </a:pPr>
            <a:r>
              <a:rPr lang="en-US" sz="850" dirty="0" smtClean="0"/>
              <a:t>Where would you look if you wanted to understand how effectively your organization is using its assets? </a:t>
            </a:r>
            <a:r>
              <a:rPr lang="en-US" sz="850" i="1" dirty="0"/>
              <a:t>Answer: </a:t>
            </a:r>
            <a:r>
              <a:rPr lang="en-US" sz="850" i="1" dirty="0" smtClean="0"/>
              <a:t>Balance sheet</a:t>
            </a:r>
            <a:endParaRPr lang="en-US" sz="850" dirty="0" smtClean="0"/>
          </a:p>
          <a:p>
            <a:pPr marL="171450" indent="-171450">
              <a:buFont typeface="Arial"/>
              <a:buChar char="•"/>
            </a:pPr>
            <a:r>
              <a:rPr lang="en-US" sz="850" dirty="0" smtClean="0"/>
              <a:t>Which of the three statements shows a company’s profitability throughout the year? </a:t>
            </a:r>
            <a:r>
              <a:rPr lang="en-US" sz="850" i="1" dirty="0"/>
              <a:t>Answer: Income </a:t>
            </a:r>
            <a:r>
              <a:rPr lang="en-US" sz="850" i="1" dirty="0" smtClean="0"/>
              <a:t>statement</a:t>
            </a:r>
            <a:endParaRPr lang="en-US" sz="850" dirty="0" smtClean="0"/>
          </a:p>
          <a:p>
            <a:pPr marL="171450" indent="-171450">
              <a:buFont typeface="Arial"/>
              <a:buChar char="•"/>
            </a:pPr>
            <a:r>
              <a:rPr lang="en-US" sz="850" dirty="0" smtClean="0"/>
              <a:t>Where can you find quarterly summaries of operations? </a:t>
            </a:r>
            <a:r>
              <a:rPr lang="en-US" sz="850" i="1" dirty="0"/>
              <a:t>Answer: Income </a:t>
            </a:r>
            <a:r>
              <a:rPr lang="en-US" sz="850" i="1" dirty="0" smtClean="0"/>
              <a:t>statement</a:t>
            </a:r>
          </a:p>
          <a:p>
            <a:pPr marL="171450" indent="-171450">
              <a:buFont typeface="Arial"/>
              <a:buChar char="•"/>
            </a:pPr>
            <a:r>
              <a:rPr lang="en-US" sz="850" dirty="0" smtClean="0"/>
              <a:t>Where can you find out how much of a company’s money comes from creditors? </a:t>
            </a:r>
            <a:r>
              <a:rPr lang="en-US" sz="850" i="1" dirty="0"/>
              <a:t>Answer: Balance </a:t>
            </a:r>
            <a:r>
              <a:rPr lang="en-US" sz="850" i="1" dirty="0" smtClean="0"/>
              <a:t>sheet</a:t>
            </a:r>
          </a:p>
          <a:p>
            <a:pPr marL="171450" indent="-171450">
              <a:buFont typeface="Arial"/>
              <a:buChar char="•"/>
            </a:pPr>
            <a:r>
              <a:rPr lang="en-US" sz="850" dirty="0"/>
              <a:t>W</a:t>
            </a:r>
            <a:r>
              <a:rPr lang="en-US" sz="850" dirty="0" smtClean="0"/>
              <a:t>hich statement would you look at if you wanted to understand an organization’s spending patterns? </a:t>
            </a:r>
            <a:r>
              <a:rPr lang="en-US" sz="850" i="1" dirty="0" smtClean="0"/>
              <a:t>Answer:</a:t>
            </a:r>
            <a:r>
              <a:rPr lang="en-US" sz="850" dirty="0" smtClean="0"/>
              <a:t> </a:t>
            </a:r>
            <a:r>
              <a:rPr lang="en-US" sz="850" i="1" dirty="0" smtClean="0"/>
              <a:t>Cash flow statement</a:t>
            </a:r>
          </a:p>
          <a:p>
            <a:pPr marL="171450" indent="-171450">
              <a:buFont typeface="Arial"/>
              <a:buChar char="•"/>
            </a:pPr>
            <a:r>
              <a:rPr lang="en-US" sz="850" dirty="0" smtClean="0"/>
              <a:t>What’s the best resource for understanding how much money is coming in the door from your various operations? </a:t>
            </a:r>
            <a:r>
              <a:rPr lang="en-US" sz="850" i="1" dirty="0"/>
              <a:t>Answer: Income </a:t>
            </a:r>
            <a:r>
              <a:rPr lang="en-US" sz="850" i="1" dirty="0" smtClean="0"/>
              <a:t>statement</a:t>
            </a:r>
            <a:endParaRPr lang="en-US" sz="850" dirty="0" smtClean="0"/>
          </a:p>
          <a:p>
            <a:pPr marL="171450" indent="-171450">
              <a:buFont typeface="Arial"/>
              <a:buChar char="•"/>
            </a:pPr>
            <a:r>
              <a:rPr lang="en-US" sz="850" dirty="0" smtClean="0"/>
              <a:t>Where would you look if you wanted to quickly find the bottom line; that is, your net income or profits? </a:t>
            </a:r>
            <a:r>
              <a:rPr lang="en-US" sz="850" i="1" dirty="0"/>
              <a:t>Answer: Income </a:t>
            </a:r>
            <a:r>
              <a:rPr lang="en-US" sz="850" i="1" dirty="0" smtClean="0"/>
              <a:t>statement</a:t>
            </a:r>
          </a:p>
          <a:p>
            <a:pPr marL="171450" indent="-171450">
              <a:buFont typeface="Arial"/>
              <a:buChar char="•"/>
            </a:pPr>
            <a:r>
              <a:rPr lang="en-US" sz="850" dirty="0" smtClean="0"/>
              <a:t>Where would you look first if you wanted to understand where an organization has made investments? </a:t>
            </a:r>
            <a:r>
              <a:rPr lang="en-US" sz="850" i="1" dirty="0"/>
              <a:t>Answer: Balance </a:t>
            </a:r>
            <a:r>
              <a:rPr lang="en-US" sz="850" i="1" dirty="0" smtClean="0"/>
              <a:t>sheet</a:t>
            </a:r>
          </a:p>
          <a:p>
            <a:pPr marL="171450" indent="-171450">
              <a:buFont typeface="Arial"/>
              <a:buChar char="•"/>
            </a:pPr>
            <a:r>
              <a:rPr lang="en-US" sz="850" dirty="0" smtClean="0"/>
              <a:t>What statement would be most helpful to you if you were trying to gauge the organization’s appetite for spending before preparing your budget for the upcoming year? </a:t>
            </a:r>
            <a:r>
              <a:rPr lang="en-US" sz="850" i="1" dirty="0"/>
              <a:t>Answer: </a:t>
            </a:r>
            <a:r>
              <a:rPr lang="en-US" sz="850" i="1" dirty="0" smtClean="0"/>
              <a:t>Cash flow statement</a:t>
            </a:r>
            <a:endParaRPr lang="en-US" sz="850" dirty="0"/>
          </a:p>
          <a:p>
            <a:endParaRPr lang="en-US" sz="850" dirty="0" smtClean="0"/>
          </a:p>
          <a:p>
            <a:r>
              <a:rPr lang="en-US" sz="850" i="1" dirty="0" smtClean="0"/>
              <a:t>Say</a:t>
            </a:r>
            <a:r>
              <a:rPr lang="en-US" sz="850" dirty="0" smtClean="0"/>
              <a:t>: Great job! To summarize, here are a few things to keep in mind about each of the statements:</a:t>
            </a:r>
            <a:endParaRPr lang="en-US" sz="850" dirty="0"/>
          </a:p>
          <a:p>
            <a:pPr marL="171450" indent="-171450">
              <a:buFont typeface="Arial"/>
              <a:buChar char="•"/>
            </a:pPr>
            <a:r>
              <a:rPr lang="en-US" sz="850" dirty="0" smtClean="0"/>
              <a:t>The </a:t>
            </a:r>
            <a:r>
              <a:rPr lang="en-US" sz="850" b="1" dirty="0" smtClean="0"/>
              <a:t>income </a:t>
            </a:r>
            <a:r>
              <a:rPr lang="en-US" sz="850" b="1" dirty="0"/>
              <a:t>statement </a:t>
            </a:r>
            <a:r>
              <a:rPr lang="en-US" sz="850" dirty="0"/>
              <a:t>tells you if the company is making a </a:t>
            </a:r>
            <a:r>
              <a:rPr lang="en-US" sz="850" dirty="0" smtClean="0"/>
              <a:t>profit; it is </a:t>
            </a:r>
            <a:r>
              <a:rPr lang="en-US" sz="850" dirty="0"/>
              <a:t>also called a profit-and-loss statement. </a:t>
            </a:r>
            <a:r>
              <a:rPr lang="en-US" sz="850" dirty="0" smtClean="0"/>
              <a:t>It tells </a:t>
            </a:r>
            <a:r>
              <a:rPr lang="en-US" sz="850" dirty="0"/>
              <a:t>you how much money the organization is spending to make that profit—that is, what its profit margins </a:t>
            </a:r>
            <a:r>
              <a:rPr lang="en-US" sz="850" dirty="0" smtClean="0"/>
              <a:t>are. </a:t>
            </a:r>
          </a:p>
          <a:p>
            <a:pPr marL="171450" indent="-171450">
              <a:buFont typeface="Arial"/>
              <a:buChar char="•"/>
            </a:pPr>
            <a:r>
              <a:rPr lang="en-US" sz="850" dirty="0" smtClean="0"/>
              <a:t>Organizations </a:t>
            </a:r>
            <a:r>
              <a:rPr lang="en-US" sz="850" dirty="0"/>
              <a:t>prepare </a:t>
            </a:r>
            <a:r>
              <a:rPr lang="en-US" sz="850" b="1" dirty="0"/>
              <a:t>balance sheets </a:t>
            </a:r>
            <a:r>
              <a:rPr lang="en-US" sz="850" dirty="0"/>
              <a:t>to summarize their financial positions at a given point in </a:t>
            </a:r>
            <a:r>
              <a:rPr lang="en-US" sz="850" dirty="0" smtClean="0"/>
              <a:t>time. The </a:t>
            </a:r>
            <a:r>
              <a:rPr lang="en-US" sz="850" dirty="0"/>
              <a:t>balance sheet "</a:t>
            </a:r>
            <a:r>
              <a:rPr lang="en-US" sz="850" dirty="0" smtClean="0"/>
              <a:t>balances” an organization’s </a:t>
            </a:r>
            <a:r>
              <a:rPr lang="en-US" sz="850" dirty="0"/>
              <a:t>assets and </a:t>
            </a:r>
            <a:r>
              <a:rPr lang="en-US" sz="850" dirty="0" smtClean="0"/>
              <a:t>liabilities. The </a:t>
            </a:r>
            <a:r>
              <a:rPr lang="en-US" sz="850" dirty="0"/>
              <a:t>information is broken down into how much of this money comes from creditors (liabilities) and how much comes from stockholders (equity). </a:t>
            </a:r>
          </a:p>
          <a:p>
            <a:pPr marL="171450" indent="-171450">
              <a:buFont typeface="Arial"/>
              <a:buChar char="•"/>
            </a:pPr>
            <a:r>
              <a:rPr lang="en-US" sz="850" dirty="0" smtClean="0"/>
              <a:t>A </a:t>
            </a:r>
            <a:r>
              <a:rPr lang="en-US" sz="850" b="1" dirty="0"/>
              <a:t>cash flow statement </a:t>
            </a:r>
            <a:r>
              <a:rPr lang="en-US" sz="850" dirty="0" smtClean="0"/>
              <a:t>is like a </a:t>
            </a:r>
            <a:r>
              <a:rPr lang="en-US" sz="850" dirty="0"/>
              <a:t>bank </a:t>
            </a:r>
            <a:r>
              <a:rPr lang="en-US" sz="850" dirty="0" smtClean="0"/>
              <a:t>statement; it </a:t>
            </a:r>
            <a:r>
              <a:rPr lang="en-US" sz="850" dirty="0"/>
              <a:t>tells how much cash was on hand at the beginning of the </a:t>
            </a:r>
            <a:r>
              <a:rPr lang="en-US" sz="850" dirty="0" smtClean="0"/>
              <a:t>period </a:t>
            </a:r>
            <a:r>
              <a:rPr lang="en-US" sz="850" dirty="0"/>
              <a:t>and how much was on hand at the end of the period. It then describes how the organization spent its cash. As </a:t>
            </a:r>
            <a:r>
              <a:rPr lang="en-US" sz="850" dirty="0" smtClean="0"/>
              <a:t>in a </a:t>
            </a:r>
            <a:r>
              <a:rPr lang="en-US" sz="850" dirty="0"/>
              <a:t>checkbook, spending of cash is recorded in negative figures, and the receipt of cash is recorded in positive </a:t>
            </a:r>
            <a:r>
              <a:rPr lang="en-US" sz="850" dirty="0" smtClean="0"/>
              <a:t>figures. As a </a:t>
            </a:r>
            <a:r>
              <a:rPr lang="en-US" sz="850" dirty="0"/>
              <a:t>manager in a large organization, changes </a:t>
            </a:r>
            <a:r>
              <a:rPr lang="en-US" sz="850" dirty="0" smtClean="0"/>
              <a:t>in </a:t>
            </a:r>
            <a:r>
              <a:rPr lang="en-US" sz="850" dirty="0"/>
              <a:t>cash flow won't typically have an impact on your day-to-day </a:t>
            </a:r>
            <a:r>
              <a:rPr lang="en-US" sz="850" dirty="0" smtClean="0"/>
              <a:t>functioning, but </a:t>
            </a:r>
            <a:r>
              <a:rPr lang="en-US" sz="850" dirty="0"/>
              <a:t>these projections may come into play when you prepare your budget for the upcoming </a:t>
            </a:r>
            <a:r>
              <a:rPr lang="en-US" sz="850" dirty="0" smtClean="0"/>
              <a:t>year.</a:t>
            </a:r>
            <a:endParaRPr lang="en-US" sz="85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dirty="0"/>
          </a:p>
        </p:txBody>
      </p:sp>
    </p:spTree>
    <p:extLst>
      <p:ext uri="{BB962C8B-B14F-4D97-AF65-F5344CB8AC3E}">
        <p14:creationId xmlns:p14="http://schemas.microsoft.com/office/powerpoint/2010/main" val="1955276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810000"/>
            <a:ext cx="5486400" cy="4664075"/>
          </a:xfrm>
        </p:spPr>
        <p:txBody>
          <a:bodyPr/>
          <a:lstStyle/>
          <a:p>
            <a:r>
              <a:rPr lang="en-US" b="1" dirty="0" smtClean="0"/>
              <a:t>Facilitator notes:</a:t>
            </a:r>
          </a:p>
          <a:p>
            <a:endParaRPr lang="en-US" b="1" dirty="0" smtClean="0"/>
          </a:p>
          <a:p>
            <a:r>
              <a:rPr lang="en-US" dirty="0"/>
              <a:t>[Time: </a:t>
            </a:r>
            <a:r>
              <a:rPr lang="en-US" dirty="0" smtClean="0"/>
              <a:t>4</a:t>
            </a:r>
            <a:r>
              <a:rPr lang="en-US" kern="1200" dirty="0" smtClean="0">
                <a:solidFill>
                  <a:schemeClr val="tx1"/>
                </a:solidFill>
                <a:effectLst/>
              </a:rPr>
              <a:t> minutes]</a:t>
            </a:r>
          </a:p>
          <a:p>
            <a:endParaRPr lang="en-US" i="1" kern="1200" dirty="0" smtClean="0">
              <a:solidFill>
                <a:schemeClr val="tx1"/>
              </a:solidFill>
              <a:effectLst/>
            </a:endParaRPr>
          </a:p>
          <a:p>
            <a:r>
              <a:rPr lang="en-US" i="1" kern="1200" dirty="0" smtClean="0">
                <a:solidFill>
                  <a:schemeClr val="tx1"/>
                </a:solidFill>
                <a:effectLst/>
              </a:rPr>
              <a:t>Say: </a:t>
            </a:r>
            <a:r>
              <a:rPr lang="en-US" kern="1200" dirty="0" smtClean="0">
                <a:solidFill>
                  <a:schemeClr val="tx1"/>
                </a:solidFill>
                <a:effectLst/>
              </a:rPr>
              <a:t>It’s not enough to simply understand an</a:t>
            </a:r>
            <a:r>
              <a:rPr lang="en-US" dirty="0" smtClean="0"/>
              <a:t> </a:t>
            </a:r>
            <a:r>
              <a:rPr lang="en-US" dirty="0"/>
              <a:t>organization’s </a:t>
            </a:r>
            <a:r>
              <a:rPr lang="en-US" dirty="0" smtClean="0"/>
              <a:t>financial statements; you must also understand the ways in which the individual decisions and actions of managers at all levels can impact performance. The Harvard ManageMentor lessons we asked you to review in preparation for this session presented several of the ways in which everyday management decisions impact each of these financial statements; you also may be aware of examples specific to your organization. Let’s review a few together.</a:t>
            </a:r>
          </a:p>
          <a:p>
            <a:endParaRPr lang="en-US" dirty="0"/>
          </a:p>
          <a:p>
            <a:r>
              <a:rPr lang="en-US" i="1" dirty="0" smtClean="0"/>
              <a:t>Ask</a:t>
            </a:r>
            <a:r>
              <a:rPr lang="en-US" dirty="0" smtClean="0"/>
              <a:t>: What are some of the ways everyday decisions in your business impact profit and loss, assets and liabilities, and cash flow? Chat in some ways that come to mind.</a:t>
            </a:r>
          </a:p>
          <a:p>
            <a:endParaRPr lang="en-US" dirty="0" smtClean="0"/>
          </a:p>
          <a:p>
            <a:r>
              <a:rPr lang="en-US" i="1" dirty="0" smtClean="0"/>
              <a:t>Potential answers include:</a:t>
            </a:r>
          </a:p>
          <a:p>
            <a:endParaRPr lang="en-US" i="1" dirty="0" smtClean="0"/>
          </a:p>
          <a:p>
            <a:pPr marL="171450" indent="-171450">
              <a:buFont typeface="Arial"/>
              <a:buChar char="•"/>
            </a:pPr>
            <a:r>
              <a:rPr lang="en-US" dirty="0" smtClean="0"/>
              <a:t>Actively managing profit margins on projects</a:t>
            </a:r>
          </a:p>
          <a:p>
            <a:pPr marL="171450" indent="-171450">
              <a:buFont typeface="Arial"/>
              <a:buChar char="•"/>
            </a:pPr>
            <a:r>
              <a:rPr lang="en-US" dirty="0" smtClean="0"/>
              <a:t>Managing scope creep with clients and customers</a:t>
            </a:r>
            <a:endParaRPr lang="en-US" dirty="0"/>
          </a:p>
          <a:p>
            <a:pPr marL="171450" indent="-171450">
              <a:buFont typeface="Arial"/>
              <a:buChar char="•"/>
            </a:pPr>
            <a:r>
              <a:rPr lang="en-US" dirty="0" smtClean="0"/>
              <a:t>Managing accounts receivable by maintaining good relationships with customers and ensuring they pay on time</a:t>
            </a:r>
          </a:p>
          <a:p>
            <a:pPr marL="171450" indent="-171450">
              <a:buFont typeface="Arial"/>
              <a:buChar char="•"/>
            </a:pPr>
            <a:r>
              <a:rPr lang="en-US" dirty="0" smtClean="0"/>
              <a:t>Negotiating payment terms</a:t>
            </a:r>
          </a:p>
          <a:p>
            <a:pPr marL="171450" indent="-171450">
              <a:buFont typeface="Arial"/>
              <a:buChar char="•"/>
            </a:pPr>
            <a:r>
              <a:rPr lang="en-US" dirty="0" smtClean="0"/>
              <a:t>Ensuring product quality and service levels so that customers want to pay on time</a:t>
            </a:r>
            <a:endParaRPr lang="en-US" dirty="0"/>
          </a:p>
          <a:p>
            <a:pPr marL="171450" indent="-171450">
              <a:buFont typeface="Arial"/>
              <a:buChar char="•"/>
            </a:pPr>
            <a:r>
              <a:rPr lang="en-US" dirty="0" smtClean="0"/>
              <a:t>Deferring expenses when possible</a:t>
            </a:r>
          </a:p>
          <a:p>
            <a:pPr marL="171450" indent="-171450">
              <a:buFont typeface="Arial"/>
              <a:buChar char="•"/>
            </a:pPr>
            <a:r>
              <a:rPr lang="en-US" dirty="0" smtClean="0"/>
              <a:t>Considering the timing of cash flow when making purchases</a:t>
            </a:r>
          </a:p>
          <a:p>
            <a:pPr marL="171450" indent="-171450">
              <a:buFont typeface="Arial"/>
              <a:buChar char="•"/>
            </a:pPr>
            <a:r>
              <a:rPr lang="en-US" dirty="0" smtClean="0"/>
              <a:t>Managing discounting and credit options for customers</a:t>
            </a:r>
            <a:endParaRPr lang="en-US" dirty="0"/>
          </a:p>
          <a:p>
            <a:endParaRPr lang="en-US" dirty="0"/>
          </a:p>
          <a:p>
            <a:r>
              <a:rPr lang="en-US" i="1" dirty="0" smtClean="0"/>
              <a:t>Instructions</a:t>
            </a:r>
            <a:r>
              <a:rPr lang="en-US" dirty="0" smtClean="0"/>
              <a:t>: Ask participants to chat in answers; if time permits, encourage participants to raise their hands to elaborate on their responses.</a:t>
            </a:r>
            <a:endParaRPr lang="en-US" i="1" dirty="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dirty="0"/>
          </a:p>
        </p:txBody>
      </p:sp>
    </p:spTree>
    <p:extLst>
      <p:ext uri="{BB962C8B-B14F-4D97-AF65-F5344CB8AC3E}">
        <p14:creationId xmlns:p14="http://schemas.microsoft.com/office/powerpoint/2010/main" val="195527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444499" y="1831975"/>
            <a:ext cx="8233833" cy="42216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smtClean="0"/>
              <a:t>Bullet</a:t>
            </a:r>
          </a:p>
          <a:p>
            <a:pPr lvl="1"/>
            <a:r>
              <a:rPr lang="en-US" dirty="0" smtClean="0"/>
              <a:t>Sub bullet</a:t>
            </a:r>
          </a:p>
          <a:p>
            <a:pPr lvl="0"/>
            <a:r>
              <a:rPr lang="en-US" dirty="0" smtClean="0"/>
              <a:t>Bullet</a:t>
            </a:r>
          </a:p>
          <a:p>
            <a:pPr lvl="0"/>
            <a:r>
              <a:rPr lang="en-US" dirty="0" smtClean="0"/>
              <a:t>Bullet</a:t>
            </a:r>
          </a:p>
          <a:p>
            <a:pPr lvl="0"/>
            <a:endParaRPr lang="en-US" dirty="0" smtClean="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smtClean="0"/>
              <a:t>Click to edit master title style</a:t>
            </a:r>
            <a:endParaRPr lang="en-US" dirty="0"/>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cap="all" dirty="0" smtClean="0">
                  <a:solidFill>
                    <a:schemeClr val="bg1"/>
                  </a:solidFill>
                </a:rPr>
                <a:t>Finance Essentials</a:t>
              </a:r>
              <a:endParaRPr lang="en-US" sz="1000" cap="all" dirty="0">
                <a:solidFill>
                  <a:schemeClr val="bg1"/>
                </a:solidFill>
              </a:endParaRP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smtClean="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smtClean="0">
                <a:solidFill>
                  <a:schemeClr val="bg1">
                    <a:lumMod val="65000"/>
                  </a:schemeClr>
                </a:solidFill>
              </a:rPr>
              <a:t>© Copyright </a:t>
            </a:r>
            <a:r>
              <a:rPr lang="en-US" sz="800" dirty="0" smtClean="0">
                <a:solidFill>
                  <a:schemeClr val="accent5">
                    <a:lumMod val="75000"/>
                  </a:schemeClr>
                </a:solidFill>
              </a:rPr>
              <a:t>2017</a:t>
            </a:r>
            <a:r>
              <a:rPr lang="en-US" sz="800" dirty="0" smtClean="0">
                <a:solidFill>
                  <a:schemeClr val="bg1">
                    <a:lumMod val="65000"/>
                  </a:schemeClr>
                </a:solidFill>
              </a:rPr>
              <a:t>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smtClean="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cap="all" dirty="0" smtClean="0">
                  <a:solidFill>
                    <a:schemeClr val="bg1"/>
                  </a:solidFill>
                </a:rPr>
                <a:t>Finance Essentials</a:t>
              </a:r>
              <a:endParaRPr lang="en-US" sz="1000" cap="all" dirty="0">
                <a:solidFill>
                  <a:schemeClr val="bg1"/>
                </a:solidFill>
              </a:endParaRP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dirty="0"/>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smtClean="0"/>
              <a:t>Text</a:t>
            </a:r>
            <a:endParaRPr lang="en-US" dirty="0"/>
          </a:p>
        </p:txBody>
      </p:sp>
    </p:spTree>
    <p:extLst>
      <p:ext uri="{BB962C8B-B14F-4D97-AF65-F5344CB8AC3E}">
        <p14:creationId xmlns:p14="http://schemas.microsoft.com/office/powerpoint/2010/main" val="3472511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895253" y="6246751"/>
            <a:ext cx="6654800" cy="365125"/>
          </a:xfrm>
          <a:prstGeom prst="rect">
            <a:avLst/>
          </a:prstGeom>
        </p:spPr>
        <p:txBody>
          <a:bodyPr/>
          <a:lstStyle/>
          <a:p>
            <a:endParaRPr lang="en-US" dirty="0"/>
          </a:p>
        </p:txBody>
      </p:sp>
    </p:spTree>
    <p:extLst>
      <p:ext uri="{BB962C8B-B14F-4D97-AF65-F5344CB8AC3E}">
        <p14:creationId xmlns:p14="http://schemas.microsoft.com/office/powerpoint/2010/main" val="35469565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cap="all" dirty="0" smtClean="0">
                  <a:solidFill>
                    <a:schemeClr val="bg1"/>
                  </a:solidFill>
                </a:rPr>
                <a:t>Finance Essentials</a:t>
              </a:r>
              <a:endParaRPr lang="en-US" sz="1000" cap="all" dirty="0">
                <a:solidFill>
                  <a:schemeClr val="bg1"/>
                </a:solidFill>
              </a:endParaRP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70" r:id="rId4"/>
    <p:sldLayoutId id="2147483671" r:id="rId5"/>
    <p:sldLayoutId id="2147483669" r:id="rId6"/>
    <p:sldLayoutId id="2147483651" r:id="rId7"/>
    <p:sldLayoutId id="2147483665" r:id="rId8"/>
    <p:sldLayoutId id="2147483672" r:id="rId9"/>
  </p:sldLayoutIdLst>
  <p:timing>
    <p:tnLst>
      <p:par>
        <p:cTn id="1" dur="indefinite" restart="never" nodeType="tmRoot"/>
      </p:par>
    </p:tnLst>
  </p:timing>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1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20.jp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7.png"/><Relationship Id="rId1" Type="http://schemas.openxmlformats.org/officeDocument/2006/relationships/slideLayout" Target="../slideLayouts/slideLayout8.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8.png"/><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3">
            <a:extLst>
              <a:ext uri="{28A0092B-C50C-407E-A947-70E740481C1C}">
                <a14:useLocalDpi xmlns:a14="http://schemas.microsoft.com/office/drawing/2010/main" val="0"/>
              </a:ext>
            </a:extLst>
          </a:blip>
          <a:srcRect t="2871" b="20085"/>
          <a:stretch/>
        </p:blipFill>
        <p:spPr>
          <a:xfrm>
            <a:off x="0" y="1009390"/>
            <a:ext cx="9144000" cy="4267200"/>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3032653"/>
            <a:ext cx="7299659" cy="1242679"/>
          </a:xfrm>
        </p:spPr>
        <p:txBody>
          <a:bodyPr/>
          <a:lstStyle/>
          <a:p>
            <a:r>
              <a:rPr lang="en-US" dirty="0" smtClean="0"/>
              <a:t>Finance Essentials Café </a:t>
            </a:r>
            <a:endParaRPr lang="en-US" dirty="0"/>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Insert client logo here</a:t>
            </a:r>
            <a:endParaRPr lang="en-US" dirty="0"/>
          </a:p>
        </p:txBody>
      </p:sp>
    </p:spTree>
    <p:extLst>
      <p:ext uri="{BB962C8B-B14F-4D97-AF65-F5344CB8AC3E}">
        <p14:creationId xmlns:p14="http://schemas.microsoft.com/office/powerpoint/2010/main" val="9048920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r>
              <a:rPr lang="en-US" dirty="0" smtClean="0"/>
              <a:t>ASSESS FINANCIAL HEALTH</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2082800"/>
          </a:xfrm>
          <a:prstGeom prst="rect">
            <a:avLst/>
          </a:prstGeom>
        </p:spPr>
      </p:pic>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3" name="TextBox 12"/>
            <p:cNvSpPr txBox="1"/>
            <p:nvPr/>
          </p:nvSpPr>
          <p:spPr>
            <a:xfrm>
              <a:off x="1564256" y="1537843"/>
              <a:ext cx="1098177" cy="400110"/>
            </a:xfrm>
            <a:prstGeom prst="rect">
              <a:avLst/>
            </a:prstGeom>
            <a:noFill/>
          </p:spPr>
          <p:txBody>
            <a:bodyPr wrap="square" rtlCol="0">
              <a:spAutoFit/>
            </a:bodyPr>
            <a:lstStyle/>
            <a:p>
              <a:pPr algn="ctr"/>
              <a:r>
                <a:rPr lang="en-US" sz="1000" cap="all" dirty="0">
                  <a:solidFill>
                    <a:schemeClr val="bg1"/>
                  </a:solidFill>
                </a:rPr>
                <a:t>Finance Essentials</a:t>
              </a:r>
            </a:p>
          </p:txBody>
        </p:sp>
      </p:grpSp>
    </p:spTree>
    <p:extLst>
      <p:ext uri="{BB962C8B-B14F-4D97-AF65-F5344CB8AC3E}">
        <p14:creationId xmlns:p14="http://schemas.microsoft.com/office/powerpoint/2010/main" val="19357708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ChangeArrowheads="1"/>
          </p:cNvSpPr>
          <p:nvPr/>
        </p:nvSpPr>
        <p:spPr bwMode="auto">
          <a:xfrm>
            <a:off x="457201" y="1627632"/>
            <a:ext cx="7863839" cy="1738938"/>
          </a:xfrm>
          <a:prstGeom prst="rect">
            <a:avLst/>
          </a:prstGeom>
          <a:solidFill>
            <a:srgbClr val="FFFFFF"/>
          </a:solidFill>
          <a:ln>
            <a:solidFill>
              <a:srgbClr val="FFFFFF"/>
            </a:solidFill>
          </a:ln>
          <a:effectLst/>
        </p:spPr>
        <p:txBody>
          <a:bodyPr wrap="square">
            <a:spAutoFit/>
          </a:bodyPr>
          <a:lstStyle/>
          <a:p>
            <a:pPr marL="0" lvl="1">
              <a:spcBef>
                <a:spcPct val="50000"/>
              </a:spcBef>
            </a:pPr>
            <a:r>
              <a:rPr lang="en-GB" sz="3200" i="1" dirty="0">
                <a:solidFill>
                  <a:schemeClr val="accent1"/>
                </a:solidFill>
              </a:rPr>
              <a:t>Why do we perform ratio analyses?</a:t>
            </a:r>
          </a:p>
          <a:p>
            <a:pPr marL="0" lvl="1">
              <a:spcBef>
                <a:spcPct val="50000"/>
              </a:spcBef>
            </a:pPr>
            <a:r>
              <a:rPr lang="en-GB" sz="3200" i="1" dirty="0">
                <a:solidFill>
                  <a:schemeClr val="accent1"/>
                </a:solidFill>
              </a:rPr>
              <a:t>What areas we can examine?</a:t>
            </a:r>
          </a:p>
          <a:p>
            <a:pPr marL="0" lvl="1">
              <a:spcBef>
                <a:spcPct val="50000"/>
              </a:spcBef>
            </a:pPr>
            <a:r>
              <a:rPr lang="en-GB" b="1" i="1" dirty="0" smtClean="0">
                <a:solidFill>
                  <a:schemeClr val="accent1"/>
                </a:solidFill>
              </a:rPr>
              <a:t> </a:t>
            </a:r>
            <a:endParaRPr lang="en-US" b="1" i="1" dirty="0">
              <a:solidFill>
                <a:schemeClr val="accent1"/>
              </a:solidFill>
            </a:endParaRPr>
          </a:p>
        </p:txBody>
      </p:sp>
      <p:sp>
        <p:nvSpPr>
          <p:cNvPr id="2" name="Title 1"/>
          <p:cNvSpPr>
            <a:spLocks noGrp="1"/>
          </p:cNvSpPr>
          <p:nvPr>
            <p:ph type="title"/>
          </p:nvPr>
        </p:nvSpPr>
        <p:spPr/>
        <p:txBody>
          <a:bodyPr/>
          <a:lstStyle/>
          <a:p>
            <a:r>
              <a:rPr lang="en-US" dirty="0" smtClean="0"/>
              <a:t>Analyze financial ratios</a:t>
            </a:r>
            <a:endParaRPr lang="en-US" dirty="0"/>
          </a:p>
        </p:txBody>
      </p:sp>
      <p:grpSp>
        <p:nvGrpSpPr>
          <p:cNvPr id="4" name="Group 3"/>
          <p:cNvGrpSpPr/>
          <p:nvPr/>
        </p:nvGrpSpPr>
        <p:grpSpPr>
          <a:xfrm>
            <a:off x="7563253" y="5003054"/>
            <a:ext cx="1580747" cy="844729"/>
            <a:chOff x="7563253" y="4665042"/>
            <a:chExt cx="1580747" cy="844729"/>
          </a:xfrm>
        </p:grpSpPr>
        <p:sp>
          <p:nvSpPr>
            <p:cNvPr id="6" name="Rectangle 5"/>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7" name="Picture 6" descr="icon_chat.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14100590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1"/>
          <p:cNvSpPr>
            <a:spLocks noGrp="1" noChangeArrowheads="1"/>
          </p:cNvSpPr>
          <p:nvPr>
            <p:ph type="title"/>
          </p:nvPr>
        </p:nvSpPr>
        <p:spPr>
          <a:ln/>
        </p:spPr>
        <p:txBody>
          <a:bodyPr/>
          <a:lstStyle/>
          <a:p>
            <a:r>
              <a:rPr lang="en-US" dirty="0" smtClean="0"/>
              <a:t>Understand valuation basics</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9439" y="1334530"/>
            <a:ext cx="5176062" cy="4981377"/>
          </a:xfrm>
          <a:prstGeom prst="rect">
            <a:avLst/>
          </a:prstGeom>
        </p:spPr>
      </p:pic>
    </p:spTree>
    <p:extLst>
      <p:ext uri="{BB962C8B-B14F-4D97-AF65-F5344CB8AC3E}">
        <p14:creationId xmlns:p14="http://schemas.microsoft.com/office/powerpoint/2010/main" val="35502517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778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015" name="Group 43014"/>
          <p:cNvGrpSpPr/>
          <p:nvPr/>
        </p:nvGrpSpPr>
        <p:grpSpPr>
          <a:xfrm>
            <a:off x="2408355" y="2121863"/>
            <a:ext cx="1413320" cy="1124789"/>
            <a:chOff x="2408355" y="2257327"/>
            <a:chExt cx="1413320" cy="1124789"/>
          </a:xfrm>
        </p:grpSpPr>
        <p:sp>
          <p:nvSpPr>
            <p:cNvPr id="12" name="Rectangle 11"/>
            <p:cNvSpPr/>
            <p:nvPr/>
          </p:nvSpPr>
          <p:spPr>
            <a:xfrm>
              <a:off x="2489973" y="2729184"/>
              <a:ext cx="1260898" cy="65293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smtClean="0">
                  <a:solidFill>
                    <a:srgbClr val="000000"/>
                  </a:solidFill>
                </a:rPr>
                <a:t>$450K</a:t>
              </a:r>
              <a:endParaRPr lang="en-US" sz="2600" dirty="0"/>
            </a:p>
          </p:txBody>
        </p:sp>
        <p:sp>
          <p:nvSpPr>
            <p:cNvPr id="14" name="Isosceles Triangle 13"/>
            <p:cNvSpPr/>
            <p:nvPr/>
          </p:nvSpPr>
          <p:spPr>
            <a:xfrm>
              <a:off x="2408355" y="2257327"/>
              <a:ext cx="1413320" cy="46495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43017" name="Group 43016"/>
          <p:cNvGrpSpPr/>
          <p:nvPr/>
        </p:nvGrpSpPr>
        <p:grpSpPr>
          <a:xfrm>
            <a:off x="7203809" y="1959571"/>
            <a:ext cx="1236486" cy="1282553"/>
            <a:chOff x="7203809" y="2095035"/>
            <a:chExt cx="1236486" cy="1282553"/>
          </a:xfrm>
        </p:grpSpPr>
        <p:sp>
          <p:nvSpPr>
            <p:cNvPr id="31" name="Rectangle 30"/>
            <p:cNvSpPr/>
            <p:nvPr/>
          </p:nvSpPr>
          <p:spPr>
            <a:xfrm>
              <a:off x="7263631" y="2719290"/>
              <a:ext cx="1124607" cy="658298"/>
            </a:xfrm>
            <a:prstGeom prst="rect">
              <a:avLst/>
            </a:prstGeom>
            <a:gradFill flip="none" rotWithShape="1">
              <a:gsLst>
                <a:gs pos="0">
                  <a:srgbClr val="05EE37"/>
                </a:gs>
                <a:gs pos="100000">
                  <a:srgbClr val="FFFFFF"/>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smtClean="0">
                  <a:solidFill>
                    <a:srgbClr val="000000"/>
                  </a:solidFill>
                </a:rPr>
                <a:t>$</a:t>
              </a:r>
              <a:endParaRPr lang="en-US" sz="2600" dirty="0"/>
            </a:p>
          </p:txBody>
        </p:sp>
        <p:sp>
          <p:nvSpPr>
            <p:cNvPr id="35" name="TextBox 34"/>
            <p:cNvSpPr txBox="1"/>
            <p:nvPr/>
          </p:nvSpPr>
          <p:spPr>
            <a:xfrm>
              <a:off x="7203809" y="2095035"/>
              <a:ext cx="1236486" cy="646331"/>
            </a:xfrm>
            <a:prstGeom prst="rect">
              <a:avLst/>
            </a:prstGeom>
            <a:noFill/>
          </p:spPr>
          <p:txBody>
            <a:bodyPr wrap="none" rtlCol="0">
              <a:spAutoFit/>
            </a:bodyPr>
            <a:lstStyle/>
            <a:p>
              <a:pPr algn="ctr"/>
              <a:r>
                <a:rPr lang="en-US" dirty="0" smtClean="0"/>
                <a:t>Our closest </a:t>
              </a:r>
            </a:p>
            <a:p>
              <a:pPr algn="ctr"/>
              <a:r>
                <a:rPr lang="en-US" dirty="0" smtClean="0"/>
                <a:t>competitor</a:t>
              </a:r>
              <a:endParaRPr lang="en-US" dirty="0"/>
            </a:p>
          </p:txBody>
        </p:sp>
      </p:grpSp>
      <p:grpSp>
        <p:nvGrpSpPr>
          <p:cNvPr id="43020" name="Group 43019"/>
          <p:cNvGrpSpPr/>
          <p:nvPr/>
        </p:nvGrpSpPr>
        <p:grpSpPr>
          <a:xfrm>
            <a:off x="433296" y="1245292"/>
            <a:ext cx="3615789" cy="2010885"/>
            <a:chOff x="433296" y="1380756"/>
            <a:chExt cx="3615789" cy="2010885"/>
          </a:xfrm>
        </p:grpSpPr>
        <p:grpSp>
          <p:nvGrpSpPr>
            <p:cNvPr id="43014" name="Group 43013"/>
            <p:cNvGrpSpPr/>
            <p:nvPr/>
          </p:nvGrpSpPr>
          <p:grpSpPr>
            <a:xfrm>
              <a:off x="433296" y="2179626"/>
              <a:ext cx="3615789" cy="1212015"/>
              <a:chOff x="433296" y="2179626"/>
              <a:chExt cx="3615789" cy="1212015"/>
            </a:xfrm>
          </p:grpSpPr>
          <p:cxnSp>
            <p:nvCxnSpPr>
              <p:cNvPr id="5" name="Straight Connector 4"/>
              <p:cNvCxnSpPr/>
              <p:nvPr/>
            </p:nvCxnSpPr>
            <p:spPr>
              <a:xfrm>
                <a:off x="433296" y="3391641"/>
                <a:ext cx="3615789" cy="0"/>
              </a:xfrm>
              <a:prstGeom prst="line">
                <a:avLst/>
              </a:prstGeom>
            </p:spPr>
            <p:style>
              <a:lnRef idx="2">
                <a:schemeClr val="accent1"/>
              </a:lnRef>
              <a:fillRef idx="0">
                <a:schemeClr val="accent1"/>
              </a:fillRef>
              <a:effectRef idx="1">
                <a:schemeClr val="accent1"/>
              </a:effectRef>
              <a:fontRef idx="minor">
                <a:schemeClr val="tx1"/>
              </a:fontRef>
            </p:style>
          </p:cxnSp>
          <p:sp>
            <p:nvSpPr>
              <p:cNvPr id="8" name="Rectangle 7"/>
              <p:cNvSpPr/>
              <p:nvPr/>
            </p:nvSpPr>
            <p:spPr>
              <a:xfrm>
                <a:off x="735777" y="2734231"/>
                <a:ext cx="1237324" cy="65740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smtClean="0">
                    <a:solidFill>
                      <a:srgbClr val="000000"/>
                    </a:solidFill>
                  </a:rPr>
                  <a:t>$500K</a:t>
                </a:r>
                <a:endParaRPr lang="en-US" sz="2600" dirty="0">
                  <a:solidFill>
                    <a:srgbClr val="000000"/>
                  </a:solidFill>
                </a:endParaRPr>
              </a:p>
            </p:txBody>
          </p:sp>
          <p:sp>
            <p:nvSpPr>
              <p:cNvPr id="9" name="Isosceles Triangle 8"/>
              <p:cNvSpPr/>
              <p:nvPr/>
            </p:nvSpPr>
            <p:spPr>
              <a:xfrm>
                <a:off x="584545" y="2179626"/>
                <a:ext cx="1512289" cy="539664"/>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5400" dirty="0">
                  <a:solidFill>
                    <a:srgbClr val="000000"/>
                  </a:solidFill>
                </a:endParaRPr>
              </a:p>
            </p:txBody>
          </p:sp>
        </p:grpSp>
        <p:sp>
          <p:nvSpPr>
            <p:cNvPr id="21" name="TextBox 20"/>
            <p:cNvSpPr txBox="1"/>
            <p:nvPr/>
          </p:nvSpPr>
          <p:spPr>
            <a:xfrm>
              <a:off x="1688353" y="1380756"/>
              <a:ext cx="1039718" cy="492443"/>
            </a:xfrm>
            <a:prstGeom prst="rect">
              <a:avLst/>
            </a:prstGeom>
            <a:noFill/>
            <a:ln w="57150" cmpd="thickThin">
              <a:solidFill>
                <a:schemeClr val="tx1"/>
              </a:solidFill>
            </a:ln>
          </p:spPr>
          <p:txBody>
            <a:bodyPr wrap="none" rtlCol="0">
              <a:spAutoFit/>
            </a:bodyPr>
            <a:lstStyle/>
            <a:p>
              <a:r>
                <a:rPr lang="en-US" sz="2600" dirty="0" smtClean="0"/>
                <a:t>House</a:t>
              </a:r>
              <a:endParaRPr lang="en-US" sz="2600" dirty="0"/>
            </a:p>
          </p:txBody>
        </p:sp>
      </p:grpSp>
      <p:sp>
        <p:nvSpPr>
          <p:cNvPr id="41" name="Rectangle 3"/>
          <p:cNvSpPr txBox="1">
            <a:spLocks noChangeArrowheads="1"/>
          </p:cNvSpPr>
          <p:nvPr/>
        </p:nvSpPr>
        <p:spPr>
          <a:xfrm>
            <a:off x="781865" y="4175231"/>
            <a:ext cx="3435264" cy="1807229"/>
          </a:xfrm>
          <a:prstGeom prst="rect">
            <a:avLst/>
          </a:prstGeom>
        </p:spPr>
        <p:txBody>
          <a:bodyPr vert="horz" lIns="91440" tIns="45720" rIns="91440" bIns="45720" numCol="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264"/>
              </a:spcBef>
              <a:buNone/>
            </a:pPr>
            <a:r>
              <a:rPr lang="en-US" sz="1800" dirty="0" smtClean="0">
                <a:ea typeface="ＭＳ Ｐゴシック" charset="0"/>
                <a:cs typeface="ＭＳ Ｐゴシック" charset="0"/>
              </a:rPr>
              <a:t>Modern kitchen</a:t>
            </a:r>
          </a:p>
          <a:p>
            <a:pPr marL="0" indent="0">
              <a:spcBef>
                <a:spcPts val="264"/>
              </a:spcBef>
              <a:buNone/>
            </a:pPr>
            <a:r>
              <a:rPr lang="en-US" sz="1800" dirty="0" smtClean="0">
                <a:ea typeface="ＭＳ Ｐゴシック" charset="0"/>
                <a:cs typeface="ＭＳ Ｐゴシック" charset="0"/>
              </a:rPr>
              <a:t>Finished basement</a:t>
            </a:r>
          </a:p>
          <a:p>
            <a:pPr marL="0" indent="0">
              <a:spcBef>
                <a:spcPts val="264"/>
              </a:spcBef>
              <a:buNone/>
            </a:pPr>
            <a:r>
              <a:rPr lang="en-US" sz="1800" dirty="0" smtClean="0">
                <a:ea typeface="ＭＳ Ｐゴシック" charset="0"/>
                <a:cs typeface="ＭＳ Ｐゴシック" charset="0"/>
              </a:rPr>
              <a:t>Neighbors</a:t>
            </a:r>
          </a:p>
          <a:p>
            <a:pPr marL="0" indent="0">
              <a:spcBef>
                <a:spcPts val="264"/>
              </a:spcBef>
              <a:buNone/>
            </a:pPr>
            <a:r>
              <a:rPr lang="en-US" sz="1800" dirty="0" smtClean="0">
                <a:ea typeface="ＭＳ Ｐゴシック" charset="0"/>
                <a:cs typeface="ＭＳ Ｐゴシック" charset="0"/>
              </a:rPr>
              <a:t>Schools</a:t>
            </a:r>
          </a:p>
          <a:p>
            <a:pPr marL="0" indent="0">
              <a:spcBef>
                <a:spcPts val="264"/>
              </a:spcBef>
              <a:buNone/>
            </a:pPr>
            <a:r>
              <a:rPr lang="en-US" sz="1800" dirty="0" smtClean="0">
                <a:ea typeface="ＭＳ Ｐゴシック" charset="0"/>
                <a:cs typeface="ＭＳ Ｐゴシック" charset="0"/>
              </a:rPr>
              <a:t>Property taxes</a:t>
            </a:r>
          </a:p>
          <a:p>
            <a:pPr marL="0" indent="0">
              <a:spcBef>
                <a:spcPts val="264"/>
              </a:spcBef>
              <a:buNone/>
            </a:pPr>
            <a:endParaRPr lang="en-US" sz="1800" dirty="0">
              <a:ea typeface="ＭＳ Ｐゴシック" charset="0"/>
              <a:cs typeface="ＭＳ Ｐゴシック" charset="0"/>
            </a:endParaRPr>
          </a:p>
        </p:txBody>
      </p:sp>
      <p:grpSp>
        <p:nvGrpSpPr>
          <p:cNvPr id="43018" name="Group 43017"/>
          <p:cNvGrpSpPr/>
          <p:nvPr/>
        </p:nvGrpSpPr>
        <p:grpSpPr>
          <a:xfrm>
            <a:off x="766923" y="3524780"/>
            <a:ext cx="3435264" cy="1807229"/>
            <a:chOff x="766923" y="3643311"/>
            <a:chExt cx="3435264" cy="1807229"/>
          </a:xfrm>
        </p:grpSpPr>
        <p:sp>
          <p:nvSpPr>
            <p:cNvPr id="38" name="Rectangle 3"/>
            <p:cNvSpPr txBox="1">
              <a:spLocks noChangeArrowheads="1"/>
            </p:cNvSpPr>
            <p:nvPr/>
          </p:nvSpPr>
          <p:spPr>
            <a:xfrm>
              <a:off x="766923" y="3643311"/>
              <a:ext cx="3435264" cy="1807229"/>
            </a:xfrm>
            <a:prstGeom prst="rect">
              <a:avLst/>
            </a:prstGeom>
          </p:spPr>
          <p:txBody>
            <a:bodyPr vert="horz" lIns="91440" tIns="45720" rIns="91440" bIns="45720" numCol="1"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264"/>
                </a:spcBef>
                <a:buNone/>
              </a:pPr>
              <a:r>
                <a:rPr lang="en-US" sz="1800" dirty="0" smtClean="0">
                  <a:ea typeface="ＭＳ Ｐゴシック" charset="0"/>
                  <a:cs typeface="ＭＳ Ｐゴシック" charset="0"/>
                </a:rPr>
                <a:t>Price / # square feet</a:t>
              </a:r>
            </a:p>
            <a:p>
              <a:pPr marL="0" indent="0">
                <a:spcBef>
                  <a:spcPts val="264"/>
                </a:spcBef>
                <a:buNone/>
              </a:pPr>
              <a:endParaRPr lang="en-US" sz="1800" dirty="0">
                <a:ea typeface="ＭＳ Ｐゴシック" charset="0"/>
                <a:cs typeface="ＭＳ Ｐゴシック" charset="0"/>
              </a:endParaRPr>
            </a:p>
          </p:txBody>
        </p:sp>
        <p:cxnSp>
          <p:nvCxnSpPr>
            <p:cNvPr id="43010" name="Straight Connector 43009"/>
            <p:cNvCxnSpPr/>
            <p:nvPr/>
          </p:nvCxnSpPr>
          <p:spPr>
            <a:xfrm>
              <a:off x="781865" y="4235990"/>
              <a:ext cx="2978530" cy="0"/>
            </a:xfrm>
            <a:prstGeom prst="line">
              <a:avLst/>
            </a:prstGeom>
            <a:ln w="15875">
              <a:solidFill>
                <a:schemeClr val="tx1"/>
              </a:solidFill>
              <a:prstDash val="sysDash"/>
            </a:ln>
          </p:spPr>
          <p:style>
            <a:lnRef idx="2">
              <a:schemeClr val="accent1"/>
            </a:lnRef>
            <a:fillRef idx="0">
              <a:schemeClr val="accent1"/>
            </a:fillRef>
            <a:effectRef idx="1">
              <a:schemeClr val="accent1"/>
            </a:effectRef>
            <a:fontRef idx="minor">
              <a:schemeClr val="tx1"/>
            </a:fontRef>
          </p:style>
        </p:cxnSp>
      </p:grpSp>
      <p:sp>
        <p:nvSpPr>
          <p:cNvPr id="52" name="Rectangle 3"/>
          <p:cNvSpPr txBox="1">
            <a:spLocks noChangeArrowheads="1"/>
          </p:cNvSpPr>
          <p:nvPr/>
        </p:nvSpPr>
        <p:spPr>
          <a:xfrm>
            <a:off x="5178111" y="4175231"/>
            <a:ext cx="3435264" cy="1807229"/>
          </a:xfrm>
          <a:prstGeom prst="rect">
            <a:avLst/>
          </a:prstGeom>
        </p:spPr>
        <p:txBody>
          <a:bodyPr vert="horz" lIns="91440" tIns="45720" rIns="91440" bIns="45720" numCol="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264"/>
              </a:spcBef>
              <a:buNone/>
            </a:pPr>
            <a:r>
              <a:rPr lang="en-US" sz="1800" dirty="0" smtClean="0">
                <a:ea typeface="ＭＳ Ｐゴシック" charset="0"/>
                <a:cs typeface="ＭＳ Ｐゴシック" charset="0"/>
              </a:rPr>
              <a:t>Quality of management</a:t>
            </a:r>
          </a:p>
          <a:p>
            <a:pPr marL="0" indent="0">
              <a:spcBef>
                <a:spcPts val="264"/>
              </a:spcBef>
              <a:buNone/>
            </a:pPr>
            <a:r>
              <a:rPr lang="en-US" sz="1800" dirty="0" smtClean="0">
                <a:ea typeface="ＭＳ Ｐゴシック" charset="0"/>
                <a:cs typeface="ＭＳ Ｐゴシック" charset="0"/>
              </a:rPr>
              <a:t>Future growth prospects</a:t>
            </a:r>
          </a:p>
          <a:p>
            <a:pPr marL="0" indent="0">
              <a:spcBef>
                <a:spcPts val="264"/>
              </a:spcBef>
              <a:buNone/>
            </a:pPr>
            <a:r>
              <a:rPr lang="en-US" sz="1800" dirty="0" smtClean="0">
                <a:ea typeface="ＭＳ Ｐゴシック" charset="0"/>
                <a:cs typeface="ＭＳ Ｐゴシック" charset="0"/>
              </a:rPr>
              <a:t>Brand value</a:t>
            </a:r>
          </a:p>
          <a:p>
            <a:pPr marL="0" indent="0">
              <a:spcBef>
                <a:spcPts val="264"/>
              </a:spcBef>
              <a:buNone/>
            </a:pPr>
            <a:r>
              <a:rPr lang="en-US" sz="1800" dirty="0" smtClean="0">
                <a:ea typeface="ＭＳ Ｐゴシック" charset="0"/>
                <a:cs typeface="ＭＳ Ｐゴシック" charset="0"/>
              </a:rPr>
              <a:t>Age of equipment</a:t>
            </a:r>
          </a:p>
          <a:p>
            <a:pPr marL="0" indent="0">
              <a:spcBef>
                <a:spcPts val="264"/>
              </a:spcBef>
              <a:buNone/>
            </a:pPr>
            <a:r>
              <a:rPr lang="en-US" sz="1800" dirty="0" smtClean="0">
                <a:ea typeface="ＭＳ Ｐゴシック" charset="0"/>
                <a:cs typeface="ＭＳ Ｐゴシック" charset="0"/>
              </a:rPr>
              <a:t>Competitive strategy</a:t>
            </a:r>
          </a:p>
          <a:p>
            <a:pPr marL="0" indent="0">
              <a:spcBef>
                <a:spcPts val="264"/>
              </a:spcBef>
              <a:buNone/>
            </a:pPr>
            <a:endParaRPr lang="en-US" sz="1800" dirty="0">
              <a:ea typeface="ＭＳ Ｐゴシック" charset="0"/>
              <a:cs typeface="ＭＳ Ｐゴシック" charset="0"/>
            </a:endParaRPr>
          </a:p>
        </p:txBody>
      </p:sp>
      <p:grpSp>
        <p:nvGrpSpPr>
          <p:cNvPr id="43019" name="Group 43018"/>
          <p:cNvGrpSpPr/>
          <p:nvPr/>
        </p:nvGrpSpPr>
        <p:grpSpPr>
          <a:xfrm>
            <a:off x="5163169" y="3510837"/>
            <a:ext cx="3705902" cy="1807229"/>
            <a:chOff x="5163169" y="3646301"/>
            <a:chExt cx="3705902" cy="1807229"/>
          </a:xfrm>
        </p:grpSpPr>
        <p:sp>
          <p:nvSpPr>
            <p:cNvPr id="51" name="Rectangle 3"/>
            <p:cNvSpPr txBox="1">
              <a:spLocks noChangeArrowheads="1"/>
            </p:cNvSpPr>
            <p:nvPr/>
          </p:nvSpPr>
          <p:spPr>
            <a:xfrm>
              <a:off x="5163169" y="3646301"/>
              <a:ext cx="3705902" cy="1807229"/>
            </a:xfrm>
            <a:prstGeom prst="rect">
              <a:avLst/>
            </a:prstGeom>
          </p:spPr>
          <p:txBody>
            <a:bodyPr vert="horz" lIns="91440" tIns="45720" rIns="91440" bIns="45720" numCol="1"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264"/>
                </a:spcBef>
                <a:buNone/>
              </a:pPr>
              <a:r>
                <a:rPr lang="en-US" sz="1800" dirty="0" smtClean="0">
                  <a:ea typeface="ＭＳ Ｐゴシック" charset="0"/>
                  <a:cs typeface="ＭＳ Ｐゴシック" charset="0"/>
                </a:rPr>
                <a:t>Price / $ of earnings (per share)</a:t>
              </a:r>
            </a:p>
            <a:p>
              <a:pPr marL="0" indent="0">
                <a:spcBef>
                  <a:spcPts val="264"/>
                </a:spcBef>
                <a:buNone/>
              </a:pPr>
              <a:endParaRPr lang="en-US" sz="1800" dirty="0" smtClean="0">
                <a:ea typeface="ＭＳ Ｐゴシック" charset="0"/>
                <a:cs typeface="ＭＳ Ｐゴシック" charset="0"/>
              </a:endParaRPr>
            </a:p>
            <a:p>
              <a:pPr marL="0" indent="0">
                <a:spcBef>
                  <a:spcPts val="264"/>
                </a:spcBef>
                <a:buNone/>
              </a:pPr>
              <a:endParaRPr lang="en-US" sz="1800" dirty="0">
                <a:ea typeface="ＭＳ Ｐゴシック" charset="0"/>
                <a:cs typeface="ＭＳ Ｐゴシック" charset="0"/>
              </a:endParaRPr>
            </a:p>
          </p:txBody>
        </p:sp>
        <p:cxnSp>
          <p:nvCxnSpPr>
            <p:cNvPr id="53" name="Straight Connector 52"/>
            <p:cNvCxnSpPr/>
            <p:nvPr/>
          </p:nvCxnSpPr>
          <p:spPr>
            <a:xfrm>
              <a:off x="5178111" y="4272846"/>
              <a:ext cx="2978530" cy="0"/>
            </a:xfrm>
            <a:prstGeom prst="line">
              <a:avLst/>
            </a:prstGeom>
            <a:ln w="15875">
              <a:solidFill>
                <a:schemeClr val="tx1"/>
              </a:solidFill>
              <a:prstDash val="sysDash"/>
            </a:ln>
          </p:spPr>
          <p:style>
            <a:lnRef idx="2">
              <a:schemeClr val="accent1"/>
            </a:lnRef>
            <a:fillRef idx="0">
              <a:schemeClr val="accent1"/>
            </a:fillRef>
            <a:effectRef idx="1">
              <a:schemeClr val="accent1"/>
            </a:effectRef>
            <a:fontRef idx="minor">
              <a:schemeClr val="tx1"/>
            </a:fontRef>
          </p:style>
        </p:cxnSp>
      </p:grpSp>
      <p:grpSp>
        <p:nvGrpSpPr>
          <p:cNvPr id="43023" name="Group 43022"/>
          <p:cNvGrpSpPr/>
          <p:nvPr/>
        </p:nvGrpSpPr>
        <p:grpSpPr>
          <a:xfrm>
            <a:off x="5061139" y="1245292"/>
            <a:ext cx="3615789" cy="1996832"/>
            <a:chOff x="5061139" y="1380756"/>
            <a:chExt cx="3615789" cy="1996832"/>
          </a:xfrm>
        </p:grpSpPr>
        <p:grpSp>
          <p:nvGrpSpPr>
            <p:cNvPr id="43021" name="Group 43020"/>
            <p:cNvGrpSpPr/>
            <p:nvPr/>
          </p:nvGrpSpPr>
          <p:grpSpPr>
            <a:xfrm>
              <a:off x="5061139" y="1380756"/>
              <a:ext cx="3615789" cy="1996832"/>
              <a:chOff x="5061139" y="1380756"/>
              <a:chExt cx="3615789" cy="1996832"/>
            </a:xfrm>
          </p:grpSpPr>
          <p:grpSp>
            <p:nvGrpSpPr>
              <p:cNvPr id="43016" name="Group 43015"/>
              <p:cNvGrpSpPr/>
              <p:nvPr/>
            </p:nvGrpSpPr>
            <p:grpSpPr>
              <a:xfrm>
                <a:off x="5061139" y="2350956"/>
                <a:ext cx="3615789" cy="1026632"/>
                <a:chOff x="5061139" y="2350956"/>
                <a:chExt cx="3615789" cy="1026632"/>
              </a:xfrm>
            </p:grpSpPr>
            <p:cxnSp>
              <p:nvCxnSpPr>
                <p:cNvPr id="29" name="Straight Connector 28"/>
                <p:cNvCxnSpPr/>
                <p:nvPr/>
              </p:nvCxnSpPr>
              <p:spPr>
                <a:xfrm>
                  <a:off x="5061139" y="3377588"/>
                  <a:ext cx="3615789" cy="0"/>
                </a:xfrm>
                <a:prstGeom prst="line">
                  <a:avLst/>
                </a:prstGeom>
              </p:spPr>
              <p:style>
                <a:lnRef idx="2">
                  <a:schemeClr val="accent1"/>
                </a:lnRef>
                <a:fillRef idx="0">
                  <a:schemeClr val="accent1"/>
                </a:fillRef>
                <a:effectRef idx="1">
                  <a:schemeClr val="accent1"/>
                </a:effectRef>
                <a:fontRef idx="minor">
                  <a:schemeClr val="tx1"/>
                </a:fontRef>
              </p:style>
            </p:cxnSp>
            <p:sp>
              <p:nvSpPr>
                <p:cNvPr id="30" name="Rectangle 29"/>
                <p:cNvSpPr/>
                <p:nvPr/>
              </p:nvSpPr>
              <p:spPr>
                <a:xfrm>
                  <a:off x="5363620" y="2720178"/>
                  <a:ext cx="1237324" cy="657409"/>
                </a:xfrm>
                <a:prstGeom prst="rect">
                  <a:avLst/>
                </a:prstGeom>
                <a:gradFill flip="none" rotWithShape="1">
                  <a:gsLst>
                    <a:gs pos="0">
                      <a:srgbClr val="05EE37"/>
                    </a:gs>
                    <a:gs pos="100000">
                      <a:srgbClr val="FFFFFF"/>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smtClean="0">
                      <a:solidFill>
                        <a:srgbClr val="000000"/>
                      </a:solidFill>
                    </a:rPr>
                    <a:t>$</a:t>
                  </a:r>
                  <a:endParaRPr lang="en-US" sz="2600" dirty="0">
                    <a:solidFill>
                      <a:srgbClr val="000000"/>
                    </a:solidFill>
                  </a:endParaRPr>
                </a:p>
              </p:txBody>
            </p:sp>
            <p:sp>
              <p:nvSpPr>
                <p:cNvPr id="19" name="TextBox 18"/>
                <p:cNvSpPr txBox="1"/>
                <p:nvPr/>
              </p:nvSpPr>
              <p:spPr>
                <a:xfrm>
                  <a:off x="5274242" y="2350956"/>
                  <a:ext cx="1454244" cy="369332"/>
                </a:xfrm>
                <a:prstGeom prst="rect">
                  <a:avLst/>
                </a:prstGeom>
                <a:noFill/>
              </p:spPr>
              <p:txBody>
                <a:bodyPr wrap="none" rtlCol="0">
                  <a:spAutoFit/>
                </a:bodyPr>
                <a:lstStyle/>
                <a:p>
                  <a:r>
                    <a:rPr lang="en-US" dirty="0" smtClean="0"/>
                    <a:t>Our company</a:t>
                  </a:r>
                  <a:endParaRPr lang="en-US" dirty="0"/>
                </a:p>
              </p:txBody>
            </p:sp>
          </p:grpSp>
          <p:sp>
            <p:nvSpPr>
              <p:cNvPr id="40" name="TextBox 39"/>
              <p:cNvSpPr txBox="1"/>
              <p:nvPr/>
            </p:nvSpPr>
            <p:spPr>
              <a:xfrm>
                <a:off x="6298043" y="1380756"/>
                <a:ext cx="1199267" cy="492443"/>
              </a:xfrm>
              <a:prstGeom prst="rect">
                <a:avLst/>
              </a:prstGeom>
              <a:noFill/>
              <a:ln w="57150" cmpd="thickThin">
                <a:solidFill>
                  <a:schemeClr val="tx1"/>
                </a:solidFill>
              </a:ln>
            </p:spPr>
            <p:txBody>
              <a:bodyPr wrap="none" rtlCol="0">
                <a:spAutoFit/>
              </a:bodyPr>
              <a:lstStyle/>
              <a:p>
                <a:r>
                  <a:rPr lang="en-US" sz="2600" dirty="0"/>
                  <a:t>1</a:t>
                </a:r>
                <a:r>
                  <a:rPr lang="en-US" sz="2600" dirty="0" smtClean="0"/>
                  <a:t> Share</a:t>
                </a:r>
                <a:endParaRPr lang="en-US" sz="2600" dirty="0"/>
              </a:p>
            </p:txBody>
          </p:sp>
        </p:grpSp>
        <p:sp>
          <p:nvSpPr>
            <p:cNvPr id="43022" name="TextBox 43021"/>
            <p:cNvSpPr txBox="1"/>
            <p:nvPr/>
          </p:nvSpPr>
          <p:spPr>
            <a:xfrm>
              <a:off x="5709519" y="1800438"/>
              <a:ext cx="184666" cy="923330"/>
            </a:xfrm>
            <a:prstGeom prst="rect">
              <a:avLst/>
            </a:prstGeom>
            <a:noFill/>
          </p:spPr>
          <p:txBody>
            <a:bodyPr wrap="none" rtlCol="0">
              <a:spAutoFit/>
            </a:bodyPr>
            <a:lstStyle/>
            <a:p>
              <a:endParaRPr lang="en-US" sz="5400" dirty="0"/>
            </a:p>
          </p:txBody>
        </p:sp>
      </p:grpSp>
      <p:sp>
        <p:nvSpPr>
          <p:cNvPr id="2" name="Title 1"/>
          <p:cNvSpPr>
            <a:spLocks noGrp="1"/>
          </p:cNvSpPr>
          <p:nvPr>
            <p:ph type="title"/>
          </p:nvPr>
        </p:nvSpPr>
        <p:spPr/>
        <p:txBody>
          <a:bodyPr/>
          <a:lstStyle/>
          <a:p>
            <a:r>
              <a:rPr lang="en-US" dirty="0" smtClean="0"/>
              <a:t>Understand valuation basics</a:t>
            </a:r>
            <a:endParaRPr lang="en-US" dirty="0"/>
          </a:p>
        </p:txBody>
      </p:sp>
      <p:sp>
        <p:nvSpPr>
          <p:cNvPr id="3" name="TextBox 2"/>
          <p:cNvSpPr txBox="1"/>
          <p:nvPr/>
        </p:nvSpPr>
        <p:spPr>
          <a:xfrm>
            <a:off x="203200" y="6350002"/>
            <a:ext cx="2680967" cy="246221"/>
          </a:xfrm>
          <a:prstGeom prst="rect">
            <a:avLst/>
          </a:prstGeom>
          <a:noFill/>
        </p:spPr>
        <p:txBody>
          <a:bodyPr wrap="none" rtlCol="0">
            <a:spAutoFit/>
          </a:bodyPr>
          <a:lstStyle/>
          <a:p>
            <a:r>
              <a:rPr lang="en-US" sz="1000" i="1" dirty="0" smtClean="0"/>
              <a:t>Source: Adapted from Professor Stu Gilson, HBS</a:t>
            </a:r>
            <a:endParaRPr lang="en-US" sz="1000" i="1" dirty="0"/>
          </a:p>
        </p:txBody>
      </p:sp>
    </p:spTree>
    <p:extLst>
      <p:ext uri="{BB962C8B-B14F-4D97-AF65-F5344CB8AC3E}">
        <p14:creationId xmlns:p14="http://schemas.microsoft.com/office/powerpoint/2010/main" val="3511890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0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43015"/>
                                        </p:tgtEl>
                                        <p:attrNameLst>
                                          <p:attrName>style.visibility</p:attrName>
                                        </p:attrNameLst>
                                      </p:cBhvr>
                                      <p:to>
                                        <p:strVal val="visible"/>
                                      </p:to>
                                    </p:set>
                                    <p:animEffect transition="in" filter="dissolve">
                                      <p:cBhvr>
                                        <p:cTn id="11" dur="500"/>
                                        <p:tgtEl>
                                          <p:spTgt spid="4301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43018"/>
                                        </p:tgtEl>
                                        <p:attrNameLst>
                                          <p:attrName>style.visibility</p:attrName>
                                        </p:attrNameLst>
                                      </p:cBhvr>
                                      <p:to>
                                        <p:strVal val="visible"/>
                                      </p:to>
                                    </p:set>
                                    <p:animEffect transition="in" filter="wipe(up)">
                                      <p:cBhvr>
                                        <p:cTn id="16" dur="500"/>
                                        <p:tgtEl>
                                          <p:spTgt spid="4301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wipe(up)">
                                      <p:cBhvr>
                                        <p:cTn id="21" dur="500"/>
                                        <p:tgtEl>
                                          <p:spTgt spid="41"/>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43023"/>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43017"/>
                                        </p:tgtEl>
                                        <p:attrNameLst>
                                          <p:attrName>style.visibility</p:attrName>
                                        </p:attrNameLst>
                                      </p:cBhvr>
                                      <p:to>
                                        <p:strVal val="visible"/>
                                      </p:to>
                                    </p:set>
                                    <p:animEffect transition="in" filter="dissolve">
                                      <p:cBhvr>
                                        <p:cTn id="30" dur="500"/>
                                        <p:tgtEl>
                                          <p:spTgt spid="4301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43019"/>
                                        </p:tgtEl>
                                        <p:attrNameLst>
                                          <p:attrName>style.visibility</p:attrName>
                                        </p:attrNameLst>
                                      </p:cBhvr>
                                      <p:to>
                                        <p:strVal val="visible"/>
                                      </p:to>
                                    </p:set>
                                    <p:animEffect transition="in" filter="wipe(up)">
                                      <p:cBhvr>
                                        <p:cTn id="35" dur="500"/>
                                        <p:tgtEl>
                                          <p:spTgt spid="43019"/>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grpId="0" nodeType="click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wipe(up)">
                                      <p:cBhvr>
                                        <p:cTn id="4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5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939625" y="2709863"/>
            <a:ext cx="7397551" cy="2888719"/>
          </a:xfrm>
        </p:spPr>
        <p:txBody>
          <a:bodyPr/>
          <a:lstStyle/>
          <a:p>
            <a:r>
              <a:rPr lang="en-US" dirty="0" smtClean="0"/>
              <a:t>ANALYZE AND COMPARE COSTS AND BENEFITS</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275"/>
            <a:ext cx="9144000" cy="2082800"/>
          </a:xfrm>
          <a:prstGeom prst="rect">
            <a:avLst/>
          </a:prstGeom>
        </p:spPr>
      </p:pic>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cap="all" dirty="0">
                  <a:solidFill>
                    <a:schemeClr val="bg1"/>
                  </a:solidFill>
                </a:rPr>
                <a:t>Finance Essentials</a:t>
              </a:r>
            </a:p>
          </p:txBody>
        </p:sp>
      </p:grpSp>
    </p:spTree>
    <p:extLst>
      <p:ext uri="{BB962C8B-B14F-4D97-AF65-F5344CB8AC3E}">
        <p14:creationId xmlns:p14="http://schemas.microsoft.com/office/powerpoint/2010/main" val="5103824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Use cost/benefit analysis</a:t>
            </a:r>
            <a:endParaRPr lang="en-US" dirty="0"/>
          </a:p>
        </p:txBody>
      </p:sp>
      <p:sp>
        <p:nvSpPr>
          <p:cNvPr id="5" name="TextBox 4"/>
          <p:cNvSpPr txBox="1"/>
          <p:nvPr/>
        </p:nvSpPr>
        <p:spPr>
          <a:xfrm>
            <a:off x="5000264" y="1942455"/>
            <a:ext cx="3530839" cy="3247043"/>
          </a:xfrm>
          <a:prstGeom prst="rect">
            <a:avLst/>
          </a:prstGeom>
          <a:noFill/>
        </p:spPr>
        <p:txBody>
          <a:bodyPr wrap="square" rtlCol="0">
            <a:spAutoFit/>
          </a:bodyPr>
          <a:lstStyle/>
          <a:p>
            <a:r>
              <a:rPr lang="en-US" sz="2000" dirty="0" smtClean="0"/>
              <a:t>Types of cost/benefit </a:t>
            </a:r>
            <a:r>
              <a:rPr lang="en-US" sz="2000" dirty="0"/>
              <a:t>a</a:t>
            </a:r>
            <a:r>
              <a:rPr lang="en-US" sz="2000" dirty="0" smtClean="0"/>
              <a:t>nalyses:</a:t>
            </a:r>
          </a:p>
          <a:p>
            <a:pPr marL="742950" lvl="1" indent="-285750">
              <a:spcBef>
                <a:spcPts val="600"/>
              </a:spcBef>
              <a:buFont typeface="Arial"/>
              <a:buChar char="•"/>
            </a:pPr>
            <a:r>
              <a:rPr lang="en-US" sz="2000" dirty="0" smtClean="0"/>
              <a:t>Return </a:t>
            </a:r>
            <a:r>
              <a:rPr lang="en-US" sz="2000" dirty="0"/>
              <a:t>on investment (ROI) analysis</a:t>
            </a:r>
          </a:p>
          <a:p>
            <a:pPr marL="742950" lvl="1" indent="-285750">
              <a:buFont typeface="Arial"/>
              <a:buChar char="•"/>
            </a:pPr>
            <a:r>
              <a:rPr lang="en-US" sz="2000" dirty="0"/>
              <a:t>Payback period analysis</a:t>
            </a:r>
          </a:p>
          <a:p>
            <a:pPr marL="742950" lvl="1" indent="-285750">
              <a:buFont typeface="Arial"/>
              <a:buChar char="•"/>
            </a:pPr>
            <a:r>
              <a:rPr lang="en-US" sz="2000" dirty="0"/>
              <a:t>Net present value (NPV) analysis</a:t>
            </a:r>
          </a:p>
          <a:p>
            <a:pPr marL="742950" lvl="1" indent="-285750">
              <a:buFont typeface="Arial"/>
              <a:buChar char="•"/>
            </a:pPr>
            <a:r>
              <a:rPr lang="en-US" sz="2000" dirty="0"/>
              <a:t>Internal rate of return (IRR) analysis</a:t>
            </a:r>
          </a:p>
          <a:p>
            <a:pPr marL="742950" lvl="1" indent="-285750">
              <a:buFont typeface="Arial"/>
              <a:buChar char="•"/>
            </a:pPr>
            <a:r>
              <a:rPr lang="en-US" sz="2000" dirty="0" smtClean="0"/>
              <a:t>Breakeven </a:t>
            </a:r>
            <a:r>
              <a:rPr lang="en-US" sz="2000" dirty="0"/>
              <a:t>analysis</a:t>
            </a:r>
          </a:p>
          <a:p>
            <a:pPr marL="742950" lvl="1" indent="-285750">
              <a:buFont typeface="Arial"/>
              <a:buChar char="•"/>
            </a:pPr>
            <a:r>
              <a:rPr lang="en-US" sz="2000" dirty="0"/>
              <a:t>Sensitivity </a:t>
            </a:r>
            <a:r>
              <a:rPr lang="en-US" sz="2000" dirty="0" smtClean="0"/>
              <a:t>analysis</a:t>
            </a:r>
            <a:endParaRPr lang="en-US" sz="20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390" y="1845094"/>
            <a:ext cx="4841874" cy="3036496"/>
          </a:xfrm>
          <a:prstGeom prst="rect">
            <a:avLst/>
          </a:prstGeom>
        </p:spPr>
      </p:pic>
    </p:spTree>
    <p:extLst>
      <p:ext uri="{BB962C8B-B14F-4D97-AF65-F5344CB8AC3E}">
        <p14:creationId xmlns:p14="http://schemas.microsoft.com/office/powerpoint/2010/main" val="19952647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114697"/>
            <a:ext cx="6146798" cy="861291"/>
          </a:xfrm>
        </p:spPr>
        <p:txBody>
          <a:bodyPr>
            <a:noAutofit/>
          </a:bodyPr>
          <a:lstStyle/>
          <a:p>
            <a:pPr>
              <a:lnSpc>
                <a:spcPct val="90000"/>
              </a:lnSpc>
            </a:pPr>
            <a:r>
              <a:rPr lang="en-US" sz="2400" dirty="0" smtClean="0">
                <a:solidFill>
                  <a:schemeClr val="tx1"/>
                </a:solidFill>
              </a:rPr>
              <a:t>Why should management choose to invest in your project?</a:t>
            </a:r>
            <a:endParaRPr lang="en-US" sz="2400" dirty="0">
              <a:solidFill>
                <a:schemeClr val="tx1"/>
              </a:solidFill>
            </a:endParaRPr>
          </a:p>
        </p:txBody>
      </p:sp>
      <p:sp>
        <p:nvSpPr>
          <p:cNvPr id="8" name="Text Placeholder 7"/>
          <p:cNvSpPr>
            <a:spLocks noGrp="1"/>
          </p:cNvSpPr>
          <p:nvPr>
            <p:ph type="body" sz="quarter" idx="10"/>
          </p:nvPr>
        </p:nvSpPr>
        <p:spPr>
          <a:xfrm>
            <a:off x="444500" y="1188499"/>
            <a:ext cx="5736169" cy="5420913"/>
          </a:xfrm>
        </p:spPr>
        <p:txBody>
          <a:bodyPr/>
          <a:lstStyle/>
          <a:p>
            <a:pPr>
              <a:spcAft>
                <a:spcPts val="1200"/>
              </a:spcAft>
            </a:pPr>
            <a:r>
              <a:rPr lang="en-US" sz="1500" dirty="0" smtClean="0"/>
              <a:t>The management team at Elliott’s company is determining its annual slate of capital investment projects. All of this year’s proposed projects will produce positive net </a:t>
            </a:r>
            <a:r>
              <a:rPr lang="en-US" sz="1500" dirty="0"/>
              <a:t>p</a:t>
            </a:r>
            <a:r>
              <a:rPr lang="en-US" sz="1500" dirty="0" smtClean="0"/>
              <a:t>resent </a:t>
            </a:r>
            <a:r>
              <a:rPr lang="en-US" sz="1500" dirty="0"/>
              <a:t>v</a:t>
            </a:r>
            <a:r>
              <a:rPr lang="en-US" sz="1500" dirty="0" smtClean="0"/>
              <a:t>alue (NPV), but management lacks the capital to invest in all of them. </a:t>
            </a:r>
          </a:p>
          <a:p>
            <a:pPr>
              <a:spcAft>
                <a:spcPts val="1200"/>
              </a:spcAft>
            </a:pPr>
            <a:r>
              <a:rPr lang="en-US" sz="1500" dirty="0" smtClean="0"/>
              <a:t>Elliott’s team is trying to secure investment for a retail store expansion in five key markets; historically the company’s retail stores require an initial capital investment of $1.25 million. </a:t>
            </a:r>
            <a:r>
              <a:rPr lang="en-US" sz="1500" dirty="0"/>
              <a:t>E</a:t>
            </a:r>
            <a:r>
              <a:rPr lang="en-US" sz="1500" dirty="0" smtClean="0"/>
              <a:t>ach store has generated annual revenues of $1.5 million per year,</a:t>
            </a:r>
            <a:r>
              <a:rPr lang="en-US" sz="1500" dirty="0"/>
              <a:t> </a:t>
            </a:r>
            <a:r>
              <a:rPr lang="en-US" sz="1500" dirty="0" smtClean="0"/>
              <a:t>so opening a single retail store creates financial value immediately. Each store </a:t>
            </a:r>
            <a:r>
              <a:rPr lang="en-US" sz="1500" dirty="0"/>
              <a:t>i</a:t>
            </a:r>
            <a:r>
              <a:rPr lang="en-US" sz="1500" dirty="0" smtClean="0"/>
              <a:t>s designed as an “experiential destination” to involve the customers and to entice buyers to buy more merchandise, so the stores will benefit all divisions and are a good strategic fit for the business.</a:t>
            </a:r>
          </a:p>
          <a:p>
            <a:pPr>
              <a:spcAft>
                <a:spcPts val="1200"/>
              </a:spcAft>
            </a:pPr>
            <a:r>
              <a:rPr lang="en-US" sz="1500" dirty="0" smtClean="0"/>
              <a:t>While the store expansion does not produce an NPV as high as some of the other projects management is considering, it is relatively cheap and it’s scalable—management need not invest in all five stores up front and can adjust the investment over time in response to the company’s annual profit and cash flow positions. Elliott thinks this is a fantastic investment for the business; now he needs to tell the financial story effectively to convince management that he’s right.</a:t>
            </a:r>
          </a:p>
        </p:txBody>
      </p:sp>
      <p:sp>
        <p:nvSpPr>
          <p:cNvPr id="3" name="Text Placeholder 2"/>
          <p:cNvSpPr>
            <a:spLocks noGrp="1"/>
          </p:cNvSpPr>
          <p:nvPr>
            <p:ph type="body" sz="quarter" idx="11"/>
          </p:nvPr>
        </p:nvSpPr>
        <p:spPr>
          <a:xfrm>
            <a:off x="6451600" y="1745093"/>
            <a:ext cx="2476498" cy="3301999"/>
          </a:xfrm>
        </p:spPr>
        <p:txBody>
          <a:bodyPr anchor="t"/>
          <a:lstStyle/>
          <a:p>
            <a:pPr marL="53975" indent="0">
              <a:buNone/>
            </a:pPr>
            <a:r>
              <a:rPr lang="en-US" sz="2000" dirty="0" smtClean="0">
                <a:solidFill>
                  <a:schemeClr val="accent1"/>
                </a:solidFill>
              </a:rPr>
              <a:t>What type of cost/benefit analyses should Elliott emphasize with management to demonstrate the attractiveness of this investment option?</a:t>
            </a:r>
            <a:endParaRPr lang="en-US" sz="2000" dirty="0">
              <a:solidFill>
                <a:schemeClr val="accent1"/>
              </a:solidFill>
            </a:endParaRPr>
          </a:p>
        </p:txBody>
      </p:sp>
      <p:grpSp>
        <p:nvGrpSpPr>
          <p:cNvPr id="6" name="Group 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6316134" y="1382221"/>
            <a:ext cx="0" cy="415879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707605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smtClean="0"/>
              <a:t>APPLY WHAT YOU’VE LEARNED</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cap="all" dirty="0">
                  <a:solidFill>
                    <a:schemeClr val="bg1"/>
                  </a:solidFill>
                </a:rPr>
                <a:t>Finance Essentials</a:t>
              </a:r>
            </a:p>
          </p:txBody>
        </p:sp>
      </p:grpSp>
    </p:spTree>
    <p:extLst>
      <p:ext uri="{BB962C8B-B14F-4D97-AF65-F5344CB8AC3E}">
        <p14:creationId xmlns:p14="http://schemas.microsoft.com/office/powerpoint/2010/main" val="11178088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44498" y="1931542"/>
            <a:ext cx="7148104" cy="3565132"/>
          </a:xfrm>
        </p:spPr>
        <p:txBody>
          <a:bodyPr/>
          <a:lstStyle/>
          <a:p>
            <a:pPr>
              <a:buNone/>
            </a:pPr>
            <a:r>
              <a:rPr lang="en-US" sz="2800" dirty="0"/>
              <a:t>Help you:</a:t>
            </a:r>
          </a:p>
          <a:p>
            <a:pPr marL="746125" lvl="0" indent="-336550"/>
            <a:r>
              <a:rPr lang="en-US" sz="2600" dirty="0"/>
              <a:t>Interpret financial statements</a:t>
            </a:r>
          </a:p>
          <a:p>
            <a:pPr marL="746125" lvl="0" indent="-336550"/>
            <a:r>
              <a:rPr lang="en-US" sz="2600" dirty="0"/>
              <a:t>Assess financial health</a:t>
            </a:r>
          </a:p>
          <a:p>
            <a:pPr marL="746125" lvl="0" indent="-336550"/>
            <a:r>
              <a:rPr lang="en-US" sz="2600" dirty="0"/>
              <a:t>Analyze and compare costs and benefits</a:t>
            </a:r>
          </a:p>
          <a:p>
            <a:pPr marL="0" lvl="1" indent="0">
              <a:lnSpc>
                <a:spcPct val="100000"/>
              </a:lnSpc>
              <a:spcAft>
                <a:spcPts val="0"/>
              </a:spcAft>
              <a:buNone/>
            </a:pPr>
            <a:endParaRPr lang="en-US" sz="2600" i="1" dirty="0" smtClean="0">
              <a:solidFill>
                <a:srgbClr val="B00020"/>
              </a:solidFill>
            </a:endParaRPr>
          </a:p>
          <a:p>
            <a:pPr marL="0" lvl="1" indent="0">
              <a:lnSpc>
                <a:spcPct val="100000"/>
              </a:lnSpc>
              <a:spcAft>
                <a:spcPts val="0"/>
              </a:spcAft>
              <a:buNone/>
            </a:pPr>
            <a:r>
              <a:rPr lang="en-US" sz="2600" i="1" dirty="0">
                <a:solidFill>
                  <a:srgbClr val="B00020"/>
                </a:solidFill>
              </a:rPr>
              <a:t>What will you take away from today’s session and apply to your role?</a:t>
            </a:r>
          </a:p>
          <a:p>
            <a:pPr marL="9525" lvl="0" indent="0">
              <a:buNone/>
            </a:pPr>
            <a:endParaRPr lang="en-US" sz="2600" dirty="0"/>
          </a:p>
        </p:txBody>
      </p:sp>
      <p:grpSp>
        <p:nvGrpSpPr>
          <p:cNvPr id="5" name="Group 4"/>
          <p:cNvGrpSpPr/>
          <p:nvPr/>
        </p:nvGrpSpPr>
        <p:grpSpPr>
          <a:xfrm>
            <a:off x="7563253" y="3532822"/>
            <a:ext cx="1580747" cy="844729"/>
            <a:chOff x="7563253" y="4665042"/>
            <a:chExt cx="1580747" cy="844729"/>
          </a:xfrm>
        </p:grpSpPr>
        <p:sp>
          <p:nvSpPr>
            <p:cNvPr id="6" name="Rectangle 5"/>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7" name="Picture 6" descr="icon_chat.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3253" y="4674675"/>
              <a:ext cx="853383" cy="835096"/>
            </a:xfrm>
            <a:prstGeom prst="rect">
              <a:avLst/>
            </a:prstGeom>
          </p:spPr>
        </p:pic>
      </p:grpSp>
      <p:grpSp>
        <p:nvGrpSpPr>
          <p:cNvPr id="8" name="Group 7"/>
          <p:cNvGrpSpPr/>
          <p:nvPr/>
        </p:nvGrpSpPr>
        <p:grpSpPr>
          <a:xfrm>
            <a:off x="7982922" y="4709708"/>
            <a:ext cx="1161078" cy="838132"/>
            <a:chOff x="7982922" y="4553595"/>
            <a:chExt cx="1161078" cy="838132"/>
          </a:xfrm>
        </p:grpSpPr>
        <p:sp>
          <p:nvSpPr>
            <p:cNvPr id="9" name="Rectangle 8"/>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0" name="Picture 9" descr="icon_raise hand.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8658360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 what you’ve learned</a:t>
            </a:r>
            <a:endParaRPr lang="en-US" dirty="0"/>
          </a:p>
        </p:txBody>
      </p:sp>
      <p:sp>
        <p:nvSpPr>
          <p:cNvPr id="3" name="Content Placeholder 2"/>
          <p:cNvSpPr>
            <a:spLocks noGrp="1"/>
          </p:cNvSpPr>
          <p:nvPr>
            <p:ph type="body" sz="quarter" idx="13"/>
          </p:nvPr>
        </p:nvSpPr>
        <p:spPr>
          <a:xfrm>
            <a:off x="3907519" y="2458298"/>
            <a:ext cx="4774520" cy="2818354"/>
          </a:xfrm>
        </p:spPr>
        <p:txBody>
          <a:bodyPr>
            <a:normAutofit/>
          </a:bodyPr>
          <a:lstStyle/>
          <a:p>
            <a:pPr marL="0" indent="0">
              <a:buNone/>
            </a:pPr>
            <a:r>
              <a:rPr lang="en-US" sz="2800" dirty="0"/>
              <a:t>Your next step is to complete the On-the-Job section of the Harvard ManageMentor </a:t>
            </a:r>
            <a:r>
              <a:rPr lang="en-US" sz="2800" dirty="0" smtClean="0"/>
              <a:t>Finance Essentials </a:t>
            </a:r>
            <a:r>
              <a:rPr lang="en-US" sz="2800" dirty="0"/>
              <a:t>topic</a:t>
            </a:r>
            <a:r>
              <a:rPr lang="en-US" sz="2800" dirty="0" smtClean="0"/>
              <a:t>.</a:t>
            </a:r>
          </a:p>
          <a:p>
            <a:pPr marL="0" indent="0">
              <a:buNone/>
            </a:pPr>
            <a:endParaRPr lang="en-US" sz="2800" dirty="0" smtClean="0"/>
          </a:p>
          <a:p>
            <a:pPr marL="0" indent="0">
              <a:buNone/>
            </a:pPr>
            <a:endParaRPr lang="en-US" sz="2800" dirty="0"/>
          </a:p>
          <a:p>
            <a:pPr marL="0" indent="0" algn="ctr">
              <a:buNone/>
            </a:pPr>
            <a:endParaRPr lang="en-US" sz="28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386" y="1371599"/>
            <a:ext cx="2933493" cy="4986131"/>
          </a:xfrm>
          <a:prstGeom prst="rect">
            <a:avLst/>
          </a:prstGeom>
          <a:ln>
            <a:solidFill>
              <a:schemeClr val="bg1">
                <a:lumMod val="85000"/>
              </a:schemeClr>
            </a:solidFill>
          </a:ln>
        </p:spPr>
      </p:pic>
    </p:spTree>
    <p:extLst>
      <p:ext uri="{BB962C8B-B14F-4D97-AF65-F5344CB8AC3E}">
        <p14:creationId xmlns:p14="http://schemas.microsoft.com/office/powerpoint/2010/main" val="2363109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5" name="Content Placeholder 4"/>
          <p:cNvSpPr>
            <a:spLocks noGrp="1"/>
          </p:cNvSpPr>
          <p:nvPr>
            <p:ph sz="quarter" idx="10"/>
          </p:nvPr>
        </p:nvSpPr>
        <p:spPr>
          <a:xfrm>
            <a:off x="456595" y="1341139"/>
            <a:ext cx="7228995" cy="4747830"/>
          </a:xfrm>
        </p:spPr>
        <p:txBody>
          <a:bodyPr/>
          <a:lstStyle/>
          <a:p>
            <a:pPr marL="53975" indent="0">
              <a:spcAft>
                <a:spcPts val="0"/>
              </a:spcAft>
              <a:buNone/>
            </a:pPr>
            <a:r>
              <a:rPr lang="en-US" i="1" dirty="0" smtClean="0">
                <a:solidFill>
                  <a:schemeClr val="accent1"/>
                </a:solidFill>
              </a:rPr>
              <a:t>Which financial metrics seem to matter most in your business?</a:t>
            </a:r>
          </a:p>
          <a:p>
            <a:pPr marL="53975" indent="0">
              <a:spcAft>
                <a:spcPts val="1200"/>
              </a:spcAft>
              <a:buNone/>
            </a:pPr>
            <a:r>
              <a:rPr lang="en-US" sz="1800" dirty="0" smtClean="0"/>
              <a:t>(</a:t>
            </a:r>
            <a:r>
              <a:rPr lang="en-US" sz="1800" dirty="0"/>
              <a:t>Please chat in the letter corresponding to your response</a:t>
            </a:r>
            <a:r>
              <a:rPr lang="en-US" sz="1800" dirty="0" smtClean="0"/>
              <a:t>)</a:t>
            </a:r>
            <a:endParaRPr lang="en-US" sz="1800" i="1" dirty="0">
              <a:solidFill>
                <a:schemeClr val="accent1"/>
              </a:solidFill>
            </a:endParaRPr>
          </a:p>
          <a:p>
            <a:pPr marL="800100" lvl="1" indent="-514350">
              <a:lnSpc>
                <a:spcPct val="100000"/>
              </a:lnSpc>
              <a:spcAft>
                <a:spcPts val="500"/>
              </a:spcAft>
              <a:buFont typeface="+mj-lt"/>
              <a:buAutoNum type="alphaUcPeriod"/>
            </a:pPr>
            <a:r>
              <a:rPr lang="en-US" sz="2000" dirty="0" smtClean="0"/>
              <a:t>Operating </a:t>
            </a:r>
            <a:r>
              <a:rPr lang="en-US" sz="2000" dirty="0"/>
              <a:t>cash flow</a:t>
            </a:r>
          </a:p>
          <a:p>
            <a:pPr marL="800100" lvl="1" indent="-514350">
              <a:lnSpc>
                <a:spcPct val="100000"/>
              </a:lnSpc>
              <a:spcAft>
                <a:spcPts val="500"/>
              </a:spcAft>
              <a:buFont typeface="+mj-lt"/>
              <a:buAutoNum type="alphaUcPeriod"/>
            </a:pPr>
            <a:r>
              <a:rPr lang="en-US" sz="2000" dirty="0"/>
              <a:t>Cost of capital</a:t>
            </a:r>
          </a:p>
          <a:p>
            <a:pPr marL="800100" lvl="1" indent="-514350">
              <a:lnSpc>
                <a:spcPct val="100000"/>
              </a:lnSpc>
              <a:spcAft>
                <a:spcPts val="500"/>
              </a:spcAft>
              <a:buFont typeface="+mj-lt"/>
              <a:buAutoNum type="alphaUcPeriod"/>
            </a:pPr>
            <a:r>
              <a:rPr lang="en-US" sz="2000" dirty="0"/>
              <a:t>Profit margin</a:t>
            </a:r>
          </a:p>
          <a:p>
            <a:pPr marL="800100" lvl="1" indent="-514350">
              <a:lnSpc>
                <a:spcPct val="100000"/>
              </a:lnSpc>
              <a:spcAft>
                <a:spcPts val="500"/>
              </a:spcAft>
              <a:buFont typeface="+mj-lt"/>
              <a:buAutoNum type="alphaUcPeriod"/>
            </a:pPr>
            <a:r>
              <a:rPr lang="en-US" sz="2000" dirty="0"/>
              <a:t>Net income</a:t>
            </a:r>
          </a:p>
          <a:p>
            <a:pPr marL="800100" lvl="1" indent="-514350">
              <a:lnSpc>
                <a:spcPct val="100000"/>
              </a:lnSpc>
              <a:spcAft>
                <a:spcPts val="500"/>
              </a:spcAft>
              <a:buFont typeface="+mj-lt"/>
              <a:buAutoNum type="alphaUcPeriod"/>
            </a:pPr>
            <a:r>
              <a:rPr lang="en-US" sz="2000" dirty="0"/>
              <a:t>Net profit</a:t>
            </a:r>
          </a:p>
          <a:p>
            <a:pPr marL="800100" lvl="1" indent="-514350">
              <a:lnSpc>
                <a:spcPct val="100000"/>
              </a:lnSpc>
              <a:spcAft>
                <a:spcPts val="500"/>
              </a:spcAft>
              <a:buFont typeface="+mj-lt"/>
              <a:buAutoNum type="alphaUcPeriod"/>
            </a:pPr>
            <a:r>
              <a:rPr lang="en-US" sz="2000" dirty="0"/>
              <a:t>Current ratio (assets/liabilities)</a:t>
            </a:r>
          </a:p>
          <a:p>
            <a:pPr marL="800100" lvl="1" indent="-514350">
              <a:lnSpc>
                <a:spcPct val="100000"/>
              </a:lnSpc>
              <a:spcAft>
                <a:spcPts val="500"/>
              </a:spcAft>
              <a:buFont typeface="+mj-lt"/>
              <a:buAutoNum type="alphaUcPeriod"/>
            </a:pPr>
            <a:r>
              <a:rPr lang="en-US" sz="2000" dirty="0"/>
              <a:t>EBIT/EBITDA</a:t>
            </a:r>
          </a:p>
          <a:p>
            <a:pPr marL="800100" lvl="1" indent="-514350">
              <a:lnSpc>
                <a:spcPct val="100000"/>
              </a:lnSpc>
              <a:spcAft>
                <a:spcPts val="500"/>
              </a:spcAft>
              <a:buFont typeface="+mj-lt"/>
              <a:buAutoNum type="alphaUcPeriod"/>
            </a:pPr>
            <a:r>
              <a:rPr lang="en-US" sz="2000" dirty="0"/>
              <a:t>Market valuation or capitalization</a:t>
            </a:r>
          </a:p>
          <a:p>
            <a:pPr marL="800100" lvl="1" indent="-514350">
              <a:lnSpc>
                <a:spcPct val="100000"/>
              </a:lnSpc>
              <a:spcAft>
                <a:spcPts val="500"/>
              </a:spcAft>
              <a:buFont typeface="+mj-lt"/>
              <a:buAutoNum type="alphaUcPeriod"/>
            </a:pPr>
            <a:r>
              <a:rPr lang="en-US" sz="2000" dirty="0"/>
              <a:t>Other (please list in chat)</a:t>
            </a:r>
          </a:p>
          <a:p>
            <a:pPr marL="285750" lvl="1" indent="0">
              <a:buNone/>
            </a:pPr>
            <a:endParaRPr lang="en-US" dirty="0"/>
          </a:p>
          <a:p>
            <a:endParaRPr lang="en-US" dirty="0"/>
          </a:p>
        </p:txBody>
      </p:sp>
      <p:grpSp>
        <p:nvGrpSpPr>
          <p:cNvPr id="8" name="Group 7"/>
          <p:cNvGrpSpPr/>
          <p:nvPr/>
        </p:nvGrpSpPr>
        <p:grpSpPr>
          <a:xfrm>
            <a:off x="7563253" y="5257697"/>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0" name="Picture 9" descr="icon_chat.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5082756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17989"/>
            <a:ext cx="9144000" cy="5538651"/>
          </a:xfrm>
          <a:prstGeom prst="rect">
            <a:avLst/>
          </a:prstGeom>
        </p:spPr>
      </p:pic>
      <p:sp>
        <p:nvSpPr>
          <p:cNvPr id="11" name="Rectangle 10"/>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371600" y="3525123"/>
            <a:ext cx="6605138" cy="1481667"/>
          </a:xfrm>
        </p:spPr>
        <p:txBody>
          <a:bodyPr>
            <a:normAutofit/>
          </a:bodyPr>
          <a:lstStyle/>
          <a:p>
            <a:r>
              <a:rPr lang="en-US" dirty="0" smtClean="0"/>
              <a:t>Thank you</a:t>
            </a:r>
            <a:endParaRPr lang="en-US" dirty="0"/>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866427"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369709" y="2156182"/>
            <a:ext cx="2738710" cy="2601396"/>
          </a:xfrm>
          <a:prstGeom prst="rect">
            <a:avLst/>
          </a:prstGeom>
        </p:spPr>
      </p:pic>
      <p:sp>
        <p:nvSpPr>
          <p:cNvPr id="6" name="TextBox 5"/>
          <p:cNvSpPr txBox="1"/>
          <p:nvPr/>
        </p:nvSpPr>
        <p:spPr>
          <a:xfrm>
            <a:off x="1494730" y="4861049"/>
            <a:ext cx="2485670" cy="846385"/>
          </a:xfrm>
          <a:prstGeom prst="rect">
            <a:avLst/>
          </a:prstGeom>
          <a:noFill/>
        </p:spPr>
        <p:txBody>
          <a:bodyPr wrap="square" rtlCol="0">
            <a:spAutoFit/>
          </a:bodyPr>
          <a:lstStyle/>
          <a:p>
            <a:pPr algn="ctr"/>
            <a:r>
              <a:rPr lang="en-US" sz="2400" b="1" dirty="0" smtClean="0"/>
              <a:t>NAME</a:t>
            </a:r>
          </a:p>
          <a:p>
            <a:pPr algn="ctr"/>
            <a:r>
              <a:rPr lang="en-US" sz="2000" dirty="0"/>
              <a:t>T</a:t>
            </a:r>
            <a:r>
              <a:rPr lang="en-US" sz="2000" dirty="0" smtClean="0"/>
              <a:t>itle</a:t>
            </a:r>
            <a:endParaRPr lang="en-US" sz="2000" dirty="0"/>
          </a:p>
        </p:txBody>
      </p:sp>
      <p:sp>
        <p:nvSpPr>
          <p:cNvPr id="7" name="TextBox 6"/>
          <p:cNvSpPr txBox="1"/>
          <p:nvPr/>
        </p:nvSpPr>
        <p:spPr>
          <a:xfrm>
            <a:off x="4990965" y="4861049"/>
            <a:ext cx="2485670" cy="846385"/>
          </a:xfrm>
          <a:prstGeom prst="rect">
            <a:avLst/>
          </a:prstGeom>
          <a:noFill/>
        </p:spPr>
        <p:txBody>
          <a:bodyPr wrap="square" rtlCol="0">
            <a:spAutoFit/>
          </a:bodyPr>
          <a:lstStyle/>
          <a:p>
            <a:pPr algn="ctr"/>
            <a:r>
              <a:rPr lang="en-US" sz="2400" b="1" dirty="0" smtClean="0">
                <a:solidFill>
                  <a:srgbClr val="000000"/>
                </a:solidFill>
              </a:rPr>
              <a:t>NAME</a:t>
            </a:r>
          </a:p>
          <a:p>
            <a:pPr algn="ctr"/>
            <a:r>
              <a:rPr lang="en-US" sz="2000" dirty="0">
                <a:solidFill>
                  <a:srgbClr val="000000"/>
                </a:solidFill>
              </a:rPr>
              <a:t>T</a:t>
            </a:r>
            <a:r>
              <a:rPr lang="en-US" sz="2000" dirty="0" smtClean="0">
                <a:solidFill>
                  <a:srgbClr val="000000"/>
                </a:solidFill>
              </a:rPr>
              <a:t>itle</a:t>
            </a:r>
            <a:endParaRPr lang="en-US" sz="2000" dirty="0">
              <a:solidFill>
                <a:srgbClr val="000000"/>
              </a:solidFill>
            </a:endParaRPr>
          </a:p>
        </p:txBody>
      </p:sp>
    </p:spTree>
    <p:extLst>
      <p:ext uri="{BB962C8B-B14F-4D97-AF65-F5344CB8AC3E}">
        <p14:creationId xmlns:p14="http://schemas.microsoft.com/office/powerpoint/2010/main" val="40006428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smtClean="0">
                <a:solidFill>
                  <a:schemeClr val="accent1"/>
                </a:solidFill>
              </a:rPr>
              <a:t>CHAT PANEL </a:t>
            </a:r>
            <a:r>
              <a:rPr lang="en-US" sz="2400" dirty="0" smtClean="0">
                <a:solidFill>
                  <a:prstClr val="black"/>
                </a:solidFill>
              </a:rPr>
              <a:t>is </a:t>
            </a:r>
            <a:r>
              <a:rPr lang="en-US" sz="2400" dirty="0">
                <a:solidFill>
                  <a:prstClr val="black"/>
                </a:solidFill>
              </a:rPr>
              <a:t>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smtClean="0">
                <a:solidFill>
                  <a:schemeClr val="accent1"/>
                </a:solidFill>
              </a:rPr>
              <a:t>RAISE HAND </a:t>
            </a:r>
            <a:r>
              <a:rPr lang="en-US" sz="2400" dirty="0" smtClean="0">
                <a:solidFill>
                  <a:prstClr val="black"/>
                </a:solidFill>
              </a:rPr>
              <a:t>feature </a:t>
            </a:r>
            <a:r>
              <a:rPr lang="en-US" sz="2400" dirty="0">
                <a:solidFill>
                  <a:prstClr val="black"/>
                </a:solidFill>
              </a:rPr>
              <a:t>to volunteer </a:t>
            </a:r>
            <a:r>
              <a:rPr lang="en-US" sz="2400" dirty="0" smtClean="0">
                <a:solidFill>
                  <a:prstClr val="black"/>
                </a:solidFill>
              </a:rPr>
              <a:t/>
            </a:r>
            <a:br>
              <a:rPr lang="en-US" sz="2400" dirty="0" smtClean="0">
                <a:solidFill>
                  <a:prstClr val="black"/>
                </a:solidFill>
              </a:rPr>
            </a:br>
            <a:r>
              <a:rPr lang="en-US" sz="2400" dirty="0" smtClean="0">
                <a:solidFill>
                  <a:prstClr val="black"/>
                </a:solidFill>
              </a:rPr>
              <a:t>to </a:t>
            </a:r>
            <a:r>
              <a:rPr lang="en-US" sz="2400" dirty="0">
                <a:solidFill>
                  <a:prstClr val="black"/>
                </a:solidFill>
              </a:rPr>
              <a:t>speak.</a:t>
            </a:r>
          </a:p>
          <a:p>
            <a:r>
              <a:rPr lang="en-US" sz="2400" dirty="0">
                <a:solidFill>
                  <a:prstClr val="black"/>
                </a:solidFill>
              </a:rPr>
              <a:t>Put your phone on mute when </a:t>
            </a:r>
            <a:r>
              <a:rPr lang="en-US" sz="2400" dirty="0" smtClean="0">
                <a:solidFill>
                  <a:prstClr val="black"/>
                </a:solidFill>
              </a:rPr>
              <a:t>not </a:t>
            </a:r>
            <a:r>
              <a:rPr lang="en-US" sz="2400" dirty="0">
                <a:solidFill>
                  <a:prstClr val="black"/>
                </a:solidFill>
              </a:rPr>
              <a:t>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8808551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Setting the context</a:t>
            </a:r>
          </a:p>
        </p:txBody>
      </p:sp>
      <p:sp>
        <p:nvSpPr>
          <p:cNvPr id="5" name="Content Placeholder 4"/>
          <p:cNvSpPr>
            <a:spLocks noGrp="1"/>
          </p:cNvSpPr>
          <p:nvPr>
            <p:ph sz="quarter" idx="10"/>
          </p:nvPr>
        </p:nvSpPr>
        <p:spPr>
          <a:xfrm>
            <a:off x="456595" y="1602170"/>
            <a:ext cx="7671406" cy="4747830"/>
          </a:xfrm>
        </p:spPr>
        <p:txBody>
          <a:bodyPr/>
          <a:lstStyle/>
          <a:p>
            <a:pPr marL="53975" indent="0">
              <a:spcAft>
                <a:spcPts val="0"/>
              </a:spcAft>
              <a:buNone/>
            </a:pPr>
            <a:r>
              <a:rPr lang="en-US" i="1" dirty="0" smtClean="0">
                <a:solidFill>
                  <a:schemeClr val="accent1"/>
                </a:solidFill>
              </a:rPr>
              <a:t>Which financial metrics seem to matter most in your business?</a:t>
            </a:r>
          </a:p>
          <a:p>
            <a:pPr marL="800100" lvl="1" indent="-514350">
              <a:lnSpc>
                <a:spcPct val="100000"/>
              </a:lnSpc>
              <a:spcAft>
                <a:spcPts val="500"/>
              </a:spcAft>
              <a:buFont typeface="+mj-lt"/>
              <a:buAutoNum type="alphaUcPeriod"/>
            </a:pPr>
            <a:r>
              <a:rPr lang="en-US" sz="2000" dirty="0" smtClean="0"/>
              <a:t>Operating </a:t>
            </a:r>
            <a:r>
              <a:rPr lang="en-US" sz="2000" dirty="0"/>
              <a:t>cash flow</a:t>
            </a:r>
          </a:p>
          <a:p>
            <a:pPr marL="800100" lvl="1" indent="-514350">
              <a:lnSpc>
                <a:spcPct val="100000"/>
              </a:lnSpc>
              <a:spcAft>
                <a:spcPts val="500"/>
              </a:spcAft>
              <a:buFont typeface="+mj-lt"/>
              <a:buAutoNum type="alphaUcPeriod"/>
            </a:pPr>
            <a:r>
              <a:rPr lang="en-US" sz="2000" dirty="0"/>
              <a:t>Cost of capital</a:t>
            </a:r>
          </a:p>
          <a:p>
            <a:pPr marL="800100" lvl="1" indent="-514350">
              <a:lnSpc>
                <a:spcPct val="100000"/>
              </a:lnSpc>
              <a:spcAft>
                <a:spcPts val="500"/>
              </a:spcAft>
              <a:buFont typeface="+mj-lt"/>
              <a:buAutoNum type="alphaUcPeriod"/>
            </a:pPr>
            <a:r>
              <a:rPr lang="en-US" sz="2000" dirty="0"/>
              <a:t>Profit margin</a:t>
            </a:r>
          </a:p>
          <a:p>
            <a:pPr marL="800100" lvl="1" indent="-514350">
              <a:lnSpc>
                <a:spcPct val="100000"/>
              </a:lnSpc>
              <a:spcAft>
                <a:spcPts val="500"/>
              </a:spcAft>
              <a:buFont typeface="+mj-lt"/>
              <a:buAutoNum type="alphaUcPeriod"/>
            </a:pPr>
            <a:r>
              <a:rPr lang="en-US" sz="2000" dirty="0"/>
              <a:t>Net income</a:t>
            </a:r>
          </a:p>
          <a:p>
            <a:pPr marL="800100" lvl="1" indent="-514350">
              <a:lnSpc>
                <a:spcPct val="100000"/>
              </a:lnSpc>
              <a:spcAft>
                <a:spcPts val="500"/>
              </a:spcAft>
              <a:buFont typeface="+mj-lt"/>
              <a:buAutoNum type="alphaUcPeriod"/>
            </a:pPr>
            <a:r>
              <a:rPr lang="en-US" sz="2000" dirty="0"/>
              <a:t>Net profit</a:t>
            </a:r>
          </a:p>
          <a:p>
            <a:pPr marL="800100" lvl="1" indent="-514350">
              <a:lnSpc>
                <a:spcPct val="100000"/>
              </a:lnSpc>
              <a:spcAft>
                <a:spcPts val="500"/>
              </a:spcAft>
              <a:buFont typeface="+mj-lt"/>
              <a:buAutoNum type="alphaUcPeriod"/>
            </a:pPr>
            <a:r>
              <a:rPr lang="en-US" sz="2000" dirty="0"/>
              <a:t>Current ratio (assets/liabilities)</a:t>
            </a:r>
          </a:p>
          <a:p>
            <a:pPr marL="800100" lvl="1" indent="-514350">
              <a:lnSpc>
                <a:spcPct val="100000"/>
              </a:lnSpc>
              <a:spcAft>
                <a:spcPts val="500"/>
              </a:spcAft>
              <a:buFont typeface="+mj-lt"/>
              <a:buAutoNum type="alphaUcPeriod"/>
            </a:pPr>
            <a:r>
              <a:rPr lang="en-US" sz="2000" dirty="0"/>
              <a:t>EBIT/EBITDA</a:t>
            </a:r>
          </a:p>
          <a:p>
            <a:pPr marL="800100" lvl="1" indent="-514350">
              <a:lnSpc>
                <a:spcPct val="100000"/>
              </a:lnSpc>
              <a:spcAft>
                <a:spcPts val="500"/>
              </a:spcAft>
              <a:buFont typeface="+mj-lt"/>
              <a:buAutoNum type="alphaUcPeriod"/>
            </a:pPr>
            <a:r>
              <a:rPr lang="en-US" sz="2000" dirty="0"/>
              <a:t>Market valuation or capitalization</a:t>
            </a:r>
          </a:p>
          <a:p>
            <a:pPr marL="800100" lvl="1" indent="-514350">
              <a:lnSpc>
                <a:spcPct val="100000"/>
              </a:lnSpc>
              <a:spcAft>
                <a:spcPts val="500"/>
              </a:spcAft>
              <a:buFont typeface="+mj-lt"/>
              <a:buAutoNum type="alphaUcPeriod"/>
            </a:pPr>
            <a:r>
              <a:rPr lang="en-US" sz="2000" dirty="0"/>
              <a:t>Other (please list in chat)</a:t>
            </a:r>
          </a:p>
          <a:p>
            <a:pPr marL="285750" lvl="1" indent="0">
              <a:buNone/>
            </a:pPr>
            <a:endParaRPr lang="en-US" dirty="0"/>
          </a:p>
          <a:p>
            <a:endParaRPr lang="en-US" dirty="0"/>
          </a:p>
        </p:txBody>
      </p:sp>
      <p:grpSp>
        <p:nvGrpSpPr>
          <p:cNvPr id="8" name="Group 7"/>
          <p:cNvGrpSpPr/>
          <p:nvPr/>
        </p:nvGrpSpPr>
        <p:grpSpPr>
          <a:xfrm>
            <a:off x="7563253" y="5257697"/>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0" name="Picture 9" descr="icon_chat.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15328027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44499" y="1826381"/>
            <a:ext cx="8233833" cy="3061678"/>
          </a:xfrm>
        </p:spPr>
        <p:txBody>
          <a:bodyPr/>
          <a:lstStyle/>
          <a:p>
            <a:pPr>
              <a:buNone/>
            </a:pPr>
            <a:r>
              <a:rPr lang="en-US" sz="2800" dirty="0" smtClean="0"/>
              <a:t>Help you:</a:t>
            </a:r>
          </a:p>
          <a:p>
            <a:pPr lvl="0"/>
            <a:r>
              <a:rPr lang="en-US" sz="2800" dirty="0" smtClean="0"/>
              <a:t>Interpret financial statements</a:t>
            </a:r>
            <a:endParaRPr lang="en-US" sz="2800" dirty="0"/>
          </a:p>
          <a:p>
            <a:pPr lvl="0"/>
            <a:r>
              <a:rPr lang="en-US" sz="2800" dirty="0" smtClean="0"/>
              <a:t>Assess financial health</a:t>
            </a:r>
            <a:endParaRPr lang="en-US" sz="2800" dirty="0"/>
          </a:p>
          <a:p>
            <a:pPr lvl="0"/>
            <a:r>
              <a:rPr lang="en-US" sz="2800" dirty="0" smtClean="0"/>
              <a:t>Analyze and compare costs and benefits</a:t>
            </a:r>
            <a:endParaRPr lang="en-US" sz="2800" dirty="0"/>
          </a:p>
        </p:txBody>
      </p:sp>
    </p:spTree>
    <p:extLst>
      <p:ext uri="{BB962C8B-B14F-4D97-AF65-F5344CB8AC3E}">
        <p14:creationId xmlns:p14="http://schemas.microsoft.com/office/powerpoint/2010/main" val="30628612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
          </p:nvPr>
        </p:nvSpPr>
        <p:spPr>
          <a:xfrm>
            <a:off x="939625" y="2709863"/>
            <a:ext cx="7832900" cy="2888719"/>
          </a:xfrm>
        </p:spPr>
        <p:txBody>
          <a:bodyPr/>
          <a:lstStyle/>
          <a:p>
            <a:r>
              <a:rPr lang="en-US" dirty="0" smtClean="0"/>
              <a:t>INTERPRET FINANCIAL STATEMENTS</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cap="all" dirty="0">
                  <a:solidFill>
                    <a:schemeClr val="bg1"/>
                  </a:solidFill>
                </a:rPr>
                <a:t>Finance Essentials</a:t>
              </a:r>
            </a:p>
          </p:txBody>
        </p:sp>
      </p:grpSp>
    </p:spTree>
    <p:extLst>
      <p:ext uri="{BB962C8B-B14F-4D97-AF65-F5344CB8AC3E}">
        <p14:creationId xmlns:p14="http://schemas.microsoft.com/office/powerpoint/2010/main" val="12294889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Understand key financial statements</a:t>
            </a:r>
            <a:endParaRPr lang="en-US"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1" y="2435369"/>
            <a:ext cx="8322197" cy="2352660"/>
          </a:xfrm>
          <a:prstGeom prst="rect">
            <a:avLst/>
          </a:prstGeom>
        </p:spPr>
      </p:pic>
    </p:spTree>
    <p:extLst>
      <p:ext uri="{BB962C8B-B14F-4D97-AF65-F5344CB8AC3E}">
        <p14:creationId xmlns:p14="http://schemas.microsoft.com/office/powerpoint/2010/main" val="14213971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Understand your impact</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1" y="2407641"/>
            <a:ext cx="3810000" cy="2540000"/>
          </a:xfrm>
          <a:prstGeom prst="rect">
            <a:avLst/>
          </a:prstGeom>
        </p:spPr>
      </p:pic>
      <p:sp>
        <p:nvSpPr>
          <p:cNvPr id="6" name="Text Box 5"/>
          <p:cNvSpPr txBox="1">
            <a:spLocks noChangeArrowheads="1"/>
          </p:cNvSpPr>
          <p:nvPr/>
        </p:nvSpPr>
        <p:spPr bwMode="auto">
          <a:xfrm>
            <a:off x="4595149" y="2514600"/>
            <a:ext cx="4328932" cy="3170099"/>
          </a:xfrm>
          <a:prstGeom prst="rect">
            <a:avLst/>
          </a:prstGeom>
          <a:solidFill>
            <a:srgbClr val="FFFFFF"/>
          </a:solidFill>
          <a:ln>
            <a:solidFill>
              <a:srgbClr val="FFFFFF"/>
            </a:solidFill>
          </a:ln>
          <a:effectLst/>
        </p:spPr>
        <p:txBody>
          <a:bodyPr wrap="square">
            <a:spAutoFit/>
          </a:bodyPr>
          <a:lstStyle/>
          <a:p>
            <a:pPr marL="0" lvl="1">
              <a:spcBef>
                <a:spcPct val="50000"/>
              </a:spcBef>
            </a:pPr>
            <a:r>
              <a:rPr lang="en-GB" sz="2500" i="1" dirty="0" smtClean="0">
                <a:solidFill>
                  <a:schemeClr val="accent1"/>
                </a:solidFill>
              </a:rPr>
              <a:t>What are some of the ways your everyday decisions impact:</a:t>
            </a:r>
          </a:p>
          <a:p>
            <a:pPr marL="285750" lvl="1" indent="-285750">
              <a:spcBef>
                <a:spcPct val="50000"/>
              </a:spcBef>
              <a:buFont typeface="Arial"/>
              <a:buChar char="•"/>
            </a:pPr>
            <a:r>
              <a:rPr lang="en-GB" sz="2500" i="1" dirty="0" smtClean="0">
                <a:solidFill>
                  <a:schemeClr val="accent1"/>
                </a:solidFill>
              </a:rPr>
              <a:t>Profit and loss?</a:t>
            </a:r>
          </a:p>
          <a:p>
            <a:pPr marL="285750" lvl="1" indent="-285750">
              <a:spcBef>
                <a:spcPct val="50000"/>
              </a:spcBef>
              <a:buFont typeface="Arial"/>
              <a:buChar char="•"/>
            </a:pPr>
            <a:r>
              <a:rPr lang="en-GB" sz="2500" i="1" dirty="0" smtClean="0">
                <a:solidFill>
                  <a:schemeClr val="accent1"/>
                </a:solidFill>
              </a:rPr>
              <a:t>Assets and liabilities?</a:t>
            </a:r>
          </a:p>
          <a:p>
            <a:pPr marL="285750" lvl="1" indent="-285750">
              <a:spcBef>
                <a:spcPct val="50000"/>
              </a:spcBef>
              <a:buFont typeface="Arial"/>
              <a:buChar char="•"/>
            </a:pPr>
            <a:r>
              <a:rPr lang="en-GB" sz="2500" i="1" dirty="0" smtClean="0">
                <a:solidFill>
                  <a:schemeClr val="accent1"/>
                </a:solidFill>
              </a:rPr>
              <a:t>Cash flow?</a:t>
            </a:r>
          </a:p>
          <a:p>
            <a:pPr marL="0" lvl="1">
              <a:spcBef>
                <a:spcPct val="50000"/>
              </a:spcBef>
            </a:pPr>
            <a:r>
              <a:rPr lang="en-GB" sz="2500" i="1" dirty="0" smtClean="0">
                <a:solidFill>
                  <a:schemeClr val="accent1"/>
                </a:solidFill>
              </a:rPr>
              <a:t> </a:t>
            </a:r>
            <a:endParaRPr lang="en-US" sz="2500" i="1" dirty="0">
              <a:solidFill>
                <a:schemeClr val="accent1"/>
              </a:solidFill>
            </a:endParaRPr>
          </a:p>
        </p:txBody>
      </p:sp>
      <p:grpSp>
        <p:nvGrpSpPr>
          <p:cNvPr id="7" name="Group 6"/>
          <p:cNvGrpSpPr/>
          <p:nvPr/>
        </p:nvGrpSpPr>
        <p:grpSpPr>
          <a:xfrm>
            <a:off x="7563253" y="5095652"/>
            <a:ext cx="1580747" cy="844729"/>
            <a:chOff x="7563253" y="4665042"/>
            <a:chExt cx="1580747" cy="844729"/>
          </a:xfrm>
        </p:grpSpPr>
        <p:sp>
          <p:nvSpPr>
            <p:cNvPr id="8" name="Rectangle 7"/>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9" name="Picture 8" descr="icon_chat.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23267465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8633</TotalTime>
  <Words>5148</Words>
  <Application>Microsoft Macintosh PowerPoint</Application>
  <PresentationFormat>On-screen Show (4:3)</PresentationFormat>
  <Paragraphs>397</Paragraphs>
  <Slides>20</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Lucida Grande</vt:lpstr>
      <vt:lpstr>ＭＳ Ｐゴシック</vt:lpstr>
      <vt:lpstr>Wingdings</vt:lpstr>
      <vt:lpstr>Office Theme</vt:lpstr>
      <vt:lpstr>Finance Essentials Café </vt:lpstr>
      <vt:lpstr>Welcome</vt:lpstr>
      <vt:lpstr>Introductions</vt:lpstr>
      <vt:lpstr>Participation tips</vt:lpstr>
      <vt:lpstr>Setting the context</vt:lpstr>
      <vt:lpstr>Today’s objectives</vt:lpstr>
      <vt:lpstr>PowerPoint Presentation</vt:lpstr>
      <vt:lpstr>Understand key financial statements</vt:lpstr>
      <vt:lpstr>Understand your impact</vt:lpstr>
      <vt:lpstr>PowerPoint Presentation</vt:lpstr>
      <vt:lpstr>Analyze financial ratios</vt:lpstr>
      <vt:lpstr>Understand valuation basics</vt:lpstr>
      <vt:lpstr>Understand valuation basics</vt:lpstr>
      <vt:lpstr>PowerPoint Presentation</vt:lpstr>
      <vt:lpstr>Use cost/benefit analysis</vt:lpstr>
      <vt:lpstr>Why should management choose to invest in your project?</vt:lpstr>
      <vt:lpstr>PowerPoint Presentation</vt:lpstr>
      <vt:lpstr>Today’s objectives</vt:lpstr>
      <vt:lpstr>Apply what you’ve learned</vt:lpstr>
      <vt:lpstr>Thank you</vt:lpstr>
    </vt:vector>
  </TitlesOfParts>
  <Manager/>
  <Company>Harvard Business Publishing</Company>
  <LinksUpToDate>false</LinksUpToDate>
  <SharedDoc>false</SharedDoc>
  <HyperlinkBase/>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Harvard Business Publishing</dc:creator>
  <cp:keywords/>
  <dc:description/>
  <cp:lastModifiedBy>Audley, Emily</cp:lastModifiedBy>
  <cp:revision>1017</cp:revision>
  <cp:lastPrinted>2016-09-09T19:23:26Z</cp:lastPrinted>
  <dcterms:created xsi:type="dcterms:W3CDTF">2014-06-21T12:09:32Z</dcterms:created>
  <dcterms:modified xsi:type="dcterms:W3CDTF">2017-03-02T14:36:15Z</dcterms:modified>
  <cp:category/>
</cp:coreProperties>
</file>