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00"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24" r:id="rId19"/>
    <p:sldId id="318" r:id="rId20"/>
    <p:sldId id="319" r:id="rId21"/>
    <p:sldId id="320" r:id="rId22"/>
    <p:sldId id="321" r:id="rId23"/>
    <p:sldId id="32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47">
          <p15:clr>
            <a:srgbClr val="A4A3A4"/>
          </p15:clr>
        </p15:guide>
        <p15:guide id="2" orient="horz" pos="1321">
          <p15:clr>
            <a:srgbClr val="A4A3A4"/>
          </p15:clr>
        </p15:guide>
        <p15:guide id="3">
          <p15:clr>
            <a:srgbClr val="A4A3A4"/>
          </p15:clr>
        </p15:guide>
      </p15:sldGuideLst>
    </p:ext>
    <p:ext uri="{2D200454-40CA-4A62-9FC3-DE9A4176ACB9}">
      <p15:notesGuideLst xmlns:p15="http://schemas.microsoft.com/office/powerpoint/2012/main">
        <p15:guide id="1" orient="horz">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2" autoAdjust="0"/>
    <p:restoredTop sz="74151" autoAdjust="0"/>
  </p:normalViewPr>
  <p:slideViewPr>
    <p:cSldViewPr snapToGrid="0" showGuides="1">
      <p:cViewPr varScale="1">
        <p:scale>
          <a:sx n="54" d="100"/>
          <a:sy n="54" d="100"/>
        </p:scale>
        <p:origin x="2070" y="78"/>
      </p:cViewPr>
      <p:guideLst>
        <p:guide orient="horz" pos="3047"/>
        <p:guide orient="horz" pos="1321"/>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376" y="-96"/>
      </p:cViewPr>
      <p:guideLst>
        <p:guide orient="horz"/>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6/11/2017</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p>
          <a:p>
            <a:endParaRPr lang="en-US" sz="1000" b="0" kern="1200" dirty="0">
              <a:solidFill>
                <a:schemeClr val="tx1"/>
              </a:solidFill>
              <a:effectLst/>
            </a:endParaRPr>
          </a:p>
          <a:p>
            <a:r>
              <a:rPr lang="en-US" sz="1000" b="0" i="1" kern="1200" dirty="0">
                <a:solidFill>
                  <a:schemeClr val="tx1"/>
                </a:solidFill>
                <a:effectLst/>
              </a:rPr>
              <a:t>Instructions</a:t>
            </a:r>
            <a:r>
              <a:rPr lang="en-US" sz="1000" b="0" kern="1200" dirty="0">
                <a:solidFill>
                  <a:schemeClr val="tx1"/>
                </a:solidFill>
                <a:effectLst/>
              </a:rPr>
              <a:t>:</a:t>
            </a:r>
            <a:r>
              <a:rPr lang="en-US" sz="1000" b="0" kern="1200" baseline="0" dirty="0">
                <a:solidFill>
                  <a:schemeClr val="tx1"/>
                </a:solidFill>
                <a:effectLst/>
              </a:rPr>
              <a:t> Proceed to the next slide once the presentation is visible to the participants.</a:t>
            </a:r>
            <a:endParaRPr lang="en-US" sz="1000" b="0" kern="1200" dirty="0">
              <a:solidFill>
                <a:schemeClr val="tx1"/>
              </a:solidFill>
              <a:effectLst/>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Consider the issue you are having with the coworker, employee, or customer that you identified as part of your pre-work. Should you address the conflict? Take a moment to think about it. </a:t>
            </a:r>
          </a:p>
          <a:p>
            <a:r>
              <a:rPr lang="en-US" sz="1000" kern="1200" dirty="0">
                <a:solidFill>
                  <a:schemeClr val="tx1"/>
                </a:solidFill>
              </a:rPr>
              <a:t> </a:t>
            </a:r>
          </a:p>
          <a:p>
            <a:r>
              <a:rPr lang="en-US" sz="1000" i="1" kern="1200" dirty="0">
                <a:solidFill>
                  <a:schemeClr val="tx1"/>
                </a:solidFill>
              </a:rPr>
              <a:t>Instructions</a:t>
            </a:r>
            <a:r>
              <a:rPr lang="en-US" sz="1000" kern="1200" dirty="0">
                <a:solidFill>
                  <a:schemeClr val="tx1"/>
                </a:solidFill>
              </a:rPr>
              <a:t>: Give participants one minute to reflect. After this time, ask for one volunteer to share his or her conflict and decision on whether to address it. Time permitting, invite others to provide feedback, and provide brief feedback yourself. </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Say: </a:t>
            </a:r>
            <a:r>
              <a:rPr lang="en-US" sz="1000" kern="1200" dirty="0">
                <a:solidFill>
                  <a:schemeClr val="tx1"/>
                </a:solidFill>
              </a:rPr>
              <a:t>It seems like you </a:t>
            </a:r>
            <a:r>
              <a:rPr lang="en-US" sz="1000" kern="1200" dirty="0"/>
              <a:t>have a good sense of whether or not to address </a:t>
            </a:r>
            <a:r>
              <a:rPr lang="en-US" sz="1000" kern="1200" dirty="0">
                <a:solidFill>
                  <a:schemeClr val="tx1"/>
                </a:solidFill>
              </a:rPr>
              <a:t>conflicts.</a:t>
            </a:r>
            <a:endParaRPr lang="en-US" sz="1000" i="1"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828118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Once you decide to address a conflict, it’s important to frame the problem in a constructive and </a:t>
            </a:r>
            <a:r>
              <a:rPr lang="en-US" sz="1000" kern="1200" dirty="0"/>
              <a:t>nonthreatening w</a:t>
            </a:r>
            <a:r>
              <a:rPr lang="en-US" sz="1000" kern="1200" dirty="0">
                <a:solidFill>
                  <a:schemeClr val="tx1"/>
                </a:solidFill>
              </a:rPr>
              <a:t>ay. Your goal is to provide the other person with a clear understanding of the issue without putting him or her on the defensive. When you effectively frame a problem, you help the other person to be more open to what you are saying and more willing to work with you on solving the problem. </a:t>
            </a:r>
          </a:p>
          <a:p>
            <a:endParaRPr lang="en-US" sz="1000" b="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6 minutes]</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Let’s practice framing a problem. In this scenario, Charlotte has missed several project deadlines, and her coworker, Svetlana, is frustrated. Svetlana decides to address the problem with Charlotte and frames it as shown here. What do you think of her statement? Did she frame the problem effectively? Can you improve her statement?</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Take a moment to come up with an improved statement and then raise your hand when you are ready. </a:t>
            </a:r>
          </a:p>
          <a:p>
            <a:r>
              <a:rPr lang="en-US" sz="1000" kern="1200" dirty="0">
                <a:solidFill>
                  <a:schemeClr val="tx1"/>
                </a:solidFill>
              </a:rPr>
              <a:t> </a:t>
            </a:r>
          </a:p>
          <a:p>
            <a:r>
              <a:rPr lang="en-US" sz="1000" i="1" kern="1200" dirty="0">
                <a:solidFill>
                  <a:schemeClr val="tx1"/>
                </a:solidFill>
              </a:rPr>
              <a:t>Instructions: </a:t>
            </a:r>
            <a:r>
              <a:rPr lang="en-US" sz="1000" kern="1200" dirty="0">
                <a:solidFill>
                  <a:schemeClr val="tx1"/>
                </a:solidFill>
              </a:rPr>
              <a:t>Give participants one minute to come up with an improved statement. Call on one or two participants to share their statements. Ideally, participants will offer suggestions that include:</a:t>
            </a:r>
          </a:p>
          <a:p>
            <a:pPr marL="114300" lvl="0" indent="-114300">
              <a:buFont typeface="Arial" pitchFamily="34" charset="0"/>
              <a:buChar char="•"/>
            </a:pPr>
            <a:r>
              <a:rPr lang="en-US" sz="1000" b="1" kern="1200" dirty="0">
                <a:solidFill>
                  <a:schemeClr val="tx1"/>
                </a:solidFill>
              </a:rPr>
              <a:t>Describe the difficulties as differences between the two of them rather than as character flaws</a:t>
            </a:r>
            <a:r>
              <a:rPr lang="en-US" sz="1000" kern="1200" dirty="0">
                <a:solidFill>
                  <a:schemeClr val="tx1"/>
                </a:solidFill>
              </a:rPr>
              <a:t> </a:t>
            </a:r>
            <a:r>
              <a:rPr lang="en-US" sz="1000" kern="1200" dirty="0"/>
              <a:t>(for example, “Charlotte, it seems you've been emphasizing the importance of staying within budget on this project. I've been assuming that meeting the interim deadlines is our top priority.")</a:t>
            </a:r>
          </a:p>
          <a:p>
            <a:pPr marL="114300" lvl="0" indent="-114300">
              <a:buFont typeface="Arial" pitchFamily="34" charset="0"/>
              <a:buChar char="•"/>
            </a:pPr>
            <a:r>
              <a:rPr lang="en-US" sz="1000" b="1" kern="1200" dirty="0"/>
              <a:t>Focus on perceptions, not presumed truths</a:t>
            </a:r>
            <a:r>
              <a:rPr lang="en-US" sz="1000" kern="1200" dirty="0"/>
              <a:t> (</a:t>
            </a:r>
            <a:r>
              <a:rPr lang="en-US" sz="1000" dirty="0"/>
              <a:t>for example</a:t>
            </a:r>
            <a:r>
              <a:rPr lang="en-US" sz="1000" kern="1200" dirty="0"/>
              <a:t>, "Charlotte, it seems to me that one of the best ways to stay on budget is to deliver the project on time.”)</a:t>
            </a:r>
          </a:p>
          <a:p>
            <a:pPr marL="114300" lvl="0" indent="-114300">
              <a:buFont typeface="Arial" pitchFamily="34" charset="0"/>
              <a:buChar char="•"/>
            </a:pPr>
            <a:r>
              <a:rPr lang="en-US" sz="1000" b="1" kern="1200" dirty="0"/>
              <a:t>Emphasize contributions, not blame</a:t>
            </a:r>
            <a:r>
              <a:rPr lang="en-US" sz="1000" kern="1200" dirty="0"/>
              <a:t> (</a:t>
            </a:r>
            <a:r>
              <a:rPr lang="en-US" sz="1000" dirty="0"/>
              <a:t>for example</a:t>
            </a:r>
            <a:r>
              <a:rPr lang="en-US" sz="1000" kern="1200" dirty="0"/>
              <a:t>, "Charlotte, I've played my own part in this problem—by failing to check in with you regularly on your progress.")</a:t>
            </a:r>
          </a:p>
          <a:p>
            <a:pPr marL="114300" lvl="0" indent="-114300">
              <a:buFont typeface="Arial" pitchFamily="34" charset="0"/>
              <a:buChar char="•"/>
            </a:pPr>
            <a:r>
              <a:rPr lang="en-US" sz="1000" b="1" kern="1200" dirty="0"/>
              <a:t>Communicate feelings, not accusations</a:t>
            </a:r>
            <a:r>
              <a:rPr lang="en-US" sz="1000" kern="1200" dirty="0"/>
              <a:t> (</a:t>
            </a:r>
            <a:r>
              <a:rPr lang="en-US" sz="1000" dirty="0"/>
              <a:t>for example</a:t>
            </a:r>
            <a:r>
              <a:rPr lang="en-US" sz="1000" kern="1200" dirty="0"/>
              <a:t>, "Charlotte, I feel frustrated when you don't </a:t>
            </a:r>
            <a:r>
              <a:rPr lang="en-US" sz="1000" kern="1200" dirty="0">
                <a:solidFill>
                  <a:schemeClr val="tx1"/>
                </a:solidFill>
              </a:rPr>
              <a:t>meet the deadlines that we agreed on </a:t>
            </a:r>
            <a:r>
              <a:rPr lang="en-US" sz="1000" kern="1200" dirty="0"/>
              <a:t>at the initiation of the project.”)</a:t>
            </a:r>
          </a:p>
          <a:p>
            <a:r>
              <a:rPr lang="en-US" sz="1000" kern="1200" dirty="0">
                <a:solidFill>
                  <a:schemeClr val="tx1"/>
                </a:solidFill>
              </a:rPr>
              <a:t> </a:t>
            </a:r>
          </a:p>
          <a:p>
            <a:r>
              <a:rPr lang="en-US" sz="1000" i="1" kern="1200" dirty="0">
                <a:solidFill>
                  <a:schemeClr val="tx1"/>
                </a:solidFill>
              </a:rPr>
              <a:t>Say (after participants have a chance to answer)</a:t>
            </a:r>
            <a:r>
              <a:rPr lang="en-US" sz="1000" kern="1200" dirty="0">
                <a:solidFill>
                  <a:schemeClr val="tx1"/>
                </a:solidFill>
              </a:rPr>
              <a:t>: You did a great job coming up with effective ways to frame the problem.</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976569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u="none" dirty="0"/>
              <a:t>[Time: 6 minutes]</a:t>
            </a:r>
          </a:p>
          <a:p>
            <a:endParaRPr lang="en-US" sz="1000" i="1" kern="1200" dirty="0">
              <a:solidFill>
                <a:schemeClr val="tx1"/>
              </a:solidFill>
            </a:endParaRPr>
          </a:p>
          <a:p>
            <a:r>
              <a:rPr lang="en-US" sz="1000" i="1" kern="1200" dirty="0">
                <a:solidFill>
                  <a:schemeClr val="tx1"/>
                </a:solidFill>
              </a:rPr>
              <a:t>Say:</a:t>
            </a:r>
            <a:r>
              <a:rPr lang="en-US" sz="1000" kern="1200" dirty="0">
                <a:solidFill>
                  <a:schemeClr val="tx1"/>
                </a:solidFill>
              </a:rPr>
              <a:t> Now consider the issue you are having with the coworker, employee, or customer you identified as part of your pre-work. How will you frame the conflict so that the other person will be more likely to engage in a discussion with you? Take a moment to think about it.</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Give participants one minute to reflect.</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Raise your hand if you would like to share an example.</a:t>
            </a:r>
          </a:p>
          <a:p>
            <a:r>
              <a:rPr lang="en-US" sz="1000" kern="1200" dirty="0">
                <a:solidFill>
                  <a:schemeClr val="tx1"/>
                </a:solidFill>
              </a:rPr>
              <a:t> </a:t>
            </a:r>
          </a:p>
          <a:p>
            <a:r>
              <a:rPr lang="en-US" sz="1000" i="1" kern="1200" dirty="0">
                <a:solidFill>
                  <a:schemeClr val="tx1"/>
                </a:solidFill>
              </a:rPr>
              <a:t>Instructions</a:t>
            </a:r>
            <a:r>
              <a:rPr lang="en-US" sz="1000" kern="1200" dirty="0">
                <a:solidFill>
                  <a:schemeClr val="tx1"/>
                </a:solidFill>
              </a:rPr>
              <a:t>: Pick one or two volunteers to describe their conflicts and how they plan on framing them. Provide </a:t>
            </a:r>
            <a:r>
              <a:rPr lang="en-US" sz="1000" kern="1200" dirty="0"/>
              <a:t>feedback that supports statements </a:t>
            </a:r>
            <a:r>
              <a:rPr lang="en-US" sz="1000" kern="1200" dirty="0">
                <a:solidFill>
                  <a:schemeClr val="tx1"/>
                </a:solidFill>
              </a:rPr>
              <a:t>that describe differences, focus on perceptions, emphasize contributions, and communicate feelings. As time permits, allow other participants to offer suggestions and feedback.</a:t>
            </a:r>
          </a:p>
          <a:p>
            <a:r>
              <a:rPr lang="en-US" sz="1000" kern="1200" dirty="0">
                <a:solidFill>
                  <a:schemeClr val="tx1"/>
                </a:solidFill>
              </a:rPr>
              <a:t> </a:t>
            </a:r>
          </a:p>
          <a:p>
            <a:r>
              <a:rPr lang="en-US" sz="1000" i="1" kern="1200" dirty="0">
                <a:solidFill>
                  <a:schemeClr val="tx1"/>
                </a:solidFill>
              </a:rPr>
              <a:t>Say: </a:t>
            </a:r>
            <a:r>
              <a:rPr lang="en-US" sz="1000" kern="1200" dirty="0">
                <a:solidFill>
                  <a:schemeClr val="tx1"/>
                </a:solidFill>
              </a:rPr>
              <a:t>You did a terrific job of coming up with suggestions on how to frame a conflict.</a:t>
            </a:r>
            <a:r>
              <a:rPr lang="en-US" sz="1000" i="1" kern="1200" dirty="0">
                <a:solidFill>
                  <a:schemeClr val="tx1"/>
                </a:solidFill>
              </a:rPr>
              <a:t> </a:t>
            </a:r>
            <a:endParaRPr lang="en-US" sz="1000" kern="1200" dirty="0">
              <a:solidFill>
                <a:schemeClr val="tx1"/>
              </a:solidFil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269296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We’ve just discussed how to constructively frame an issue, but there are other steps involved in addressing a problem.</a:t>
            </a:r>
            <a:r>
              <a:rPr lang="en-US" sz="1000" i="1" kern="1200" dirty="0">
                <a:solidFill>
                  <a:schemeClr val="tx1"/>
                </a:solidFill>
              </a:rPr>
              <a:t> </a:t>
            </a:r>
            <a:r>
              <a:rPr lang="en-US" sz="1000" kern="1200" dirty="0">
                <a:solidFill>
                  <a:schemeClr val="tx1"/>
                </a:solidFill>
              </a:rPr>
              <a:t>After you frame the problem, it’s important to:</a:t>
            </a:r>
          </a:p>
          <a:p>
            <a:pPr marL="114300" lvl="0" indent="-114300">
              <a:buFont typeface="Arial" pitchFamily="34" charset="0"/>
              <a:buChar char="•"/>
            </a:pPr>
            <a:r>
              <a:rPr lang="en-US" sz="1000" b="1" kern="1200" dirty="0">
                <a:solidFill>
                  <a:schemeClr val="tx1"/>
                </a:solidFill>
              </a:rPr>
              <a:t>Practice</a:t>
            </a:r>
            <a:r>
              <a:rPr lang="en-US" sz="1000" b="1" kern="1200" baseline="0" dirty="0">
                <a:solidFill>
                  <a:schemeClr val="tx1"/>
                </a:solidFill>
              </a:rPr>
              <a:t> </a:t>
            </a:r>
            <a:r>
              <a:rPr lang="en-US" sz="1000" b="1" kern="1200" dirty="0">
                <a:solidFill>
                  <a:schemeClr val="tx1"/>
                </a:solidFill>
              </a:rPr>
              <a:t>actively listening</a:t>
            </a:r>
            <a:r>
              <a:rPr lang="en-US" sz="1000" kern="1200" dirty="0">
                <a:solidFill>
                  <a:schemeClr val="tx1"/>
                </a:solidFill>
              </a:rPr>
              <a:t>. Give your full attention to the other person, ask clarifying questions, paraphrase what you hear to show you understand, and look for affirming signals that your interpretation is correct, such as nodding of the head, comments, sighs of relief, and a smile.</a:t>
            </a:r>
          </a:p>
          <a:p>
            <a:pPr marL="114300" lvl="0" indent="-114300">
              <a:buFont typeface="Arial" pitchFamily="34" charset="0"/>
              <a:buChar char="•"/>
            </a:pPr>
            <a:r>
              <a:rPr lang="en-US" sz="1000" b="1" kern="1200" dirty="0">
                <a:solidFill>
                  <a:schemeClr val="tx1"/>
                </a:solidFill>
              </a:rPr>
              <a:t>Identify areas of agreement.</a:t>
            </a:r>
            <a:r>
              <a:rPr lang="en-US" sz="1000" b="1" kern="1200" baseline="0" dirty="0">
                <a:solidFill>
                  <a:schemeClr val="tx1"/>
                </a:solidFill>
              </a:rPr>
              <a:t> </a:t>
            </a:r>
            <a:r>
              <a:rPr lang="en-US" sz="1000" b="0" kern="1200" baseline="0" dirty="0">
                <a:solidFill>
                  <a:schemeClr val="tx1"/>
                </a:solidFill>
              </a:rPr>
              <a:t>Don’t cast blame, address the other person’s worst fear, avoid all-or-nothing thinking, and look at your shared goals or purpose.</a:t>
            </a:r>
            <a:endParaRPr lang="en-US" sz="1000" b="0" kern="1200" dirty="0">
              <a:solidFill>
                <a:schemeClr val="tx1"/>
              </a:solidFill>
            </a:endParaRPr>
          </a:p>
          <a:p>
            <a:pPr marL="114300" lvl="0" indent="-114300">
              <a:buFont typeface="Arial" pitchFamily="34" charset="0"/>
              <a:buChar char="•"/>
            </a:pPr>
            <a:r>
              <a:rPr lang="en-US" sz="1000" b="1" kern="1200" dirty="0">
                <a:solidFill>
                  <a:schemeClr val="tx1"/>
                </a:solidFill>
              </a:rPr>
              <a:t>Explore solutions together</a:t>
            </a:r>
            <a:r>
              <a:rPr lang="en-US" sz="1000" kern="1200" dirty="0">
                <a:solidFill>
                  <a:schemeClr val="tx1"/>
                </a:solidFill>
              </a:rPr>
              <a:t>. Consider alternatives that address both of your concerns and interests.</a:t>
            </a:r>
          </a:p>
          <a:p>
            <a:pPr marL="114300" lvl="0" indent="-114300">
              <a:buFont typeface="Arial" pitchFamily="34" charset="0"/>
              <a:buChar char="•"/>
            </a:pPr>
            <a:r>
              <a:rPr lang="en-US" sz="1000" b="1" kern="1200" dirty="0">
                <a:solidFill>
                  <a:schemeClr val="tx1"/>
                </a:solidFill>
              </a:rPr>
              <a:t>Decide on a plan</a:t>
            </a:r>
            <a:r>
              <a:rPr lang="en-US" sz="1000" kern="1200" dirty="0">
                <a:solidFill>
                  <a:schemeClr val="tx1"/>
                </a:solidFill>
              </a:rPr>
              <a:t>. Make sure the plan is clear to both of you.</a:t>
            </a:r>
          </a:p>
          <a:p>
            <a:pPr marL="114300" lvl="0" indent="-114300">
              <a:buFont typeface="Arial" pitchFamily="34" charset="0"/>
              <a:buChar char="•"/>
            </a:pPr>
            <a:r>
              <a:rPr lang="en-US" sz="1000" b="1" kern="1200" dirty="0">
                <a:solidFill>
                  <a:schemeClr val="tx1"/>
                </a:solidFill>
              </a:rPr>
              <a:t>Look ahead. </a:t>
            </a:r>
            <a:r>
              <a:rPr lang="en-US" sz="1000" b="0" kern="1200" dirty="0">
                <a:solidFill>
                  <a:schemeClr val="tx1"/>
                </a:solidFill>
              </a:rPr>
              <a:t>Determine how you’ll measure success and decide how you’ll communicate going forward.</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extLst>
      <p:ext uri="{BB962C8B-B14F-4D97-AF65-F5344CB8AC3E}">
        <p14:creationId xmlns:p14="http://schemas.microsoft.com/office/powerpoint/2010/main" val="32413747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Sometimes you may not be directly involved in a difficult interaction but may need to help others come to a resolution.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solidFill>
                  <a:srgbClr val="000000"/>
                </a:solidFill>
              </a:rPr>
              <a:t>Facilitator notes:</a:t>
            </a:r>
          </a:p>
          <a:p>
            <a:endParaRPr lang="en-US" sz="1000" i="1" kern="1200" dirty="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solidFill>
                  <a:srgbClr val="000000"/>
                </a:solidFill>
              </a:rPr>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solidFill>
                <a:srgbClr val="000000"/>
              </a:solidFill>
            </a:endParaRPr>
          </a:p>
          <a:p>
            <a:r>
              <a:rPr lang="en-US" sz="1000" i="1" kern="1200" dirty="0">
                <a:solidFill>
                  <a:srgbClr val="000000"/>
                </a:solidFill>
              </a:rPr>
              <a:t>Say: </a:t>
            </a:r>
            <a:r>
              <a:rPr lang="en-US" sz="1000" kern="1200" dirty="0">
                <a:solidFill>
                  <a:srgbClr val="000000"/>
                </a:solidFill>
              </a:rPr>
              <a:t>As a manager, you should empower direct reports to resolve their own conflicts. When people settle their own disputes, they often become a higher-performing work unit as a result. Sometimes, however, you will need to step in. When should you intervene in conflicts occurring between direct reports?</a:t>
            </a:r>
          </a:p>
          <a:p>
            <a:r>
              <a:rPr lang="en-US" sz="1000" i="1" kern="1200" dirty="0">
                <a:solidFill>
                  <a:srgbClr val="000000"/>
                </a:solidFill>
              </a:rPr>
              <a:t> </a:t>
            </a:r>
            <a:endParaRPr lang="en-US" sz="1000" kern="1200" dirty="0">
              <a:solidFill>
                <a:srgbClr val="000000"/>
              </a:solidFill>
            </a:endParaRPr>
          </a:p>
          <a:p>
            <a:r>
              <a:rPr lang="en-US" sz="1000" i="1" kern="1200" dirty="0">
                <a:solidFill>
                  <a:srgbClr val="000000"/>
                </a:solidFill>
              </a:rPr>
              <a:t>Instructions:</a:t>
            </a:r>
            <a:r>
              <a:rPr lang="en-US" sz="1000" kern="1200" dirty="0">
                <a:solidFill>
                  <a:srgbClr val="000000"/>
                </a:solidFill>
              </a:rPr>
              <a:t> Give participants one minute to reflect.</a:t>
            </a:r>
          </a:p>
          <a:p>
            <a:r>
              <a:rPr lang="en-US" sz="1000" kern="1200" dirty="0">
                <a:solidFill>
                  <a:srgbClr val="000000"/>
                </a:solidFill>
              </a:rPr>
              <a:t> </a:t>
            </a:r>
          </a:p>
          <a:p>
            <a:r>
              <a:rPr lang="en-US" sz="1000" i="1" kern="1200" dirty="0">
                <a:solidFill>
                  <a:srgbClr val="000000"/>
                </a:solidFill>
              </a:rPr>
              <a:t>Say</a:t>
            </a:r>
            <a:r>
              <a:rPr lang="en-US" sz="1000" kern="1200" dirty="0">
                <a:solidFill>
                  <a:srgbClr val="000000"/>
                </a:solidFill>
              </a:rPr>
              <a:t>: Raise your hand if you would like to share a situation in which you should intervene.</a:t>
            </a:r>
          </a:p>
          <a:p>
            <a:r>
              <a:rPr lang="en-US" sz="1000" kern="1200" dirty="0">
                <a:solidFill>
                  <a:srgbClr val="000000"/>
                </a:solidFill>
              </a:rPr>
              <a:t> </a:t>
            </a:r>
          </a:p>
          <a:p>
            <a:r>
              <a:rPr lang="en-US" sz="1000" i="1" kern="1200" dirty="0">
                <a:solidFill>
                  <a:srgbClr val="000000"/>
                </a:solidFill>
              </a:rPr>
              <a:t>Instructions:</a:t>
            </a:r>
            <a:r>
              <a:rPr lang="en-US" sz="1000" kern="1200" dirty="0">
                <a:solidFill>
                  <a:srgbClr val="000000"/>
                </a:solidFill>
              </a:rPr>
              <a:t> Pick one or two volunteers to describe when to intervene. Ideally, participants will include the points below. At the end of the discussion, mention any items on this list that participants did not bring up:</a:t>
            </a:r>
          </a:p>
          <a:p>
            <a:pPr marL="114300" lvl="0" indent="-114300">
              <a:buFont typeface="Arial" pitchFamily="34" charset="0"/>
              <a:buChar char="•"/>
            </a:pPr>
            <a:r>
              <a:rPr lang="en-US" sz="1000" kern="1200" dirty="0">
                <a:solidFill>
                  <a:srgbClr val="000000"/>
                </a:solidFill>
              </a:rPr>
              <a:t>A conflict disrupts the work environment or hampers productivity.</a:t>
            </a:r>
          </a:p>
          <a:p>
            <a:pPr marL="114300" lvl="0" indent="-114300">
              <a:buFont typeface="Arial" pitchFamily="34" charset="0"/>
              <a:buChar char="•"/>
            </a:pPr>
            <a:r>
              <a:rPr lang="en-US" sz="1000" kern="1200" dirty="0">
                <a:solidFill>
                  <a:srgbClr val="000000"/>
                </a:solidFill>
              </a:rPr>
              <a:t>A disagreement erupts between an assertive employee and a timid person, or two individuals of unequal rank.</a:t>
            </a:r>
          </a:p>
          <a:p>
            <a:pPr marL="114300" lvl="0" indent="-114300">
              <a:buFont typeface="Arial" pitchFamily="34" charset="0"/>
              <a:buChar char="•"/>
            </a:pPr>
            <a:r>
              <a:rPr lang="en-US" sz="1000" kern="1200" dirty="0">
                <a:solidFill>
                  <a:srgbClr val="000000"/>
                </a:solidFill>
              </a:rPr>
              <a:t>An argument between two direct reports has broadened to include additional staff members.</a:t>
            </a:r>
          </a:p>
          <a:p>
            <a:pPr marL="114300" lvl="0" indent="-114300">
              <a:buFont typeface="Arial" pitchFamily="34" charset="0"/>
              <a:buChar char="•"/>
            </a:pPr>
            <a:r>
              <a:rPr lang="en-US" sz="1000" kern="1200" dirty="0">
                <a:solidFill>
                  <a:srgbClr val="000000"/>
                </a:solidFill>
              </a:rPr>
              <a:t>The dispute has escalated into a personal attack.</a:t>
            </a:r>
          </a:p>
          <a:p>
            <a:pPr marL="114300" lvl="0" indent="-114300">
              <a:buFont typeface="Arial" pitchFamily="34" charset="0"/>
              <a:buChar char="•"/>
            </a:pPr>
            <a:r>
              <a:rPr lang="en-US" sz="1000" kern="1200" dirty="0">
                <a:solidFill>
                  <a:srgbClr val="000000"/>
                </a:solidFill>
              </a:rPr>
              <a:t>One or both of those involved asks for your assistance.</a:t>
            </a:r>
          </a:p>
          <a:p>
            <a:pPr marL="114300" lvl="0" indent="-114300">
              <a:buFont typeface="Arial" pitchFamily="34" charset="0"/>
              <a:buChar char="•"/>
            </a:pPr>
            <a:r>
              <a:rPr lang="en-US" sz="1000" kern="1200" dirty="0">
                <a:solidFill>
                  <a:srgbClr val="000000"/>
                </a:solidFill>
              </a:rPr>
              <a:t>Illegal conduct, such as sexual harassment or civil rights violations; this should be referred to your organization’s human resources or legal department.</a:t>
            </a:r>
          </a:p>
          <a:p>
            <a:r>
              <a:rPr lang="en-US" sz="1000" i="1" kern="1200" dirty="0">
                <a:solidFill>
                  <a:srgbClr val="000000"/>
                </a:solidFill>
              </a:rPr>
              <a:t> </a:t>
            </a:r>
            <a:endParaRPr lang="en-US" sz="1000" kern="1200" dirty="0">
              <a:solidFill>
                <a:srgbClr val="000000"/>
              </a:solidFill>
            </a:endParaRPr>
          </a:p>
          <a:p>
            <a:r>
              <a:rPr lang="en-US" sz="1000" i="1" kern="1200" dirty="0">
                <a:solidFill>
                  <a:srgbClr val="000000"/>
                </a:solidFill>
              </a:rPr>
              <a:t>Say: </a:t>
            </a:r>
            <a:r>
              <a:rPr lang="en-US" sz="1000" kern="1200" dirty="0">
                <a:solidFill>
                  <a:srgbClr val="000000"/>
                </a:solidFill>
              </a:rPr>
              <a:t>The situations you’ve mentioned are right on target.</a:t>
            </a:r>
            <a:endParaRPr lang="en-US" sz="1000" kern="1200" baseline="0" dirty="0">
              <a:solidFill>
                <a:srgbClr val="000000"/>
              </a:solidFill>
            </a:endParaRPr>
          </a:p>
          <a:p>
            <a:pPr lvl="0"/>
            <a:endParaRPr lang="en-US" sz="1000" kern="1200" dirty="0">
              <a:solidFill>
                <a:srgbClr val="000000"/>
              </a:solidFill>
            </a:endParaRP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1862230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7 minutes]</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Let’s practice facilitating a resolution between two employees. Ben and Gordon are working on the same project, but they haven’t been getting along. Their conflict is slowing the project down, making you, the project manager, concerned about meeting deadlines. The steps that should be followed to facilitate a resolution are shown here, but they are out of sequence. What is the proper sequence?</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Chat in proper sequence of the steps. For example, type #2, #3, #5, #1, #6, and #4, if that is the sequence you think is most appropriate. </a:t>
            </a:r>
          </a:p>
          <a:p>
            <a:r>
              <a:rPr lang="en-US" sz="1000" kern="1200" dirty="0">
                <a:solidFill>
                  <a:schemeClr val="tx1"/>
                </a:solidFill>
              </a:rPr>
              <a:t> </a:t>
            </a:r>
          </a:p>
          <a:p>
            <a:r>
              <a:rPr lang="en-US" sz="1000" i="1" kern="1200" dirty="0">
                <a:solidFill>
                  <a:schemeClr val="tx1"/>
                </a:solidFill>
              </a:rPr>
              <a:t>Instructions: </a:t>
            </a:r>
            <a:r>
              <a:rPr lang="en-US" sz="1000" kern="1200" dirty="0">
                <a:solidFill>
                  <a:schemeClr val="tx1"/>
                </a:solidFill>
              </a:rPr>
              <a:t>Give participants a minute to chat in their answers.</a:t>
            </a:r>
            <a:r>
              <a:rPr lang="en-US" sz="1000" i="1" kern="1200" dirty="0">
                <a:solidFill>
                  <a:schemeClr val="tx1"/>
                </a:solidFill>
              </a:rPr>
              <a:t> </a:t>
            </a:r>
            <a:r>
              <a:rPr lang="en-US" sz="1000" kern="1200" dirty="0">
                <a:solidFill>
                  <a:schemeClr val="tx1"/>
                </a:solidFill>
              </a:rPr>
              <a:t>Comment on </a:t>
            </a:r>
            <a:r>
              <a:rPr lang="en-US" sz="1000" kern="1200" dirty="0"/>
              <a:t>the results</a:t>
            </a:r>
            <a:r>
              <a:rPr lang="en-US" sz="1000" i="1" kern="1200" dirty="0"/>
              <a:t> </a:t>
            </a:r>
            <a:r>
              <a:rPr lang="en-US" sz="1000" kern="1200" dirty="0"/>
              <a:t>(</a:t>
            </a:r>
            <a:r>
              <a:rPr lang="en-US" sz="1000" dirty="0"/>
              <a:t>for example</a:t>
            </a:r>
            <a:r>
              <a:rPr lang="en-US" sz="1000" kern="1200" dirty="0"/>
              <a:t>, “</a:t>
            </a:r>
            <a:r>
              <a:rPr lang="en-US" sz="1000" kern="1200" dirty="0">
                <a:solidFill>
                  <a:schemeClr val="tx1"/>
                </a:solidFill>
              </a:rPr>
              <a:t>I see a lot of varied answers here, but most of you selected #3 as the first step and #5 as the last step”). Then review the proper sequence, using the following information:</a:t>
            </a:r>
          </a:p>
          <a:p>
            <a:r>
              <a:rPr lang="en-US" sz="1000" kern="1200" dirty="0">
                <a:solidFill>
                  <a:schemeClr val="tx1"/>
                </a:solidFill>
              </a:rPr>
              <a:t>3. </a:t>
            </a:r>
            <a:r>
              <a:rPr lang="en-US" sz="1000" b="1" kern="1200" dirty="0">
                <a:solidFill>
                  <a:schemeClr val="tx1"/>
                </a:solidFill>
              </a:rPr>
              <a:t>Take turns articulating the problem between them. </a:t>
            </a:r>
            <a:r>
              <a:rPr lang="en-US" sz="1000" kern="1200" dirty="0">
                <a:solidFill>
                  <a:schemeClr val="tx1"/>
                </a:solidFill>
              </a:rPr>
              <a:t>The first step to resolving a conflict is for each party to frame the problem as he or she sees it. You would ask Ben and </a:t>
            </a:r>
            <a:r>
              <a:rPr lang="en-US" sz="1000" kern="1200" dirty="0"/>
              <a:t>Gordon to each describe their </a:t>
            </a:r>
            <a:r>
              <a:rPr lang="en-US" sz="1000" kern="1200" dirty="0">
                <a:solidFill>
                  <a:schemeClr val="tx1"/>
                </a:solidFill>
              </a:rPr>
              <a:t>motivations, emotions, and viewpoints regarding the problem.</a:t>
            </a:r>
          </a:p>
          <a:p>
            <a:r>
              <a:rPr lang="en-US" sz="1000" kern="1200" dirty="0">
                <a:solidFill>
                  <a:schemeClr val="tx1"/>
                </a:solidFill>
              </a:rPr>
              <a:t>6. </a:t>
            </a:r>
            <a:r>
              <a:rPr lang="en-US" sz="1000" b="1" kern="1200" dirty="0">
                <a:solidFill>
                  <a:schemeClr val="tx1"/>
                </a:solidFill>
              </a:rPr>
              <a:t>Summarize each other’s viewpoint.</a:t>
            </a:r>
            <a:r>
              <a:rPr lang="en-US" sz="1000" kern="1200" dirty="0">
                <a:solidFill>
                  <a:schemeClr val="tx1"/>
                </a:solidFill>
              </a:rPr>
              <a:t> Make sure that Ben and Gordon have used active listening to understand each other’s viewpoints. A good way to do this is to have them repeat each other’s positions out loud.</a:t>
            </a:r>
          </a:p>
          <a:p>
            <a:r>
              <a:rPr lang="en-US" sz="1000" kern="1200" dirty="0">
                <a:solidFill>
                  <a:schemeClr val="tx1"/>
                </a:solidFill>
              </a:rPr>
              <a:t>1. </a:t>
            </a:r>
            <a:r>
              <a:rPr lang="en-US" sz="1000" b="1" kern="1200" dirty="0">
                <a:solidFill>
                  <a:schemeClr val="tx1"/>
                </a:solidFill>
              </a:rPr>
              <a:t>Identify areas of agreement.</a:t>
            </a:r>
            <a:r>
              <a:rPr lang="en-US" sz="1000" kern="1200" dirty="0">
                <a:solidFill>
                  <a:schemeClr val="tx1"/>
                </a:solidFill>
              </a:rPr>
              <a:t> After Ben and Gordon understand their disagreement, they need to find common ground on which they can propose a solution. You want to help them identify shared priorities and values.</a:t>
            </a:r>
          </a:p>
          <a:p>
            <a:r>
              <a:rPr lang="en-US" sz="1000" kern="1200" dirty="0">
                <a:solidFill>
                  <a:schemeClr val="tx1"/>
                </a:solidFill>
              </a:rPr>
              <a:t>2. </a:t>
            </a:r>
            <a:r>
              <a:rPr lang="en-US" sz="1000" b="1" kern="1200" dirty="0">
                <a:solidFill>
                  <a:schemeClr val="tx1"/>
                </a:solidFill>
              </a:rPr>
              <a:t>Take turns proposing ways that they could work together more effectively.</a:t>
            </a:r>
            <a:r>
              <a:rPr lang="en-US" sz="1000" kern="1200" dirty="0">
                <a:solidFill>
                  <a:schemeClr val="tx1"/>
                </a:solidFill>
              </a:rPr>
              <a:t> Once Ben and Gordon have established the common goal of seeing the project succeed, they can begin to brainstorm solutions for meeting that goal.</a:t>
            </a:r>
          </a:p>
          <a:p>
            <a:r>
              <a:rPr lang="en-US" sz="1000" kern="1200" dirty="0">
                <a:solidFill>
                  <a:schemeClr val="tx1"/>
                </a:solidFill>
              </a:rPr>
              <a:t>5. </a:t>
            </a:r>
            <a:r>
              <a:rPr lang="en-US" sz="1000" b="1" kern="1200" dirty="0">
                <a:solidFill>
                  <a:schemeClr val="tx1"/>
                </a:solidFill>
              </a:rPr>
              <a:t>Lay out a specific plan to help make the compromise work.</a:t>
            </a:r>
            <a:r>
              <a:rPr lang="en-US" sz="1000" kern="1200" dirty="0">
                <a:solidFill>
                  <a:schemeClr val="tx1"/>
                </a:solidFill>
              </a:rPr>
              <a:t> Although Ben and Gordon have settled on a general idea of how to settle their dispute, they need to commit to a specific plan of action.</a:t>
            </a:r>
          </a:p>
          <a:p>
            <a:r>
              <a:rPr lang="en-US" sz="1000" kern="1200" dirty="0">
                <a:solidFill>
                  <a:schemeClr val="tx1"/>
                </a:solidFill>
              </a:rPr>
              <a:t>4. </a:t>
            </a:r>
            <a:r>
              <a:rPr lang="en-US" sz="1000" b="1" kern="1200" dirty="0">
                <a:solidFill>
                  <a:schemeClr val="tx1"/>
                </a:solidFill>
              </a:rPr>
              <a:t>Plan a meeting for the following week to check their progress.</a:t>
            </a:r>
            <a:r>
              <a:rPr lang="en-US" sz="1000" kern="1200" dirty="0">
                <a:solidFill>
                  <a:schemeClr val="tx1"/>
                </a:solidFill>
              </a:rPr>
              <a:t> A brief meeting with Ben and Gordon will allow you to see how effective the plan has been.</a:t>
            </a:r>
          </a:p>
          <a:p>
            <a:r>
              <a:rPr lang="en-US" sz="1000" kern="1200" dirty="0">
                <a:solidFill>
                  <a:schemeClr val="tx1"/>
                </a:solidFill>
              </a:rPr>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97517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p>
          <a:p>
            <a:r>
              <a:rPr lang="en-US" sz="1000" i="1" kern="1200" dirty="0">
                <a:solidFill>
                  <a:schemeClr val="tx1"/>
                </a:solidFill>
              </a:rPr>
              <a:t>Say</a:t>
            </a:r>
            <a:r>
              <a:rPr lang="en-US" sz="1000" i="1" kern="1200" dirty="0"/>
              <a:t>: </a:t>
            </a:r>
            <a:r>
              <a:rPr lang="en-US" sz="1000" kern="1200" dirty="0"/>
              <a:t>So, let’s review the </a:t>
            </a:r>
            <a:r>
              <a:rPr lang="en-US" sz="1000" kern="1200" dirty="0">
                <a:solidFill>
                  <a:schemeClr val="tx1"/>
                </a:solidFill>
              </a:rPr>
              <a:t>steps to facilitating a resolution to conflict between others as recommended in the Harvard </a:t>
            </a:r>
            <a:r>
              <a:rPr lang="en-US" sz="1000" kern="1200" dirty="0" err="1">
                <a:solidFill>
                  <a:schemeClr val="tx1"/>
                </a:solidFill>
              </a:rPr>
              <a:t>ManageMentor</a:t>
            </a:r>
            <a:r>
              <a:rPr lang="en-US" sz="1000" kern="1200" dirty="0">
                <a:solidFill>
                  <a:schemeClr val="tx1"/>
                </a:solidFill>
              </a:rPr>
              <a:t> Difficult Interactions topic:</a:t>
            </a:r>
          </a:p>
          <a:p>
            <a:pPr marL="114300" lvl="0" indent="-114300">
              <a:buFont typeface="Arial" pitchFamily="34" charset="0"/>
              <a:buChar char="•"/>
            </a:pPr>
            <a:r>
              <a:rPr lang="en-US" sz="1000" b="1" kern="1200" dirty="0">
                <a:solidFill>
                  <a:schemeClr val="tx1"/>
                </a:solidFill>
              </a:rPr>
              <a:t>Help frame the problem.</a:t>
            </a:r>
            <a:r>
              <a:rPr lang="en-US" sz="1000" kern="1200" dirty="0">
                <a:solidFill>
                  <a:schemeClr val="tx1"/>
                </a:solidFill>
              </a:rPr>
              <a:t> Use specific terms to describe the conflict and encourage the parties to express their emotions, motivations, and viewpoints.</a:t>
            </a:r>
          </a:p>
          <a:p>
            <a:pPr marL="114300" lvl="0" indent="-114300">
              <a:buFont typeface="Arial" pitchFamily="34" charset="0"/>
              <a:buChar char="•"/>
            </a:pPr>
            <a:r>
              <a:rPr lang="en-US" sz="1000" b="1" kern="1200" dirty="0">
                <a:solidFill>
                  <a:schemeClr val="tx1"/>
                </a:solidFill>
              </a:rPr>
              <a:t>Encourage active listening.</a:t>
            </a:r>
            <a:r>
              <a:rPr lang="en-US" sz="1000" kern="1200" dirty="0">
                <a:solidFill>
                  <a:schemeClr val="tx1"/>
                </a:solidFill>
              </a:rPr>
              <a:t> Model paraphrasing and other active listening skills to demonstrate how this is done.</a:t>
            </a:r>
          </a:p>
          <a:p>
            <a:pPr marL="114300" lvl="0" indent="-114300">
              <a:buFont typeface="Arial" pitchFamily="34" charset="0"/>
              <a:buChar char="•"/>
            </a:pPr>
            <a:r>
              <a:rPr lang="en-US" sz="1000" b="1" kern="1200" dirty="0">
                <a:solidFill>
                  <a:schemeClr val="tx1"/>
                </a:solidFill>
              </a:rPr>
              <a:t>Identify areas of agreement.</a:t>
            </a:r>
            <a:r>
              <a:rPr lang="en-US" sz="1000" kern="1200" dirty="0">
                <a:solidFill>
                  <a:schemeClr val="tx1"/>
                </a:solidFill>
              </a:rPr>
              <a:t> Look for and highlight any areas that the parties agree on.</a:t>
            </a:r>
          </a:p>
          <a:p>
            <a:pPr marL="114300" lvl="0" indent="-114300">
              <a:buFont typeface="Arial" pitchFamily="34" charset="0"/>
              <a:buChar char="•"/>
            </a:pPr>
            <a:r>
              <a:rPr lang="en-US" sz="1000" b="1" kern="1200" dirty="0">
                <a:solidFill>
                  <a:schemeClr val="tx1"/>
                </a:solidFill>
              </a:rPr>
              <a:t>Explore solutions together.</a:t>
            </a:r>
            <a:r>
              <a:rPr lang="en-US" sz="1000" kern="1200" dirty="0">
                <a:solidFill>
                  <a:schemeClr val="tx1"/>
                </a:solidFill>
              </a:rPr>
              <a:t> Evaluate how well the proposed solutions satisfy each person’s concerns and issues.</a:t>
            </a:r>
          </a:p>
          <a:p>
            <a:pPr marL="114300" lvl="0" indent="-114300">
              <a:buFont typeface="Arial" pitchFamily="34" charset="0"/>
              <a:buChar char="•"/>
            </a:pPr>
            <a:r>
              <a:rPr lang="en-US" sz="1000" b="1" kern="1200" dirty="0">
                <a:solidFill>
                  <a:schemeClr val="tx1"/>
                </a:solidFill>
              </a:rPr>
              <a:t>Suggest creating a plan.</a:t>
            </a:r>
            <a:r>
              <a:rPr lang="en-US" sz="1000" kern="1200" dirty="0">
                <a:solidFill>
                  <a:schemeClr val="tx1"/>
                </a:solidFill>
              </a:rPr>
              <a:t> Help the parties create and get started with their plan.</a:t>
            </a:r>
          </a:p>
          <a:p>
            <a:pPr marL="114300" lvl="0" indent="-114300">
              <a:buFont typeface="Arial" pitchFamily="34" charset="0"/>
              <a:buChar char="•"/>
            </a:pPr>
            <a:r>
              <a:rPr lang="en-US" sz="1000" b="1" kern="1200" dirty="0">
                <a:solidFill>
                  <a:schemeClr val="tx1"/>
                </a:solidFill>
              </a:rPr>
              <a:t>Look ahead together.</a:t>
            </a:r>
            <a:r>
              <a:rPr lang="en-US" sz="1000" kern="1200" dirty="0">
                <a:solidFill>
                  <a:schemeClr val="tx1"/>
                </a:solidFill>
              </a:rPr>
              <a:t> Schedule future meetings during which the individuals involved will discuss, under your guidance, how things are going and whether the solution is working.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p>
          <a:p>
            <a:endParaRPr lang="en-US" sz="1000" i="1" kern="1200" dirty="0">
              <a:solidFill>
                <a:schemeClr val="tx1"/>
              </a:solidFill>
            </a:endParaRPr>
          </a:p>
          <a:p>
            <a:r>
              <a:rPr lang="en-US" sz="1000" kern="1200" dirty="0">
                <a:solidFill>
                  <a:schemeClr val="tx1"/>
                </a:solidFill>
              </a:rPr>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2084831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6 minutes]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p>
          <a:p>
            <a:r>
              <a:rPr lang="en-US" sz="1000" i="1" kern="1200" dirty="0">
                <a:solidFill>
                  <a:schemeClr val="tx1"/>
                </a:solidFill>
              </a:rPr>
              <a:t>Say: </a:t>
            </a:r>
            <a:r>
              <a:rPr lang="en-US" sz="1000" kern="1200" dirty="0">
                <a:solidFill>
                  <a:schemeClr val="tx1"/>
                </a:solidFill>
              </a:rPr>
              <a:t>As a manager, you can coach your direct reports to handle conflicts themselves.</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What are some methods you can use to coach your direct reports so they can resolve their own conflicts? Raise your hand if you want to share your thoughts.</a:t>
            </a:r>
          </a:p>
          <a:p>
            <a:r>
              <a:rPr lang="en-US" sz="1000" kern="1200" dirty="0">
                <a:solidFill>
                  <a:schemeClr val="tx1"/>
                </a:solidFill>
              </a:rPr>
              <a:t> </a:t>
            </a:r>
          </a:p>
          <a:p>
            <a:r>
              <a:rPr lang="en-US" sz="1000" i="1" kern="1200" dirty="0">
                <a:solidFill>
                  <a:schemeClr val="tx1"/>
                </a:solidFill>
              </a:rPr>
              <a:t>Instructions</a:t>
            </a:r>
            <a:r>
              <a:rPr lang="en-US" sz="1000" kern="1200" dirty="0">
                <a:solidFill>
                  <a:schemeClr val="tx1"/>
                </a:solidFill>
              </a:rPr>
              <a:t>: Pick two or three </a:t>
            </a:r>
            <a:r>
              <a:rPr lang="en-US" sz="1000" kern="1200" dirty="0"/>
              <a:t>volunteers to contribute their </a:t>
            </a:r>
            <a:r>
              <a:rPr lang="en-US" sz="1000" kern="1200" dirty="0">
                <a:solidFill>
                  <a:schemeClr val="tx1"/>
                </a:solidFill>
              </a:rPr>
              <a:t>solutions.</a:t>
            </a:r>
            <a:r>
              <a:rPr lang="en-US" sz="1000" kern="1200" baseline="0" dirty="0">
                <a:solidFill>
                  <a:schemeClr val="tx1"/>
                </a:solidFill>
              </a:rPr>
              <a:t> </a:t>
            </a:r>
            <a:r>
              <a:rPr lang="en-US" sz="1000" kern="1200" dirty="0">
                <a:solidFill>
                  <a:schemeClr val="tx1"/>
                </a:solidFill>
              </a:rPr>
              <a:t>At the end of the discussion, mention the strategies below if they did not come up:</a:t>
            </a:r>
          </a:p>
          <a:p>
            <a:pPr marL="114300" lvl="0" indent="-114300">
              <a:buFont typeface="Arial" pitchFamily="34" charset="0"/>
              <a:buChar char="•"/>
            </a:pPr>
            <a:r>
              <a:rPr lang="en-US" sz="1000" b="1" kern="1200" dirty="0">
                <a:solidFill>
                  <a:schemeClr val="tx1"/>
                </a:solidFill>
              </a:rPr>
              <a:t>Have employees role-play conflict-resolution situations</a:t>
            </a:r>
            <a:r>
              <a:rPr lang="en-US" sz="1000" kern="1200" dirty="0">
                <a:solidFill>
                  <a:schemeClr val="tx1"/>
                </a:solidFill>
              </a:rPr>
              <a:t>, and then analyze what went well, what didn't go well, and how they might handle the next situation better. </a:t>
            </a:r>
          </a:p>
          <a:p>
            <a:pPr marL="114300" lvl="0" indent="-114300">
              <a:buFont typeface="Arial" pitchFamily="34" charset="0"/>
              <a:buChar char="•"/>
            </a:pPr>
            <a:r>
              <a:rPr lang="en-US" sz="1000" b="1" kern="1200" dirty="0">
                <a:solidFill>
                  <a:schemeClr val="tx1"/>
                </a:solidFill>
              </a:rPr>
              <a:t>Establish goals for practicing and strengthening conflict-resolution skills </a:t>
            </a:r>
            <a:r>
              <a:rPr lang="en-US" sz="1000" kern="1200" dirty="0">
                <a:solidFill>
                  <a:schemeClr val="tx1"/>
                </a:solidFill>
              </a:rPr>
              <a:t>so employees can gradually practice with more difficult situations.</a:t>
            </a:r>
            <a:r>
              <a:rPr lang="en-US" sz="1000" b="1" kern="1200" dirty="0">
                <a:solidFill>
                  <a:schemeClr val="tx1"/>
                </a:solidFill>
              </a:rPr>
              <a:t> </a:t>
            </a:r>
            <a:endParaRPr lang="en-US" sz="1000" kern="1200" dirty="0">
              <a:solidFill>
                <a:schemeClr val="tx1"/>
              </a:solidFill>
            </a:endParaRPr>
          </a:p>
          <a:p>
            <a:pPr marL="114300" lvl="0" indent="-114300">
              <a:buFont typeface="Arial" pitchFamily="34" charset="0"/>
              <a:buChar char="•"/>
            </a:pPr>
            <a:r>
              <a:rPr lang="en-US" sz="1000" b="1" kern="1200" dirty="0">
                <a:solidFill>
                  <a:schemeClr val="tx1"/>
                </a:solidFill>
              </a:rPr>
              <a:t>Define ways to measure improvement in a relationship</a:t>
            </a:r>
            <a:r>
              <a:rPr lang="en-US" sz="1000" kern="1200" dirty="0">
                <a:solidFill>
                  <a:schemeClr val="tx1"/>
                </a:solidFill>
              </a:rPr>
              <a:t>, and then set goals for attaining that improvement.</a:t>
            </a:r>
            <a:r>
              <a:rPr lang="en-US" sz="1000" b="1" kern="1200" dirty="0">
                <a:solidFill>
                  <a:schemeClr val="tx1"/>
                </a:solidFill>
              </a:rPr>
              <a:t> </a:t>
            </a:r>
            <a:r>
              <a:rPr lang="en-US" sz="1000" kern="1200" dirty="0">
                <a:solidFill>
                  <a:schemeClr val="tx1"/>
                </a:solidFill>
              </a:rPr>
              <a:t>For instance, your direct report may set a goal of conducting three conversations with colleagues that lead to improvements in the relationships. </a:t>
            </a:r>
          </a:p>
          <a:p>
            <a:pPr marL="114300" lvl="0" indent="-114300">
              <a:buFont typeface="Arial" pitchFamily="34" charset="0"/>
              <a:buChar char="•"/>
            </a:pPr>
            <a:r>
              <a:rPr lang="en-US" sz="1000" b="1" kern="1200" dirty="0">
                <a:solidFill>
                  <a:schemeClr val="tx1"/>
                </a:solidFill>
              </a:rPr>
              <a:t>Provide needed resources</a:t>
            </a:r>
            <a:r>
              <a:rPr lang="en-US" sz="1000" kern="1200" dirty="0">
                <a:solidFill>
                  <a:schemeClr val="tx1"/>
                </a:solidFill>
              </a:rPr>
              <a:t>, such as conflict-resolution courses or workshops.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Thank you for your suggestions. </a:t>
            </a:r>
          </a:p>
          <a:p>
            <a:endParaRPr lang="en-US" sz="1000" i="1" kern="1200" dirty="0">
              <a:solidFill>
                <a:schemeClr val="tx1"/>
              </a:solidFill>
            </a:endParaRPr>
          </a:p>
          <a:p>
            <a:r>
              <a:rPr lang="en-US" sz="1000" kern="1200" dirty="0">
                <a:solidFill>
                  <a:schemeClr val="tx1"/>
                </a:solidFill>
              </a:rPr>
              <a:t> </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978035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1" kern="1200" dirty="0">
              <a:solidFill>
                <a:schemeClr val="tx1"/>
              </a:solidFill>
              <a:effectLst/>
              <a:latin typeface="+mn-lt"/>
              <a:ea typeface="+mn-ea"/>
              <a:cs typeface="+mn-cs"/>
            </a:endParaRPr>
          </a:p>
          <a:p>
            <a:r>
              <a:rPr lang="en-US" sz="1000" i="1" kern="1200" dirty="0">
                <a:solidFill>
                  <a:schemeClr val="tx1"/>
                </a:solidFill>
                <a:latin typeface="+mn-lt"/>
                <a:ea typeface="+mn-ea"/>
                <a:cs typeface="+mn-cs"/>
              </a:rPr>
              <a:t>Say</a:t>
            </a:r>
            <a:r>
              <a:rPr lang="en-US" sz="1000" kern="1200" dirty="0">
                <a:solidFill>
                  <a:schemeClr val="tx1"/>
                </a:solidFill>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a:t>
            </a:r>
            <a:r>
              <a:rPr lang="en-US" sz="1000" kern="1200" dirty="0">
                <a:latin typeface="+mn-lt"/>
                <a:ea typeface="+mn-ea"/>
                <a:cs typeface="+mn-cs"/>
              </a:rPr>
              <a:t>to join our session, and then we’ll </a:t>
            </a:r>
            <a:r>
              <a:rPr lang="en-US" sz="1000" kern="1200" dirty="0">
                <a:solidFill>
                  <a:schemeClr val="tx1"/>
                </a:solidFill>
                <a:latin typeface="+mn-lt"/>
                <a:ea typeface="+mn-ea"/>
                <a:cs typeface="+mn-cs"/>
              </a:rPr>
              <a:t>get started. Thank you.</a:t>
            </a:r>
          </a:p>
          <a:p>
            <a:r>
              <a:rPr lang="en-US" sz="1000" i="1" kern="1200" dirty="0">
                <a:solidFill>
                  <a:schemeClr val="tx1"/>
                </a:solidFill>
                <a:latin typeface="+mn-lt"/>
                <a:ea typeface="+mn-ea"/>
                <a:cs typeface="+mn-cs"/>
              </a:rPr>
              <a:t>	</a:t>
            </a:r>
            <a:endParaRPr lang="en-US" sz="1000" kern="1200" dirty="0">
              <a:solidFill>
                <a:schemeClr val="tx1"/>
              </a:solidFill>
              <a:latin typeface="+mn-lt"/>
              <a:ea typeface="+mn-ea"/>
              <a:cs typeface="+mn-cs"/>
            </a:endParaRPr>
          </a:p>
          <a:p>
            <a:r>
              <a:rPr lang="en-US" sz="1000" i="1" kern="1200" dirty="0">
                <a:solidFill>
                  <a:schemeClr val="tx1"/>
                </a:solidFill>
                <a:latin typeface="+mn-lt"/>
                <a:ea typeface="+mn-ea"/>
                <a:cs typeface="+mn-cs"/>
              </a:rPr>
              <a:t>Instructions</a:t>
            </a:r>
            <a:r>
              <a:rPr lang="en-US" sz="1000" kern="1200" dirty="0">
                <a:solidFill>
                  <a:schemeClr val="tx1"/>
                </a:solidFill>
                <a:latin typeface="+mn-lt"/>
                <a:ea typeface="+mn-ea"/>
                <a:cs typeface="+mn-cs"/>
              </a:rPr>
              <a:t>: Consider answering the question in 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000" b="0" kern="1200" dirty="0">
              <a:solidFill>
                <a:schemeClr val="tx1"/>
              </a:solidFill>
              <a:effectLst/>
              <a:latin typeface="+mn-lt"/>
              <a:ea typeface="+mn-ea"/>
              <a:cs typeface="+mn-cs"/>
            </a:endParaRPr>
          </a:p>
          <a:p>
            <a:endParaRPr lang="en-US" sz="1000" b="0" kern="1200" dirty="0">
              <a:solidFill>
                <a:schemeClr val="tx1"/>
              </a:solidFill>
              <a:effectLst/>
              <a:latin typeface="+mn-lt"/>
              <a:ea typeface="+mn-ea"/>
              <a:cs typeface="+mn-cs"/>
            </a:endParaRPr>
          </a:p>
          <a:p>
            <a:endParaRPr lang="en-US" sz="10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i="1" dirty="0"/>
          </a:p>
          <a:p>
            <a:r>
              <a:rPr lang="en-US" sz="1000" i="1" dirty="0"/>
              <a:t>Say:</a:t>
            </a:r>
            <a:r>
              <a:rPr lang="en-US" sz="1000" baseline="0" dirty="0"/>
              <a:t> We’re coming to the end of our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151316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a:p>
            <a:pPr>
              <a:defRPr/>
            </a:pPr>
            <a:r>
              <a:rPr lang="en-US" sz="1000" i="1" kern="1200" dirty="0">
                <a:solidFill>
                  <a:schemeClr val="tx1"/>
                </a:solidFill>
              </a:rPr>
              <a:t>Say</a:t>
            </a:r>
            <a:r>
              <a:rPr lang="en-US" sz="1000" kern="1200" dirty="0">
                <a:solidFill>
                  <a:schemeClr val="tx1"/>
                </a:solidFill>
              </a:rPr>
              <a:t>: Today’s session was intended to provide you with some strategies for handling difficult interactions. Specifically, we discussed how to determine which conflicts to resolve, how to frame a problem, and how to facilitate a resolution between employees.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i="1"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The next step in your development is to focus on applying and developing a conflict-resolution skill that is particularly relevant to you and has a good chance of making a positive impact in the workplace for you and your team.</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The On-the-Job section in the Harvard </a:t>
            </a:r>
            <a:r>
              <a:rPr lang="en-US" sz="1000" kern="1200" dirty="0" err="1">
                <a:solidFill>
                  <a:schemeClr val="tx1"/>
                </a:solidFill>
              </a:rPr>
              <a:t>ManageMentor</a:t>
            </a:r>
            <a:r>
              <a:rPr lang="en-US" sz="1000" kern="1200" dirty="0">
                <a:solidFill>
                  <a:schemeClr val="tx1"/>
                </a:solidFill>
              </a:rPr>
              <a:t> topic provides an opportunity for you to pick a skill to work on and come up with specific ways to apply and develop the skill in your workplace. For instance, you can pick the skill </a:t>
            </a:r>
            <a:r>
              <a:rPr lang="en-US" sz="1000" b="1" kern="1200" dirty="0">
                <a:solidFill>
                  <a:schemeClr val="tx1"/>
                </a:solidFill>
              </a:rPr>
              <a:t>Address the negative emotions that conflict raises.</a:t>
            </a:r>
            <a:r>
              <a:rPr lang="en-US" sz="1000" kern="1200" dirty="0">
                <a:solidFill>
                  <a:schemeClr val="tx1"/>
                </a:solidFill>
              </a:rPr>
              <a:t> Then you’ll identify specific action items that you can do to apply and develop this skill. For example, you could develop an action item of “When my self-image is challenged, I’ll acknowledge that everyone makes mistakes at times and that I should learn from those mistakes.”</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In order to complete this learning experience, proceed to the On-the-Job section in the Harvard </a:t>
            </a:r>
            <a:r>
              <a:rPr lang="en-US" sz="1000" kern="1200" dirty="0" err="1">
                <a:solidFill>
                  <a:schemeClr val="tx1"/>
                </a:solidFill>
              </a:rPr>
              <a:t>ManageMentor</a:t>
            </a:r>
            <a:r>
              <a:rPr lang="en-US" sz="1000" kern="1200" dirty="0">
                <a:solidFill>
                  <a:schemeClr val="tx1"/>
                </a:solidFill>
              </a:rPr>
              <a:t> topic. Remember, the only way to develop a skill is to apply and experiment with the use of that skill in your workplace.</a:t>
            </a:r>
            <a:endParaRPr lang="en-US" sz="1000" baseline="0" dirty="0"/>
          </a:p>
          <a:p>
            <a:endParaRPr lang="en-US" sz="1000" baseline="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dirty="0"/>
              <a:t>Instructions:</a:t>
            </a:r>
            <a:r>
              <a:rPr lang="en-US" sz="1000" dirty="0"/>
              <a:t> Thank</a:t>
            </a:r>
            <a:r>
              <a:rPr lang="en-US" sz="1000" baseline="0" dirty="0"/>
              <a:t> participants for their time and active participation.</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2854013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a:t>
            </a:r>
            <a:r>
              <a:rPr lang="en-US" sz="1000" b="1" baseline="0" dirty="0"/>
              <a:t> notes:</a:t>
            </a:r>
          </a:p>
          <a:p>
            <a:endParaRPr lang="en-US" sz="1000"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aseline="0" dirty="0"/>
              <a:t>[</a:t>
            </a:r>
            <a:r>
              <a:rPr lang="en-US" sz="1000" i="0" baseline="0" dirty="0"/>
              <a:t>Time: </a:t>
            </a:r>
            <a:r>
              <a:rPr lang="en-US" sz="1000" baseline="0" dirty="0"/>
              <a:t>1</a:t>
            </a:r>
            <a:r>
              <a:rPr lang="en-US" sz="1000" dirty="0"/>
              <a:t> minute]</a:t>
            </a:r>
          </a:p>
          <a:p>
            <a:endParaRPr lang="en-US" sz="1000" b="1" baseline="0" dirty="0"/>
          </a:p>
          <a:p>
            <a:r>
              <a:rPr lang="en-US" sz="1000" i="1" kern="1200" dirty="0">
                <a:solidFill>
                  <a:schemeClr val="tx1"/>
                </a:solidFill>
              </a:rPr>
              <a:t>Instructions</a:t>
            </a:r>
            <a:r>
              <a:rPr lang="en-US" sz="1000" kern="1200" dirty="0">
                <a:solidFill>
                  <a:schemeClr val="tx1"/>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baseline="0" dirty="0"/>
              <a:t>[</a:t>
            </a:r>
            <a:r>
              <a:rPr lang="en-US" sz="1000" i="0" baseline="0" dirty="0"/>
              <a:t>Time: </a:t>
            </a:r>
            <a:r>
              <a:rPr lang="en-US" sz="1000" baseline="0" dirty="0"/>
              <a:t>1</a:t>
            </a:r>
            <a:r>
              <a:rPr lang="en-US" sz="1000" dirty="0"/>
              <a:t> minute]</a:t>
            </a:r>
          </a:p>
          <a:p>
            <a:endParaRPr lang="en-US" sz="1000" b="1" dirty="0"/>
          </a:p>
          <a:p>
            <a:r>
              <a:rPr lang="en-US" sz="1000" i="1" dirty="0"/>
              <a:t>Say: </a:t>
            </a:r>
            <a:r>
              <a:rPr lang="en-US" sz="1000" i="0" dirty="0"/>
              <a:t>Today’s session</a:t>
            </a:r>
            <a:r>
              <a:rPr lang="en-US" sz="1000" i="0" baseline="0" dirty="0"/>
              <a:t> has been designed to be an interactive experience. To get the most from the session, h</a:t>
            </a:r>
            <a:r>
              <a:rPr lang="en-US" sz="1000" dirty="0"/>
              <a:t>ere are a few tips about how to participate.</a:t>
            </a:r>
          </a:p>
          <a:p>
            <a:endParaRPr lang="en-US" sz="1000" dirty="0"/>
          </a:p>
          <a:p>
            <a:r>
              <a:rPr lang="en-US" sz="1000" i="1" kern="1200" dirty="0">
                <a:solidFill>
                  <a:schemeClr val="tx1"/>
                </a:solidFill>
              </a:rPr>
              <a:t>Instructions: </a:t>
            </a:r>
            <a:r>
              <a:rPr lang="en-US" sz="1000" kern="1200" dirty="0">
                <a:solidFill>
                  <a:schemeClr val="tx1"/>
                </a:solidFill>
              </a:rPr>
              <a:t>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It appears we are ready to start.</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5 minutes]</a:t>
            </a:r>
          </a:p>
          <a:p>
            <a:endParaRPr lang="en-US" sz="1000" i="1" kern="1200" dirty="0">
              <a:solidFill>
                <a:schemeClr val="tx1"/>
              </a:solidFill>
            </a:endParaRPr>
          </a:p>
          <a:p>
            <a:r>
              <a:rPr lang="en-US" sz="1000" i="1" kern="1200" dirty="0">
                <a:solidFill>
                  <a:schemeClr val="tx1"/>
                </a:solidFill>
              </a:rPr>
              <a:t>Say: </a:t>
            </a:r>
            <a:r>
              <a:rPr lang="en-US" sz="1000" kern="1200" dirty="0">
                <a:solidFill>
                  <a:schemeClr val="tx1"/>
                </a:solidFill>
              </a:rPr>
              <a:t>Let’s start by taking a look at the opening question.</a:t>
            </a:r>
          </a:p>
          <a:p>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Debrief the icebreaker question. Look for common responses in the chat window. Then briefly summarize them and validate the participants’ </a:t>
            </a:r>
            <a:r>
              <a:rPr lang="en-US" sz="1000" kern="1200" dirty="0"/>
              <a:t>responses (for example, say</a:t>
            </a:r>
            <a:r>
              <a:rPr lang="en-US" sz="1000" kern="1200" dirty="0">
                <a:solidFill>
                  <a:schemeClr val="tx1"/>
                </a:solidFill>
              </a:rPr>
              <a:t>, “Difficult interactions can challenge your self-perception, your problem-solving skills, and your emotions. I see that some of you find it hard to maintain your composure, while others aren’t sure how to confront someone or find a resolution.”)</a:t>
            </a:r>
          </a:p>
          <a:p>
            <a:r>
              <a:rPr lang="en-US" sz="1000" kern="1200" dirty="0">
                <a:solidFill>
                  <a:schemeClr val="tx1"/>
                </a:solidFill>
              </a:rPr>
              <a:t> </a:t>
            </a:r>
          </a:p>
          <a:p>
            <a:r>
              <a:rPr lang="en-US" sz="1000" i="1" kern="1200" dirty="0">
                <a:solidFill>
                  <a:schemeClr val="tx1"/>
                </a:solidFill>
              </a:rPr>
              <a:t>Say</a:t>
            </a:r>
            <a:r>
              <a:rPr lang="en-US" sz="1000" kern="1200" dirty="0">
                <a:solidFill>
                  <a:schemeClr val="tx1"/>
                </a:solidFill>
              </a:rPr>
              <a:t>: Because difficult interactions are challenging to manage, it’s tempting to try to ignore them. But there are benefits to managing conflict effectively. What are some benefits of managing difficult interactions? Please raise your hand if you want to share a benefit.</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Instructions:</a:t>
            </a:r>
            <a:r>
              <a:rPr lang="en-US" sz="1000" kern="1200" dirty="0">
                <a:solidFill>
                  <a:schemeClr val="tx1"/>
                </a:solidFill>
              </a:rPr>
              <a:t> Take one or two responses, then summarize the conversation.</a:t>
            </a:r>
          </a:p>
          <a:p>
            <a:r>
              <a:rPr lang="en-US" sz="1000" i="1" kern="1200" dirty="0">
                <a:solidFill>
                  <a:schemeClr val="tx1"/>
                </a:solidFill>
              </a:rPr>
              <a:t> </a:t>
            </a:r>
            <a:endParaRPr lang="en-US" sz="1000" kern="1200" dirty="0">
              <a:solidFill>
                <a:schemeClr val="tx1"/>
              </a:solidFill>
            </a:endParaRPr>
          </a:p>
          <a:p>
            <a:r>
              <a:rPr lang="en-US" sz="1000" i="1" kern="1200" dirty="0">
                <a:solidFill>
                  <a:schemeClr val="tx1"/>
                </a:solidFill>
              </a:rPr>
              <a:t>Say:</a:t>
            </a:r>
            <a:r>
              <a:rPr lang="en-US" sz="1000" kern="1200" dirty="0">
                <a:solidFill>
                  <a:schemeClr val="tx1"/>
                </a:solidFill>
              </a:rPr>
              <a:t> Thanks for your contributions. When you effectively manage conflict: </a:t>
            </a:r>
          </a:p>
          <a:p>
            <a:pPr marL="114300" lvl="0" indent="-114300">
              <a:buFont typeface="Arial" pitchFamily="34" charset="0"/>
              <a:buChar char="•"/>
            </a:pPr>
            <a:r>
              <a:rPr lang="en-US" sz="1000" kern="1200" dirty="0">
                <a:solidFill>
                  <a:schemeClr val="tx1"/>
                </a:solidFill>
              </a:rPr>
              <a:t>You find difficult conversations easier to handle.</a:t>
            </a:r>
          </a:p>
          <a:p>
            <a:pPr marL="114300" lvl="0" indent="-114300">
              <a:buFont typeface="Arial" pitchFamily="34" charset="0"/>
              <a:buChar char="•"/>
            </a:pPr>
            <a:r>
              <a:rPr lang="en-US" sz="1000" kern="1200" dirty="0">
                <a:solidFill>
                  <a:schemeClr val="tx1"/>
                </a:solidFill>
              </a:rPr>
              <a:t>You </a:t>
            </a:r>
            <a:r>
              <a:rPr lang="en-US" sz="1000" kern="1200" dirty="0"/>
              <a:t>prevent uncomfortable </a:t>
            </a:r>
            <a:r>
              <a:rPr lang="en-US" sz="1000" kern="1200" dirty="0">
                <a:solidFill>
                  <a:schemeClr val="tx1"/>
                </a:solidFill>
              </a:rPr>
              <a:t>situations from escalating into crises.</a:t>
            </a:r>
          </a:p>
          <a:p>
            <a:pPr marL="114300" lvl="0" indent="-114300">
              <a:buFont typeface="Arial" pitchFamily="34" charset="0"/>
              <a:buChar char="•"/>
            </a:pPr>
            <a:r>
              <a:rPr lang="en-US" sz="1000" kern="1200" dirty="0">
                <a:solidFill>
                  <a:schemeClr val="tx1"/>
                </a:solidFill>
              </a:rPr>
              <a:t>You engage in more productive conversations and strengthen your workplace relationships.</a:t>
            </a:r>
          </a:p>
          <a:p>
            <a:pPr marL="114300" lvl="0" indent="-114300">
              <a:buFont typeface="Arial" pitchFamily="34" charset="0"/>
              <a:buChar char="•"/>
            </a:pPr>
            <a:r>
              <a:rPr lang="en-US" sz="1000" kern="1200" dirty="0">
                <a:solidFill>
                  <a:schemeClr val="tx1"/>
                </a:solidFill>
              </a:rPr>
              <a:t>You feel greater freedom to act in tough situations, as well as a stronger sense of self-respect.</a:t>
            </a:r>
          </a:p>
          <a:p>
            <a:pPr marL="114300" lvl="0" indent="-114300">
              <a:buFont typeface="Arial" pitchFamily="34" charset="0"/>
              <a:buChar char="•"/>
            </a:pPr>
            <a:r>
              <a:rPr lang="en-US" sz="1000" kern="1200" dirty="0">
                <a:solidFill>
                  <a:schemeClr val="tx1"/>
                </a:solidFill>
              </a:rPr>
              <a:t>You and your team improve your ability to come up with creative solutions to organizational challenges.</a:t>
            </a:r>
          </a:p>
          <a:p>
            <a:endParaRPr lang="en-US" sz="1000" i="1" u="sng" kern="1200" dirty="0">
              <a:solidFill>
                <a:schemeClr val="tx1"/>
              </a:solidFill>
            </a:endParaRPr>
          </a:p>
          <a:p>
            <a:endParaRPr lang="en-US" sz="1000" i="1" u="sng" kern="1200" dirty="0">
              <a:solidFill>
                <a:schemeClr val="tx1"/>
              </a:solidFill>
            </a:endParaRPr>
          </a:p>
          <a:p>
            <a:endParaRPr lang="en-US" sz="1000" i="1" kern="1200" dirty="0">
              <a:solidFill>
                <a:schemeClr val="tx1"/>
              </a:solidFill>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a:t>
            </a:r>
            <a:r>
              <a:rPr lang="en-US" sz="1000" kern="1200" dirty="0">
                <a:solidFill>
                  <a:schemeClr val="tx1"/>
                </a:solidFill>
              </a:rPr>
              <a:t>: Today’s session is about sharing some strategies for handling difficult interactions. Specifically, we are going to discuss how to determine which conflicts to resolve, how to constructively frame a problem, and how to facilitate a resolution between employees.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ndParaRPr>
          </a:p>
          <a:p>
            <a:endParaRPr lang="en-US" sz="1000"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1/2 minute]</a:t>
            </a:r>
          </a:p>
          <a:p>
            <a:endParaRPr lang="en-US" sz="1000" b="1" dirty="0"/>
          </a:p>
          <a:p>
            <a:r>
              <a:rPr lang="en-US" sz="1000" i="1" kern="1200" dirty="0">
                <a:solidFill>
                  <a:schemeClr val="tx1"/>
                </a:solidFill>
              </a:rPr>
              <a:t>Say</a:t>
            </a:r>
            <a:r>
              <a:rPr lang="en-US" sz="1000" kern="1200" dirty="0">
                <a:solidFill>
                  <a:schemeClr val="tx1"/>
                </a:solidFill>
              </a:rPr>
              <a:t>: Some conflicts are worth your time and energy, while others are not. So let’s start by discussing some factors to consider when you are deciding whether to address a particular conflict.</a:t>
            </a:r>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t>Facilitator notes:</a:t>
            </a:r>
          </a:p>
          <a:p>
            <a:endParaRPr lang="en-US" sz="8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800" dirty="0"/>
              <a:t>[Time: 6 minutes]</a:t>
            </a:r>
          </a:p>
          <a:p>
            <a:endParaRPr lang="en-US" sz="800" i="1" kern="1200" dirty="0">
              <a:solidFill>
                <a:schemeClr val="tx1"/>
              </a:solidFill>
            </a:endParaRPr>
          </a:p>
          <a:p>
            <a:r>
              <a:rPr lang="en-US" sz="800" i="1" kern="1200" dirty="0">
                <a:solidFill>
                  <a:schemeClr val="tx1"/>
                </a:solidFill>
              </a:rPr>
              <a:t>Say: </a:t>
            </a:r>
            <a:r>
              <a:rPr lang="en-US" sz="800" kern="1200" dirty="0">
                <a:solidFill>
                  <a:schemeClr val="tx1"/>
                </a:solidFill>
              </a:rPr>
              <a:t>In the Harvard </a:t>
            </a:r>
            <a:r>
              <a:rPr lang="en-US" sz="800" kern="1200" dirty="0" err="1">
                <a:solidFill>
                  <a:schemeClr val="tx1"/>
                </a:solidFill>
              </a:rPr>
              <a:t>ManageMentor</a:t>
            </a:r>
            <a:r>
              <a:rPr lang="en-US" sz="800" kern="1200" dirty="0">
                <a:solidFill>
                  <a:schemeClr val="tx1"/>
                </a:solidFill>
              </a:rPr>
              <a:t> Difficult Interactions topic, you learned that there are some issues that you should address directly, some issues that should be addressed by your manager or human resources manager, and others that you should ignore. Let’s see if you can determine which conflicts you should address directly. Take a moment to review these scenarios and then identify the ones that you should deal with yourself. </a:t>
            </a:r>
          </a:p>
          <a:p>
            <a:r>
              <a:rPr lang="en-US" sz="800" i="1" kern="1200" dirty="0">
                <a:solidFill>
                  <a:schemeClr val="tx1"/>
                </a:solidFill>
              </a:rPr>
              <a:t> </a:t>
            </a:r>
            <a:endParaRPr lang="en-US" sz="800" kern="1200" dirty="0">
              <a:solidFill>
                <a:schemeClr val="tx1"/>
              </a:solidFill>
            </a:endParaRPr>
          </a:p>
          <a:p>
            <a:r>
              <a:rPr lang="en-US" sz="800" i="1" kern="1200" dirty="0">
                <a:solidFill>
                  <a:schemeClr val="tx1"/>
                </a:solidFill>
              </a:rPr>
              <a:t>Say: </a:t>
            </a:r>
            <a:r>
              <a:rPr lang="en-US" sz="800" kern="1200" dirty="0">
                <a:solidFill>
                  <a:schemeClr val="tx1"/>
                </a:solidFill>
              </a:rPr>
              <a:t>Chat in the number of the scenario or scenarios that you should address directly. For example, type #1 if you think you should talk with the coworker who is putting up the posters. </a:t>
            </a:r>
          </a:p>
          <a:p>
            <a:r>
              <a:rPr lang="en-US" sz="800" i="1" kern="1200" dirty="0">
                <a:solidFill>
                  <a:schemeClr val="tx1"/>
                </a:solidFill>
              </a:rPr>
              <a:t> </a:t>
            </a:r>
            <a:endParaRPr lang="en-US" sz="800" kern="1200" dirty="0">
              <a:solidFill>
                <a:schemeClr val="tx1"/>
              </a:solidFill>
            </a:endParaRPr>
          </a:p>
          <a:p>
            <a:r>
              <a:rPr lang="en-US" sz="800" i="1" kern="1200" dirty="0">
                <a:solidFill>
                  <a:schemeClr val="tx1"/>
                </a:solidFill>
              </a:rPr>
              <a:t>Instructions: </a:t>
            </a:r>
            <a:r>
              <a:rPr lang="en-US" sz="800" kern="1200" dirty="0">
                <a:solidFill>
                  <a:schemeClr val="tx1"/>
                </a:solidFill>
              </a:rPr>
              <a:t>Ask participants to raise their hands to explain why they chose the</a:t>
            </a:r>
            <a:r>
              <a:rPr lang="en-US" sz="800" kern="1200" baseline="0" dirty="0">
                <a:solidFill>
                  <a:schemeClr val="tx1"/>
                </a:solidFill>
              </a:rPr>
              <a:t> scenario they did</a:t>
            </a:r>
            <a:r>
              <a:rPr lang="en-US" sz="800" dirty="0"/>
              <a:t> (for example, “I see that most of you selected #1: Your coworker puts up posters in his cubicle that you think are an eyesore”). Ideally, the majority of participants will have selected #3: A member of your team maintains odd working hours, which makes it difficult for you to complete your work on time, and #4: Two members of your team frequently argue about ownership of their responsibilities, which interferes with their ability to get the work done. Ask why</a:t>
            </a:r>
            <a:r>
              <a:rPr lang="en-US" sz="800" kern="1200" dirty="0">
                <a:solidFill>
                  <a:schemeClr val="tx1"/>
                </a:solidFill>
              </a:rPr>
              <a:t> they responded</a:t>
            </a:r>
            <a:r>
              <a:rPr lang="en-US" sz="800" kern="1200" baseline="0" dirty="0">
                <a:solidFill>
                  <a:schemeClr val="tx1"/>
                </a:solidFill>
              </a:rPr>
              <a:t> the way</a:t>
            </a:r>
            <a:r>
              <a:rPr lang="en-US" sz="800" kern="1200" dirty="0">
                <a:solidFill>
                  <a:schemeClr val="tx1"/>
                </a:solidFill>
              </a:rPr>
              <a:t> they did. </a:t>
            </a:r>
          </a:p>
          <a:p>
            <a:r>
              <a:rPr lang="en-US" sz="800" kern="1200" dirty="0">
                <a:solidFill>
                  <a:schemeClr val="tx1"/>
                </a:solidFill>
              </a:rPr>
              <a:t> </a:t>
            </a:r>
          </a:p>
          <a:p>
            <a:r>
              <a:rPr lang="en-US" sz="800" i="1" kern="1200" dirty="0">
                <a:solidFill>
                  <a:schemeClr val="tx1"/>
                </a:solidFill>
              </a:rPr>
              <a:t>Say: </a:t>
            </a:r>
            <a:r>
              <a:rPr lang="en-US" sz="800" kern="1200" dirty="0">
                <a:solidFill>
                  <a:schemeClr val="tx1"/>
                </a:solidFill>
              </a:rPr>
              <a:t>Raise your hands if you would like to explain why you chose the responses you did.</a:t>
            </a:r>
          </a:p>
          <a:p>
            <a:r>
              <a:rPr lang="en-US" sz="800" kern="1200" dirty="0">
                <a:solidFill>
                  <a:schemeClr val="tx1"/>
                </a:solidFill>
              </a:rPr>
              <a:t> </a:t>
            </a:r>
          </a:p>
          <a:p>
            <a:r>
              <a:rPr lang="en-US" sz="800" i="1" kern="1200" dirty="0">
                <a:solidFill>
                  <a:schemeClr val="tx1"/>
                </a:solidFill>
              </a:rPr>
              <a:t>Instructions:</a:t>
            </a:r>
            <a:r>
              <a:rPr lang="en-US" sz="800" kern="1200" dirty="0">
                <a:solidFill>
                  <a:schemeClr val="tx1"/>
                </a:solidFill>
              </a:rPr>
              <a:t> Call on one or two participants. Then review the answer choices, using the following information: </a:t>
            </a:r>
          </a:p>
          <a:p>
            <a:pPr marL="114300" indent="-114300">
              <a:buFontTx/>
              <a:buNone/>
            </a:pPr>
            <a:r>
              <a:rPr lang="en-US" sz="800" b="0" kern="1200" dirty="0">
                <a:solidFill>
                  <a:schemeClr val="tx1"/>
                </a:solidFill>
              </a:rPr>
              <a:t>1.</a:t>
            </a:r>
            <a:r>
              <a:rPr lang="en-US" sz="800" b="1" kern="1200" dirty="0">
                <a:solidFill>
                  <a:schemeClr val="tx1"/>
                </a:solidFill>
              </a:rPr>
              <a:t> Your coworker puts up posters in his cubicle that you think are an eyesore.</a:t>
            </a:r>
            <a:r>
              <a:rPr lang="en-US" sz="800" kern="1200" dirty="0">
                <a:solidFill>
                  <a:schemeClr val="tx1"/>
                </a:solidFill>
              </a:rPr>
              <a:t> You should not address this situation. Inevitably, some of your coworkers will have habits and quirks that annoy you a little. In the long run, it’s usually better to let these things go. Confronting coworkers over such issues is usually not worth the time and emotional energy, and may even create more strife than the issue warrants. </a:t>
            </a:r>
          </a:p>
          <a:p>
            <a:pPr marL="114300" indent="-114300">
              <a:buFontTx/>
              <a:buNone/>
            </a:pPr>
            <a:r>
              <a:rPr lang="en-US" sz="800" kern="1200" dirty="0">
                <a:solidFill>
                  <a:schemeClr val="tx1"/>
                </a:solidFill>
              </a:rPr>
              <a:t>2. </a:t>
            </a:r>
            <a:r>
              <a:rPr lang="en-US" sz="800" b="1" kern="1200" dirty="0">
                <a:solidFill>
                  <a:schemeClr val="tx1"/>
                </a:solidFill>
              </a:rPr>
              <a:t>Your supervisor consistently makes sarcastic remarks about you and your ability to do your job.</a:t>
            </a:r>
            <a:r>
              <a:rPr lang="en-US" sz="800" kern="1200" dirty="0">
                <a:solidFill>
                  <a:schemeClr val="tx1"/>
                </a:solidFill>
              </a:rPr>
              <a:t> Any time a person you work with treats you in an abusive manner or engages in unfair practices, the issue needs to be addressed. However, rather than addressing your supervisor directly, you need to discuss the situation with someone from human resources or another professional in your organization who is charged with resolving such situations. </a:t>
            </a:r>
          </a:p>
          <a:p>
            <a:pPr marL="114300" indent="-114300">
              <a:buFontTx/>
              <a:buNone/>
            </a:pPr>
            <a:r>
              <a:rPr lang="en-US" sz="800" kern="1200" dirty="0">
                <a:solidFill>
                  <a:schemeClr val="tx1"/>
                </a:solidFill>
              </a:rPr>
              <a:t>3. </a:t>
            </a:r>
            <a:r>
              <a:rPr lang="en-US" sz="800" b="1" kern="1200" dirty="0">
                <a:solidFill>
                  <a:schemeClr val="tx1"/>
                </a:solidFill>
              </a:rPr>
              <a:t>A member of your team maintains odd working hours, which makes it difficult for you to complete your work on time.</a:t>
            </a:r>
            <a:r>
              <a:rPr lang="en-US" sz="800" kern="1200" dirty="0">
                <a:solidFill>
                  <a:schemeClr val="tx1"/>
                </a:solidFill>
              </a:rPr>
              <a:t> This is a situation that you should address directly with your coworker. If you and your coworker will continue to work together on projects, you need to try to reach a compromise. </a:t>
            </a:r>
          </a:p>
          <a:p>
            <a:pPr marL="114300" indent="-114300">
              <a:buFontTx/>
              <a:buNone/>
            </a:pPr>
            <a:r>
              <a:rPr lang="en-US" sz="800" kern="1200" dirty="0">
                <a:solidFill>
                  <a:schemeClr val="tx1"/>
                </a:solidFill>
              </a:rPr>
              <a:t>4. </a:t>
            </a:r>
            <a:r>
              <a:rPr lang="en-US" sz="800" b="1" kern="1200" dirty="0">
                <a:solidFill>
                  <a:schemeClr val="tx1"/>
                </a:solidFill>
              </a:rPr>
              <a:t>Two members of your team frequently argue about ownership of their responsibilities,</a:t>
            </a:r>
            <a:r>
              <a:rPr lang="en-US" sz="800" kern="1200" dirty="0">
                <a:solidFill>
                  <a:schemeClr val="tx1"/>
                </a:solidFill>
              </a:rPr>
              <a:t> </a:t>
            </a:r>
            <a:r>
              <a:rPr lang="en-US" sz="800" b="1" kern="1200" dirty="0">
                <a:solidFill>
                  <a:schemeClr val="tx1"/>
                </a:solidFill>
              </a:rPr>
              <a:t>which interferes with their ability to get the work done. </a:t>
            </a:r>
            <a:r>
              <a:rPr lang="en-US" sz="800" kern="1200" dirty="0">
                <a:solidFill>
                  <a:schemeClr val="tx1"/>
                </a:solidFill>
              </a:rPr>
              <a:t>Because these team members will continue to work together and their disagreements may affect productivity, the quality of work, and other team members, you need to address the situation directly with the people involved. You may even want to clarify the responsibilities of all team members to your entire team. </a:t>
            </a:r>
          </a:p>
          <a:p>
            <a:pPr marL="173038" indent="-173038"/>
            <a:r>
              <a:rPr lang="en-US" sz="800" kern="1200" dirty="0">
                <a:solidFill>
                  <a:schemeClr val="tx1"/>
                </a:solidFill>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121730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t>Facilitator notes:</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[Time: 1 minute]</a:t>
            </a:r>
          </a:p>
          <a:p>
            <a:endParaRPr lang="en-US" sz="1000" i="1" kern="12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a:solidFill>
                  <a:schemeClr val="tx1"/>
                </a:solidFill>
              </a:rPr>
              <a:t>Say: </a:t>
            </a:r>
            <a:r>
              <a:rPr lang="en-US" sz="1000" kern="1200" dirty="0">
                <a:solidFill>
                  <a:schemeClr val="tx1"/>
                </a:solidFill>
              </a:rPr>
              <a:t>Here are some factors to consider when you are trying to decide if you should address a particular conflict. </a:t>
            </a:r>
          </a:p>
          <a:p>
            <a:endParaRPr lang="en-US" sz="1000" i="1" kern="1200" dirty="0">
              <a:solidFill>
                <a:schemeClr val="tx1"/>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extLst>
      <p:ext uri="{BB962C8B-B14F-4D97-AF65-F5344CB8AC3E}">
        <p14:creationId xmlns:p14="http://schemas.microsoft.com/office/powerpoint/2010/main" val="4040380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3558858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grpSp>
        <p:nvGrpSpPr>
          <p:cNvPr id="19" name="Group 18"/>
          <p:cNvGrpSpPr/>
          <p:nvPr userDrawn="1"/>
        </p:nvGrpSpPr>
        <p:grpSpPr>
          <a:xfrm>
            <a:off x="7632039" y="1"/>
            <a:ext cx="1110074" cy="1586829"/>
            <a:chOff x="7632039" y="1"/>
            <a:chExt cx="1110074" cy="1586829"/>
          </a:xfrm>
        </p:grpSpPr>
        <p:grpSp>
          <p:nvGrpSpPr>
            <p:cNvPr id="21" name="Group 20"/>
            <p:cNvGrpSpPr/>
            <p:nvPr/>
          </p:nvGrpSpPr>
          <p:grpSpPr>
            <a:xfrm>
              <a:off x="7632039" y="1"/>
              <a:ext cx="1110074" cy="1586829"/>
              <a:chOff x="7632039" y="1"/>
              <a:chExt cx="1110074" cy="1586829"/>
            </a:xfrm>
          </p:grpSpPr>
          <p:sp>
            <p:nvSpPr>
              <p:cNvPr id="23" name="Rectangle 22"/>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hevron 23"/>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2" name="TextBox 21"/>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7" name="Group 26"/>
          <p:cNvGrpSpPr/>
          <p:nvPr userDrawn="1"/>
        </p:nvGrpSpPr>
        <p:grpSpPr>
          <a:xfrm>
            <a:off x="909506" y="1"/>
            <a:ext cx="1110074" cy="1586829"/>
            <a:chOff x="7632039" y="1"/>
            <a:chExt cx="1110074" cy="1586829"/>
          </a:xfrm>
        </p:grpSpPr>
        <p:grpSp>
          <p:nvGrpSpPr>
            <p:cNvPr id="28" name="Group 27"/>
            <p:cNvGrpSpPr/>
            <p:nvPr/>
          </p:nvGrpSpPr>
          <p:grpSpPr>
            <a:xfrm>
              <a:off x="7632039" y="1"/>
              <a:ext cx="1110074" cy="1586829"/>
              <a:chOff x="7632039" y="1"/>
              <a:chExt cx="1110074" cy="1586829"/>
            </a:xfrm>
          </p:grpSpPr>
          <p:sp>
            <p:nvSpPr>
              <p:cNvPr id="30" name="Rectangle 29"/>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Chevron 30"/>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9" name="TextBox 28"/>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sz="3200"/>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1183070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61" r:id="rId4"/>
    <p:sldLayoutId id="2147483670" r:id="rId5"/>
    <p:sldLayoutId id="2147483671" r:id="rId6"/>
    <p:sldLayoutId id="2147483669" r:id="rId7"/>
    <p:sldLayoutId id="2147483651" r:id="rId8"/>
    <p:sldLayoutId id="2147483673"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84307059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412" b="14412"/>
          <a:stretch>
            <a:fillRect/>
          </a:stretch>
        </p:blipFill>
        <p:spPr/>
      </p:pic>
      <p:sp>
        <p:nvSpPr>
          <p:cNvPr id="8" name="Rectangle 7"/>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17910"/>
            <a:ext cx="518125" cy="292589"/>
          </a:xfrm>
          <a:prstGeom prst="rect">
            <a:avLst/>
          </a:prstGeom>
        </p:spPr>
      </p:pic>
      <p:sp>
        <p:nvSpPr>
          <p:cNvPr id="10" name="Title 9"/>
          <p:cNvSpPr>
            <a:spLocks noGrp="1"/>
          </p:cNvSpPr>
          <p:nvPr>
            <p:ph type="ctrTitle"/>
          </p:nvPr>
        </p:nvSpPr>
        <p:spPr>
          <a:xfrm>
            <a:off x="1390315" y="3103750"/>
            <a:ext cx="7299659" cy="1023092"/>
          </a:xfrm>
        </p:spPr>
        <p:txBody>
          <a:bodyPr/>
          <a:lstStyle/>
          <a:p>
            <a:r>
              <a:rPr lang="en-US" dirty="0"/>
              <a:t>Difficult Interactions Café</a:t>
            </a:r>
          </a:p>
        </p:txBody>
      </p:sp>
      <p:grpSp>
        <p:nvGrpSpPr>
          <p:cNvPr id="13" name="Group 12"/>
          <p:cNvGrpSpPr/>
          <p:nvPr/>
        </p:nvGrpSpPr>
        <p:grpSpPr>
          <a:xfrm>
            <a:off x="630081" y="-5584"/>
            <a:ext cx="2825156" cy="1823903"/>
            <a:chOff x="630081" y="-5584"/>
            <a:chExt cx="2825156" cy="1823903"/>
          </a:xfrm>
        </p:grpSpPr>
        <p:sp>
          <p:nvSpPr>
            <p:cNvPr id="14" name="Freeform 13"/>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1" name="Rectangle 10"/>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1754582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dirty="0"/>
              <a:t>DECIDE WHETHER TO ADDRESS CONFLICT</a:t>
            </a:r>
          </a:p>
        </p:txBody>
      </p:sp>
      <p:sp>
        <p:nvSpPr>
          <p:cNvPr id="5" name="Text Placeholder 4"/>
          <p:cNvSpPr>
            <a:spLocks noGrp="1"/>
          </p:cNvSpPr>
          <p:nvPr>
            <p:ph type="body" idx="1"/>
          </p:nvPr>
        </p:nvSpPr>
        <p:spPr/>
        <p:txBody>
          <a:bodyPr/>
          <a:lstStyle/>
          <a:p>
            <a:pPr>
              <a:lnSpc>
                <a:spcPct val="100000"/>
              </a:lnSpc>
            </a:pPr>
            <a:r>
              <a:rPr lang="en-US" dirty="0"/>
              <a:t>Should you address </a:t>
            </a:r>
            <a:br>
              <a:rPr lang="en-US" dirty="0"/>
            </a:br>
            <a:r>
              <a:rPr lang="en-US" dirty="0"/>
              <a:t>the conflict? </a:t>
            </a:r>
          </a:p>
          <a:p>
            <a:pPr>
              <a:lnSpc>
                <a:spcPct val="100000"/>
              </a:lnSpc>
            </a:pPr>
            <a:endParaRPr lang="en-US" dirty="0"/>
          </a:p>
        </p:txBody>
      </p:sp>
    </p:spTree>
    <p:extLst>
      <p:ext uri="{BB962C8B-B14F-4D97-AF65-F5344CB8AC3E}">
        <p14:creationId xmlns:p14="http://schemas.microsoft.com/office/powerpoint/2010/main" val="669332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FRAME THE PROBLEM</a:t>
            </a:r>
          </a:p>
        </p:txBody>
      </p:sp>
      <p:pic>
        <p:nvPicPr>
          <p:cNvPr id="6" name="Picture Placeholder 5" descr="142826077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37327" b="29037"/>
          <a:stretch/>
        </p:blipFill>
        <p:spPr/>
      </p:pic>
      <p:grpSp>
        <p:nvGrpSpPr>
          <p:cNvPr id="12" name="Group 11"/>
          <p:cNvGrpSpPr/>
          <p:nvPr/>
        </p:nvGrpSpPr>
        <p:grpSpPr>
          <a:xfrm>
            <a:off x="932789" y="0"/>
            <a:ext cx="1110074" cy="2459955"/>
            <a:chOff x="1552549" y="0"/>
            <a:chExt cx="1110074" cy="2459955"/>
          </a:xfrm>
        </p:grpSpPr>
        <p:grpSp>
          <p:nvGrpSpPr>
            <p:cNvPr id="13" name="Group 12"/>
            <p:cNvGrpSpPr/>
            <p:nvPr/>
          </p:nvGrpSpPr>
          <p:grpSpPr>
            <a:xfrm>
              <a:off x="1552549" y="0"/>
              <a:ext cx="1110074" cy="2459955"/>
              <a:chOff x="1560742" y="0"/>
              <a:chExt cx="1110074" cy="2459955"/>
            </a:xfrm>
            <a:effectLst>
              <a:glow rad="25400">
                <a:schemeClr val="tx1">
                  <a:alpha val="20000"/>
                </a:schemeClr>
              </a:glow>
            </a:effectLst>
          </p:grpSpPr>
          <p:sp>
            <p:nvSpPr>
              <p:cNvPr id="15" name="Rectangle 14"/>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Chevron 15"/>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4" name="TextBox 13"/>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540210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FRAME A PROBLEM EFFECTIVELY</a:t>
            </a:r>
          </a:p>
        </p:txBody>
      </p:sp>
      <p:sp>
        <p:nvSpPr>
          <p:cNvPr id="3" name="Content Placeholder 2"/>
          <p:cNvSpPr>
            <a:spLocks noGrp="1"/>
          </p:cNvSpPr>
          <p:nvPr>
            <p:ph type="body" sz="quarter" idx="10"/>
          </p:nvPr>
        </p:nvSpPr>
        <p:spPr/>
        <p:txBody>
          <a:bodyPr>
            <a:normAutofit/>
          </a:bodyPr>
          <a:lstStyle/>
          <a:p>
            <a:pPr>
              <a:buNone/>
            </a:pPr>
            <a:r>
              <a:rPr lang="en-US" dirty="0"/>
              <a:t> </a:t>
            </a:r>
          </a:p>
          <a:p>
            <a:pPr marL="0" indent="0">
              <a:buNone/>
            </a:pPr>
            <a:endParaRPr lang="en-US" dirty="0"/>
          </a:p>
        </p:txBody>
      </p:sp>
      <p:sp>
        <p:nvSpPr>
          <p:cNvPr id="4" name="Text Placeholder 3"/>
          <p:cNvSpPr>
            <a:spLocks noGrp="1"/>
          </p:cNvSpPr>
          <p:nvPr>
            <p:ph type="body" sz="quarter" idx="11"/>
          </p:nvPr>
        </p:nvSpPr>
        <p:spPr>
          <a:xfrm>
            <a:off x="457201" y="2036318"/>
            <a:ext cx="4415661" cy="4059681"/>
          </a:xfrm>
        </p:spPr>
        <p:txBody>
          <a:bodyPr/>
          <a:lstStyle/>
          <a:p>
            <a:pPr marL="169863" indent="-115888"/>
            <a:r>
              <a:rPr lang="en-US" sz="2400" i="0" dirty="0">
                <a:solidFill>
                  <a:srgbClr val="000000"/>
                </a:solidFill>
              </a:rPr>
              <a:t>“Charlotte, you don't seem to care about keeping this project on schedule. You keep missing the interim deadlines we've established. It doesn’t seem like I can rely on you to follow through with your commitments.”</a:t>
            </a:r>
          </a:p>
          <a:p>
            <a:endParaRPr lang="en-US" sz="2400" i="0" dirty="0">
              <a:solidFill>
                <a:srgbClr val="000000"/>
              </a:solidFill>
            </a:endParaRPr>
          </a:p>
        </p:txBody>
      </p:sp>
      <p:cxnSp>
        <p:nvCxnSpPr>
          <p:cNvPr id="5" name="Straight Connector 4"/>
          <p:cNvCxnSpPr/>
          <p:nvPr/>
        </p:nvCxnSpPr>
        <p:spPr>
          <a:xfrm>
            <a:off x="5318026" y="2193848"/>
            <a:ext cx="0" cy="274002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7437121" y="5115054"/>
            <a:ext cx="1706879" cy="831272"/>
            <a:chOff x="7437121" y="4665042"/>
            <a:chExt cx="1706879" cy="831272"/>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
        <p:nvSpPr>
          <p:cNvPr id="9" name="Rectangle 8"/>
          <p:cNvSpPr/>
          <p:nvPr/>
        </p:nvSpPr>
        <p:spPr>
          <a:xfrm>
            <a:off x="5708225" y="2057292"/>
            <a:ext cx="3013097" cy="1200328"/>
          </a:xfrm>
          <a:prstGeom prst="rect">
            <a:avLst/>
          </a:prstGeom>
        </p:spPr>
        <p:txBody>
          <a:bodyPr wrap="square">
            <a:spAutoFit/>
          </a:bodyPr>
          <a:lstStyle/>
          <a:p>
            <a:r>
              <a:rPr lang="en-US" sz="2400" i="1" dirty="0">
                <a:solidFill>
                  <a:schemeClr val="accent1"/>
                </a:solidFill>
              </a:rPr>
              <a:t>Take a moment to come up with an improved statement </a:t>
            </a:r>
          </a:p>
        </p:txBody>
      </p:sp>
    </p:spTree>
    <p:extLst>
      <p:ext uri="{BB962C8B-B14F-4D97-AF65-F5344CB8AC3E}">
        <p14:creationId xmlns:p14="http://schemas.microsoft.com/office/powerpoint/2010/main" val="3486299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normAutofit/>
          </a:bodyPr>
          <a:lstStyle/>
          <a:p>
            <a:pPr marL="0" lvl="0" indent="0">
              <a:buNone/>
            </a:pPr>
            <a:r>
              <a:rPr lang="en-US" dirty="0"/>
              <a:t>How will you frame the difficult interactions you are having? </a:t>
            </a:r>
          </a:p>
        </p:txBody>
      </p:sp>
      <p:sp>
        <p:nvSpPr>
          <p:cNvPr id="4" name="Text Placeholder 3"/>
          <p:cNvSpPr>
            <a:spLocks noGrp="1"/>
          </p:cNvSpPr>
          <p:nvPr>
            <p:ph type="body" sz="quarter" idx="11"/>
          </p:nvPr>
        </p:nvSpPr>
        <p:spPr/>
        <p:txBody>
          <a:bodyPr/>
          <a:lstStyle/>
          <a:p>
            <a:r>
              <a:rPr lang="en-US" dirty="0"/>
              <a:t>FRAME YOUR PROBLEM</a:t>
            </a:r>
          </a:p>
        </p:txBody>
      </p:sp>
      <p:grpSp>
        <p:nvGrpSpPr>
          <p:cNvPr id="5" name="Group 4"/>
          <p:cNvGrpSpPr/>
          <p:nvPr/>
        </p:nvGrpSpPr>
        <p:grpSpPr>
          <a:xfrm>
            <a:off x="7982922" y="4946160"/>
            <a:ext cx="1161078" cy="838132"/>
            <a:chOff x="7982922" y="4553595"/>
            <a:chExt cx="1161078" cy="838132"/>
          </a:xfrm>
        </p:grpSpPr>
        <p:sp>
          <p:nvSpPr>
            <p:cNvPr id="6" name="Rectangle 5"/>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7578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Steps for addressing a problem</a:t>
            </a:r>
          </a:p>
        </p:txBody>
      </p:sp>
      <p:sp>
        <p:nvSpPr>
          <p:cNvPr id="3" name="Content Placeholder 2"/>
          <p:cNvSpPr>
            <a:spLocks noGrp="1"/>
          </p:cNvSpPr>
          <p:nvPr>
            <p:ph sz="quarter" idx="10"/>
          </p:nvPr>
        </p:nvSpPr>
        <p:spPr/>
        <p:txBody>
          <a:bodyPr>
            <a:normAutofit/>
          </a:bodyPr>
          <a:lstStyle/>
          <a:p>
            <a:pPr marL="514350" lvl="0" indent="-514350">
              <a:buFont typeface="+mj-lt"/>
              <a:buAutoNum type="arabicPeriod"/>
            </a:pPr>
            <a:r>
              <a:rPr lang="en-US" dirty="0"/>
              <a:t>Frame the problem</a:t>
            </a:r>
          </a:p>
          <a:p>
            <a:pPr marL="514350" lvl="0" indent="-514350">
              <a:buFont typeface="+mj-lt"/>
              <a:buAutoNum type="arabicPeriod"/>
            </a:pPr>
            <a:r>
              <a:rPr lang="en-US" dirty="0"/>
              <a:t>Practice active listening</a:t>
            </a:r>
          </a:p>
          <a:p>
            <a:pPr marL="514350" lvl="0" indent="-514350">
              <a:buFont typeface="+mj-lt"/>
              <a:buAutoNum type="arabicPeriod"/>
            </a:pPr>
            <a:r>
              <a:rPr lang="en-US" dirty="0"/>
              <a:t>Identify areas of agreement</a:t>
            </a:r>
          </a:p>
          <a:p>
            <a:pPr marL="514350" lvl="0" indent="-514350">
              <a:buFont typeface="+mj-lt"/>
              <a:buAutoNum type="arabicPeriod"/>
            </a:pPr>
            <a:r>
              <a:rPr lang="en-US" dirty="0"/>
              <a:t>Explore solutions together</a:t>
            </a:r>
          </a:p>
          <a:p>
            <a:pPr marL="514350" indent="-514350">
              <a:buFont typeface="+mj-lt"/>
              <a:buAutoNum type="arabicPeriod"/>
            </a:pPr>
            <a:r>
              <a:rPr lang="en-US" dirty="0"/>
              <a:t>Decide on a plan</a:t>
            </a:r>
          </a:p>
          <a:p>
            <a:pPr marL="514350" indent="-514350">
              <a:buFont typeface="+mj-lt"/>
              <a:buAutoNum type="arabicPeriod"/>
            </a:pPr>
            <a:r>
              <a:rPr lang="en-US" dirty="0"/>
              <a:t>Look ahead</a:t>
            </a:r>
          </a:p>
        </p:txBody>
      </p:sp>
    </p:spTree>
    <p:extLst>
      <p:ext uri="{BB962C8B-B14F-4D97-AF65-F5344CB8AC3E}">
        <p14:creationId xmlns:p14="http://schemas.microsoft.com/office/powerpoint/2010/main" val="4061349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9625" y="2963862"/>
            <a:ext cx="7234558" cy="2888719"/>
          </a:xfrm>
        </p:spPr>
        <p:txBody>
          <a:bodyPr/>
          <a:lstStyle/>
          <a:p>
            <a:r>
              <a:rPr lang="en-US" sz="6600" dirty="0"/>
              <a:t>FACILITATE A RESOLUTION BETWEEN EMPLOYEES</a:t>
            </a:r>
          </a:p>
        </p:txBody>
      </p:sp>
      <p:pic>
        <p:nvPicPr>
          <p:cNvPr id="6" name="Picture Placeholder 5" descr="187145181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8574" t="45691" b="22425"/>
          <a:stretch/>
        </p:blipFill>
        <p:spPr>
          <a:xfrm flipH="1">
            <a:off x="0" y="0"/>
            <a:ext cx="9143999" cy="2060575"/>
          </a:xfrm>
        </p:spPr>
      </p:pic>
      <p:grpSp>
        <p:nvGrpSpPr>
          <p:cNvPr id="12" name="Group 11"/>
          <p:cNvGrpSpPr/>
          <p:nvPr/>
        </p:nvGrpSpPr>
        <p:grpSpPr>
          <a:xfrm>
            <a:off x="932789" y="0"/>
            <a:ext cx="1110074" cy="2459955"/>
            <a:chOff x="1552549" y="0"/>
            <a:chExt cx="1110074" cy="2459955"/>
          </a:xfrm>
        </p:grpSpPr>
        <p:grpSp>
          <p:nvGrpSpPr>
            <p:cNvPr id="13" name="Group 12"/>
            <p:cNvGrpSpPr/>
            <p:nvPr/>
          </p:nvGrpSpPr>
          <p:grpSpPr>
            <a:xfrm>
              <a:off x="1552549" y="0"/>
              <a:ext cx="1110074" cy="2459955"/>
              <a:chOff x="1560742" y="0"/>
              <a:chExt cx="1110074" cy="2459955"/>
            </a:xfrm>
            <a:effectLst>
              <a:glow rad="25400">
                <a:schemeClr val="tx1">
                  <a:alpha val="20000"/>
                </a:schemeClr>
              </a:glow>
            </a:effectLst>
          </p:grpSpPr>
          <p:sp>
            <p:nvSpPr>
              <p:cNvPr id="15" name="Rectangle 14"/>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Chevron 15"/>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4" name="TextBox 13"/>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1800710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6687672" cy="2724150"/>
          </a:xfrm>
        </p:spPr>
        <p:txBody>
          <a:bodyPr>
            <a:normAutofit fontScale="85000" lnSpcReduction="10000"/>
          </a:bodyPr>
          <a:lstStyle/>
          <a:p>
            <a:pPr marL="0" indent="0">
              <a:buNone/>
            </a:pPr>
            <a:r>
              <a:rPr lang="en-US" dirty="0"/>
              <a:t>When should you intervene in conflicts occurring between direct reports?</a:t>
            </a:r>
          </a:p>
          <a:p>
            <a:pPr marL="0" indent="0">
              <a:buNone/>
            </a:pPr>
            <a:endParaRPr lang="en-US" dirty="0"/>
          </a:p>
        </p:txBody>
      </p:sp>
      <p:sp>
        <p:nvSpPr>
          <p:cNvPr id="4" name="Text Placeholder 3"/>
          <p:cNvSpPr>
            <a:spLocks noGrp="1"/>
          </p:cNvSpPr>
          <p:nvPr>
            <p:ph type="body" sz="quarter" idx="11"/>
          </p:nvPr>
        </p:nvSpPr>
        <p:spPr/>
        <p:txBody>
          <a:bodyPr/>
          <a:lstStyle/>
          <a:p>
            <a:r>
              <a:rPr lang="en-US" dirty="0"/>
              <a:t>WHEN TO INTERVENE</a:t>
            </a:r>
          </a:p>
        </p:txBody>
      </p:sp>
      <p:grpSp>
        <p:nvGrpSpPr>
          <p:cNvPr id="5" name="Group 4"/>
          <p:cNvGrpSpPr/>
          <p:nvPr/>
        </p:nvGrpSpPr>
        <p:grpSpPr>
          <a:xfrm>
            <a:off x="7982922" y="4946160"/>
            <a:ext cx="1161078" cy="838132"/>
            <a:chOff x="7982922" y="4553595"/>
            <a:chExt cx="1161078" cy="838132"/>
          </a:xfrm>
        </p:grpSpPr>
        <p:sp>
          <p:nvSpPr>
            <p:cNvPr id="6" name="Rectangle 5"/>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4221516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784229"/>
            <a:ext cx="5019674" cy="861291"/>
          </a:xfrm>
        </p:spPr>
        <p:txBody>
          <a:bodyPr>
            <a:normAutofit/>
          </a:bodyPr>
          <a:lstStyle/>
          <a:p>
            <a:r>
              <a:rPr lang="en-US" dirty="0"/>
              <a:t>FACILITATE A RESOLUTION</a:t>
            </a:r>
          </a:p>
        </p:txBody>
      </p:sp>
      <p:sp>
        <p:nvSpPr>
          <p:cNvPr id="3" name="Content Placeholder 2"/>
          <p:cNvSpPr>
            <a:spLocks noGrp="1"/>
          </p:cNvSpPr>
          <p:nvPr>
            <p:ph type="body" sz="quarter" idx="10"/>
          </p:nvPr>
        </p:nvSpPr>
        <p:spPr>
          <a:xfrm>
            <a:off x="444501" y="1860554"/>
            <a:ext cx="3297766" cy="3698875"/>
          </a:xfrm>
        </p:spPr>
        <p:txBody>
          <a:bodyPr>
            <a:normAutofit fontScale="70000" lnSpcReduction="20000"/>
          </a:bodyPr>
          <a:lstStyle/>
          <a:p>
            <a:pPr>
              <a:lnSpc>
                <a:spcPct val="130000"/>
              </a:lnSpc>
            </a:pPr>
            <a:r>
              <a:rPr lang="en-US" sz="2900" dirty="0"/>
              <a:t>Ben and Gordon work together, but aren’t getting along. Their conflict is slowing the project down, making you, the project manager, concerned about meeting deadlines. Here are the steps you should take to support them in resolving their conflict, but they are out of sequence.</a:t>
            </a:r>
          </a:p>
          <a:p>
            <a:pPr lvl="0">
              <a:lnSpc>
                <a:spcPct val="130000"/>
              </a:lnSpc>
              <a:buNone/>
            </a:pPr>
            <a:endParaRPr lang="en-US" sz="1600" dirty="0"/>
          </a:p>
        </p:txBody>
      </p:sp>
      <p:sp>
        <p:nvSpPr>
          <p:cNvPr id="4" name="Text Placeholder 3"/>
          <p:cNvSpPr>
            <a:spLocks noGrp="1"/>
          </p:cNvSpPr>
          <p:nvPr>
            <p:ph type="body" sz="quarter" idx="11"/>
          </p:nvPr>
        </p:nvSpPr>
        <p:spPr>
          <a:xfrm>
            <a:off x="4385734" y="1833123"/>
            <a:ext cx="4419600" cy="3758056"/>
          </a:xfrm>
        </p:spPr>
        <p:txBody>
          <a:bodyPr/>
          <a:lstStyle/>
          <a:p>
            <a:pPr marL="3175"/>
            <a:r>
              <a:rPr lang="en-US" sz="2000" dirty="0"/>
              <a:t>What is the proper sequence of the steps you should have Ben and Gordon follow?</a:t>
            </a:r>
          </a:p>
          <a:p>
            <a:pPr marL="457200" indent="-287338">
              <a:buFont typeface="+mj-lt"/>
              <a:buAutoNum type="arabicPeriod"/>
            </a:pPr>
            <a:r>
              <a:rPr lang="en-US" sz="1500" dirty="0"/>
              <a:t>Identify areas of agreement.</a:t>
            </a:r>
          </a:p>
          <a:p>
            <a:pPr marL="457200" indent="-287338">
              <a:buFont typeface="+mj-lt"/>
              <a:buAutoNum type="arabicPeriod"/>
            </a:pPr>
            <a:r>
              <a:rPr lang="en-US" sz="1500" dirty="0"/>
              <a:t>Take turns proposing ways that they could work together more effectively.</a:t>
            </a:r>
          </a:p>
          <a:p>
            <a:pPr marL="457200" indent="-287338">
              <a:buFont typeface="+mj-lt"/>
              <a:buAutoNum type="arabicPeriod"/>
            </a:pPr>
            <a:r>
              <a:rPr lang="en-US" sz="1500" dirty="0"/>
              <a:t>Take turns articulating the problem between them.</a:t>
            </a:r>
          </a:p>
          <a:p>
            <a:pPr marL="457200" indent="-287338">
              <a:buFont typeface="+mj-lt"/>
              <a:buAutoNum type="arabicPeriod"/>
            </a:pPr>
            <a:r>
              <a:rPr lang="en-US" sz="1500" dirty="0"/>
              <a:t>Plan a meeting for the following week to check </a:t>
            </a:r>
            <a:br>
              <a:rPr lang="en-US" sz="1500" dirty="0"/>
            </a:br>
            <a:r>
              <a:rPr lang="en-US" sz="1500" dirty="0"/>
              <a:t>their progress.</a:t>
            </a:r>
          </a:p>
          <a:p>
            <a:pPr marL="457200" indent="-287338">
              <a:buFont typeface="+mj-lt"/>
              <a:buAutoNum type="arabicPeriod"/>
            </a:pPr>
            <a:r>
              <a:rPr lang="en-US" sz="1500" dirty="0"/>
              <a:t>Lay out a specific plan to help make the compromise work.</a:t>
            </a:r>
          </a:p>
          <a:p>
            <a:pPr marL="457200" indent="-287338">
              <a:buFont typeface="+mj-lt"/>
              <a:buAutoNum type="arabicPeriod"/>
            </a:pPr>
            <a:r>
              <a:rPr lang="en-US" sz="1500" dirty="0"/>
              <a:t>Summarize each other’s viewpoint.</a:t>
            </a:r>
          </a:p>
          <a:p>
            <a:endParaRPr lang="en-US" sz="1800" dirty="0"/>
          </a:p>
          <a:p>
            <a:r>
              <a:rPr lang="en-US" sz="1800" dirty="0"/>
              <a:t> </a:t>
            </a:r>
          </a:p>
          <a:p>
            <a:endParaRPr lang="en-US" sz="1800" dirty="0"/>
          </a:p>
        </p:txBody>
      </p:sp>
      <p:grpSp>
        <p:nvGrpSpPr>
          <p:cNvPr id="5" name="Group 4"/>
          <p:cNvGrpSpPr/>
          <p:nvPr/>
        </p:nvGrpSpPr>
        <p:grpSpPr>
          <a:xfrm>
            <a:off x="7437121" y="5267451"/>
            <a:ext cx="1706879" cy="831272"/>
            <a:chOff x="7437121" y="4665042"/>
            <a:chExt cx="1706879" cy="831272"/>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8" name="Straight Connector 7"/>
          <p:cNvCxnSpPr/>
          <p:nvPr/>
        </p:nvCxnSpPr>
        <p:spPr>
          <a:xfrm>
            <a:off x="4041774" y="1928813"/>
            <a:ext cx="0" cy="330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7395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Steps to facilitate a resolution</a:t>
            </a:r>
          </a:p>
        </p:txBody>
      </p:sp>
      <p:pic>
        <p:nvPicPr>
          <p:cNvPr id="4" name="Content Placeholder 3"/>
          <p:cNvPicPr>
            <a:picLocks noGrp="1" noChangeAspect="1"/>
          </p:cNvPicPr>
          <p:nvPr>
            <p:ph sz="quarter" idx="10"/>
          </p:nvPr>
        </p:nvPicPr>
        <p:blipFill rotWithShape="1">
          <a:blip r:embed="rId3" cstate="print">
            <a:extLst>
              <a:ext uri="{28A0092B-C50C-407E-A947-70E740481C1C}">
                <a14:useLocalDpi xmlns:a14="http://schemas.microsoft.com/office/drawing/2010/main" val="0"/>
              </a:ext>
            </a:extLst>
          </a:blip>
          <a:srcRect l="1893" t="2409" r="2091" b="2845"/>
          <a:stretch/>
        </p:blipFill>
        <p:spPr>
          <a:xfrm>
            <a:off x="1230284" y="1606526"/>
            <a:ext cx="6983249" cy="4478390"/>
          </a:xfrm>
        </p:spPr>
      </p:pic>
    </p:spTree>
    <p:extLst>
      <p:ext uri="{BB962C8B-B14F-4D97-AF65-F5344CB8AC3E}">
        <p14:creationId xmlns:p14="http://schemas.microsoft.com/office/powerpoint/2010/main" val="64905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34248"/>
            <a:ext cx="7534338" cy="2724150"/>
          </a:xfrm>
        </p:spPr>
        <p:txBody>
          <a:bodyPr>
            <a:noAutofit/>
          </a:bodyPr>
          <a:lstStyle/>
          <a:p>
            <a:pPr marL="0" indent="0">
              <a:lnSpc>
                <a:spcPct val="90000"/>
              </a:lnSpc>
              <a:buNone/>
            </a:pPr>
            <a:r>
              <a:rPr lang="en-US" sz="4800" dirty="0"/>
              <a:t>What are some methods you can use to coach your direct reports so they can resolve their own conflicts?</a:t>
            </a:r>
          </a:p>
          <a:p>
            <a:pPr lvl="0">
              <a:buNone/>
            </a:pPr>
            <a:endParaRPr lang="en-US" sz="4800" dirty="0"/>
          </a:p>
        </p:txBody>
      </p:sp>
      <p:sp>
        <p:nvSpPr>
          <p:cNvPr id="4" name="Text Placeholder 3"/>
          <p:cNvSpPr>
            <a:spLocks noGrp="1"/>
          </p:cNvSpPr>
          <p:nvPr>
            <p:ph type="body" sz="quarter" idx="11"/>
          </p:nvPr>
        </p:nvSpPr>
        <p:spPr/>
        <p:txBody>
          <a:bodyPr/>
          <a:lstStyle/>
          <a:p>
            <a:r>
              <a:rPr lang="en-US" dirty="0"/>
              <a:t>COACHING EMPLOYEES TO RESOLVE CONFLICTS</a:t>
            </a:r>
          </a:p>
        </p:txBody>
      </p:sp>
      <p:grpSp>
        <p:nvGrpSpPr>
          <p:cNvPr id="5" name="Group 4"/>
          <p:cNvGrpSpPr/>
          <p:nvPr/>
        </p:nvGrpSpPr>
        <p:grpSpPr>
          <a:xfrm>
            <a:off x="7982922" y="4946160"/>
            <a:ext cx="1161078" cy="838132"/>
            <a:chOff x="7982922" y="4553595"/>
            <a:chExt cx="1161078" cy="838132"/>
          </a:xfrm>
        </p:grpSpPr>
        <p:sp>
          <p:nvSpPr>
            <p:cNvPr id="6" name="Rectangle 5"/>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61667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7" name="Text Placeholder 6"/>
          <p:cNvSpPr>
            <a:spLocks noGrp="1"/>
          </p:cNvSpPr>
          <p:nvPr>
            <p:ph type="body" sz="quarter" idx="13"/>
          </p:nvPr>
        </p:nvSpPr>
        <p:spPr>
          <a:xfrm>
            <a:off x="4783667" y="1846064"/>
            <a:ext cx="3898371" cy="3430588"/>
          </a:xfrm>
        </p:spPr>
        <p:txBody>
          <a:bodyPr/>
          <a:lstStyle/>
          <a:p>
            <a:pPr marL="0" indent="0">
              <a:spcAft>
                <a:spcPts val="2400"/>
              </a:spcAft>
              <a:buNone/>
            </a:pPr>
            <a:r>
              <a:rPr lang="en-US" sz="3000" i="1" dirty="0">
                <a:solidFill>
                  <a:schemeClr val="accent1"/>
                </a:solidFill>
              </a:rPr>
              <a:t>What do you find most challenging about resolving disagreements with others?</a:t>
            </a:r>
          </a:p>
          <a:p>
            <a:pPr marL="0" indent="0">
              <a:buNone/>
            </a:pPr>
            <a:r>
              <a:rPr lang="en-US" sz="1800" dirty="0"/>
              <a:t>(please chat in your response)</a:t>
            </a:r>
          </a:p>
        </p:txBody>
      </p:sp>
      <p:grpSp>
        <p:nvGrpSpPr>
          <p:cNvPr id="8" name="Group 7"/>
          <p:cNvGrpSpPr/>
          <p:nvPr/>
        </p:nvGrpSpPr>
        <p:grpSpPr>
          <a:xfrm>
            <a:off x="7563253" y="497118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cxnSp>
        <p:nvCxnSpPr>
          <p:cNvPr id="11" name="Straight Connector 10"/>
          <p:cNvCxnSpPr/>
          <p:nvPr/>
        </p:nvCxnSpPr>
        <p:spPr>
          <a:xfrm>
            <a:off x="4228022" y="1850229"/>
            <a:ext cx="0" cy="3201549"/>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722" y="2049819"/>
            <a:ext cx="2956191" cy="2631266"/>
          </a:xfrm>
          <a:prstGeom prst="rect">
            <a:avLst/>
          </a:prstGeom>
        </p:spPr>
      </p:pic>
    </p:spTree>
    <p:extLst>
      <p:ext uri="{BB962C8B-B14F-4D97-AF65-F5344CB8AC3E}">
        <p14:creationId xmlns:p14="http://schemas.microsoft.com/office/powerpoint/2010/main" val="802930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4" name="Text Placeholder 3"/>
          <p:cNvSpPr>
            <a:spLocks noGrp="1"/>
          </p:cNvSpPr>
          <p:nvPr>
            <p:ph type="body" idx="1"/>
          </p:nvPr>
        </p:nvSpPr>
        <p:spPr>
          <a:xfrm>
            <a:off x="939625" y="2709863"/>
            <a:ext cx="7035975" cy="2888719"/>
          </a:xfrm>
        </p:spPr>
        <p:txBody>
          <a:bodyPr/>
          <a:lstStyle/>
          <a:p>
            <a:r>
              <a:rPr lang="en-US" dirty="0"/>
              <a:t>APPLYING WHAT YOU’VE LEARNED</a:t>
            </a:r>
          </a:p>
        </p:txBody>
      </p:sp>
      <p:grpSp>
        <p:nvGrpSpPr>
          <p:cNvPr id="12" name="Group 11"/>
          <p:cNvGrpSpPr/>
          <p:nvPr/>
        </p:nvGrpSpPr>
        <p:grpSpPr>
          <a:xfrm>
            <a:off x="932789" y="0"/>
            <a:ext cx="1110074" cy="2459955"/>
            <a:chOff x="1552549" y="0"/>
            <a:chExt cx="1110074" cy="2459955"/>
          </a:xfrm>
        </p:grpSpPr>
        <p:grpSp>
          <p:nvGrpSpPr>
            <p:cNvPr id="13" name="Group 12"/>
            <p:cNvGrpSpPr/>
            <p:nvPr/>
          </p:nvGrpSpPr>
          <p:grpSpPr>
            <a:xfrm>
              <a:off x="1552549" y="0"/>
              <a:ext cx="1110074" cy="2459955"/>
              <a:chOff x="1560742" y="0"/>
              <a:chExt cx="1110074" cy="2459955"/>
            </a:xfrm>
            <a:effectLst>
              <a:glow rad="25400">
                <a:schemeClr val="tx1">
                  <a:alpha val="20000"/>
                </a:schemeClr>
              </a:glow>
            </a:effectLst>
          </p:grpSpPr>
          <p:sp>
            <p:nvSpPr>
              <p:cNvPr id="15" name="Rectangle 14"/>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Chevron 15"/>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4" name="TextBox 13"/>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254379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a:buNone/>
            </a:pPr>
            <a:r>
              <a:rPr lang="en-US" dirty="0"/>
              <a:t>Help you:</a:t>
            </a:r>
          </a:p>
          <a:p>
            <a:r>
              <a:rPr lang="en-US" dirty="0"/>
              <a:t>Determine which conflicts to resolve</a:t>
            </a:r>
            <a:r>
              <a:rPr lang="en-US" dirty="0">
                <a:solidFill>
                  <a:srgbClr val="FF0000"/>
                </a:solidFill>
              </a:rPr>
              <a:t> </a:t>
            </a:r>
          </a:p>
          <a:p>
            <a:r>
              <a:rPr lang="en-US" dirty="0"/>
              <a:t>Frame the problem</a:t>
            </a:r>
          </a:p>
          <a:p>
            <a:r>
              <a:rPr lang="en-US" dirty="0"/>
              <a:t>Facilitate a resolution between employees</a:t>
            </a:r>
            <a:endParaRPr lang="en-US" dirty="0">
              <a:solidFill>
                <a:srgbClr val="FF0000"/>
              </a:solidFill>
            </a:endParaRPr>
          </a:p>
          <a:p>
            <a:pPr lvl="0"/>
            <a:endParaRPr lang="en-US" dirty="0"/>
          </a:p>
          <a:p>
            <a:pPr lvl="0"/>
            <a:endParaRPr lang="en-US" dirty="0"/>
          </a:p>
          <a:p>
            <a:pPr>
              <a:buNone/>
            </a:pPr>
            <a:r>
              <a:rPr lang="en-US" dirty="0"/>
              <a:t>  </a:t>
            </a:r>
          </a:p>
        </p:txBody>
      </p:sp>
    </p:spTree>
    <p:extLst>
      <p:ext uri="{BB962C8B-B14F-4D97-AF65-F5344CB8AC3E}">
        <p14:creationId xmlns:p14="http://schemas.microsoft.com/office/powerpoint/2010/main" val="2578225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3" name="Content Placeholder 2"/>
          <p:cNvSpPr>
            <a:spLocks noGrp="1"/>
          </p:cNvSpPr>
          <p:nvPr>
            <p:ph type="body" sz="quarter" idx="13"/>
          </p:nvPr>
        </p:nvSpPr>
        <p:spPr>
          <a:xfrm>
            <a:off x="3877733" y="1846064"/>
            <a:ext cx="4804305" cy="2912203"/>
          </a:xfrm>
        </p:spPr>
        <p:txBody>
          <a:bodyPr anchor="ctr">
            <a:normAutofit/>
          </a:bodyPr>
          <a:lstStyle/>
          <a:p>
            <a:pPr marL="0" lvl="0" indent="0">
              <a:buNone/>
            </a:pPr>
            <a:r>
              <a:rPr lang="en-US" sz="3000" dirty="0">
                <a:solidFill>
                  <a:prstClr val="black"/>
                </a:solidFill>
              </a:rPr>
              <a:t>Your next step is to complete the On-the-Job section of the Harvard </a:t>
            </a:r>
            <a:r>
              <a:rPr lang="en-US" sz="3000" dirty="0" err="1">
                <a:solidFill>
                  <a:prstClr val="black"/>
                </a:solidFill>
              </a:rPr>
              <a:t>ManageMentor</a:t>
            </a:r>
            <a:r>
              <a:rPr lang="en-US" sz="3000" dirty="0">
                <a:solidFill>
                  <a:prstClr val="black"/>
                </a:solidFill>
              </a:rPr>
              <a:t> </a:t>
            </a:r>
            <a:r>
              <a:rPr lang="en-US" sz="3000">
                <a:solidFill>
                  <a:prstClr val="black"/>
                </a:solidFill>
              </a:rPr>
              <a:t>Difficult Interactions topic</a:t>
            </a:r>
            <a:r>
              <a:rPr lang="en-US" sz="3000" dirty="0">
                <a:solidFill>
                  <a:prstClr val="black"/>
                </a:solidFill>
              </a:rPr>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50242"/>
            <a:ext cx="3734321" cy="4982270"/>
          </a:xfrm>
          <a:prstGeom prst="rect">
            <a:avLst/>
          </a:prstGeom>
        </p:spPr>
      </p:pic>
    </p:spTree>
    <p:extLst>
      <p:ext uri="{BB962C8B-B14F-4D97-AF65-F5344CB8AC3E}">
        <p14:creationId xmlns:p14="http://schemas.microsoft.com/office/powerpoint/2010/main" val="1258702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84307059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791" b="4791"/>
          <a:stretch>
            <a:fillRect/>
          </a:stretch>
        </p:blipFill>
        <p:spPr/>
      </p:pic>
      <p:sp>
        <p:nvSpPr>
          <p:cNvPr id="6" name="Rectangle 5"/>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a:t>Thank you</a:t>
            </a:r>
          </a:p>
        </p:txBody>
      </p:sp>
      <p:grpSp>
        <p:nvGrpSpPr>
          <p:cNvPr id="7" name="Group 6"/>
          <p:cNvGrpSpPr/>
          <p:nvPr/>
        </p:nvGrpSpPr>
        <p:grpSpPr>
          <a:xfrm>
            <a:off x="630081" y="-5584"/>
            <a:ext cx="2825156" cy="1823903"/>
            <a:chOff x="630081" y="-5584"/>
            <a:chExt cx="2825156" cy="1823903"/>
          </a:xfrm>
        </p:grpSpPr>
        <p:sp>
          <p:nvSpPr>
            <p:cNvPr id="8" name="Freeform 7"/>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769242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06745"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80582" y="2156183"/>
            <a:ext cx="2738710" cy="2601395"/>
          </a:xfrm>
          <a:prstGeom prst="rect">
            <a:avLst/>
          </a:prstGeom>
        </p:spPr>
      </p:pic>
      <p:sp>
        <p:nvSpPr>
          <p:cNvPr id="6" name="TextBox 5"/>
          <p:cNvSpPr txBox="1"/>
          <p:nvPr/>
        </p:nvSpPr>
        <p:spPr>
          <a:xfrm>
            <a:off x="148132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07000"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2282610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3" name="Content Placeholder 2"/>
          <p:cNvSpPr>
            <a:spLocks noGrp="1"/>
          </p:cNvSpPr>
          <p:nvPr>
            <p:ph sz="quarter" idx="10"/>
          </p:nvPr>
        </p:nvSpPr>
        <p:spPr>
          <a:xfrm>
            <a:off x="444499" y="1831975"/>
            <a:ext cx="5969001" cy="4221692"/>
          </a:xfrm>
        </p:spPr>
        <p:txBody>
          <a:bodyPr>
            <a:normAutofit/>
          </a:bodyPr>
          <a:lstStyle/>
          <a:p>
            <a:r>
              <a:rPr lang="en-US" sz="2400" dirty="0">
                <a:solidFill>
                  <a:prstClr val="black"/>
                </a:solidFill>
              </a:rPr>
              <a:t>Limit electronic interruptions.                         </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rgbClr val="B00020"/>
                </a:solidFill>
              </a:rPr>
              <a:t>CHAT PANEL </a:t>
            </a:r>
            <a:r>
              <a:rPr lang="en-US" sz="2400" dirty="0">
                <a:solidFill>
                  <a:prstClr val="black"/>
                </a:solidFill>
              </a:rPr>
              <a:t>is enabled for the session.</a:t>
            </a:r>
          </a:p>
          <a:p>
            <a:r>
              <a:rPr lang="en-US" sz="2400" dirty="0">
                <a:solidFill>
                  <a:prstClr val="black"/>
                </a:solidFill>
              </a:rPr>
              <a:t>Use the </a:t>
            </a:r>
            <a:r>
              <a:rPr lang="en-US" sz="2400" b="1" dirty="0">
                <a:solidFill>
                  <a:srgbClr val="B00020"/>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p>
          <a:p>
            <a:pPr marL="0" indent="0">
              <a:buNone/>
            </a:pPr>
            <a:endParaRPr lang="en-US" dirty="0"/>
          </a:p>
        </p:txBody>
      </p:sp>
      <p:grpSp>
        <p:nvGrpSpPr>
          <p:cNvPr id="8" name="Group 7"/>
          <p:cNvGrpSpPr/>
          <p:nvPr/>
        </p:nvGrpSpPr>
        <p:grpSpPr>
          <a:xfrm>
            <a:off x="7563253" y="315690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1" name="Group 10"/>
          <p:cNvGrpSpPr/>
          <p:nvPr/>
        </p:nvGrpSpPr>
        <p:grpSpPr>
          <a:xfrm>
            <a:off x="7982922" y="4333788"/>
            <a:ext cx="1161078" cy="838132"/>
            <a:chOff x="7982922" y="4553595"/>
            <a:chExt cx="1161078" cy="838132"/>
          </a:xfrm>
        </p:grpSpPr>
        <p:sp>
          <p:nvSpPr>
            <p:cNvPr id="12" name="Rectangle 11"/>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3" name="Picture 12"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906632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2329" y="2422583"/>
            <a:ext cx="6701822" cy="2724150"/>
          </a:xfrm>
        </p:spPr>
        <p:txBody>
          <a:bodyPr/>
          <a:lstStyle/>
          <a:p>
            <a:pPr>
              <a:lnSpc>
                <a:spcPct val="100000"/>
              </a:lnSpc>
            </a:pPr>
            <a:r>
              <a:rPr lang="en-US" sz="4800" dirty="0"/>
              <a:t>What do you find most challenging about resolving disagreements with others?</a:t>
            </a:r>
          </a:p>
          <a:p>
            <a:pPr>
              <a:lnSpc>
                <a:spcPct val="100000"/>
              </a:lnSpc>
            </a:pPr>
            <a:endParaRPr lang="en-US" sz="4800" dirty="0"/>
          </a:p>
        </p:txBody>
      </p:sp>
      <p:sp>
        <p:nvSpPr>
          <p:cNvPr id="6" name="Text Placeholder 5"/>
          <p:cNvSpPr>
            <a:spLocks noGrp="1"/>
          </p:cNvSpPr>
          <p:nvPr>
            <p:ph type="body" sz="quarter" idx="11"/>
          </p:nvPr>
        </p:nvSpPr>
        <p:spPr>
          <a:xfrm>
            <a:off x="932328" y="1619636"/>
            <a:ext cx="6611160" cy="692150"/>
          </a:xfrm>
        </p:spPr>
        <p:txBody>
          <a:bodyPr/>
          <a:lstStyle/>
          <a:p>
            <a:r>
              <a:rPr lang="en-US" dirty="0"/>
              <a:t>THE CHALLENGES OF DIFFICULT INTERACTIONS</a:t>
            </a:r>
          </a:p>
        </p:txBody>
      </p:sp>
      <p:grpSp>
        <p:nvGrpSpPr>
          <p:cNvPr id="8" name="Group 7"/>
          <p:cNvGrpSpPr/>
          <p:nvPr/>
        </p:nvGrpSpPr>
        <p:grpSpPr>
          <a:xfrm>
            <a:off x="7563253" y="4478467"/>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24511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marL="0" indent="0">
              <a:buNone/>
            </a:pPr>
            <a:r>
              <a:rPr lang="en-US" dirty="0"/>
              <a:t>Help you:</a:t>
            </a:r>
          </a:p>
          <a:p>
            <a:pPr lvl="0"/>
            <a:r>
              <a:rPr lang="en-US" dirty="0"/>
              <a:t>Decide whether to address conflict</a:t>
            </a:r>
            <a:r>
              <a:rPr lang="en-US" dirty="0">
                <a:solidFill>
                  <a:srgbClr val="FF0000"/>
                </a:solidFill>
              </a:rPr>
              <a:t> </a:t>
            </a:r>
          </a:p>
          <a:p>
            <a:pPr lvl="0"/>
            <a:r>
              <a:rPr lang="en-US" dirty="0"/>
              <a:t>Frame the problem</a:t>
            </a:r>
          </a:p>
          <a:p>
            <a:pPr lvl="0"/>
            <a:r>
              <a:rPr lang="en-US" dirty="0"/>
              <a:t>Facilitate a resolution between employees</a:t>
            </a:r>
          </a:p>
          <a:p>
            <a:pPr>
              <a:buNone/>
            </a:pPr>
            <a:r>
              <a:rPr lang="en-US" dirty="0"/>
              <a:t> </a:t>
            </a:r>
          </a:p>
        </p:txBody>
      </p:sp>
    </p:spTree>
    <p:extLst>
      <p:ext uri="{BB962C8B-B14F-4D97-AF65-F5344CB8AC3E}">
        <p14:creationId xmlns:p14="http://schemas.microsoft.com/office/powerpoint/2010/main" val="1416332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9624" y="2907417"/>
            <a:ext cx="7188376" cy="2888719"/>
          </a:xfrm>
        </p:spPr>
        <p:txBody>
          <a:bodyPr/>
          <a:lstStyle/>
          <a:p>
            <a:r>
              <a:rPr lang="en-US" dirty="0"/>
              <a:t>DECIDE WHETHER TO ADDRESS CONFLICT</a:t>
            </a:r>
          </a:p>
        </p:txBody>
      </p:sp>
      <p:pic>
        <p:nvPicPr>
          <p:cNvPr id="6" name="Picture Placeholder 5" descr="175501331_47.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733" b="38733"/>
          <a:stretch>
            <a:fillRect/>
          </a:stretch>
        </p:blipFill>
        <p:spPr/>
      </p:pic>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DIFFICULT</a:t>
              </a:r>
              <a:br>
                <a:rPr lang="en-US" sz="1000" dirty="0">
                  <a:solidFill>
                    <a:schemeClr val="bg1"/>
                  </a:solidFill>
                </a:rPr>
              </a:br>
              <a:r>
                <a:rPr lang="en-US" sz="1000" dirty="0">
                  <a:solidFill>
                    <a:schemeClr val="bg1"/>
                  </a:solidFill>
                </a:rPr>
                <a:t>INTERACTIONS</a:t>
              </a:r>
            </a:p>
          </p:txBody>
        </p:sp>
      </p:grpSp>
    </p:spTree>
    <p:extLst>
      <p:ext uri="{BB962C8B-B14F-4D97-AF65-F5344CB8AC3E}">
        <p14:creationId xmlns:p14="http://schemas.microsoft.com/office/powerpoint/2010/main" val="2975857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987425"/>
            <a:ext cx="7114417" cy="861291"/>
          </a:xfrm>
        </p:spPr>
        <p:txBody>
          <a:bodyPr>
            <a:normAutofit/>
          </a:bodyPr>
          <a:lstStyle/>
          <a:p>
            <a:pPr>
              <a:lnSpc>
                <a:spcPct val="80000"/>
              </a:lnSpc>
            </a:pPr>
            <a:r>
              <a:rPr lang="en-US" dirty="0"/>
              <a:t>PICK THE RIGHT COURSE OF ACTION</a:t>
            </a:r>
          </a:p>
        </p:txBody>
      </p:sp>
      <p:sp>
        <p:nvSpPr>
          <p:cNvPr id="3" name="Content Placeholder 2"/>
          <p:cNvSpPr>
            <a:spLocks noGrp="1"/>
          </p:cNvSpPr>
          <p:nvPr>
            <p:ph type="body" sz="quarter" idx="10"/>
          </p:nvPr>
        </p:nvSpPr>
        <p:spPr/>
        <p:txBody>
          <a:bodyPr>
            <a:normAutofit/>
          </a:bodyPr>
          <a:lstStyle/>
          <a:p>
            <a:endParaRPr lang="en-US" sz="4600" i="1" dirty="0">
              <a:solidFill>
                <a:srgbClr val="B00020"/>
              </a:solidFill>
            </a:endParaRPr>
          </a:p>
          <a:p>
            <a:endParaRPr lang="en-US" sz="3200" dirty="0">
              <a:solidFill>
                <a:srgbClr val="B00020"/>
              </a:solidFill>
            </a:endParaRPr>
          </a:p>
        </p:txBody>
      </p:sp>
      <p:sp>
        <p:nvSpPr>
          <p:cNvPr id="4" name="Text Placeholder 3"/>
          <p:cNvSpPr>
            <a:spLocks noGrp="1"/>
          </p:cNvSpPr>
          <p:nvPr>
            <p:ph type="body" sz="quarter" idx="11"/>
          </p:nvPr>
        </p:nvSpPr>
        <p:spPr>
          <a:xfrm>
            <a:off x="457753" y="2036319"/>
            <a:ext cx="4301375" cy="3758056"/>
          </a:xfrm>
        </p:spPr>
        <p:txBody>
          <a:bodyPr/>
          <a:lstStyle/>
          <a:p>
            <a:pPr marL="284163" indent="-284163"/>
            <a:r>
              <a:rPr lang="en-US" sz="1800" i="0" dirty="0">
                <a:solidFill>
                  <a:schemeClr val="tx1"/>
                </a:solidFill>
              </a:rPr>
              <a:t>1. Your coworker puts up posters in his cubicle that you think are an eyesore.</a:t>
            </a:r>
          </a:p>
          <a:p>
            <a:pPr marL="284163" indent="-284163"/>
            <a:r>
              <a:rPr lang="en-US" sz="1800" i="0" dirty="0">
                <a:solidFill>
                  <a:schemeClr val="tx1"/>
                </a:solidFill>
              </a:rPr>
              <a:t>2. Your supervisor consistently makes sarcastic remarks about you and your ability to do your job.</a:t>
            </a:r>
          </a:p>
          <a:p>
            <a:pPr marL="284163" indent="-284163"/>
            <a:r>
              <a:rPr lang="en-US" sz="1800" i="0" dirty="0">
                <a:solidFill>
                  <a:schemeClr val="tx1"/>
                </a:solidFill>
              </a:rPr>
              <a:t>3. A member of your team maintains odd working hours, which makes it difficult for you to complete your work on time.</a:t>
            </a:r>
          </a:p>
          <a:p>
            <a:pPr marL="284163" indent="-284163"/>
            <a:r>
              <a:rPr lang="en-US" sz="1800" i="0" dirty="0">
                <a:solidFill>
                  <a:schemeClr val="tx1"/>
                </a:solidFill>
              </a:rPr>
              <a:t>4. Two members of your team frequently argue about ownership of their responsibilities, which interferes with their ability to get the work done. </a:t>
            </a:r>
          </a:p>
          <a:p>
            <a:endParaRPr lang="en-US" sz="1800" i="0" dirty="0">
              <a:solidFill>
                <a:schemeClr val="tx1"/>
              </a:solidFill>
            </a:endParaRPr>
          </a:p>
        </p:txBody>
      </p:sp>
      <p:cxnSp>
        <p:nvCxnSpPr>
          <p:cNvPr id="5" name="Straight Connector 4"/>
          <p:cNvCxnSpPr/>
          <p:nvPr/>
        </p:nvCxnSpPr>
        <p:spPr>
          <a:xfrm>
            <a:off x="5184422" y="2147455"/>
            <a:ext cx="0" cy="389275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5549341" y="2771049"/>
            <a:ext cx="3192279" cy="966418"/>
          </a:xfrm>
          <a:prstGeom prst="rect">
            <a:avLst/>
          </a:prstGeom>
        </p:spPr>
        <p:txBody>
          <a:bodyPr wrap="square">
            <a:spAutoFit/>
          </a:bodyPr>
          <a:lstStyle/>
          <a:p>
            <a:pPr>
              <a:lnSpc>
                <a:spcPct val="120000"/>
              </a:lnSpc>
              <a:buNone/>
            </a:pPr>
            <a:r>
              <a:rPr lang="en-US" sz="2400" i="1" dirty="0">
                <a:solidFill>
                  <a:srgbClr val="B00020"/>
                </a:solidFill>
              </a:rPr>
              <a:t>Which conflict(s) should you address directly? </a:t>
            </a:r>
          </a:p>
        </p:txBody>
      </p:sp>
      <p:grpSp>
        <p:nvGrpSpPr>
          <p:cNvPr id="13" name="Group 12"/>
          <p:cNvGrpSpPr/>
          <p:nvPr/>
        </p:nvGrpSpPr>
        <p:grpSpPr>
          <a:xfrm>
            <a:off x="7437121" y="5115054"/>
            <a:ext cx="1706879" cy="831272"/>
            <a:chOff x="7437121" y="4665042"/>
            <a:chExt cx="1706879" cy="831272"/>
          </a:xfrm>
        </p:grpSpPr>
        <p:sp>
          <p:nvSpPr>
            <p:cNvPr id="14" name="Rectangle 13"/>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2001792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Factors to consider before </a:t>
            </a:r>
            <a:br>
              <a:rPr lang="en-US" dirty="0"/>
            </a:br>
            <a:r>
              <a:rPr lang="en-US" dirty="0"/>
              <a:t>addressing conflict</a:t>
            </a:r>
          </a:p>
        </p:txBody>
      </p:sp>
      <p:sp>
        <p:nvSpPr>
          <p:cNvPr id="3" name="Content Placeholder 2"/>
          <p:cNvSpPr>
            <a:spLocks noGrp="1"/>
          </p:cNvSpPr>
          <p:nvPr>
            <p:ph sz="quarter" idx="10"/>
          </p:nvPr>
        </p:nvSpPr>
        <p:spPr>
          <a:xfrm>
            <a:off x="444499" y="1620305"/>
            <a:ext cx="8233833" cy="4221692"/>
          </a:xfrm>
        </p:spPr>
        <p:txBody>
          <a:bodyPr>
            <a:noAutofit/>
          </a:bodyPr>
          <a:lstStyle/>
          <a:p>
            <a:pPr lvl="0">
              <a:lnSpc>
                <a:spcPct val="90000"/>
              </a:lnSpc>
              <a:spcAft>
                <a:spcPts val="1200"/>
              </a:spcAft>
            </a:pPr>
            <a:r>
              <a:rPr lang="en-US" dirty="0"/>
              <a:t>How important is this relationship?</a:t>
            </a:r>
          </a:p>
          <a:p>
            <a:pPr lvl="0">
              <a:lnSpc>
                <a:spcPct val="90000"/>
              </a:lnSpc>
              <a:spcAft>
                <a:spcPts val="1200"/>
              </a:spcAft>
            </a:pPr>
            <a:r>
              <a:rPr lang="en-US" dirty="0"/>
              <a:t>How much will addressing the conflict benefit </a:t>
            </a:r>
            <a:br>
              <a:rPr lang="en-US" dirty="0"/>
            </a:br>
            <a:r>
              <a:rPr lang="en-US" dirty="0"/>
              <a:t>your relationship?</a:t>
            </a:r>
          </a:p>
          <a:p>
            <a:pPr lvl="0">
              <a:lnSpc>
                <a:spcPct val="90000"/>
              </a:lnSpc>
              <a:spcAft>
                <a:spcPts val="1200"/>
              </a:spcAft>
            </a:pPr>
            <a:r>
              <a:rPr lang="en-US" dirty="0"/>
              <a:t>Is the relationship short term or long term?</a:t>
            </a:r>
          </a:p>
          <a:p>
            <a:pPr lvl="0">
              <a:lnSpc>
                <a:spcPct val="90000"/>
              </a:lnSpc>
              <a:spcAft>
                <a:spcPts val="1200"/>
              </a:spcAft>
            </a:pPr>
            <a:r>
              <a:rPr lang="en-US" dirty="0"/>
              <a:t>Can the relationship be improved? </a:t>
            </a:r>
          </a:p>
          <a:p>
            <a:pPr lvl="0">
              <a:lnSpc>
                <a:spcPct val="90000"/>
              </a:lnSpc>
              <a:spcAft>
                <a:spcPts val="1200"/>
              </a:spcAft>
            </a:pPr>
            <a:r>
              <a:rPr lang="en-US" dirty="0"/>
              <a:t>What are the potential costs and benefits of addressing the conflict?</a:t>
            </a:r>
          </a:p>
          <a:p>
            <a:pPr>
              <a:lnSpc>
                <a:spcPct val="90000"/>
              </a:lnSpc>
              <a:spcAft>
                <a:spcPts val="1200"/>
              </a:spcAft>
            </a:pPr>
            <a:r>
              <a:rPr lang="en-US" dirty="0"/>
              <a:t>Is the payoff worth your time commitment? </a:t>
            </a:r>
          </a:p>
          <a:p>
            <a:pPr>
              <a:buNone/>
            </a:pPr>
            <a:endParaRPr lang="en-US" dirty="0"/>
          </a:p>
        </p:txBody>
      </p:sp>
    </p:spTree>
    <p:extLst>
      <p:ext uri="{BB962C8B-B14F-4D97-AF65-F5344CB8AC3E}">
        <p14:creationId xmlns:p14="http://schemas.microsoft.com/office/powerpoint/2010/main" val="1947961706"/>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2960</TotalTime>
  <Words>2136</Words>
  <Application>Microsoft Office PowerPoint</Application>
  <PresentationFormat>On-screen Show (4:3)</PresentationFormat>
  <Paragraphs>343</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Lucida Grande</vt:lpstr>
      <vt:lpstr>Wingdings</vt:lpstr>
      <vt:lpstr>Office Theme</vt:lpstr>
      <vt:lpstr>Difficult Interactions Café</vt:lpstr>
      <vt:lpstr>Welcome</vt:lpstr>
      <vt:lpstr>Introductions</vt:lpstr>
      <vt:lpstr>Participation tips</vt:lpstr>
      <vt:lpstr>PowerPoint Presentation</vt:lpstr>
      <vt:lpstr>Today’s objectives</vt:lpstr>
      <vt:lpstr>PowerPoint Presentation</vt:lpstr>
      <vt:lpstr>PICK THE RIGHT COURSE OF ACTION</vt:lpstr>
      <vt:lpstr>Factors to consider before  addressing conflict</vt:lpstr>
      <vt:lpstr>PowerPoint Presentation</vt:lpstr>
      <vt:lpstr>PowerPoint Presentation</vt:lpstr>
      <vt:lpstr>FRAME A PROBLEM EFFECTIVELY</vt:lpstr>
      <vt:lpstr>PowerPoint Presentation</vt:lpstr>
      <vt:lpstr>Steps for addressing a problem</vt:lpstr>
      <vt:lpstr>PowerPoint Presentation</vt:lpstr>
      <vt:lpstr>PowerPoint Presentation</vt:lpstr>
      <vt:lpstr>FACILITATE A RESOLUTION</vt:lpstr>
      <vt:lpstr>Steps to facilitate a resolution</vt:lpstr>
      <vt:lpstr>PowerPoint Presentation</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Shubham Agarwal</cp:lastModifiedBy>
  <cp:revision>336</cp:revision>
  <cp:lastPrinted>2014-07-10T17:46:00Z</cp:lastPrinted>
  <dcterms:created xsi:type="dcterms:W3CDTF">2014-06-21T12:09:32Z</dcterms:created>
  <dcterms:modified xsi:type="dcterms:W3CDTF">2017-06-11T21:01:39Z</dcterms:modified>
</cp:coreProperties>
</file>