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72" r:id="rId2"/>
    <p:sldId id="296" r:id="rId3"/>
    <p:sldId id="274" r:id="rId4"/>
    <p:sldId id="275" r:id="rId5"/>
    <p:sldId id="276" r:id="rId6"/>
    <p:sldId id="277" r:id="rId7"/>
    <p:sldId id="278" r:id="rId8"/>
    <p:sldId id="301" r:id="rId9"/>
    <p:sldId id="307" r:id="rId10"/>
    <p:sldId id="290" r:id="rId11"/>
    <p:sldId id="308" r:id="rId12"/>
    <p:sldId id="282" r:id="rId13"/>
    <p:sldId id="311" r:id="rId14"/>
    <p:sldId id="312" r:id="rId15"/>
    <p:sldId id="302" r:id="rId16"/>
    <p:sldId id="287" r:id="rId17"/>
    <p:sldId id="304" r:id="rId18"/>
    <p:sldId id="305" r:id="rId19"/>
    <p:sldId id="297" r:id="rId20"/>
    <p:sldId id="293" r:id="rId21"/>
    <p:sldId id="313" r:id="rId22"/>
    <p:sldId id="295"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28" userDrawn="1">
          <p15:clr>
            <a:srgbClr val="A4A3A4"/>
          </p15:clr>
        </p15:guide>
        <p15:guide id="2" pos="441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0" clrIdx="0"/>
  <p:cmAuthor id="2" name="Audley, Emily" initials="" lastIdx="0" clrIdx="1"/>
  <p:cmAuthor id="3" name="Maunder, Joanna" initials="MJ" lastIdx="6" clrIdx="2">
    <p:extLst>
      <p:ext uri="{19B8F6BF-5375-455C-9EA6-DF929625EA0E}">
        <p15:presenceInfo xmlns:p15="http://schemas.microsoft.com/office/powerpoint/2012/main" userId="S::joanna.maunder@harvardbusiness.org::fb37c737-58cf-4ae3-872c-9fc2c2ac2e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53" autoAdjust="0"/>
    <p:restoredTop sz="59385" autoAdjust="0"/>
  </p:normalViewPr>
  <p:slideViewPr>
    <p:cSldViewPr snapToGrid="0" showGuides="1">
      <p:cViewPr varScale="1">
        <p:scale>
          <a:sx n="64" d="100"/>
          <a:sy n="64" d="100"/>
        </p:scale>
        <p:origin x="2280" y="168"/>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78" d="100"/>
          <a:sy n="178" d="100"/>
        </p:scale>
        <p:origin x="1248" y="0"/>
      </p:cViewPr>
      <p:guideLst>
        <p:guide orient="horz" pos="2928"/>
        <p:guide pos="441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9-09-03T06:08:08.174" idx="6">
    <p:pos x="1702" y="380"/>
    <p:text>This is just an ordinary screen shot - check with UX for proper format</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9-09-02T11:20:42.201" idx="3">
    <p:pos x="10" y="10"/>
    <p:text>Table slightly adapted from Lesson 3, if that changes will need to update content here</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2E0B6580-9164-4CE8-8821-5CBD0C9A230C}" type="datetimeFigureOut">
              <a:rPr lang="en-US" smtClean="0"/>
              <a:t>9/23/19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9DCA206-EB8B-44E3-BFCC-D2028A33C3A2}" type="slidenum">
              <a:rPr lang="en-US" smtClean="0"/>
              <a:t>‹#›</a:t>
            </a:fld>
            <a:endParaRPr lang="en-US"/>
          </a:p>
        </p:txBody>
      </p:sp>
    </p:spTree>
    <p:extLst>
      <p:ext uri="{BB962C8B-B14F-4D97-AF65-F5344CB8AC3E}">
        <p14:creationId xmlns:p14="http://schemas.microsoft.com/office/powerpoint/2010/main" val="3435079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4" tIns="46586" rIns="93174" bIns="46586"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4" tIns="46586" rIns="93174" bIns="46586" rtlCol="0"/>
          <a:lstStyle>
            <a:lvl1pPr algn="r">
              <a:defRPr sz="1200"/>
            </a:lvl1pPr>
          </a:lstStyle>
          <a:p>
            <a:fld id="{7ED43B05-9673-724C-B555-E3F4B6C0B8D9}" type="datetimeFigureOut">
              <a:rPr lang="en-US" smtClean="0"/>
              <a:pPr/>
              <a:t>9/23/19</a:t>
            </a:fld>
            <a:endParaRPr lang="en-US"/>
          </a:p>
        </p:txBody>
      </p:sp>
      <p:sp>
        <p:nvSpPr>
          <p:cNvPr id="4" name="Slide Image Placeholder 3"/>
          <p:cNvSpPr>
            <a:spLocks noGrp="1" noRot="1" noChangeAspect="1"/>
          </p:cNvSpPr>
          <p:nvPr>
            <p:ph type="sldImg" idx="2"/>
          </p:nvPr>
        </p:nvSpPr>
        <p:spPr>
          <a:xfrm>
            <a:off x="1552575" y="733425"/>
            <a:ext cx="3905250" cy="2928938"/>
          </a:xfrm>
          <a:prstGeom prst="rect">
            <a:avLst/>
          </a:prstGeom>
          <a:noFill/>
          <a:ln w="12700">
            <a:solidFill>
              <a:prstClr val="black"/>
            </a:solidFill>
          </a:ln>
        </p:spPr>
        <p:txBody>
          <a:bodyPr vert="horz" lIns="93174" tIns="46586" rIns="93174" bIns="46586" rtlCol="0" anchor="ctr"/>
          <a:lstStyle/>
          <a:p>
            <a:endParaRPr lang="en-US"/>
          </a:p>
        </p:txBody>
      </p:sp>
      <p:sp>
        <p:nvSpPr>
          <p:cNvPr id="5" name="Notes Placeholder 4"/>
          <p:cNvSpPr>
            <a:spLocks noGrp="1"/>
          </p:cNvSpPr>
          <p:nvPr>
            <p:ph type="body" sz="quarter" idx="3"/>
          </p:nvPr>
        </p:nvSpPr>
        <p:spPr>
          <a:xfrm>
            <a:off x="701040" y="3857361"/>
            <a:ext cx="5608320" cy="4741809"/>
          </a:xfrm>
          <a:prstGeom prst="rect">
            <a:avLst/>
          </a:prstGeom>
        </p:spPr>
        <p:txBody>
          <a:bodyPr vert="horz" lIns="93174" tIns="46586" rIns="93174" bIns="46586"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4" tIns="46586" rIns="93174" bIns="46586"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4" tIns="46586" rIns="93174" bIns="46586"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pPr defTabSz="465868">
              <a:defRPr/>
            </a:pPr>
            <a:r>
              <a:rPr lang="en-US" sz="1000" b="1" dirty="0">
                <a:solidFill>
                  <a:srgbClr val="000000"/>
                </a:solidFill>
              </a:rPr>
              <a:t>Facilitator notes:</a:t>
            </a:r>
          </a:p>
          <a:p>
            <a:pPr defTabSz="465868">
              <a:defRPr/>
            </a:pPr>
            <a:endParaRPr lang="en-US" sz="1000" dirty="0">
              <a:solidFill>
                <a:srgbClr val="000000"/>
              </a:solidFill>
            </a:endParaRPr>
          </a:p>
          <a:p>
            <a:pPr defTabSz="465868">
              <a:defRPr/>
            </a:pPr>
            <a:r>
              <a:rPr lang="en-US" sz="1000" dirty="0">
                <a:solidFill>
                  <a:srgbClr val="000000"/>
                </a:solidFill>
              </a:rPr>
              <a:t>[Time: 5 minutes]</a:t>
            </a:r>
          </a:p>
          <a:p>
            <a:pPr defTabSz="465868">
              <a:defRPr/>
            </a:pPr>
            <a:endParaRPr lang="en-US" sz="1000" dirty="0">
              <a:solidFill>
                <a:srgbClr val="000000"/>
              </a:solidFill>
            </a:endParaRPr>
          </a:p>
          <a:p>
            <a:r>
              <a:rPr lang="en-US" i="1" dirty="0"/>
              <a:t>Say</a:t>
            </a:r>
            <a:r>
              <a:rPr lang="en-US" dirty="0"/>
              <a:t>:  Now that you have your most important values in mind, it’s time to think about whether your work reflects those values. On a 1−4 scale, in which “1” means “Not at all” and “4” means “Completely,” chat in the extent to which your current work satisfies the values that mean the most to you.</a:t>
            </a:r>
          </a:p>
          <a:p>
            <a:endParaRPr lang="en-US" i="1" dirty="0"/>
          </a:p>
          <a:p>
            <a:r>
              <a:rPr lang="en-US" i="1" dirty="0"/>
              <a:t>Instructions:</a:t>
            </a:r>
            <a:r>
              <a:rPr lang="en-US" dirty="0"/>
              <a:t> Allow a minute for participants to chat in responses. Summarize the range of responses.  For instance, note whether the group on average indicates that their work highly satisfies their values, somewhat satisfies their values, or tends not to satisfy their values.  </a:t>
            </a:r>
          </a:p>
          <a:p>
            <a:endParaRPr lang="en-US" i="1" dirty="0"/>
          </a:p>
          <a:p>
            <a:r>
              <a:rPr lang="en-US" i="1" dirty="0"/>
              <a:t>Say:</a:t>
            </a:r>
            <a:r>
              <a:rPr lang="en-US" dirty="0"/>
              <a:t> For those of you whose work doesn’t satisfy your values as much as you’d like, you’ll find more success and meaning in your career if you take steps to align your work with your deepest values. Take a minute to review your responses to the worksheet question: “What actions can you take so your work better satisfies your values?” For example, you might have written “Taking on a ‘stretch’ assignment,” or “Spending more time with colleagues I enjoy.”</a:t>
            </a:r>
            <a:r>
              <a:rPr lang="en-US" i="1" dirty="0"/>
              <a:t> </a:t>
            </a:r>
            <a:r>
              <a:rPr lang="en-US" dirty="0"/>
              <a:t>Feel free to add any ideas that come to you right now.  Also consider what you could to do to implement one of your ideas.</a:t>
            </a:r>
          </a:p>
          <a:p>
            <a:endParaRPr lang="en-US" dirty="0"/>
          </a:p>
          <a:p>
            <a:r>
              <a:rPr lang="en-US" dirty="0"/>
              <a:t>For those whose work is currently aligned with their values, think about what you can do to ensure that you continue to satisfy your values if you’re offered different work or are seeking new career opportunities.</a:t>
            </a:r>
          </a:p>
          <a:p>
            <a:endParaRPr lang="en-US" i="1" dirty="0"/>
          </a:p>
          <a:p>
            <a:r>
              <a:rPr lang="en-US" i="1" dirty="0"/>
              <a:t>Instructions</a:t>
            </a:r>
            <a:r>
              <a:rPr lang="en-US" dirty="0"/>
              <a:t>: Allow a minute for the group to complete this activity as individuals before proceeding to the next slide.</a:t>
            </a:r>
          </a:p>
          <a:p>
            <a:r>
              <a:rPr lang="en-US" dirty="0"/>
              <a:t> </a:t>
            </a:r>
          </a:p>
          <a:p>
            <a:pPr defTabSz="465868">
              <a:defRPr/>
            </a:pPr>
            <a:endParaRPr lang="en-US" baseline="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extLst>
      <p:ext uri="{BB962C8B-B14F-4D97-AF65-F5344CB8AC3E}">
        <p14:creationId xmlns:p14="http://schemas.microsoft.com/office/powerpoint/2010/main" val="1149267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10 minutes]</a:t>
            </a:r>
          </a:p>
          <a:p>
            <a:endParaRPr lang="en-US" i="1" dirty="0"/>
          </a:p>
          <a:p>
            <a:r>
              <a:rPr lang="en-US" i="1" dirty="0"/>
              <a:t>Say</a:t>
            </a:r>
            <a:r>
              <a:rPr lang="en-US" dirty="0"/>
              <a:t>: Let’s turn to discussing the skills you need to progress in your career. Part of your pre-work for this session was to complete the “Skills Assessment.” This slide shows the first part of the tool.</a:t>
            </a:r>
          </a:p>
          <a:p>
            <a:endParaRPr lang="en-US" i="1" dirty="0"/>
          </a:p>
          <a:p>
            <a:r>
              <a:rPr lang="en-US" i="1" dirty="0"/>
              <a:t>Instructions:</a:t>
            </a:r>
            <a:r>
              <a:rPr lang="en-US" dirty="0"/>
              <a:t> Ask participants to review the tool and select 3-5 skills they’d like to develop. Next, ask them to consider why the skills they selected are especially important to their career growth. Allow a minute for reflection, then ask for one or two volunteers to share what they chose and why.</a:t>
            </a:r>
          </a:p>
          <a:p>
            <a:endParaRPr lang="en-US" dirty="0"/>
          </a:p>
          <a:p>
            <a:r>
              <a:rPr lang="en-US" dirty="0"/>
              <a:t>Once</a:t>
            </a:r>
            <a:r>
              <a:rPr lang="en-US" i="1" dirty="0"/>
              <a:t> </a:t>
            </a:r>
            <a:r>
              <a:rPr lang="en-US" dirty="0"/>
              <a:t>participants share the skills they want to develop, remind them of the role current strengths play in helping them grow. Ask them to note skills that they’ve rated 4-5 in level of proficiency that are important to their continued growth. Then ask them to chat in an example of a high-proficiency skill they want to keep using-–or maybe they’d like to use more—and why. Allow one or two minutes for participants to chat in their responses. Then point out a few responses that you believe are good examples of the importance of leveraging strengths when managing your career.</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Say: </a:t>
            </a:r>
            <a:r>
              <a:rPr lang="en-US" i="0" dirty="0"/>
              <a:t>By exploring your interests, values, and skills, you should now have much of the information you need to </a:t>
            </a:r>
            <a:r>
              <a:rPr lang="en-US" sz="900" kern="1200" dirty="0">
                <a:solidFill>
                  <a:schemeClr val="tx1"/>
                </a:solidFill>
                <a:effectLst/>
                <a:latin typeface="+mn-lt"/>
                <a:ea typeface="+mn-ea"/>
                <a:cs typeface="+mn-cs"/>
              </a:rPr>
              <a:t>take charge of your work path and determine your career priorities.</a:t>
            </a:r>
            <a:r>
              <a:rPr lang="en-US" dirty="0">
                <a:effectLst/>
              </a:rPr>
              <a:t> </a:t>
            </a:r>
            <a:r>
              <a:rPr lang="en-US" sz="900" b="0" kern="1200" dirty="0">
                <a:solidFill>
                  <a:schemeClr val="tx1"/>
                </a:solidFill>
                <a:effectLst/>
                <a:latin typeface="+mn-lt"/>
                <a:ea typeface="+mn-ea"/>
                <a:cs typeface="+mn-cs"/>
              </a:rPr>
              <a:t>Regularly take the time to know yourself. </a:t>
            </a:r>
            <a:r>
              <a:rPr lang="en-US" sz="900" kern="1200" dirty="0">
                <a:solidFill>
                  <a:schemeClr val="tx1"/>
                </a:solidFill>
                <a:effectLst/>
                <a:latin typeface="+mn-lt"/>
                <a:ea typeface="+mn-ea"/>
                <a:cs typeface="+mn-cs"/>
              </a:rPr>
              <a:t>What interests you today might be different from what motivates and drives you tomorrow or next year.</a:t>
            </a:r>
          </a:p>
          <a:p>
            <a:endParaRPr lang="en-US" i="0" dirty="0"/>
          </a:p>
          <a:p>
            <a:r>
              <a:rPr lang="en-US" dirty="0"/>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a:p>
        </p:txBody>
      </p:sp>
    </p:spTree>
    <p:extLst>
      <p:ext uri="{BB962C8B-B14F-4D97-AF65-F5344CB8AC3E}">
        <p14:creationId xmlns:p14="http://schemas.microsoft.com/office/powerpoint/2010/main" val="250339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defTabSz="465868">
              <a:defRPr/>
            </a:pPr>
            <a:r>
              <a:rPr lang="en-US" sz="1000" dirty="0"/>
              <a:t>[Time: 1/2 minute]</a:t>
            </a:r>
          </a:p>
          <a:p>
            <a:endParaRPr lang="en-US" sz="1000" b="1" dirty="0"/>
          </a:p>
          <a:p>
            <a:r>
              <a:rPr lang="en-US" i="1" dirty="0"/>
              <a:t>Say:</a:t>
            </a:r>
            <a:r>
              <a:rPr lang="en-US" dirty="0"/>
              <a:t> Now let’s turn to discussing how to find growth opportunities, especially within your organization.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429110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5 minutes]</a:t>
            </a:r>
          </a:p>
          <a:p>
            <a:endParaRPr lang="en-US" i="1" dirty="0"/>
          </a:p>
          <a:p>
            <a:r>
              <a:rPr lang="en-US" i="1" dirty="0"/>
              <a:t>Say: </a:t>
            </a:r>
            <a:r>
              <a:rPr lang="en-US" dirty="0"/>
              <a:t>Once you’re clear about your values, interests, and skills, you’re ready to look for opportunities to continue to grow your career. Inside your organization is usually the best place to start, because you know the culture, colleagues know what you offer, and your organization most likely values your expertise.</a:t>
            </a:r>
          </a:p>
          <a:p>
            <a:endParaRPr lang="en-US" i="1" dirty="0"/>
          </a:p>
          <a:p>
            <a:r>
              <a:rPr lang="en-US" i="1" dirty="0"/>
              <a:t>Instructions: </a:t>
            </a:r>
            <a:r>
              <a:rPr lang="en-US" dirty="0"/>
              <a:t>Give participants one minute to review the scenario, then ask for volunteers to chat in their ideas about steps Lily could take to advance her career. Highlight the following ideas if participants do not mention them.</a:t>
            </a:r>
          </a:p>
          <a:p>
            <a:endParaRPr lang="en-US" dirty="0"/>
          </a:p>
          <a:p>
            <a:r>
              <a:rPr lang="en-US" dirty="0"/>
              <a:t>Lily could: </a:t>
            </a:r>
          </a:p>
          <a:p>
            <a:pPr marL="169530" indent="-169530">
              <a:buFont typeface="Arial" panose="020B0604020202020204" pitchFamily="34" charset="0"/>
              <a:buChar char="•"/>
            </a:pPr>
            <a:r>
              <a:rPr lang="en-US" dirty="0"/>
              <a:t>Make use of internal career resources such as job boards and networking events.</a:t>
            </a:r>
          </a:p>
          <a:p>
            <a:pPr marL="169530" indent="-169530">
              <a:buFont typeface="Arial" panose="020B0604020202020204" pitchFamily="34" charset="0"/>
              <a:buChar char="•"/>
            </a:pPr>
            <a:r>
              <a:rPr lang="en-US" dirty="0"/>
              <a:t>Talk with her manager about the potential for job crafting, i.e., redesigning her role to include more challenging tasks.</a:t>
            </a:r>
          </a:p>
          <a:p>
            <a:pPr marL="169530" indent="-169530">
              <a:buFont typeface="Arial" panose="020B0604020202020204" pitchFamily="34" charset="0"/>
              <a:buChar char="•"/>
            </a:pPr>
            <a:r>
              <a:rPr lang="en-US" dirty="0"/>
              <a:t>Ask her manager if there are opportunities for job rotation so she could learn new skills.</a:t>
            </a:r>
          </a:p>
          <a:p>
            <a:pPr marL="169530" indent="-169530">
              <a:buFont typeface="Arial" panose="020B0604020202020204" pitchFamily="34" charset="0"/>
              <a:buChar char="•"/>
            </a:pPr>
            <a:r>
              <a:rPr lang="en-US" dirty="0"/>
              <a:t>Identify a marketing need that is not being addressed and propose a way that she could help.</a:t>
            </a:r>
          </a:p>
          <a:p>
            <a:pPr marL="169530" indent="-169530">
              <a:buFont typeface="Arial" panose="020B0604020202020204" pitchFamily="34" charset="0"/>
              <a:buChar char="•"/>
            </a:pPr>
            <a:r>
              <a:rPr lang="en-US" dirty="0"/>
              <a:t>Network outside her current department and look for areas which might be able to use her marketing skills in a different context.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extLst>
      <p:ext uri="{BB962C8B-B14F-4D97-AF65-F5344CB8AC3E}">
        <p14:creationId xmlns:p14="http://schemas.microsoft.com/office/powerpoint/2010/main" val="4036893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5 minutes]</a:t>
            </a:r>
          </a:p>
          <a:p>
            <a:endParaRPr lang="en-US" i="1" dirty="0"/>
          </a:p>
          <a:p>
            <a:r>
              <a:rPr lang="en-US" i="1" dirty="0"/>
              <a:t>Say</a:t>
            </a:r>
            <a:r>
              <a:rPr lang="en-US" dirty="0"/>
              <a:t>: As our discussion of Lily’s situation showed, our next opportunity for career growth usually isn’t just waiting for us. We may have to create one for ourselves. The Harvard </a:t>
            </a:r>
            <a:r>
              <a:rPr lang="en-US" dirty="0" err="1"/>
              <a:t>ManageMentor</a:t>
            </a:r>
            <a:r>
              <a:rPr lang="en-US" dirty="0"/>
              <a:t> topic suggests that to build a successful career in a world that is continually changing, we need to be agile learners. This helps us to keep our skills and knowledge up to date as the workplace evolves, and to think more creatively about our career path.</a:t>
            </a:r>
          </a:p>
          <a:p>
            <a:endParaRPr lang="en-US" dirty="0"/>
          </a:p>
          <a:p>
            <a:r>
              <a:rPr lang="en-US" dirty="0"/>
              <a:t>Here are some practices that help us become agile learners. Which one do you find the most natural? Most challenging? Chat in the number and any thoughts.</a:t>
            </a:r>
          </a:p>
          <a:p>
            <a:endParaRPr lang="en-US" dirty="0"/>
          </a:p>
          <a:p>
            <a:r>
              <a:rPr lang="en-US" i="1" dirty="0"/>
              <a:t>Instruction</a:t>
            </a:r>
            <a:r>
              <a:rPr lang="en-US" dirty="0"/>
              <a:t>: Give participants a minute to review the list and respond. Summarize the responses, highlighting if any practice gets the most comments. Call on a participant to explain why they found a practice particularly challenging, and ask if any other participant who finds it easier has tips to share from their experience.</a:t>
            </a:r>
            <a:endParaRPr lang="en-US" b="1" dirty="0"/>
          </a:p>
          <a:p>
            <a:endParaRPr lang="en-US" b="0"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1762593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5 minutes]</a:t>
            </a:r>
          </a:p>
          <a:p>
            <a:endParaRPr lang="en-US" i="1" dirty="0"/>
          </a:p>
          <a:p>
            <a:r>
              <a:rPr lang="en-US" i="1" dirty="0"/>
              <a:t>Say</a:t>
            </a:r>
            <a:r>
              <a:rPr lang="en-US" dirty="0"/>
              <a:t>: As our discussion of Lily’s situation showed, our next career opportunity isn’t usually just waiting for us. We may have to create one for ourselves. The Harvard </a:t>
            </a:r>
            <a:r>
              <a:rPr lang="en-US" dirty="0" err="1"/>
              <a:t>ManageMentor</a:t>
            </a:r>
            <a:r>
              <a:rPr lang="en-US" dirty="0"/>
              <a:t> topic suggests that to build a successful career in a world that is continually changing, we need to be agile learners. This helps us to keep our skills and knowledge up to date as workplace opportunities evolve, and to think more creatively about our career path.</a:t>
            </a:r>
          </a:p>
          <a:p>
            <a:endParaRPr lang="en-US" b="1" dirty="0"/>
          </a:p>
          <a:p>
            <a:r>
              <a:rPr lang="en-US" b="0" i="1" dirty="0"/>
              <a:t>Say</a:t>
            </a:r>
            <a:r>
              <a:rPr lang="en-US" b="0" dirty="0"/>
              <a:t>: As part of your pre-work you completed the “Worksheet for Building Learning Opportunities</a:t>
            </a:r>
            <a:r>
              <a:rPr lang="en-US" b="0"/>
              <a:t>” to </a:t>
            </a:r>
            <a:r>
              <a:rPr lang="en-US" b="0" dirty="0"/>
              <a:t>identify ways to weave learning into your job. Who would like to share one of your learning goals and how you plan to achieve it? Raise your hand.</a:t>
            </a:r>
          </a:p>
          <a:p>
            <a:endParaRPr lang="en-US" b="0" dirty="0"/>
          </a:p>
          <a:p>
            <a:r>
              <a:rPr lang="en-US" b="0" i="1" dirty="0"/>
              <a:t>Instruction</a:t>
            </a:r>
            <a:r>
              <a:rPr lang="en-US" b="0" dirty="0"/>
              <a:t>: Ask the participant to describe how their learning goal fits with their current job and/or future career choices, and what steps they’ll take to achieve it. Ask for contributions from other participants so that the discussion covers a range of learning opportunities and the strategies to achieve them. </a:t>
            </a:r>
          </a:p>
          <a:p>
            <a:endParaRPr lang="en-US" b="0" dirty="0"/>
          </a:p>
          <a:p>
            <a:r>
              <a:rPr lang="en-US" b="0" dirty="0"/>
              <a:t>Strategies could include:</a:t>
            </a:r>
          </a:p>
          <a:p>
            <a:pPr marL="171450" indent="-171450">
              <a:buFontTx/>
              <a:buChar char="-"/>
            </a:pPr>
            <a:r>
              <a:rPr lang="en-US" b="0" dirty="0"/>
              <a:t>Reallocating current tasks to focus on those that support learning goals.</a:t>
            </a:r>
          </a:p>
          <a:p>
            <a:pPr marL="171450" indent="-171450">
              <a:buFontTx/>
              <a:buChar char="-"/>
            </a:pPr>
            <a:r>
              <a:rPr lang="en-US" b="0" dirty="0"/>
              <a:t>Developing new relationships at work that expand your network.</a:t>
            </a:r>
          </a:p>
          <a:p>
            <a:pPr marL="171450" indent="-171450">
              <a:buFontTx/>
              <a:buChar char="-"/>
            </a:pPr>
            <a:r>
              <a:rPr lang="en-US" b="0" dirty="0"/>
              <a:t>Working cross-functionally with another team or department.</a:t>
            </a:r>
          </a:p>
          <a:p>
            <a:pPr marL="171450" indent="-171450">
              <a:buFontTx/>
              <a:buChar char="-"/>
            </a:pPr>
            <a:endParaRPr lang="en-US" b="0" dirty="0"/>
          </a:p>
          <a:p>
            <a:pPr marL="171450" indent="-171450">
              <a:buFontTx/>
              <a:buChar char="-"/>
            </a:pPr>
            <a:endParaRPr lang="en-US" b="0" dirty="0"/>
          </a:p>
          <a:p>
            <a:endParaRPr lang="en-US" b="0"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2997696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pPr defTabSz="465868">
              <a:defRPr/>
            </a:pPr>
            <a:r>
              <a:rPr lang="en-US" sz="1000" dirty="0">
                <a:solidFill>
                  <a:srgbClr val="000000"/>
                </a:solidFill>
              </a:rPr>
              <a:t>[Time: 1/2 minute]</a:t>
            </a:r>
          </a:p>
          <a:p>
            <a:endParaRPr lang="en-US" i="1" dirty="0"/>
          </a:p>
          <a:p>
            <a:r>
              <a:rPr lang="en-US" i="1" dirty="0"/>
              <a:t>Say:</a:t>
            </a:r>
            <a:r>
              <a:rPr lang="en-US" dirty="0"/>
              <a:t> Now that we’ve discussed our learning goals for personal development and career growth, let’s turn our attention to seeking support for achieving them. A valuable resource that you read about in the Harvard </a:t>
            </a:r>
            <a:r>
              <a:rPr lang="en-US" dirty="0" err="1"/>
              <a:t>ManageMentor</a:t>
            </a:r>
            <a:r>
              <a:rPr lang="en-US" dirty="0"/>
              <a:t> topic is a personal board of directors. Let’s discuss how we can cultivate one to help you in your career journey.</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5 minutes]</a:t>
            </a:r>
          </a:p>
          <a:p>
            <a:endParaRPr lang="en-US" i="1" dirty="0"/>
          </a:p>
          <a:p>
            <a:r>
              <a:rPr lang="en-US" i="1" dirty="0"/>
              <a:t>Say:</a:t>
            </a:r>
          </a:p>
          <a:p>
            <a:r>
              <a:rPr lang="en-US" dirty="0"/>
              <a:t>Most people are familiar with the idea of having a network of people who can offer career support, but a personal board of directors is more targeted resource for guidance and advice, as you can see from these characteristics. </a:t>
            </a:r>
          </a:p>
          <a:p>
            <a:endParaRPr lang="en-US" i="1" dirty="0"/>
          </a:p>
          <a:p>
            <a:r>
              <a:rPr lang="en-US" i="1" dirty="0"/>
              <a:t>Instructions</a:t>
            </a:r>
            <a:r>
              <a:rPr lang="en-US" dirty="0"/>
              <a:t>:  Ask if anyone has a personal board of directors, whether they’d formally call it that or not. Also ask if anyone feels they are on someone else’s personal board of directors – do they have a relationship with someone to whom they regularly provide specific career support? Ask participants to chat in their response. Note rough proportion of participants responses.</a:t>
            </a:r>
          </a:p>
          <a:p>
            <a:endParaRPr lang="en-US" dirty="0"/>
          </a:p>
          <a:p>
            <a:r>
              <a:rPr lang="en-US" i="1" dirty="0"/>
              <a:t>Say: </a:t>
            </a:r>
            <a:r>
              <a:rPr lang="en-US" dirty="0"/>
              <a:t>Call on a participant who responded positively to explain more about their experience either receiving or providing such support through a PBOD. How has it helped with their career development?</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3929393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b="1" dirty="0"/>
              <a:t>Facilitator notes:</a:t>
            </a:r>
            <a:endParaRPr lang="en-US" dirty="0"/>
          </a:p>
          <a:p>
            <a:endParaRPr lang="en-US" b="1" dirty="0"/>
          </a:p>
          <a:p>
            <a:r>
              <a:rPr lang="en-US" dirty="0"/>
              <a:t>[Time: 6 minutes]</a:t>
            </a:r>
          </a:p>
          <a:p>
            <a:endParaRPr lang="en-US" i="1" dirty="0"/>
          </a:p>
          <a:p>
            <a:r>
              <a:rPr lang="en-US" i="1" dirty="0"/>
              <a:t>Say:</a:t>
            </a:r>
            <a:r>
              <a:rPr lang="en-US" dirty="0"/>
              <a:t> Without giving names, reflect on who you regularly talk or meet with about your personal or career goals. Chat in the kind of support you receive from them and the qualities that makes them valuable to you.</a:t>
            </a:r>
          </a:p>
          <a:p>
            <a:endParaRPr lang="en-US" i="1" dirty="0"/>
          </a:p>
          <a:p>
            <a:r>
              <a:rPr lang="en-US" i="1" dirty="0"/>
              <a:t>Instructions:</a:t>
            </a:r>
            <a:r>
              <a:rPr lang="en-US" dirty="0"/>
              <a:t> Give participants a minute to chat in their responses. Note and share common themes. Highlight the following ideas if participants do not mention them: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Offers different points of view and are from different parts of my </a:t>
            </a:r>
            <a:r>
              <a:rPr lang="en-US" sz="900" kern="1200" dirty="0" err="1">
                <a:solidFill>
                  <a:schemeClr val="tx1"/>
                </a:solidFill>
                <a:effectLst/>
                <a:latin typeface="+mn-lt"/>
                <a:ea typeface="+mn-ea"/>
                <a:cs typeface="+mn-cs"/>
              </a:rPr>
              <a:t>worklife</a:t>
            </a: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Has more skills and knowledge than I do in certain areas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Tells me the truth</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Helps me uncover my blind spots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Advocates for my best interests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Is someone I regularly keep in touch with anyway</a:t>
            </a:r>
          </a:p>
          <a:p>
            <a:endParaRPr lang="en-US" dirty="0"/>
          </a:p>
          <a:p>
            <a:r>
              <a:rPr lang="en-US" i="1" dirty="0"/>
              <a:t>Say: </a:t>
            </a:r>
            <a:r>
              <a:rPr lang="en-US" dirty="0"/>
              <a:t>Collectively, the group has identified a number of characteristics that would be important in members of a personal board of directors. Take a minute now to consider whether there are any gaps, for example, if members are all from the same area of your work life. Then think about who you might wish to be on your board to fill any gaps, and if you choose to make the role explicit, how you might approach them. If you already have a personal board of directors, this could be a good time to reflect on actions you could take to strengthen your relationships. Take a minute to note your thoughts for yourself.</a:t>
            </a:r>
          </a:p>
          <a:p>
            <a:endParaRPr lang="en-US" i="1" dirty="0"/>
          </a:p>
          <a:p>
            <a:r>
              <a:rPr lang="en-US" i="1" dirty="0"/>
              <a:t>Instructions:</a:t>
            </a:r>
            <a:r>
              <a:rPr lang="en-US" dirty="0"/>
              <a:t>  Give participants a minute or two for reflection.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18</a:t>
            </a:fld>
            <a:endParaRPr lang="en-US"/>
          </a:p>
        </p:txBody>
      </p:sp>
    </p:spTree>
    <p:extLst>
      <p:ext uri="{BB962C8B-B14F-4D97-AF65-F5344CB8AC3E}">
        <p14:creationId xmlns:p14="http://schemas.microsoft.com/office/powerpoint/2010/main" val="4513458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65868">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i="1" dirty="0"/>
              <a:t>Say:</a:t>
            </a:r>
            <a:r>
              <a:rPr lang="en-US" dirty="0"/>
              <a:t> Today’s session focused on three important elements of career management. We discussed how to:</a:t>
            </a:r>
          </a:p>
          <a:p>
            <a:endParaRPr lang="en-US" dirty="0"/>
          </a:p>
          <a:p>
            <a:pPr marL="169530" indent="-169530">
              <a:buFont typeface="Arial" panose="020B0604020202020204" pitchFamily="34" charset="0"/>
              <a:buChar char="•"/>
            </a:pPr>
            <a:r>
              <a:rPr lang="en-US" dirty="0"/>
              <a:t>Assess your career interests, values, and skills</a:t>
            </a:r>
          </a:p>
          <a:p>
            <a:pPr marL="169530" marR="0" lvl="0" indent="-16953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Explore growth opportunities</a:t>
            </a:r>
          </a:p>
          <a:p>
            <a:pPr marL="169530" marR="0" lvl="0" indent="-16953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Cultivate a personal board of directors with members who can help you grow and achieve your career goals</a:t>
            </a:r>
          </a:p>
          <a:p>
            <a:pPr marL="169530" indent="-16953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i="1" dirty="0">
              <a:solidFill>
                <a:srgbClr val="000000"/>
              </a:solidFill>
            </a:endParaRPr>
          </a:p>
          <a:p>
            <a:r>
              <a:rPr lang="en-US" sz="1000" dirty="0">
                <a:solidFill>
                  <a:srgbClr val="000000"/>
                </a:solidFill>
              </a:rPr>
              <a:t>[Time 1 minute]</a:t>
            </a:r>
          </a:p>
          <a:p>
            <a:endParaRPr lang="en-US" sz="1000" i="1" dirty="0">
              <a:solidFill>
                <a:srgbClr val="000000"/>
              </a:solidFill>
            </a:endParaRPr>
          </a:p>
          <a:p>
            <a:r>
              <a:rPr lang="en-US" i="1" dirty="0"/>
              <a:t>Say</a:t>
            </a:r>
            <a:r>
              <a:rPr lang="en-US" dirty="0"/>
              <a:t>: The next step for you in your development is to focus on applying and developing a skill that is particularly relevant to you and has a good chance of making an impact in the workplace for you and your team.</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On-the-Job section in the Harvard ManageMentor Career Management topic provides an opportunity for you to pick a skill to work on and come up with specific ways to apply and develop the skill in your workplace. For instance, you can pick the skill: </a:t>
            </a:r>
            <a:r>
              <a:rPr lang="en-US" sz="900" kern="1200" dirty="0">
                <a:solidFill>
                  <a:schemeClr val="tx1"/>
                </a:solidFill>
                <a:effectLst/>
                <a:latin typeface="+mn-lt"/>
                <a:ea typeface="+mn-ea"/>
                <a:cs typeface="+mn-cs"/>
              </a:rPr>
              <a:t>Identify your career interests, values, skills, and workplace fit.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mn-lt"/>
              <a:ea typeface="+mn-ea"/>
              <a:cs typeface="+mn-cs"/>
            </a:endParaRPr>
          </a:p>
          <a:p>
            <a:r>
              <a:rPr lang="en-US" dirty="0"/>
              <a:t>Then you’ll identify specific action items that you can do to apply and develop this skill. For example, you could develop an action item of: “I will reach out to friends and coworkers to help me identify my </a:t>
            </a:r>
            <a:r>
              <a:rPr lang="en-US"/>
              <a:t>strengths."</a:t>
            </a:r>
            <a:endParaRPr lang="en-US" b="1" dirty="0"/>
          </a:p>
          <a:p>
            <a:endParaRPr lang="en-US" i="1" dirty="0"/>
          </a:p>
          <a:p>
            <a:r>
              <a:rPr lang="en-US" dirty="0"/>
              <a:t>In order to complete this learning experience, proceed to the On-the-Job section in the Harvard ManageMentor Career Management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40982842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65868">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1/2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4 minutes]</a:t>
            </a:r>
          </a:p>
          <a:p>
            <a:endParaRPr lang="en-US" sz="1000" b="1" dirty="0">
              <a:solidFill>
                <a:srgbClr val="000000"/>
              </a:solidFill>
            </a:endParaRPr>
          </a:p>
          <a:p>
            <a:r>
              <a:rPr lang="en-US" i="1" dirty="0"/>
              <a:t>Instructions:</a:t>
            </a:r>
            <a:r>
              <a:rPr lang="en-US" dirty="0"/>
              <a:t> Debrief the icebreaker question from the beginning. Ask a few participants to share their responses.  </a:t>
            </a:r>
          </a:p>
          <a:p>
            <a:endParaRPr lang="en-US" dirty="0"/>
          </a:p>
          <a:p>
            <a:r>
              <a:rPr lang="en-US" dirty="0"/>
              <a:t>Briefly summarize participants’ responses. Note any common themes: for example, a number of participants may mention they’ve enjoyed helping others develop their skills. If responses are varied, you may want to point out how varied the group’s responses are.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1/2 minute]</a:t>
            </a:r>
          </a:p>
          <a:p>
            <a:endParaRPr lang="en-US" sz="1000" b="1" dirty="0"/>
          </a:p>
          <a:p>
            <a:r>
              <a:rPr lang="en-US" i="1" dirty="0"/>
              <a:t>Say:</a:t>
            </a:r>
            <a:r>
              <a:rPr lang="en-US" dirty="0"/>
              <a:t> Today’s session is focused on three important elements of career management. Specifically, we are going to discuss how to:</a:t>
            </a:r>
          </a:p>
          <a:p>
            <a:pPr lvl="0"/>
            <a:endParaRPr lang="en-US" dirty="0"/>
          </a:p>
          <a:p>
            <a:pPr marL="169530" indent="-169530">
              <a:buFont typeface="Arial" panose="020B0604020202020204" pitchFamily="34" charset="0"/>
              <a:buChar char="•"/>
            </a:pPr>
            <a:r>
              <a:rPr lang="en-US" dirty="0"/>
              <a:t>Assess your career interests, values, and skills</a:t>
            </a:r>
          </a:p>
          <a:p>
            <a:pPr marL="169530" marR="0" lvl="0" indent="-16953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Explore growth opportunities</a:t>
            </a:r>
          </a:p>
          <a:p>
            <a:pPr marL="169530" indent="-169530">
              <a:buFont typeface="Arial" panose="020B0604020202020204" pitchFamily="34" charset="0"/>
              <a:buChar char="•"/>
            </a:pPr>
            <a:r>
              <a:rPr lang="en-US" dirty="0"/>
              <a:t>Cultivate a personal board of directors</a:t>
            </a:r>
          </a:p>
          <a:p>
            <a:pPr marL="169530" indent="-16953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i="1" dirty="0"/>
              <a:t>Say:</a:t>
            </a:r>
            <a:r>
              <a:rPr lang="en-US" dirty="0"/>
              <a:t> To manage your career effectively, you need to know yourself. This includes recognizing your core interests and values, because together they form the basis for finding meaning and purpose in your work. To advance your career, you also need to recognize the skills you need the most, understand which skills are already strengths, and identify those that may need further development.  </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2575" y="733425"/>
            <a:ext cx="3905250" cy="2928938"/>
          </a:xfrm>
        </p:spPr>
      </p:sp>
      <p:sp>
        <p:nvSpPr>
          <p:cNvPr id="3" name="Notes Placeholder 2"/>
          <p:cNvSpPr>
            <a:spLocks noGrp="1"/>
          </p:cNvSpPr>
          <p:nvPr>
            <p:ph type="body" idx="1"/>
          </p:nvPr>
        </p:nvSpPr>
        <p:spPr/>
        <p:txBody>
          <a:bodyPr/>
          <a:lstStyle/>
          <a:p>
            <a:pPr defTabSz="465868"/>
            <a:r>
              <a:rPr lang="en-US" b="1" dirty="0"/>
              <a:t>Facilitator notes:</a:t>
            </a:r>
            <a:endParaRPr lang="en-US" dirty="0"/>
          </a:p>
          <a:p>
            <a:endParaRPr lang="en-US" dirty="0"/>
          </a:p>
          <a:p>
            <a:r>
              <a:rPr lang="en-US" dirty="0"/>
              <a:t>[Time:  8 minutes]</a:t>
            </a:r>
          </a:p>
          <a:p>
            <a:endParaRPr lang="en-US" i="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Say</a:t>
            </a:r>
            <a:r>
              <a:rPr lang="en-US" dirty="0"/>
              <a:t>: Let’s get started. Research tells us that doing work that interests you is the most important element of career satisfaction. Being good at what you do isn’t enough. You can be highly skilled in an area without feeling truly engaged in what you’re doing. When you reviewed the handout “Understanding Core Interests” from the Harvard </a:t>
            </a:r>
            <a:r>
              <a:rPr lang="en-US" dirty="0" err="1"/>
              <a:t>ManageMentor</a:t>
            </a:r>
            <a:r>
              <a:rPr lang="en-US" dirty="0"/>
              <a:t> topic, you thought about your interests. Take a minute to review your responses to the questions listed on the slide.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i="1" dirty="0"/>
          </a:p>
          <a:p>
            <a:r>
              <a:rPr lang="en-US" i="1" dirty="0"/>
              <a:t>Instructions</a:t>
            </a:r>
            <a:r>
              <a:rPr lang="en-US" dirty="0"/>
              <a:t>: Allow a minute for review. Point out that we often don’t get to satisfy our core interests on the job as much as we would like. Share an example: If you really enjoy counseling and mentoring, but rarely get a chance to engage in those activities at work, you might offer to help mentor a new employee. Raise your hand if you’d like to share your thoughts about how you could better satisfy one of your top core interests.</a:t>
            </a:r>
          </a:p>
          <a:p>
            <a:endParaRPr lang="en-US" dirty="0">
              <a:effectLst/>
            </a:endParaRPr>
          </a:p>
          <a:p>
            <a:r>
              <a:rPr lang="en-US" dirty="0">
                <a:effectLst/>
              </a:rPr>
              <a:t>Once participants have contributed, a</a:t>
            </a:r>
            <a:r>
              <a:rPr lang="en-US" dirty="0"/>
              <a:t>sk them to reflect on what would happen if they were able to better align work with their core interests. Ask them to describe how their performance might improve—and how the organization might benefit. Allow a minute or two for reflection, then ask the group to chat in their thoughts. </a:t>
            </a:r>
            <a:endParaRPr lang="en-US" dirty="0">
              <a:effectLst/>
            </a:endParaRPr>
          </a:p>
          <a:p>
            <a:endParaRPr lang="en-US" dirty="0"/>
          </a:p>
          <a:p>
            <a:r>
              <a:rPr lang="en-US" dirty="0"/>
              <a:t>After participants have finished sharing, summarize common themes. Highlight the following benefits if participants do not mention them:</a:t>
            </a:r>
          </a:p>
          <a:p>
            <a:pPr marL="169530" indent="-169530">
              <a:buFont typeface="Arial" panose="020B0604020202020204" pitchFamily="34" charset="0"/>
              <a:buChar char="•"/>
            </a:pPr>
            <a:r>
              <a:rPr lang="en-US" dirty="0"/>
              <a:t>I would feel more excited about the work I was doing.</a:t>
            </a:r>
          </a:p>
          <a:p>
            <a:pPr marL="169530" indent="-169530">
              <a:buFont typeface="Arial" panose="020B0604020202020204" pitchFamily="34" charset="0"/>
              <a:buChar char="•"/>
            </a:pPr>
            <a:r>
              <a:rPr lang="en-US" dirty="0"/>
              <a:t>I would feel that I was making a greater contribution to the strategic goals of the organization.</a:t>
            </a:r>
          </a:p>
          <a:p>
            <a:pPr marL="169530" indent="-169530">
              <a:buFont typeface="Arial" panose="020B0604020202020204" pitchFamily="34" charset="0"/>
              <a:buChar char="•"/>
            </a:pPr>
            <a:r>
              <a:rPr lang="en-US" dirty="0"/>
              <a:t>I would feel less discouraged when things were difficult.</a:t>
            </a:r>
          </a:p>
          <a:p>
            <a:pPr marL="169530" indent="-169530">
              <a:buFont typeface="Arial" panose="020B0604020202020204" pitchFamily="34" charset="0"/>
              <a:buChar char="•"/>
            </a:pPr>
            <a:r>
              <a:rPr lang="en-US" dirty="0"/>
              <a:t>I would work even harder.</a:t>
            </a:r>
          </a:p>
          <a:p>
            <a:pPr marL="169530" indent="-169530">
              <a:buFont typeface="Arial" panose="020B0604020202020204" pitchFamily="34" charset="0"/>
              <a:buChar char="•"/>
            </a:pPr>
            <a:r>
              <a:rPr lang="en-US" dirty="0"/>
              <a:t>By helping me do what interests me, my managers would show they care about my career.</a:t>
            </a: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1982015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endParaRPr lang="en-US" dirty="0"/>
          </a:p>
          <a:p>
            <a:r>
              <a:rPr lang="en-US" dirty="0"/>
              <a:t>[Time: 2 minutes]</a:t>
            </a:r>
          </a:p>
          <a:p>
            <a:endParaRPr lang="en-US" i="1" dirty="0"/>
          </a:p>
          <a:p>
            <a:r>
              <a:rPr lang="en-US" i="1" dirty="0"/>
              <a:t>Say</a:t>
            </a:r>
            <a:r>
              <a:rPr lang="en-US" dirty="0"/>
              <a:t>: Now let’s turn to understanding your values. As pre-work for this session, you were asked to complete the “Values Worksheet” where you assessed the relative importance of values such as those shown on the slide. You had a chance to consider which values were most—and least—important to you. Take a minute now to quickly review your responses.</a:t>
            </a:r>
          </a:p>
          <a:p>
            <a:endParaRPr lang="en-US" i="1" dirty="0"/>
          </a:p>
          <a:p>
            <a:r>
              <a:rPr lang="en-US" i="1" dirty="0"/>
              <a:t>Instructions</a:t>
            </a:r>
            <a:r>
              <a:rPr lang="en-US" dirty="0"/>
              <a:t>: Allow a minute for review, then proceed to the next slide.</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4018235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CAREER</a:t>
              </a:r>
              <a:br>
                <a:rPr lang="en-US" sz="1000" dirty="0">
                  <a:solidFill>
                    <a:schemeClr val="bg1"/>
                  </a:solidFill>
                </a:rPr>
              </a:b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0" y="272143"/>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2019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CAREER</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CAREER</a:t>
              </a:r>
              <a:br>
                <a:rPr lang="en-US" sz="1000" dirty="0">
                  <a:solidFill>
                    <a:schemeClr val="bg1"/>
                  </a:solidFill>
                </a:rPr>
              </a:b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reer Management.jpg"/>
          <p:cNvPicPr>
            <a:picLocks noChangeAspect="1"/>
          </p:cNvPicPr>
          <p:nvPr/>
        </p:nvPicPr>
        <p:blipFill rotWithShape="1">
          <a:blip r:embed="rId3" cstate="print">
            <a:extLst>
              <a:ext uri="{28A0092B-C50C-407E-A947-70E740481C1C}">
                <a14:useLocalDpi xmlns:a14="http://schemas.microsoft.com/office/drawing/2010/main" val="0"/>
              </a:ext>
            </a:extLst>
          </a:blip>
          <a:srcRect t="28763"/>
          <a:stretch/>
        </p:blipFill>
        <p:spPr>
          <a:xfrm>
            <a:off x="-31928" y="998824"/>
            <a:ext cx="9191695" cy="436629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9846"/>
            <a:ext cx="7299659" cy="1242679"/>
          </a:xfrm>
        </p:spPr>
        <p:txBody>
          <a:bodyPr/>
          <a:lstStyle/>
          <a:p>
            <a:r>
              <a:rPr lang="en-US" dirty="0"/>
              <a:t>Career Management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62793" y="2567329"/>
            <a:ext cx="7449934" cy="3192026"/>
          </a:xfrm>
        </p:spPr>
        <p:txBody>
          <a:bodyPr/>
          <a:lstStyle/>
          <a:p>
            <a:pPr>
              <a:lnSpc>
                <a:spcPct val="90000"/>
              </a:lnSpc>
            </a:pPr>
            <a:r>
              <a:rPr lang="en-US" sz="4000" dirty="0"/>
              <a:t>How well does your current job align with your values?</a:t>
            </a:r>
          </a:p>
          <a:p>
            <a:pPr marL="914400" lvl="1" indent="-457200">
              <a:buFont typeface="+mj-lt"/>
              <a:buAutoNum type="arabicPeriod"/>
            </a:pPr>
            <a:r>
              <a:rPr lang="en-US" sz="2400" dirty="0">
                <a:solidFill>
                  <a:schemeClr val="bg1"/>
                </a:solidFill>
              </a:rPr>
              <a:t>Not at all</a:t>
            </a:r>
          </a:p>
          <a:p>
            <a:pPr marL="914400" lvl="1" indent="-457200">
              <a:buFont typeface="+mj-lt"/>
              <a:buAutoNum type="arabicPeriod"/>
            </a:pPr>
            <a:r>
              <a:rPr lang="en-US" sz="2400" dirty="0">
                <a:solidFill>
                  <a:schemeClr val="bg1"/>
                </a:solidFill>
              </a:rPr>
              <a:t>To some extent</a:t>
            </a:r>
          </a:p>
          <a:p>
            <a:pPr marL="914400" lvl="1" indent="-457200">
              <a:buFont typeface="+mj-lt"/>
              <a:buAutoNum type="arabicPeriod"/>
            </a:pPr>
            <a:r>
              <a:rPr lang="en-US" sz="2400" dirty="0">
                <a:solidFill>
                  <a:schemeClr val="bg1"/>
                </a:solidFill>
              </a:rPr>
              <a:t>To a great extent</a:t>
            </a:r>
          </a:p>
          <a:p>
            <a:pPr marL="914400" lvl="1" indent="-457200">
              <a:buFont typeface="+mj-lt"/>
              <a:buAutoNum type="arabicPeriod"/>
            </a:pPr>
            <a:r>
              <a:rPr lang="en-US" sz="2400" dirty="0">
                <a:solidFill>
                  <a:schemeClr val="bg1"/>
                </a:solidFill>
              </a:rPr>
              <a:t>Completely</a:t>
            </a:r>
          </a:p>
          <a:p>
            <a:pPr>
              <a:lnSpc>
                <a:spcPct val="90000"/>
              </a:lnSpc>
            </a:pPr>
            <a:endParaRPr lang="en-US" sz="2800" dirty="0"/>
          </a:p>
        </p:txBody>
      </p:sp>
      <p:sp>
        <p:nvSpPr>
          <p:cNvPr id="5" name="Text Placeholder 4"/>
          <p:cNvSpPr>
            <a:spLocks noGrp="1"/>
          </p:cNvSpPr>
          <p:nvPr>
            <p:ph type="body" sz="quarter" idx="11"/>
          </p:nvPr>
        </p:nvSpPr>
        <p:spPr>
          <a:xfrm>
            <a:off x="862792" y="1764382"/>
            <a:ext cx="6611160" cy="692150"/>
          </a:xfrm>
        </p:spPr>
        <p:txBody>
          <a:bodyPr/>
          <a:lstStyle/>
          <a:p>
            <a:r>
              <a:rPr lang="en-US" b="0" dirty="0"/>
              <a:t>ALIGN WORK WITH YOUR VALUES</a:t>
            </a:r>
          </a:p>
        </p:txBody>
      </p:sp>
      <p:grpSp>
        <p:nvGrpSpPr>
          <p:cNvPr id="9" name="Group 8"/>
          <p:cNvGrpSpPr/>
          <p:nvPr/>
        </p:nvGrpSpPr>
        <p:grpSpPr>
          <a:xfrm>
            <a:off x="7563253" y="4807328"/>
            <a:ext cx="1580747" cy="841504"/>
            <a:chOff x="7563253" y="4665042"/>
            <a:chExt cx="1580747" cy="841504"/>
          </a:xfrm>
        </p:grpSpPr>
        <p:sp>
          <p:nvSpPr>
            <p:cNvPr id="10" name="Rectangle 9"/>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1852262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 key skills</a:t>
            </a:r>
          </a:p>
        </p:txBody>
      </p:sp>
      <p:sp>
        <p:nvSpPr>
          <p:cNvPr id="4" name="Text Placeholder 3"/>
          <p:cNvSpPr>
            <a:spLocks noGrp="1"/>
          </p:cNvSpPr>
          <p:nvPr>
            <p:ph type="body" sz="quarter" idx="13"/>
          </p:nvPr>
        </p:nvSpPr>
        <p:spPr/>
        <p:txBody>
          <a:bodyPr/>
          <a:lstStyle/>
          <a:p>
            <a:pPr lvl="0"/>
            <a:endParaRPr lang="en-US" dirty="0"/>
          </a:p>
          <a:p>
            <a:pPr lvl="0"/>
            <a:r>
              <a:rPr lang="en-US" dirty="0"/>
              <a:t>What skills are key to my career growth?</a:t>
            </a:r>
          </a:p>
          <a:p>
            <a:pPr lvl="0"/>
            <a:r>
              <a:rPr lang="en-US" dirty="0"/>
              <a:t>What key skills do I need to develop?</a:t>
            </a:r>
          </a:p>
          <a:p>
            <a:pPr lvl="0"/>
            <a:r>
              <a:rPr lang="en-US" dirty="0"/>
              <a:t>What skills do I need to refresh?</a:t>
            </a:r>
          </a:p>
          <a:p>
            <a:endParaRPr lang="en-US" dirty="0"/>
          </a:p>
        </p:txBody>
      </p:sp>
      <p:pic>
        <p:nvPicPr>
          <p:cNvPr id="2" name="Picture 1" descr="Screen Shot 2015-11-05 at 3.11.3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781" y="2003434"/>
            <a:ext cx="5141458" cy="3351384"/>
          </a:xfrm>
          <a:prstGeom prst="rect">
            <a:avLst/>
          </a:prstGeom>
        </p:spPr>
      </p:pic>
    </p:spTree>
    <p:extLst>
      <p:ext uri="{BB962C8B-B14F-4D97-AF65-F5344CB8AC3E}">
        <p14:creationId xmlns:p14="http://schemas.microsoft.com/office/powerpoint/2010/main" val="3289874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eerMgmt_Les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818"/>
            <a:ext cx="9207500" cy="2084476"/>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sz="6000" b="1" dirty="0"/>
              <a:t>EXPLORE GROWTH OPPORTUNITIES</a:t>
            </a:r>
            <a:endParaRPr lang="en-US" sz="6000"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CAREER MANAGEMENT</a:t>
              </a:r>
            </a:p>
          </p:txBody>
        </p:sp>
      </p:grpSp>
    </p:spTree>
    <p:extLst>
      <p:ext uri="{BB962C8B-B14F-4D97-AF65-F5344CB8AC3E}">
        <p14:creationId xmlns:p14="http://schemas.microsoft.com/office/powerpoint/2010/main" val="1796635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EXPLORE GROWTH OPPORTUNITIES</a:t>
            </a:r>
            <a:br>
              <a:rPr lang="en-US" sz="2800" dirty="0">
                <a:solidFill>
                  <a:schemeClr val="tx1"/>
                </a:solidFill>
              </a:rPr>
            </a:br>
            <a:endParaRPr lang="en-US" sz="2800" dirty="0">
              <a:solidFill>
                <a:schemeClr val="tx1"/>
              </a:solidFill>
            </a:endParaRPr>
          </a:p>
        </p:txBody>
      </p:sp>
      <p:sp>
        <p:nvSpPr>
          <p:cNvPr id="8" name="Text Placeholder 7"/>
          <p:cNvSpPr>
            <a:spLocks noGrp="1"/>
          </p:cNvSpPr>
          <p:nvPr>
            <p:ph type="body" sz="quarter" idx="10"/>
          </p:nvPr>
        </p:nvSpPr>
        <p:spPr>
          <a:xfrm>
            <a:off x="444501" y="2013778"/>
            <a:ext cx="4222749" cy="3494848"/>
          </a:xfrm>
        </p:spPr>
        <p:txBody>
          <a:bodyPr/>
          <a:lstStyle/>
          <a:p>
            <a:r>
              <a:rPr lang="en-US" sz="2000" dirty="0"/>
              <a:t>Lily has a bachelor’s degree in marketing and for the last year has been working as a marketing assistant at a large media company. </a:t>
            </a:r>
          </a:p>
          <a:p>
            <a:r>
              <a:rPr lang="en-US" sz="2000" dirty="0"/>
              <a:t>Lily finds her work interesting but would like to do something more challenging. </a:t>
            </a:r>
          </a:p>
          <a:p>
            <a:r>
              <a:rPr lang="en-US" sz="2000" dirty="0"/>
              <a:t>She wants to stay with the organization, but she’s noticed little turnover in the marketing department.  </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solidFill>
                  <a:schemeClr val="accent1"/>
                </a:solidFill>
              </a:rPr>
              <a:t>How would you advise Lily about possible next steps in advancing her career?</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1557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Practices for developing learning agility</a:t>
            </a:r>
          </a:p>
        </p:txBody>
      </p:sp>
      <p:grpSp>
        <p:nvGrpSpPr>
          <p:cNvPr id="14" name="Group 13">
            <a:extLst>
              <a:ext uri="{FF2B5EF4-FFF2-40B4-BE49-F238E27FC236}">
                <a16:creationId xmlns:a16="http://schemas.microsoft.com/office/drawing/2014/main" id="{DC9DABE4-0033-094E-B8C0-712C89D964F1}"/>
              </a:ext>
            </a:extLst>
          </p:cNvPr>
          <p:cNvGrpSpPr/>
          <p:nvPr/>
        </p:nvGrpSpPr>
        <p:grpSpPr>
          <a:xfrm>
            <a:off x="8054840" y="5153189"/>
            <a:ext cx="1089160" cy="838132"/>
            <a:chOff x="8054840" y="4553595"/>
            <a:chExt cx="1089160" cy="838132"/>
          </a:xfrm>
        </p:grpSpPr>
        <p:sp>
          <p:nvSpPr>
            <p:cNvPr id="15" name="Rectangle 14">
              <a:extLst>
                <a:ext uri="{FF2B5EF4-FFF2-40B4-BE49-F238E27FC236}">
                  <a16:creationId xmlns:a16="http://schemas.microsoft.com/office/drawing/2014/main" id="{BC448884-F026-984E-AE28-C1C8C2DB9129}"/>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6" name="Picture 15" descr="icon_raise hand.png">
              <a:extLst>
                <a:ext uri="{FF2B5EF4-FFF2-40B4-BE49-F238E27FC236}">
                  <a16:creationId xmlns:a16="http://schemas.microsoft.com/office/drawing/2014/main" id="{C706FB82-C999-0141-8649-CEDDC0BDB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
        <p:nvSpPr>
          <p:cNvPr id="10" name="Content Placeholder 9">
            <a:extLst>
              <a:ext uri="{FF2B5EF4-FFF2-40B4-BE49-F238E27FC236}">
                <a16:creationId xmlns:a16="http://schemas.microsoft.com/office/drawing/2014/main" id="{7C2826D3-69B9-504B-B475-7D9C605C7596}"/>
              </a:ext>
            </a:extLst>
          </p:cNvPr>
          <p:cNvSpPr>
            <a:spLocks noGrp="1"/>
          </p:cNvSpPr>
          <p:nvPr>
            <p:ph sz="quarter" idx="10"/>
          </p:nvPr>
        </p:nvSpPr>
        <p:spPr>
          <a:xfrm>
            <a:off x="457201" y="1349045"/>
            <a:ext cx="7211290" cy="4221692"/>
          </a:xfrm>
        </p:spPr>
        <p:txBody>
          <a:bodyPr/>
          <a:lstStyle/>
          <a:p>
            <a:endParaRPr lang="en-US" sz="2000" b="1" dirty="0"/>
          </a:p>
          <a:p>
            <a:pPr marL="511175" indent="-457200">
              <a:buFont typeface="+mj-lt"/>
              <a:buAutoNum type="arabicPeriod"/>
            </a:pPr>
            <a:r>
              <a:rPr lang="en-US" sz="2400" dirty="0"/>
              <a:t>Pursue your personal interests and satisfy your own curiosity</a:t>
            </a:r>
          </a:p>
          <a:p>
            <a:pPr marL="511175" indent="-457200">
              <a:buFont typeface="+mj-lt"/>
              <a:buAutoNum type="arabicPeriod"/>
            </a:pPr>
            <a:r>
              <a:rPr lang="en-US" sz="2400" dirty="0"/>
              <a:t>Build an intellectually diverse network </a:t>
            </a:r>
          </a:p>
          <a:p>
            <a:pPr marL="511175" indent="-457200">
              <a:buFont typeface="+mj-lt"/>
              <a:buAutoNum type="arabicPeriod"/>
            </a:pPr>
            <a:r>
              <a:rPr lang="en-US" sz="2400" dirty="0"/>
              <a:t>Seek multiple opinions.</a:t>
            </a:r>
          </a:p>
          <a:p>
            <a:pPr marL="511175" indent="-457200">
              <a:buFont typeface="+mj-lt"/>
              <a:buAutoNum type="arabicPeriod"/>
            </a:pPr>
            <a:r>
              <a:rPr lang="en-US" sz="2400" dirty="0"/>
              <a:t>Dampen your natural defensiveness </a:t>
            </a:r>
          </a:p>
          <a:p>
            <a:pPr marL="511175" indent="-457200">
              <a:buFont typeface="+mj-lt"/>
              <a:buAutoNum type="arabicPeriod"/>
            </a:pPr>
            <a:r>
              <a:rPr lang="en-US" sz="2400" dirty="0"/>
              <a:t>Search for lessons in both successful and unsuccessful outcomes.</a:t>
            </a:r>
          </a:p>
          <a:p>
            <a:pPr marL="53975" indent="0">
              <a:buNone/>
            </a:pPr>
            <a:endParaRPr lang="en-US" dirty="0"/>
          </a:p>
        </p:txBody>
      </p:sp>
    </p:spTree>
    <p:extLst>
      <p:ext uri="{BB962C8B-B14F-4D97-AF65-F5344CB8AC3E}">
        <p14:creationId xmlns:p14="http://schemas.microsoft.com/office/powerpoint/2010/main" val="588272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Explore your own learning opportunities</a:t>
            </a:r>
          </a:p>
        </p:txBody>
      </p:sp>
      <p:sp>
        <p:nvSpPr>
          <p:cNvPr id="13" name="Content Placeholder 12">
            <a:extLst>
              <a:ext uri="{FF2B5EF4-FFF2-40B4-BE49-F238E27FC236}">
                <a16:creationId xmlns:a16="http://schemas.microsoft.com/office/drawing/2014/main" id="{02850528-051F-2044-AE26-AFBA466B1C00}"/>
              </a:ext>
            </a:extLst>
          </p:cNvPr>
          <p:cNvSpPr>
            <a:spLocks noGrp="1"/>
          </p:cNvSpPr>
          <p:nvPr>
            <p:ph sz="quarter" idx="10"/>
          </p:nvPr>
        </p:nvSpPr>
        <p:spPr>
          <a:xfrm>
            <a:off x="4515432" y="1769629"/>
            <a:ext cx="4129803" cy="4221692"/>
          </a:xfrm>
        </p:spPr>
        <p:txBody>
          <a:bodyPr/>
          <a:lstStyle/>
          <a:p>
            <a:r>
              <a:rPr lang="en-US" dirty="0"/>
              <a:t>Your learning goals</a:t>
            </a:r>
          </a:p>
          <a:p>
            <a:endParaRPr lang="en-US" dirty="0"/>
          </a:p>
          <a:p>
            <a:r>
              <a:rPr lang="en-US" dirty="0"/>
              <a:t>Strategies for achieving them</a:t>
            </a:r>
          </a:p>
          <a:p>
            <a:endParaRPr lang="en-US" dirty="0"/>
          </a:p>
        </p:txBody>
      </p:sp>
      <p:grpSp>
        <p:nvGrpSpPr>
          <p:cNvPr id="14" name="Group 13">
            <a:extLst>
              <a:ext uri="{FF2B5EF4-FFF2-40B4-BE49-F238E27FC236}">
                <a16:creationId xmlns:a16="http://schemas.microsoft.com/office/drawing/2014/main" id="{DC9DABE4-0033-094E-B8C0-712C89D964F1}"/>
              </a:ext>
            </a:extLst>
          </p:cNvPr>
          <p:cNvGrpSpPr/>
          <p:nvPr/>
        </p:nvGrpSpPr>
        <p:grpSpPr>
          <a:xfrm>
            <a:off x="8054840" y="5153189"/>
            <a:ext cx="1089160" cy="838132"/>
            <a:chOff x="8054840" y="4553595"/>
            <a:chExt cx="1089160" cy="838132"/>
          </a:xfrm>
        </p:grpSpPr>
        <p:sp>
          <p:nvSpPr>
            <p:cNvPr id="15" name="Rectangle 14">
              <a:extLst>
                <a:ext uri="{FF2B5EF4-FFF2-40B4-BE49-F238E27FC236}">
                  <a16:creationId xmlns:a16="http://schemas.microsoft.com/office/drawing/2014/main" id="{BC448884-F026-984E-AE28-C1C8C2DB9129}"/>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6" name="Picture 15" descr="icon_raise hand.png">
              <a:extLst>
                <a:ext uri="{FF2B5EF4-FFF2-40B4-BE49-F238E27FC236}">
                  <a16:creationId xmlns:a16="http://schemas.microsoft.com/office/drawing/2014/main" id="{C706FB82-C999-0141-8649-CEDDC0BDB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pic>
        <p:nvPicPr>
          <p:cNvPr id="18" name="Picture 17">
            <a:extLst>
              <a:ext uri="{FF2B5EF4-FFF2-40B4-BE49-F238E27FC236}">
                <a16:creationId xmlns:a16="http://schemas.microsoft.com/office/drawing/2014/main" id="{56D065AD-CCEE-024B-B805-F1DE33EB44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450" y="1379046"/>
            <a:ext cx="3972857" cy="5002857"/>
          </a:xfrm>
          <a:prstGeom prst="rect">
            <a:avLst/>
          </a:prstGeom>
        </p:spPr>
      </p:pic>
    </p:spTree>
    <p:extLst>
      <p:ext uri="{BB962C8B-B14F-4D97-AF65-F5344CB8AC3E}">
        <p14:creationId xmlns:p14="http://schemas.microsoft.com/office/powerpoint/2010/main" val="3225837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reerMgmt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70100"/>
          </a:xfrm>
          <a:prstGeom prst="rect">
            <a:avLst/>
          </a:prstGeom>
        </p:spPr>
      </p:pic>
      <p:sp>
        <p:nvSpPr>
          <p:cNvPr id="7" name="Text Placeholder 6"/>
          <p:cNvSpPr>
            <a:spLocks noGrp="1"/>
          </p:cNvSpPr>
          <p:nvPr>
            <p:ph type="body" idx="1"/>
          </p:nvPr>
        </p:nvSpPr>
        <p:spPr/>
        <p:txBody>
          <a:bodyPr/>
          <a:lstStyle/>
          <a:p>
            <a:r>
              <a:rPr lang="en-US" b="1" dirty="0"/>
              <a:t>CULTIVATE A PERSONAL BOARD OF DIRECTORS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CAREER</a:t>
              </a:r>
            </a:p>
            <a:p>
              <a:pPr algn="ctr"/>
              <a:r>
                <a:rPr lang="en-US" sz="1000" dirty="0">
                  <a:solidFill>
                    <a:schemeClr val="bg1"/>
                  </a:solidFill>
                </a:rPr>
                <a:t>MANAGEMENT</a:t>
              </a:r>
            </a:p>
          </p:txBody>
        </p:sp>
      </p:grpSp>
    </p:spTree>
    <p:extLst>
      <p:ext uri="{BB962C8B-B14F-4D97-AF65-F5344CB8AC3E}">
        <p14:creationId xmlns:p14="http://schemas.microsoft.com/office/powerpoint/2010/main" val="1935770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a personal board of directors?</a:t>
            </a:r>
          </a:p>
        </p:txBody>
      </p:sp>
      <p:graphicFrame>
        <p:nvGraphicFramePr>
          <p:cNvPr id="4" name="Table 3">
            <a:extLst>
              <a:ext uri="{FF2B5EF4-FFF2-40B4-BE49-F238E27FC236}">
                <a16:creationId xmlns:a16="http://schemas.microsoft.com/office/drawing/2014/main" id="{65EAE610-A221-C04E-9C3D-68BB290615A5}"/>
              </a:ext>
            </a:extLst>
          </p:cNvPr>
          <p:cNvGraphicFramePr>
            <a:graphicFrameLocks noGrp="1"/>
          </p:cNvGraphicFramePr>
          <p:nvPr>
            <p:extLst>
              <p:ext uri="{D42A27DB-BD31-4B8C-83A1-F6EECF244321}">
                <p14:modId xmlns:p14="http://schemas.microsoft.com/office/powerpoint/2010/main" val="1392943162"/>
              </p:ext>
            </p:extLst>
          </p:nvPr>
        </p:nvGraphicFramePr>
        <p:xfrm>
          <a:off x="279587" y="1741307"/>
          <a:ext cx="4832740" cy="4056820"/>
        </p:xfrm>
        <a:graphic>
          <a:graphicData uri="http://schemas.openxmlformats.org/drawingml/2006/table">
            <a:tbl>
              <a:tblPr firstRow="1" firstCol="1" bandRow="1">
                <a:tableStyleId>{5C22544A-7EE6-4342-B048-85BDC9FD1C3A}</a:tableStyleId>
              </a:tblPr>
              <a:tblGrid>
                <a:gridCol w="2416370">
                  <a:extLst>
                    <a:ext uri="{9D8B030D-6E8A-4147-A177-3AD203B41FA5}">
                      <a16:colId xmlns:a16="http://schemas.microsoft.com/office/drawing/2014/main" val="1498498874"/>
                    </a:ext>
                  </a:extLst>
                </a:gridCol>
                <a:gridCol w="2416370">
                  <a:extLst>
                    <a:ext uri="{9D8B030D-6E8A-4147-A177-3AD203B41FA5}">
                      <a16:colId xmlns:a16="http://schemas.microsoft.com/office/drawing/2014/main" val="2916413124"/>
                    </a:ext>
                  </a:extLst>
                </a:gridCol>
              </a:tblGrid>
              <a:tr h="577890">
                <a:tc>
                  <a:txBody>
                    <a:bodyPr/>
                    <a:lstStyle/>
                    <a:p>
                      <a:pPr marL="0" marR="0">
                        <a:spcBef>
                          <a:spcPts val="0"/>
                        </a:spcBef>
                        <a:spcAft>
                          <a:spcPts val="0"/>
                        </a:spcAft>
                      </a:pPr>
                      <a:r>
                        <a:rPr lang="en-US" sz="1800" dirty="0">
                          <a:effectLst/>
                        </a:rPr>
                        <a:t>Professional Network</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Personal Board of Directors</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66496828"/>
                  </a:ext>
                </a:extLst>
              </a:tr>
              <a:tr h="3478930">
                <a:tc>
                  <a:txBody>
                    <a:bodyPr/>
                    <a:lstStyle/>
                    <a:p>
                      <a:pPr marL="342900" marR="0" lvl="0" indent="-342900">
                        <a:spcBef>
                          <a:spcPts val="0"/>
                        </a:spcBef>
                        <a:spcAft>
                          <a:spcPts val="0"/>
                        </a:spcAft>
                        <a:buFont typeface="Symbol" pitchFamily="2" charset="2"/>
                        <a:buChar char=""/>
                      </a:pPr>
                      <a:r>
                        <a:rPr lang="en-US" sz="1800" dirty="0">
                          <a:effectLst/>
                        </a:rPr>
                        <a:t>Broad group</a:t>
                      </a:r>
                    </a:p>
                    <a:p>
                      <a:pPr marL="342900" marR="0" lvl="0" indent="-342900">
                        <a:spcBef>
                          <a:spcPts val="0"/>
                        </a:spcBef>
                        <a:spcAft>
                          <a:spcPts val="0"/>
                        </a:spcAft>
                        <a:buFont typeface="Symbol" pitchFamily="2" charset="2"/>
                        <a:buChar char=""/>
                      </a:pPr>
                      <a:r>
                        <a:rPr lang="en-US" sz="1800" dirty="0">
                          <a:effectLst/>
                        </a:rPr>
                        <a:t>Similar industry or interests </a:t>
                      </a:r>
                    </a:p>
                    <a:p>
                      <a:pPr marL="342900" marR="0" lvl="0" indent="-342900">
                        <a:spcBef>
                          <a:spcPts val="0"/>
                        </a:spcBef>
                        <a:spcAft>
                          <a:spcPts val="0"/>
                        </a:spcAft>
                        <a:buFont typeface="Symbol" pitchFamily="2" charset="2"/>
                        <a:buChar char=""/>
                      </a:pPr>
                      <a:r>
                        <a:rPr lang="en-US" sz="1800" dirty="0">
                          <a:effectLst/>
                        </a:rPr>
                        <a:t>Interactions focus on business</a:t>
                      </a:r>
                    </a:p>
                    <a:p>
                      <a:pPr marL="342900" marR="0" lvl="0" indent="-342900">
                        <a:spcBef>
                          <a:spcPts val="0"/>
                        </a:spcBef>
                        <a:spcAft>
                          <a:spcPts val="0"/>
                        </a:spcAft>
                        <a:buFont typeface="Symbol" pitchFamily="2" charset="2"/>
                        <a:buChar char=""/>
                      </a:pPr>
                      <a:r>
                        <a:rPr lang="en-US" sz="1800" dirty="0">
                          <a:effectLst/>
                        </a:rPr>
                        <a:t>General communications</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itchFamily="2" charset="2"/>
                        <a:buChar char=""/>
                      </a:pPr>
                      <a:r>
                        <a:rPr lang="en-US" sz="1800" b="1" dirty="0">
                          <a:effectLst/>
                        </a:rPr>
                        <a:t>Small, carefully selected group (6-8 people)</a:t>
                      </a:r>
                    </a:p>
                    <a:p>
                      <a:pPr marL="342900" marR="0" lvl="0" indent="-342900">
                        <a:spcBef>
                          <a:spcPts val="0"/>
                        </a:spcBef>
                        <a:spcAft>
                          <a:spcPts val="0"/>
                        </a:spcAft>
                        <a:buFont typeface="Symbol" pitchFamily="2" charset="2"/>
                        <a:buChar char=""/>
                      </a:pPr>
                      <a:r>
                        <a:rPr lang="en-US" sz="1800" b="1" dirty="0">
                          <a:effectLst/>
                        </a:rPr>
                        <a:t>Varied backgrounds and interests</a:t>
                      </a:r>
                    </a:p>
                    <a:p>
                      <a:pPr marL="342900" marR="0" lvl="0" indent="-342900">
                        <a:spcBef>
                          <a:spcPts val="0"/>
                        </a:spcBef>
                        <a:spcAft>
                          <a:spcPts val="0"/>
                        </a:spcAft>
                        <a:buFont typeface="Symbol" pitchFamily="2" charset="2"/>
                        <a:buChar char=""/>
                      </a:pPr>
                      <a:r>
                        <a:rPr lang="en-US" sz="1800" b="1" dirty="0">
                          <a:effectLst/>
                        </a:rPr>
                        <a:t>Interactions focus both on business and personal goals</a:t>
                      </a:r>
                    </a:p>
                    <a:p>
                      <a:pPr marL="342900" marR="0" lvl="0" indent="-342900">
                        <a:spcBef>
                          <a:spcPts val="0"/>
                        </a:spcBef>
                        <a:spcAft>
                          <a:spcPts val="0"/>
                        </a:spcAft>
                        <a:buFont typeface="Symbol" pitchFamily="2" charset="2"/>
                        <a:buChar char=""/>
                      </a:pPr>
                      <a:r>
                        <a:rPr lang="en-US" sz="1800" b="1" dirty="0">
                          <a:effectLst/>
                        </a:rPr>
                        <a:t>Targeted discussions</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48302275"/>
                  </a:ext>
                </a:extLst>
              </a:tr>
            </a:tbl>
          </a:graphicData>
        </a:graphic>
      </p:graphicFrame>
      <p:sp>
        <p:nvSpPr>
          <p:cNvPr id="2" name="TextBox 1">
            <a:extLst>
              <a:ext uri="{FF2B5EF4-FFF2-40B4-BE49-F238E27FC236}">
                <a16:creationId xmlns:a16="http://schemas.microsoft.com/office/drawing/2014/main" id="{AF799F70-3F9A-8D41-B04C-9D62A3CDBE88}"/>
              </a:ext>
            </a:extLst>
          </p:cNvPr>
          <p:cNvSpPr txBox="1"/>
          <p:nvPr/>
        </p:nvSpPr>
        <p:spPr>
          <a:xfrm>
            <a:off x="5112327" y="1953491"/>
            <a:ext cx="4239491" cy="3108543"/>
          </a:xfrm>
          <a:prstGeom prst="rect">
            <a:avLst/>
          </a:prstGeom>
          <a:noFill/>
        </p:spPr>
        <p:txBody>
          <a:bodyPr wrap="square" rtlCol="0">
            <a:spAutoFit/>
          </a:bodyPr>
          <a:lstStyle/>
          <a:p>
            <a:pPr marL="457200" indent="-457200">
              <a:buFont typeface="Arial" panose="020B0604020202020204" pitchFamily="34" charset="0"/>
              <a:buChar char="•"/>
            </a:pPr>
            <a:r>
              <a:rPr lang="en-US" sz="2800" dirty="0"/>
              <a:t>Who has or is on a “personal board of directors”?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How has it helped with personal or career growth?</a:t>
            </a:r>
          </a:p>
        </p:txBody>
      </p:sp>
      <p:grpSp>
        <p:nvGrpSpPr>
          <p:cNvPr id="5" name="Group 4">
            <a:extLst>
              <a:ext uri="{FF2B5EF4-FFF2-40B4-BE49-F238E27FC236}">
                <a16:creationId xmlns:a16="http://schemas.microsoft.com/office/drawing/2014/main" id="{30BD2395-3871-CE44-9251-AB32E0B1055A}"/>
              </a:ext>
            </a:extLst>
          </p:cNvPr>
          <p:cNvGrpSpPr/>
          <p:nvPr/>
        </p:nvGrpSpPr>
        <p:grpSpPr>
          <a:xfrm>
            <a:off x="7963593" y="5037514"/>
            <a:ext cx="1180407" cy="854644"/>
            <a:chOff x="7563253" y="4665042"/>
            <a:chExt cx="1580747" cy="844729"/>
          </a:xfrm>
        </p:grpSpPr>
        <p:sp>
          <p:nvSpPr>
            <p:cNvPr id="6" name="Rectangle 5">
              <a:extLst>
                <a:ext uri="{FF2B5EF4-FFF2-40B4-BE49-F238E27FC236}">
                  <a16:creationId xmlns:a16="http://schemas.microsoft.com/office/drawing/2014/main" id="{29656C7B-C592-584E-8EF2-D5B02763C3DF}"/>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a:extLst>
                <a:ext uri="{FF2B5EF4-FFF2-40B4-BE49-F238E27FC236}">
                  <a16:creationId xmlns:a16="http://schemas.microsoft.com/office/drawing/2014/main" id="{6E19E49C-6435-984A-AA23-CA38A8B42B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942013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 a personal board of directors</a:t>
            </a:r>
          </a:p>
        </p:txBody>
      </p:sp>
      <p:sp>
        <p:nvSpPr>
          <p:cNvPr id="3" name="Content Placeholder 2"/>
          <p:cNvSpPr>
            <a:spLocks noGrp="1"/>
          </p:cNvSpPr>
          <p:nvPr>
            <p:ph sz="quarter" idx="10"/>
          </p:nvPr>
        </p:nvSpPr>
        <p:spPr>
          <a:xfrm>
            <a:off x="367015" y="1656851"/>
            <a:ext cx="8389020" cy="4221692"/>
          </a:xfrm>
        </p:spPr>
        <p:txBody>
          <a:bodyPr/>
          <a:lstStyle/>
          <a:p>
            <a:r>
              <a:rPr lang="en-US" dirty="0"/>
              <a:t>Reflect on who you currently go to for career support and guidance. What qualities make them a valuable source of support?</a:t>
            </a:r>
          </a:p>
          <a:p>
            <a:endParaRPr lang="en-US" dirty="0"/>
          </a:p>
          <a:p>
            <a:r>
              <a:rPr lang="en-US" dirty="0"/>
              <a:t>Are there any gaps where you would like more or a different type of support?</a:t>
            </a:r>
          </a:p>
          <a:p>
            <a:endParaRPr lang="en-US" dirty="0"/>
          </a:p>
          <a:p>
            <a:pPr marL="53975" indent="0">
              <a:buNone/>
            </a:pPr>
            <a:endParaRPr lang="en-US" dirty="0"/>
          </a:p>
          <a:p>
            <a:endParaRPr lang="en-US" dirty="0"/>
          </a:p>
          <a:p>
            <a:endParaRPr lang="en-US" dirty="0"/>
          </a:p>
        </p:txBody>
      </p:sp>
      <p:grpSp>
        <p:nvGrpSpPr>
          <p:cNvPr id="4" name="Group 3"/>
          <p:cNvGrpSpPr/>
          <p:nvPr/>
        </p:nvGrpSpPr>
        <p:grpSpPr>
          <a:xfrm>
            <a:off x="7963593" y="5037514"/>
            <a:ext cx="1180407" cy="854644"/>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636672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CAREER</a:t>
              </a:r>
            </a:p>
            <a:p>
              <a:pPr algn="ctr"/>
              <a:r>
                <a:rPr lang="en-US" sz="1000" dirty="0">
                  <a:solidFill>
                    <a:schemeClr val="bg1"/>
                  </a:solidFill>
                </a:rPr>
                <a:t>MANAGEMENT</a:t>
              </a:r>
            </a:p>
          </p:txBody>
        </p:sp>
      </p:grpSp>
    </p:spTree>
    <p:extLst>
      <p:ext uri="{BB962C8B-B14F-4D97-AF65-F5344CB8AC3E}">
        <p14:creationId xmlns:p14="http://schemas.microsoft.com/office/powerpoint/2010/main" val="1117808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a:xfrm>
            <a:off x="444499" y="1887917"/>
            <a:ext cx="8233833" cy="4165750"/>
          </a:xfrm>
        </p:spPr>
        <p:txBody>
          <a:bodyPr/>
          <a:lstStyle/>
          <a:p>
            <a:pPr marL="53975" indent="0">
              <a:buNone/>
            </a:pPr>
            <a:r>
              <a:rPr lang="en-US" i="1" dirty="0">
                <a:solidFill>
                  <a:schemeClr val="accent1"/>
                </a:solidFill>
              </a:rPr>
              <a:t>Imagine you are at the end of your career. Complete this sentence: “One thing that’s given me great satisfaction in my career is ...”</a:t>
            </a:r>
          </a:p>
          <a:p>
            <a:pPr marL="53975" indent="0">
              <a:spcAft>
                <a:spcPts val="1200"/>
              </a:spcAft>
              <a:buNone/>
            </a:pPr>
            <a:r>
              <a:rPr lang="en-US" sz="1800" dirty="0"/>
              <a:t>(please chat in your response)</a:t>
            </a:r>
          </a:p>
          <a:p>
            <a:pPr marL="285750" lvl="1" indent="0">
              <a:buNone/>
            </a:pPr>
            <a:endParaRPr lang="en-US" dirty="0"/>
          </a:p>
          <a:p>
            <a:endParaRPr lang="en-US" dirty="0"/>
          </a:p>
        </p:txBody>
      </p:sp>
      <p:grpSp>
        <p:nvGrpSpPr>
          <p:cNvPr id="8" name="Group 7"/>
          <p:cNvGrpSpPr/>
          <p:nvPr/>
        </p:nvGrpSpPr>
        <p:grpSpPr>
          <a:xfrm>
            <a:off x="7410825" y="4488874"/>
            <a:ext cx="1733175" cy="1020898"/>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852699"/>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Help you:</a:t>
            </a:r>
          </a:p>
          <a:p>
            <a:endParaRPr lang="en-US" dirty="0"/>
          </a:p>
          <a:p>
            <a:pPr marL="974725" lvl="1" indent="-457200">
              <a:buFont typeface="Arial" panose="020B0604020202020204" pitchFamily="34" charset="0"/>
              <a:buChar char="•"/>
            </a:pPr>
            <a:r>
              <a:rPr lang="en-US" dirty="0"/>
              <a:t>Identify your core interests, values, and skills</a:t>
            </a:r>
          </a:p>
          <a:p>
            <a:pPr marL="974725" lvl="1" indent="-457200">
              <a:buFont typeface="Arial" panose="020B0604020202020204" pitchFamily="34" charset="0"/>
              <a:buChar char="•"/>
            </a:pPr>
            <a:r>
              <a:rPr lang="en-US" dirty="0"/>
              <a:t>Explore growth opportunities</a:t>
            </a:r>
          </a:p>
          <a:p>
            <a:pPr marL="974725" lvl="1" indent="-457200">
              <a:buFont typeface="Arial" panose="020B0604020202020204" pitchFamily="34" charset="0"/>
              <a:buChar char="•"/>
            </a:pPr>
            <a:r>
              <a:rPr lang="en-US" dirty="0"/>
              <a:t>Cultivate a personal board of directors</a:t>
            </a:r>
          </a:p>
          <a:p>
            <a:pPr marL="974725" lvl="1" indent="-457200">
              <a:buFont typeface="Arial" panose="020B0604020202020204" pitchFamily="34" charset="0"/>
              <a:buChar char="•"/>
            </a:pPr>
            <a:endParaRPr lang="en-US" sz="2600" dirty="0"/>
          </a:p>
          <a:p>
            <a:pPr marL="974725" lvl="1" indent="-457200">
              <a:buFont typeface="Arial" panose="020B0604020202020204" pitchFamily="34" charset="0"/>
              <a:buChar char="•"/>
            </a:pPr>
            <a:endParaRPr lang="en-US" sz="2600" dirty="0"/>
          </a:p>
        </p:txBody>
      </p:sp>
    </p:spTree>
    <p:extLst>
      <p:ext uri="{BB962C8B-B14F-4D97-AF65-F5344CB8AC3E}">
        <p14:creationId xmlns:p14="http://schemas.microsoft.com/office/powerpoint/2010/main" val="3335301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Career Management topic.</a:t>
            </a:r>
          </a:p>
          <a:p>
            <a:pPr marL="0" indent="0">
              <a:buNone/>
            </a:pPr>
            <a:endParaRPr lang="en-US" sz="2800" dirty="0"/>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p:blipFill>
        <p:spPr>
          <a:xfrm>
            <a:off x="565337" y="1977179"/>
            <a:ext cx="2843307" cy="2903642"/>
          </a:xfrm>
          <a:prstGeom prst="rect">
            <a:avLst/>
          </a:prstGeom>
          <a:ln>
            <a:noFill/>
          </a:ln>
        </p:spPr>
      </p:pic>
    </p:spTree>
    <p:extLst>
      <p:ext uri="{BB962C8B-B14F-4D97-AF65-F5344CB8AC3E}">
        <p14:creationId xmlns:p14="http://schemas.microsoft.com/office/powerpoint/2010/main" val="423444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areer Management.jpg"/>
          <p:cNvPicPr>
            <a:picLocks noChangeAspect="1"/>
          </p:cNvPicPr>
          <p:nvPr/>
        </p:nvPicPr>
        <p:blipFill rotWithShape="1">
          <a:blip r:embed="rId3" cstate="print">
            <a:extLst>
              <a:ext uri="{28A0092B-C50C-407E-A947-70E740481C1C}">
                <a14:useLocalDpi xmlns:a14="http://schemas.microsoft.com/office/drawing/2010/main" val="0"/>
              </a:ext>
            </a:extLst>
          </a:blip>
          <a:srcRect t="9666"/>
          <a:stretch/>
        </p:blipFill>
        <p:spPr>
          <a:xfrm>
            <a:off x="0" y="1006889"/>
            <a:ext cx="9191695" cy="5536743"/>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8581"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61863" y="2156183"/>
            <a:ext cx="2738710" cy="2601395"/>
          </a:xfrm>
          <a:prstGeom prst="rect">
            <a:avLst/>
          </a:prstGeom>
        </p:spPr>
      </p:pic>
      <p:sp>
        <p:nvSpPr>
          <p:cNvPr id="6" name="TextBox 5"/>
          <p:cNvSpPr txBox="1"/>
          <p:nvPr/>
        </p:nvSpPr>
        <p:spPr>
          <a:xfrm>
            <a:off x="1462601"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8836"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Setting your career management context </a:t>
            </a:r>
            <a:endParaRPr lang="en-US" dirty="0"/>
          </a:p>
        </p:txBody>
      </p:sp>
      <p:sp>
        <p:nvSpPr>
          <p:cNvPr id="3" name="Content Placeholder 2"/>
          <p:cNvSpPr>
            <a:spLocks noGrp="1"/>
          </p:cNvSpPr>
          <p:nvPr>
            <p:ph sz="quarter" idx="10"/>
          </p:nvPr>
        </p:nvSpPr>
        <p:spPr/>
        <p:txBody>
          <a:bodyPr/>
          <a:lstStyle/>
          <a:p>
            <a:pPr marL="53975" indent="0">
              <a:buNone/>
            </a:pPr>
            <a:r>
              <a:rPr lang="en-US" i="1" dirty="0">
                <a:solidFill>
                  <a:srgbClr val="B00020"/>
                </a:solidFill>
              </a:rPr>
              <a:t>Imagine you are at the end of your career:</a:t>
            </a:r>
          </a:p>
          <a:p>
            <a:pPr marL="53975" indent="0">
              <a:buNone/>
            </a:pPr>
            <a:r>
              <a:rPr lang="en-US" i="1" dirty="0">
                <a:solidFill>
                  <a:srgbClr val="B00020"/>
                </a:solidFill>
              </a:rPr>
              <a:t>“One thing that’s given me great satisfaction in my career is...”</a:t>
            </a:r>
          </a:p>
          <a:p>
            <a:pPr>
              <a:buNone/>
            </a:pPr>
            <a:endParaRPr lang="en-US" sz="2800" dirty="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57201" y="2182292"/>
            <a:ext cx="8233833" cy="2846907"/>
          </a:xfrm>
        </p:spPr>
        <p:txBody>
          <a:bodyPr/>
          <a:lstStyle/>
          <a:p>
            <a:pPr>
              <a:buNone/>
            </a:pPr>
            <a:r>
              <a:rPr lang="en-US" sz="2800" dirty="0"/>
              <a:t>Help you:</a:t>
            </a:r>
          </a:p>
          <a:p>
            <a:pPr lvl="0"/>
            <a:r>
              <a:rPr lang="en-US" sz="2800" dirty="0"/>
              <a:t>Identify your core interests, values, and skills</a:t>
            </a:r>
          </a:p>
          <a:p>
            <a:r>
              <a:rPr lang="en-US" sz="2800" dirty="0"/>
              <a:t>Explore growth opportunities</a:t>
            </a:r>
          </a:p>
          <a:p>
            <a:pPr lvl="0"/>
            <a:r>
              <a:rPr lang="en-US" sz="2800" dirty="0"/>
              <a:t>Cultivate a personal board of directors</a:t>
            </a:r>
          </a:p>
          <a:p>
            <a:pPr lvl="0"/>
            <a:endParaRPr lang="en-US" sz="2800"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eerMgmt_LesssonImage1.jpg"/>
          <p:cNvPicPr>
            <a:picLocks noChangeAspect="1"/>
          </p:cNvPicPr>
          <p:nvPr/>
        </p:nvPicPr>
        <p:blipFill rotWithShape="1">
          <a:blip r:embed="rId3">
            <a:extLst>
              <a:ext uri="{28A0092B-C50C-407E-A947-70E740481C1C}">
                <a14:useLocalDpi xmlns:a14="http://schemas.microsoft.com/office/drawing/2010/main" val="0"/>
              </a:ext>
            </a:extLst>
          </a:blip>
          <a:srcRect t="60010" b="-1"/>
          <a:stretch/>
        </p:blipFill>
        <p:spPr>
          <a:xfrm>
            <a:off x="0" y="0"/>
            <a:ext cx="9144000" cy="2066348"/>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IDENTIFY CORE INTERESTS, VALUES, AND SKILLS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CAREER MANAGEMENT</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Clarify your interests</a:t>
            </a:r>
          </a:p>
        </p:txBody>
      </p:sp>
      <p:sp>
        <p:nvSpPr>
          <p:cNvPr id="4" name="Text Placeholder 3"/>
          <p:cNvSpPr>
            <a:spLocks noGrp="1"/>
          </p:cNvSpPr>
          <p:nvPr>
            <p:ph type="body" sz="quarter" idx="13"/>
          </p:nvPr>
        </p:nvSpPr>
        <p:spPr>
          <a:xfrm>
            <a:off x="5611090" y="2052287"/>
            <a:ext cx="3195641" cy="4138060"/>
          </a:xfrm>
        </p:spPr>
        <p:txBody>
          <a:bodyPr/>
          <a:lstStyle/>
          <a:p>
            <a:pPr lvl="0"/>
            <a:r>
              <a:rPr lang="en-US" dirty="0"/>
              <a:t>Which are your top two core interests?</a:t>
            </a:r>
          </a:p>
          <a:p>
            <a:pPr lvl="0"/>
            <a:r>
              <a:rPr lang="en-US" dirty="0"/>
              <a:t>How might you better tap into those interests in your job or elsewhere in your organization?</a:t>
            </a:r>
          </a:p>
          <a:p>
            <a:pPr lvl="0"/>
            <a:r>
              <a:rPr lang="en-US" dirty="0"/>
              <a:t>What changes could you make on your own?</a:t>
            </a:r>
          </a:p>
          <a:p>
            <a:r>
              <a:rPr lang="en-US" dirty="0"/>
              <a:t>What changes might you discuss with your manager?</a:t>
            </a:r>
          </a:p>
        </p:txBody>
      </p:sp>
      <p:pic>
        <p:nvPicPr>
          <p:cNvPr id="2" name="Picture 1" descr="CareerManagement_Handout_understanding core interes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2052287"/>
            <a:ext cx="4821382" cy="3725614"/>
          </a:xfrm>
          <a:prstGeom prst="rect">
            <a:avLst/>
          </a:prstGeom>
          <a:ln>
            <a:solidFill>
              <a:schemeClr val="bg1">
                <a:lumMod val="95000"/>
              </a:schemeClr>
            </a:solidFill>
          </a:ln>
          <a:effectLst>
            <a:outerShdw blurRad="50800" dist="38100" dir="2700000" algn="tl" rotWithShape="0">
              <a:prstClr val="black">
                <a:alpha val="14000"/>
              </a:prstClr>
            </a:outerShdw>
          </a:effectLst>
        </p:spPr>
      </p:pic>
    </p:spTree>
    <p:extLst>
      <p:ext uri="{BB962C8B-B14F-4D97-AF65-F5344CB8AC3E}">
        <p14:creationId xmlns:p14="http://schemas.microsoft.com/office/powerpoint/2010/main" val="2380331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b="1" dirty="0"/>
            </a:br>
            <a:r>
              <a:rPr lang="en-US" dirty="0"/>
              <a:t>Identify your values</a:t>
            </a:r>
            <a:br>
              <a:rPr lang="en-US" dirty="0"/>
            </a:br>
            <a:endParaRPr lang="en-US" dirty="0"/>
          </a:p>
        </p:txBody>
      </p:sp>
      <p:pic>
        <p:nvPicPr>
          <p:cNvPr id="4" name="Picture 3" descr="Screen Shot 2015-11-05 at 3.06.2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080" y="1513916"/>
            <a:ext cx="5772745" cy="4466638"/>
          </a:xfrm>
          <a:prstGeom prst="rect">
            <a:avLst/>
          </a:prstGeom>
        </p:spPr>
      </p:pic>
    </p:spTree>
    <p:extLst>
      <p:ext uri="{BB962C8B-B14F-4D97-AF65-F5344CB8AC3E}">
        <p14:creationId xmlns:p14="http://schemas.microsoft.com/office/powerpoint/2010/main" val="2194462477"/>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5155</TotalTime>
  <Words>3567</Words>
  <Application>Microsoft Macintosh PowerPoint</Application>
  <PresentationFormat>On-screen Show (4:3)</PresentationFormat>
  <Paragraphs>330</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Lucida Grande</vt:lpstr>
      <vt:lpstr>Symbol</vt:lpstr>
      <vt:lpstr>Times New Roman</vt:lpstr>
      <vt:lpstr>Wingdings</vt:lpstr>
      <vt:lpstr>Office Theme</vt:lpstr>
      <vt:lpstr>Career Management Café </vt:lpstr>
      <vt:lpstr>Welcome</vt:lpstr>
      <vt:lpstr>Introductions</vt:lpstr>
      <vt:lpstr>Participation tips</vt:lpstr>
      <vt:lpstr>Setting your career management context </vt:lpstr>
      <vt:lpstr>Today’s objectives</vt:lpstr>
      <vt:lpstr>PowerPoint Presentation</vt:lpstr>
      <vt:lpstr>Clarify your interests</vt:lpstr>
      <vt:lpstr> Identify your values </vt:lpstr>
      <vt:lpstr>PowerPoint Presentation</vt:lpstr>
      <vt:lpstr>Identify key skills</vt:lpstr>
      <vt:lpstr>PowerPoint Presentation</vt:lpstr>
      <vt:lpstr>EXPLORE GROWTH OPPORTUNITIES </vt:lpstr>
      <vt:lpstr>Practices for developing learning agility</vt:lpstr>
      <vt:lpstr>Explore your own learning opportunities</vt:lpstr>
      <vt:lpstr>PowerPoint Presentation</vt:lpstr>
      <vt:lpstr>What is a personal board of directors?</vt:lpstr>
      <vt:lpstr>Develop a personal board of directors</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Molloy, Janice</cp:lastModifiedBy>
  <cp:revision>474</cp:revision>
  <cp:lastPrinted>2017-09-14T16:55:46Z</cp:lastPrinted>
  <dcterms:created xsi:type="dcterms:W3CDTF">2014-06-21T12:09:32Z</dcterms:created>
  <dcterms:modified xsi:type="dcterms:W3CDTF">2019-09-23T19:13:21Z</dcterms:modified>
</cp:coreProperties>
</file>