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2" r:id="rId2"/>
    <p:sldId id="321" r:id="rId3"/>
    <p:sldId id="322" r:id="rId4"/>
    <p:sldId id="323" r:id="rId5"/>
    <p:sldId id="324" r:id="rId6"/>
    <p:sldId id="325" r:id="rId7"/>
    <p:sldId id="311" r:id="rId8"/>
    <p:sldId id="306" r:id="rId9"/>
    <p:sldId id="331" r:id="rId10"/>
    <p:sldId id="330" r:id="rId11"/>
    <p:sldId id="287" r:id="rId12"/>
    <p:sldId id="279" r:id="rId13"/>
    <p:sldId id="316" r:id="rId14"/>
    <p:sldId id="314" r:id="rId15"/>
    <p:sldId id="327" r:id="rId16"/>
    <p:sldId id="328" r:id="rId17"/>
    <p:sldId id="297" r:id="rId18"/>
    <p:sldId id="305" r:id="rId19"/>
    <p:sldId id="294" r:id="rId20"/>
    <p:sldId id="29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880">
          <p15:clr>
            <a:srgbClr val="A4A3A4"/>
          </p15:clr>
        </p15:guide>
        <p15:guide id="2" pos="43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clrMru>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21" autoAdjust="0"/>
    <p:restoredTop sz="92738" autoAdjust="0"/>
  </p:normalViewPr>
  <p:slideViewPr>
    <p:cSldViewPr snapToGrid="0" showGuides="1">
      <p:cViewPr>
        <p:scale>
          <a:sx n="110" d="100"/>
          <a:sy n="110" d="100"/>
        </p:scale>
        <p:origin x="1752" y="16"/>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227" d="100"/>
          <a:sy n="227" d="100"/>
        </p:scale>
        <p:origin x="872" y="-3280"/>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8/8/17</a:t>
            </a:fld>
            <a:endParaRPr lang="en-US" dirty="0"/>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dirty="0"/>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794125"/>
            <a:ext cx="5486400" cy="4664075"/>
          </a:xfrm>
        </p:spPr>
        <p:txBody>
          <a:bodyPr/>
          <a:lstStyle/>
          <a:p>
            <a:r>
              <a:rPr lang="en-US" b="1" kern="1200" dirty="0" smtClean="0">
                <a:solidFill>
                  <a:schemeClr val="tx1"/>
                </a:solidFill>
                <a:effectLst/>
              </a:rPr>
              <a:t>Facilitator notes:</a:t>
            </a:r>
            <a:endParaRPr lang="en-US" b="0" kern="1200" dirty="0" smtClean="0">
              <a:solidFill>
                <a:schemeClr val="tx1"/>
              </a:solidFill>
              <a:effectLst/>
            </a:endParaRPr>
          </a:p>
          <a:p>
            <a:r>
              <a:rPr lang="en-US" b="0" i="1" kern="1200" dirty="0" smtClean="0">
                <a:solidFill>
                  <a:schemeClr val="tx1"/>
                </a:solidFill>
                <a:effectLst/>
              </a:rPr>
              <a:t>Instructions</a:t>
            </a:r>
            <a:r>
              <a:rPr lang="en-US" b="0" kern="1200" dirty="0" smtClean="0">
                <a:solidFill>
                  <a:schemeClr val="tx1"/>
                </a:solidFill>
                <a:effectLst/>
              </a:rPr>
              <a:t>:</a:t>
            </a:r>
            <a:r>
              <a:rPr lang="en-US" b="0" kern="1200" baseline="0" dirty="0" smtClean="0">
                <a:solidFill>
                  <a:schemeClr val="tx1"/>
                </a:solidFill>
                <a:effectLst/>
              </a:rPr>
              <a:t> Proceed to the next slide once the presentation is visible to the participants.</a:t>
            </a:r>
            <a:endParaRPr lang="en-US" b="0" kern="1200" dirty="0" smtClean="0">
              <a:solidFill>
                <a:schemeClr val="tx1"/>
              </a:solidFill>
              <a:effectLst/>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dirty="0"/>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r>
              <a:rPr lang="en-US" dirty="0"/>
              <a:t>[Time: </a:t>
            </a:r>
            <a:r>
              <a:rPr lang="en-US" dirty="0" smtClean="0"/>
              <a:t>3</a:t>
            </a:r>
            <a:r>
              <a:rPr lang="en-US" dirty="0"/>
              <a:t> </a:t>
            </a:r>
            <a:r>
              <a:rPr lang="en-US" dirty="0" smtClean="0"/>
              <a:t>½  </a:t>
            </a:r>
            <a:r>
              <a:rPr lang="en-US" dirty="0"/>
              <a:t>minutes</a:t>
            </a:r>
            <a:r>
              <a:rPr lang="en-US" dirty="0" smtClean="0"/>
              <a:t>]</a:t>
            </a:r>
          </a:p>
          <a:p>
            <a:endParaRPr lang="en-US" dirty="0"/>
          </a:p>
          <a:p>
            <a:r>
              <a:rPr lang="en-US" i="1" dirty="0"/>
              <a:t>Say:  </a:t>
            </a:r>
            <a:r>
              <a:rPr lang="en-US" dirty="0"/>
              <a:t>When building a business case, </a:t>
            </a:r>
            <a:r>
              <a:rPr lang="en-US" dirty="0" smtClean="0"/>
              <a:t>it’s important right from the start to be sure that you’re considering a broad set of viable alternatives.  However, there are many pitfalls that can prevent you from doing so. Here are several that can doom a good business case.</a:t>
            </a:r>
          </a:p>
          <a:p>
            <a:endParaRPr lang="en-US" dirty="0"/>
          </a:p>
          <a:p>
            <a:r>
              <a:rPr lang="en-US" i="1" dirty="0" smtClean="0"/>
              <a:t>Ask: </a:t>
            </a:r>
            <a:r>
              <a:rPr lang="en-US" dirty="0" smtClean="0"/>
              <a:t>What else might get in your way? Chat in any other pitfalls that come to mind.</a:t>
            </a:r>
          </a:p>
          <a:p>
            <a:endParaRPr lang="en-US" dirty="0" smtClean="0"/>
          </a:p>
          <a:p>
            <a:pPr lvl="0"/>
            <a:r>
              <a:rPr lang="en-US" i="1" dirty="0" smtClean="0"/>
              <a:t>Instructions</a:t>
            </a:r>
            <a:r>
              <a:rPr lang="en-US" dirty="0" smtClean="0"/>
              <a:t>: Give participants a minute to read the list and invite them to </a:t>
            </a:r>
            <a:r>
              <a:rPr lang="en-US" dirty="0"/>
              <a:t>chat in their replies. </a:t>
            </a:r>
            <a:r>
              <a:rPr lang="en-US" dirty="0" smtClean="0"/>
              <a:t>Experienced facilitators may wish to annotate additional pitfalls on the slide.</a:t>
            </a:r>
            <a:endParaRPr lang="en-US" dirty="0"/>
          </a:p>
          <a:p>
            <a:endParaRPr lang="en-US" dirty="0" smtClean="0"/>
          </a:p>
          <a:p>
            <a:r>
              <a:rPr lang="en-US" i="1" dirty="0" smtClean="0"/>
              <a:t>Ask</a:t>
            </a:r>
            <a:r>
              <a:rPr lang="en-US" dirty="0" smtClean="0"/>
              <a:t>: How can you avoid these pitfalls? Raise your hand to share your ideas.</a:t>
            </a:r>
          </a:p>
          <a:p>
            <a:endParaRPr lang="en-US" dirty="0"/>
          </a:p>
          <a:p>
            <a:r>
              <a:rPr lang="en-US" i="1" dirty="0"/>
              <a:t>Instructions</a:t>
            </a:r>
            <a:r>
              <a:rPr lang="en-US" dirty="0"/>
              <a:t>: Call on 1-2 participants to share insights. </a:t>
            </a:r>
            <a:r>
              <a:rPr lang="en-US" dirty="0" smtClean="0"/>
              <a:t>Highlight the following strategies if participants do not mention them:</a:t>
            </a:r>
          </a:p>
          <a:p>
            <a:pPr marL="171450" lvl="0" indent="-171450">
              <a:buFont typeface="Arial"/>
              <a:buChar char="•"/>
            </a:pPr>
            <a:endParaRPr lang="en-US" dirty="0" smtClean="0"/>
          </a:p>
          <a:p>
            <a:pPr marL="171450" lvl="0" indent="-171450">
              <a:buFont typeface="Arial"/>
              <a:buChar char="•"/>
            </a:pPr>
            <a:r>
              <a:rPr lang="en-US" dirty="0" smtClean="0"/>
              <a:t>Assemble a cross-functional team to encourage diverse opinions</a:t>
            </a:r>
          </a:p>
          <a:p>
            <a:pPr marL="171450" lvl="0" indent="-171450">
              <a:buFont typeface="Arial"/>
              <a:buChar char="•"/>
            </a:pPr>
            <a:r>
              <a:rPr lang="en-US" dirty="0" smtClean="0"/>
              <a:t>Convene </a:t>
            </a:r>
            <a:r>
              <a:rPr lang="en-US" dirty="0"/>
              <a:t>a group of stakeholders for a brainstorming </a:t>
            </a:r>
            <a:r>
              <a:rPr lang="en-US" dirty="0" smtClean="0"/>
              <a:t>session</a:t>
            </a:r>
          </a:p>
          <a:p>
            <a:pPr marL="171450" lvl="0" indent="-171450">
              <a:buFont typeface="Arial"/>
              <a:buChar char="•"/>
            </a:pPr>
            <a:r>
              <a:rPr lang="en-US" dirty="0" smtClean="0"/>
              <a:t>Seek early feedback</a:t>
            </a:r>
          </a:p>
          <a:p>
            <a:pPr marL="171450" lvl="0" indent="-171450">
              <a:buFont typeface="Arial"/>
              <a:buChar char="•"/>
            </a:pPr>
            <a:r>
              <a:rPr lang="en-US" dirty="0" smtClean="0"/>
              <a:t>Look outwards for solutions</a:t>
            </a:r>
          </a:p>
          <a:p>
            <a:pPr marL="171450" lvl="0" indent="-171450">
              <a:buFont typeface="Arial"/>
              <a:buChar char="•"/>
            </a:pPr>
            <a:r>
              <a:rPr lang="en-US" dirty="0" smtClean="0"/>
              <a:t>Use devil’s advocates to challenge positions</a:t>
            </a:r>
          </a:p>
          <a:p>
            <a:pPr lvl="0"/>
            <a:endParaRPr lang="en-US" dirty="0" smtClean="0"/>
          </a:p>
          <a:p>
            <a:r>
              <a:rPr lang="en-US" i="1" dirty="0" smtClean="0"/>
              <a:t>Say:</a:t>
            </a:r>
            <a:r>
              <a:rPr lang="en-US" dirty="0" smtClean="0"/>
              <a:t> These are great suggestions. Once </a:t>
            </a:r>
            <a:r>
              <a:rPr lang="en-US" dirty="0"/>
              <a:t>you've compared your alternatives, </a:t>
            </a:r>
            <a:r>
              <a:rPr lang="en-US" dirty="0" smtClean="0"/>
              <a:t>you’ll select </a:t>
            </a:r>
            <a:r>
              <a:rPr lang="en-US" dirty="0"/>
              <a:t>the best possible solution and justify your choice</a:t>
            </a:r>
            <a:r>
              <a:rPr lang="en-US" dirty="0" smtClean="0"/>
              <a:t>. Then you will need to turn your attention to your implementation plan.</a:t>
            </a:r>
            <a:endParaRPr lang="en-US" i="1"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10</a:t>
            </a:fld>
            <a:endParaRPr lang="en-US" dirty="0"/>
          </a:p>
        </p:txBody>
      </p:sp>
    </p:spTree>
    <p:extLst>
      <p:ext uri="{BB962C8B-B14F-4D97-AF65-F5344CB8AC3E}">
        <p14:creationId xmlns:p14="http://schemas.microsoft.com/office/powerpoint/2010/main" val="608498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b="1" dirty="0" smtClean="0">
              <a:solidFill>
                <a:srgbClr val="000000"/>
              </a:solidFill>
            </a:endParaRPr>
          </a:p>
          <a:p>
            <a:pPr>
              <a:defRPr/>
            </a:pPr>
            <a:r>
              <a:rPr lang="en-US" kern="1200" dirty="0" smtClean="0">
                <a:solidFill>
                  <a:srgbClr val="000000"/>
                </a:solidFill>
              </a:rPr>
              <a:t>[</a:t>
            </a:r>
            <a:r>
              <a:rPr lang="en-US" dirty="0"/>
              <a:t>Time</a:t>
            </a:r>
            <a:r>
              <a:rPr lang="en-US" kern="1200" dirty="0" smtClean="0">
                <a:solidFill>
                  <a:srgbClr val="000000"/>
                </a:solidFill>
              </a:rPr>
              <a:t>: 1/2 minute]</a:t>
            </a:r>
          </a:p>
          <a:p>
            <a:endParaRPr lang="en-US" b="1" dirty="0" smtClean="0">
              <a:solidFill>
                <a:srgbClr val="000000"/>
              </a:solidFill>
            </a:endParaRPr>
          </a:p>
          <a:p>
            <a:r>
              <a:rPr lang="en-US" i="1" kern="1200" dirty="0" smtClean="0">
                <a:solidFill>
                  <a:schemeClr val="tx1"/>
                </a:solidFill>
                <a:effectLst/>
              </a:rPr>
              <a:t>Say:</a:t>
            </a:r>
            <a:r>
              <a:rPr lang="en-US" kern="1200" dirty="0" smtClean="0">
                <a:solidFill>
                  <a:schemeClr val="tx1"/>
                </a:solidFill>
                <a:effectLst/>
              </a:rPr>
              <a:t> </a:t>
            </a:r>
            <a:r>
              <a:rPr lang="en-US" dirty="0"/>
              <a:t>Before you share your business case with decision makers, you need an implementation </a:t>
            </a:r>
            <a:r>
              <a:rPr lang="en-US" dirty="0" smtClean="0"/>
              <a:t>plan that lays out your </a:t>
            </a:r>
            <a:r>
              <a:rPr lang="en-US" dirty="0"/>
              <a:t>process for tracking your progress and measuring the success of your proposed solution. Without a clear plan, you are unlikely to get the buy-in you need. </a:t>
            </a:r>
            <a:endParaRPr lang="en-US" dirty="0" smtClean="0"/>
          </a:p>
          <a:p>
            <a:endParaRPr lang="en-US" dirty="0"/>
          </a:p>
          <a:p>
            <a:r>
              <a:rPr lang="en-US" dirty="0"/>
              <a:t>W</a:t>
            </a:r>
            <a:r>
              <a:rPr lang="en-US" dirty="0" smtClean="0"/>
              <a:t>hile you should be very clear about the vision, metrics and objectives of your business case, you will need to be flexible with your plan. </a:t>
            </a:r>
          </a:p>
          <a:p>
            <a:endParaRPr lang="en-US" dirty="0"/>
          </a:p>
          <a:p>
            <a:r>
              <a:rPr lang="en-US" dirty="0" smtClean="0"/>
              <a:t>Let’s start our discussion by taking a look at a plan that appears to be failing and considering how it might need to be adjusted.</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dirty="0"/>
          </a:p>
        </p:txBody>
      </p:sp>
    </p:spTree>
    <p:extLst>
      <p:ext uri="{BB962C8B-B14F-4D97-AF65-F5344CB8AC3E}">
        <p14:creationId xmlns:p14="http://schemas.microsoft.com/office/powerpoint/2010/main" val="31867796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68866" y="3794125"/>
            <a:ext cx="5486400" cy="4935008"/>
          </a:xfrm>
        </p:spPr>
        <p:txBody>
          <a:bodyPr/>
          <a:lstStyle/>
          <a:p>
            <a:r>
              <a:rPr lang="en-US" b="1" dirty="0" smtClean="0">
                <a:solidFill>
                  <a:srgbClr val="000000"/>
                </a:solidFill>
              </a:rPr>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1" i="1" dirty="0" smtClean="0">
              <a:solidFill>
                <a:srgbClr val="000000"/>
              </a:solidFill>
            </a:endParaRPr>
          </a:p>
          <a:p>
            <a:r>
              <a:rPr lang="en-US" dirty="0"/>
              <a:t>[Time: </a:t>
            </a:r>
            <a:r>
              <a:rPr lang="en-US" dirty="0" smtClean="0"/>
              <a:t>7</a:t>
            </a:r>
            <a:r>
              <a:rPr lang="en-US" kern="1200" dirty="0" smtClean="0">
                <a:solidFill>
                  <a:schemeClr val="tx1"/>
                </a:solidFill>
                <a:effectLst/>
              </a:rPr>
              <a:t> minutes]</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Let’s take a minute or two to review this scenario about a </a:t>
            </a:r>
            <a:r>
              <a:rPr lang="en-US" dirty="0" smtClean="0"/>
              <a:t>leader </a:t>
            </a:r>
            <a:r>
              <a:rPr lang="en-US" kern="1200" dirty="0" smtClean="0">
                <a:solidFill>
                  <a:schemeClr val="tx1"/>
                </a:solidFill>
                <a:effectLst/>
              </a:rPr>
              <a:t>implementing a business plan to improve results</a:t>
            </a:r>
            <a:r>
              <a:rPr lang="en-US" dirty="0" smtClean="0"/>
              <a:t>. Do you see any obvious flaws in Mimi’s implementation plan? R</a:t>
            </a:r>
            <a:r>
              <a:rPr lang="en-US" kern="1200" dirty="0" smtClean="0">
                <a:solidFill>
                  <a:schemeClr val="tx1"/>
                </a:solidFill>
                <a:effectLst/>
              </a:rPr>
              <a:t>aise your hand </a:t>
            </a:r>
            <a:r>
              <a:rPr lang="en-US" dirty="0" smtClean="0"/>
              <a:t>to offer your perspective.</a:t>
            </a:r>
          </a:p>
          <a:p>
            <a:endParaRPr lang="en-US" i="1" kern="1200" dirty="0" smtClean="0">
              <a:solidFill>
                <a:schemeClr val="tx1"/>
              </a:solidFill>
              <a:effectLst/>
            </a:endParaRPr>
          </a:p>
          <a:p>
            <a:r>
              <a:rPr lang="en-US" i="1" kern="1200" dirty="0" smtClean="0">
                <a:solidFill>
                  <a:schemeClr val="tx1"/>
                </a:solidFill>
                <a:effectLst/>
              </a:rPr>
              <a:t>Instructions: </a:t>
            </a:r>
            <a:r>
              <a:rPr lang="en-US" kern="1200" dirty="0" smtClean="0">
                <a:solidFill>
                  <a:schemeClr val="tx1"/>
                </a:solidFill>
                <a:effectLst/>
              </a:rPr>
              <a:t>Give participants </a:t>
            </a:r>
            <a:r>
              <a:rPr lang="en-US" dirty="0" smtClean="0"/>
              <a:t>a couple of </a:t>
            </a:r>
            <a:r>
              <a:rPr lang="en-US" kern="1200" dirty="0" smtClean="0">
                <a:solidFill>
                  <a:schemeClr val="tx1"/>
                </a:solidFill>
                <a:effectLst/>
              </a:rPr>
              <a:t>minutes to review the scenario, and then ask 2-3 participants to offer specific </a:t>
            </a:r>
            <a:r>
              <a:rPr lang="en-US" dirty="0" smtClean="0"/>
              <a:t>perspectives about possible flaws in Mimi’s implementation plan. These might include:</a:t>
            </a:r>
          </a:p>
          <a:p>
            <a:endParaRPr lang="en-US" dirty="0"/>
          </a:p>
          <a:p>
            <a:pPr marL="171450" indent="-171450">
              <a:buFont typeface="Arial"/>
              <a:buChar char="•"/>
            </a:pPr>
            <a:r>
              <a:rPr lang="en-US" b="1" dirty="0" smtClean="0"/>
              <a:t>An unrealistic schedule  </a:t>
            </a:r>
            <a:r>
              <a:rPr lang="en-US" dirty="0" smtClean="0"/>
              <a:t>-  Mimi may have underestimated </a:t>
            </a:r>
            <a:r>
              <a:rPr lang="en-US" dirty="0"/>
              <a:t>the time </a:t>
            </a:r>
            <a:r>
              <a:rPr lang="en-US" dirty="0" smtClean="0"/>
              <a:t>required to fully implement her plan. </a:t>
            </a:r>
            <a:endParaRPr lang="en-US" dirty="0"/>
          </a:p>
          <a:p>
            <a:pPr marL="171450" indent="-171450">
              <a:buFont typeface="Arial"/>
              <a:buChar char="•"/>
            </a:pPr>
            <a:r>
              <a:rPr lang="en-US" b="1" dirty="0" smtClean="0"/>
              <a:t>Failure to assign </a:t>
            </a:r>
            <a:r>
              <a:rPr lang="en-US" b="1" dirty="0"/>
              <a:t>accountability </a:t>
            </a:r>
            <a:r>
              <a:rPr lang="en-US" dirty="0"/>
              <a:t>for </a:t>
            </a:r>
            <a:r>
              <a:rPr lang="en-US" dirty="0" smtClean="0"/>
              <a:t>milestones</a:t>
            </a:r>
          </a:p>
          <a:p>
            <a:pPr marL="171450" indent="-171450">
              <a:buFont typeface="Arial"/>
              <a:buChar char="•"/>
            </a:pPr>
            <a:r>
              <a:rPr lang="en-US" b="1" dirty="0" smtClean="0"/>
              <a:t>Failure  to </a:t>
            </a:r>
            <a:r>
              <a:rPr lang="en-US" b="1" dirty="0"/>
              <a:t>gain commitment from </a:t>
            </a:r>
            <a:r>
              <a:rPr lang="en-US" b="1" dirty="0" smtClean="0"/>
              <a:t>others </a:t>
            </a:r>
            <a:r>
              <a:rPr lang="en-US" dirty="0" smtClean="0"/>
              <a:t>to the new process. Mimi may be taking too much on herself, resulting in the need for her to be present at so many production runs.</a:t>
            </a:r>
          </a:p>
          <a:p>
            <a:pPr marL="171450" indent="-171450">
              <a:buFont typeface="Arial"/>
              <a:buChar char="•"/>
            </a:pPr>
            <a:r>
              <a:rPr lang="en-US" b="1" dirty="0" smtClean="0"/>
              <a:t>Inadequate planning for a gap in time between actual and recorded results. </a:t>
            </a:r>
            <a:r>
              <a:rPr lang="en-US" dirty="0" smtClean="0"/>
              <a:t>It’s possible Mimi’s system may be yielding benefits, but they haven’t been recorded during the first few months of operation.</a:t>
            </a:r>
          </a:p>
          <a:p>
            <a:pPr marL="171450" indent="-171450">
              <a:buFont typeface="Arial"/>
              <a:buChar char="•"/>
            </a:pPr>
            <a:endParaRPr lang="en-US" dirty="0" smtClean="0"/>
          </a:p>
          <a:p>
            <a:pPr lvl="0"/>
            <a:r>
              <a:rPr lang="en-US" i="1" dirty="0" smtClean="0"/>
              <a:t>Say: </a:t>
            </a:r>
            <a:r>
              <a:rPr lang="en-US" dirty="0" smtClean="0"/>
              <a:t>Tracking the results of your plan helps you learn </a:t>
            </a:r>
            <a:r>
              <a:rPr lang="en-US" dirty="0"/>
              <a:t>what to do differently or what successful practices to continue in the </a:t>
            </a:r>
            <a:r>
              <a:rPr lang="en-US" dirty="0" smtClean="0"/>
              <a:t>future. If you were in Mimi’s shoes, what steps would you take to analyze which aspects of your original implementation plan are working, and which are not working?</a:t>
            </a:r>
          </a:p>
          <a:p>
            <a:pPr lvl="0"/>
            <a:endParaRPr lang="en-US" dirty="0"/>
          </a:p>
          <a:p>
            <a:pPr lvl="0"/>
            <a:r>
              <a:rPr lang="en-US" i="1" dirty="0"/>
              <a:t>Instructions: </a:t>
            </a:r>
            <a:r>
              <a:rPr lang="en-US" dirty="0" smtClean="0"/>
              <a:t>Ask 1-2 participants to </a:t>
            </a:r>
            <a:r>
              <a:rPr lang="en-US" dirty="0"/>
              <a:t>s</a:t>
            </a:r>
            <a:r>
              <a:rPr lang="en-US" dirty="0" smtClean="0"/>
              <a:t>hare perspectives by raising their hands. If necessary, offer suggestions to prompt discussion. For example, Mimi could:</a:t>
            </a:r>
          </a:p>
          <a:p>
            <a:pPr lvl="0"/>
            <a:endParaRPr lang="en-US" dirty="0" smtClean="0"/>
          </a:p>
          <a:p>
            <a:pPr marL="171450" lvl="0" indent="-171450">
              <a:buFont typeface="Arial"/>
              <a:buChar char="•"/>
            </a:pPr>
            <a:r>
              <a:rPr lang="en-US" dirty="0" smtClean="0"/>
              <a:t>Confirm accountabilities with the team and seek their perspective on the discrepancies between the plan’s vision and the reality through frequent </a:t>
            </a:r>
            <a:r>
              <a:rPr lang="en-US" dirty="0"/>
              <a:t>check-in </a:t>
            </a:r>
            <a:r>
              <a:rPr lang="en-US" dirty="0" smtClean="0"/>
              <a:t>meetings. </a:t>
            </a:r>
          </a:p>
          <a:p>
            <a:pPr marL="171450" lvl="0" indent="-171450">
              <a:buFont typeface="Arial"/>
              <a:buChar char="•"/>
            </a:pPr>
            <a:r>
              <a:rPr lang="en-US" dirty="0" smtClean="0"/>
              <a:t>Use short-term milestones to better track progress on a monthly basis.</a:t>
            </a:r>
          </a:p>
          <a:p>
            <a:pPr marL="171450" lvl="0" indent="-171450">
              <a:buFont typeface="Arial"/>
              <a:buChar char="•"/>
            </a:pPr>
            <a:r>
              <a:rPr lang="en-US" dirty="0" smtClean="0"/>
              <a:t>Keep closer </a:t>
            </a:r>
            <a:r>
              <a:rPr lang="en-US" dirty="0"/>
              <a:t>track of estimated due dates versus actual delivery dates, as well as estimated benefits versus actual benefits, </a:t>
            </a:r>
            <a:r>
              <a:rPr lang="en-US" dirty="0" smtClean="0"/>
              <a:t>to </a:t>
            </a:r>
            <a:r>
              <a:rPr lang="en-US" dirty="0"/>
              <a:t>generate </a:t>
            </a:r>
            <a:r>
              <a:rPr lang="en-US" dirty="0" smtClean="0"/>
              <a:t>improved data. </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12</a:t>
            </a:fld>
            <a:endParaRPr lang="en-US" dirty="0"/>
          </a:p>
        </p:txBody>
      </p:sp>
    </p:spTree>
    <p:extLst>
      <p:ext uri="{BB962C8B-B14F-4D97-AF65-F5344CB8AC3E}">
        <p14:creationId xmlns:p14="http://schemas.microsoft.com/office/powerpoint/2010/main" val="5578350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794125"/>
            <a:ext cx="5486400" cy="5180542"/>
          </a:xfrm>
        </p:spPr>
        <p:txBody>
          <a:bodyPr/>
          <a:lstStyle/>
          <a:p>
            <a:r>
              <a:rPr lang="en-US" b="1" dirty="0"/>
              <a:t>Facilitator notes:</a:t>
            </a:r>
          </a:p>
          <a:p>
            <a:pPr>
              <a:defRPr/>
            </a:pPr>
            <a:endParaRPr lang="en-US" dirty="0"/>
          </a:p>
          <a:p>
            <a:pPr>
              <a:defRPr/>
            </a:pPr>
            <a:r>
              <a:rPr lang="en-US" dirty="0"/>
              <a:t>[Time: </a:t>
            </a:r>
            <a:r>
              <a:rPr lang="en-US" dirty="0" smtClean="0"/>
              <a:t>4</a:t>
            </a:r>
            <a:r>
              <a:rPr lang="en-US" dirty="0"/>
              <a:t> </a:t>
            </a:r>
            <a:r>
              <a:rPr lang="en-US" dirty="0" smtClean="0"/>
              <a:t>½  </a:t>
            </a:r>
            <a:r>
              <a:rPr lang="en-US" dirty="0"/>
              <a:t>minutes]</a:t>
            </a:r>
          </a:p>
          <a:p>
            <a:endParaRPr lang="en-US" sz="900" b="1" dirty="0" smtClean="0"/>
          </a:p>
          <a:p>
            <a:r>
              <a:rPr lang="en-US" i="1" dirty="0"/>
              <a:t>Say:</a:t>
            </a:r>
            <a:r>
              <a:rPr lang="en-US" dirty="0"/>
              <a:t>  Let’s consider this situation in a broader context. Here are six critical steps for creating an implementation plan as part of your business case. </a:t>
            </a:r>
          </a:p>
          <a:p>
            <a:endParaRPr lang="en-US" dirty="0"/>
          </a:p>
          <a:p>
            <a:r>
              <a:rPr lang="en-US" i="1" dirty="0"/>
              <a:t>Ask: </a:t>
            </a:r>
            <a:r>
              <a:rPr lang="en-US" dirty="0"/>
              <a:t>What are some of the common flaws you’ve observed in business case implementation plans? Chat in any you’ve observed in your experience.</a:t>
            </a:r>
          </a:p>
          <a:p>
            <a:endParaRPr lang="en-US" dirty="0"/>
          </a:p>
          <a:p>
            <a:r>
              <a:rPr lang="en-US" dirty="0"/>
              <a:t>Ask: What are some steps you can take to ensure you avoid implementation problems? Chat your thoughts.</a:t>
            </a:r>
          </a:p>
          <a:p>
            <a:endParaRPr lang="en-US" dirty="0"/>
          </a:p>
          <a:p>
            <a:r>
              <a:rPr lang="en-US" i="1" dirty="0"/>
              <a:t>Instructions</a:t>
            </a:r>
            <a:r>
              <a:rPr lang="en-US" dirty="0"/>
              <a:t>: Call out chats (experienced facilitators may wish to annotate examples on the slide). </a:t>
            </a:r>
          </a:p>
          <a:p>
            <a:endParaRPr lang="en-US" dirty="0"/>
          </a:p>
          <a:p>
            <a:r>
              <a:rPr lang="en-US" dirty="0"/>
              <a:t>Examples include:</a:t>
            </a:r>
          </a:p>
          <a:p>
            <a:pPr marL="171450" indent="-171450">
              <a:buFont typeface="Arial" charset="0"/>
              <a:buChar char="•"/>
            </a:pPr>
            <a:r>
              <a:rPr lang="en-US" dirty="0"/>
              <a:t>Keep milestones simple and ensure buy-in.</a:t>
            </a:r>
          </a:p>
          <a:p>
            <a:pPr marL="171450" indent="-171450">
              <a:buFont typeface="Arial" charset="0"/>
              <a:buChar char="•"/>
            </a:pPr>
            <a:r>
              <a:rPr lang="en-US" dirty="0"/>
              <a:t>Assign accountability for milestones and gain explicit commitment from the necessary individual; indicate who will be responsible for ensuring that each phase of the project realizes its intended results in terms of costs, revenues, benefits, and deliverables. </a:t>
            </a:r>
          </a:p>
          <a:p>
            <a:pPr marL="171450" indent="-171450">
              <a:buFont typeface="Arial" charset="0"/>
              <a:buChar char="•"/>
            </a:pPr>
            <a:r>
              <a:rPr lang="en-US" dirty="0"/>
              <a:t>Be prepared with back-up plans.</a:t>
            </a:r>
          </a:p>
          <a:p>
            <a:pPr marL="171450" indent="-171450">
              <a:buFont typeface="Arial" charset="0"/>
              <a:buChar char="•"/>
            </a:pPr>
            <a:r>
              <a:rPr lang="en-US" dirty="0" smtClean="0"/>
              <a:t>Carefully track </a:t>
            </a:r>
            <a:r>
              <a:rPr lang="en-US" dirty="0"/>
              <a:t>progress to consider whether you need to make any changes to your </a:t>
            </a:r>
            <a:r>
              <a:rPr lang="en-US" dirty="0" smtClean="0"/>
              <a:t>plan </a:t>
            </a:r>
            <a:r>
              <a:rPr lang="en-US" dirty="0"/>
              <a:t>based on the results you achieve during each phase.</a:t>
            </a:r>
          </a:p>
          <a:p>
            <a:pPr marL="171450" indent="-171450">
              <a:buFont typeface="Arial" charset="0"/>
              <a:buChar char="•"/>
            </a:pPr>
            <a:endParaRPr lang="en-US" dirty="0"/>
          </a:p>
          <a:p>
            <a:r>
              <a:rPr lang="en-US" i="1" dirty="0">
                <a:cs typeface="Calibri"/>
              </a:rPr>
              <a:t>Say:</a:t>
            </a:r>
            <a:r>
              <a:rPr lang="en-US" dirty="0">
                <a:cs typeface="Calibri"/>
              </a:rPr>
              <a:t> These are </a:t>
            </a:r>
            <a:r>
              <a:rPr lang="en-US" dirty="0" smtClean="0">
                <a:cs typeface="Calibri"/>
              </a:rPr>
              <a:t>great </a:t>
            </a:r>
            <a:r>
              <a:rPr lang="en-US" dirty="0">
                <a:cs typeface="Calibri"/>
              </a:rPr>
              <a:t>guidelines for each of us to consider when we develop our own implementation plans. </a:t>
            </a:r>
            <a:endParaRPr lang="en-US" i="1"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13</a:t>
            </a:fld>
            <a:endParaRPr lang="en-US" dirty="0"/>
          </a:p>
        </p:txBody>
      </p:sp>
    </p:spTree>
    <p:extLst>
      <p:ext uri="{BB962C8B-B14F-4D97-AF65-F5344CB8AC3E}">
        <p14:creationId xmlns:p14="http://schemas.microsoft.com/office/powerpoint/2010/main" val="31004924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endParaRPr lang="en-US" b="1" dirty="0" smtClean="0"/>
          </a:p>
          <a:p>
            <a:r>
              <a:rPr lang="en-US" b="1" dirty="0" smtClean="0"/>
              <a:t>Facilitator notes:</a:t>
            </a:r>
          </a:p>
          <a:p>
            <a:endParaRPr lang="en-US" b="1" dirty="0" smtClean="0"/>
          </a:p>
          <a:p>
            <a:pPr>
              <a:defRPr/>
            </a:pPr>
            <a:r>
              <a:rPr lang="en-US" kern="1200" dirty="0" smtClean="0">
                <a:solidFill>
                  <a:schemeClr val="tx1"/>
                </a:solidFill>
              </a:rPr>
              <a:t>[</a:t>
            </a:r>
            <a:r>
              <a:rPr lang="en-US" dirty="0" smtClean="0"/>
              <a:t>Time</a:t>
            </a:r>
            <a:r>
              <a:rPr lang="en-US" kern="1200" dirty="0" smtClean="0">
                <a:solidFill>
                  <a:schemeClr val="tx1"/>
                </a:solidFill>
              </a:rPr>
              <a:t>: 1/2 minute]</a:t>
            </a:r>
          </a:p>
          <a:p>
            <a:endParaRPr lang="en-US" b="1" dirty="0" smtClean="0"/>
          </a:p>
          <a:p>
            <a:pPr lvl="0"/>
            <a:r>
              <a:rPr lang="en-US" i="1" kern="1200" dirty="0" smtClean="0">
                <a:solidFill>
                  <a:schemeClr val="tx1"/>
                </a:solidFill>
                <a:effectLst/>
              </a:rPr>
              <a:t>Say:</a:t>
            </a:r>
            <a:r>
              <a:rPr lang="en-US" kern="1200" dirty="0" smtClean="0">
                <a:solidFill>
                  <a:schemeClr val="tx1"/>
                </a:solidFill>
                <a:effectLst/>
              </a:rPr>
              <a:t> </a:t>
            </a:r>
            <a:r>
              <a:rPr lang="en-US" dirty="0" smtClean="0"/>
              <a:t>Let’s turn our attention now to the audience for your business case and how you can best ”pitch” your case. </a:t>
            </a:r>
            <a:r>
              <a:rPr lang="en-US" dirty="0"/>
              <a:t>To get buy-in from decision makers, </a:t>
            </a:r>
            <a:r>
              <a:rPr lang="en-US" dirty="0" smtClean="0"/>
              <a:t>you need to present </a:t>
            </a:r>
            <a:r>
              <a:rPr lang="en-US" dirty="0"/>
              <a:t>a compelling case that communicates a clear business need, your solution, and its benefits to the organization</a:t>
            </a:r>
            <a:r>
              <a:rPr lang="en-US" dirty="0" smtClean="0"/>
              <a:t>. </a:t>
            </a:r>
          </a:p>
          <a:p>
            <a:pPr lvl="0"/>
            <a:endParaRPr lang="en-US" dirty="0"/>
          </a:p>
          <a:p>
            <a:pPr lvl="0"/>
            <a:r>
              <a:rPr lang="en-US" dirty="0" smtClean="0"/>
              <a:t>Optimally, you </a:t>
            </a:r>
            <a:r>
              <a:rPr lang="en-US" dirty="0"/>
              <a:t>will want to </a:t>
            </a:r>
            <a:r>
              <a:rPr lang="en-US" dirty="0" smtClean="0"/>
              <a:t>present </a:t>
            </a:r>
            <a:r>
              <a:rPr lang="en-US" dirty="0"/>
              <a:t>your </a:t>
            </a:r>
            <a:r>
              <a:rPr lang="en-US" dirty="0" smtClean="0"/>
              <a:t>case</a:t>
            </a:r>
            <a:r>
              <a:rPr lang="en-US" dirty="0"/>
              <a:t> </a:t>
            </a:r>
            <a:r>
              <a:rPr lang="en-US" dirty="0" smtClean="0"/>
              <a:t>in the form of a short</a:t>
            </a:r>
            <a:r>
              <a:rPr lang="en-US" dirty="0"/>
              <a:t>, focused sales pitch, not a lengthy lecture—even if your written business case contains rich detail.  </a:t>
            </a:r>
            <a:r>
              <a:rPr lang="en-US" dirty="0" smtClean="0"/>
              <a:t>And, of course, you will need to target it to your specific audience. </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14375"/>
            <a:ext cx="3838575" cy="2879725"/>
          </a:xfrm>
        </p:spPr>
      </p:sp>
      <p:sp>
        <p:nvSpPr>
          <p:cNvPr id="3" name="Notes Placeholder 2"/>
          <p:cNvSpPr>
            <a:spLocks noGrp="1"/>
          </p:cNvSpPr>
          <p:nvPr>
            <p:ph type="body" idx="1"/>
          </p:nvPr>
        </p:nvSpPr>
        <p:spPr>
          <a:xfrm>
            <a:off x="685800" y="3649127"/>
            <a:ext cx="5486400" cy="5418670"/>
          </a:xfrm>
        </p:spPr>
        <p:txBody>
          <a:bodyPr/>
          <a:lstStyle/>
          <a:p>
            <a:r>
              <a:rPr lang="en-US" sz="850" b="1" dirty="0" smtClean="0"/>
              <a:t>Facilitator notes:</a:t>
            </a:r>
          </a:p>
          <a:p>
            <a:endParaRPr lang="en-US" sz="850" b="1" dirty="0" smtClean="0"/>
          </a:p>
          <a:p>
            <a:r>
              <a:rPr lang="en-US" sz="850" dirty="0"/>
              <a:t>[Time: </a:t>
            </a:r>
            <a:r>
              <a:rPr lang="en-US" sz="850" dirty="0" smtClean="0"/>
              <a:t>8.5 </a:t>
            </a:r>
            <a:r>
              <a:rPr lang="en-US" sz="850" dirty="0"/>
              <a:t>minutes]</a:t>
            </a:r>
          </a:p>
          <a:p>
            <a:endParaRPr lang="en-US" sz="850" b="1" dirty="0" smtClean="0"/>
          </a:p>
          <a:p>
            <a:r>
              <a:rPr lang="en-US" sz="850" i="1" dirty="0" smtClean="0"/>
              <a:t>Say:</a:t>
            </a:r>
            <a:r>
              <a:rPr lang="en-US" sz="850" dirty="0"/>
              <a:t> </a:t>
            </a:r>
            <a:r>
              <a:rPr lang="en-US" sz="850" dirty="0" smtClean="0"/>
              <a:t>Before </a:t>
            </a:r>
            <a:r>
              <a:rPr lang="en-US" sz="850" dirty="0"/>
              <a:t>you present your case to decision makers, </a:t>
            </a:r>
            <a:r>
              <a:rPr lang="en-US" sz="850" dirty="0" smtClean="0"/>
              <a:t>you must be </a:t>
            </a:r>
            <a:r>
              <a:rPr lang="en-US" sz="850" dirty="0"/>
              <a:t>clear about</a:t>
            </a:r>
            <a:r>
              <a:rPr lang="en-US" sz="850" dirty="0" smtClean="0"/>
              <a:t>:</a:t>
            </a:r>
          </a:p>
          <a:p>
            <a:endParaRPr lang="en-US" sz="850" dirty="0"/>
          </a:p>
          <a:p>
            <a:pPr marL="171450" indent="-171450">
              <a:buFont typeface="Arial"/>
              <a:buChar char="•"/>
            </a:pPr>
            <a:r>
              <a:rPr lang="en-US" sz="850" dirty="0"/>
              <a:t>What you want them to </a:t>
            </a:r>
            <a:r>
              <a:rPr lang="en-US" sz="850" dirty="0" smtClean="0"/>
              <a:t>do </a:t>
            </a:r>
          </a:p>
          <a:p>
            <a:pPr marL="171450" indent="-171450">
              <a:buFont typeface="Arial"/>
              <a:buChar char="•"/>
            </a:pPr>
            <a:r>
              <a:rPr lang="en-US" sz="850" dirty="0" smtClean="0"/>
              <a:t>What </a:t>
            </a:r>
            <a:r>
              <a:rPr lang="en-US" sz="850" dirty="0"/>
              <a:t>they value/care </a:t>
            </a:r>
            <a:r>
              <a:rPr lang="en-US" sz="850" dirty="0" smtClean="0"/>
              <a:t>about</a:t>
            </a:r>
          </a:p>
          <a:p>
            <a:pPr marL="171450" indent="-171450">
              <a:buFont typeface="Arial"/>
              <a:buChar char="•"/>
            </a:pPr>
            <a:r>
              <a:rPr lang="en-US" sz="850" dirty="0" smtClean="0"/>
              <a:t>What </a:t>
            </a:r>
            <a:r>
              <a:rPr lang="en-US" sz="850" dirty="0"/>
              <a:t>they stand to </a:t>
            </a:r>
            <a:r>
              <a:rPr lang="en-US" sz="850" dirty="0" smtClean="0"/>
              <a:t>gain </a:t>
            </a:r>
            <a:endParaRPr lang="en-US" sz="850" dirty="0"/>
          </a:p>
          <a:p>
            <a:pPr marL="171450" indent="-171450">
              <a:buFont typeface="Arial"/>
              <a:buChar char="•"/>
            </a:pPr>
            <a:r>
              <a:rPr lang="en-US" sz="850" dirty="0"/>
              <a:t>Their level of risk </a:t>
            </a:r>
            <a:r>
              <a:rPr lang="en-US" sz="850" dirty="0" smtClean="0"/>
              <a:t>tolerance </a:t>
            </a:r>
          </a:p>
          <a:p>
            <a:pPr marL="171450" indent="-171450">
              <a:buFont typeface="Arial"/>
              <a:buChar char="•"/>
            </a:pPr>
            <a:r>
              <a:rPr lang="en-US" sz="850" dirty="0" smtClean="0"/>
              <a:t>How </a:t>
            </a:r>
            <a:r>
              <a:rPr lang="en-US" sz="850" dirty="0"/>
              <a:t>they like to receive </a:t>
            </a:r>
            <a:r>
              <a:rPr lang="en-US" sz="850" dirty="0" smtClean="0"/>
              <a:t>information </a:t>
            </a:r>
          </a:p>
          <a:p>
            <a:endParaRPr lang="en-US" sz="850" dirty="0"/>
          </a:p>
          <a:p>
            <a:r>
              <a:rPr lang="en-US" sz="850" dirty="0" smtClean="0"/>
              <a:t>In preparation for our session, you were asked to complete </a:t>
            </a:r>
            <a:r>
              <a:rPr lang="en-US" sz="850" dirty="0"/>
              <a:t>the practice </a:t>
            </a:r>
            <a:r>
              <a:rPr lang="en-US" sz="850" dirty="0" smtClean="0"/>
              <a:t>activity</a:t>
            </a:r>
            <a:r>
              <a:rPr lang="en-US" sz="850" dirty="0"/>
              <a:t> </a:t>
            </a:r>
            <a:r>
              <a:rPr lang="en-US" sz="850" dirty="0" smtClean="0"/>
              <a:t>“Understand </a:t>
            </a:r>
            <a:r>
              <a:rPr lang="en-US" sz="850" dirty="0"/>
              <a:t>Your </a:t>
            </a:r>
            <a:r>
              <a:rPr lang="en-US" sz="850" dirty="0" smtClean="0"/>
              <a:t>Audience” </a:t>
            </a:r>
            <a:r>
              <a:rPr lang="en-US" sz="850" dirty="0"/>
              <a:t>in the </a:t>
            </a:r>
            <a:r>
              <a:rPr lang="en-US" sz="850" dirty="0" smtClean="0"/>
              <a:t>Harvard </a:t>
            </a:r>
            <a:r>
              <a:rPr lang="en-US" sz="850" dirty="0"/>
              <a:t>ManageMentor Business Case Development </a:t>
            </a:r>
            <a:r>
              <a:rPr lang="en-US" sz="850" dirty="0" smtClean="0"/>
              <a:t>topic. Let’s </a:t>
            </a:r>
            <a:r>
              <a:rPr lang="en-US" sz="850" dirty="0"/>
              <a:t>focus </a:t>
            </a:r>
            <a:r>
              <a:rPr lang="en-US" sz="850" dirty="0" smtClean="0"/>
              <a:t>now on your assessment of </a:t>
            </a:r>
            <a:r>
              <a:rPr lang="en-US" sz="850" dirty="0"/>
              <a:t>the audience </a:t>
            </a:r>
            <a:r>
              <a:rPr lang="en-US" sz="850" dirty="0" smtClean="0"/>
              <a:t>factors, </a:t>
            </a:r>
            <a:r>
              <a:rPr lang="en-US" sz="850" dirty="0"/>
              <a:t>as these may be </a:t>
            </a:r>
            <a:r>
              <a:rPr lang="en-US" sz="850" dirty="0" smtClean="0"/>
              <a:t>similar throughout our organization regardless </a:t>
            </a:r>
            <a:r>
              <a:rPr lang="en-US" sz="850" dirty="0"/>
              <a:t>of the specifics of </a:t>
            </a:r>
            <a:r>
              <a:rPr lang="en-US" sz="850" dirty="0" smtClean="0"/>
              <a:t>each business case.</a:t>
            </a:r>
          </a:p>
          <a:p>
            <a:endParaRPr lang="en-US" sz="850" dirty="0"/>
          </a:p>
          <a:p>
            <a:r>
              <a:rPr lang="en-US" sz="850" i="1" dirty="0" smtClean="0"/>
              <a:t>Ask: </a:t>
            </a:r>
            <a:r>
              <a:rPr lang="en-US" sz="850" dirty="0" smtClean="0"/>
              <a:t>What do business leaders in our organization value most? Chat in the factors that come to mind. </a:t>
            </a:r>
          </a:p>
          <a:p>
            <a:endParaRPr lang="en-US" sz="850" dirty="0"/>
          </a:p>
          <a:p>
            <a:r>
              <a:rPr lang="en-US" sz="850" i="1" dirty="0" smtClean="0"/>
              <a:t>Instructions:</a:t>
            </a:r>
            <a:r>
              <a:rPr lang="en-US" sz="850" dirty="0" smtClean="0"/>
              <a:t> Ask participants to chat in value indicators in their business and call out the ones referenced most often. Note that these may be closely tied to organizational values and/or performance metrics.</a:t>
            </a:r>
          </a:p>
          <a:p>
            <a:endParaRPr lang="en-US" sz="850" dirty="0"/>
          </a:p>
          <a:p>
            <a:r>
              <a:rPr lang="en-US" sz="850" i="1" dirty="0" smtClean="0"/>
              <a:t>Ask: </a:t>
            </a:r>
            <a:r>
              <a:rPr lang="en-US" sz="850" dirty="0" smtClean="0"/>
              <a:t>What’s our overall risk tolerance? Is it low, medium, or high? Chat in your perspective.</a:t>
            </a:r>
          </a:p>
          <a:p>
            <a:endParaRPr lang="en-US" sz="850" dirty="0"/>
          </a:p>
          <a:p>
            <a:r>
              <a:rPr lang="en-US" sz="850" i="1" dirty="0" smtClean="0"/>
              <a:t>Instructions: </a:t>
            </a:r>
            <a:r>
              <a:rPr lang="en-US" sz="850" dirty="0" smtClean="0"/>
              <a:t>Note the most common response.</a:t>
            </a:r>
          </a:p>
          <a:p>
            <a:endParaRPr lang="en-US" sz="850" dirty="0"/>
          </a:p>
          <a:p>
            <a:r>
              <a:rPr lang="en-US" sz="850" i="1" dirty="0"/>
              <a:t>Ask: </a:t>
            </a:r>
            <a:r>
              <a:rPr lang="en-US" sz="850" dirty="0" smtClean="0"/>
              <a:t>What are some signs of resistance that you’ve seen in our organization? Chat in some ideas, such as any common phrases you’ve heard people use to express resistance.</a:t>
            </a:r>
          </a:p>
          <a:p>
            <a:endParaRPr lang="en-US" sz="850" dirty="0"/>
          </a:p>
          <a:p>
            <a:r>
              <a:rPr lang="en-US" sz="850" dirty="0" smtClean="0"/>
              <a:t>I</a:t>
            </a:r>
            <a:r>
              <a:rPr lang="en-US" sz="850" i="1" dirty="0" smtClean="0"/>
              <a:t>nstruction</a:t>
            </a:r>
            <a:r>
              <a:rPr lang="en-US" sz="850" dirty="0" smtClean="0"/>
              <a:t>s: Ask participants to chat responses that indicate resistance. If necessary, prompt with examples, such as, “It will never work,” or “We’ll never get approval for that.”</a:t>
            </a:r>
          </a:p>
          <a:p>
            <a:endParaRPr lang="en-US" sz="850" dirty="0"/>
          </a:p>
          <a:p>
            <a:r>
              <a:rPr lang="en-US" sz="850" i="1" dirty="0" smtClean="0"/>
              <a:t>Ask: </a:t>
            </a:r>
            <a:r>
              <a:rPr lang="en-US" sz="850" dirty="0" smtClean="0"/>
              <a:t>What’s the best way to appeal to a leader at our company? This time, let’s get some hands up with a few thoughts. </a:t>
            </a:r>
          </a:p>
          <a:p>
            <a:endParaRPr lang="en-US" sz="850" dirty="0"/>
          </a:p>
          <a:p>
            <a:r>
              <a:rPr lang="en-US" sz="850" dirty="0" smtClean="0"/>
              <a:t>I</a:t>
            </a:r>
            <a:r>
              <a:rPr lang="en-US" sz="850" i="1" dirty="0" smtClean="0"/>
              <a:t>nstructions</a:t>
            </a:r>
            <a:r>
              <a:rPr lang="en-US" sz="850" dirty="0" smtClean="0"/>
              <a:t>: </a:t>
            </a:r>
            <a:r>
              <a:rPr lang="en-US" sz="850" dirty="0"/>
              <a:t>Ask 1-2 participants to share perspectives by raising their hands. </a:t>
            </a:r>
            <a:endParaRPr lang="en-US" sz="850" dirty="0" smtClean="0"/>
          </a:p>
          <a:p>
            <a:endParaRPr lang="en-US" sz="85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dirty="0"/>
          </a:p>
        </p:txBody>
      </p:sp>
    </p:spTree>
    <p:extLst>
      <p:ext uri="{BB962C8B-B14F-4D97-AF65-F5344CB8AC3E}">
        <p14:creationId xmlns:p14="http://schemas.microsoft.com/office/powerpoint/2010/main" val="1955276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77333" y="3810000"/>
            <a:ext cx="5486400" cy="4664075"/>
          </a:xfrm>
        </p:spPr>
        <p:txBody>
          <a:bodyPr/>
          <a:lstStyle/>
          <a:p>
            <a:r>
              <a:rPr lang="en-US" b="1" dirty="0" smtClean="0"/>
              <a:t>Facilitator notes:</a:t>
            </a:r>
          </a:p>
          <a:p>
            <a:endParaRPr lang="en-US" b="1" dirty="0" smtClean="0"/>
          </a:p>
          <a:p>
            <a:r>
              <a:rPr lang="en-US" dirty="0"/>
              <a:t>[Time: 8</a:t>
            </a:r>
            <a:r>
              <a:rPr lang="en-US" dirty="0" smtClean="0"/>
              <a:t> </a:t>
            </a:r>
            <a:r>
              <a:rPr lang="en-US" dirty="0"/>
              <a:t>minutes]</a:t>
            </a:r>
          </a:p>
          <a:p>
            <a:endParaRPr lang="en-US" b="1" dirty="0" smtClean="0"/>
          </a:p>
          <a:p>
            <a:pPr lvl="0"/>
            <a:r>
              <a:rPr lang="en-US" i="1" dirty="0" smtClean="0"/>
              <a:t>Say: </a:t>
            </a:r>
            <a:r>
              <a:rPr lang="en-US" dirty="0" smtClean="0"/>
              <a:t>Despite their similarities, decision </a:t>
            </a:r>
            <a:r>
              <a:rPr lang="en-US" dirty="0"/>
              <a:t>makers in </a:t>
            </a:r>
            <a:r>
              <a:rPr lang="en-US" dirty="0" smtClean="0"/>
              <a:t>any given audience may have </a:t>
            </a:r>
            <a:r>
              <a:rPr lang="en-US" dirty="0"/>
              <a:t>different agendas. Some will focus on ROI, while others will scrutinize your risk assessment. Regardless of their preferences, </a:t>
            </a:r>
            <a:r>
              <a:rPr lang="en-US" dirty="0" smtClean="0"/>
              <a:t>using </a:t>
            </a:r>
            <a:r>
              <a:rPr lang="en-US" dirty="0"/>
              <a:t>proven </a:t>
            </a:r>
            <a:r>
              <a:rPr lang="en-US" dirty="0" smtClean="0"/>
              <a:t>strategies, such as these listed here, will keep </a:t>
            </a:r>
            <a:r>
              <a:rPr lang="en-US" dirty="0"/>
              <a:t>decision makers engaged throughout your </a:t>
            </a:r>
            <a:r>
              <a:rPr lang="en-US" dirty="0" smtClean="0"/>
              <a:t>presentation, and can help you get to “yes” more often.</a:t>
            </a:r>
          </a:p>
          <a:p>
            <a:pPr lvl="0"/>
            <a:endParaRPr lang="en-US" i="1" kern="1200" dirty="0" smtClean="0">
              <a:solidFill>
                <a:schemeClr val="tx1"/>
              </a:solidFill>
              <a:effectLst/>
            </a:endParaRPr>
          </a:p>
          <a:p>
            <a:r>
              <a:rPr lang="en-US" i="1" kern="1200" dirty="0" smtClean="0">
                <a:solidFill>
                  <a:schemeClr val="tx1"/>
                </a:solidFill>
                <a:effectLst/>
              </a:rPr>
              <a:t>Ask</a:t>
            </a:r>
            <a:r>
              <a:rPr lang="en-US" kern="1200" dirty="0" smtClean="0">
                <a:solidFill>
                  <a:schemeClr val="tx1"/>
                </a:solidFill>
                <a:effectLst/>
              </a:rPr>
              <a:t>: Thinking about </a:t>
            </a:r>
            <a:r>
              <a:rPr lang="en-US" kern="1200" dirty="0" smtClean="0">
                <a:effectLst/>
              </a:rPr>
              <a:t>these factors, together with the broad audience assessment we just did, what do you think is </a:t>
            </a:r>
            <a:r>
              <a:rPr lang="en-US" dirty="0" smtClean="0"/>
              <a:t>the </a:t>
            </a:r>
            <a:r>
              <a:rPr lang="en-US" dirty="0"/>
              <a:t>single most important thing you can do to sell a compelling case in our </a:t>
            </a:r>
            <a:r>
              <a:rPr lang="en-US" dirty="0" smtClean="0"/>
              <a:t>business? What must you do above all to get to “yes” in our business? Chat in the single factor you think is most critical.</a:t>
            </a:r>
            <a:endParaRPr lang="en-US" kern="1200" dirty="0" smtClean="0">
              <a:effectLst/>
            </a:endParaRPr>
          </a:p>
          <a:p>
            <a:endParaRPr lang="en-US" kern="1200" dirty="0" smtClean="0">
              <a:solidFill>
                <a:schemeClr val="tx1"/>
              </a:solidFill>
              <a:effectLst/>
            </a:endParaRPr>
          </a:p>
          <a:p>
            <a:pPr marL="0" lvl="1"/>
            <a:r>
              <a:rPr lang="en-US" i="1" dirty="0" smtClean="0"/>
              <a:t>Instructions</a:t>
            </a:r>
            <a:r>
              <a:rPr lang="en-US" dirty="0" smtClean="0"/>
              <a:t>: Ask participants to chat in their responses. Call out consensus responses and call on individuals to expand on any unique inputs. If time permits, also consider asking, </a:t>
            </a:r>
            <a:r>
              <a:rPr lang="en-US" i="1" dirty="0" smtClean="0"/>
              <a:t>“What could you do that would guarantee a ‘no’?”</a:t>
            </a:r>
            <a:endParaRPr lang="en-US" dirty="0"/>
          </a:p>
          <a:p>
            <a:pPr marL="0" lvl="1"/>
            <a:endParaRPr lang="en-US" dirty="0" smtClean="0"/>
          </a:p>
          <a:p>
            <a:endParaRPr lang="en-US" kern="1200" dirty="0" smtClean="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dirty="0"/>
          </a:p>
        </p:txBody>
      </p:sp>
    </p:spTree>
    <p:extLst>
      <p:ext uri="{BB962C8B-B14F-4D97-AF65-F5344CB8AC3E}">
        <p14:creationId xmlns:p14="http://schemas.microsoft.com/office/powerpoint/2010/main" val="1955276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pPr>
              <a:defRPr/>
            </a:pPr>
            <a:r>
              <a:rPr lang="en-US" kern="1200" dirty="0" smtClean="0">
                <a:solidFill>
                  <a:schemeClr val="tx1"/>
                </a:solidFill>
              </a:rPr>
              <a:t>[</a:t>
            </a:r>
            <a:r>
              <a:rPr lang="en-US" dirty="0"/>
              <a:t>Time</a:t>
            </a:r>
            <a:r>
              <a:rPr lang="en-US" kern="1200" dirty="0" smtClean="0">
                <a:solidFill>
                  <a:schemeClr val="tx1"/>
                </a:solidFill>
              </a:rPr>
              <a:t>: 1/2 minute]</a:t>
            </a:r>
          </a:p>
          <a:p>
            <a:endParaRPr lang="en-US" b="1" dirty="0" smtClean="0"/>
          </a:p>
          <a:p>
            <a:r>
              <a:rPr lang="en-US" i="1" kern="1200" dirty="0" smtClean="0">
                <a:solidFill>
                  <a:schemeClr val="tx1"/>
                </a:solidFill>
                <a:effectLst/>
              </a:rPr>
              <a:t>Say</a:t>
            </a:r>
            <a:r>
              <a:rPr lang="en-US" kern="1200" dirty="0" smtClean="0">
                <a:solidFill>
                  <a:schemeClr val="tx1"/>
                </a:solidFill>
                <a:effectLst/>
              </a:rPr>
              <a:t>: We’re coming to the end of our session today.</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dirty="0"/>
          </a:p>
        </p:txBody>
      </p:sp>
    </p:spTree>
    <p:extLst>
      <p:ext uri="{BB962C8B-B14F-4D97-AF65-F5344CB8AC3E}">
        <p14:creationId xmlns:p14="http://schemas.microsoft.com/office/powerpoint/2010/main" val="14752622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04850"/>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dirty="0" smtClean="0"/>
          </a:p>
          <a:p>
            <a:r>
              <a:rPr lang="en-US" kern="1200" dirty="0" smtClean="0">
                <a:solidFill>
                  <a:schemeClr val="tx1"/>
                </a:solidFill>
                <a:effectLst/>
              </a:rPr>
              <a:t>[Time: 3 minutes]</a:t>
            </a:r>
          </a:p>
          <a:p>
            <a:endParaRPr lang="en-US"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Today’s session focused on three important elements of developing a business case. Specifically, we discussed how to:</a:t>
            </a:r>
          </a:p>
          <a:p>
            <a:pPr lvl="0"/>
            <a:endParaRPr lang="en-US" kern="1200" dirty="0" smtClean="0">
              <a:solidFill>
                <a:schemeClr val="tx1"/>
              </a:solidFill>
              <a:effectLst/>
            </a:endParaRPr>
          </a:p>
          <a:p>
            <a:pPr marL="171450" lvl="0" indent="-171450">
              <a:buFont typeface="Arial"/>
              <a:buChar char="•"/>
            </a:pPr>
            <a:r>
              <a:rPr lang="en-US" dirty="0" smtClean="0"/>
              <a:t>Define opportunities </a:t>
            </a:r>
            <a:r>
              <a:rPr lang="en-US" dirty="0"/>
              <a:t>and </a:t>
            </a:r>
            <a:r>
              <a:rPr lang="en-US" dirty="0" smtClean="0"/>
              <a:t>generate alternatives</a:t>
            </a:r>
            <a:endParaRPr lang="en-US" dirty="0"/>
          </a:p>
          <a:p>
            <a:pPr marL="171450" lvl="0" indent="-171450">
              <a:buFont typeface="Arial"/>
              <a:buChar char="•"/>
            </a:pPr>
            <a:r>
              <a:rPr lang="en-US" dirty="0"/>
              <a:t>Verify your implementation plan</a:t>
            </a:r>
          </a:p>
          <a:p>
            <a:pPr marL="171450" lvl="0" indent="-171450">
              <a:buFont typeface="Arial"/>
              <a:buChar char="•"/>
            </a:pPr>
            <a:r>
              <a:rPr lang="en-US" dirty="0"/>
              <a:t>Target your pitch</a:t>
            </a:r>
          </a:p>
          <a:p>
            <a:pPr lvl="0"/>
            <a:endParaRPr lang="en-US" dirty="0"/>
          </a:p>
          <a:p>
            <a:pPr lvl="0"/>
            <a:r>
              <a:rPr lang="en-US" dirty="0" smtClean="0"/>
              <a:t>What is one insight that you will take away from today’s session and apply to your role? Raise your hand or chat in.</a:t>
            </a:r>
          </a:p>
          <a:p>
            <a:pPr lvl="0"/>
            <a:endParaRPr lang="en-US" dirty="0"/>
          </a:p>
          <a:p>
            <a:r>
              <a:rPr lang="en-US" i="1" dirty="0" smtClean="0"/>
              <a:t>Instructions: </a:t>
            </a:r>
            <a:r>
              <a:rPr lang="en-US" dirty="0" smtClean="0"/>
              <a:t>Ask </a:t>
            </a:r>
            <a:r>
              <a:rPr lang="en-US" dirty="0"/>
              <a:t>2-3 participants to share an </a:t>
            </a:r>
            <a:r>
              <a:rPr lang="en-US" dirty="0" smtClean="0"/>
              <a:t>area of insight.</a:t>
            </a:r>
            <a:endParaRPr lang="en-US" dirty="0"/>
          </a:p>
          <a:p>
            <a:pPr lvl="0"/>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i="1" dirty="0" smtClean="0">
              <a:solidFill>
                <a:srgbClr val="000000"/>
              </a:solidFill>
            </a:endParaRPr>
          </a:p>
          <a:p>
            <a:r>
              <a:rPr lang="en-US" dirty="0"/>
              <a:t>[Time: </a:t>
            </a:r>
            <a:r>
              <a:rPr lang="en-US" kern="1200" dirty="0" smtClean="0">
                <a:solidFill>
                  <a:schemeClr val="tx1"/>
                </a:solidFill>
                <a:effectLst/>
              </a:rPr>
              <a:t>1 minute]</a:t>
            </a:r>
          </a:p>
          <a:p>
            <a:r>
              <a:rPr lang="en-US" b="1" kern="1200" dirty="0" smtClean="0">
                <a:solidFill>
                  <a:schemeClr val="tx1"/>
                </a:solidFill>
                <a:effectLst/>
              </a:rPr>
              <a:t> </a:t>
            </a:r>
            <a:endParaRPr lang="en-US"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The next step for you in your development is to focus on applying and developing a skill that is particularly relevant to you, and has a good chance of making an impact in the workplace for you and your team.</a:t>
            </a:r>
          </a:p>
          <a:p>
            <a:endParaRPr lang="en-US" kern="1200" dirty="0" smtClean="0">
              <a:solidFill>
                <a:schemeClr val="tx1"/>
              </a:solidFill>
              <a:effectLst/>
            </a:endParaRPr>
          </a:p>
          <a:p>
            <a:r>
              <a:rPr lang="en-US" kern="1200" dirty="0" smtClean="0">
                <a:solidFill>
                  <a:schemeClr val="tx1"/>
                </a:solidFill>
                <a:effectLst/>
              </a:rPr>
              <a:t>The On-the-Job section in the Harvard </a:t>
            </a:r>
            <a:r>
              <a:rPr lang="en-US" kern="1200" dirty="0" err="1" smtClean="0">
                <a:solidFill>
                  <a:schemeClr val="tx1"/>
                </a:solidFill>
                <a:effectLst/>
              </a:rPr>
              <a:t>ManageMentor</a:t>
            </a:r>
            <a:r>
              <a:rPr lang="en-US" kern="1200" dirty="0" smtClean="0">
                <a:solidFill>
                  <a:schemeClr val="tx1"/>
                </a:solidFill>
                <a:effectLst/>
              </a:rPr>
              <a:t> </a:t>
            </a:r>
            <a:r>
              <a:rPr lang="en-US" dirty="0" smtClean="0"/>
              <a:t>Business Case Development </a:t>
            </a:r>
            <a:r>
              <a:rPr lang="en-US" kern="1200" dirty="0" smtClean="0">
                <a:solidFill>
                  <a:schemeClr val="tx1"/>
                </a:solidFill>
                <a:effectLst/>
              </a:rPr>
              <a:t>topic provides an opportunity for you to pick a skill to work on and come up with specific ways to apply and develop the skill in your workplace. For instance, you can pick the skill</a:t>
            </a:r>
            <a:r>
              <a:rPr lang="en-US" dirty="0" smtClean="0"/>
              <a:t>: “</a:t>
            </a:r>
            <a:r>
              <a:rPr lang="en-US" dirty="0"/>
              <a:t>Create an implementation plan for your business case </a:t>
            </a:r>
            <a:r>
              <a:rPr lang="en-US" dirty="0" smtClean="0"/>
              <a:t>proposal.” </a:t>
            </a:r>
            <a:r>
              <a:rPr lang="en-US" kern="1200" dirty="0" smtClean="0">
                <a:solidFill>
                  <a:schemeClr val="tx1"/>
                </a:solidFill>
                <a:effectLst/>
              </a:rPr>
              <a:t>Then you’ll identify specific action items that you can do to apply and develop this skill. For example, you could develop an action item of: “Clarifying responsibilities and a</a:t>
            </a:r>
            <a:r>
              <a:rPr lang="en-US" dirty="0" smtClean="0"/>
              <a:t>ssigning </a:t>
            </a:r>
            <a:r>
              <a:rPr lang="en-US" dirty="0"/>
              <a:t>accountability </a:t>
            </a:r>
            <a:r>
              <a:rPr lang="en-US" dirty="0" smtClean="0"/>
              <a:t>for specific milestones.”</a:t>
            </a:r>
            <a:endParaRPr lang="en-US" kern="1200" dirty="0" smtClean="0">
              <a:solidFill>
                <a:schemeClr val="tx1"/>
              </a:solidFill>
              <a:effectLst/>
            </a:endParaRPr>
          </a:p>
          <a:p>
            <a:endParaRPr lang="en-US" i="1" kern="1200" dirty="0" smtClean="0">
              <a:solidFill>
                <a:schemeClr val="tx1"/>
              </a:solidFill>
              <a:effectLst/>
            </a:endParaRPr>
          </a:p>
          <a:p>
            <a:r>
              <a:rPr lang="en-US" kern="1200" dirty="0" smtClean="0">
                <a:solidFill>
                  <a:schemeClr val="tx1"/>
                </a:solidFill>
                <a:effectLst/>
              </a:rPr>
              <a:t>Remember, the only way to develop a skill is to apply and experiment with the use of that skill in your workplace.</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dirty="0"/>
          </a:p>
        </p:txBody>
      </p:sp>
    </p:spTree>
    <p:extLst>
      <p:ext uri="{BB962C8B-B14F-4D97-AF65-F5344CB8AC3E}">
        <p14:creationId xmlns:p14="http://schemas.microsoft.com/office/powerpoint/2010/main" val="68164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kern="1200" dirty="0" smtClean="0">
                <a:effectLst/>
              </a:rPr>
              <a:t>Facilitator notes:</a:t>
            </a:r>
          </a:p>
          <a:p>
            <a:endParaRPr lang="en-US" i="1" dirty="0" smtClean="0"/>
          </a:p>
          <a:p>
            <a:r>
              <a:rPr lang="en-US" dirty="0"/>
              <a:t>[Time: </a:t>
            </a:r>
            <a:r>
              <a:rPr lang="en-US" kern="1200" dirty="0" smtClean="0">
                <a:solidFill>
                  <a:schemeClr val="tx1"/>
                </a:solidFill>
                <a:effectLst/>
              </a:rPr>
              <a:t>2 min]</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Good morning/afternoon. This is ________ from ________. We’ll be starting today’s session at ___. As you come online, please take a moment to answer the question on your screen via the chat panel. We’ll give your colleagues a few more moments to join our session and then we’ll get started. Thank you.</a:t>
            </a:r>
          </a:p>
          <a:p>
            <a:endParaRPr lang="en-US" i="1" kern="1200" dirty="0" smtClean="0">
              <a:solidFill>
                <a:schemeClr val="tx1"/>
              </a:solidFill>
              <a:effectLst/>
            </a:endParaRPr>
          </a:p>
          <a:p>
            <a:r>
              <a:rPr lang="en-US" i="1" kern="1200" dirty="0" smtClean="0">
                <a:solidFill>
                  <a:schemeClr val="tx1"/>
                </a:solidFill>
                <a:effectLst/>
              </a:rPr>
              <a:t>Instructions:</a:t>
            </a:r>
            <a:r>
              <a:rPr lang="en-US" kern="1200" dirty="0" smtClean="0">
                <a:solidFill>
                  <a:schemeClr val="tx1"/>
                </a:solidFill>
                <a:effectLst/>
              </a:rPr>
              <a:t> </a:t>
            </a:r>
            <a:r>
              <a:rPr lang="en-US" dirty="0" smtClean="0"/>
              <a:t>There </a:t>
            </a:r>
            <a:r>
              <a:rPr lang="en-US" dirty="0"/>
              <a:t>is no need to debrief the question now—it will be discussed several slides later. </a:t>
            </a:r>
            <a:r>
              <a:rPr lang="en-US" dirty="0" smtClean="0"/>
              <a:t>M</a:t>
            </a:r>
            <a:r>
              <a:rPr lang="en-US" kern="1200" dirty="0" smtClean="0">
                <a:solidFill>
                  <a:schemeClr val="tx1"/>
                </a:solidFill>
                <a:effectLst/>
              </a:rPr>
              <a:t>ake a note of the most common and least common responses so you are prepared to debrief later.</a:t>
            </a:r>
          </a:p>
          <a:p>
            <a:endParaRPr lang="en-US" b="0" kern="1200" dirty="0" smtClean="0">
              <a:effectLst/>
            </a:endParaRPr>
          </a:p>
          <a:p>
            <a:endParaRPr lang="en-US" b="0" kern="1200" dirty="0" smtClean="0">
              <a:effectLst/>
            </a:endParaRPr>
          </a:p>
          <a:p>
            <a:endParaRPr lang="en-US" b="0" kern="1200" dirty="0" smtClean="0">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dirty="0"/>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pPr>
              <a:defRPr/>
            </a:pPr>
            <a:r>
              <a:rPr lang="en-US" kern="1200" dirty="0" smtClean="0">
                <a:solidFill>
                  <a:schemeClr val="tx1"/>
                </a:solidFill>
              </a:rPr>
              <a:t>[</a:t>
            </a:r>
            <a:r>
              <a:rPr lang="en-US" dirty="0"/>
              <a:t>Time</a:t>
            </a:r>
            <a:r>
              <a:rPr lang="en-US" kern="1200" dirty="0" smtClean="0">
                <a:solidFill>
                  <a:schemeClr val="tx1"/>
                </a:solidFill>
              </a:rPr>
              <a:t>: 1/2 minute]</a:t>
            </a:r>
          </a:p>
          <a:p>
            <a:endParaRPr lang="en-US" b="1" dirty="0" smtClean="0"/>
          </a:p>
          <a:p>
            <a:r>
              <a:rPr lang="en-US" i="1" kern="1200" dirty="0" smtClean="0">
                <a:solidFill>
                  <a:schemeClr val="tx1"/>
                </a:solidFill>
                <a:effectLst/>
              </a:rPr>
              <a:t>Instructions:</a:t>
            </a:r>
            <a:r>
              <a:rPr lang="en-US" kern="1200" dirty="0" smtClean="0">
                <a:solidFill>
                  <a:schemeClr val="tx1"/>
                </a:solidFill>
                <a:effectLst/>
              </a:rPr>
              <a:t> Thank participants for their </a:t>
            </a:r>
            <a:r>
              <a:rPr lang="en-US" dirty="0" smtClean="0"/>
              <a:t>time</a:t>
            </a:r>
            <a:r>
              <a:rPr lang="en-US" kern="1200" dirty="0" smtClean="0">
                <a:solidFill>
                  <a:schemeClr val="tx1"/>
                </a:solidFill>
                <a:effectLst/>
              </a:rPr>
              <a:t> and active participation.</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dirty="0"/>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a:t>
            </a:r>
            <a:r>
              <a:rPr lang="en-US" b="1" baseline="0" dirty="0" smtClean="0">
                <a:solidFill>
                  <a:srgbClr val="000000"/>
                </a:solidFill>
              </a:rPr>
              <a:t> notes:</a:t>
            </a:r>
          </a:p>
          <a:p>
            <a:endParaRPr lang="en-US" b="1" dirty="0" smtClean="0">
              <a:solidFill>
                <a:srgbClr val="000000"/>
              </a:solidFill>
            </a:endParaRPr>
          </a:p>
          <a:p>
            <a:r>
              <a:rPr lang="en-US" baseline="0" dirty="0" smtClean="0">
                <a:solidFill>
                  <a:srgbClr val="000000"/>
                </a:solidFill>
              </a:rPr>
              <a:t>[</a:t>
            </a:r>
            <a:r>
              <a:rPr lang="en-US" dirty="0"/>
              <a:t>Time</a:t>
            </a:r>
            <a:r>
              <a:rPr lang="en-US" i="0" baseline="0" dirty="0" smtClean="0">
                <a:solidFill>
                  <a:srgbClr val="000000"/>
                </a:solidFill>
              </a:rPr>
              <a:t>: </a:t>
            </a:r>
            <a:r>
              <a:rPr lang="en-US" baseline="0" dirty="0" smtClean="0">
                <a:solidFill>
                  <a:srgbClr val="000000"/>
                </a:solidFill>
              </a:rPr>
              <a:t>1</a:t>
            </a:r>
            <a:r>
              <a:rPr lang="en-US" dirty="0" smtClean="0">
                <a:solidFill>
                  <a:srgbClr val="000000"/>
                </a:solidFill>
              </a:rPr>
              <a:t> minute]</a:t>
            </a:r>
          </a:p>
          <a:p>
            <a:endParaRPr lang="en-US" b="1" baseline="0" dirty="0" smtClean="0">
              <a:solidFill>
                <a:srgbClr val="000000"/>
              </a:solidFill>
            </a:endParaRPr>
          </a:p>
          <a:p>
            <a:r>
              <a:rPr lang="en-US" i="1" baseline="0" dirty="0" smtClean="0">
                <a:solidFill>
                  <a:srgbClr val="000000"/>
                </a:solidFill>
              </a:rPr>
              <a:t>Instructions</a:t>
            </a:r>
            <a:r>
              <a:rPr lang="en-US" baseline="0" dirty="0" smtClean="0">
                <a:solidFill>
                  <a:srgbClr val="000000"/>
                </a:solidFill>
              </a:rPr>
              <a:t>: Introduce yourself and any co-facilitator or web conferencing producer who might be helping with the session. Acknowledge the relative size of the audience and consider having participants chat in their location</a:t>
            </a:r>
            <a:r>
              <a:rPr lang="en-US" u="none" baseline="0" dirty="0" smtClean="0">
                <a:solidFill>
                  <a:srgbClr val="000000"/>
                </a:solidFill>
              </a:rPr>
              <a:t>s</a:t>
            </a:r>
            <a:r>
              <a:rPr lang="en-US" baseline="0" dirty="0" smtClean="0">
                <a:solidFill>
                  <a:srgbClr val="000000"/>
                </a:solidFill>
              </a:rPr>
              <a:t> if this information is not readily apparent. The point is to give people a sense of who is participating in the session today.</a:t>
            </a:r>
            <a:endParaRPr lang="en-US"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z="900" smtClean="0"/>
              <a:pPr/>
              <a:t>3</a:t>
            </a:fld>
            <a:endParaRPr lang="en-US" sz="900" dirty="0"/>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b="1" dirty="0" smtClean="0">
              <a:solidFill>
                <a:srgbClr val="000000"/>
              </a:solidFill>
            </a:endParaRPr>
          </a:p>
          <a:p>
            <a:r>
              <a:rPr lang="en-US" dirty="0" smtClean="0">
                <a:solidFill>
                  <a:srgbClr val="000000"/>
                </a:solidFill>
              </a:rPr>
              <a:t>[</a:t>
            </a:r>
            <a:r>
              <a:rPr lang="en-US" dirty="0"/>
              <a:t>Time</a:t>
            </a:r>
            <a:r>
              <a:rPr lang="en-US" dirty="0" smtClean="0">
                <a:solidFill>
                  <a:srgbClr val="000000"/>
                </a:solidFill>
              </a:rPr>
              <a:t>: 1 minute]</a:t>
            </a:r>
          </a:p>
          <a:p>
            <a:endParaRPr lang="en-US" dirty="0" smtClean="0">
              <a:solidFill>
                <a:srgbClr val="000000"/>
              </a:solidFill>
            </a:endParaRPr>
          </a:p>
          <a:p>
            <a:r>
              <a:rPr lang="en-US" i="1" dirty="0" smtClean="0">
                <a:solidFill>
                  <a:srgbClr val="000000"/>
                </a:solidFill>
              </a:rPr>
              <a:t>Say</a:t>
            </a:r>
            <a:r>
              <a:rPr lang="en-US" dirty="0" smtClean="0">
                <a:solidFill>
                  <a:srgbClr val="000000"/>
                </a:solidFill>
              </a:rPr>
              <a:t>: Today’s session has been designed to be an interactive experience. To get the most from the session, here are a few tips about how to participate.</a:t>
            </a:r>
          </a:p>
          <a:p>
            <a:endParaRPr lang="en-US" i="1" dirty="0" smtClean="0">
              <a:solidFill>
                <a:srgbClr val="000000"/>
              </a:solidFill>
            </a:endParaRPr>
          </a:p>
          <a:p>
            <a:r>
              <a:rPr lang="en-US" i="1" dirty="0" smtClean="0">
                <a:solidFill>
                  <a:srgbClr val="000000"/>
                </a:solidFill>
              </a:rPr>
              <a:t>Instructions</a:t>
            </a:r>
            <a:r>
              <a:rPr lang="en-US" dirty="0" smtClean="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i="1" dirty="0" smtClean="0">
              <a:solidFill>
                <a:srgbClr val="000000"/>
              </a:solidFill>
            </a:endParaRPr>
          </a:p>
          <a:p>
            <a:r>
              <a:rPr lang="en-US" i="1" dirty="0" smtClean="0">
                <a:solidFill>
                  <a:srgbClr val="000000"/>
                </a:solidFill>
              </a:rPr>
              <a:t>Say</a:t>
            </a:r>
            <a:r>
              <a:rPr lang="en-US" dirty="0" smtClean="0">
                <a:solidFill>
                  <a:srgbClr val="000000"/>
                </a:solidFill>
              </a:rPr>
              <a:t>: It appears we are ready to start.</a:t>
            </a:r>
          </a:p>
          <a:p>
            <a:endParaRPr lang="en-US" dirty="0" smtClean="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dirty="0"/>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04850"/>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b="1" dirty="0" smtClean="0">
              <a:solidFill>
                <a:srgbClr val="000000"/>
              </a:solidFill>
            </a:endParaRPr>
          </a:p>
          <a:p>
            <a:r>
              <a:rPr lang="en-US" dirty="0"/>
              <a:t>[</a:t>
            </a:r>
            <a:r>
              <a:rPr lang="en-US" dirty="0" smtClean="0"/>
              <a:t>Time</a:t>
            </a:r>
            <a:r>
              <a:rPr lang="en-US" kern="1200" dirty="0" smtClean="0">
                <a:solidFill>
                  <a:schemeClr val="tx1"/>
                </a:solidFill>
                <a:effectLst/>
              </a:rPr>
              <a:t>: 5 minutes]</a:t>
            </a:r>
          </a:p>
          <a:p>
            <a:endParaRPr lang="en-US" kern="1200" dirty="0" smtClean="0">
              <a:solidFill>
                <a:schemeClr val="tx1"/>
              </a:solidFill>
              <a:effectLst/>
            </a:endParaRPr>
          </a:p>
          <a:p>
            <a:r>
              <a:rPr lang="en-US" i="1" kern="1200" dirty="0" smtClean="0">
                <a:solidFill>
                  <a:schemeClr val="tx1"/>
                </a:solidFill>
                <a:effectLst/>
              </a:rPr>
              <a:t>Instructions:</a:t>
            </a:r>
            <a:r>
              <a:rPr lang="en-US" kern="1200" dirty="0" smtClean="0">
                <a:solidFill>
                  <a:schemeClr val="tx1"/>
                </a:solidFill>
                <a:effectLst/>
              </a:rPr>
              <a:t> Debrief the icebreaker question by commenting on the responses; for example, drawing attention to ones that many in the group have in common or to unique responses. Highlight the following if participants do not mention them:</a:t>
            </a:r>
            <a:endParaRPr lang="en-US" dirty="0" smtClean="0"/>
          </a:p>
          <a:p>
            <a:endParaRPr lang="en-US" dirty="0" smtClean="0"/>
          </a:p>
          <a:p>
            <a:r>
              <a:rPr lang="en-US" dirty="0" smtClean="0"/>
              <a:t>You need a business case when you want to: </a:t>
            </a:r>
          </a:p>
          <a:p>
            <a:pPr marL="171450" indent="-171450">
              <a:buFont typeface="Arial" charset="0"/>
              <a:buChar char="•"/>
            </a:pPr>
            <a:r>
              <a:rPr lang="en-US" b="1" dirty="0" smtClean="0"/>
              <a:t>Demonstrate </a:t>
            </a:r>
            <a:r>
              <a:rPr lang="en-US" b="1" dirty="0"/>
              <a:t>the organizational benefit</a:t>
            </a:r>
            <a:r>
              <a:rPr lang="en-US" dirty="0"/>
              <a:t> of a proposed product or service </a:t>
            </a:r>
          </a:p>
          <a:p>
            <a:pPr marL="171450" indent="-171450">
              <a:buFont typeface="Arial"/>
              <a:buChar char="•"/>
            </a:pPr>
            <a:r>
              <a:rPr lang="en-US" b="1" dirty="0"/>
              <a:t>Prioritize projects</a:t>
            </a:r>
            <a:r>
              <a:rPr lang="en-US" dirty="0"/>
              <a:t> within your group and identify which ones to eliminate</a:t>
            </a:r>
          </a:p>
          <a:p>
            <a:pPr marL="171450" indent="-171450">
              <a:buFont typeface="Arial"/>
              <a:buChar char="•"/>
            </a:pPr>
            <a:r>
              <a:rPr lang="en-US" b="1" dirty="0"/>
              <a:t>Show the value of a product or service</a:t>
            </a:r>
            <a:r>
              <a:rPr lang="en-US" dirty="0"/>
              <a:t> to a customer to make a sale</a:t>
            </a:r>
          </a:p>
          <a:p>
            <a:pPr marL="171450" indent="-171450">
              <a:buFont typeface="Arial"/>
              <a:buChar char="•"/>
            </a:pPr>
            <a:r>
              <a:rPr lang="en-US" b="1" dirty="0"/>
              <a:t>Obtain additional resources</a:t>
            </a:r>
            <a:r>
              <a:rPr lang="en-US" dirty="0"/>
              <a:t> for a new project or initiative</a:t>
            </a:r>
          </a:p>
          <a:p>
            <a:pPr marL="171450" indent="-171450">
              <a:buFont typeface="Arial"/>
              <a:buChar char="•"/>
            </a:pPr>
            <a:r>
              <a:rPr lang="en-US" b="1" dirty="0" smtClean="0"/>
              <a:t>Invest </a:t>
            </a:r>
            <a:r>
              <a:rPr lang="en-US" b="1" dirty="0"/>
              <a:t>in a new capability</a:t>
            </a:r>
            <a:r>
              <a:rPr lang="en-US" dirty="0"/>
              <a:t>, such as a software program or training</a:t>
            </a:r>
          </a:p>
          <a:p>
            <a:pPr marL="171450" indent="-171450">
              <a:buFont typeface="Arial"/>
              <a:buChar char="•"/>
            </a:pPr>
            <a:r>
              <a:rPr lang="en-US" b="1" dirty="0"/>
              <a:t>Decide whether to outsource</a:t>
            </a:r>
            <a:r>
              <a:rPr lang="en-US" dirty="0"/>
              <a:t> a particular </a:t>
            </a:r>
            <a:r>
              <a:rPr lang="en-US" dirty="0" smtClean="0"/>
              <a:t>function</a:t>
            </a:r>
            <a:endParaRPr lang="en-US" kern="1200" dirty="0" smtClean="0">
              <a:solidFill>
                <a:schemeClr val="tx1"/>
              </a:solidFill>
              <a:effectLst/>
            </a:endParaRP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a:t>
            </a:r>
            <a:r>
              <a:rPr lang="en-US" dirty="0" smtClean="0"/>
              <a:t> </a:t>
            </a:r>
            <a:r>
              <a:rPr lang="en-US" dirty="0"/>
              <a:t>Once you understand how you </a:t>
            </a:r>
            <a:r>
              <a:rPr lang="en-US" dirty="0" smtClean="0"/>
              <a:t>contribute to </a:t>
            </a:r>
            <a:r>
              <a:rPr lang="en-US" dirty="0"/>
              <a:t>your </a:t>
            </a:r>
            <a:r>
              <a:rPr lang="en-US" dirty="0" smtClean="0"/>
              <a:t>business’s current strategy, </a:t>
            </a:r>
            <a:r>
              <a:rPr lang="en-US" dirty="0"/>
              <a:t>you can identify opportunities to improve its strategic position in the future. Whatever your </a:t>
            </a:r>
            <a:r>
              <a:rPr lang="en-US" dirty="0" smtClean="0"/>
              <a:t>ideas, you </a:t>
            </a:r>
            <a:r>
              <a:rPr lang="en-US" dirty="0"/>
              <a:t>stand little chance of getting support, including funding, unless you make a strong business case. The process of building and selling a business case is similar to solving any problem in an organization. We will review key elements of that process during our session today.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dirty="0"/>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dirty="0" smtClean="0"/>
          </a:p>
          <a:p>
            <a:r>
              <a:rPr lang="en-US" dirty="0"/>
              <a:t>[Time: </a:t>
            </a:r>
            <a:r>
              <a:rPr lang="en-US" dirty="0" smtClean="0"/>
              <a:t>½ </a:t>
            </a:r>
            <a:r>
              <a:rPr lang="en-US" kern="1200" dirty="0" smtClean="0">
                <a:solidFill>
                  <a:schemeClr val="tx1"/>
                </a:solidFill>
                <a:effectLst/>
              </a:rPr>
              <a:t>minute]</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Today’s session is focused on three important elements of developing a business case that will help you </a:t>
            </a:r>
            <a:r>
              <a:rPr lang="en-US" dirty="0" smtClean="0"/>
              <a:t>to </a:t>
            </a:r>
            <a:r>
              <a:rPr lang="en-US" kern="1200" dirty="0" smtClean="0">
                <a:solidFill>
                  <a:schemeClr val="tx1"/>
                </a:solidFill>
                <a:effectLst/>
              </a:rPr>
              <a:t>create and sell a compelling case to decision-makers.</a:t>
            </a:r>
          </a:p>
          <a:p>
            <a:endParaRPr lang="en-US" dirty="0"/>
          </a:p>
          <a:p>
            <a:r>
              <a:rPr lang="en-US" kern="1200" dirty="0" smtClean="0">
                <a:solidFill>
                  <a:schemeClr val="tx1"/>
                </a:solidFill>
                <a:effectLst/>
              </a:rPr>
              <a:t>Specifically, we are going to discuss how to:</a:t>
            </a:r>
          </a:p>
          <a:p>
            <a:pPr lvl="0"/>
            <a:endParaRPr lang="en-US" dirty="0" smtClean="0"/>
          </a:p>
          <a:p>
            <a:pPr marL="171450" lvl="0" indent="-171450">
              <a:buFont typeface="Arial"/>
              <a:buChar char="•"/>
            </a:pPr>
            <a:r>
              <a:rPr lang="en-US" dirty="0" smtClean="0"/>
              <a:t>Define opportunities </a:t>
            </a:r>
            <a:r>
              <a:rPr lang="en-US" dirty="0"/>
              <a:t>and </a:t>
            </a:r>
            <a:r>
              <a:rPr lang="en-US" dirty="0" smtClean="0"/>
              <a:t>generate alternatives </a:t>
            </a:r>
          </a:p>
          <a:p>
            <a:pPr marL="171450" lvl="0" indent="-171450">
              <a:buFont typeface="Arial"/>
              <a:buChar char="•"/>
            </a:pPr>
            <a:r>
              <a:rPr lang="en-US" dirty="0" smtClean="0"/>
              <a:t>Verify your implementation plan</a:t>
            </a:r>
          </a:p>
          <a:p>
            <a:pPr marL="171450" lvl="0" indent="-171450">
              <a:buFont typeface="Arial"/>
              <a:buChar char="•"/>
            </a:pPr>
            <a:r>
              <a:rPr lang="en-US" dirty="0" smtClean="0"/>
              <a:t>Target your pitch</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i="1" dirty="0" smtClean="0"/>
          </a:p>
          <a:p>
            <a:r>
              <a:rPr lang="en-US" dirty="0" smtClean="0"/>
              <a:t>[</a:t>
            </a:r>
            <a:r>
              <a:rPr lang="en-US" dirty="0"/>
              <a:t>Time</a:t>
            </a:r>
            <a:r>
              <a:rPr lang="en-US" dirty="0" smtClean="0"/>
              <a:t>: 1/2 minute]</a:t>
            </a:r>
          </a:p>
          <a:p>
            <a:endParaRPr lang="en-US" sz="1000" i="1" dirty="0" smtClean="0"/>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a:t>
            </a:r>
            <a:r>
              <a:rPr lang="en-US" dirty="0"/>
              <a:t>Your goal when creating a business case is to help people decide whether to invest resources in your idea. If you’re making a case for a project or initiative within your organization, you already have access to what you need to present a winning case: information about key stakeholder concerns and your organization’s strategic priorities. </a:t>
            </a:r>
            <a:r>
              <a:rPr lang="en-US" dirty="0" smtClean="0"/>
              <a:t>The process for building a case with this information is similar to solving any problem. It starts with defining the opportunity and analyzing alternatives.</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691462"/>
            <a:ext cx="5486400" cy="5249333"/>
          </a:xfrm>
        </p:spPr>
        <p:txBody>
          <a:bodyPr/>
          <a:lstStyle/>
          <a:p>
            <a:r>
              <a:rPr lang="en-US" sz="850" b="1" dirty="0" smtClean="0">
                <a:latin typeface="Calibri"/>
                <a:cs typeface="Calibri"/>
              </a:rPr>
              <a:t>Facilitator notes:</a:t>
            </a:r>
          </a:p>
          <a:p>
            <a:endParaRPr lang="en-US" sz="850" b="1" dirty="0" smtClean="0">
              <a:latin typeface="Calibri"/>
              <a:cs typeface="Calibri"/>
            </a:endParaRPr>
          </a:p>
          <a:p>
            <a:r>
              <a:rPr lang="en-US" sz="850" dirty="0" smtClean="0">
                <a:latin typeface="Calibri"/>
                <a:cs typeface="Calibri"/>
              </a:rPr>
              <a:t>[Time: </a:t>
            </a:r>
            <a:r>
              <a:rPr lang="en-US" sz="850" dirty="0">
                <a:latin typeface="Calibri"/>
                <a:cs typeface="Calibri"/>
              </a:rPr>
              <a:t>5</a:t>
            </a:r>
            <a:r>
              <a:rPr lang="en-US" sz="850" dirty="0" smtClean="0">
                <a:latin typeface="Calibri"/>
                <a:cs typeface="Calibri"/>
              </a:rPr>
              <a:t> minutes]</a:t>
            </a:r>
          </a:p>
          <a:p>
            <a:endParaRPr lang="en-US" sz="850" b="1" dirty="0" smtClean="0">
              <a:latin typeface="Calibri"/>
              <a:cs typeface="Calibri"/>
            </a:endParaRPr>
          </a:p>
          <a:p>
            <a:r>
              <a:rPr lang="en-US" sz="850" i="1" dirty="0" smtClean="0">
                <a:latin typeface="Calibri"/>
                <a:cs typeface="Calibri"/>
              </a:rPr>
              <a:t>Say</a:t>
            </a:r>
            <a:r>
              <a:rPr lang="en-US" sz="850" dirty="0" smtClean="0">
                <a:latin typeface="Calibri"/>
                <a:cs typeface="Calibri"/>
              </a:rPr>
              <a:t>: </a:t>
            </a:r>
            <a:r>
              <a:rPr lang="en-US" dirty="0">
                <a:latin typeface="Calibri"/>
                <a:cs typeface="Calibri"/>
              </a:rPr>
              <a:t>In preparation for our session today, you were asked to complete the “Worksheet for Defining an Opportunity and Generating Alternatives” from the Harvard ManageMentor Business Case Development topic. Let’s take a look at your work together </a:t>
            </a:r>
            <a:r>
              <a:rPr lang="en-US" dirty="0" smtClean="0">
                <a:latin typeface="Calibri"/>
                <a:cs typeface="Calibri"/>
              </a:rPr>
              <a:t>now. </a:t>
            </a:r>
          </a:p>
          <a:p>
            <a:endParaRPr lang="en-US" dirty="0" smtClean="0">
              <a:latin typeface="Calibri"/>
              <a:cs typeface="Calibri"/>
            </a:endParaRPr>
          </a:p>
          <a:p>
            <a:r>
              <a:rPr lang="en-US" dirty="0" smtClean="0">
                <a:latin typeface="Calibri"/>
                <a:cs typeface="Calibri"/>
              </a:rPr>
              <a:t>The exercise took you through these f</a:t>
            </a:r>
            <a:r>
              <a:rPr lang="en-US" dirty="0" smtClean="0"/>
              <a:t>ive </a:t>
            </a:r>
            <a:r>
              <a:rPr lang="en-US" dirty="0"/>
              <a:t>steps </a:t>
            </a:r>
            <a:r>
              <a:rPr lang="en-US" dirty="0" smtClean="0"/>
              <a:t>to define the </a:t>
            </a:r>
            <a:r>
              <a:rPr lang="en-US" dirty="0"/>
              <a:t>opportunity for your business </a:t>
            </a:r>
            <a:r>
              <a:rPr lang="en-US" dirty="0" smtClean="0"/>
              <a:t>case. Which one </a:t>
            </a:r>
            <a:r>
              <a:rPr lang="en-US" dirty="0"/>
              <a:t>did you find most </a:t>
            </a:r>
            <a:r>
              <a:rPr lang="en-US" dirty="0" smtClean="0"/>
              <a:t>challenging? Chat in your biggest challenge.</a:t>
            </a:r>
          </a:p>
          <a:p>
            <a:endParaRPr lang="en-US" dirty="0" smtClean="0">
              <a:latin typeface="Calibri"/>
              <a:cs typeface="Calibri"/>
            </a:endParaRPr>
          </a:p>
          <a:p>
            <a:r>
              <a:rPr lang="en-US" i="1" dirty="0" smtClean="0">
                <a:latin typeface="Calibri"/>
                <a:cs typeface="Calibri"/>
              </a:rPr>
              <a:t>Instructions:</a:t>
            </a:r>
            <a:r>
              <a:rPr lang="en-US" dirty="0" smtClean="0">
                <a:latin typeface="Calibri"/>
                <a:cs typeface="Calibri"/>
              </a:rPr>
              <a:t> Use the chat feature to collect responses. Call out common responses. Call on 1-2 participants to discuss their responses.</a:t>
            </a:r>
          </a:p>
          <a:p>
            <a:endParaRPr lang="en-US" dirty="0" smtClean="0">
              <a:latin typeface="Calibri"/>
              <a:cs typeface="Calibri"/>
            </a:endParaRPr>
          </a:p>
          <a:p>
            <a:r>
              <a:rPr lang="en-US" i="1" dirty="0" smtClean="0">
                <a:latin typeface="Calibri"/>
                <a:cs typeface="Calibri"/>
              </a:rPr>
              <a:t>Say:</a:t>
            </a:r>
            <a:r>
              <a:rPr lang="en-US" dirty="0" smtClean="0">
                <a:latin typeface="Calibri"/>
                <a:cs typeface="Calibri"/>
              </a:rPr>
              <a:t> </a:t>
            </a:r>
            <a:r>
              <a:rPr lang="en-US" dirty="0" smtClean="0"/>
              <a:t>The </a:t>
            </a:r>
            <a:r>
              <a:rPr lang="en-US" dirty="0"/>
              <a:t>first step in building a business case is identifying the problem you want to solve or the opportunity you want to seize. </a:t>
            </a:r>
            <a:r>
              <a:rPr lang="en-US" dirty="0" smtClean="0"/>
              <a:t>That sounds simple, but sometimes it can be hard to frame the issue in a way that makes tackling it achievable and measurable. That’s why your opportunity statement, which describes the benefits that will be realized, is critical.  Let’s try to home in on a few of the specific challenges we’ve identified.</a:t>
            </a:r>
          </a:p>
          <a:p>
            <a:endParaRPr lang="en-US" dirty="0" smtClean="0"/>
          </a:p>
          <a:p>
            <a:r>
              <a:rPr lang="en-US" i="1" dirty="0" smtClean="0"/>
              <a:t>Instructions</a:t>
            </a:r>
            <a:r>
              <a:rPr lang="en-US" dirty="0" smtClean="0"/>
              <a:t>: Ask clarifying questions to expand the conversation about challenges in defining opportunities, for example:</a:t>
            </a:r>
          </a:p>
          <a:p>
            <a:pPr marL="171450" indent="-171450">
              <a:buFont typeface="Arial"/>
              <a:buChar char="•"/>
            </a:pPr>
            <a:r>
              <a:rPr lang="en-US" dirty="0" smtClean="0"/>
              <a:t>How can you prioritize opportunities? </a:t>
            </a:r>
          </a:p>
          <a:p>
            <a:pPr marL="171450" indent="-171450">
              <a:buFont typeface="Arial"/>
              <a:buChar char="•"/>
            </a:pPr>
            <a:r>
              <a:rPr lang="en-US" dirty="0" smtClean="0"/>
              <a:t>Who decides which objectives are most important?</a:t>
            </a:r>
          </a:p>
          <a:p>
            <a:pPr marL="171450" indent="-171450">
              <a:buFont typeface="Arial"/>
              <a:buChar char="•"/>
            </a:pPr>
            <a:r>
              <a:rPr lang="en-US" dirty="0" smtClean="0"/>
              <a:t>How can you ensure the objectives that you set are achievable and measurable?</a:t>
            </a:r>
          </a:p>
          <a:p>
            <a:pPr marL="171450" indent="-171450">
              <a:buFont typeface="Arial"/>
              <a:buChar char="•"/>
            </a:pPr>
            <a:r>
              <a:rPr lang="en-US" dirty="0" smtClean="0"/>
              <a:t>What have you done in the past to determine what’s most important?</a:t>
            </a:r>
            <a:endParaRPr lang="en-US" dirty="0"/>
          </a:p>
          <a:p>
            <a:endParaRPr lang="en-US" dirty="0" smtClean="0"/>
          </a:p>
          <a:p>
            <a:r>
              <a:rPr lang="en-US" dirty="0" smtClean="0"/>
              <a:t>Say: That’s great perspective on some of the challenges in defining the opportunity. Let’s take a closer look at some of the opportunities you identified and the statements you created.</a:t>
            </a:r>
          </a:p>
          <a:p>
            <a:endParaRPr lang="en-US" dirty="0"/>
          </a:p>
          <a:p>
            <a:endParaRPr lang="en-US" sz="850" dirty="0">
              <a:cs typeface="Calibri"/>
            </a:endParaRPr>
          </a:p>
          <a:p>
            <a:endParaRPr lang="en-US" sz="850" dirty="0" smtClean="0">
              <a:latin typeface="Calibri"/>
              <a:cs typeface="Calibri"/>
            </a:endParaRPr>
          </a:p>
          <a:p>
            <a:r>
              <a:rPr lang="en-US" sz="850" dirty="0" smtClean="0">
                <a:latin typeface="Calibri"/>
                <a:cs typeface="Calibri"/>
              </a:rPr>
              <a:t> </a:t>
            </a:r>
            <a:endParaRPr lang="en-US" sz="850" i="1" kern="1200" dirty="0" smtClean="0">
              <a:solidFill>
                <a:schemeClr val="tx1"/>
              </a:solidFill>
              <a:effectLst/>
              <a:latin typeface="Calibri"/>
              <a:cs typeface="Calibri"/>
            </a:endParaRPr>
          </a:p>
          <a:p>
            <a:endParaRPr lang="en-US" sz="850" kern="1200" dirty="0" smtClean="0">
              <a:solidFill>
                <a:schemeClr val="tx1"/>
              </a:solidFill>
              <a:effectLst/>
              <a:latin typeface="Calibri"/>
              <a:cs typeface="Calibri"/>
            </a:endParaRPr>
          </a:p>
          <a:p>
            <a:endParaRPr lang="en-US" sz="850" kern="1200" dirty="0" smtClean="0">
              <a:solidFill>
                <a:schemeClr val="tx1"/>
              </a:solidFill>
              <a:effectLst/>
              <a:latin typeface="Calibri"/>
              <a:cs typeface="Calibri"/>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dirty="0"/>
          </a:p>
        </p:txBody>
      </p:sp>
    </p:spTree>
    <p:extLst>
      <p:ext uri="{BB962C8B-B14F-4D97-AF65-F5344CB8AC3E}">
        <p14:creationId xmlns:p14="http://schemas.microsoft.com/office/powerpoint/2010/main" val="1955276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850" b="1" dirty="0">
                <a:cs typeface="Calibri"/>
              </a:rPr>
              <a:t>Facilitator notes:</a:t>
            </a:r>
          </a:p>
          <a:p>
            <a:endParaRPr lang="en-US" sz="850" b="1" dirty="0">
              <a:cs typeface="Calibri"/>
            </a:endParaRPr>
          </a:p>
          <a:p>
            <a:r>
              <a:rPr lang="en-US" sz="850" dirty="0">
                <a:cs typeface="Calibri"/>
              </a:rPr>
              <a:t>[Time: 7</a:t>
            </a:r>
            <a:r>
              <a:rPr lang="en-US" sz="850" dirty="0" smtClean="0">
                <a:cs typeface="Calibri"/>
              </a:rPr>
              <a:t> </a:t>
            </a:r>
            <a:r>
              <a:rPr lang="en-US" sz="850" dirty="0">
                <a:cs typeface="Calibri"/>
              </a:rPr>
              <a:t>minutes]</a:t>
            </a:r>
          </a:p>
          <a:p>
            <a:endParaRPr lang="en-US" sz="850" b="1" dirty="0">
              <a:cs typeface="Calibri"/>
            </a:endParaRPr>
          </a:p>
          <a:p>
            <a:r>
              <a:rPr lang="en-US" sz="850" i="1" dirty="0">
                <a:cs typeface="Calibri"/>
              </a:rPr>
              <a:t>Say</a:t>
            </a:r>
            <a:r>
              <a:rPr lang="en-US" sz="850" dirty="0">
                <a:cs typeface="Calibri"/>
              </a:rPr>
              <a:t>: </a:t>
            </a:r>
            <a:r>
              <a:rPr lang="en-US" dirty="0" smtClean="0"/>
              <a:t>A powerful opportunity statement answers the question, “</a:t>
            </a:r>
            <a:r>
              <a:rPr lang="en-US" dirty="0"/>
              <a:t>How will my group, unit, or </a:t>
            </a:r>
            <a:r>
              <a:rPr lang="en-US" dirty="0" smtClean="0"/>
              <a:t>organization </a:t>
            </a:r>
            <a:r>
              <a:rPr lang="en-US" dirty="0"/>
              <a:t>benefit from spending resources to address this issue?” </a:t>
            </a:r>
            <a:r>
              <a:rPr lang="en-US" dirty="0" smtClean="0"/>
              <a:t>It describes the </a:t>
            </a:r>
            <a:r>
              <a:rPr lang="en-US" dirty="0"/>
              <a:t>situation as an opportunity rather than a </a:t>
            </a:r>
            <a:r>
              <a:rPr lang="en-US" dirty="0" smtClean="0"/>
              <a:t>problem, and is free of any personal bias towards a preferred </a:t>
            </a:r>
            <a:r>
              <a:rPr lang="en-US" dirty="0"/>
              <a:t>solution</a:t>
            </a:r>
            <a:r>
              <a:rPr lang="en-US" dirty="0" smtClean="0"/>
              <a:t>.</a:t>
            </a:r>
          </a:p>
          <a:p>
            <a:endParaRPr lang="en-US" dirty="0">
              <a:cs typeface="Calibri"/>
            </a:endParaRPr>
          </a:p>
          <a:p>
            <a:r>
              <a:rPr lang="en-US" i="1" dirty="0" smtClean="0">
                <a:cs typeface="Calibri"/>
              </a:rPr>
              <a:t>Ask: </a:t>
            </a:r>
            <a:r>
              <a:rPr lang="en-US" dirty="0" smtClean="0">
                <a:cs typeface="Calibri"/>
              </a:rPr>
              <a:t>Would anyone like to share the opportunity statement you worked on in preparation for this session? This is a chance to receive some free coaching from your colleagues about how to make it even more powerful! Raise your hand and share a brief description of the opportunity you identified and the statement you crafted.</a:t>
            </a:r>
          </a:p>
          <a:p>
            <a:endParaRPr lang="en-US" dirty="0">
              <a:cs typeface="Calibri"/>
            </a:endParaRPr>
          </a:p>
          <a:p>
            <a:r>
              <a:rPr lang="en-US" i="1" dirty="0" smtClean="0">
                <a:cs typeface="Calibri"/>
              </a:rPr>
              <a:t>Instructions</a:t>
            </a:r>
            <a:r>
              <a:rPr lang="en-US" dirty="0" smtClean="0">
                <a:cs typeface="Calibri"/>
              </a:rPr>
              <a:t>: Choose 1-2 participants to share their statements, one at a time. Ask others in the group to offer feedback using the chat feature or by raising their hands. If necessary, prompt feedback by asking:</a:t>
            </a:r>
          </a:p>
          <a:p>
            <a:endParaRPr lang="en-US" dirty="0" smtClean="0">
              <a:cs typeface="Calibri"/>
            </a:endParaRPr>
          </a:p>
          <a:p>
            <a:pPr marL="171450" indent="-171450">
              <a:buFont typeface="Arial"/>
              <a:buChar char="•"/>
            </a:pPr>
            <a:r>
              <a:rPr lang="en-US" dirty="0" smtClean="0">
                <a:cs typeface="Calibri"/>
              </a:rPr>
              <a:t>Does that statement capture the crux of the problem or issue?</a:t>
            </a:r>
          </a:p>
          <a:p>
            <a:pPr marL="171450" indent="-171450">
              <a:buFont typeface="Arial"/>
              <a:buChar char="•"/>
            </a:pPr>
            <a:r>
              <a:rPr lang="en-US" dirty="0" smtClean="0">
                <a:cs typeface="Calibri"/>
              </a:rPr>
              <a:t>Does it frame the problem as an opportunity for the business? Is it aspirational enough?</a:t>
            </a:r>
          </a:p>
          <a:p>
            <a:pPr marL="171450" indent="-171450">
              <a:buFont typeface="Arial"/>
              <a:buChar char="•"/>
            </a:pPr>
            <a:r>
              <a:rPr lang="en-US" dirty="0" smtClean="0">
                <a:cs typeface="Calibri"/>
              </a:rPr>
              <a:t>Is it too prescriptive in terms of a solution? </a:t>
            </a:r>
          </a:p>
          <a:p>
            <a:pPr marL="171450" indent="-171450">
              <a:buFont typeface="Arial"/>
              <a:buChar char="•"/>
            </a:pPr>
            <a:r>
              <a:rPr lang="en-US" dirty="0" smtClean="0">
                <a:cs typeface="Calibri"/>
              </a:rPr>
              <a:t>How might we improve on it?</a:t>
            </a:r>
          </a:p>
          <a:p>
            <a:endParaRPr lang="en-US" dirty="0">
              <a:cs typeface="Calibri"/>
            </a:endParaRPr>
          </a:p>
          <a:p>
            <a:r>
              <a:rPr lang="en-US" sz="850" i="1" dirty="0">
                <a:cs typeface="Calibri"/>
              </a:rPr>
              <a:t>Say</a:t>
            </a:r>
            <a:r>
              <a:rPr lang="en-US" sz="850" dirty="0">
                <a:cs typeface="Calibri"/>
              </a:rPr>
              <a:t>: </a:t>
            </a:r>
            <a:r>
              <a:rPr lang="en-US" dirty="0" smtClean="0"/>
              <a:t>Thank you for sharing your work with us and thanks to everyone who offered feedback. That’s useful advice for all of us as we work to refine our own opportunity statements now and in the future. </a:t>
            </a:r>
          </a:p>
          <a:p>
            <a:endParaRPr lang="en-US" i="1" dirty="0" smtClean="0">
              <a:cs typeface="Calibri"/>
            </a:endParaRPr>
          </a:p>
          <a:p>
            <a:r>
              <a:rPr lang="en-US" dirty="0" smtClean="0">
                <a:cs typeface="Calibri"/>
              </a:rPr>
              <a:t>Let’s turn our attention next toward analyzing alternatives.</a:t>
            </a:r>
            <a:endParaRPr lang="en-US" dirty="0">
              <a:cs typeface="Calibri"/>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9</a:t>
            </a:fld>
            <a:endParaRPr lang="en-US" dirty="0"/>
          </a:p>
        </p:txBody>
      </p:sp>
    </p:spTree>
    <p:extLst>
      <p:ext uri="{BB962C8B-B14F-4D97-AF65-F5344CB8AC3E}">
        <p14:creationId xmlns:p14="http://schemas.microsoft.com/office/powerpoint/2010/main" val="3351152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2016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smtClean="0"/>
              <a:t>Presentation Title</a:t>
            </a:r>
            <a:endParaRPr lang="en-US" dirty="0"/>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444499" y="1831975"/>
            <a:ext cx="8233833" cy="42216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smtClean="0"/>
              <a:t>Bullet</a:t>
            </a:r>
          </a:p>
          <a:p>
            <a:pPr lvl="1"/>
            <a:r>
              <a:rPr lang="en-US" dirty="0" smtClean="0"/>
              <a:t>Sub bullet</a:t>
            </a:r>
          </a:p>
          <a:p>
            <a:pPr lvl="0"/>
            <a:r>
              <a:rPr lang="en-US" dirty="0" smtClean="0"/>
              <a:t>Bullet</a:t>
            </a:r>
          </a:p>
          <a:p>
            <a:pPr lvl="0"/>
            <a:r>
              <a:rPr lang="en-US" dirty="0" smtClean="0"/>
              <a:t>Bullet</a:t>
            </a:r>
          </a:p>
          <a:p>
            <a:pPr lvl="0"/>
            <a:endParaRPr lang="en-US" dirty="0" smtClean="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smtClean="0"/>
              <a:t>Click to edit master title style</a:t>
            </a:r>
            <a:endParaRPr lang="en-US" dirty="0"/>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2016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4" name="Group 13"/>
          <p:cNvGrpSpPr/>
          <p:nvPr userDrawn="1"/>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BUSINESS CASE DEVELOPMENT</a:t>
              </a: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smtClean="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smtClean="0">
                <a:solidFill>
                  <a:schemeClr val="bg1">
                    <a:lumMod val="65000"/>
                  </a:schemeClr>
                </a:solidFill>
              </a:rPr>
              <a:t>© Copyright 2016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smtClean="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BUSINESS CASE DEVELOPMENT</a:t>
              </a: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2016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dirty="0"/>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2016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smtClean="0"/>
              <a:t>Text</a:t>
            </a:r>
            <a:endParaRPr lang="en-US" dirty="0"/>
          </a:p>
        </p:txBody>
      </p:sp>
    </p:spTree>
    <p:extLst>
      <p:ext uri="{BB962C8B-B14F-4D97-AF65-F5344CB8AC3E}">
        <p14:creationId xmlns:p14="http://schemas.microsoft.com/office/powerpoint/2010/main" val="3472511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895253" y="6246751"/>
            <a:ext cx="6654800" cy="365125"/>
          </a:xfrm>
          <a:prstGeom prst="rect">
            <a:avLst/>
          </a:prstGeom>
        </p:spPr>
        <p:txBody>
          <a:bodyPr/>
          <a:lstStyle/>
          <a:p>
            <a:endParaRPr lang="en-US" dirty="0"/>
          </a:p>
        </p:txBody>
      </p:sp>
    </p:spTree>
    <p:extLst>
      <p:ext uri="{BB962C8B-B14F-4D97-AF65-F5344CB8AC3E}">
        <p14:creationId xmlns:p14="http://schemas.microsoft.com/office/powerpoint/2010/main" val="35469565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2016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BUSINESS CASE DEVELOPMENT</a:t>
              </a: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70" r:id="rId4"/>
    <p:sldLayoutId id="2147483671" r:id="rId5"/>
    <p:sldLayoutId id="2147483669" r:id="rId6"/>
    <p:sldLayoutId id="2147483651" r:id="rId7"/>
    <p:sldLayoutId id="2147483665" r:id="rId8"/>
    <p:sldLayoutId id="2147483672" r:id="rId9"/>
  </p:sldLayoutIdLst>
  <p:timing>
    <p:tnLst>
      <p:par>
        <p:cTn id="1" dur="indefinite" restart="never" nodeType="tmRoot"/>
      </p:par>
    </p:tnLst>
  </p:timing>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1.png"/><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1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18.jp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1.png"/><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7.png"/><Relationship Id="rId1" Type="http://schemas.openxmlformats.org/officeDocument/2006/relationships/slideLayout" Target="../slideLayouts/slideLayout8.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1.png"/><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16550" b="11962"/>
          <a:stretch/>
        </p:blipFill>
        <p:spPr>
          <a:xfrm>
            <a:off x="0" y="1008436"/>
            <a:ext cx="9144000" cy="4356044"/>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3032653"/>
            <a:ext cx="7299659" cy="1242679"/>
          </a:xfrm>
        </p:spPr>
        <p:txBody>
          <a:bodyPr/>
          <a:lstStyle/>
          <a:p>
            <a:r>
              <a:rPr lang="en-US" dirty="0" smtClean="0"/>
              <a:t>Business Case Development</a:t>
            </a:r>
            <a:endParaRPr lang="en-US" dirty="0"/>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Insert client logo here</a:t>
            </a:r>
            <a:endParaRPr lang="en-US" dirty="0"/>
          </a:p>
        </p:txBody>
      </p:sp>
    </p:spTree>
    <p:extLst>
      <p:ext uri="{BB962C8B-B14F-4D97-AF65-F5344CB8AC3E}">
        <p14:creationId xmlns:p14="http://schemas.microsoft.com/office/powerpoint/2010/main" val="9048920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Avoid pitfalls</a:t>
            </a:r>
            <a:endParaRPr lang="en-US" dirty="0"/>
          </a:p>
        </p:txBody>
      </p:sp>
      <p:sp>
        <p:nvSpPr>
          <p:cNvPr id="4" name="Text Placeholder 3"/>
          <p:cNvSpPr>
            <a:spLocks noGrp="1"/>
          </p:cNvSpPr>
          <p:nvPr>
            <p:ph type="body" sz="quarter" idx="13"/>
          </p:nvPr>
        </p:nvSpPr>
        <p:spPr>
          <a:xfrm>
            <a:off x="792480" y="1846063"/>
            <a:ext cx="7889558" cy="3430588"/>
          </a:xfrm>
        </p:spPr>
        <p:txBody>
          <a:bodyPr/>
          <a:lstStyle/>
          <a:p>
            <a:r>
              <a:rPr lang="en-US" sz="2400" dirty="0" smtClean="0"/>
              <a:t>Failing to brainstorm alternatives </a:t>
            </a:r>
          </a:p>
          <a:p>
            <a:r>
              <a:rPr lang="en-US" sz="2400" dirty="0" smtClean="0"/>
              <a:t>Latching onto your first good idea</a:t>
            </a:r>
          </a:p>
          <a:p>
            <a:r>
              <a:rPr lang="en-US" sz="2400" dirty="0" smtClean="0"/>
              <a:t>Having a limiting mindset</a:t>
            </a:r>
          </a:p>
          <a:p>
            <a:r>
              <a:rPr lang="en-US" sz="2400" dirty="0" smtClean="0"/>
              <a:t>Having a strong preference for a particular solution</a:t>
            </a:r>
          </a:p>
          <a:p>
            <a:r>
              <a:rPr lang="en-US" sz="2400" dirty="0" smtClean="0"/>
              <a:t>Failing to consider the status quo</a:t>
            </a:r>
          </a:p>
          <a:p>
            <a:pPr marL="0" indent="0">
              <a:buNone/>
            </a:pPr>
            <a:endParaRPr lang="en-US" sz="2400" dirty="0"/>
          </a:p>
        </p:txBody>
      </p:sp>
      <p:grpSp>
        <p:nvGrpSpPr>
          <p:cNvPr id="6" name="Group 5"/>
          <p:cNvGrpSpPr/>
          <p:nvPr/>
        </p:nvGrpSpPr>
        <p:grpSpPr>
          <a:xfrm>
            <a:off x="7563253" y="4068605"/>
            <a:ext cx="1580747" cy="844729"/>
            <a:chOff x="7563253" y="4665042"/>
            <a:chExt cx="1580747" cy="844729"/>
          </a:xfrm>
        </p:grpSpPr>
        <p:sp>
          <p:nvSpPr>
            <p:cNvPr id="7" name="Rectangle 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8" name="Picture 7"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9" name="Group 8"/>
          <p:cNvGrpSpPr/>
          <p:nvPr/>
        </p:nvGrpSpPr>
        <p:grpSpPr>
          <a:xfrm>
            <a:off x="7982922" y="5245491"/>
            <a:ext cx="1161078" cy="838132"/>
            <a:chOff x="7982922" y="4553595"/>
            <a:chExt cx="1161078" cy="838132"/>
          </a:xfrm>
        </p:grpSpPr>
        <p:sp>
          <p:nvSpPr>
            <p:cNvPr id="10" name="Rectangle 9"/>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1" name="Picture 10"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4934628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b="3948"/>
          <a:stretch/>
        </p:blipFill>
        <p:spPr>
          <a:xfrm>
            <a:off x="0" y="0"/>
            <a:ext cx="9144000" cy="2000577"/>
          </a:xfrm>
          <a:prstGeom prst="rect">
            <a:avLst/>
          </a:prstGeom>
        </p:spPr>
      </p:pic>
      <p:sp>
        <p:nvSpPr>
          <p:cNvPr id="7" name="Text Placeholder 6"/>
          <p:cNvSpPr>
            <a:spLocks noGrp="1"/>
          </p:cNvSpPr>
          <p:nvPr>
            <p:ph type="body" idx="1"/>
          </p:nvPr>
        </p:nvSpPr>
        <p:spPr>
          <a:xfrm>
            <a:off x="939625" y="2709863"/>
            <a:ext cx="7124875" cy="2888719"/>
          </a:xfrm>
        </p:spPr>
        <p:txBody>
          <a:bodyPr/>
          <a:lstStyle/>
          <a:p>
            <a:r>
              <a:rPr lang="en-US" dirty="0" smtClean="0"/>
              <a:t>VERIFY YOUR IMPLEMENTATION PLAN</a:t>
            </a:r>
            <a:endParaRPr lang="en-US" dirty="0"/>
          </a:p>
        </p:txBody>
      </p:sp>
      <p:grpSp>
        <p:nvGrpSpPr>
          <p:cNvPr id="10" name="Group 9"/>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3" name="TextBox 12"/>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BUSINESS CASE DEVELOPMENT</a:t>
              </a:r>
            </a:p>
          </p:txBody>
        </p:sp>
      </p:grpSp>
    </p:spTree>
    <p:extLst>
      <p:ext uri="{BB962C8B-B14F-4D97-AF65-F5344CB8AC3E}">
        <p14:creationId xmlns:p14="http://schemas.microsoft.com/office/powerpoint/2010/main" val="19357708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67789"/>
            <a:ext cx="5144552" cy="612932"/>
          </a:xfrm>
        </p:spPr>
        <p:txBody>
          <a:bodyPr>
            <a:noAutofit/>
          </a:bodyPr>
          <a:lstStyle/>
          <a:p>
            <a:pPr>
              <a:lnSpc>
                <a:spcPct val="90000"/>
              </a:lnSpc>
            </a:pPr>
            <a:r>
              <a:rPr lang="en-US" sz="2400" dirty="0" smtClean="0">
                <a:solidFill>
                  <a:schemeClr val="tx1"/>
                </a:solidFill>
              </a:rPr>
              <a:t>WHEN PLAN AND REALITY DIFFER</a:t>
            </a:r>
            <a:endParaRPr lang="en-US" sz="2400" dirty="0">
              <a:solidFill>
                <a:schemeClr val="tx1"/>
              </a:solidFill>
            </a:endParaRPr>
          </a:p>
        </p:txBody>
      </p:sp>
      <p:sp>
        <p:nvSpPr>
          <p:cNvPr id="8" name="Text Placeholder 7"/>
          <p:cNvSpPr>
            <a:spLocks noGrp="1"/>
          </p:cNvSpPr>
          <p:nvPr>
            <p:ph type="body" sz="quarter" idx="10"/>
          </p:nvPr>
        </p:nvSpPr>
        <p:spPr>
          <a:xfrm>
            <a:off x="444499" y="866066"/>
            <a:ext cx="4920189" cy="5455919"/>
          </a:xfrm>
        </p:spPr>
        <p:txBody>
          <a:bodyPr/>
          <a:lstStyle/>
          <a:p>
            <a:r>
              <a:rPr lang="en-US" sz="1500" dirty="0"/>
              <a:t>Mimi is the co-owner of a </a:t>
            </a:r>
            <a:r>
              <a:rPr lang="en-US" sz="1500" dirty="0" smtClean="0"/>
              <a:t>small but growing </a:t>
            </a:r>
            <a:r>
              <a:rPr lang="en-US" sz="1500" dirty="0"/>
              <a:t>gourmet ice cream business that sells to specialty </a:t>
            </a:r>
            <a:r>
              <a:rPr lang="en-US" sz="1500" dirty="0" smtClean="0"/>
              <a:t>food stores. She has been using a small local packing company, but it has been unable to keep up with her expanding business, causing significant distribution problems. </a:t>
            </a:r>
            <a:endParaRPr lang="en-US" sz="1500" dirty="0"/>
          </a:p>
          <a:p>
            <a:r>
              <a:rPr lang="en-US" sz="1500" dirty="0" smtClean="0"/>
              <a:t>Mimi developed a successful business case to switch the packing process to two larger companies in different cities. Her implementation </a:t>
            </a:r>
            <a:r>
              <a:rPr lang="en-US" sz="1500" dirty="0"/>
              <a:t>plan </a:t>
            </a:r>
            <a:r>
              <a:rPr lang="en-US" sz="1500" dirty="0" smtClean="0"/>
              <a:t>included: defining specifications </a:t>
            </a:r>
            <a:r>
              <a:rPr lang="en-US" sz="1500" dirty="0"/>
              <a:t>for the </a:t>
            </a:r>
            <a:r>
              <a:rPr lang="en-US" sz="1500" dirty="0" smtClean="0"/>
              <a:t>new vendors, identifying possible vendors, </a:t>
            </a:r>
            <a:r>
              <a:rPr lang="en-US" sz="1500" dirty="0"/>
              <a:t>training her team on new quality control </a:t>
            </a:r>
            <a:r>
              <a:rPr lang="en-US" sz="1500" dirty="0" smtClean="0"/>
              <a:t>protocols, </a:t>
            </a:r>
            <a:r>
              <a:rPr lang="en-US" sz="1500" dirty="0"/>
              <a:t>rolling out the new packing and distribution process, and tracking vendor quality </a:t>
            </a:r>
            <a:r>
              <a:rPr lang="en-US" sz="1500" dirty="0" smtClean="0"/>
              <a:t>and </a:t>
            </a:r>
            <a:r>
              <a:rPr lang="en-US" sz="1500" dirty="0"/>
              <a:t>performance. </a:t>
            </a:r>
            <a:endParaRPr lang="en-US" sz="1500" dirty="0" smtClean="0"/>
          </a:p>
          <a:p>
            <a:r>
              <a:rPr lang="en-US" sz="1500" dirty="0" smtClean="0"/>
              <a:t>Mimi predicted </a:t>
            </a:r>
            <a:r>
              <a:rPr lang="en-US" sz="1500" dirty="0"/>
              <a:t>that this </a:t>
            </a:r>
            <a:r>
              <a:rPr lang="en-US" sz="1500" dirty="0" smtClean="0"/>
              <a:t>plan </a:t>
            </a:r>
            <a:r>
              <a:rPr lang="en-US" sz="1500" dirty="0"/>
              <a:t>would result in a 20% improvement in product-to-shelf cycle time within six months, enabling a 15% boost in quarterly revenues from transportation cost savings and added </a:t>
            </a:r>
            <a:r>
              <a:rPr lang="en-US" sz="1500" dirty="0" smtClean="0"/>
              <a:t>sales. </a:t>
            </a:r>
          </a:p>
          <a:p>
            <a:r>
              <a:rPr lang="en-US" sz="1500" dirty="0" smtClean="0"/>
              <a:t>Mimi </a:t>
            </a:r>
            <a:r>
              <a:rPr lang="en-US" sz="1500" dirty="0"/>
              <a:t>assumed </a:t>
            </a:r>
            <a:r>
              <a:rPr lang="en-US" sz="1500" dirty="0" smtClean="0"/>
              <a:t>her team would supervise monthly </a:t>
            </a:r>
            <a:r>
              <a:rPr lang="en-US" sz="1500" dirty="0"/>
              <a:t>production at </a:t>
            </a:r>
            <a:r>
              <a:rPr lang="en-US" sz="1500" dirty="0" smtClean="0"/>
              <a:t>the plants. </a:t>
            </a:r>
            <a:r>
              <a:rPr lang="en-US" sz="1500" dirty="0"/>
              <a:t>But </a:t>
            </a:r>
            <a:r>
              <a:rPr lang="en-US" sz="1500" dirty="0" smtClean="0"/>
              <a:t>now, after four months, there are constant scheduling and production problems resulting in higher costs and delays to market. Now Mimi finds </a:t>
            </a:r>
            <a:r>
              <a:rPr lang="en-US" sz="1500" dirty="0"/>
              <a:t>herself </a:t>
            </a:r>
            <a:r>
              <a:rPr lang="en-US" sz="1500" dirty="0" smtClean="0"/>
              <a:t>rushing to </a:t>
            </a:r>
            <a:r>
              <a:rPr lang="en-US" sz="1500" dirty="0"/>
              <a:t>sites </a:t>
            </a:r>
            <a:r>
              <a:rPr lang="en-US" sz="1500" dirty="0" smtClean="0"/>
              <a:t>to deal with constant emergencies.</a:t>
            </a:r>
            <a:endParaRPr lang="en-US" sz="1500" dirty="0"/>
          </a:p>
        </p:txBody>
      </p:sp>
      <p:sp>
        <p:nvSpPr>
          <p:cNvPr id="3" name="Text Placeholder 2"/>
          <p:cNvSpPr>
            <a:spLocks noGrp="1"/>
          </p:cNvSpPr>
          <p:nvPr>
            <p:ph type="body" sz="quarter" idx="11"/>
          </p:nvPr>
        </p:nvSpPr>
        <p:spPr>
          <a:xfrm>
            <a:off x="5732450" y="1730529"/>
            <a:ext cx="3174484" cy="3301999"/>
          </a:xfrm>
        </p:spPr>
        <p:txBody>
          <a:bodyPr anchor="t"/>
          <a:lstStyle/>
          <a:p>
            <a:r>
              <a:rPr lang="en-US" sz="2400" dirty="0" smtClean="0">
                <a:solidFill>
                  <a:schemeClr val="accent1"/>
                </a:solidFill>
              </a:rPr>
              <a:t>What might have been some flaws in Mimi’s original plan? </a:t>
            </a:r>
          </a:p>
          <a:p>
            <a:r>
              <a:rPr lang="en-US" sz="2400" dirty="0" smtClean="0">
                <a:solidFill>
                  <a:schemeClr val="accent1"/>
                </a:solidFill>
              </a:rPr>
              <a:t>What might be contributing to the disparity between her plan and reality?</a:t>
            </a:r>
            <a:endParaRPr lang="en-US" sz="2400" dirty="0">
              <a:solidFill>
                <a:schemeClr val="accent1"/>
              </a:solidFill>
            </a:endParaRPr>
          </a:p>
        </p:txBody>
      </p:sp>
      <p:grpSp>
        <p:nvGrpSpPr>
          <p:cNvPr id="6" name="Group 5"/>
          <p:cNvGrpSpPr/>
          <p:nvPr/>
        </p:nvGrpSpPr>
        <p:grpSpPr>
          <a:xfrm>
            <a:off x="7437121" y="503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5601754" y="1514629"/>
            <a:ext cx="0" cy="415879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707605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Avoid flaws in your </a:t>
            </a:r>
            <a:br>
              <a:rPr lang="en-US" dirty="0" smtClean="0"/>
            </a:br>
            <a:r>
              <a:rPr lang="en-US" dirty="0" smtClean="0"/>
              <a:t>implementation plan</a:t>
            </a:r>
            <a:endParaRPr lang="en-US" dirty="0"/>
          </a:p>
        </p:txBody>
      </p:sp>
      <p:sp>
        <p:nvSpPr>
          <p:cNvPr id="3" name="TextBox 2"/>
          <p:cNvSpPr txBox="1"/>
          <p:nvPr/>
        </p:nvSpPr>
        <p:spPr>
          <a:xfrm>
            <a:off x="609600" y="2328333"/>
            <a:ext cx="184666" cy="369332"/>
          </a:xfrm>
          <a:prstGeom prst="rect">
            <a:avLst/>
          </a:prstGeom>
          <a:noFill/>
        </p:spPr>
        <p:txBody>
          <a:bodyPr wrap="none" rtlCol="0">
            <a:spAutoFit/>
          </a:bodyPr>
          <a:lstStyle/>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1760" y="1700549"/>
            <a:ext cx="6502400" cy="4167213"/>
          </a:xfrm>
          <a:prstGeom prst="rect">
            <a:avLst/>
          </a:prstGeom>
        </p:spPr>
      </p:pic>
    </p:spTree>
    <p:extLst>
      <p:ext uri="{BB962C8B-B14F-4D97-AF65-F5344CB8AC3E}">
        <p14:creationId xmlns:p14="http://schemas.microsoft.com/office/powerpoint/2010/main" val="14100590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3522" b="1084"/>
          <a:stretch/>
        </p:blipFill>
        <p:spPr>
          <a:xfrm>
            <a:off x="0" y="146756"/>
            <a:ext cx="9144000" cy="1986844"/>
          </a:xfrm>
          <a:prstGeom prst="rect">
            <a:avLst/>
          </a:prstGeom>
        </p:spPr>
      </p:pic>
      <p:sp>
        <p:nvSpPr>
          <p:cNvPr id="8" name="Text Placeholder 7"/>
          <p:cNvSpPr>
            <a:spLocks noGrp="1"/>
          </p:cNvSpPr>
          <p:nvPr>
            <p:ph type="body" idx="1"/>
          </p:nvPr>
        </p:nvSpPr>
        <p:spPr>
          <a:xfrm>
            <a:off x="939625" y="2709863"/>
            <a:ext cx="7397551" cy="2888719"/>
          </a:xfrm>
        </p:spPr>
        <p:txBody>
          <a:bodyPr/>
          <a:lstStyle/>
          <a:p>
            <a:r>
              <a:rPr lang="en-US" dirty="0" smtClean="0"/>
              <a:t>TARGET YOUR PITCH</a:t>
            </a:r>
            <a:endParaRPr lang="en-US" dirty="0"/>
          </a:p>
        </p:txBody>
      </p:sp>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7" name="TextBox 16"/>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BUSINESS CASE </a:t>
              </a:r>
              <a:r>
                <a:rPr lang="en-US" sz="1000" dirty="0" smtClean="0">
                  <a:solidFill>
                    <a:schemeClr val="bg1"/>
                  </a:solidFill>
                </a:rPr>
                <a:t>DEVELOPMENT</a:t>
              </a:r>
              <a:endParaRPr lang="en-US" sz="1000" dirty="0">
                <a:solidFill>
                  <a:schemeClr val="bg1"/>
                </a:solidFill>
              </a:endParaRPr>
            </a:p>
          </p:txBody>
        </p:sp>
      </p:grpSp>
    </p:spTree>
    <p:extLst>
      <p:ext uri="{BB962C8B-B14F-4D97-AF65-F5344CB8AC3E}">
        <p14:creationId xmlns:p14="http://schemas.microsoft.com/office/powerpoint/2010/main" val="5103824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736" y="177800"/>
            <a:ext cx="7111999" cy="861291"/>
          </a:xfrm>
        </p:spPr>
        <p:txBody>
          <a:bodyPr>
            <a:normAutofit/>
          </a:bodyPr>
          <a:lstStyle/>
          <a:p>
            <a:r>
              <a:rPr lang="en-US" dirty="0" smtClean="0"/>
              <a:t>Appeal to your audience</a:t>
            </a:r>
            <a:endParaRPr lang="en-US" dirty="0"/>
          </a:p>
        </p:txBody>
      </p:sp>
      <p:sp>
        <p:nvSpPr>
          <p:cNvPr id="3" name="Rectangle 2"/>
          <p:cNvSpPr/>
          <p:nvPr/>
        </p:nvSpPr>
        <p:spPr>
          <a:xfrm>
            <a:off x="321736" y="1944574"/>
            <a:ext cx="8046721" cy="2708434"/>
          </a:xfrm>
          <a:prstGeom prst="rect">
            <a:avLst/>
          </a:prstGeom>
        </p:spPr>
        <p:txBody>
          <a:bodyPr wrap="square">
            <a:spAutoFit/>
          </a:bodyPr>
          <a:lstStyle/>
          <a:p>
            <a:pPr marL="285750" indent="-285750">
              <a:spcAft>
                <a:spcPts val="1200"/>
              </a:spcAft>
              <a:buFont typeface="Arial"/>
              <a:buChar char="•"/>
            </a:pPr>
            <a:r>
              <a:rPr lang="en-US" sz="2800" smtClean="0"/>
              <a:t>What </a:t>
            </a:r>
            <a:r>
              <a:rPr lang="en-US" sz="2800" dirty="0" smtClean="0"/>
              <a:t>does your audience value and care about?</a:t>
            </a:r>
          </a:p>
          <a:p>
            <a:pPr marL="285750" indent="-285750">
              <a:spcAft>
                <a:spcPts val="1200"/>
              </a:spcAft>
              <a:buFont typeface="Arial"/>
              <a:buChar char="•"/>
            </a:pPr>
            <a:r>
              <a:rPr lang="en-US" sz="2800" dirty="0" smtClean="0"/>
              <a:t>What is your audience’s risk tolerance?</a:t>
            </a:r>
          </a:p>
          <a:p>
            <a:pPr marL="285750" indent="-285750">
              <a:spcAft>
                <a:spcPts val="1200"/>
              </a:spcAft>
              <a:buFont typeface="Arial"/>
              <a:buChar char="•"/>
            </a:pPr>
            <a:r>
              <a:rPr lang="en-US" sz="2800" dirty="0" smtClean="0"/>
              <a:t>What are common signs that your audience is resistant?</a:t>
            </a:r>
          </a:p>
          <a:p>
            <a:pPr marL="285750" indent="-285750">
              <a:spcAft>
                <a:spcPts val="1200"/>
              </a:spcAft>
              <a:buFont typeface="Arial"/>
              <a:buChar char="•"/>
            </a:pPr>
            <a:r>
              <a:rPr lang="en-US" sz="2800" dirty="0" smtClean="0"/>
              <a:t>How can you best appeal to this audience?</a:t>
            </a:r>
            <a:endParaRPr lang="en-US" sz="2800" dirty="0"/>
          </a:p>
        </p:txBody>
      </p:sp>
      <p:grpSp>
        <p:nvGrpSpPr>
          <p:cNvPr id="5" name="Group 4"/>
          <p:cNvGrpSpPr/>
          <p:nvPr/>
        </p:nvGrpSpPr>
        <p:grpSpPr>
          <a:xfrm>
            <a:off x="7563253" y="4068605"/>
            <a:ext cx="1580747" cy="844729"/>
            <a:chOff x="7563253" y="4665042"/>
            <a:chExt cx="1580747" cy="844729"/>
          </a:xfrm>
        </p:grpSpPr>
        <p:sp>
          <p:nvSpPr>
            <p:cNvPr id="6" name="Rectangle 5"/>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7" name="Picture 6"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8" name="Group 7"/>
          <p:cNvGrpSpPr/>
          <p:nvPr/>
        </p:nvGrpSpPr>
        <p:grpSpPr>
          <a:xfrm>
            <a:off x="7982922" y="5245491"/>
            <a:ext cx="1161078" cy="838132"/>
            <a:chOff x="7982922" y="4553595"/>
            <a:chExt cx="1161078" cy="838132"/>
          </a:xfrm>
        </p:grpSpPr>
        <p:sp>
          <p:nvSpPr>
            <p:cNvPr id="9" name="Rectangle 8"/>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0" name="Picture 9"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0334936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736" y="177800"/>
            <a:ext cx="7111999" cy="861291"/>
          </a:xfrm>
        </p:spPr>
        <p:txBody>
          <a:bodyPr>
            <a:normAutofit/>
          </a:bodyPr>
          <a:lstStyle/>
          <a:p>
            <a:r>
              <a:rPr lang="en-US" dirty="0" smtClean="0"/>
              <a:t>Understand what it takes to get to “yes”</a:t>
            </a:r>
            <a:endParaRPr lang="en-US" dirty="0"/>
          </a:p>
        </p:txBody>
      </p:sp>
      <p:sp>
        <p:nvSpPr>
          <p:cNvPr id="3" name="TextBox 2"/>
          <p:cNvSpPr txBox="1"/>
          <p:nvPr/>
        </p:nvSpPr>
        <p:spPr>
          <a:xfrm>
            <a:off x="381000" y="1651000"/>
            <a:ext cx="7052735" cy="4334520"/>
          </a:xfrm>
          <a:prstGeom prst="rect">
            <a:avLst/>
          </a:prstGeom>
          <a:noFill/>
        </p:spPr>
        <p:txBody>
          <a:bodyPr wrap="square" rtlCol="0">
            <a:spAutoFit/>
          </a:bodyPr>
          <a:lstStyle/>
          <a:p>
            <a:pPr marL="342900" indent="-342900">
              <a:spcAft>
                <a:spcPts val="800"/>
              </a:spcAft>
              <a:buFont typeface="Arial"/>
              <a:buChar char="•"/>
            </a:pPr>
            <a:r>
              <a:rPr lang="en-US" sz="2000" dirty="0" smtClean="0"/>
              <a:t>Tell a story – win hearts </a:t>
            </a:r>
            <a:r>
              <a:rPr lang="en-US" sz="2000" i="1" dirty="0" smtClean="0"/>
              <a:t>and </a:t>
            </a:r>
            <a:r>
              <a:rPr lang="en-US" sz="2000" dirty="0" smtClean="0"/>
              <a:t>minds</a:t>
            </a:r>
          </a:p>
          <a:p>
            <a:pPr marL="342900" indent="-342900">
              <a:spcAft>
                <a:spcPts val="800"/>
              </a:spcAft>
              <a:buFont typeface="Arial"/>
              <a:buChar char="•"/>
            </a:pPr>
            <a:r>
              <a:rPr lang="en-US" sz="2000" dirty="0"/>
              <a:t>Be </a:t>
            </a:r>
            <a:r>
              <a:rPr lang="en-US" sz="2000" dirty="0" smtClean="0"/>
              <a:t>respectful</a:t>
            </a:r>
          </a:p>
          <a:p>
            <a:pPr marL="342900" indent="-342900">
              <a:spcAft>
                <a:spcPts val="800"/>
              </a:spcAft>
              <a:buFont typeface="Arial"/>
              <a:buChar char="•"/>
            </a:pPr>
            <a:r>
              <a:rPr lang="en-US" sz="2000" dirty="0" smtClean="0"/>
              <a:t>Validate feelings</a:t>
            </a:r>
          </a:p>
          <a:p>
            <a:pPr marL="342900" indent="-342900">
              <a:spcAft>
                <a:spcPts val="800"/>
              </a:spcAft>
              <a:buFont typeface="Arial"/>
              <a:buChar char="•"/>
            </a:pPr>
            <a:r>
              <a:rPr lang="en-US" sz="2000" dirty="0" smtClean="0"/>
              <a:t>Provide </a:t>
            </a:r>
            <a:r>
              <a:rPr lang="en-US" sz="2000" dirty="0"/>
              <a:t>straightforward </a:t>
            </a:r>
            <a:r>
              <a:rPr lang="en-US" sz="2000" dirty="0" smtClean="0"/>
              <a:t>responses</a:t>
            </a:r>
          </a:p>
          <a:p>
            <a:pPr marL="342900" indent="-342900">
              <a:spcAft>
                <a:spcPts val="800"/>
              </a:spcAft>
              <a:buFont typeface="Arial"/>
              <a:buChar char="•"/>
            </a:pPr>
            <a:r>
              <a:rPr lang="en-US" sz="2000" dirty="0" smtClean="0"/>
              <a:t>Show </a:t>
            </a:r>
            <a:r>
              <a:rPr lang="en-US" sz="2000" dirty="0"/>
              <a:t>that you already have </a:t>
            </a:r>
            <a:r>
              <a:rPr lang="en-US" sz="2000" dirty="0" smtClean="0"/>
              <a:t>support and commitment</a:t>
            </a:r>
          </a:p>
          <a:p>
            <a:pPr marL="342900" indent="-342900">
              <a:spcAft>
                <a:spcPts val="800"/>
              </a:spcAft>
              <a:buFont typeface="Arial"/>
              <a:buChar char="•"/>
            </a:pPr>
            <a:r>
              <a:rPr lang="en-US" sz="2000" dirty="0" smtClean="0"/>
              <a:t>Leverage subject-matter experts for credibility</a:t>
            </a:r>
          </a:p>
          <a:p>
            <a:pPr marL="342900" indent="-342900">
              <a:spcAft>
                <a:spcPts val="800"/>
              </a:spcAft>
              <a:buFont typeface="Arial"/>
              <a:buChar char="•"/>
            </a:pPr>
            <a:r>
              <a:rPr lang="en-US" sz="2000" dirty="0" smtClean="0"/>
              <a:t>Speak to what your audience values and cares about most</a:t>
            </a:r>
          </a:p>
          <a:p>
            <a:pPr>
              <a:spcBef>
                <a:spcPts val="600"/>
              </a:spcBef>
              <a:spcAft>
                <a:spcPts val="800"/>
              </a:spcAft>
            </a:pPr>
            <a:r>
              <a:rPr lang="en-US" sz="2800" i="1" dirty="0">
                <a:solidFill>
                  <a:schemeClr val="accent1"/>
                </a:solidFill>
              </a:rPr>
              <a:t>What is the single most important thing you can </a:t>
            </a:r>
            <a:r>
              <a:rPr lang="en-US" sz="2800" i="1" dirty="0" smtClean="0">
                <a:solidFill>
                  <a:schemeClr val="accent1"/>
                </a:solidFill>
              </a:rPr>
              <a:t>do </a:t>
            </a:r>
            <a:r>
              <a:rPr lang="en-US" sz="2800" i="1" dirty="0">
                <a:solidFill>
                  <a:schemeClr val="accent1"/>
                </a:solidFill>
              </a:rPr>
              <a:t>to successfully “pitch” a compelling case in our business</a:t>
            </a:r>
            <a:r>
              <a:rPr lang="en-US" sz="2800" i="1" dirty="0" smtClean="0">
                <a:solidFill>
                  <a:schemeClr val="accent1"/>
                </a:solidFill>
              </a:rPr>
              <a:t>?</a:t>
            </a:r>
            <a:endParaRPr lang="en-US" sz="2800" i="1" dirty="0">
              <a:solidFill>
                <a:schemeClr val="accent1"/>
              </a:solidFill>
            </a:endParaRPr>
          </a:p>
        </p:txBody>
      </p:sp>
      <p:grpSp>
        <p:nvGrpSpPr>
          <p:cNvPr id="6" name="Group 5"/>
          <p:cNvGrpSpPr/>
          <p:nvPr/>
        </p:nvGrpSpPr>
        <p:grpSpPr>
          <a:xfrm>
            <a:off x="7563253" y="5321813"/>
            <a:ext cx="1580747" cy="844729"/>
            <a:chOff x="7563253" y="4665042"/>
            <a:chExt cx="1580747" cy="844729"/>
          </a:xfrm>
        </p:grpSpPr>
        <p:sp>
          <p:nvSpPr>
            <p:cNvPr id="7" name="Rectangle 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8" name="Picture 7"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37415397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4" descr="171571498.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smtClean="0"/>
              <a:t>APPLY WHAT YOU’VE LEARNED</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BUSINESS CASE DEVELOPMENT</a:t>
              </a:r>
            </a:p>
          </p:txBody>
        </p:sp>
      </p:grpSp>
    </p:spTree>
    <p:extLst>
      <p:ext uri="{BB962C8B-B14F-4D97-AF65-F5344CB8AC3E}">
        <p14:creationId xmlns:p14="http://schemas.microsoft.com/office/powerpoint/2010/main" val="11178088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a:xfrm>
            <a:off x="427565" y="1754704"/>
            <a:ext cx="7090835" cy="4097455"/>
          </a:xfrm>
        </p:spPr>
        <p:txBody>
          <a:bodyPr/>
          <a:lstStyle/>
          <a:p>
            <a:pPr>
              <a:buNone/>
            </a:pPr>
            <a:r>
              <a:rPr lang="en-US" sz="2800" dirty="0"/>
              <a:t>Help you:</a:t>
            </a:r>
          </a:p>
          <a:p>
            <a:pPr lvl="0"/>
            <a:r>
              <a:rPr lang="en-US" sz="2800" dirty="0" smtClean="0"/>
              <a:t>Define opportunities </a:t>
            </a:r>
            <a:r>
              <a:rPr lang="en-US" sz="2800" dirty="0"/>
              <a:t>and </a:t>
            </a:r>
            <a:r>
              <a:rPr lang="en-US" sz="2800" dirty="0" smtClean="0"/>
              <a:t>generate </a:t>
            </a:r>
            <a:r>
              <a:rPr lang="en-US" sz="2800" dirty="0"/>
              <a:t>alternatives</a:t>
            </a:r>
          </a:p>
          <a:p>
            <a:pPr lvl="0"/>
            <a:r>
              <a:rPr lang="en-US" sz="2800" dirty="0"/>
              <a:t>Verify your implementation plan</a:t>
            </a:r>
          </a:p>
          <a:p>
            <a:pPr lvl="0"/>
            <a:r>
              <a:rPr lang="en-US" sz="2800" dirty="0"/>
              <a:t>Target your pitch</a:t>
            </a:r>
          </a:p>
          <a:p>
            <a:pPr lvl="0"/>
            <a:endParaRPr lang="en-US" sz="2800" dirty="0"/>
          </a:p>
          <a:p>
            <a:pPr marL="53975" indent="0">
              <a:buNone/>
            </a:pPr>
            <a:r>
              <a:rPr lang="en-US" sz="2800" i="1" dirty="0">
                <a:solidFill>
                  <a:schemeClr val="accent1"/>
                </a:solidFill>
              </a:rPr>
              <a:t>What will you take away from today’s session and apply to your role?</a:t>
            </a:r>
          </a:p>
          <a:p>
            <a:pPr marL="53975" lvl="0" indent="0">
              <a:buNone/>
            </a:pPr>
            <a:endParaRPr lang="en-US" sz="2800" dirty="0"/>
          </a:p>
        </p:txBody>
      </p:sp>
      <p:grpSp>
        <p:nvGrpSpPr>
          <p:cNvPr id="4" name="Group 3"/>
          <p:cNvGrpSpPr/>
          <p:nvPr/>
        </p:nvGrpSpPr>
        <p:grpSpPr>
          <a:xfrm>
            <a:off x="7563253" y="4068605"/>
            <a:ext cx="1580747" cy="844729"/>
            <a:chOff x="7563253" y="4665042"/>
            <a:chExt cx="1580747" cy="844729"/>
          </a:xfrm>
        </p:grpSpPr>
        <p:sp>
          <p:nvSpPr>
            <p:cNvPr id="5" name="Rectangle 4"/>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6" name="Picture 5"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7" name="Group 6"/>
          <p:cNvGrpSpPr/>
          <p:nvPr/>
        </p:nvGrpSpPr>
        <p:grpSpPr>
          <a:xfrm>
            <a:off x="7982922" y="5245491"/>
            <a:ext cx="1161078" cy="838132"/>
            <a:chOff x="7982922" y="4553595"/>
            <a:chExt cx="1161078" cy="838132"/>
          </a:xfrm>
        </p:grpSpPr>
        <p:sp>
          <p:nvSpPr>
            <p:cNvPr id="8" name="Rectangle 7"/>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9" name="Picture 8"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297400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 what you’ve learned</a:t>
            </a:r>
            <a:endParaRPr lang="en-US" dirty="0"/>
          </a:p>
        </p:txBody>
      </p:sp>
      <p:sp>
        <p:nvSpPr>
          <p:cNvPr id="3" name="Content Placeholder 2"/>
          <p:cNvSpPr>
            <a:spLocks noGrp="1"/>
          </p:cNvSpPr>
          <p:nvPr>
            <p:ph type="body" sz="quarter" idx="13"/>
          </p:nvPr>
        </p:nvSpPr>
        <p:spPr>
          <a:xfrm>
            <a:off x="3907519" y="2458298"/>
            <a:ext cx="4372881" cy="2818354"/>
          </a:xfrm>
        </p:spPr>
        <p:txBody>
          <a:bodyPr>
            <a:normAutofit/>
          </a:bodyPr>
          <a:lstStyle/>
          <a:p>
            <a:pPr marL="0" indent="0">
              <a:buNone/>
            </a:pPr>
            <a:r>
              <a:rPr lang="en-US" sz="2800" dirty="0"/>
              <a:t>Your next step is to complete the On-the-Job section of the Harvard ManageMentor </a:t>
            </a:r>
            <a:r>
              <a:rPr lang="en-US" sz="2800" dirty="0" smtClean="0"/>
              <a:t>Business Case Development topic.</a:t>
            </a:r>
          </a:p>
          <a:p>
            <a:pPr marL="0" indent="0">
              <a:buNone/>
            </a:pPr>
            <a:endParaRPr lang="en-US" sz="2800" dirty="0" smtClean="0"/>
          </a:p>
          <a:p>
            <a:pPr marL="0" indent="0">
              <a:buNone/>
            </a:pPr>
            <a:endParaRPr lang="en-US" sz="2800" dirty="0"/>
          </a:p>
          <a:p>
            <a:pPr marL="0" indent="0" algn="ctr">
              <a:buNone/>
            </a:pPr>
            <a:endParaRPr lang="en-US" sz="2800"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1160" r="1090" b="3702"/>
          <a:stretch/>
        </p:blipFill>
        <p:spPr>
          <a:xfrm>
            <a:off x="611892" y="1372542"/>
            <a:ext cx="2760895" cy="4959506"/>
          </a:xfrm>
          <a:prstGeom prst="rect">
            <a:avLst/>
          </a:prstGeom>
          <a:ln>
            <a:solidFill>
              <a:schemeClr val="bg1">
                <a:lumMod val="85000"/>
              </a:schemeClr>
            </a:solidFill>
          </a:ln>
        </p:spPr>
      </p:pic>
    </p:spTree>
    <p:extLst>
      <p:ext uri="{BB962C8B-B14F-4D97-AF65-F5344CB8AC3E}">
        <p14:creationId xmlns:p14="http://schemas.microsoft.com/office/powerpoint/2010/main" val="23631092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sp>
        <p:nvSpPr>
          <p:cNvPr id="5" name="Content Placeholder 4"/>
          <p:cNvSpPr>
            <a:spLocks noGrp="1"/>
          </p:cNvSpPr>
          <p:nvPr>
            <p:ph sz="quarter" idx="10"/>
          </p:nvPr>
        </p:nvSpPr>
        <p:spPr>
          <a:xfrm>
            <a:off x="367694" y="2682240"/>
            <a:ext cx="7760306" cy="2108270"/>
          </a:xfrm>
        </p:spPr>
        <p:txBody>
          <a:bodyPr/>
          <a:lstStyle/>
          <a:p>
            <a:pPr marL="53975" indent="0">
              <a:spcAft>
                <a:spcPts val="1200"/>
              </a:spcAft>
              <a:buNone/>
            </a:pPr>
            <a:r>
              <a:rPr lang="en-US" sz="3200" i="1" dirty="0" smtClean="0">
                <a:solidFill>
                  <a:schemeClr val="accent1"/>
                </a:solidFill>
              </a:rPr>
              <a:t>When do you need a business case?</a:t>
            </a:r>
            <a:endParaRPr lang="en-US" sz="3200" i="1" dirty="0">
              <a:solidFill>
                <a:schemeClr val="accent1"/>
              </a:solidFill>
            </a:endParaRPr>
          </a:p>
          <a:p>
            <a:pPr marL="53975" indent="0">
              <a:spcAft>
                <a:spcPts val="1200"/>
              </a:spcAft>
              <a:buNone/>
            </a:pPr>
            <a:r>
              <a:rPr lang="en-US" sz="2000" dirty="0" smtClean="0"/>
              <a:t>(Please </a:t>
            </a:r>
            <a:r>
              <a:rPr lang="en-US" sz="2000" dirty="0"/>
              <a:t>chat in </a:t>
            </a:r>
            <a:r>
              <a:rPr lang="en-US" sz="2000" dirty="0" smtClean="0"/>
              <a:t>your </a:t>
            </a:r>
            <a:r>
              <a:rPr lang="en-US" sz="2000" dirty="0"/>
              <a:t>response </a:t>
            </a:r>
            <a:r>
              <a:rPr lang="en-US" sz="2000" dirty="0" smtClean="0"/>
              <a:t>)</a:t>
            </a:r>
            <a:endParaRPr lang="en-US" dirty="0"/>
          </a:p>
        </p:txBody>
      </p:sp>
      <p:grpSp>
        <p:nvGrpSpPr>
          <p:cNvPr id="7" name="Group 6"/>
          <p:cNvGrpSpPr/>
          <p:nvPr/>
        </p:nvGrpSpPr>
        <p:grpSpPr>
          <a:xfrm>
            <a:off x="7563253" y="4922417"/>
            <a:ext cx="1580747" cy="844729"/>
            <a:chOff x="7563253" y="4665042"/>
            <a:chExt cx="1580747" cy="844729"/>
          </a:xfrm>
        </p:grpSpPr>
        <p:sp>
          <p:nvSpPr>
            <p:cNvPr id="8" name="Rectangle 7"/>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9" name="Picture 8" descr="icon_chat.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7061062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l="20246" t="22234" r="1013" b="6278"/>
          <a:stretch/>
        </p:blipFill>
        <p:spPr>
          <a:xfrm>
            <a:off x="1" y="1019121"/>
            <a:ext cx="9144000" cy="5532149"/>
          </a:xfrm>
          <a:prstGeom prst="rect">
            <a:avLst/>
          </a:prstGeom>
        </p:spPr>
      </p:pic>
      <p:sp>
        <p:nvSpPr>
          <p:cNvPr id="11" name="Rectangle 10"/>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371600" y="3525123"/>
            <a:ext cx="6605138" cy="1481667"/>
          </a:xfrm>
        </p:spPr>
        <p:txBody>
          <a:bodyPr>
            <a:normAutofit/>
          </a:bodyPr>
          <a:lstStyle/>
          <a:p>
            <a:r>
              <a:rPr lang="en-US" dirty="0" smtClean="0"/>
              <a:t>Thank you</a:t>
            </a:r>
            <a:endParaRPr lang="en-US" dirty="0"/>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5958437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866427"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369709" y="2156182"/>
            <a:ext cx="2738710" cy="2601396"/>
          </a:xfrm>
          <a:prstGeom prst="rect">
            <a:avLst/>
          </a:prstGeom>
        </p:spPr>
      </p:pic>
      <p:sp>
        <p:nvSpPr>
          <p:cNvPr id="6" name="TextBox 5"/>
          <p:cNvSpPr txBox="1"/>
          <p:nvPr/>
        </p:nvSpPr>
        <p:spPr>
          <a:xfrm>
            <a:off x="1494730" y="4861049"/>
            <a:ext cx="2485670" cy="846385"/>
          </a:xfrm>
          <a:prstGeom prst="rect">
            <a:avLst/>
          </a:prstGeom>
          <a:noFill/>
        </p:spPr>
        <p:txBody>
          <a:bodyPr wrap="square" rtlCol="0">
            <a:spAutoFit/>
          </a:bodyPr>
          <a:lstStyle/>
          <a:p>
            <a:pPr algn="ctr"/>
            <a:r>
              <a:rPr lang="en-US" sz="2400" b="1" dirty="0" smtClean="0"/>
              <a:t>NAME</a:t>
            </a:r>
          </a:p>
          <a:p>
            <a:pPr algn="ctr"/>
            <a:r>
              <a:rPr lang="en-US" sz="2000" dirty="0"/>
              <a:t>T</a:t>
            </a:r>
            <a:r>
              <a:rPr lang="en-US" sz="2000" dirty="0" smtClean="0"/>
              <a:t>itle</a:t>
            </a:r>
            <a:endParaRPr lang="en-US" sz="2000" dirty="0"/>
          </a:p>
        </p:txBody>
      </p:sp>
      <p:sp>
        <p:nvSpPr>
          <p:cNvPr id="7" name="TextBox 6"/>
          <p:cNvSpPr txBox="1"/>
          <p:nvPr/>
        </p:nvSpPr>
        <p:spPr>
          <a:xfrm>
            <a:off x="4990965" y="4861049"/>
            <a:ext cx="2485670" cy="846385"/>
          </a:xfrm>
          <a:prstGeom prst="rect">
            <a:avLst/>
          </a:prstGeom>
          <a:noFill/>
        </p:spPr>
        <p:txBody>
          <a:bodyPr wrap="square" rtlCol="0">
            <a:spAutoFit/>
          </a:bodyPr>
          <a:lstStyle/>
          <a:p>
            <a:pPr algn="ctr"/>
            <a:r>
              <a:rPr lang="en-US" sz="2400" b="1" dirty="0" smtClean="0">
                <a:solidFill>
                  <a:srgbClr val="000000"/>
                </a:solidFill>
              </a:rPr>
              <a:t>NAME</a:t>
            </a:r>
          </a:p>
          <a:p>
            <a:pPr algn="ctr"/>
            <a:r>
              <a:rPr lang="en-US" sz="2000" dirty="0">
                <a:solidFill>
                  <a:srgbClr val="000000"/>
                </a:solidFill>
              </a:rPr>
              <a:t>T</a:t>
            </a:r>
            <a:r>
              <a:rPr lang="en-US" sz="2000" dirty="0" smtClean="0">
                <a:solidFill>
                  <a:srgbClr val="000000"/>
                </a:solidFill>
              </a:rPr>
              <a:t>itle</a:t>
            </a:r>
            <a:endParaRPr lang="en-US" sz="2000" dirty="0">
              <a:solidFill>
                <a:srgbClr val="000000"/>
              </a:solidFill>
            </a:endParaRPr>
          </a:p>
        </p:txBody>
      </p:sp>
    </p:spTree>
    <p:extLst>
      <p:ext uri="{BB962C8B-B14F-4D97-AF65-F5344CB8AC3E}">
        <p14:creationId xmlns:p14="http://schemas.microsoft.com/office/powerpoint/2010/main" val="18991544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smtClean="0">
                <a:solidFill>
                  <a:schemeClr val="accent1"/>
                </a:solidFill>
              </a:rPr>
              <a:t>CHAT PANEL </a:t>
            </a:r>
            <a:r>
              <a:rPr lang="en-US" sz="2400" dirty="0" smtClean="0">
                <a:solidFill>
                  <a:prstClr val="black"/>
                </a:solidFill>
              </a:rPr>
              <a:t>is </a:t>
            </a:r>
            <a:r>
              <a:rPr lang="en-US" sz="2400" dirty="0">
                <a:solidFill>
                  <a:prstClr val="black"/>
                </a:solidFill>
              </a:rPr>
              <a:t>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smtClean="0">
                <a:solidFill>
                  <a:schemeClr val="accent1"/>
                </a:solidFill>
              </a:rPr>
              <a:t>RAISE HAND </a:t>
            </a:r>
            <a:r>
              <a:rPr lang="en-US" sz="2400" dirty="0" smtClean="0">
                <a:solidFill>
                  <a:prstClr val="black"/>
                </a:solidFill>
              </a:rPr>
              <a:t>feature </a:t>
            </a:r>
            <a:r>
              <a:rPr lang="en-US" sz="2400" dirty="0">
                <a:solidFill>
                  <a:prstClr val="black"/>
                </a:solidFill>
              </a:rPr>
              <a:t>to volunteer </a:t>
            </a:r>
            <a:r>
              <a:rPr lang="en-US" sz="2400" dirty="0" smtClean="0">
                <a:solidFill>
                  <a:prstClr val="black"/>
                </a:solidFill>
              </a:rPr>
              <a:t/>
            </a:r>
            <a:br>
              <a:rPr lang="en-US" sz="2400" dirty="0" smtClean="0">
                <a:solidFill>
                  <a:prstClr val="black"/>
                </a:solidFill>
              </a:rPr>
            </a:br>
            <a:r>
              <a:rPr lang="en-US" sz="2400" dirty="0" smtClean="0">
                <a:solidFill>
                  <a:prstClr val="black"/>
                </a:solidFill>
              </a:rPr>
              <a:t>to </a:t>
            </a:r>
            <a:r>
              <a:rPr lang="en-US" sz="2400" dirty="0">
                <a:solidFill>
                  <a:prstClr val="black"/>
                </a:solidFill>
              </a:rPr>
              <a:t>speak.</a:t>
            </a:r>
          </a:p>
          <a:p>
            <a:r>
              <a:rPr lang="en-US" sz="2400" dirty="0">
                <a:solidFill>
                  <a:prstClr val="black"/>
                </a:solidFill>
              </a:rPr>
              <a:t>Put your phone on mute when </a:t>
            </a:r>
            <a:r>
              <a:rPr lang="en-US" sz="2400" dirty="0" smtClean="0">
                <a:solidFill>
                  <a:prstClr val="black"/>
                </a:solidFill>
              </a:rPr>
              <a:t>not </a:t>
            </a:r>
            <a:r>
              <a:rPr lang="en-US" sz="2400" dirty="0">
                <a:solidFill>
                  <a:prstClr val="black"/>
                </a:solidFill>
              </a:rPr>
              <a:t>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5" name="Picture 14"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9383482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Setting the context</a:t>
            </a:r>
            <a:endParaRPr lang="en-US" dirty="0"/>
          </a:p>
        </p:txBody>
      </p:sp>
      <p:sp>
        <p:nvSpPr>
          <p:cNvPr id="4" name="Content Placeholder 4"/>
          <p:cNvSpPr>
            <a:spLocks noGrp="1"/>
          </p:cNvSpPr>
          <p:nvPr>
            <p:ph sz="quarter" idx="10"/>
          </p:nvPr>
        </p:nvSpPr>
        <p:spPr>
          <a:xfrm>
            <a:off x="367694" y="2570480"/>
            <a:ext cx="6693506" cy="2220030"/>
          </a:xfrm>
        </p:spPr>
        <p:txBody>
          <a:bodyPr/>
          <a:lstStyle/>
          <a:p>
            <a:pPr marL="53975" indent="0">
              <a:spcAft>
                <a:spcPts val="1200"/>
              </a:spcAft>
              <a:buNone/>
            </a:pPr>
            <a:r>
              <a:rPr lang="en-US" sz="3200" i="1">
                <a:solidFill>
                  <a:schemeClr val="accent1"/>
                </a:solidFill>
              </a:rPr>
              <a:t>When do you need a business case?</a:t>
            </a:r>
          </a:p>
          <a:p>
            <a:pPr marL="53975" indent="0">
              <a:spcAft>
                <a:spcPts val="1200"/>
              </a:spcAft>
              <a:buNone/>
            </a:pPr>
            <a:endParaRPr lang="en-US" sz="3200" dirty="0"/>
          </a:p>
        </p:txBody>
      </p:sp>
    </p:spTree>
    <p:extLst>
      <p:ext uri="{BB962C8B-B14F-4D97-AF65-F5344CB8AC3E}">
        <p14:creationId xmlns:p14="http://schemas.microsoft.com/office/powerpoint/2010/main" val="3000583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a:xfrm>
            <a:off x="444499" y="2174239"/>
            <a:ext cx="8233833" cy="2713819"/>
          </a:xfrm>
        </p:spPr>
        <p:txBody>
          <a:bodyPr/>
          <a:lstStyle/>
          <a:p>
            <a:pPr>
              <a:buNone/>
            </a:pPr>
            <a:r>
              <a:rPr lang="en-US" sz="2800" dirty="0"/>
              <a:t>Help you:</a:t>
            </a:r>
          </a:p>
          <a:p>
            <a:pPr lvl="0"/>
            <a:r>
              <a:rPr lang="en-US" sz="2800" dirty="0" smtClean="0"/>
              <a:t>Define opportunities and generate alternatives</a:t>
            </a:r>
          </a:p>
          <a:p>
            <a:pPr lvl="0"/>
            <a:r>
              <a:rPr lang="en-US" sz="2800" dirty="0" smtClean="0"/>
              <a:t>Verify </a:t>
            </a:r>
            <a:r>
              <a:rPr lang="en-US" sz="2800" dirty="0"/>
              <a:t>your implementation plan</a:t>
            </a:r>
          </a:p>
          <a:p>
            <a:pPr lvl="0"/>
            <a:r>
              <a:rPr lang="en-US" sz="2800" dirty="0"/>
              <a:t>Target your pitch</a:t>
            </a:r>
          </a:p>
        </p:txBody>
      </p:sp>
    </p:spTree>
    <p:extLst>
      <p:ext uri="{BB962C8B-B14F-4D97-AF65-F5344CB8AC3E}">
        <p14:creationId xmlns:p14="http://schemas.microsoft.com/office/powerpoint/2010/main" val="27179369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6286"/>
          <a:stretch/>
        </p:blipFill>
        <p:spPr>
          <a:xfrm>
            <a:off x="0" y="0"/>
            <a:ext cx="9144000" cy="2222500"/>
          </a:xfrm>
          <a:prstGeom prst="rect">
            <a:avLst/>
          </a:prstGeom>
        </p:spPr>
      </p:pic>
      <p:sp>
        <p:nvSpPr>
          <p:cNvPr id="10" name="Text Placeholder 9"/>
          <p:cNvSpPr>
            <a:spLocks noGrp="1"/>
          </p:cNvSpPr>
          <p:nvPr>
            <p:ph type="body" idx="1"/>
          </p:nvPr>
        </p:nvSpPr>
        <p:spPr>
          <a:xfrm>
            <a:off x="843280" y="3037840"/>
            <a:ext cx="8188960" cy="2560742"/>
          </a:xfrm>
        </p:spPr>
        <p:txBody>
          <a:bodyPr/>
          <a:lstStyle/>
          <a:p>
            <a:r>
              <a:rPr lang="en-US" sz="6500" dirty="0" smtClean="0"/>
              <a:t>DEFINE OPPORTUNITIES AND GENERATE ALTERNATIVES</a:t>
            </a:r>
            <a:endParaRPr lang="en-US" sz="6500"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BUSINESS CASE </a:t>
              </a:r>
              <a:r>
                <a:rPr lang="en-US" sz="1000" dirty="0" smtClean="0">
                  <a:solidFill>
                    <a:schemeClr val="bg1"/>
                  </a:solidFill>
                </a:rPr>
                <a:t>DEVELOPMENT</a:t>
              </a:r>
              <a:endParaRPr lang="en-US" sz="1000" dirty="0">
                <a:solidFill>
                  <a:schemeClr val="bg1"/>
                </a:solidFill>
              </a:endParaRPr>
            </a:p>
          </p:txBody>
        </p:sp>
      </p:grpSp>
    </p:spTree>
    <p:extLst>
      <p:ext uri="{BB962C8B-B14F-4D97-AF65-F5344CB8AC3E}">
        <p14:creationId xmlns:p14="http://schemas.microsoft.com/office/powerpoint/2010/main" val="12294889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Define opportunities</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8890" y="1720480"/>
            <a:ext cx="6549390" cy="4041389"/>
          </a:xfrm>
          <a:prstGeom prst="rect">
            <a:avLst/>
          </a:prstGeom>
        </p:spPr>
      </p:pic>
    </p:spTree>
    <p:extLst>
      <p:ext uri="{BB962C8B-B14F-4D97-AF65-F5344CB8AC3E}">
        <p14:creationId xmlns:p14="http://schemas.microsoft.com/office/powerpoint/2010/main" val="34597535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Craft the right statement</a:t>
            </a:r>
            <a:endParaRPr lang="en-US" dirty="0"/>
          </a:p>
        </p:txBody>
      </p:sp>
      <p:sp>
        <p:nvSpPr>
          <p:cNvPr id="5" name="Text Placeholder 4"/>
          <p:cNvSpPr>
            <a:spLocks noGrp="1"/>
          </p:cNvSpPr>
          <p:nvPr>
            <p:ph type="body" sz="quarter" idx="13"/>
          </p:nvPr>
        </p:nvSpPr>
        <p:spPr>
          <a:xfrm>
            <a:off x="4826000" y="2156975"/>
            <a:ext cx="3959016" cy="2164888"/>
          </a:xfrm>
          <a:prstGeom prst="rect">
            <a:avLst/>
          </a:prstGeom>
        </p:spPr>
        <p:txBody>
          <a:bodyPr wrap="square">
            <a:spAutoFit/>
          </a:bodyPr>
          <a:lstStyle/>
          <a:p>
            <a:pPr marL="0" indent="0">
              <a:spcAft>
                <a:spcPts val="1200"/>
              </a:spcAft>
              <a:buNone/>
            </a:pPr>
            <a:r>
              <a:rPr lang="en-US" sz="2400" i="1" dirty="0" smtClean="0">
                <a:solidFill>
                  <a:schemeClr val="accent1"/>
                </a:solidFill>
              </a:rPr>
              <a:t>What opportunity did you identify?</a:t>
            </a:r>
          </a:p>
          <a:p>
            <a:pPr marL="0" indent="0">
              <a:buNone/>
            </a:pPr>
            <a:r>
              <a:rPr lang="en-US" sz="2400" i="1" dirty="0" smtClean="0">
                <a:solidFill>
                  <a:schemeClr val="accent1"/>
                </a:solidFill>
              </a:rPr>
              <a:t>What statement did you develop to persuade your stakeholders to address it?</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5660" y="1503680"/>
            <a:ext cx="3627546" cy="4693920"/>
          </a:xfrm>
          <a:prstGeom prst="rect">
            <a:avLst/>
          </a:prstGeom>
          <a:effectLst>
            <a:glow rad="50800">
              <a:schemeClr val="bg1">
                <a:lumMod val="85000"/>
              </a:schemeClr>
            </a:glow>
          </a:effectLst>
        </p:spPr>
      </p:pic>
      <p:grpSp>
        <p:nvGrpSpPr>
          <p:cNvPr id="7" name="Group 6"/>
          <p:cNvGrpSpPr/>
          <p:nvPr/>
        </p:nvGrpSpPr>
        <p:grpSpPr>
          <a:xfrm>
            <a:off x="7982922" y="5020681"/>
            <a:ext cx="1161078" cy="838132"/>
            <a:chOff x="7982922" y="4553595"/>
            <a:chExt cx="1161078" cy="838132"/>
          </a:xfrm>
        </p:grpSpPr>
        <p:sp>
          <p:nvSpPr>
            <p:cNvPr id="8" name="Rectangle 7"/>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9" name="Picture 8"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41114844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8249</TotalTime>
  <Words>3432</Words>
  <Application>Microsoft Macintosh PowerPoint</Application>
  <PresentationFormat>On-screen Show (4:3)</PresentationFormat>
  <Paragraphs>350</Paragraphs>
  <Slides>20</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Calibri</vt:lpstr>
      <vt:lpstr>Lucida Grande</vt:lpstr>
      <vt:lpstr>Wingdings</vt:lpstr>
      <vt:lpstr>Arial</vt:lpstr>
      <vt:lpstr>Office Theme</vt:lpstr>
      <vt:lpstr>Business Case Development</vt:lpstr>
      <vt:lpstr>Welcome</vt:lpstr>
      <vt:lpstr>Introductions</vt:lpstr>
      <vt:lpstr>Participation tips</vt:lpstr>
      <vt:lpstr>Setting the context</vt:lpstr>
      <vt:lpstr>Today’s objectives</vt:lpstr>
      <vt:lpstr>PowerPoint Presentation</vt:lpstr>
      <vt:lpstr>Define opportunities</vt:lpstr>
      <vt:lpstr>Craft the right statement</vt:lpstr>
      <vt:lpstr>Avoid pitfalls</vt:lpstr>
      <vt:lpstr>PowerPoint Presentation</vt:lpstr>
      <vt:lpstr>WHEN PLAN AND REALITY DIFFER</vt:lpstr>
      <vt:lpstr>Avoid flaws in your  implementation plan</vt:lpstr>
      <vt:lpstr>PowerPoint Presentation</vt:lpstr>
      <vt:lpstr>Appeal to your audience</vt:lpstr>
      <vt:lpstr>Understand what it takes to get to “yes”</vt:lpstr>
      <vt:lpstr>PowerPoint Presentation</vt:lpstr>
      <vt:lpstr>Today’s objectives</vt:lpstr>
      <vt:lpstr>Apply what you’ve learned</vt:lpstr>
      <vt:lpstr>Thank you</vt:lpstr>
    </vt:vector>
  </TitlesOfParts>
  <Manager/>
  <Company>Harvard Business Publishing</Company>
  <LinksUpToDate>false</LinksUpToDate>
  <SharedDoc>false</SharedDoc>
  <HyperlinkBase/>
  <HyperlinksChanged>false</HyperlinksChanged>
  <AppVersion>15.0036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Harvard Business Publishing</dc:creator>
  <cp:keywords/>
  <dc:description/>
  <cp:lastModifiedBy>Agarwal, Shubham</cp:lastModifiedBy>
  <cp:revision>1044</cp:revision>
  <cp:lastPrinted>2016-08-25T20:28:41Z</cp:lastPrinted>
  <dcterms:created xsi:type="dcterms:W3CDTF">2014-06-21T12:09:32Z</dcterms:created>
  <dcterms:modified xsi:type="dcterms:W3CDTF">2017-08-08T06:37:26Z</dcterms:modified>
  <cp:category/>
</cp:coreProperties>
</file>