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22"/>
  </p:notesMasterIdLst>
  <p:sldIdLst>
    <p:sldId id="272" r:id="rId2"/>
    <p:sldId id="296" r:id="rId3"/>
    <p:sldId id="274" r:id="rId4"/>
    <p:sldId id="275" r:id="rId5"/>
    <p:sldId id="276" r:id="rId6"/>
    <p:sldId id="277" r:id="rId7"/>
    <p:sldId id="278" r:id="rId8"/>
    <p:sldId id="330" r:id="rId9"/>
    <p:sldId id="345" r:id="rId10"/>
    <p:sldId id="331" r:id="rId11"/>
    <p:sldId id="282" r:id="rId12"/>
    <p:sldId id="346" r:id="rId13"/>
    <p:sldId id="347" r:id="rId14"/>
    <p:sldId id="287" r:id="rId15"/>
    <p:sldId id="329" r:id="rId16"/>
    <p:sldId id="348" r:id="rId17"/>
    <p:sldId id="297" r:id="rId18"/>
    <p:sldId id="293" r:id="rId19"/>
    <p:sldId id="294" r:id="rId20"/>
    <p:sldId id="295" r:id="rId21"/>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15:clr>
            <a:srgbClr val="A4A3A4"/>
          </p15:clr>
        </p15:guide>
        <p15:guide id="2">
          <p15:clr>
            <a:srgbClr val="A4A3A4"/>
          </p15:clr>
        </p15:guide>
      </p15:sldGuideLst>
    </p:ext>
    <p:ext uri="{2D200454-40CA-4A62-9FC3-DE9A4176ACB9}">
      <p15:notesGuideLst xmlns:p15="http://schemas.microsoft.com/office/powerpoint/2012/main" xmlns="">
        <p15:guide id="1" orient="horz" pos="2957" userDrawn="1">
          <p15:clr>
            <a:srgbClr val="A4A3A4"/>
          </p15:clr>
        </p15:guide>
        <p15:guide id="2" pos="447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ordan" initials="KJ" lastIdx="23" clrIdx="0">
    <p:extLst/>
  </p:cmAuthor>
  <p:cmAuthor id="2" name="Audley, Emily"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DF33"/>
    <a:srgbClr val="E2CD31"/>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57" autoAdjust="0"/>
    <p:restoredTop sz="86350" autoAdjust="0"/>
  </p:normalViewPr>
  <p:slideViewPr>
    <p:cSldViewPr snapToGrid="0" showGuides="1">
      <p:cViewPr varScale="1">
        <p:scale>
          <a:sx n="102" d="100"/>
          <a:sy n="102" d="100"/>
        </p:scale>
        <p:origin x="-1884" y="-90"/>
      </p:cViewPr>
      <p:guideLst>
        <p:guide orient="horz"/>
        <p:guide/>
      </p:guideLst>
    </p:cSldViewPr>
  </p:slideViewPr>
  <p:outlineViewPr>
    <p:cViewPr>
      <p:scale>
        <a:sx n="33" d="100"/>
        <a:sy n="33" d="100"/>
      </p:scale>
      <p:origin x="0" y="0"/>
    </p:cViewPr>
  </p:outlineViewPr>
  <p:notesTextViewPr>
    <p:cViewPr>
      <p:scale>
        <a:sx n="1" d="1"/>
        <a:sy n="1" d="1"/>
      </p:scale>
      <p:origin x="0" y="1332"/>
    </p:cViewPr>
  </p:notesTextViewPr>
  <p:sorterViewPr>
    <p:cViewPr>
      <p:scale>
        <a:sx n="100" d="100"/>
        <a:sy n="100" d="100"/>
      </p:scale>
      <p:origin x="0" y="-186"/>
    </p:cViewPr>
  </p:sorterViewPr>
  <p:notesViewPr>
    <p:cSldViewPr snapToGrid="0">
      <p:cViewPr>
        <p:scale>
          <a:sx n="120" d="100"/>
          <a:sy n="120" d="100"/>
        </p:scale>
        <p:origin x="-3036" y="768"/>
      </p:cViewPr>
      <p:guideLst>
        <p:guide orient="horz" pos="2957"/>
        <p:guide pos="447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C:\Users\Kathleen%20Jordan\Dropbox\CAFES%20FY16\PERFORMANCE%20MEASUREMENT\Slide%20example%20spreadshee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lineChart>
        <c:grouping val="standard"/>
        <c:varyColors val="0"/>
        <c:ser>
          <c:idx val="0"/>
          <c:order val="0"/>
          <c:tx>
            <c:strRef>
              <c:f>Sheet1!$C$1</c:f>
              <c:strCache>
                <c:ptCount val="1"/>
                <c:pt idx="0">
                  <c:v>Percentage of Customer Returns</c:v>
                </c:pt>
              </c:strCache>
            </c:strRef>
          </c:tx>
          <c:spPr>
            <a:ln w="31750" cap="rnd">
              <a:solidFill>
                <a:schemeClr val="accent1"/>
              </a:solidFill>
              <a:round/>
            </a:ln>
            <a:effectLst/>
          </c:spPr>
          <c:marker>
            <c:symbol val="circle"/>
            <c:size val="17"/>
            <c:spPr>
              <a:solidFill>
                <a:schemeClr val="accent1"/>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Sheet1!$B$2:$B$13</c:f>
              <c:strCache>
                <c:ptCount val="12"/>
                <c:pt idx="0">
                  <c:v>Jul</c:v>
                </c:pt>
                <c:pt idx="1">
                  <c:v>Aug</c:v>
                </c:pt>
                <c:pt idx="2">
                  <c:v>Sep</c:v>
                </c:pt>
                <c:pt idx="3">
                  <c:v>Oct</c:v>
                </c:pt>
                <c:pt idx="4">
                  <c:v>Nov</c:v>
                </c:pt>
                <c:pt idx="5">
                  <c:v>Dec</c:v>
                </c:pt>
                <c:pt idx="6">
                  <c:v>Jan</c:v>
                </c:pt>
                <c:pt idx="7">
                  <c:v>Feb</c:v>
                </c:pt>
                <c:pt idx="8">
                  <c:v>Mar</c:v>
                </c:pt>
                <c:pt idx="9">
                  <c:v>Apr</c:v>
                </c:pt>
                <c:pt idx="10">
                  <c:v>May</c:v>
                </c:pt>
                <c:pt idx="11">
                  <c:v>Jun</c:v>
                </c:pt>
              </c:strCache>
            </c:strRef>
          </c:cat>
          <c:val>
            <c:numRef>
              <c:f>Sheet1!$C$2:$C$13</c:f>
              <c:numCache>
                <c:formatCode>General</c:formatCode>
                <c:ptCount val="12"/>
                <c:pt idx="0">
                  <c:v>17</c:v>
                </c:pt>
                <c:pt idx="1">
                  <c:v>14</c:v>
                </c:pt>
                <c:pt idx="2">
                  <c:v>15</c:v>
                </c:pt>
                <c:pt idx="3">
                  <c:v>12</c:v>
                </c:pt>
                <c:pt idx="4">
                  <c:v>10</c:v>
                </c:pt>
                <c:pt idx="5">
                  <c:v>15</c:v>
                </c:pt>
                <c:pt idx="6">
                  <c:v>25</c:v>
                </c:pt>
                <c:pt idx="7">
                  <c:v>12</c:v>
                </c:pt>
                <c:pt idx="8">
                  <c:v>10</c:v>
                </c:pt>
                <c:pt idx="9">
                  <c:v>8</c:v>
                </c:pt>
                <c:pt idx="10">
                  <c:v>12</c:v>
                </c:pt>
                <c:pt idx="11">
                  <c:v>10</c:v>
                </c:pt>
              </c:numCache>
            </c:numRef>
          </c:val>
          <c:smooth val="0"/>
          <c:extLst xmlns:c16r2="http://schemas.microsoft.com/office/drawing/2015/06/chart">
            <c:ext xmlns:c16="http://schemas.microsoft.com/office/drawing/2014/chart" uri="{C3380CC4-5D6E-409C-BE32-E72D297353CC}">
              <c16:uniqueId val="{00000000-8862-4B08-81FA-DE48D87B0D71}"/>
            </c:ext>
          </c:extLst>
        </c:ser>
        <c:dLbls>
          <c:dLblPos val="ctr"/>
          <c:showLegendKey val="0"/>
          <c:showVal val="1"/>
          <c:showCatName val="0"/>
          <c:showSerName val="0"/>
          <c:showPercent val="0"/>
          <c:showBubbleSize val="0"/>
        </c:dLbls>
        <c:marker val="1"/>
        <c:smooth val="0"/>
        <c:axId val="45913984"/>
        <c:axId val="54211328"/>
      </c:lineChart>
      <c:catAx>
        <c:axId val="45913984"/>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54211328"/>
        <c:crosses val="autoZero"/>
        <c:auto val="1"/>
        <c:lblAlgn val="ctr"/>
        <c:lblOffset val="100"/>
        <c:noMultiLvlLbl val="0"/>
      </c:catAx>
      <c:valAx>
        <c:axId val="54211328"/>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45913984"/>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7ED43B05-9673-724C-B555-E3F4B6C0B8D9}" type="datetimeFigureOut">
              <a:rPr lang="en-US" smtClean="0"/>
              <a:pPr/>
              <a:t>8/8/2016</a:t>
            </a:fld>
            <a:endParaRPr lang="en-US"/>
          </a:p>
        </p:txBody>
      </p:sp>
      <p:sp>
        <p:nvSpPr>
          <p:cNvPr id="4" name="Slide Image Placeholder 3"/>
          <p:cNvSpPr>
            <a:spLocks noGrp="1" noRot="1" noChangeAspect="1"/>
          </p:cNvSpPr>
          <p:nvPr>
            <p:ph type="sldImg" idx="2"/>
          </p:nvPr>
        </p:nvSpPr>
        <p:spPr>
          <a:xfrm>
            <a:off x="1579563" y="741363"/>
            <a:ext cx="3943350" cy="2957512"/>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3895566"/>
            <a:ext cx="5681980" cy="4788774"/>
          </a:xfrm>
          <a:prstGeom prst="rect">
            <a:avLst/>
          </a:prstGeom>
        </p:spPr>
        <p:txBody>
          <a:bodyPr vert="horz" lIns="94229" tIns="47114" rIns="94229" bIns="47114"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endParaRPr lang="en-US" sz="1000" dirty="0"/>
          </a:p>
          <a:p>
            <a:r>
              <a:rPr lang="en-US" sz="1000" i="1" dirty="0"/>
              <a:t>Instructions</a:t>
            </a:r>
            <a:r>
              <a:rPr lang="en-US" sz="1000" dirty="0"/>
              <a:t>: Proceed to the next slide once the presentation is visible to the participants.</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7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At this point you have several KPIs in mind to measure an important performance objective. How do you decide on your target for success?  In this example, the KPI is “percentage increase in customer satisfaction.” As you can see, setting a target requires judgment—using your understanding of the business context to identify a target that’s motivating to the team, but not so much of a stretch that it’s unachievable.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 </a:t>
            </a:r>
            <a:r>
              <a:rPr lang="en-US" sz="900" kern="1200" dirty="0">
                <a:solidFill>
                  <a:schemeClr val="tx1"/>
                </a:solidFill>
                <a:effectLst/>
                <a:latin typeface="+mn-lt"/>
                <a:ea typeface="+mn-ea"/>
                <a:cs typeface="+mn-cs"/>
              </a:rPr>
              <a:t> Now choose one of your KPIs from your “Worksheet for Determining Performance Objectives, Critical Success Factors, and Metrics.” Take a few minutes now to use your copy of the “Form for Setting Performance Targets” to note the target or range of targets for your KPI. Also make some quick notes about your rationale for using either  a single target or range of targets.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Give participants two minutes to complete this task.  Ask two or three volunteers to share their target and rationale. </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Then ask the group to chat in what inputs help in setting targets.  Note and mention the most common responses.  </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Highlight the following if participants do not mention them:</a:t>
            </a:r>
          </a:p>
          <a:p>
            <a:pPr lvl="0"/>
            <a:endParaRPr lang="en-US" sz="900" b="1"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b="1" kern="1200" dirty="0">
                <a:solidFill>
                  <a:schemeClr val="tx1"/>
                </a:solidFill>
                <a:effectLst/>
                <a:latin typeface="+mn-lt"/>
                <a:ea typeface="+mn-ea"/>
                <a:cs typeface="+mn-cs"/>
              </a:rPr>
              <a:t>Use benchmarking</a:t>
            </a:r>
            <a:r>
              <a:rPr lang="en-US" sz="900" kern="1200" dirty="0">
                <a:solidFill>
                  <a:schemeClr val="tx1"/>
                </a:solidFill>
                <a:effectLst/>
                <a:latin typeface="+mn-lt"/>
                <a:ea typeface="+mn-ea"/>
                <a:cs typeface="+mn-cs"/>
              </a:rPr>
              <a:t>, e.g. look at KPIs and performance data of other organizations or other groups within your organization.</a:t>
            </a:r>
          </a:p>
          <a:p>
            <a:pPr marL="171450" lvl="0" indent="-171450">
              <a:buFont typeface="Arial" panose="020B0604020202020204" pitchFamily="34" charset="0"/>
              <a:buChar char="•"/>
            </a:pPr>
            <a:r>
              <a:rPr lang="en-US" sz="900" b="1" kern="1200" dirty="0">
                <a:solidFill>
                  <a:schemeClr val="tx1"/>
                </a:solidFill>
                <a:effectLst/>
                <a:latin typeface="+mn-lt"/>
                <a:ea typeface="+mn-ea"/>
                <a:cs typeface="+mn-cs"/>
              </a:rPr>
              <a:t>Establish a baseline</a:t>
            </a:r>
            <a:r>
              <a:rPr lang="en-US" sz="900" kern="1200" dirty="0">
                <a:solidFill>
                  <a:schemeClr val="tx1"/>
                </a:solidFill>
                <a:effectLst/>
                <a:latin typeface="+mn-lt"/>
                <a:ea typeface="+mn-ea"/>
                <a:cs typeface="+mn-cs"/>
              </a:rPr>
              <a:t> of past performance and set a target which would improve on past performance.</a:t>
            </a:r>
          </a:p>
          <a:p>
            <a:pPr marL="171450" lvl="0" indent="-171450">
              <a:buFont typeface="Arial" panose="020B0604020202020204" pitchFamily="34" charset="0"/>
              <a:buChar char="•"/>
            </a:pPr>
            <a:r>
              <a:rPr lang="en-US" sz="900" b="1" kern="1200" dirty="0">
                <a:solidFill>
                  <a:schemeClr val="tx1"/>
                </a:solidFill>
                <a:effectLst/>
                <a:latin typeface="+mn-lt"/>
                <a:ea typeface="+mn-ea"/>
                <a:cs typeface="+mn-cs"/>
              </a:rPr>
              <a:t>Determine a target range</a:t>
            </a:r>
            <a:r>
              <a:rPr lang="en-US" sz="900" kern="1200" dirty="0">
                <a:solidFill>
                  <a:schemeClr val="tx1"/>
                </a:solidFill>
                <a:effectLst/>
                <a:latin typeface="+mn-lt"/>
                <a:ea typeface="+mn-ea"/>
                <a:cs typeface="+mn-cs"/>
              </a:rPr>
              <a:t>, e.g. minimum, moderate, and "stretch” rather than a single target.</a:t>
            </a:r>
          </a:p>
          <a:p>
            <a:pPr marL="171450" lvl="0" indent="-171450">
              <a:buFont typeface="Arial" panose="020B0604020202020204" pitchFamily="34" charset="0"/>
              <a:buChar char="•"/>
            </a:pPr>
            <a:r>
              <a:rPr lang="en-US" sz="900" b="1" kern="1200" dirty="0">
                <a:solidFill>
                  <a:schemeClr val="tx1"/>
                </a:solidFill>
                <a:effectLst/>
                <a:latin typeface="+mn-lt"/>
                <a:ea typeface="+mn-ea"/>
                <a:cs typeface="+mn-cs"/>
              </a:rPr>
              <a:t>Consider current circumstances</a:t>
            </a:r>
            <a:r>
              <a:rPr lang="en-US" sz="900" kern="1200" dirty="0">
                <a:solidFill>
                  <a:schemeClr val="tx1"/>
                </a:solidFill>
                <a:effectLst/>
                <a:latin typeface="+mn-lt"/>
                <a:ea typeface="+mn-ea"/>
                <a:cs typeface="+mn-cs"/>
              </a:rPr>
              <a:t> in your group. Are team members struggling with morale or performance issues? If so, be careful about setting stretch targets.</a:t>
            </a:r>
          </a:p>
          <a:p>
            <a:pPr marL="171450" lvl="0" indent="-171450">
              <a:buFont typeface="Arial" panose="020B0604020202020204" pitchFamily="34" charset="0"/>
              <a:buChar char="•"/>
            </a:pPr>
            <a:r>
              <a:rPr lang="en-US" sz="900" b="1" kern="1200" dirty="0">
                <a:solidFill>
                  <a:schemeClr val="tx1"/>
                </a:solidFill>
                <a:effectLst/>
                <a:latin typeface="+mn-lt"/>
                <a:ea typeface="+mn-ea"/>
                <a:cs typeface="+mn-cs"/>
              </a:rPr>
              <a:t>Ask your boss for ideas</a:t>
            </a:r>
            <a:r>
              <a:rPr lang="en-US" sz="900" kern="1200" dirty="0">
                <a:solidFill>
                  <a:schemeClr val="tx1"/>
                </a:solidFill>
                <a:effectLst/>
                <a:latin typeface="+mn-lt"/>
                <a:ea typeface="+mn-ea"/>
                <a:cs typeface="+mn-cs"/>
              </a:rPr>
              <a:t> about what level of performance on each KPI might best help your group achieve its objectives.</a:t>
            </a:r>
          </a:p>
          <a:p>
            <a:pPr marL="171450" lvl="0" indent="-171450">
              <a:buFont typeface="Arial" panose="020B0604020202020204" pitchFamily="34" charset="0"/>
              <a:buChar char="•"/>
            </a:pPr>
            <a:r>
              <a:rPr lang="en-US" sz="900" b="1" kern="1200" dirty="0">
                <a:solidFill>
                  <a:schemeClr val="tx1"/>
                </a:solidFill>
                <a:effectLst/>
                <a:latin typeface="+mn-lt"/>
                <a:ea typeface="+mn-ea"/>
                <a:cs typeface="+mn-cs"/>
              </a:rPr>
              <a:t>Involve your employees</a:t>
            </a:r>
            <a:r>
              <a:rPr lang="en-US" sz="900" kern="1200" dirty="0">
                <a:solidFill>
                  <a:schemeClr val="tx1"/>
                </a:solidFill>
                <a:effectLst/>
                <a:latin typeface="+mn-lt"/>
                <a:ea typeface="+mn-ea"/>
                <a:cs typeface="+mn-cs"/>
              </a:rPr>
              <a:t> in setting targets. You'll give them a sense of ownership in the process—and thus gain their commitment to meeting the targets.</a:t>
            </a:r>
          </a:p>
          <a:p>
            <a:pPr marL="171450" lvl="0" indent="-171450">
              <a:buFont typeface="Arial" panose="020B0604020202020204" pitchFamily="34" charset="0"/>
              <a:buChar char="•"/>
            </a:pPr>
            <a:r>
              <a:rPr lang="en-US" sz="900" b="1" kern="1200" dirty="0">
                <a:solidFill>
                  <a:schemeClr val="tx1"/>
                </a:solidFill>
                <a:effectLst/>
                <a:latin typeface="+mn-lt"/>
                <a:ea typeface="+mn-ea"/>
                <a:cs typeface="+mn-cs"/>
              </a:rPr>
              <a:t>Conduct a “SWOT” analysis.</a:t>
            </a:r>
            <a:r>
              <a:rPr lang="en-US" sz="900" kern="1200" dirty="0">
                <a:solidFill>
                  <a:schemeClr val="tx1"/>
                </a:solidFill>
                <a:effectLst/>
                <a:latin typeface="+mn-lt"/>
                <a:ea typeface="+mn-ea"/>
                <a:cs typeface="+mn-cs"/>
              </a:rPr>
              <a:t> Ask yourself what targets would help your group build on its strengths and leverage opportunities, as well as minimize weaknesses and threats. </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10</a:t>
            </a:fld>
            <a:endParaRPr lang="en-US"/>
          </a:p>
        </p:txBody>
      </p:sp>
    </p:spTree>
    <p:extLst>
      <p:ext uri="{BB962C8B-B14F-4D97-AF65-F5344CB8AC3E}">
        <p14:creationId xmlns:p14="http://schemas.microsoft.com/office/powerpoint/2010/main" val="35743655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endParaRPr lang="en-US" sz="1000" kern="1200" dirty="0">
              <a:solidFill>
                <a:schemeClr val="tx1"/>
              </a:solidFill>
              <a:effectLst/>
              <a:latin typeface="+mn-lt"/>
              <a:ea typeface="+mn-ea"/>
              <a:cs typeface="+mn-cs"/>
            </a:endParaRP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[Time: 1/2 minute]</a:t>
            </a:r>
          </a:p>
          <a:p>
            <a:endParaRPr lang="en-US" sz="1000" b="1" dirty="0"/>
          </a:p>
          <a:p>
            <a:pPr fontAlgn="base"/>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In the last section, we focused on how to determine the right KPIs and targets for a performance objective. Our next step is to collect data which compare performance targets with actual performance. What do these data tell us? And what are the implications?  </a:t>
            </a:r>
          </a:p>
          <a:p>
            <a:r>
              <a:rPr lang="en-US" sz="900" kern="1200" dirty="0">
                <a:solidFill>
                  <a:schemeClr val="tx1"/>
                </a:solidFill>
                <a:effectLst/>
                <a:latin typeface="+mn-lt"/>
                <a:ea typeface="+mn-ea"/>
                <a:cs typeface="+mn-cs"/>
              </a:rPr>
              <a:t> </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9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Take a minute to look at this scenario. Then chat in your ideas about how Lonnie could interpret the performance data.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Give participants a minute to chat in their reactions.  Note and mention common interpretations.  Then ask participants to raise hands to suggest questions prompted by the data that would help Lonnie analyze the unit’s performance. For example, “Can expenses be spread more evenly across the period?”</a:t>
            </a:r>
          </a:p>
          <a:p>
            <a:r>
              <a:rPr lang="en-US" sz="900" kern="1200" dirty="0">
                <a:solidFill>
                  <a:schemeClr val="tx1"/>
                </a:solidFill>
                <a:effectLst/>
                <a:latin typeface="+mn-lt"/>
                <a:ea typeface="+mn-ea"/>
                <a:cs typeface="+mn-cs"/>
              </a:rPr>
              <a:t> </a:t>
            </a:r>
          </a:p>
          <a:p>
            <a:r>
              <a:rPr lang="en-US" sz="900" kern="1200" dirty="0">
                <a:solidFill>
                  <a:schemeClr val="tx1"/>
                </a:solidFill>
                <a:effectLst/>
                <a:latin typeface="+mn-lt"/>
                <a:ea typeface="+mn-ea"/>
                <a:cs typeface="+mn-cs"/>
              </a:rPr>
              <a:t>Consider suggesting the following analytical questions if participants do not mention them:</a:t>
            </a:r>
          </a:p>
          <a:p>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Income is clearly higher during the prime U.S. holiday season in November and December.  However, does the additional income merit the increased expense?”</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What expenses are increasing during November and December?  Is there some way to decrease those expenses while still increasing holiday sales?</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What information is available about income, expenses, and net income (profit) before November to provide context regarding U.S. holiday season sales?</a:t>
            </a:r>
          </a:p>
          <a:p>
            <a:pPr marL="0" indent="0">
              <a:buFont typeface="Arial" panose="020B0604020202020204" pitchFamily="34" charset="0"/>
              <a:buNone/>
            </a:pPr>
            <a:r>
              <a:rPr lang="en-US" sz="900" kern="1200" dirty="0">
                <a:solidFill>
                  <a:schemeClr val="tx1"/>
                </a:solidFill>
                <a:effectLst/>
                <a:latin typeface="+mn-lt"/>
                <a:ea typeface="+mn-ea"/>
                <a:cs typeface="+mn-cs"/>
              </a:rPr>
              <a:t/>
            </a:r>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a:p>
            <a:endParaRPr lang="en-US" sz="900" kern="1200" dirty="0">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12</a:t>
            </a:fld>
            <a:endParaRPr lang="en-US"/>
          </a:p>
        </p:txBody>
      </p:sp>
    </p:spTree>
    <p:extLst>
      <p:ext uri="{BB962C8B-B14F-4D97-AF65-F5344CB8AC3E}">
        <p14:creationId xmlns:p14="http://schemas.microsoft.com/office/powerpoint/2010/main" val="39839385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a:t>
            </a:r>
            <a:r>
              <a:rPr lang="en-US" dirty="0"/>
              <a:t>9</a:t>
            </a:r>
            <a:r>
              <a:rPr lang="en-US" sz="900" kern="1200" dirty="0">
                <a:solidFill>
                  <a:schemeClr val="tx1"/>
                </a:solidFill>
                <a:effectLst/>
                <a:latin typeface="+mn-lt"/>
                <a:ea typeface="+mn-ea"/>
                <a:cs typeface="+mn-cs"/>
              </a:rPr>
              <a:t>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Take a minute to look at this scenario. Then raise hands if you have thoughts about how Lonnie could interpret these performance data.</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Ask two or three volunteers to share their ideas.  For example:</a:t>
            </a:r>
          </a:p>
          <a:p>
            <a:pPr lvl="0"/>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The average rate of customer returns is 13.3 %, higher than the target rate</a:t>
            </a:r>
            <a:r>
              <a:rPr lang="en-US" dirty="0"/>
              <a:t>.</a:t>
            </a:r>
            <a:r>
              <a:rPr lang="en-US" sz="900" kern="1200" dirty="0">
                <a:solidFill>
                  <a:schemeClr val="tx1"/>
                </a:solidFill>
                <a:effectLst/>
                <a:latin typeface="+mn-lt"/>
                <a:ea typeface="+mn-ea"/>
                <a:cs typeface="+mn-cs"/>
              </a:rPr>
              <a:t> </a:t>
            </a:r>
            <a:r>
              <a:rPr lang="en-US" dirty="0"/>
              <a:t>(Note: the facilitator may want to provide this information</a:t>
            </a:r>
            <a:r>
              <a:rPr lang="en-US" baseline="0" dirty="0"/>
              <a:t> to kick off the discussion.)</a:t>
            </a:r>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January returns are much higher, probably a results of gift returns following a U. S. holiday in December.  </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If January returns are not factored in, the actual return rate would be lower than the target rate.</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Post January returns are at or below target.</a:t>
            </a:r>
          </a:p>
          <a:p>
            <a:pPr marL="171450" indent="-171450">
              <a:buFont typeface="Arial" panose="020B0604020202020204" pitchFamily="34" charset="0"/>
              <a:buChar char="•"/>
            </a:pPr>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Then ask two or three volunteers to raise hands to suggest what actions Lonnie could take in response to these performance data.  For example, Lonnie could:</a:t>
            </a:r>
          </a:p>
          <a:p>
            <a:pPr marL="171450" lvl="0" indent="-171450">
              <a:buFont typeface="Arial" panose="020B0604020202020204" pitchFamily="34" charset="0"/>
              <a:buChar char="•"/>
            </a:pPr>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Accept the increase in January customer returns as unavoidable given that a high percentage is likely to comprise gift returns, and raise the target slightly to </a:t>
            </a:r>
            <a:r>
              <a:rPr lang="en-US" dirty="0"/>
              <a:t>accommodate post-holiday return rates. </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Maintain the same target, since the post-January returns are at or below target, suggesting that the annual target is achievable.</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Reduce the target further, since the post-January returns are averaging below target </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Look for ways to reduce post-holiday returns, e.g. by providing customers better pre-sales product information</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Analyze what seems to account for the downward trend in the last five months, to see if those conditions can be maintained.</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 Ask another volunteer to raise hands to offer an example of performance data they track, how they go about analyzing the data, and what actions they have taken in response to that data .</a:t>
            </a:r>
          </a:p>
          <a:p>
            <a:r>
              <a:rPr lang="en-US" sz="900" kern="1200" dirty="0">
                <a:solidFill>
                  <a:schemeClr val="tx1"/>
                </a:solidFill>
                <a:effectLst/>
                <a:latin typeface="+mn-lt"/>
                <a:ea typeface="+mn-ea"/>
                <a:cs typeface="+mn-cs"/>
              </a:rPr>
              <a:t/>
            </a:r>
            <a:br>
              <a:rPr lang="en-US" sz="900" kern="1200" dirty="0">
                <a:solidFill>
                  <a:schemeClr val="tx1"/>
                </a:solidFill>
                <a:effectLst/>
                <a:latin typeface="+mn-lt"/>
                <a:ea typeface="+mn-ea"/>
                <a:cs typeface="+mn-cs"/>
              </a:rPr>
            </a:br>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13</a:t>
            </a:fld>
            <a:endParaRPr lang="en-US"/>
          </a:p>
        </p:txBody>
      </p:sp>
    </p:spTree>
    <p:extLst>
      <p:ext uri="{BB962C8B-B14F-4D97-AF65-F5344CB8AC3E}">
        <p14:creationId xmlns:p14="http://schemas.microsoft.com/office/powerpoint/2010/main" val="34768650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pPr fontAlgn="base"/>
            <a:r>
              <a:rPr lang="en-US" sz="900" b="0" i="0" kern="1200" dirty="0">
                <a:solidFill>
                  <a:schemeClr val="tx1"/>
                </a:solidFill>
                <a:effectLst/>
                <a:latin typeface="+mn-lt"/>
                <a:ea typeface="+mn-ea"/>
                <a:cs typeface="+mn-cs"/>
              </a:rPr>
              <a:t>Say: When you’re measuring your group’s performance, it’s easy to make some common mistakes. In this section, we’ll discuss two of the most common: Having too many or too few KPIs, and the risks associated with data manipulation.</a:t>
            </a:r>
            <a:r>
              <a:rPr lang="en-US" dirty="0"/>
              <a:t/>
            </a:r>
            <a:br>
              <a:rPr lang="en-US" dirty="0"/>
            </a:b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a:p>
        </p:txBody>
      </p:sp>
    </p:spTree>
    <p:extLst>
      <p:ext uri="{BB962C8B-B14F-4D97-AF65-F5344CB8AC3E}">
        <p14:creationId xmlns:p14="http://schemas.microsoft.com/office/powerpoint/2010/main" val="31867796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Facilitator’s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a:t>
            </a:r>
            <a:r>
              <a:rPr lang="en-US" dirty="0"/>
              <a:t>6 </a:t>
            </a:r>
            <a:r>
              <a:rPr lang="en-US" sz="900" kern="1200" dirty="0">
                <a:solidFill>
                  <a:schemeClr val="tx1"/>
                </a:solidFill>
                <a:effectLst/>
                <a:latin typeface="+mn-lt"/>
                <a:ea typeface="+mn-ea"/>
                <a:cs typeface="+mn-cs"/>
              </a:rPr>
              <a:t>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Take a minute to look at this scenario.  Do you think Miguel’s KPIs adequately address the CSFs?  Chat in Yes or No.</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Note and mention the majority response to the question.  Then ask one or two volunteers who said No to explain why they responded as they did.  Ask, for example:</a:t>
            </a:r>
          </a:p>
          <a:p>
            <a:pPr lvl="0"/>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Are there sufficient KPIs to measure the CSFs Miguel recommended?</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Are the two KPIs useful measures of the CSFs?</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Ask any participants who may have responded “Yes,” to share their thoughts about why Miguel’s KPIs adequately address his CFSs.</a:t>
            </a:r>
            <a:r>
              <a:rPr lang="en-US" dirty="0">
                <a:effectLst/>
              </a:rPr>
              <a:t> </a:t>
            </a:r>
          </a:p>
          <a:p>
            <a:endParaRPr lang="en-US" dirty="0">
              <a:effectLst/>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Now take a minute to take a look at the KPIs you developed on your “Worksheet for Determining Performance Objectives, Critical Success Factors, and Metrics.”   Given your CSFs, are you satisfied that you have the right number </a:t>
            </a:r>
            <a:r>
              <a:rPr lang="en-US" sz="900" kern="1200">
                <a:solidFill>
                  <a:schemeClr val="tx1"/>
                </a:solidFill>
                <a:effectLst/>
                <a:latin typeface="+mn-lt"/>
                <a:ea typeface="+mn-ea"/>
                <a:cs typeface="+mn-cs"/>
              </a:rPr>
              <a:t>of </a:t>
            </a:r>
            <a:r>
              <a:rPr lang="en-US" sz="900" kern="1200" smtClean="0">
                <a:solidFill>
                  <a:schemeClr val="tx1"/>
                </a:solidFill>
                <a:effectLst/>
                <a:latin typeface="+mn-lt"/>
                <a:ea typeface="+mn-ea"/>
                <a:cs typeface="+mn-cs"/>
              </a:rPr>
              <a:t>KPIs</a:t>
            </a:r>
            <a:r>
              <a:rPr lang="en-US" sz="900" kern="1200" dirty="0">
                <a:solidFill>
                  <a:schemeClr val="tx1"/>
                </a:solidFill>
                <a:effectLst/>
                <a:latin typeface="+mn-lt"/>
                <a:ea typeface="+mn-ea"/>
                <a:cs typeface="+mn-cs"/>
              </a:rPr>
              <a:t>?</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 Allow a minute for review and reflection.</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If you think you might have more or less than you need, make a note to revise your KPIs as soon as you can.</a:t>
            </a:r>
          </a:p>
          <a:p>
            <a:endParaRPr lang="en-US" dirty="0">
              <a:effectLst/>
            </a:endParaRPr>
          </a:p>
          <a:p>
            <a:endParaRPr lang="en-US" sz="900" kern="1200" dirty="0">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15</a:t>
            </a:fld>
            <a:endParaRPr lang="en-US"/>
          </a:p>
        </p:txBody>
      </p:sp>
    </p:spTree>
    <p:extLst>
      <p:ext uri="{BB962C8B-B14F-4D97-AF65-F5344CB8AC3E}">
        <p14:creationId xmlns:p14="http://schemas.microsoft.com/office/powerpoint/2010/main" val="27340500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Facilitator’s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a:t>
            </a:r>
            <a:r>
              <a:rPr lang="en-US" dirty="0"/>
              <a:t>6 </a:t>
            </a:r>
            <a:r>
              <a:rPr lang="en-US" sz="900" kern="1200" dirty="0">
                <a:solidFill>
                  <a:schemeClr val="tx1"/>
                </a:solidFill>
                <a:effectLst/>
                <a:latin typeface="+mn-lt"/>
                <a:ea typeface="+mn-ea"/>
                <a:cs typeface="+mn-cs"/>
              </a:rPr>
              <a:t>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Take a minute to look at this scenario.  Do you think Nadia should take these results at face value?  Chat in Yes, No, or Maybe.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Note and mention the majority response to the question. Then ask one or two volunteers to raise hands to explain their response.</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Ask participants what questions Nadia should have about these performance results. Highlight the following questions if participants do not mention them:</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Are these results aligned with the financial performance of the franchise, which is largely related to sales revenues? </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How might people be changing their behaviors to meet performance targets?</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If people are changing their behaviors, are those changes positive for the organization, or do they give only the superficial appearance of improved performance?</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Are behavior changes made to meet performance targets causing unwanted consequences?</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Are the targets too low?</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Who provided input when setting the targets – department managers, employees? How might they have influenced the targets?</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Are managers inflating their evaluations  for the department or for individual employees?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Now take a minute to reflect on the target you recorded in the “Form for Setting Performance Targets.”  For example, ask yourself:</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How might this target encourage people to engage in behaviors that meet the target at the expense of real performance improvement?</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What input on this target should I request from team members or other stakeholders?</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Then make notes about any changes you want to make to your target.</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 Allow a minute or two for review and reflection.  Then ask for a volunteer who is willing to provide an example of how they would change a performance target and why. </a:t>
            </a:r>
          </a:p>
          <a:p>
            <a:r>
              <a:rPr lang="en-US" sz="900" kern="1200" dirty="0">
                <a:solidFill>
                  <a:schemeClr val="tx1"/>
                </a:solidFill>
                <a:effectLst/>
                <a:latin typeface="+mn-lt"/>
                <a:ea typeface="+mn-ea"/>
                <a:cs typeface="+mn-cs"/>
              </a:rPr>
              <a:t> </a:t>
            </a:r>
            <a:endParaRPr lang="en-US" sz="900" kern="1200" dirty="0">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16</a:t>
            </a:fld>
            <a:endParaRPr lang="en-US"/>
          </a:p>
        </p:txBody>
      </p:sp>
    </p:spTree>
    <p:extLst>
      <p:ext uri="{BB962C8B-B14F-4D97-AF65-F5344CB8AC3E}">
        <p14:creationId xmlns:p14="http://schemas.microsoft.com/office/powerpoint/2010/main" val="4574799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Say</a:t>
            </a:r>
            <a:r>
              <a:rPr lang="en-US" sz="1000" dirty="0"/>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a:p>
        </p:txBody>
      </p:sp>
    </p:spTree>
    <p:extLst>
      <p:ext uri="{BB962C8B-B14F-4D97-AF65-F5344CB8AC3E}">
        <p14:creationId xmlns:p14="http://schemas.microsoft.com/office/powerpoint/2010/main" val="14752622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Today’s session focused on three important elements of effective performance measurement. </a:t>
            </a:r>
          </a:p>
          <a:p>
            <a:r>
              <a:rPr lang="en-US" sz="900" kern="1200" dirty="0">
                <a:solidFill>
                  <a:schemeClr val="tx1"/>
                </a:solidFill>
                <a:effectLst/>
                <a:latin typeface="+mn-lt"/>
                <a:ea typeface="+mn-ea"/>
                <a:cs typeface="+mn-cs"/>
              </a:rPr>
              <a:t>Specifically, we discussed how to:</a:t>
            </a:r>
          </a:p>
          <a:p>
            <a:pPr lvl="0"/>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Set performance targets </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Interpret performance data</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Avoid common mistakes when measuring performance</a:t>
            </a:r>
          </a:p>
          <a:p>
            <a:r>
              <a:rPr lang="en-US" sz="900" kern="1200" dirty="0">
                <a:solidFill>
                  <a:schemeClr val="tx1"/>
                </a:solidFill>
                <a:effectLst/>
                <a:latin typeface="+mn-lt"/>
                <a:ea typeface="+mn-ea"/>
                <a:cs typeface="+mn-cs"/>
              </a:rPr>
              <a:t/>
            </a:r>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The On-the-Job section within the Harvard </a:t>
            </a:r>
            <a:r>
              <a:rPr lang="en-US" sz="900" kern="1200" dirty="0" err="1">
                <a:solidFill>
                  <a:schemeClr val="tx1"/>
                </a:solidFill>
                <a:effectLst/>
                <a:latin typeface="+mn-lt"/>
                <a:ea typeface="+mn-ea"/>
                <a:cs typeface="+mn-cs"/>
              </a:rPr>
              <a:t>ManageMentor</a:t>
            </a:r>
            <a:r>
              <a:rPr lang="en-US" sz="900" kern="1200" dirty="0">
                <a:solidFill>
                  <a:schemeClr val="tx1"/>
                </a:solidFill>
                <a:effectLst/>
                <a:latin typeface="+mn-lt"/>
                <a:ea typeface="+mn-ea"/>
                <a:cs typeface="+mn-cs"/>
              </a:rPr>
              <a:t> Performance </a:t>
            </a:r>
            <a:r>
              <a:rPr lang="en-US" sz="900" kern="1200" dirty="0" err="1">
                <a:solidFill>
                  <a:schemeClr val="tx1"/>
                </a:solidFill>
                <a:effectLst/>
                <a:latin typeface="+mn-lt"/>
                <a:ea typeface="+mn-ea"/>
                <a:cs typeface="+mn-cs"/>
              </a:rPr>
              <a:t>Measurment</a:t>
            </a:r>
            <a:r>
              <a:rPr lang="en-US" sz="900" kern="1200" dirty="0">
                <a:solidFill>
                  <a:schemeClr val="tx1"/>
                </a:solidFill>
                <a:effectLst/>
                <a:latin typeface="+mn-lt"/>
                <a:ea typeface="+mn-ea"/>
                <a:cs typeface="+mn-cs"/>
              </a:rPr>
              <a:t> topic provides an opportunity for you to pick a skill to work on, and come up with specific ways to apply and develop the skill in your workplace. For instance, you can pick the skill: “</a:t>
            </a:r>
            <a:r>
              <a:rPr lang="en-US" sz="900" b="1" kern="1200" dirty="0">
                <a:solidFill>
                  <a:schemeClr val="tx1"/>
                </a:solidFill>
                <a:effectLst/>
                <a:latin typeface="+mn-lt"/>
                <a:ea typeface="+mn-ea"/>
                <a:cs typeface="+mn-cs"/>
              </a:rPr>
              <a:t>Enhance my ability to interpret performance data.</a:t>
            </a:r>
            <a:r>
              <a:rPr lang="en-US" sz="900" kern="1200" dirty="0">
                <a:solidFill>
                  <a:schemeClr val="tx1"/>
                </a:solidFill>
                <a:effectLst/>
                <a:latin typeface="+mn-lt"/>
                <a:ea typeface="+mn-ea"/>
                <a:cs typeface="+mn-cs"/>
              </a:rPr>
              <a:t>” Then you’ll identify specific action items that you can do to apply and develop this skill. For example, you could develop an action item of: “I will ask my manager to coach me on analyzing performance data, using examples from both of our teams’ performance data.”</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In order to complete this learning experience, proceed to the On-the-Job section within the Harvard </a:t>
            </a:r>
            <a:r>
              <a:rPr lang="en-US" sz="900" kern="1200" dirty="0" err="1">
                <a:solidFill>
                  <a:schemeClr val="tx1"/>
                </a:solidFill>
                <a:effectLst/>
                <a:latin typeface="+mn-lt"/>
                <a:ea typeface="+mn-ea"/>
                <a:cs typeface="+mn-cs"/>
              </a:rPr>
              <a:t>ManageMentor</a:t>
            </a:r>
            <a:r>
              <a:rPr lang="en-US" sz="900" kern="1200" dirty="0">
                <a:solidFill>
                  <a:schemeClr val="tx1"/>
                </a:solidFill>
                <a:effectLst/>
                <a:latin typeface="+mn-lt"/>
                <a:ea typeface="+mn-ea"/>
                <a:cs typeface="+mn-cs"/>
              </a:rPr>
              <a:t> topic. Remember, the only way to develop a skill is to apply and experiment with the use of that skill in your workplace.</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52475"/>
            <a:ext cx="3943350" cy="2957513"/>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Good morning/afternoon. This is ________ from ________. We’ll be starting today’s session at ___. As you come online, please take a moment to answer the question on your screen via the chat panel. We’ll give your colleagues a few more moments to join our session and then we’ll get started. Thank you.</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Consider answering the question in the chat panel first to show an example. Note: there is no need to debrief the question now—it will be discussed several slides later. </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However, use this time to make note of the most common and least common responses, so you are prepared to debrief later.</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Instructions:</a:t>
            </a:r>
            <a:r>
              <a:rPr lang="en-US" sz="1000" dirty="0"/>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b="1" dirty="0">
              <a:solidFill>
                <a:srgbClr val="000000"/>
              </a:solidFill>
            </a:endParaRPr>
          </a:p>
          <a:p>
            <a:r>
              <a:rPr lang="en-US" sz="1000" i="1" dirty="0">
                <a:solidFill>
                  <a:srgbClr val="000000"/>
                </a:solidFill>
              </a:rPr>
              <a:t>Instructions</a:t>
            </a:r>
            <a:r>
              <a:rPr lang="en-US" sz="1000" dirty="0">
                <a:solidFill>
                  <a:srgbClr val="000000"/>
                </a:solidFill>
              </a:rPr>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dirty="0">
              <a:solidFill>
                <a:srgbClr val="000000"/>
              </a:solidFill>
            </a:endParaRPr>
          </a:p>
          <a:p>
            <a:r>
              <a:rPr lang="en-US" sz="1000" i="1" dirty="0">
                <a:solidFill>
                  <a:srgbClr val="000000"/>
                </a:solidFill>
              </a:rPr>
              <a:t>Say</a:t>
            </a:r>
            <a:r>
              <a:rPr lang="en-US" sz="1000" dirty="0">
                <a:solidFill>
                  <a:srgbClr val="000000"/>
                </a:solidFill>
              </a:rPr>
              <a:t>: Today’s session has been designed to be an interactive experience. To get the most from the session, here are a few tips about how to participate.</a:t>
            </a:r>
          </a:p>
          <a:p>
            <a:endParaRPr lang="en-US" sz="1000" i="1" dirty="0">
              <a:solidFill>
                <a:srgbClr val="000000"/>
              </a:solidFill>
            </a:endParaRPr>
          </a:p>
          <a:p>
            <a:r>
              <a:rPr lang="en-US" sz="1000" i="1" dirty="0">
                <a:solidFill>
                  <a:srgbClr val="000000"/>
                </a:solidFill>
              </a:rPr>
              <a:t>Instructions</a:t>
            </a:r>
            <a:r>
              <a:rPr lang="en-US" sz="1000" dirty="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sz="1000" i="1" dirty="0">
              <a:solidFill>
                <a:srgbClr val="000000"/>
              </a:solidFill>
            </a:endParaRPr>
          </a:p>
          <a:p>
            <a:r>
              <a:rPr lang="en-US" sz="1000" i="1" dirty="0">
                <a:solidFill>
                  <a:srgbClr val="000000"/>
                </a:solidFill>
              </a:rPr>
              <a:t>Say</a:t>
            </a:r>
            <a:r>
              <a:rPr lang="en-US" sz="1000" dirty="0">
                <a:solidFill>
                  <a:srgbClr val="000000"/>
                </a:solidFill>
              </a:rPr>
              <a:t>: It appears we are ready to start.</a:t>
            </a:r>
          </a:p>
          <a:p>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5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 </a:t>
            </a:r>
            <a:r>
              <a:rPr lang="en-US" sz="900" kern="1200" dirty="0">
                <a:solidFill>
                  <a:schemeClr val="tx1"/>
                </a:solidFill>
                <a:effectLst/>
                <a:latin typeface="+mn-lt"/>
                <a:ea typeface="+mn-ea"/>
                <a:cs typeface="+mn-cs"/>
              </a:rPr>
              <a:t>Let’s start by taking a look at the opening question.</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Debrief the icebreaker question from the beginning. Briefly summarize participants’ responses.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Let’s hear from one or two of you about your responses. What is an important aspect of your group’s performance that you measure? Raise hands if you’d like to share your thoughts.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Take a few responses, then summarize what people have said. Set context for the session, for example: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Measuring performance as you’ve described  allows us to determine how well we’re helping our organization achieve its goals, correct any missteps, and identify new opportunities to strengthen our teams’ performance. But that can only happen if we establish the right performance metrics and targets, and know how to interpret performance data accurately.</a:t>
            </a:r>
          </a:p>
          <a:p>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kern="1200" dirty="0">
                <a:solidFill>
                  <a:schemeClr val="tx1"/>
                </a:solidFill>
                <a:effectLst/>
                <a:latin typeface="+mn-lt"/>
                <a:ea typeface="+mn-ea"/>
                <a:cs typeface="+mn-cs"/>
              </a:rPr>
              <a:t> </a:t>
            </a:r>
          </a:p>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Today’s session is focused on three important elements of effective performance measurement. Specifically, we are going to discuss how to:</a:t>
            </a:r>
          </a:p>
          <a:p>
            <a:pPr lvl="0"/>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Set performance targets </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Interpret performance data</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Avoid common mistakes when measuring performance</a:t>
            </a:r>
          </a:p>
          <a:p>
            <a:pPr marL="0" indent="0">
              <a:buFont typeface="Arial" panose="020B0604020202020204" pitchFamily="34" charset="0"/>
              <a:buNone/>
            </a:pPr>
            <a:r>
              <a:rPr lang="en-US" sz="900" kern="1200" dirty="0">
                <a:solidFill>
                  <a:schemeClr val="tx1"/>
                </a:solidFill>
                <a:effectLst/>
                <a:latin typeface="+mn-lt"/>
                <a:ea typeface="+mn-ea"/>
                <a:cs typeface="+mn-cs"/>
              </a:rPr>
              <a:t/>
            </a:r>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Let’s begin by focusing on how to determine what performance you want to measure.</a:t>
            </a:r>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mn-lt"/>
              <a:ea typeface="+mn-ea"/>
              <a:cs typeface="+mn-cs"/>
            </a:endParaRPr>
          </a:p>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7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 </a:t>
            </a:r>
            <a:r>
              <a:rPr lang="en-US" sz="900" kern="1200" dirty="0">
                <a:solidFill>
                  <a:schemeClr val="tx1"/>
                </a:solidFill>
                <a:effectLst/>
                <a:latin typeface="+mn-lt"/>
                <a:ea typeface="+mn-ea"/>
                <a:cs typeface="+mn-cs"/>
              </a:rPr>
              <a:t> Prior to the session, you were asked to complete the “Worksheet for Determining Performance Objectives, Critical Success Factors, and Metrics” </a:t>
            </a:r>
            <a:r>
              <a:rPr lang="en-US" sz="900" i="1" kern="1200" dirty="0">
                <a:solidFill>
                  <a:schemeClr val="tx1"/>
                </a:solidFill>
                <a:effectLst/>
                <a:latin typeface="+mn-lt"/>
                <a:ea typeface="+mn-ea"/>
                <a:cs typeface="+mn-cs"/>
              </a:rPr>
              <a:t>for one objective</a:t>
            </a:r>
            <a:r>
              <a:rPr lang="en-US" sz="900" kern="1200" dirty="0">
                <a:solidFill>
                  <a:schemeClr val="tx1"/>
                </a:solidFill>
                <a:effectLst/>
                <a:latin typeface="+mn-lt"/>
                <a:ea typeface="+mn-ea"/>
                <a:cs typeface="+mn-cs"/>
              </a:rPr>
              <a:t>.  This means that you identified critical success factors (or CSFs) for that objective -- the two or three actions that would best enable your group to accomplish that objective.  Then you translated each critical success factor into performance metrics. Take a minute to look at one of your critical success factors and its corresponding metrics. </a:t>
            </a:r>
          </a:p>
          <a:p>
            <a:r>
              <a:rPr lang="en-US" sz="900" kern="1200" dirty="0">
                <a:solidFill>
                  <a:schemeClr val="tx1"/>
                </a:solidFill>
                <a:effectLst/>
                <a:latin typeface="+mn-lt"/>
                <a:ea typeface="+mn-ea"/>
                <a:cs typeface="+mn-cs"/>
              </a:rPr>
              <a:t> </a:t>
            </a: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Ask two</a:t>
            </a:r>
            <a:r>
              <a:rPr lang="en-US" sz="900" kern="1200" baseline="0" dirty="0">
                <a:solidFill>
                  <a:schemeClr val="tx1"/>
                </a:solidFill>
                <a:effectLst/>
                <a:latin typeface="+mn-lt"/>
                <a:ea typeface="+mn-ea"/>
                <a:cs typeface="+mn-cs"/>
              </a:rPr>
              <a:t> </a:t>
            </a:r>
            <a:r>
              <a:rPr lang="en-US" sz="900" kern="1200" dirty="0">
                <a:solidFill>
                  <a:schemeClr val="tx1"/>
                </a:solidFill>
                <a:effectLst/>
                <a:latin typeface="+mn-lt"/>
                <a:ea typeface="+mn-ea"/>
                <a:cs typeface="+mn-cs"/>
              </a:rPr>
              <a:t>or three volunteers to raise hands to share examples of how they translated a critical success factor into performance metrics.  Consider pointing out the worksheet example.</a:t>
            </a:r>
          </a:p>
          <a:p>
            <a:pPr lvl="1"/>
            <a:endParaRPr lang="en-US" i="1" dirty="0"/>
          </a:p>
          <a:p>
            <a:r>
              <a:rPr lang="en-US" i="1" kern="1200" dirty="0">
                <a:solidFill>
                  <a:schemeClr val="tx1"/>
                </a:solidFill>
                <a:effectLst/>
                <a:latin typeface="+mn-lt"/>
                <a:ea typeface="+mn-ea"/>
                <a:cs typeface="+mn-cs"/>
              </a:rPr>
              <a:t>Say</a:t>
            </a:r>
            <a:r>
              <a:rPr lang="en-US" kern="1200" dirty="0">
                <a:solidFill>
                  <a:schemeClr val="tx1"/>
                </a:solidFill>
                <a:effectLst/>
                <a:latin typeface="+mn-lt"/>
                <a:ea typeface="+mn-ea"/>
                <a:cs typeface="+mn-cs"/>
              </a:rPr>
              <a:t>: For instance,</a:t>
            </a:r>
            <a:r>
              <a:rPr lang="en-US" i="1" kern="1200" dirty="0">
                <a:solidFill>
                  <a:schemeClr val="tx1"/>
                </a:solidFill>
                <a:effectLst/>
                <a:latin typeface="+mn-lt"/>
                <a:ea typeface="+mn-ea"/>
                <a:cs typeface="+mn-cs"/>
              </a:rPr>
              <a:t> </a:t>
            </a:r>
            <a:r>
              <a:rPr lang="en-US" kern="1200" dirty="0">
                <a:solidFill>
                  <a:schemeClr val="tx1"/>
                </a:solidFill>
                <a:effectLst/>
                <a:latin typeface="+mn-lt"/>
                <a:ea typeface="+mn-ea"/>
                <a:cs typeface="+mn-cs"/>
              </a:rPr>
              <a:t>“Improve new-hire mentoring” could be translated into the performance metrics “Percentage of new hires who have mentors assigned by their start date” and “New hires’ knowledge of company policies and job responsibilities.”</a:t>
            </a:r>
          </a:p>
          <a:p>
            <a:r>
              <a:rPr lang="en-US" sz="900" kern="1200" dirty="0">
                <a:solidFill>
                  <a:schemeClr val="tx1"/>
                </a:solidFill>
                <a:effectLst/>
                <a:latin typeface="+mn-lt"/>
                <a:ea typeface="+mn-ea"/>
                <a:cs typeface="+mn-cs"/>
              </a:rPr>
              <a:t> </a:t>
            </a:r>
          </a:p>
          <a:p>
            <a:r>
              <a:rPr lang="en-US" sz="900" i="1" kern="1200" dirty="0">
                <a:solidFill>
                  <a:schemeClr val="tx1"/>
                </a:solidFill>
                <a:effectLst/>
                <a:latin typeface="+mn-lt"/>
                <a:ea typeface="+mn-ea"/>
                <a:cs typeface="+mn-cs"/>
              </a:rPr>
              <a:t>Say: </a:t>
            </a:r>
            <a:r>
              <a:rPr lang="en-US" sz="900" kern="1200" dirty="0">
                <a:solidFill>
                  <a:schemeClr val="tx1"/>
                </a:solidFill>
                <a:effectLst/>
                <a:latin typeface="+mn-lt"/>
                <a:ea typeface="+mn-ea"/>
                <a:cs typeface="+mn-cs"/>
              </a:rPr>
              <a:t> As you may recall from the Harvard </a:t>
            </a:r>
            <a:r>
              <a:rPr lang="en-US" sz="900" kern="1200" dirty="0" err="1">
                <a:solidFill>
                  <a:schemeClr val="tx1"/>
                </a:solidFill>
                <a:effectLst/>
                <a:latin typeface="+mn-lt"/>
                <a:ea typeface="+mn-ea"/>
                <a:cs typeface="+mn-cs"/>
              </a:rPr>
              <a:t>ManageMentor</a:t>
            </a:r>
            <a:r>
              <a:rPr lang="en-US" sz="900" kern="1200" dirty="0">
                <a:solidFill>
                  <a:schemeClr val="tx1"/>
                </a:solidFill>
                <a:effectLst/>
                <a:latin typeface="+mn-lt"/>
                <a:ea typeface="+mn-ea"/>
                <a:cs typeface="+mn-cs"/>
              </a:rPr>
              <a:t> topic, performance metrics that are particularly strong gauges of performance are often called “key performance indicators” or “KPIs.” Take a look at the performance metrics you identified and consider whether you believe all your metrics are KPIs.  Also think about whether you have identified all the KPIs that are needed.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Give participants a minute to confirm whether their performance metrics are KPIs and whether they need to add any KPIs.  Then ask participants to chat in something they found challenging about choosing KPIs.  Note one or two of the most common challenges, then ask several volunteers to raise hands to suggest ways to overcome those challenges.</a:t>
            </a:r>
          </a:p>
        </p:txBody>
      </p:sp>
      <p:sp>
        <p:nvSpPr>
          <p:cNvPr id="4" name="Slide Number Placeholder 3"/>
          <p:cNvSpPr>
            <a:spLocks noGrp="1"/>
          </p:cNvSpPr>
          <p:nvPr>
            <p:ph type="sldNum" sz="quarter" idx="10"/>
          </p:nvPr>
        </p:nvSpPr>
        <p:spPr/>
        <p:txBody>
          <a:bodyPr/>
          <a:lstStyle/>
          <a:p>
            <a:fld id="{5462CC30-9124-1748-A6BC-3C0C609A0208}" type="slidenum">
              <a:rPr lang="en-US" smtClean="0"/>
              <a:pPr/>
              <a:t>8</a:t>
            </a:fld>
            <a:endParaRPr lang="en-US"/>
          </a:p>
        </p:txBody>
      </p:sp>
    </p:spTree>
    <p:extLst>
      <p:ext uri="{BB962C8B-B14F-4D97-AF65-F5344CB8AC3E}">
        <p14:creationId xmlns:p14="http://schemas.microsoft.com/office/powerpoint/2010/main" val="795537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2 minute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There’s no question that defining KPIs  can be tricky.  Here are some important factors to consider when you’re doing so.</a:t>
            </a:r>
          </a:p>
          <a:p>
            <a:pPr lvl="0"/>
            <a:endParaRPr lang="en-US" sz="900" b="1"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b="1" kern="1200" dirty="0">
                <a:solidFill>
                  <a:schemeClr val="tx1"/>
                </a:solidFill>
                <a:effectLst/>
                <a:latin typeface="+mn-lt"/>
                <a:ea typeface="+mn-ea"/>
                <a:cs typeface="+mn-cs"/>
              </a:rPr>
              <a:t>Collect historical data.</a:t>
            </a:r>
            <a:r>
              <a:rPr lang="en-US" sz="900" kern="1200" dirty="0">
                <a:solidFill>
                  <a:schemeClr val="tx1"/>
                </a:solidFill>
                <a:effectLst/>
                <a:latin typeface="+mn-lt"/>
                <a:ea typeface="+mn-ea"/>
                <a:cs typeface="+mn-cs"/>
              </a:rPr>
              <a:t> If historical data for a KPI you’re considering using is available, collect it. Will it help you assess performance on the potential KPI and drive informed decision making? If not, eliminate the metric.</a:t>
            </a:r>
          </a:p>
          <a:p>
            <a:pPr marL="171450" lvl="0" indent="-171450">
              <a:buFont typeface="Arial" panose="020B0604020202020204" pitchFamily="34" charset="0"/>
              <a:buChar char="•"/>
            </a:pPr>
            <a:r>
              <a:rPr lang="en-US" sz="900" b="1" kern="1200" dirty="0">
                <a:solidFill>
                  <a:schemeClr val="tx1"/>
                </a:solidFill>
                <a:effectLst/>
                <a:latin typeface="+mn-lt"/>
                <a:ea typeface="+mn-ea"/>
                <a:cs typeface="+mn-cs"/>
              </a:rPr>
              <a:t>Assess each KPI for exclusivity.</a:t>
            </a:r>
            <a:r>
              <a:rPr lang="en-US" sz="900" kern="1200" dirty="0">
                <a:solidFill>
                  <a:schemeClr val="tx1"/>
                </a:solidFill>
                <a:effectLst/>
                <a:latin typeface="+mn-lt"/>
                <a:ea typeface="+mn-ea"/>
                <a:cs typeface="+mn-cs"/>
              </a:rPr>
              <a:t> Ask yourself whether a KPI you’re considering provides unique information about what’s driving performance on the associated CSF and objective. If you can get the same information from other KPIs, eliminate this metric.</a:t>
            </a:r>
          </a:p>
          <a:p>
            <a:pPr marL="171450" lvl="0" indent="-171450">
              <a:buFont typeface="Arial" panose="020B0604020202020204" pitchFamily="34" charset="0"/>
              <a:buChar char="•"/>
            </a:pPr>
            <a:r>
              <a:rPr lang="en-US" sz="900" b="1" kern="1200" dirty="0">
                <a:solidFill>
                  <a:schemeClr val="tx1"/>
                </a:solidFill>
                <a:effectLst/>
                <a:latin typeface="+mn-lt"/>
                <a:ea typeface="+mn-ea"/>
                <a:cs typeface="+mn-cs"/>
              </a:rPr>
              <a:t>Assess KPIs’ importance to executives.</a:t>
            </a:r>
            <a:r>
              <a:rPr lang="en-US" sz="900" kern="1200" dirty="0">
                <a:solidFill>
                  <a:schemeClr val="tx1"/>
                </a:solidFill>
                <a:effectLst/>
                <a:latin typeface="+mn-lt"/>
                <a:ea typeface="+mn-ea"/>
                <a:cs typeface="+mn-cs"/>
              </a:rPr>
              <a:t> Select only those KPIs that will be of interest to leaders in your group or organization.</a:t>
            </a:r>
          </a:p>
          <a:p>
            <a:pPr marL="171450" lvl="0" indent="-171450">
              <a:buFont typeface="Arial" panose="020B0604020202020204" pitchFamily="34" charset="0"/>
              <a:buChar char="•"/>
            </a:pPr>
            <a:r>
              <a:rPr lang="en-US" sz="900" b="1" kern="1200" dirty="0">
                <a:solidFill>
                  <a:schemeClr val="tx1"/>
                </a:solidFill>
                <a:effectLst/>
                <a:latin typeface="+mn-lt"/>
                <a:ea typeface="+mn-ea"/>
                <a:cs typeface="+mn-cs"/>
              </a:rPr>
              <a:t>Look beyond financial measures.</a:t>
            </a:r>
            <a:r>
              <a:rPr lang="en-US" sz="900" kern="1200" dirty="0">
                <a:solidFill>
                  <a:schemeClr val="tx1"/>
                </a:solidFill>
                <a:effectLst/>
                <a:latin typeface="+mn-lt"/>
                <a:ea typeface="+mn-ea"/>
                <a:cs typeface="+mn-cs"/>
              </a:rPr>
              <a:t> Ensure that your set of KPIs reflects the nonfinancial as well as the financial aspects of your group's performance; for example, process efficiencies, employee knowledge, and customer experiences.</a:t>
            </a:r>
          </a:p>
          <a:p>
            <a:pPr marL="171450" lvl="0" indent="-171450">
              <a:buFont typeface="Arial" panose="020B0604020202020204" pitchFamily="34" charset="0"/>
              <a:buChar char="•"/>
            </a:pPr>
            <a:r>
              <a:rPr lang="en-US" sz="900" b="1" kern="1200" dirty="0">
                <a:solidFill>
                  <a:schemeClr val="tx1"/>
                </a:solidFill>
                <a:effectLst/>
                <a:latin typeface="+mn-lt"/>
                <a:ea typeface="+mn-ea"/>
                <a:cs typeface="+mn-cs"/>
              </a:rPr>
              <a:t>Examine your lagging/leading mix.</a:t>
            </a:r>
            <a:r>
              <a:rPr lang="en-US" sz="900" kern="1200" dirty="0">
                <a:solidFill>
                  <a:schemeClr val="tx1"/>
                </a:solidFill>
                <a:effectLst/>
                <a:latin typeface="+mn-lt"/>
                <a:ea typeface="+mn-ea"/>
                <a:cs typeface="+mn-cs"/>
              </a:rPr>
              <a:t> Ensure that your KPIs show a mix of lagging (backward-looking) and leading (forward-looking) indicators.</a:t>
            </a:r>
          </a:p>
          <a:p>
            <a:pPr marL="171450" lvl="0" indent="-171450">
              <a:buFont typeface="Arial" panose="020B0604020202020204" pitchFamily="34" charset="0"/>
              <a:buChar char="•"/>
            </a:pPr>
            <a:r>
              <a:rPr lang="en-US" sz="900" b="1" kern="1200" dirty="0">
                <a:solidFill>
                  <a:schemeClr val="tx1"/>
                </a:solidFill>
                <a:effectLst/>
                <a:latin typeface="+mn-lt"/>
                <a:ea typeface="+mn-ea"/>
                <a:cs typeface="+mn-cs"/>
              </a:rPr>
              <a:t>Balance qualitative and quantitative KPIs.</a:t>
            </a:r>
            <a:r>
              <a:rPr lang="en-US" sz="900" kern="1200" dirty="0">
                <a:solidFill>
                  <a:schemeClr val="tx1"/>
                </a:solidFill>
                <a:effectLst/>
                <a:latin typeface="+mn-lt"/>
                <a:ea typeface="+mn-ea"/>
                <a:cs typeface="+mn-cs"/>
              </a:rPr>
              <a:t> Determine whether your KPIs reflect both qualitative (such as customer satisfaction) and quantitative (for example, revenues) indicators. If not, revise them so they show a mix.</a:t>
            </a:r>
          </a:p>
          <a:p>
            <a:pPr marL="0" indent="0">
              <a:buFont typeface="Arial" panose="020B0604020202020204" pitchFamily="34" charset="0"/>
              <a:buNone/>
            </a:pPr>
            <a:r>
              <a:rPr lang="en-US" sz="9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9</a:t>
            </a:fld>
            <a:endParaRPr lang="en-US"/>
          </a:p>
        </p:txBody>
      </p:sp>
    </p:spTree>
    <p:extLst>
      <p:ext uri="{BB962C8B-B14F-4D97-AF65-F5344CB8AC3E}">
        <p14:creationId xmlns:p14="http://schemas.microsoft.com/office/powerpoint/2010/main" val="4446356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cenario">
    <p:spTree>
      <p:nvGrpSpPr>
        <p:cNvPr id="1" name=""/>
        <p:cNvGrpSpPr/>
        <p:nvPr/>
      </p:nvGrpSpPr>
      <p:grpSpPr>
        <a:xfrm>
          <a:off x="0" y="0"/>
          <a:ext cx="0" cy="0"/>
          <a:chOff x="0" y="0"/>
          <a:chExt cx="0" cy="0"/>
        </a:xfrm>
      </p:grpSpPr>
      <p:sp>
        <p:nvSpPr>
          <p:cNvPr id="4" name="Rectangle 3"/>
          <p:cNvSpPr/>
          <p:nvPr/>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pic>
        <p:nvPicPr>
          <p:cNvPr id="7" name="Picture 6"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PERFORMANCE MEASUREMENT</a:t>
              </a: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big question">
    <p:spTree>
      <p:nvGrpSpPr>
        <p:cNvPr id="1" name=""/>
        <p:cNvGrpSpPr/>
        <p:nvPr/>
      </p:nvGrpSpPr>
      <p:grpSpPr>
        <a:xfrm>
          <a:off x="0" y="0"/>
          <a:ext cx="0" cy="0"/>
          <a:chOff x="0" y="0"/>
          <a:chExt cx="0" cy="0"/>
        </a:xfrm>
      </p:grpSpPr>
      <p:sp>
        <p:nvSpPr>
          <p:cNvPr id="8" name="Rectangle 7"/>
          <p:cNvSpPr/>
          <p:nvPr/>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2016 Harvard Business School Publishing. All rights reserved. Harvard Business Publishing is an affiliate of Harvard Business School.</a:t>
            </a:r>
          </a:p>
        </p:txBody>
      </p:sp>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PERFORMANCE MEASUREMENT</a:t>
              </a: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pic>
        <p:nvPicPr>
          <p:cNvPr id="16" name="Picture 15"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pic>
        <p:nvPicPr>
          <p:cNvPr id="13" name="Picture 12" descr="HMM-logo_horizontal_color.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PERFORMANCE MEASUREMENT</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gif"/><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229" r="6455"/>
          <a:stretch/>
        </p:blipFill>
        <p:spPr>
          <a:xfrm>
            <a:off x="0" y="999121"/>
            <a:ext cx="9144000" cy="4373359"/>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2999904"/>
            <a:ext cx="7299659" cy="1242679"/>
          </a:xfrm>
        </p:spPr>
        <p:txBody>
          <a:bodyPr/>
          <a:lstStyle/>
          <a:p>
            <a:r>
              <a:rPr lang="en-US" dirty="0"/>
              <a:t>Performance Measurement Café</a:t>
            </a:r>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pic>
        <p:nvPicPr>
          <p:cNvPr id="14" name="Picture 13" descr="TECOM_Investments_logo_prlarge.gif"/>
          <p:cNvPicPr>
            <a:picLocks noChangeAspect="1"/>
          </p:cNvPicPr>
          <p:nvPr/>
        </p:nvPicPr>
        <p:blipFill rotWithShape="1">
          <a:blip r:embed="rId6">
            <a:extLst>
              <a:ext uri="{28A0092B-C50C-407E-A947-70E740481C1C}">
                <a14:useLocalDpi xmlns:a14="http://schemas.microsoft.com/office/drawing/2010/main" val="0"/>
              </a:ext>
            </a:extLst>
          </a:blip>
          <a:srcRect t="9524" b="24339"/>
          <a:stretch/>
        </p:blipFill>
        <p:spPr>
          <a:xfrm>
            <a:off x="7385201" y="5563810"/>
            <a:ext cx="1304774" cy="722466"/>
          </a:xfrm>
          <a:prstGeom prst="rect">
            <a:avLst/>
          </a:prstGeom>
        </p:spPr>
      </p:pic>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extLst>
      <p:ext uri="{BB962C8B-B14F-4D97-AF65-F5344CB8AC3E}">
        <p14:creationId xmlns:p14="http://schemas.microsoft.com/office/powerpoint/2010/main" val="904892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Set targets for KPIs </a:t>
            </a:r>
          </a:p>
        </p:txBody>
      </p:sp>
      <p:graphicFrame>
        <p:nvGraphicFramePr>
          <p:cNvPr id="2" name="Table 1"/>
          <p:cNvGraphicFramePr>
            <a:graphicFrameLocks noGrp="1" noChangeAspect="1"/>
          </p:cNvGraphicFramePr>
          <p:nvPr>
            <p:extLst>
              <p:ext uri="{D42A27DB-BD31-4B8C-83A1-F6EECF244321}">
                <p14:modId xmlns:p14="http://schemas.microsoft.com/office/powerpoint/2010/main" val="1079969116"/>
              </p:ext>
            </p:extLst>
          </p:nvPr>
        </p:nvGraphicFramePr>
        <p:xfrm>
          <a:off x="475591" y="1652822"/>
          <a:ext cx="8146472" cy="4491759"/>
        </p:xfrm>
        <a:graphic>
          <a:graphicData uri="http://schemas.openxmlformats.org/drawingml/2006/table">
            <a:tbl>
              <a:tblPr firstRow="1" firstCol="1" bandRow="1">
                <a:tableStyleId>{5C22544A-7EE6-4342-B048-85BDC9FD1C3A}</a:tableStyleId>
              </a:tblPr>
              <a:tblGrid>
                <a:gridCol w="1924571">
                  <a:extLst>
                    <a:ext uri="{9D8B030D-6E8A-4147-A177-3AD203B41FA5}">
                      <a16:colId xmlns:a16="http://schemas.microsoft.com/office/drawing/2014/main" xmlns="" val="1908948697"/>
                    </a:ext>
                  </a:extLst>
                </a:gridCol>
                <a:gridCol w="2610036">
                  <a:extLst>
                    <a:ext uri="{9D8B030D-6E8A-4147-A177-3AD203B41FA5}">
                      <a16:colId xmlns:a16="http://schemas.microsoft.com/office/drawing/2014/main" xmlns="" val="4248441871"/>
                    </a:ext>
                  </a:extLst>
                </a:gridCol>
                <a:gridCol w="3611865">
                  <a:extLst>
                    <a:ext uri="{9D8B030D-6E8A-4147-A177-3AD203B41FA5}">
                      <a16:colId xmlns:a16="http://schemas.microsoft.com/office/drawing/2014/main" xmlns="" val="2573743533"/>
                    </a:ext>
                  </a:extLst>
                </a:gridCol>
              </a:tblGrid>
              <a:tr h="390814">
                <a:tc>
                  <a:txBody>
                    <a:bodyPr/>
                    <a:lstStyle/>
                    <a:p>
                      <a:pPr marL="0" marR="0">
                        <a:lnSpc>
                          <a:spcPct val="107000"/>
                        </a:lnSpc>
                        <a:spcBef>
                          <a:spcPts val="0"/>
                        </a:spcBef>
                        <a:spcAft>
                          <a:spcPts val="0"/>
                        </a:spcAft>
                      </a:pPr>
                      <a:r>
                        <a:rPr lang="en-US" sz="2000" dirty="0">
                          <a:solidFill>
                            <a:schemeClr val="bg1"/>
                          </a:solidFill>
                          <a:effectLst/>
                        </a:rPr>
                        <a:t>KPIs</a:t>
                      </a:r>
                      <a:endPar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lumOff val="25000"/>
                      </a:schemeClr>
                    </a:solidFill>
                  </a:tcPr>
                </a:tc>
                <a:tc>
                  <a:txBody>
                    <a:bodyPr/>
                    <a:lstStyle/>
                    <a:p>
                      <a:pPr marL="0" marR="0">
                        <a:lnSpc>
                          <a:spcPct val="107000"/>
                        </a:lnSpc>
                        <a:spcBef>
                          <a:spcPts val="0"/>
                        </a:spcBef>
                        <a:spcAft>
                          <a:spcPts val="0"/>
                        </a:spcAft>
                      </a:pPr>
                      <a:r>
                        <a:rPr lang="en-US" sz="2000" dirty="0">
                          <a:solidFill>
                            <a:schemeClr val="bg1"/>
                          </a:solidFill>
                          <a:effectLst/>
                        </a:rPr>
                        <a:t>POSSIBLE TARGET</a:t>
                      </a:r>
                      <a:endPar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lumOff val="25000"/>
                      </a:schemeClr>
                    </a:solidFill>
                  </a:tcPr>
                </a:tc>
                <a:tc>
                  <a:txBody>
                    <a:bodyPr/>
                    <a:lstStyle/>
                    <a:p>
                      <a:pPr marL="0" marR="0">
                        <a:lnSpc>
                          <a:spcPct val="107000"/>
                        </a:lnSpc>
                        <a:spcBef>
                          <a:spcPts val="0"/>
                        </a:spcBef>
                        <a:spcAft>
                          <a:spcPts val="0"/>
                        </a:spcAft>
                      </a:pPr>
                      <a:r>
                        <a:rPr lang="en-US" sz="2000" dirty="0">
                          <a:solidFill>
                            <a:schemeClr val="bg1"/>
                          </a:solidFill>
                          <a:effectLst/>
                        </a:rPr>
                        <a:t>RATIONALE</a:t>
                      </a:r>
                      <a:endPar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lumOff val="25000"/>
                      </a:schemeClr>
                    </a:solidFill>
                  </a:tcPr>
                </a:tc>
                <a:extLst>
                  <a:ext uri="{0D108BD9-81ED-4DB2-BD59-A6C34878D82A}">
                    <a16:rowId xmlns:a16="http://schemas.microsoft.com/office/drawing/2014/main" xmlns="" val="3448763685"/>
                  </a:ext>
                </a:extLst>
              </a:tr>
              <a:tr h="4100945">
                <a:tc>
                  <a:txBody>
                    <a:bodyPr/>
                    <a:lstStyle/>
                    <a:p>
                      <a:pPr marL="0" marR="0">
                        <a:lnSpc>
                          <a:spcPct val="107000"/>
                        </a:lnSpc>
                        <a:spcBef>
                          <a:spcPts val="0"/>
                        </a:spcBef>
                        <a:spcAft>
                          <a:spcPts val="0"/>
                        </a:spcAft>
                      </a:pPr>
                      <a:r>
                        <a:rPr lang="en-US" sz="2000" i="1" dirty="0">
                          <a:solidFill>
                            <a:schemeClr val="bg1"/>
                          </a:solidFill>
                          <a:effectLst/>
                        </a:rPr>
                        <a:t>Example: </a:t>
                      </a:r>
                    </a:p>
                    <a:p>
                      <a:pPr marL="0" marR="0">
                        <a:lnSpc>
                          <a:spcPct val="107000"/>
                        </a:lnSpc>
                        <a:spcBef>
                          <a:spcPts val="0"/>
                        </a:spcBef>
                        <a:spcAft>
                          <a:spcPts val="0"/>
                        </a:spcAft>
                      </a:pPr>
                      <a:r>
                        <a:rPr lang="en-US" sz="2000" dirty="0">
                          <a:solidFill>
                            <a:schemeClr val="bg1"/>
                          </a:solidFill>
                          <a:effectLst/>
                        </a:rPr>
                        <a:t>Percentage increase in customer satisfaction by year end</a:t>
                      </a:r>
                    </a:p>
                    <a:p>
                      <a:pPr marL="0" marR="0">
                        <a:lnSpc>
                          <a:spcPct val="107000"/>
                        </a:lnSpc>
                        <a:spcBef>
                          <a:spcPts val="0"/>
                        </a:spcBef>
                        <a:spcAft>
                          <a:spcPts val="0"/>
                        </a:spcAft>
                      </a:pPr>
                      <a:r>
                        <a:rPr lang="en-US" sz="2000" dirty="0">
                          <a:solidFill>
                            <a:schemeClr val="bg1"/>
                          </a:solidFill>
                          <a:effectLst/>
                        </a:rPr>
                        <a:t> </a:t>
                      </a:r>
                      <a:endPar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lumOff val="25000"/>
                      </a:schemeClr>
                    </a:solidFill>
                  </a:tcPr>
                </a:tc>
                <a:tc>
                  <a:txBody>
                    <a:bodyPr/>
                    <a:lstStyle/>
                    <a:p>
                      <a:pPr marL="457200" marR="0" indent="-457200">
                        <a:lnSpc>
                          <a:spcPct val="107000"/>
                        </a:lnSpc>
                        <a:spcBef>
                          <a:spcPts val="0"/>
                        </a:spcBef>
                        <a:spcAft>
                          <a:spcPts val="0"/>
                        </a:spcAft>
                      </a:pPr>
                      <a:r>
                        <a:rPr lang="en-US" sz="2000" i="1" dirty="0">
                          <a:solidFill>
                            <a:schemeClr val="tx1"/>
                          </a:solidFill>
                          <a:effectLst/>
                        </a:rPr>
                        <a:t>Example:</a:t>
                      </a:r>
                    </a:p>
                    <a:p>
                      <a:pPr marL="0" marR="0">
                        <a:lnSpc>
                          <a:spcPct val="107000"/>
                        </a:lnSpc>
                        <a:spcBef>
                          <a:spcPts val="0"/>
                        </a:spcBef>
                        <a:spcAft>
                          <a:spcPts val="0"/>
                        </a:spcAft>
                      </a:pPr>
                      <a:r>
                        <a:rPr lang="en-US" sz="2000" dirty="0">
                          <a:solidFill>
                            <a:schemeClr val="tx1"/>
                          </a:solidFill>
                          <a:effectLst/>
                        </a:rPr>
                        <a:t>Minimum: 5%</a:t>
                      </a:r>
                    </a:p>
                    <a:p>
                      <a:pPr marL="0" marR="0">
                        <a:lnSpc>
                          <a:spcPct val="107000"/>
                        </a:lnSpc>
                        <a:spcBef>
                          <a:spcPts val="0"/>
                        </a:spcBef>
                        <a:spcAft>
                          <a:spcPts val="0"/>
                        </a:spcAft>
                      </a:pPr>
                      <a:r>
                        <a:rPr lang="en-US" sz="2000" dirty="0">
                          <a:solidFill>
                            <a:schemeClr val="tx1"/>
                          </a:solidFill>
                          <a:effectLst/>
                        </a:rPr>
                        <a:t>Moderate:  8%</a:t>
                      </a:r>
                    </a:p>
                    <a:p>
                      <a:pPr marL="0" marR="0">
                        <a:lnSpc>
                          <a:spcPct val="107000"/>
                        </a:lnSpc>
                        <a:spcBef>
                          <a:spcPts val="0"/>
                        </a:spcBef>
                        <a:spcAft>
                          <a:spcPts val="0"/>
                        </a:spcAft>
                      </a:pPr>
                      <a:r>
                        <a:rPr lang="en-US" sz="2000" dirty="0">
                          <a:solidFill>
                            <a:schemeClr val="tx1"/>
                          </a:solidFill>
                          <a:effectLst/>
                        </a:rPr>
                        <a:t>Stretch: 10% increase in customer satisfaction by year end</a:t>
                      </a:r>
                    </a:p>
                    <a:p>
                      <a:pPr marL="0" marR="0">
                        <a:lnSpc>
                          <a:spcPct val="107000"/>
                        </a:lnSpc>
                        <a:spcBef>
                          <a:spcPts val="0"/>
                        </a:spcBef>
                        <a:spcAft>
                          <a:spcPts val="0"/>
                        </a:spcAft>
                      </a:pPr>
                      <a:r>
                        <a:rPr lang="en-US" sz="2000" dirty="0">
                          <a:solidFill>
                            <a:schemeClr val="tx1"/>
                          </a:solidFill>
                          <a:effectLst/>
                        </a:rPr>
                        <a:t> </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1430" marR="0">
                        <a:lnSpc>
                          <a:spcPct val="107000"/>
                        </a:lnSpc>
                        <a:spcBef>
                          <a:spcPts val="0"/>
                        </a:spcBef>
                        <a:spcAft>
                          <a:spcPts val="0"/>
                        </a:spcAft>
                      </a:pPr>
                      <a:r>
                        <a:rPr lang="en-US" sz="2000" i="1" dirty="0">
                          <a:solidFill>
                            <a:schemeClr val="tx1"/>
                          </a:solidFill>
                          <a:effectLst/>
                        </a:rPr>
                        <a:t>Example:</a:t>
                      </a:r>
                    </a:p>
                    <a:p>
                      <a:pPr marL="11430" marR="0">
                        <a:lnSpc>
                          <a:spcPct val="107000"/>
                        </a:lnSpc>
                        <a:spcBef>
                          <a:spcPts val="0"/>
                        </a:spcBef>
                        <a:spcAft>
                          <a:spcPts val="0"/>
                        </a:spcAft>
                      </a:pPr>
                      <a:r>
                        <a:rPr lang="en-US" sz="2000" dirty="0">
                          <a:solidFill>
                            <a:schemeClr val="tx1"/>
                          </a:solidFill>
                          <a:effectLst/>
                        </a:rPr>
                        <a:t>10% is a bit aggressive but may stimulate my group’s competitive spirit. We have the systems, skills, and commitment in place to push for this stretch target. Also, over the past year, customer satisfaction picked up during the third and fourth quarters. I think we’ve got some momentum going that we can use to achieve these increases.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903460405"/>
                  </a:ext>
                </a:extLst>
              </a:tr>
            </a:tbl>
          </a:graphicData>
        </a:graphic>
      </p:graphicFrame>
    </p:spTree>
    <p:extLst>
      <p:ext uri="{BB962C8B-B14F-4D97-AF65-F5344CB8AC3E}">
        <p14:creationId xmlns:p14="http://schemas.microsoft.com/office/powerpoint/2010/main" val="31320342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8" name="Text Placeholder 7"/>
          <p:cNvSpPr>
            <a:spLocks noGrp="1"/>
          </p:cNvSpPr>
          <p:nvPr>
            <p:ph type="body" idx="1"/>
          </p:nvPr>
        </p:nvSpPr>
        <p:spPr>
          <a:xfrm>
            <a:off x="939625" y="2709863"/>
            <a:ext cx="7850414" cy="2888719"/>
          </a:xfrm>
        </p:spPr>
        <p:txBody>
          <a:bodyPr/>
          <a:lstStyle/>
          <a:p>
            <a:r>
              <a:rPr lang="en-US" b="1" dirty="0"/>
              <a:t>INTERPRET DATA</a:t>
            </a:r>
            <a:endParaRPr lang="en-US" dirty="0"/>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PERFORMANCE MEASUREMENT</a:t>
              </a:r>
            </a:p>
          </p:txBody>
        </p:sp>
      </p:grpSp>
    </p:spTree>
    <p:extLst>
      <p:ext uri="{BB962C8B-B14F-4D97-AF65-F5344CB8AC3E}">
        <p14:creationId xmlns:p14="http://schemas.microsoft.com/office/powerpoint/2010/main" val="11329742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r>
              <a:rPr lang="en-US" dirty="0"/>
              <a:t>Analyze Performance Data (A)</a:t>
            </a:r>
            <a:br>
              <a:rPr lang="en-US" dirty="0"/>
            </a:br>
            <a:endParaRPr lang="en-US" dirty="0"/>
          </a:p>
        </p:txBody>
      </p:sp>
      <p:sp>
        <p:nvSpPr>
          <p:cNvPr id="5" name="Text Placeholder 4"/>
          <p:cNvSpPr>
            <a:spLocks noGrp="1"/>
          </p:cNvSpPr>
          <p:nvPr>
            <p:ph type="body" sz="quarter" idx="10"/>
          </p:nvPr>
        </p:nvSpPr>
        <p:spPr>
          <a:xfrm>
            <a:off x="457202" y="1484745"/>
            <a:ext cx="4987205" cy="2058387"/>
          </a:xfrm>
        </p:spPr>
        <p:txBody>
          <a:bodyPr vert="horz" lIns="0" tIns="0" rIns="0" bIns="0" rtlCol="0" anchor="t">
            <a:noAutofit/>
          </a:bodyPr>
          <a:lstStyle/>
          <a:p>
            <a:r>
              <a:rPr lang="en-US" sz="2000" dirty="0"/>
              <a:t>Lonnie manages the e-commerce unit of a new clothing retailer. She had set an annualized target for monthly net income of $50,000 per month.  This chart summarizes net income of online sales during the months during and after a major USA holiday period.</a:t>
            </a:r>
          </a:p>
        </p:txBody>
      </p:sp>
      <p:sp>
        <p:nvSpPr>
          <p:cNvPr id="6" name="Text Placeholder 5"/>
          <p:cNvSpPr>
            <a:spLocks noGrp="1"/>
          </p:cNvSpPr>
          <p:nvPr>
            <p:ph type="body" sz="quarter" idx="11"/>
          </p:nvPr>
        </p:nvSpPr>
        <p:spPr/>
        <p:txBody>
          <a:bodyPr/>
          <a:lstStyle/>
          <a:p>
            <a:r>
              <a:rPr lang="en-US" dirty="0"/>
              <a:t>How should Lonnie interpret these data?</a:t>
            </a:r>
          </a:p>
          <a:p>
            <a:r>
              <a:rPr lang="en-US" dirty="0"/>
              <a:t> </a:t>
            </a:r>
          </a:p>
        </p:txBody>
      </p:sp>
      <p:pic>
        <p:nvPicPr>
          <p:cNvPr id="7" name="Picture 6" descr="https://upload.wikimedia.org/wikipedia/commons/thumb/9/9d/SharePoint_Dashboard_Bar_Graph.jpg/300px-SharePoint_Dashboard_Bar_Graph.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94336" y="3653970"/>
            <a:ext cx="3690400" cy="2743200"/>
          </a:xfrm>
          <a:prstGeom prst="rect">
            <a:avLst/>
          </a:prstGeom>
          <a:noFill/>
          <a:ln>
            <a:noFill/>
          </a:ln>
        </p:spPr>
      </p:pic>
    </p:spTree>
    <p:extLst>
      <p:ext uri="{BB962C8B-B14F-4D97-AF65-F5344CB8AC3E}">
        <p14:creationId xmlns:p14="http://schemas.microsoft.com/office/powerpoint/2010/main" val="40281832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2" y="628128"/>
            <a:ext cx="5019674" cy="861291"/>
          </a:xfrm>
        </p:spPr>
        <p:txBody>
          <a:bodyPr/>
          <a:lstStyle/>
          <a:p>
            <a:r>
              <a:rPr lang="en-US" dirty="0"/>
              <a:t>Analyze Performance Data (B)</a:t>
            </a:r>
          </a:p>
        </p:txBody>
      </p:sp>
      <p:sp>
        <p:nvSpPr>
          <p:cNvPr id="6" name="Text Placeholder 5"/>
          <p:cNvSpPr>
            <a:spLocks noGrp="1"/>
          </p:cNvSpPr>
          <p:nvPr>
            <p:ph type="body" sz="quarter" idx="10"/>
          </p:nvPr>
        </p:nvSpPr>
        <p:spPr>
          <a:xfrm>
            <a:off x="444500" y="1744318"/>
            <a:ext cx="5032375" cy="1442227"/>
          </a:xfrm>
        </p:spPr>
        <p:txBody>
          <a:bodyPr/>
          <a:lstStyle/>
          <a:p>
            <a:r>
              <a:rPr lang="en-US" sz="2000" dirty="0"/>
              <a:t>To help lower distribution center costs, Lonnie had set a target of reducing customer returns as a percentage of total sales to an  annualized rate of 12 %.  </a:t>
            </a:r>
          </a:p>
          <a:p>
            <a:r>
              <a:rPr lang="en-US" sz="2000" dirty="0"/>
              <a:t> </a:t>
            </a:r>
          </a:p>
        </p:txBody>
      </p:sp>
      <p:sp>
        <p:nvSpPr>
          <p:cNvPr id="7" name="Text Placeholder 6"/>
          <p:cNvSpPr>
            <a:spLocks noGrp="1"/>
          </p:cNvSpPr>
          <p:nvPr>
            <p:ph type="body" sz="quarter" idx="11"/>
          </p:nvPr>
        </p:nvSpPr>
        <p:spPr/>
        <p:txBody>
          <a:bodyPr/>
          <a:lstStyle/>
          <a:p>
            <a:r>
              <a:rPr lang="en-US" dirty="0"/>
              <a:t>What actions could Lonnie take in response to these data ?</a:t>
            </a:r>
          </a:p>
          <a:p>
            <a:endParaRPr lang="en-US" dirty="0"/>
          </a:p>
        </p:txBody>
      </p:sp>
      <p:graphicFrame>
        <p:nvGraphicFramePr>
          <p:cNvPr id="8" name="Chart 7"/>
          <p:cNvGraphicFramePr>
            <a:graphicFrameLocks/>
          </p:cNvGraphicFramePr>
          <p:nvPr>
            <p:extLst>
              <p:ext uri="{D42A27DB-BD31-4B8C-83A1-F6EECF244321}">
                <p14:modId xmlns:p14="http://schemas.microsoft.com/office/powerpoint/2010/main" val="151057651"/>
              </p:ext>
            </p:extLst>
          </p:nvPr>
        </p:nvGraphicFramePr>
        <p:xfrm>
          <a:off x="570505" y="3441444"/>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522482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575"/>
            <a:ext cx="9144000" cy="2082800"/>
          </a:xfrm>
          <a:prstGeom prst="rect">
            <a:avLst/>
          </a:prstGeom>
        </p:spPr>
      </p:pic>
      <p:sp>
        <p:nvSpPr>
          <p:cNvPr id="7" name="Text Placeholder 6"/>
          <p:cNvSpPr>
            <a:spLocks noGrp="1"/>
          </p:cNvSpPr>
          <p:nvPr>
            <p:ph type="body" idx="1"/>
          </p:nvPr>
        </p:nvSpPr>
        <p:spPr/>
        <p:txBody>
          <a:bodyPr/>
          <a:lstStyle/>
          <a:p>
            <a:r>
              <a:rPr lang="en-US" b="1" dirty="0"/>
              <a:t>AVOID PITFALLS</a:t>
            </a:r>
          </a:p>
        </p:txBody>
      </p:sp>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3" name="TextBox 12"/>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PERFORMANCE MEASUREMENT</a:t>
              </a:r>
            </a:p>
          </p:txBody>
        </p:sp>
      </p:grpSp>
    </p:spTree>
    <p:extLst>
      <p:ext uri="{BB962C8B-B14F-4D97-AF65-F5344CB8AC3E}">
        <p14:creationId xmlns:p14="http://schemas.microsoft.com/office/powerpoint/2010/main" val="19357708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8148" y="305037"/>
            <a:ext cx="5019674" cy="861291"/>
          </a:xfrm>
        </p:spPr>
        <p:txBody>
          <a:bodyPr/>
          <a:lstStyle/>
          <a:p>
            <a:pPr fontAlgn="base"/>
            <a:r>
              <a:rPr lang="en-US" dirty="0"/>
              <a:t>Avoid mistakes related to number of KPIs</a:t>
            </a:r>
          </a:p>
        </p:txBody>
      </p:sp>
      <p:sp>
        <p:nvSpPr>
          <p:cNvPr id="5" name="Text Placeholder 4"/>
          <p:cNvSpPr>
            <a:spLocks noGrp="1"/>
          </p:cNvSpPr>
          <p:nvPr>
            <p:ph type="body" sz="quarter" idx="10"/>
          </p:nvPr>
        </p:nvSpPr>
        <p:spPr>
          <a:xfrm>
            <a:off x="458148" y="1285828"/>
            <a:ext cx="5751583" cy="2698600"/>
          </a:xfrm>
        </p:spPr>
        <p:txBody>
          <a:bodyPr/>
          <a:lstStyle/>
          <a:p>
            <a:r>
              <a:rPr lang="en-US" sz="2000" dirty="0"/>
              <a:t>Miguel is a senior customer service analyst for a telecommunications company. He has been asked to recommend new critical success factors and key performance indicators to improve customer service at the company’s offshore call centers. Miguel analyzed customer service data and then presented these recommendations:</a:t>
            </a:r>
          </a:p>
        </p:txBody>
      </p:sp>
      <p:sp>
        <p:nvSpPr>
          <p:cNvPr id="6" name="Text Placeholder 5"/>
          <p:cNvSpPr>
            <a:spLocks noGrp="1"/>
          </p:cNvSpPr>
          <p:nvPr>
            <p:ph type="body" sz="quarter" idx="11"/>
          </p:nvPr>
        </p:nvSpPr>
        <p:spPr>
          <a:xfrm>
            <a:off x="6523630" y="2244930"/>
            <a:ext cx="2385041" cy="3758056"/>
          </a:xfrm>
        </p:spPr>
        <p:txBody>
          <a:bodyPr/>
          <a:lstStyle/>
          <a:p>
            <a:r>
              <a:rPr lang="en-US" dirty="0"/>
              <a:t>How would you rate the quality and quantity of the KPIs Miguel suggested?</a:t>
            </a:r>
          </a:p>
          <a:p>
            <a:r>
              <a:rPr lang="en-US" dirty="0"/>
              <a:t> </a:t>
            </a:r>
          </a:p>
        </p:txBody>
      </p:sp>
      <p:graphicFrame>
        <p:nvGraphicFramePr>
          <p:cNvPr id="3" name="Table 2"/>
          <p:cNvGraphicFramePr>
            <a:graphicFrameLocks noGrp="1"/>
          </p:cNvGraphicFramePr>
          <p:nvPr>
            <p:extLst>
              <p:ext uri="{D42A27DB-BD31-4B8C-83A1-F6EECF244321}">
                <p14:modId xmlns:p14="http://schemas.microsoft.com/office/powerpoint/2010/main" val="1547965108"/>
              </p:ext>
            </p:extLst>
          </p:nvPr>
        </p:nvGraphicFramePr>
        <p:xfrm>
          <a:off x="458148" y="3752415"/>
          <a:ext cx="5847118" cy="2512503"/>
        </p:xfrm>
        <a:graphic>
          <a:graphicData uri="http://schemas.openxmlformats.org/drawingml/2006/table">
            <a:tbl>
              <a:tblPr firstRow="1" firstCol="1" bandRow="1">
                <a:tableStyleId>{5C22544A-7EE6-4342-B048-85BDC9FD1C3A}</a:tableStyleId>
              </a:tblPr>
              <a:tblGrid>
                <a:gridCol w="2923559">
                  <a:extLst>
                    <a:ext uri="{9D8B030D-6E8A-4147-A177-3AD203B41FA5}">
                      <a16:colId xmlns:a16="http://schemas.microsoft.com/office/drawing/2014/main" xmlns="" val="3049371656"/>
                    </a:ext>
                  </a:extLst>
                </a:gridCol>
                <a:gridCol w="2923559">
                  <a:extLst>
                    <a:ext uri="{9D8B030D-6E8A-4147-A177-3AD203B41FA5}">
                      <a16:colId xmlns:a16="http://schemas.microsoft.com/office/drawing/2014/main" xmlns="" val="4034492361"/>
                    </a:ext>
                  </a:extLst>
                </a:gridCol>
              </a:tblGrid>
              <a:tr h="229678">
                <a:tc>
                  <a:txBody>
                    <a:bodyPr/>
                    <a:lstStyle/>
                    <a:p>
                      <a:pPr marL="0" marR="0">
                        <a:lnSpc>
                          <a:spcPct val="107000"/>
                        </a:lnSpc>
                        <a:spcBef>
                          <a:spcPts val="0"/>
                        </a:spcBef>
                        <a:spcAft>
                          <a:spcPts val="0"/>
                        </a:spcAft>
                      </a:pPr>
                      <a:r>
                        <a:rPr lang="en-US" sz="1400" dirty="0">
                          <a:effectLst/>
                        </a:rPr>
                        <a:t>CSFs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1">
                        <a:lumMod val="75000"/>
                        <a:lumOff val="25000"/>
                      </a:schemeClr>
                    </a:solidFill>
                  </a:tcPr>
                </a:tc>
                <a:tc>
                  <a:txBody>
                    <a:bodyPr/>
                    <a:lstStyle/>
                    <a:p>
                      <a:pPr marL="0" marR="0">
                        <a:lnSpc>
                          <a:spcPct val="107000"/>
                        </a:lnSpc>
                        <a:spcBef>
                          <a:spcPts val="0"/>
                        </a:spcBef>
                        <a:spcAft>
                          <a:spcPts val="0"/>
                        </a:spcAft>
                      </a:pPr>
                      <a:r>
                        <a:rPr lang="en-US" sz="1400" dirty="0">
                          <a:effectLst/>
                        </a:rPr>
                        <a:t>KPIs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1">
                        <a:lumMod val="75000"/>
                        <a:lumOff val="25000"/>
                      </a:schemeClr>
                    </a:solidFill>
                  </a:tcPr>
                </a:tc>
                <a:extLst>
                  <a:ext uri="{0D108BD9-81ED-4DB2-BD59-A6C34878D82A}">
                    <a16:rowId xmlns:a16="http://schemas.microsoft.com/office/drawing/2014/main" xmlns="" val="4252650208"/>
                  </a:ext>
                </a:extLst>
              </a:tr>
              <a:tr h="2262723">
                <a:tc>
                  <a:txBody>
                    <a:bodyPr/>
                    <a:lstStyle/>
                    <a:p>
                      <a:pPr marL="342900" marR="0" lvl="0" indent="-342900">
                        <a:lnSpc>
                          <a:spcPct val="107000"/>
                        </a:lnSpc>
                        <a:spcBef>
                          <a:spcPts val="0"/>
                        </a:spcBef>
                        <a:spcAft>
                          <a:spcPts val="0"/>
                        </a:spcAft>
                        <a:buFont typeface="+mj-lt"/>
                        <a:buAutoNum type="arabicPeriod"/>
                      </a:pPr>
                      <a:r>
                        <a:rPr lang="en-US" sz="1400" dirty="0">
                          <a:effectLst/>
                        </a:rPr>
                        <a:t>Customers are able to easily contact a representative</a:t>
                      </a:r>
                    </a:p>
                    <a:p>
                      <a:pPr marL="342900" marR="0" lvl="0" indent="-342900">
                        <a:lnSpc>
                          <a:spcPct val="107000"/>
                        </a:lnSpc>
                        <a:spcBef>
                          <a:spcPts val="0"/>
                        </a:spcBef>
                        <a:spcAft>
                          <a:spcPts val="0"/>
                        </a:spcAft>
                        <a:buFont typeface="+mj-lt"/>
                        <a:buAutoNum type="arabicPeriod"/>
                      </a:pPr>
                      <a:r>
                        <a:rPr lang="en-US" sz="1400" dirty="0">
                          <a:effectLst/>
                        </a:rPr>
                        <a:t>Service representatives communicate clearly to customers</a:t>
                      </a:r>
                    </a:p>
                    <a:p>
                      <a:pPr marL="342900" marR="0" lvl="0" indent="-342900">
                        <a:lnSpc>
                          <a:spcPct val="107000"/>
                        </a:lnSpc>
                        <a:spcBef>
                          <a:spcPts val="0"/>
                        </a:spcBef>
                        <a:spcAft>
                          <a:spcPts val="0"/>
                        </a:spcAft>
                        <a:buFont typeface="+mj-lt"/>
                        <a:buAutoNum type="arabicPeriod"/>
                      </a:pPr>
                      <a:r>
                        <a:rPr lang="en-US" sz="1400" dirty="0">
                          <a:effectLst/>
                        </a:rPr>
                        <a:t>New customer service requests are fulfilled quickly</a:t>
                      </a:r>
                    </a:p>
                    <a:p>
                      <a:pPr marL="342900" marR="0" lvl="0" indent="-342900">
                        <a:lnSpc>
                          <a:spcPct val="107000"/>
                        </a:lnSpc>
                        <a:spcBef>
                          <a:spcPts val="0"/>
                        </a:spcBef>
                        <a:spcAft>
                          <a:spcPts val="0"/>
                        </a:spcAft>
                        <a:buFont typeface="+mj-lt"/>
                        <a:buAutoNum type="arabicPeriod"/>
                      </a:pPr>
                      <a:r>
                        <a:rPr lang="en-US" sz="1400" dirty="0">
                          <a:effectLst/>
                        </a:rPr>
                        <a:t>Customer service problems are solved quickly and effectively</a:t>
                      </a:r>
                    </a:p>
                    <a:p>
                      <a:pPr marL="0" marR="0">
                        <a:lnSpc>
                          <a:spcPct val="107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1">
                        <a:lumMod val="75000"/>
                        <a:lumOff val="25000"/>
                      </a:schemeClr>
                    </a:solidFill>
                  </a:tcPr>
                </a:tc>
                <a:tc>
                  <a:txBody>
                    <a:bodyPr/>
                    <a:lstStyle/>
                    <a:p>
                      <a:pPr marL="342900" marR="0" lvl="0" indent="-342900">
                        <a:lnSpc>
                          <a:spcPct val="107000"/>
                        </a:lnSpc>
                        <a:spcBef>
                          <a:spcPts val="0"/>
                        </a:spcBef>
                        <a:spcAft>
                          <a:spcPts val="0"/>
                        </a:spcAft>
                        <a:buFont typeface="+mj-lt"/>
                        <a:buAutoNum type="arabicPeriod"/>
                      </a:pPr>
                      <a:r>
                        <a:rPr lang="en-US" sz="1400" dirty="0">
                          <a:effectLst/>
                        </a:rPr>
                        <a:t>Percentage of customers who give a maximum score on a single item post -contact satisfaction survey</a:t>
                      </a:r>
                    </a:p>
                    <a:p>
                      <a:pPr marL="342900" marR="0" lvl="0" indent="-342900">
                        <a:lnSpc>
                          <a:spcPct val="107000"/>
                        </a:lnSpc>
                        <a:spcBef>
                          <a:spcPts val="0"/>
                        </a:spcBef>
                        <a:spcAft>
                          <a:spcPts val="0"/>
                        </a:spcAft>
                        <a:buFont typeface="+mj-lt"/>
                        <a:buAutoNum type="arabicPeriod"/>
                      </a:pPr>
                      <a:r>
                        <a:rPr lang="en-US" sz="1400" dirty="0">
                          <a:effectLst/>
                        </a:rPr>
                        <a:t>Increase in positive comments about company’s service on major social media sites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569460548"/>
                  </a:ext>
                </a:extLst>
              </a:tr>
            </a:tbl>
          </a:graphicData>
        </a:graphic>
      </p:graphicFrame>
    </p:spTree>
    <p:extLst>
      <p:ext uri="{BB962C8B-B14F-4D97-AF65-F5344CB8AC3E}">
        <p14:creationId xmlns:p14="http://schemas.microsoft.com/office/powerpoint/2010/main" val="36496192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8148" y="0"/>
            <a:ext cx="5019674" cy="861291"/>
          </a:xfrm>
        </p:spPr>
        <p:txBody>
          <a:bodyPr/>
          <a:lstStyle/>
          <a:p>
            <a:r>
              <a:rPr lang="en-US" dirty="0"/>
              <a:t>Prevent data manipulation</a:t>
            </a:r>
          </a:p>
        </p:txBody>
      </p:sp>
      <p:sp>
        <p:nvSpPr>
          <p:cNvPr id="5" name="Text Placeholder 4"/>
          <p:cNvSpPr>
            <a:spLocks noGrp="1"/>
          </p:cNvSpPr>
          <p:nvPr>
            <p:ph type="body" sz="quarter" idx="10"/>
          </p:nvPr>
        </p:nvSpPr>
        <p:spPr>
          <a:xfrm>
            <a:off x="458148" y="999224"/>
            <a:ext cx="5751583" cy="2999569"/>
          </a:xfrm>
        </p:spPr>
        <p:txBody>
          <a:bodyPr/>
          <a:lstStyle/>
          <a:p>
            <a:r>
              <a:rPr lang="en-US" sz="1800" dirty="0"/>
              <a:t>Nadia is Director of Human Resources for a struggling franchise of a large media company, with declining sales revenue. To help improve performance, just over a year ago she led the implementation of a new performance management system which included bonuses for non-sales personnel tied to accomplishing departmental and individual goals.  Nadia is surprised by the first year’s departmental and individual employee results :</a:t>
            </a:r>
          </a:p>
          <a:p>
            <a:r>
              <a:rPr lang="en-US" dirty="0"/>
              <a:t> </a:t>
            </a:r>
          </a:p>
        </p:txBody>
      </p:sp>
      <p:sp>
        <p:nvSpPr>
          <p:cNvPr id="6" name="Text Placeholder 5"/>
          <p:cNvSpPr>
            <a:spLocks noGrp="1"/>
          </p:cNvSpPr>
          <p:nvPr>
            <p:ph type="body" sz="quarter" idx="11"/>
          </p:nvPr>
        </p:nvSpPr>
        <p:spPr>
          <a:xfrm>
            <a:off x="6523630" y="2238234"/>
            <a:ext cx="2385041" cy="3805696"/>
          </a:xfrm>
        </p:spPr>
        <p:txBody>
          <a:bodyPr/>
          <a:lstStyle/>
          <a:p>
            <a:r>
              <a:rPr lang="en-US" dirty="0"/>
              <a:t>Should Nadia be confident about these performance results?</a:t>
            </a:r>
          </a:p>
          <a:p>
            <a:r>
              <a:rPr lang="en-US" dirty="0"/>
              <a:t> </a:t>
            </a:r>
          </a:p>
        </p:txBody>
      </p:sp>
      <p:pic>
        <p:nvPicPr>
          <p:cNvPr id="7" name="Picture 6"/>
          <p:cNvPicPr>
            <a:picLocks noChangeAspect="1"/>
          </p:cNvPicPr>
          <p:nvPr/>
        </p:nvPicPr>
        <p:blipFill>
          <a:blip r:embed="rId3"/>
          <a:stretch>
            <a:fillRect/>
          </a:stretch>
        </p:blipFill>
        <p:spPr>
          <a:xfrm>
            <a:off x="772047" y="3514866"/>
            <a:ext cx="4587676" cy="2926080"/>
          </a:xfrm>
          <a:prstGeom prst="rect">
            <a:avLst/>
          </a:prstGeom>
          <a:ln>
            <a:solidFill>
              <a:schemeClr val="bg1">
                <a:lumMod val="85000"/>
              </a:schemeClr>
            </a:solidFill>
          </a:ln>
        </p:spPr>
      </p:pic>
    </p:spTree>
    <p:extLst>
      <p:ext uri="{BB962C8B-B14F-4D97-AF65-F5344CB8AC3E}">
        <p14:creationId xmlns:p14="http://schemas.microsoft.com/office/powerpoint/2010/main" val="41687822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a:t>APPLY WHAT YOU’VE LEARNED</a:t>
            </a:r>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PERFORMANCE MEASUREMENT</a:t>
              </a:r>
            </a:p>
          </p:txBody>
        </p:sp>
      </p:grpSp>
    </p:spTree>
    <p:extLst>
      <p:ext uri="{BB962C8B-B14F-4D97-AF65-F5344CB8AC3E}">
        <p14:creationId xmlns:p14="http://schemas.microsoft.com/office/powerpoint/2010/main" val="11178088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8" name="Content Placeholder 2"/>
          <p:cNvSpPr txBox="1">
            <a:spLocks/>
          </p:cNvSpPr>
          <p:nvPr/>
        </p:nvSpPr>
        <p:spPr>
          <a:xfrm>
            <a:off x="436730" y="1685481"/>
            <a:ext cx="8233833" cy="2782358"/>
          </a:xfrm>
          <a:prstGeom prst="rect">
            <a:avLst/>
          </a:prstGeom>
        </p:spPr>
        <p:txBody>
          <a:bodyPr vert="horz" lIns="0" tIns="0" rIns="0" bIns="0" rtlCol="0">
            <a:noAutofit/>
          </a:bodyPr>
          <a:lstStyle>
            <a:lvl1pPr marL="0" indent="0" algn="l" defTabSz="914400" rtl="0" eaLnBrk="1" latinLnBrk="0" hangingPunct="1">
              <a:lnSpc>
                <a:spcPct val="110000"/>
              </a:lnSpc>
              <a:spcBef>
                <a:spcPts val="0"/>
              </a:spcBef>
              <a:spcAft>
                <a:spcPts val="600"/>
              </a:spcAft>
              <a:buFont typeface="Arial" panose="020B0604020202020204" pitchFamily="34" charset="0"/>
              <a:buNone/>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Font typeface="Arial"/>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t>Help you:</a:t>
            </a:r>
          </a:p>
          <a:p>
            <a:pPr marL="457200" lvl="0" indent="-457200">
              <a:buFont typeface="Arial" panose="020B0604020202020204" pitchFamily="34" charset="0"/>
              <a:buChar char="•"/>
            </a:pPr>
            <a:r>
              <a:rPr lang="en-US" sz="2800" dirty="0"/>
              <a:t>Set targets</a:t>
            </a:r>
          </a:p>
          <a:p>
            <a:pPr marL="457200" lvl="0" indent="-457200">
              <a:buFont typeface="Arial" panose="020B0604020202020204" pitchFamily="34" charset="0"/>
              <a:buChar char="•"/>
            </a:pPr>
            <a:r>
              <a:rPr lang="en-US" sz="2800" dirty="0"/>
              <a:t>Interpret data</a:t>
            </a:r>
          </a:p>
          <a:p>
            <a:pPr marL="457200" indent="-457200">
              <a:buFont typeface="Arial" panose="020B0604020202020204" pitchFamily="34" charset="0"/>
              <a:buChar char="•"/>
            </a:pPr>
            <a:r>
              <a:rPr lang="en-US" sz="2800" dirty="0"/>
              <a:t>Avoid pitfalls</a:t>
            </a:r>
          </a:p>
        </p:txBody>
      </p:sp>
    </p:spTree>
    <p:extLst>
      <p:ext uri="{BB962C8B-B14F-4D97-AF65-F5344CB8AC3E}">
        <p14:creationId xmlns:p14="http://schemas.microsoft.com/office/powerpoint/2010/main" val="3335301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b="3637"/>
          <a:stretch/>
        </p:blipFill>
        <p:spPr>
          <a:xfrm>
            <a:off x="497341" y="1444890"/>
            <a:ext cx="2727041" cy="4791607"/>
          </a:xfrm>
          <a:prstGeom prst="rect">
            <a:avLst/>
          </a:prstGeom>
        </p:spPr>
      </p:pic>
      <p:sp>
        <p:nvSpPr>
          <p:cNvPr id="2" name="Title 1"/>
          <p:cNvSpPr>
            <a:spLocks noGrp="1"/>
          </p:cNvSpPr>
          <p:nvPr>
            <p:ph type="title"/>
          </p:nvPr>
        </p:nvSpPr>
        <p:spPr/>
        <p:txBody>
          <a:bodyPr/>
          <a:lstStyle/>
          <a:p>
            <a:r>
              <a:rPr lang="en-US" dirty="0"/>
              <a:t>Apply what you’ve learned</a:t>
            </a:r>
          </a:p>
        </p:txBody>
      </p:sp>
      <p:sp>
        <p:nvSpPr>
          <p:cNvPr id="3" name="Content Placeholder 2"/>
          <p:cNvSpPr>
            <a:spLocks noGrp="1"/>
          </p:cNvSpPr>
          <p:nvPr>
            <p:ph type="body" sz="quarter" idx="13"/>
          </p:nvPr>
        </p:nvSpPr>
        <p:spPr>
          <a:xfrm>
            <a:off x="3907519" y="2458298"/>
            <a:ext cx="4774520" cy="2818354"/>
          </a:xfrm>
        </p:spPr>
        <p:txBody>
          <a:bodyPr>
            <a:normAutofit/>
          </a:bodyPr>
          <a:lstStyle/>
          <a:p>
            <a:pPr marL="0" indent="0">
              <a:buNone/>
            </a:pPr>
            <a:r>
              <a:rPr lang="en-US" sz="2800" dirty="0"/>
              <a:t>Your next step is to complete the On-the-Job section of the Harvard </a:t>
            </a:r>
            <a:r>
              <a:rPr lang="en-US" sz="2800" dirty="0" err="1"/>
              <a:t>ManageMentor</a:t>
            </a:r>
            <a:r>
              <a:rPr lang="en-US" sz="2800" dirty="0"/>
              <a:t> Performance Measurement topic.</a:t>
            </a:r>
          </a:p>
          <a:p>
            <a:pPr marL="0" indent="0">
              <a:buNone/>
            </a:pPr>
            <a:endParaRPr lang="en-US" sz="2800" dirty="0"/>
          </a:p>
          <a:p>
            <a:pPr marL="0" indent="0" algn="ctr">
              <a:buNone/>
            </a:pPr>
            <a:endParaRPr lang="en-US" sz="2800" dirty="0"/>
          </a:p>
        </p:txBody>
      </p:sp>
    </p:spTree>
    <p:extLst>
      <p:ext uri="{BB962C8B-B14F-4D97-AF65-F5344CB8AC3E}">
        <p14:creationId xmlns:p14="http://schemas.microsoft.com/office/powerpoint/2010/main" val="2363109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5" name="Content Placeholder 4"/>
          <p:cNvSpPr>
            <a:spLocks noGrp="1"/>
          </p:cNvSpPr>
          <p:nvPr>
            <p:ph sz="quarter" idx="10"/>
          </p:nvPr>
        </p:nvSpPr>
        <p:spPr/>
        <p:txBody>
          <a:bodyPr/>
          <a:lstStyle/>
          <a:p>
            <a:pPr marL="53975" indent="0">
              <a:buNone/>
            </a:pPr>
            <a:r>
              <a:rPr lang="en-US" i="1" dirty="0">
                <a:solidFill>
                  <a:schemeClr val="accent1"/>
                </a:solidFill>
              </a:rPr>
              <a:t>What is an important aspect of your group’s performance that you measure? </a:t>
            </a:r>
          </a:p>
          <a:p>
            <a:pPr marL="53975" indent="0">
              <a:buNone/>
            </a:pPr>
            <a:r>
              <a:rPr lang="en-US" sz="1800" dirty="0"/>
              <a:t>(please chat in your response)</a:t>
            </a:r>
          </a:p>
          <a:p>
            <a:pPr marL="285750" lvl="1" indent="0">
              <a:buNone/>
            </a:pPr>
            <a:endParaRPr lang="en-US" dirty="0"/>
          </a:p>
          <a:p>
            <a:pPr marL="53975" indent="0">
              <a:buNone/>
            </a:pPr>
            <a:endParaRPr lang="en-US" dirty="0"/>
          </a:p>
        </p:txBody>
      </p:sp>
      <p:grpSp>
        <p:nvGrpSpPr>
          <p:cNvPr id="8" name="Group 7"/>
          <p:cNvGrpSpPr/>
          <p:nvPr/>
        </p:nvGrpSpPr>
        <p:grpSpPr>
          <a:xfrm>
            <a:off x="7563253" y="4665042"/>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608006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10414" r="29616"/>
          <a:stretch/>
        </p:blipFill>
        <p:spPr>
          <a:xfrm>
            <a:off x="0" y="999121"/>
            <a:ext cx="9143999" cy="5565437"/>
          </a:xfrm>
          <a:prstGeom prst="rect">
            <a:avLst/>
          </a:prstGeom>
        </p:spPr>
      </p:pic>
      <p:sp>
        <p:nvSpPr>
          <p:cNvPr id="11" name="Rectangle 10"/>
          <p:cNvSpPr/>
          <p:nvPr/>
        </p:nvSpPr>
        <p:spPr>
          <a:xfrm>
            <a:off x="0" y="3622563"/>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371600" y="3525123"/>
            <a:ext cx="6605138" cy="1481667"/>
          </a:xfrm>
        </p:spPr>
        <p:txBody>
          <a:bodyPr>
            <a:normAutofit/>
          </a:bodyPr>
          <a:lstStyle/>
          <a:p>
            <a:r>
              <a:rPr lang="en-US" dirty="0"/>
              <a:t>Thank you</a:t>
            </a:r>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956230"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459512" y="2156183"/>
            <a:ext cx="2738710" cy="2601395"/>
          </a:xfrm>
          <a:prstGeom prst="rect">
            <a:avLst/>
          </a:prstGeom>
        </p:spPr>
      </p:pic>
      <p:sp>
        <p:nvSpPr>
          <p:cNvPr id="6" name="TextBox 5"/>
          <p:cNvSpPr txBox="1"/>
          <p:nvPr/>
        </p:nvSpPr>
        <p:spPr>
          <a:xfrm>
            <a:off x="1460250"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7" name="TextBox 6"/>
          <p:cNvSpPr txBox="1"/>
          <p:nvPr/>
        </p:nvSpPr>
        <p:spPr>
          <a:xfrm>
            <a:off x="4956485"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extLst>
      <p:ext uri="{BB962C8B-B14F-4D97-AF65-F5344CB8AC3E}">
        <p14:creationId xmlns:p14="http://schemas.microsoft.com/office/powerpoint/2010/main" val="4000642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a:t>
            </a:r>
            <a:br>
              <a:rPr lang="en-US" sz="2400" dirty="0">
                <a:solidFill>
                  <a:prstClr val="black"/>
                </a:solidFill>
              </a:rPr>
            </a:br>
            <a:r>
              <a:rPr lang="en-US" sz="2400" dirty="0">
                <a:solidFill>
                  <a:prstClr val="black"/>
                </a:solidFill>
              </a:rPr>
              <a:t>to speak.</a:t>
            </a:r>
          </a:p>
          <a:p>
            <a:r>
              <a:rPr lang="en-US" sz="2400" dirty="0">
                <a:solidFill>
                  <a:prstClr val="black"/>
                </a:solidFill>
              </a:rPr>
              <a:t>Put your phone on mute when not 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880855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Performance Measurement</a:t>
            </a:r>
          </a:p>
        </p:txBody>
      </p:sp>
      <p:sp>
        <p:nvSpPr>
          <p:cNvPr id="3" name="Content Placeholder 2"/>
          <p:cNvSpPr>
            <a:spLocks noGrp="1"/>
          </p:cNvSpPr>
          <p:nvPr>
            <p:ph sz="quarter" idx="10"/>
          </p:nvPr>
        </p:nvSpPr>
        <p:spPr/>
        <p:txBody>
          <a:bodyPr/>
          <a:lstStyle/>
          <a:p>
            <a:pPr marL="53975" indent="0">
              <a:buNone/>
            </a:pPr>
            <a:r>
              <a:rPr lang="en-US" i="1" dirty="0">
                <a:solidFill>
                  <a:schemeClr val="accent1"/>
                </a:solidFill>
              </a:rPr>
              <a:t>What is an important aspect of your group’s performance that you measure? </a:t>
            </a:r>
          </a:p>
          <a:p>
            <a:pPr marL="53975" indent="0">
              <a:buNone/>
            </a:pPr>
            <a:endParaRPr lang="en-US" dirty="0"/>
          </a:p>
        </p:txBody>
      </p:sp>
      <p:grpSp>
        <p:nvGrpSpPr>
          <p:cNvPr id="5" name="Group 4"/>
          <p:cNvGrpSpPr/>
          <p:nvPr/>
        </p:nvGrpSpPr>
        <p:grpSpPr>
          <a:xfrm>
            <a:off x="8054840" y="4662556"/>
            <a:ext cx="1089160" cy="838132"/>
            <a:chOff x="8054840" y="4553595"/>
            <a:chExt cx="1089160" cy="838132"/>
          </a:xfrm>
        </p:grpSpPr>
        <p:sp>
          <p:nvSpPr>
            <p:cNvPr id="4" name="Rectangle 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6" name="Picture 5"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4840" y="4553595"/>
              <a:ext cx="444978" cy="835096"/>
            </a:xfrm>
            <a:prstGeom prst="rect">
              <a:avLst/>
            </a:prstGeom>
          </p:spPr>
        </p:pic>
      </p:grpSp>
    </p:spTree>
    <p:extLst>
      <p:ext uri="{BB962C8B-B14F-4D97-AF65-F5344CB8AC3E}">
        <p14:creationId xmlns:p14="http://schemas.microsoft.com/office/powerpoint/2010/main" val="1838698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Today’s objectives</a:t>
            </a:r>
            <a:endParaRPr lang="en-US" dirty="0"/>
          </a:p>
        </p:txBody>
      </p:sp>
      <p:sp>
        <p:nvSpPr>
          <p:cNvPr id="3" name="Content Placeholder 2"/>
          <p:cNvSpPr>
            <a:spLocks noGrp="1"/>
          </p:cNvSpPr>
          <p:nvPr>
            <p:ph sz="quarter" idx="10"/>
          </p:nvPr>
        </p:nvSpPr>
        <p:spPr>
          <a:xfrm>
            <a:off x="444499" y="1658186"/>
            <a:ext cx="8233833" cy="2782358"/>
          </a:xfrm>
        </p:spPr>
        <p:txBody>
          <a:bodyPr/>
          <a:lstStyle/>
          <a:p>
            <a:pPr>
              <a:buNone/>
            </a:pPr>
            <a:r>
              <a:rPr lang="en-US" dirty="0"/>
              <a:t>Help you:</a:t>
            </a:r>
          </a:p>
          <a:p>
            <a:pPr lvl="0"/>
            <a:r>
              <a:rPr lang="en-US" sz="2800" dirty="0"/>
              <a:t>Set targets</a:t>
            </a:r>
          </a:p>
          <a:p>
            <a:pPr lvl="0"/>
            <a:r>
              <a:rPr lang="en-US" sz="2800" dirty="0"/>
              <a:t>Interpret data</a:t>
            </a:r>
          </a:p>
          <a:p>
            <a:r>
              <a:rPr lang="en-US" sz="2800" dirty="0"/>
              <a:t>Avoid pitfalls</a:t>
            </a:r>
          </a:p>
        </p:txBody>
      </p:sp>
    </p:spTree>
    <p:extLst>
      <p:ext uri="{BB962C8B-B14F-4D97-AF65-F5344CB8AC3E}">
        <p14:creationId xmlns:p14="http://schemas.microsoft.com/office/powerpoint/2010/main" val="3062861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892"/>
            <a:ext cx="9144000" cy="2082800"/>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b="1" dirty="0"/>
              <a:t>SET TARGETS</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PERFORMANCE MEASUREMENT</a:t>
              </a:r>
            </a:p>
          </p:txBody>
        </p:sp>
      </p:grpSp>
    </p:spTree>
    <p:extLst>
      <p:ext uri="{BB962C8B-B14F-4D97-AF65-F5344CB8AC3E}">
        <p14:creationId xmlns:p14="http://schemas.microsoft.com/office/powerpoint/2010/main" val="3559173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4043" y="1571612"/>
            <a:ext cx="6386945" cy="4300783"/>
          </a:xfrm>
          <a:prstGeom prst="rect">
            <a:avLst/>
          </a:prstGeom>
        </p:spPr>
      </p:pic>
      <p:sp>
        <p:nvSpPr>
          <p:cNvPr id="4" name="Title 3"/>
          <p:cNvSpPr>
            <a:spLocks noGrp="1"/>
          </p:cNvSpPr>
          <p:nvPr>
            <p:ph type="title"/>
          </p:nvPr>
        </p:nvSpPr>
        <p:spPr/>
        <p:txBody>
          <a:bodyPr/>
          <a:lstStyle/>
          <a:p>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r>
              <a:rPr lang="en-US" dirty="0"/>
              <a:t>Identify performance metrics</a:t>
            </a:r>
            <a:br>
              <a:rPr lang="en-US" dirty="0"/>
            </a:b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val="2874494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
            </a:r>
            <a:br>
              <a:rPr lang="en-US" dirty="0"/>
            </a:br>
            <a:r>
              <a:rPr lang="en-US" dirty="0"/>
              <a:t/>
            </a:r>
            <a:br>
              <a:rPr lang="en-US" dirty="0"/>
            </a:br>
            <a:r>
              <a:rPr lang="en-US" dirty="0"/>
              <a:t/>
            </a:r>
            <a:br>
              <a:rPr lang="en-US" dirty="0"/>
            </a:br>
            <a:r>
              <a:rPr lang="en-US" dirty="0"/>
              <a:t>Tips for defining KPIs</a:t>
            </a:r>
            <a:br>
              <a:rPr lang="en-US" dirty="0"/>
            </a:br>
            <a:r>
              <a:rPr lang="en-US" dirty="0"/>
              <a:t/>
            </a:r>
            <a:br>
              <a:rPr lang="en-US" dirty="0"/>
            </a:br>
            <a:r>
              <a:rPr lang="en-US" dirty="0"/>
              <a:t/>
            </a:r>
            <a:br>
              <a:rPr lang="en-US" dirty="0"/>
            </a:br>
            <a:endParaRPr lang="en-US" dirty="0"/>
          </a:p>
        </p:txBody>
      </p:sp>
      <p:sp>
        <p:nvSpPr>
          <p:cNvPr id="5" name="Content Placeholder 4"/>
          <p:cNvSpPr>
            <a:spLocks noGrp="1"/>
          </p:cNvSpPr>
          <p:nvPr>
            <p:ph sz="quarter" idx="10"/>
          </p:nvPr>
        </p:nvSpPr>
        <p:spPr/>
        <p:txBody>
          <a:bodyPr/>
          <a:lstStyle/>
          <a:p>
            <a:pPr lvl="0"/>
            <a:r>
              <a:rPr lang="en-US" dirty="0"/>
              <a:t>Collect historical data </a:t>
            </a:r>
          </a:p>
          <a:p>
            <a:pPr lvl="0"/>
            <a:r>
              <a:rPr lang="en-US" dirty="0"/>
              <a:t>Assess each KPI for exclusivity </a:t>
            </a:r>
          </a:p>
          <a:p>
            <a:pPr lvl="0"/>
            <a:r>
              <a:rPr lang="en-US" dirty="0"/>
              <a:t>Assess KPIs’ importance to executives </a:t>
            </a:r>
          </a:p>
          <a:p>
            <a:pPr lvl="0"/>
            <a:r>
              <a:rPr lang="en-US" dirty="0"/>
              <a:t>Look beyond financial measures </a:t>
            </a:r>
          </a:p>
          <a:p>
            <a:pPr lvl="0"/>
            <a:r>
              <a:rPr lang="en-US" dirty="0"/>
              <a:t>Examine your lagging/leading mix </a:t>
            </a:r>
          </a:p>
          <a:p>
            <a:pPr lvl="0"/>
            <a:r>
              <a:rPr lang="en-US" dirty="0"/>
              <a:t>Balance qualitative and quantitative KPIs </a:t>
            </a:r>
          </a:p>
          <a:p>
            <a:endParaRPr lang="en-US" dirty="0"/>
          </a:p>
        </p:txBody>
      </p:sp>
    </p:spTree>
    <p:extLst>
      <p:ext uri="{BB962C8B-B14F-4D97-AF65-F5344CB8AC3E}">
        <p14:creationId xmlns:p14="http://schemas.microsoft.com/office/powerpoint/2010/main" val="1902154952"/>
      </p:ext>
    </p:extLst>
  </p:cSld>
  <p:clrMapOvr>
    <a:masterClrMapping/>
  </p:clrMapOvr>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6785</TotalTime>
  <Words>2778</Words>
  <Application>Microsoft Office PowerPoint</Application>
  <PresentationFormat>On-screen Show (4:3)</PresentationFormat>
  <Paragraphs>332</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Performance Measurement Café</vt:lpstr>
      <vt:lpstr>Welcome</vt:lpstr>
      <vt:lpstr>Introductions</vt:lpstr>
      <vt:lpstr>Participation tips</vt:lpstr>
      <vt:lpstr>Performance Measurement</vt:lpstr>
      <vt:lpstr>Today’s objectives</vt:lpstr>
      <vt:lpstr>PowerPoint Presentation</vt:lpstr>
      <vt:lpstr>      Identify performance metrics      </vt:lpstr>
      <vt:lpstr>   Tips for defining KPIs   </vt:lpstr>
      <vt:lpstr>Set targets for KPIs </vt:lpstr>
      <vt:lpstr>PowerPoint Presentation</vt:lpstr>
      <vt:lpstr>       Analyze Performance Data (A) </vt:lpstr>
      <vt:lpstr>Analyze Performance Data (B)</vt:lpstr>
      <vt:lpstr>PowerPoint Presentation</vt:lpstr>
      <vt:lpstr>Avoid mistakes related to number of KPIs</vt:lpstr>
      <vt:lpstr>Prevent data manipulation</vt:lpstr>
      <vt:lpstr>PowerPoint Presentation</vt:lpstr>
      <vt:lpstr>Today’s objectives</vt:lpstr>
      <vt:lpstr>Apply what you’ve learned</vt:lpstr>
      <vt:lpstr>Thank you</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Gabriela Villegas</cp:lastModifiedBy>
  <cp:revision>613</cp:revision>
  <cp:lastPrinted>2015-10-13T15:13:17Z</cp:lastPrinted>
  <dcterms:created xsi:type="dcterms:W3CDTF">2014-06-21T12:09:32Z</dcterms:created>
  <dcterms:modified xsi:type="dcterms:W3CDTF">2016-08-08T16:36:14Z</dcterms:modified>
</cp:coreProperties>
</file>