
<file path=[Content_Types].xml><?xml version="1.0" encoding="utf-8"?>
<Types xmlns="http://schemas.openxmlformats.org/package/2006/content-types">
  <Default Extension="xml" ContentType="application/xml"/>
  <Default Extension="jpeg" ContentType="image/jpeg"/>
  <Default Extension="png" ContentType="image/png"/>
  <Default Extension="jpg" ContentType="image/jpeg"/>
  <Default Extension="gif" ContentType="image/gif"/>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9" r:id="rId1"/>
  </p:sldMasterIdLst>
  <p:notesMasterIdLst>
    <p:notesMasterId r:id="rId22"/>
  </p:notesMasterIdLst>
  <p:sldIdLst>
    <p:sldId id="272" r:id="rId2"/>
    <p:sldId id="296" r:id="rId3"/>
    <p:sldId id="274" r:id="rId4"/>
    <p:sldId id="275" r:id="rId5"/>
    <p:sldId id="276" r:id="rId6"/>
    <p:sldId id="277" r:id="rId7"/>
    <p:sldId id="278" r:id="rId8"/>
    <p:sldId id="345" r:id="rId9"/>
    <p:sldId id="347" r:id="rId10"/>
    <p:sldId id="348" r:id="rId11"/>
    <p:sldId id="349" r:id="rId12"/>
    <p:sldId id="350" r:id="rId13"/>
    <p:sldId id="351" r:id="rId14"/>
    <p:sldId id="352" r:id="rId15"/>
    <p:sldId id="353" r:id="rId16"/>
    <p:sldId id="354" r:id="rId17"/>
    <p:sldId id="297" r:id="rId18"/>
    <p:sldId id="293" r:id="rId19"/>
    <p:sldId id="294" r:id="rId20"/>
    <p:sldId id="295" r:id="rId21"/>
  </p:sldIdLst>
  <p:sldSz cx="9144000" cy="6858000" type="screen4x3"/>
  <p:notesSz cx="7102475" cy="93884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15:clr>
            <a:srgbClr val="A4A3A4"/>
          </p15:clr>
        </p15:guide>
        <p15:guide id="2">
          <p15:clr>
            <a:srgbClr val="A4A3A4"/>
          </p15:clr>
        </p15:guide>
      </p15:sldGuideLst>
    </p:ext>
    <p:ext uri="{2D200454-40CA-4A62-9FC3-DE9A4176ACB9}">
      <p15:notesGuideLst xmlns:p15="http://schemas.microsoft.com/office/powerpoint/2012/main">
        <p15:guide id="1" orient="horz" pos="2957" userDrawn="1">
          <p15:clr>
            <a:srgbClr val="A4A3A4"/>
          </p15:clr>
        </p15:guide>
        <p15:guide id="2" pos="4473"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Kathleen Jordan" initials="KJ" lastIdx="23" clrIdx="0">
    <p:extLst/>
  </p:cmAuthor>
  <p:cmAuthor id="2" name="Audley, Emily" initials="" lastIdx="1"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4DF33"/>
    <a:srgbClr val="E2CD31"/>
    <a:srgbClr val="96AD7F"/>
    <a:srgbClr val="A3BA88"/>
    <a:srgbClr val="83A634"/>
    <a:srgbClr val="B1C658"/>
    <a:srgbClr val="9EB63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912C8C85-51F0-491E-9774-3900AFEF0FD7}" styleName="Light Style 2 - Ac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306799F8-075E-4A3A-A7F6-7FBC6576F1A4}" styleName="Themed Style 2 - Accent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13" autoAdjust="0"/>
    <p:restoredTop sz="86157" autoAdjust="0"/>
  </p:normalViewPr>
  <p:slideViewPr>
    <p:cSldViewPr snapToGrid="0" showGuides="1">
      <p:cViewPr varScale="1">
        <p:scale>
          <a:sx n="97" d="100"/>
          <a:sy n="97" d="100"/>
        </p:scale>
        <p:origin x="2120" y="200"/>
      </p:cViewPr>
      <p:guideLst>
        <p:guide orient="horz"/>
        <p:guide/>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186"/>
    </p:cViewPr>
  </p:sorterViewPr>
  <p:notesViewPr>
    <p:cSldViewPr snapToGrid="0">
      <p:cViewPr>
        <p:scale>
          <a:sx n="174" d="100"/>
          <a:sy n="174" d="100"/>
        </p:scale>
        <p:origin x="1880" y="-1888"/>
      </p:cViewPr>
      <p:guideLst>
        <p:guide orient="horz" pos="2957"/>
        <p:guide pos="4473"/>
      </p:guideLst>
    </p:cSldViewPr>
  </p:notes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notesMaster" Target="notesMasters/notesMaster1.xml"/><Relationship Id="rId23" Type="http://schemas.openxmlformats.org/officeDocument/2006/relationships/commentAuthors" Target="commentAuthors.xml"/><Relationship Id="rId24" Type="http://schemas.openxmlformats.org/officeDocument/2006/relationships/presProps" Target="presProps.xml"/><Relationship Id="rId25" Type="http://schemas.openxmlformats.org/officeDocument/2006/relationships/viewProps" Target="viewProps.xml"/><Relationship Id="rId26" Type="http://schemas.openxmlformats.org/officeDocument/2006/relationships/theme" Target="theme/theme1.xml"/><Relationship Id="rId27"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7739" cy="469424"/>
          </a:xfrm>
          <a:prstGeom prst="rect">
            <a:avLst/>
          </a:prstGeom>
        </p:spPr>
        <p:txBody>
          <a:bodyPr vert="horz" lIns="94229" tIns="47114" rIns="94229" bIns="47114" rtlCol="0"/>
          <a:lstStyle>
            <a:lvl1pPr algn="l">
              <a:defRPr sz="1200"/>
            </a:lvl1pPr>
          </a:lstStyle>
          <a:p>
            <a:endParaRPr lang="en-US"/>
          </a:p>
        </p:txBody>
      </p:sp>
      <p:sp>
        <p:nvSpPr>
          <p:cNvPr id="3" name="Date Placeholder 2"/>
          <p:cNvSpPr>
            <a:spLocks noGrp="1"/>
          </p:cNvSpPr>
          <p:nvPr>
            <p:ph type="dt" idx="1"/>
          </p:nvPr>
        </p:nvSpPr>
        <p:spPr>
          <a:xfrm>
            <a:off x="4023092" y="0"/>
            <a:ext cx="3077739" cy="469424"/>
          </a:xfrm>
          <a:prstGeom prst="rect">
            <a:avLst/>
          </a:prstGeom>
        </p:spPr>
        <p:txBody>
          <a:bodyPr vert="horz" lIns="94229" tIns="47114" rIns="94229" bIns="47114" rtlCol="0"/>
          <a:lstStyle>
            <a:lvl1pPr algn="r">
              <a:defRPr sz="1200"/>
            </a:lvl1pPr>
          </a:lstStyle>
          <a:p>
            <a:fld id="{7ED43B05-9673-724C-B555-E3F4B6C0B8D9}" type="datetimeFigureOut">
              <a:rPr lang="en-US" smtClean="0"/>
              <a:pPr/>
              <a:t>8/14/17</a:t>
            </a:fld>
            <a:endParaRPr lang="en-US"/>
          </a:p>
        </p:txBody>
      </p:sp>
      <p:sp>
        <p:nvSpPr>
          <p:cNvPr id="4" name="Slide Image Placeholder 3"/>
          <p:cNvSpPr>
            <a:spLocks noGrp="1" noRot="1" noChangeAspect="1"/>
          </p:cNvSpPr>
          <p:nvPr>
            <p:ph type="sldImg" idx="2"/>
          </p:nvPr>
        </p:nvSpPr>
        <p:spPr>
          <a:xfrm>
            <a:off x="1579563" y="741363"/>
            <a:ext cx="3943350" cy="2957512"/>
          </a:xfrm>
          <a:prstGeom prst="rect">
            <a:avLst/>
          </a:prstGeom>
          <a:noFill/>
          <a:ln w="12700">
            <a:solidFill>
              <a:prstClr val="black"/>
            </a:solidFill>
          </a:ln>
        </p:spPr>
        <p:txBody>
          <a:bodyPr vert="horz" lIns="94229" tIns="47114" rIns="94229" bIns="47114" rtlCol="0" anchor="ctr"/>
          <a:lstStyle/>
          <a:p>
            <a:endParaRPr lang="en-US"/>
          </a:p>
        </p:txBody>
      </p:sp>
      <p:sp>
        <p:nvSpPr>
          <p:cNvPr id="5" name="Notes Placeholder 4"/>
          <p:cNvSpPr>
            <a:spLocks noGrp="1"/>
          </p:cNvSpPr>
          <p:nvPr>
            <p:ph type="body" sz="quarter" idx="3"/>
          </p:nvPr>
        </p:nvSpPr>
        <p:spPr>
          <a:xfrm>
            <a:off x="710248" y="3895566"/>
            <a:ext cx="5681980" cy="4788774"/>
          </a:xfrm>
          <a:prstGeom prst="rect">
            <a:avLst/>
          </a:prstGeom>
        </p:spPr>
        <p:txBody>
          <a:bodyPr vert="horz" lIns="94229" tIns="47114" rIns="94229" bIns="47114" rtlCol="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4"/>
          </p:nvPr>
        </p:nvSpPr>
        <p:spPr>
          <a:xfrm>
            <a:off x="0" y="8917422"/>
            <a:ext cx="3077739" cy="469424"/>
          </a:xfrm>
          <a:prstGeom prst="rect">
            <a:avLst/>
          </a:prstGeom>
        </p:spPr>
        <p:txBody>
          <a:bodyPr vert="horz" lIns="94229" tIns="47114" rIns="94229" bIns="47114" rtlCol="0" anchor="b"/>
          <a:lstStyle>
            <a:lvl1pPr algn="l">
              <a:defRPr sz="1200"/>
            </a:lvl1pPr>
          </a:lstStyle>
          <a:p>
            <a:endParaRPr lang="en-US"/>
          </a:p>
        </p:txBody>
      </p:sp>
      <p:sp>
        <p:nvSpPr>
          <p:cNvPr id="7" name="Slide Number Placeholder 6"/>
          <p:cNvSpPr>
            <a:spLocks noGrp="1"/>
          </p:cNvSpPr>
          <p:nvPr>
            <p:ph type="sldNum" sz="quarter" idx="5"/>
          </p:nvPr>
        </p:nvSpPr>
        <p:spPr>
          <a:xfrm>
            <a:off x="4023092" y="8917422"/>
            <a:ext cx="3077739" cy="469424"/>
          </a:xfrm>
          <a:prstGeom prst="rect">
            <a:avLst/>
          </a:prstGeom>
        </p:spPr>
        <p:txBody>
          <a:bodyPr vert="horz" lIns="94229" tIns="47114" rIns="94229" bIns="47114" rtlCol="0" anchor="b"/>
          <a:lstStyle>
            <a:lvl1pPr algn="r">
              <a:defRPr sz="1200"/>
            </a:lvl1pPr>
          </a:lstStyle>
          <a:p>
            <a:fld id="{5462CC30-9124-1748-A6BC-3C0C609A0208}" type="slidenum">
              <a:rPr lang="en-US" smtClean="0"/>
              <a:pPr/>
              <a:t>‹#›</a:t>
            </a:fld>
            <a:endParaRPr lang="en-US"/>
          </a:p>
        </p:txBody>
      </p:sp>
    </p:spTree>
    <p:extLst>
      <p:ext uri="{BB962C8B-B14F-4D97-AF65-F5344CB8AC3E}">
        <p14:creationId xmlns:p14="http://schemas.microsoft.com/office/powerpoint/2010/main" val="2594787059"/>
      </p:ext>
    </p:extLst>
  </p:cSld>
  <p:clrMap bg1="lt1" tx1="dk1" bg2="lt2" tx2="dk2" accent1="accent1" accent2="accent2" accent3="accent3" accent4="accent4" accent5="accent5" accent6="accent6" hlink="hlink" folHlink="folHlink"/>
  <p:notesStyle>
    <a:lvl1pPr marL="0" algn="l" defTabSz="457200" rtl="0" eaLnBrk="1" latinLnBrk="0" hangingPunct="1">
      <a:defRPr sz="900" kern="1200">
        <a:solidFill>
          <a:schemeClr val="tx1"/>
        </a:solidFill>
        <a:latin typeface="+mn-lt"/>
        <a:ea typeface="+mn-ea"/>
        <a:cs typeface="+mn-cs"/>
      </a:defRPr>
    </a:lvl1pPr>
    <a:lvl2pPr marL="457200" algn="l" defTabSz="457200" rtl="0" eaLnBrk="1" latinLnBrk="0" hangingPunct="1">
      <a:defRPr sz="900" kern="1200">
        <a:solidFill>
          <a:schemeClr val="tx1"/>
        </a:solidFill>
        <a:latin typeface="+mn-lt"/>
        <a:ea typeface="+mn-ea"/>
        <a:cs typeface="+mn-cs"/>
      </a:defRPr>
    </a:lvl2pPr>
    <a:lvl3pPr marL="914400" algn="l" defTabSz="457200" rtl="0" eaLnBrk="1" latinLnBrk="0" hangingPunct="1">
      <a:defRPr sz="900" kern="1200">
        <a:solidFill>
          <a:schemeClr val="tx1"/>
        </a:solidFill>
        <a:latin typeface="+mn-lt"/>
        <a:ea typeface="+mn-ea"/>
        <a:cs typeface="+mn-cs"/>
      </a:defRPr>
    </a:lvl3pPr>
    <a:lvl4pPr marL="1371600" algn="l" defTabSz="457200" rtl="0" eaLnBrk="1" latinLnBrk="0" hangingPunct="1">
      <a:defRPr sz="900" kern="1200">
        <a:solidFill>
          <a:schemeClr val="tx1"/>
        </a:solidFill>
        <a:latin typeface="+mn-lt"/>
        <a:ea typeface="+mn-ea"/>
        <a:cs typeface="+mn-cs"/>
      </a:defRPr>
    </a:lvl4pPr>
    <a:lvl5pPr marL="1828800" algn="l" defTabSz="457200" rtl="0" eaLnBrk="1" latinLnBrk="0" hangingPunct="1">
      <a:defRPr sz="9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79563" y="741363"/>
            <a:ext cx="3943350" cy="2957512"/>
          </a:xfrm>
        </p:spPr>
      </p:sp>
      <p:sp>
        <p:nvSpPr>
          <p:cNvPr id="3" name="Notes Placeholder 2"/>
          <p:cNvSpPr>
            <a:spLocks noGrp="1"/>
          </p:cNvSpPr>
          <p:nvPr>
            <p:ph type="body" idx="1"/>
          </p:nvPr>
        </p:nvSpPr>
        <p:spPr/>
        <p:txBody>
          <a:bodyPr/>
          <a:lstStyle/>
          <a:p>
            <a:r>
              <a:rPr lang="en-US" sz="1000" b="1" dirty="0"/>
              <a:t>Facilitator notes:</a:t>
            </a:r>
            <a:endParaRPr lang="en-US" sz="1000" dirty="0"/>
          </a:p>
          <a:p>
            <a:r>
              <a:rPr lang="en-US" sz="1000" i="1" dirty="0"/>
              <a:t>Instructions</a:t>
            </a:r>
            <a:r>
              <a:rPr lang="en-US" sz="1000" dirty="0"/>
              <a:t>: Proceed to the next slide once the presentation is visible to the participants.</a:t>
            </a:r>
          </a:p>
          <a:p>
            <a:endParaRPr lang="en-US" sz="1000" dirty="0"/>
          </a:p>
        </p:txBody>
      </p:sp>
      <p:sp>
        <p:nvSpPr>
          <p:cNvPr id="4" name="Slide Number Placeholder 3"/>
          <p:cNvSpPr>
            <a:spLocks noGrp="1"/>
          </p:cNvSpPr>
          <p:nvPr>
            <p:ph type="sldNum" sz="quarter" idx="10"/>
          </p:nvPr>
        </p:nvSpPr>
        <p:spPr/>
        <p:txBody>
          <a:bodyPr/>
          <a:lstStyle/>
          <a:p>
            <a:fld id="{0F6FD2F7-CDEE-424D-9014-E9AF9FE6567C}" type="slidenum">
              <a:rPr lang="en-US" smtClean="0"/>
              <a:pPr/>
              <a:t>1</a:t>
            </a:fld>
            <a:endParaRPr lang="en-US"/>
          </a:p>
        </p:txBody>
      </p:sp>
    </p:spTree>
    <p:extLst>
      <p:ext uri="{BB962C8B-B14F-4D97-AF65-F5344CB8AC3E}">
        <p14:creationId xmlns:p14="http://schemas.microsoft.com/office/powerpoint/2010/main" val="262165928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000" b="1" dirty="0"/>
              <a:t>Facilitator notes:</a:t>
            </a:r>
            <a:endParaRPr lang="en-US" sz="1000" dirty="0"/>
          </a:p>
          <a:p>
            <a:r>
              <a:rPr lang="en-US" sz="1000" dirty="0"/>
              <a:t>[Time: 5 minutes]</a:t>
            </a:r>
          </a:p>
          <a:p>
            <a:endParaRPr lang="en-US" sz="1000" dirty="0"/>
          </a:p>
          <a:p>
            <a:r>
              <a:rPr lang="en-US" sz="1000" i="1" dirty="0"/>
              <a:t>Instructions: </a:t>
            </a:r>
            <a:r>
              <a:rPr lang="en-US" sz="1000" dirty="0"/>
              <a:t>Ask participants to think about the factors they take into account when deciding whether or not to hold a meeting. </a:t>
            </a:r>
          </a:p>
          <a:p>
            <a:endParaRPr lang="en-US" sz="1000" dirty="0"/>
          </a:p>
          <a:p>
            <a:r>
              <a:rPr lang="en-US" sz="1000" dirty="0"/>
              <a:t>After one minute, ask for volunteers to raise their hands to share their criteria, explain why they feel those criteria are important, and provide an example of how they applied their criteria to a recent decision about whether or not to hold a meeting. </a:t>
            </a:r>
          </a:p>
          <a:p>
            <a:endParaRPr lang="en-US" sz="1000" dirty="0"/>
          </a:p>
          <a:p>
            <a:r>
              <a:rPr lang="en-US" sz="1000" dirty="0"/>
              <a:t>Highlight the following ideas if participants do not mention them:</a:t>
            </a:r>
          </a:p>
          <a:p>
            <a:endParaRPr lang="en-US" sz="1000" dirty="0"/>
          </a:p>
          <a:p>
            <a:pPr lvl="0"/>
            <a:r>
              <a:rPr lang="en-US" sz="1000" dirty="0"/>
              <a:t>It’s usually better </a:t>
            </a:r>
            <a:r>
              <a:rPr lang="en-US" sz="1000" i="1" dirty="0"/>
              <a:t>not</a:t>
            </a:r>
            <a:r>
              <a:rPr lang="en-US" sz="1000" dirty="0"/>
              <a:t> to hold a meeting when:</a:t>
            </a:r>
          </a:p>
          <a:p>
            <a:pPr marL="628650" lvl="1" indent="-171450">
              <a:buFont typeface="Arial" charset="0"/>
              <a:buChar char="•"/>
            </a:pPr>
            <a:r>
              <a:rPr lang="en-US" sz="1000" dirty="0"/>
              <a:t>The purpose or goal of the meeting is vague or unclear</a:t>
            </a:r>
          </a:p>
          <a:p>
            <a:pPr marL="628650" lvl="1" indent="-171450">
              <a:buFont typeface="Arial" charset="0"/>
              <a:buChar char="•"/>
            </a:pPr>
            <a:r>
              <a:rPr lang="en-US" sz="1000" dirty="0"/>
              <a:t>There isn’t enough time for either the meeting leader or the participants to prepare </a:t>
            </a:r>
          </a:p>
          <a:p>
            <a:pPr marL="628650" lvl="1" indent="-171450">
              <a:buFont typeface="Arial" charset="0"/>
              <a:buChar char="•"/>
            </a:pPr>
            <a:r>
              <a:rPr lang="en-US" sz="1000" dirty="0"/>
              <a:t>Another communication method, such as email or individual phone call, would work well</a:t>
            </a:r>
          </a:p>
          <a:p>
            <a:pPr marL="628650" lvl="1" indent="-171450">
              <a:buFont typeface="Arial" charset="0"/>
              <a:buChar char="•"/>
            </a:pPr>
            <a:r>
              <a:rPr lang="en-US" sz="1000" dirty="0"/>
              <a:t>The topic isn’t worth everybody’s time</a:t>
            </a:r>
          </a:p>
          <a:p>
            <a:r>
              <a:rPr lang="en-US" sz="1000" dirty="0"/>
              <a:t> </a:t>
            </a:r>
          </a:p>
          <a:p>
            <a:pPr lvl="0"/>
            <a:r>
              <a:rPr lang="en-US" sz="1000" dirty="0"/>
              <a:t>A meeting </a:t>
            </a:r>
            <a:r>
              <a:rPr lang="en-US" sz="1000" i="1" dirty="0"/>
              <a:t>can</a:t>
            </a:r>
            <a:r>
              <a:rPr lang="en-US" sz="1000" dirty="0"/>
              <a:t> be useful when:</a:t>
            </a:r>
          </a:p>
          <a:p>
            <a:pPr marL="628650" lvl="1" indent="-171450">
              <a:buFont typeface="Arial" charset="0"/>
              <a:buChar char="•"/>
            </a:pPr>
            <a:r>
              <a:rPr lang="en-US" sz="1000" dirty="0"/>
              <a:t>A group’s input is needed to solve a problem or make a decision</a:t>
            </a:r>
          </a:p>
          <a:p>
            <a:pPr marL="628650" lvl="1" indent="-171450">
              <a:buFont typeface="Arial" charset="0"/>
              <a:buChar char="•"/>
            </a:pPr>
            <a:r>
              <a:rPr lang="en-US" sz="1000" dirty="0"/>
              <a:t>Getting a team together would foster collaboration</a:t>
            </a:r>
          </a:p>
          <a:p>
            <a:pPr marL="628650" lvl="1" indent="-171450">
              <a:buFont typeface="Arial" charset="0"/>
              <a:buChar char="•"/>
            </a:pPr>
            <a:r>
              <a:rPr lang="en-US" sz="1000" dirty="0"/>
              <a:t>You need to share information and get ideas or feedback </a:t>
            </a:r>
          </a:p>
        </p:txBody>
      </p:sp>
      <p:sp>
        <p:nvSpPr>
          <p:cNvPr id="4" name="Slide Number Placeholder 3"/>
          <p:cNvSpPr>
            <a:spLocks noGrp="1"/>
          </p:cNvSpPr>
          <p:nvPr>
            <p:ph type="sldNum" sz="quarter" idx="10"/>
          </p:nvPr>
        </p:nvSpPr>
        <p:spPr/>
        <p:txBody>
          <a:bodyPr/>
          <a:lstStyle/>
          <a:p>
            <a:fld id="{5462CC30-9124-1748-A6BC-3C0C609A0208}" type="slidenum">
              <a:rPr lang="en-US" smtClean="0"/>
              <a:pPr/>
              <a:t>10</a:t>
            </a:fld>
            <a:endParaRPr lang="en-US"/>
          </a:p>
        </p:txBody>
      </p:sp>
    </p:spTree>
    <p:extLst>
      <p:ext uri="{BB962C8B-B14F-4D97-AF65-F5344CB8AC3E}">
        <p14:creationId xmlns:p14="http://schemas.microsoft.com/office/powerpoint/2010/main" val="199694736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000" b="1" dirty="0"/>
              <a:t>Facilitator notes:</a:t>
            </a:r>
            <a:endParaRPr lang="en-US" sz="1000" dirty="0"/>
          </a:p>
          <a:p>
            <a:r>
              <a:rPr lang="en-US" sz="1000" dirty="0"/>
              <a:t>[Time: 6 minutes]</a:t>
            </a:r>
          </a:p>
          <a:p>
            <a:endParaRPr lang="en-US" sz="1000" dirty="0"/>
          </a:p>
          <a:p>
            <a:r>
              <a:rPr lang="en-US" sz="1000" i="1" dirty="0"/>
              <a:t>Say</a:t>
            </a:r>
            <a:r>
              <a:rPr lang="en-US" sz="1000" dirty="0"/>
              <a:t>: Peter, the retail project manager, decides to call a meeting with marketing team members to discuss the new loyalty card communications strategy. He wants to discuss the approach to pre-launch publicity, make decisions about the timing and format of customer </a:t>
            </a:r>
            <a:r>
              <a:rPr lang="en-US" sz="1000" dirty="0" smtClean="0"/>
              <a:t>communications, </a:t>
            </a:r>
            <a:r>
              <a:rPr lang="en-US" sz="1000" dirty="0"/>
              <a:t>and understand any wider implications for general publicity/social media timeline.</a:t>
            </a:r>
          </a:p>
          <a:p>
            <a:endParaRPr lang="en-US" sz="1000" dirty="0"/>
          </a:p>
          <a:p>
            <a:r>
              <a:rPr lang="en-US" sz="1000" i="1" dirty="0"/>
              <a:t>Say</a:t>
            </a:r>
            <a:r>
              <a:rPr lang="en-US" sz="1000" dirty="0"/>
              <a:t>: Take a minute to review Peter’s draft agenda. Is it well constructed? If not, what could Peter do improve the agenda? Raise your hand if you’d like to share your thoughts.</a:t>
            </a:r>
          </a:p>
          <a:p>
            <a:endParaRPr lang="en-US" sz="1000" dirty="0"/>
          </a:p>
          <a:p>
            <a:r>
              <a:rPr lang="en-US" sz="1000" i="1" dirty="0"/>
              <a:t>Instructions</a:t>
            </a:r>
            <a:r>
              <a:rPr lang="en-US" sz="1000" dirty="0"/>
              <a:t>: Allow participants one minute to review the agenda and then ask for comments. Highlight the following ideas if participants do not mention them:</a:t>
            </a:r>
          </a:p>
          <a:p>
            <a:endParaRPr lang="en-US" sz="1000" dirty="0"/>
          </a:p>
          <a:p>
            <a:r>
              <a:rPr lang="en-US" sz="1000" dirty="0"/>
              <a:t>Peter could improve the meeting agenda by:</a:t>
            </a:r>
          </a:p>
          <a:p>
            <a:endParaRPr lang="en-US" sz="1000" dirty="0"/>
          </a:p>
          <a:p>
            <a:pPr marL="171450" lvl="0" indent="-171450">
              <a:buFont typeface="Arial" charset="0"/>
              <a:buChar char="•"/>
            </a:pPr>
            <a:r>
              <a:rPr lang="en-US" sz="1000" b="1" dirty="0"/>
              <a:t>Allowing more time for the meeting. </a:t>
            </a:r>
            <a:r>
              <a:rPr lang="en-US" sz="1000" dirty="0"/>
              <a:t>One hour may not be sufficient for discussing all issues.</a:t>
            </a:r>
          </a:p>
          <a:p>
            <a:pPr marL="171450" lvl="0" indent="-171450">
              <a:buFont typeface="Arial" charset="0"/>
              <a:buChar char="•"/>
            </a:pPr>
            <a:r>
              <a:rPr lang="en-US" sz="1000" b="1" dirty="0"/>
              <a:t>Describing topics more precisely.</a:t>
            </a:r>
            <a:r>
              <a:rPr lang="en-US" sz="1000" dirty="0"/>
              <a:t>  Breaking down broad topics into more specific descriptions would help participants prepare more effectively and help </a:t>
            </a:r>
            <a:r>
              <a:rPr lang="en-US" sz="1000" dirty="0" smtClean="0"/>
              <a:t>decision making</a:t>
            </a:r>
            <a:r>
              <a:rPr lang="en-US" sz="1000" dirty="0"/>
              <a:t>. For example, “customer communications’” could include detailed items </a:t>
            </a:r>
            <a:r>
              <a:rPr lang="en-US" sz="1000" dirty="0" smtClean="0"/>
              <a:t>such as </a:t>
            </a:r>
            <a:r>
              <a:rPr lang="en-US" sz="1000" dirty="0"/>
              <a:t>“Discuss content for initial social media </a:t>
            </a:r>
            <a:r>
              <a:rPr lang="en-US" sz="1000" dirty="0" smtClean="0"/>
              <a:t>campaign.”</a:t>
            </a:r>
            <a:endParaRPr lang="en-US" sz="1000" dirty="0"/>
          </a:p>
          <a:p>
            <a:pPr marL="171450" lvl="0" indent="-171450">
              <a:buFont typeface="Arial" charset="0"/>
              <a:buChar char="•"/>
            </a:pPr>
            <a:r>
              <a:rPr lang="en-US" sz="1000" b="1" dirty="0"/>
              <a:t>Holding the meeting earlier in the day</a:t>
            </a:r>
            <a:r>
              <a:rPr lang="en-US" sz="1000" dirty="0"/>
              <a:t>. Participants may be tired at end of day and not at their best for holding a productive discussion.</a:t>
            </a:r>
          </a:p>
          <a:p>
            <a:pPr marL="171450" lvl="0" indent="-171450">
              <a:buFont typeface="Arial" charset="0"/>
              <a:buChar char="•"/>
            </a:pPr>
            <a:r>
              <a:rPr lang="en-US" sz="1000" b="1" dirty="0"/>
              <a:t>Allocating less time for status review. </a:t>
            </a:r>
            <a:r>
              <a:rPr lang="en-US" sz="1000" dirty="0" smtClean="0"/>
              <a:t>It’s </a:t>
            </a:r>
            <a:r>
              <a:rPr lang="en-US" sz="1000" dirty="0"/>
              <a:t>best to allocate most of the meeting time for topics that require planning and decisions.  In this case, the meeting should focus primarily on key items for which the marketing team’s input is needed.</a:t>
            </a:r>
          </a:p>
          <a:p>
            <a:pPr lvl="0"/>
            <a:endParaRPr lang="en-US" sz="1000" dirty="0"/>
          </a:p>
          <a:p>
            <a:r>
              <a:rPr lang="en-US" sz="1000" i="1" dirty="0"/>
              <a:t>Say</a:t>
            </a:r>
            <a:r>
              <a:rPr lang="en-US" sz="1000" dirty="0"/>
              <a:t>: Having just discussed Peter’s meeting agenda, think for a minute</a:t>
            </a:r>
            <a:r>
              <a:rPr lang="en-US" sz="1000" baseline="0" dirty="0"/>
              <a:t> or two </a:t>
            </a:r>
            <a:r>
              <a:rPr lang="en-US" sz="1000" dirty="0"/>
              <a:t>about how these points apply to one of your own upcoming meetings. You</a:t>
            </a:r>
            <a:r>
              <a:rPr lang="en-US" sz="1000" baseline="0" dirty="0"/>
              <a:t> may find it useful </a:t>
            </a:r>
            <a:r>
              <a:rPr lang="en-US" sz="1000" dirty="0"/>
              <a:t>to make a rough draft of your agenda as you reflect. </a:t>
            </a:r>
          </a:p>
        </p:txBody>
      </p:sp>
      <p:sp>
        <p:nvSpPr>
          <p:cNvPr id="4" name="Slide Number Placeholder 3"/>
          <p:cNvSpPr>
            <a:spLocks noGrp="1"/>
          </p:cNvSpPr>
          <p:nvPr>
            <p:ph type="sldNum" sz="quarter" idx="10"/>
          </p:nvPr>
        </p:nvSpPr>
        <p:spPr/>
        <p:txBody>
          <a:bodyPr/>
          <a:lstStyle/>
          <a:p>
            <a:fld id="{5462CC30-9124-1748-A6BC-3C0C609A0208}" type="slidenum">
              <a:rPr lang="en-US" smtClean="0"/>
              <a:pPr/>
              <a:t>11</a:t>
            </a:fld>
            <a:endParaRPr lang="en-US"/>
          </a:p>
        </p:txBody>
      </p:sp>
    </p:spTree>
    <p:extLst>
      <p:ext uri="{BB962C8B-B14F-4D97-AF65-F5344CB8AC3E}">
        <p14:creationId xmlns:p14="http://schemas.microsoft.com/office/powerpoint/2010/main" val="50335031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79563" y="741363"/>
            <a:ext cx="3943350" cy="2957512"/>
          </a:xfrm>
        </p:spPr>
      </p:sp>
      <p:sp>
        <p:nvSpPr>
          <p:cNvPr id="3" name="Notes Placeholder 2"/>
          <p:cNvSpPr>
            <a:spLocks noGrp="1"/>
          </p:cNvSpPr>
          <p:nvPr>
            <p:ph type="body" idx="1"/>
          </p:nvPr>
        </p:nvSpPr>
        <p:spPr/>
        <p:txBody>
          <a:bodyPr/>
          <a:lstStyle/>
          <a:p>
            <a:r>
              <a:rPr lang="en-US" sz="1000" b="1" dirty="0"/>
              <a:t>Facilitator notes</a:t>
            </a:r>
            <a:r>
              <a:rPr lang="en-US" sz="1000" b="1" dirty="0" smtClean="0"/>
              <a:t>:</a:t>
            </a:r>
            <a:endParaRPr lang="en-US" sz="1000" dirty="0"/>
          </a:p>
          <a:p>
            <a:r>
              <a:rPr lang="en-US" sz="1000" dirty="0"/>
              <a:t>[Time: 1 minute]</a:t>
            </a:r>
          </a:p>
          <a:p>
            <a:r>
              <a:rPr lang="en-US" sz="1000" dirty="0"/>
              <a:t> </a:t>
            </a:r>
          </a:p>
          <a:p>
            <a:r>
              <a:rPr lang="en-US" sz="1000" i="1" dirty="0"/>
              <a:t>Say: </a:t>
            </a:r>
            <a:r>
              <a:rPr lang="en-US" sz="1000" dirty="0"/>
              <a:t>For a successful meeting, you want to hear everyone’s thoughts.</a:t>
            </a:r>
            <a:r>
              <a:rPr lang="en-US" sz="1000" i="1" dirty="0"/>
              <a:t> </a:t>
            </a:r>
            <a:r>
              <a:rPr lang="en-US" sz="1000" dirty="0"/>
              <a:t>A key skill in managing meetings is the ability to encourage full participation. So let’s discuss how to ensure that all meeting participants are fully engaged.</a:t>
            </a:r>
          </a:p>
        </p:txBody>
      </p:sp>
      <p:sp>
        <p:nvSpPr>
          <p:cNvPr id="4" name="Slide Number Placeholder 3"/>
          <p:cNvSpPr>
            <a:spLocks noGrp="1"/>
          </p:cNvSpPr>
          <p:nvPr>
            <p:ph type="sldNum" sz="quarter" idx="10"/>
          </p:nvPr>
        </p:nvSpPr>
        <p:spPr/>
        <p:txBody>
          <a:bodyPr/>
          <a:lstStyle/>
          <a:p>
            <a:fld id="{0F6FD2F7-CDEE-424D-9014-E9AF9FE6567C}" type="slidenum">
              <a:rPr lang="en-US" smtClean="0"/>
              <a:pPr/>
              <a:t>12</a:t>
            </a:fld>
            <a:endParaRPr lang="en-US"/>
          </a:p>
        </p:txBody>
      </p:sp>
    </p:spTree>
    <p:extLst>
      <p:ext uri="{BB962C8B-B14F-4D97-AF65-F5344CB8AC3E}">
        <p14:creationId xmlns:p14="http://schemas.microsoft.com/office/powerpoint/2010/main" val="114642290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000" b="1" dirty="0"/>
              <a:t>Facilitator notes:</a:t>
            </a:r>
            <a:endParaRPr lang="en-US" sz="1000" dirty="0"/>
          </a:p>
          <a:p>
            <a:r>
              <a:rPr lang="en-US" sz="1000" dirty="0"/>
              <a:t>[Time: 8 minutes]</a:t>
            </a:r>
          </a:p>
          <a:p>
            <a:r>
              <a:rPr lang="en-US" sz="1000" dirty="0"/>
              <a:t> </a:t>
            </a:r>
          </a:p>
          <a:p>
            <a:r>
              <a:rPr lang="en-US" sz="1000" i="1" dirty="0"/>
              <a:t>Say</a:t>
            </a:r>
            <a:r>
              <a:rPr lang="en-US" sz="1000" dirty="0"/>
              <a:t>: There are some practical things you can do to encourage participation in a meeting. Take a look at these practices and think for a minute about the extent to which you use them in your own meetings. Then chat in the letter of the one you find most challenging.</a:t>
            </a:r>
          </a:p>
          <a:p>
            <a:r>
              <a:rPr lang="en-US" sz="1000" i="1" dirty="0"/>
              <a:t> </a:t>
            </a:r>
            <a:endParaRPr lang="en-US" sz="1000" dirty="0"/>
          </a:p>
          <a:p>
            <a:r>
              <a:rPr lang="en-US" sz="1000" i="1" dirty="0"/>
              <a:t>Instructions</a:t>
            </a:r>
            <a:r>
              <a:rPr lang="en-US" sz="1000" dirty="0"/>
              <a:t>: Give participants a minute or so to respond.  Note and mention the most common one or two practices they find most challenging.  Use these practices as the basis for a discussion about how they can better apply these practices to encourage participation. </a:t>
            </a:r>
          </a:p>
          <a:p>
            <a:r>
              <a:rPr lang="en-US" sz="1000" i="1" dirty="0"/>
              <a:t> </a:t>
            </a:r>
            <a:endParaRPr lang="en-US" sz="1000" dirty="0"/>
          </a:p>
          <a:p>
            <a:r>
              <a:rPr lang="en-US" sz="1000" i="1" dirty="0"/>
              <a:t>Say [for example]: </a:t>
            </a:r>
            <a:r>
              <a:rPr lang="en-US" sz="1000" dirty="0"/>
              <a:t>Many in our group indicated it can be a challenge to encourage debate. What ideas do you have about how to encourage participants to actively debate an issue in a meeting?</a:t>
            </a:r>
          </a:p>
          <a:p>
            <a:r>
              <a:rPr lang="en-US" sz="1000" dirty="0"/>
              <a:t> </a:t>
            </a:r>
          </a:p>
          <a:p>
            <a:r>
              <a:rPr lang="en-US" sz="1000" i="1" dirty="0"/>
              <a:t>Instructions</a:t>
            </a:r>
            <a:r>
              <a:rPr lang="en-US" sz="1000" dirty="0"/>
              <a:t>: If time permits, ask participants to raise hands if they have any additional suggestions to help encourage participation </a:t>
            </a:r>
            <a:r>
              <a:rPr lang="en-US" sz="1000" dirty="0" smtClean="0"/>
              <a:t>that </a:t>
            </a:r>
            <a:r>
              <a:rPr lang="en-US" sz="1000" dirty="0"/>
              <a:t>have not already been mentioned.</a:t>
            </a:r>
          </a:p>
          <a:p>
            <a:r>
              <a:rPr lang="en-US" dirty="0"/>
              <a:t> </a:t>
            </a:r>
          </a:p>
        </p:txBody>
      </p:sp>
      <p:sp>
        <p:nvSpPr>
          <p:cNvPr id="4" name="Slide Number Placeholder 3"/>
          <p:cNvSpPr>
            <a:spLocks noGrp="1"/>
          </p:cNvSpPr>
          <p:nvPr>
            <p:ph type="sldNum" sz="quarter" idx="10"/>
          </p:nvPr>
        </p:nvSpPr>
        <p:spPr/>
        <p:txBody>
          <a:bodyPr/>
          <a:lstStyle/>
          <a:p>
            <a:fld id="{5462CC30-9124-1748-A6BC-3C0C609A0208}" type="slidenum">
              <a:rPr lang="en-US" smtClean="0"/>
              <a:pPr/>
              <a:t>13</a:t>
            </a:fld>
            <a:endParaRPr lang="en-US"/>
          </a:p>
        </p:txBody>
      </p:sp>
    </p:spTree>
    <p:extLst>
      <p:ext uri="{BB962C8B-B14F-4D97-AF65-F5344CB8AC3E}">
        <p14:creationId xmlns:p14="http://schemas.microsoft.com/office/powerpoint/2010/main" val="183745224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000" b="1" dirty="0" smtClean="0"/>
              <a:t>Facilitator Notes</a:t>
            </a:r>
          </a:p>
          <a:p>
            <a:r>
              <a:rPr lang="en-US" sz="1000" dirty="0" smtClean="0"/>
              <a:t>[</a:t>
            </a:r>
            <a:r>
              <a:rPr lang="en-US" sz="1000" dirty="0"/>
              <a:t>Time: 7 minutes</a:t>
            </a:r>
            <a:r>
              <a:rPr lang="en-US" sz="1000" dirty="0" smtClean="0"/>
              <a:t>]</a:t>
            </a:r>
          </a:p>
          <a:p>
            <a:endParaRPr lang="en-US" sz="1000" dirty="0"/>
          </a:p>
          <a:p>
            <a:r>
              <a:rPr lang="en-US" sz="1000" i="1" dirty="0"/>
              <a:t>Say:</a:t>
            </a:r>
            <a:r>
              <a:rPr lang="en-US" sz="1000" dirty="0"/>
              <a:t> Encouraging participation can be even more challenging when managing virtual meetings or conference calls. Take a look at this brief scenario. What are some things Rochelle could do to improve the quality of participation in this virtual meeting?</a:t>
            </a:r>
          </a:p>
          <a:p>
            <a:endParaRPr lang="en-US" sz="1000" dirty="0"/>
          </a:p>
          <a:p>
            <a:r>
              <a:rPr lang="en-US" sz="1000" i="1" dirty="0"/>
              <a:t>Instructions</a:t>
            </a:r>
            <a:r>
              <a:rPr lang="en-US" sz="1000" dirty="0"/>
              <a:t>: Give participants one minute to review the scenario, then ask participants to chat in their ideas about what Rochelle should do. Highlight the following ideas if participants do not mention them:</a:t>
            </a:r>
          </a:p>
          <a:p>
            <a:endParaRPr lang="en-US" sz="1000" dirty="0" smtClean="0"/>
          </a:p>
          <a:p>
            <a:r>
              <a:rPr lang="en-US" sz="1000" dirty="0" smtClean="0"/>
              <a:t>Rochelle </a:t>
            </a:r>
            <a:r>
              <a:rPr lang="en-US" sz="1000" dirty="0"/>
              <a:t>could: </a:t>
            </a:r>
          </a:p>
          <a:p>
            <a:endParaRPr lang="en-US" sz="1000" dirty="0"/>
          </a:p>
          <a:p>
            <a:pPr marL="171450" lvl="0" indent="-171450">
              <a:buFont typeface="Arial" charset="0"/>
              <a:buChar char="•"/>
            </a:pPr>
            <a:r>
              <a:rPr lang="en-US" sz="1000" dirty="0"/>
              <a:t>Ask </a:t>
            </a:r>
            <a:r>
              <a:rPr lang="en-US" sz="1000" dirty="0" err="1"/>
              <a:t>Katsuo</a:t>
            </a:r>
            <a:r>
              <a:rPr lang="en-US" sz="1000" dirty="0"/>
              <a:t> direct questions to solicit his </a:t>
            </a:r>
            <a:r>
              <a:rPr lang="en-US" sz="1000" dirty="0" smtClean="0"/>
              <a:t>feedback; </a:t>
            </a:r>
            <a:r>
              <a:rPr lang="en-US" sz="1000" dirty="0"/>
              <a:t>for </a:t>
            </a:r>
            <a:r>
              <a:rPr lang="en-US" sz="1000" dirty="0" smtClean="0"/>
              <a:t>example, </a:t>
            </a:r>
            <a:r>
              <a:rPr lang="en-US" sz="1000" dirty="0"/>
              <a:t>“</a:t>
            </a:r>
            <a:r>
              <a:rPr lang="en-US" sz="1000" dirty="0" err="1"/>
              <a:t>Katsuo</a:t>
            </a:r>
            <a:r>
              <a:rPr lang="en-US" sz="1000" dirty="0"/>
              <a:t>, what do you think about the idea for the CEO’s video? Would your team have welcomed that when they started?”</a:t>
            </a:r>
          </a:p>
          <a:p>
            <a:pPr marL="171450" lvl="0" indent="-171450">
              <a:buFont typeface="Arial" charset="0"/>
              <a:buChar char="•"/>
            </a:pPr>
            <a:r>
              <a:rPr lang="en-US" sz="1000" dirty="0"/>
              <a:t>Ask each participant to offer at least one comment on a point for discussion. </a:t>
            </a:r>
          </a:p>
          <a:p>
            <a:pPr marL="171450" lvl="0" indent="-171450">
              <a:buFont typeface="Arial" charset="0"/>
              <a:buChar char="•"/>
            </a:pPr>
            <a:r>
              <a:rPr lang="en-US" sz="1000" dirty="0"/>
              <a:t>Draw attention to any side conversations, saying for example “Rick, </a:t>
            </a:r>
            <a:r>
              <a:rPr lang="en-US" sz="1000" dirty="0" smtClean="0"/>
              <a:t>Sue, </a:t>
            </a:r>
            <a:r>
              <a:rPr lang="en-US" sz="1000" dirty="0"/>
              <a:t>and Adam, I’ve noticed you’re having side conversations there in Chicago. Shall we agree that anyone who has comments addresses the whole group?”</a:t>
            </a:r>
          </a:p>
          <a:p>
            <a:pPr lvl="0"/>
            <a:endParaRPr lang="en-US" sz="1000" dirty="0"/>
          </a:p>
          <a:p>
            <a:r>
              <a:rPr lang="en-US" sz="1000" i="1" dirty="0"/>
              <a:t>Say: </a:t>
            </a:r>
            <a:r>
              <a:rPr lang="en-US" sz="1000" dirty="0"/>
              <a:t>Virtual meetings are increasingly the norm rather than the exception for many of us. What techniques have you found helpful for managing them successfully? Raise your hand if you’d like to share a technique you’ve found useful in encouraging participation in virtual meetings </a:t>
            </a:r>
          </a:p>
        </p:txBody>
      </p:sp>
      <p:sp>
        <p:nvSpPr>
          <p:cNvPr id="4" name="Slide Number Placeholder 3"/>
          <p:cNvSpPr>
            <a:spLocks noGrp="1"/>
          </p:cNvSpPr>
          <p:nvPr>
            <p:ph type="sldNum" sz="quarter" idx="10"/>
          </p:nvPr>
        </p:nvSpPr>
        <p:spPr/>
        <p:txBody>
          <a:bodyPr/>
          <a:lstStyle/>
          <a:p>
            <a:fld id="{5462CC30-9124-1748-A6BC-3C0C609A0208}" type="slidenum">
              <a:rPr lang="en-US" smtClean="0"/>
              <a:pPr/>
              <a:t>14</a:t>
            </a:fld>
            <a:endParaRPr lang="en-US"/>
          </a:p>
        </p:txBody>
      </p:sp>
    </p:spTree>
    <p:extLst>
      <p:ext uri="{BB962C8B-B14F-4D97-AF65-F5344CB8AC3E}">
        <p14:creationId xmlns:p14="http://schemas.microsoft.com/office/powerpoint/2010/main" val="175169484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79563" y="741363"/>
            <a:ext cx="3943350" cy="2957512"/>
          </a:xfrm>
        </p:spPr>
      </p:sp>
      <p:sp>
        <p:nvSpPr>
          <p:cNvPr id="3" name="Notes Placeholder 2"/>
          <p:cNvSpPr>
            <a:spLocks noGrp="1"/>
          </p:cNvSpPr>
          <p:nvPr>
            <p:ph type="body" idx="1"/>
          </p:nvPr>
        </p:nvSpPr>
        <p:spPr/>
        <p:txBody>
          <a:bodyPr/>
          <a:lstStyle/>
          <a:p>
            <a:r>
              <a:rPr lang="en-US" sz="1000" b="1" dirty="0"/>
              <a:t>Facilitator notes</a:t>
            </a:r>
            <a:r>
              <a:rPr lang="en-US" sz="1000" b="1" dirty="0" smtClean="0"/>
              <a:t>:</a:t>
            </a:r>
            <a:endParaRPr lang="en-US" sz="1000" dirty="0"/>
          </a:p>
          <a:p>
            <a:r>
              <a:rPr lang="en-US" sz="1000" dirty="0"/>
              <a:t>[Time: 1 minute]</a:t>
            </a:r>
          </a:p>
          <a:p>
            <a:endParaRPr lang="en-US" sz="1000" dirty="0"/>
          </a:p>
          <a:p>
            <a:r>
              <a:rPr lang="en-US" sz="1000" i="1" dirty="0"/>
              <a:t>Say</a:t>
            </a:r>
            <a:r>
              <a:rPr lang="en-US" sz="1000" b="1" dirty="0"/>
              <a:t>: </a:t>
            </a:r>
            <a:r>
              <a:rPr lang="en-US" sz="1000" dirty="0"/>
              <a:t>Even if you’ve prepared well for a meeting and it’s going smoothly, problems can still arise. Let’s turn now to dealing with problems that come up in </a:t>
            </a:r>
            <a:r>
              <a:rPr lang="en-US" sz="1000" dirty="0" smtClean="0"/>
              <a:t>meetings−to </a:t>
            </a:r>
            <a:r>
              <a:rPr lang="en-US" sz="1000" dirty="0"/>
              <a:t>ensure that your meeting is successful.</a:t>
            </a:r>
          </a:p>
          <a:p>
            <a:endParaRPr lang="en-US" sz="1000" dirty="0"/>
          </a:p>
        </p:txBody>
      </p:sp>
      <p:sp>
        <p:nvSpPr>
          <p:cNvPr id="4" name="Slide Number Placeholder 3"/>
          <p:cNvSpPr>
            <a:spLocks noGrp="1"/>
          </p:cNvSpPr>
          <p:nvPr>
            <p:ph type="sldNum" sz="quarter" idx="10"/>
          </p:nvPr>
        </p:nvSpPr>
        <p:spPr/>
        <p:txBody>
          <a:bodyPr/>
          <a:lstStyle/>
          <a:p>
            <a:fld id="{0F6FD2F7-CDEE-424D-9014-E9AF9FE6567C}" type="slidenum">
              <a:rPr lang="en-US" smtClean="0"/>
              <a:pPr/>
              <a:t>15</a:t>
            </a:fld>
            <a:endParaRPr lang="en-US"/>
          </a:p>
        </p:txBody>
      </p:sp>
    </p:spTree>
    <p:extLst>
      <p:ext uri="{BB962C8B-B14F-4D97-AF65-F5344CB8AC3E}">
        <p14:creationId xmlns:p14="http://schemas.microsoft.com/office/powerpoint/2010/main" val="51920994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710248" y="3895566"/>
            <a:ext cx="5681980" cy="5203464"/>
          </a:xfrm>
        </p:spPr>
        <p:txBody>
          <a:bodyPr/>
          <a:lstStyle/>
          <a:p>
            <a:r>
              <a:rPr lang="en-US" b="1" dirty="0"/>
              <a:t>Facilitator notes:</a:t>
            </a:r>
            <a:endParaRPr lang="en-US" dirty="0"/>
          </a:p>
          <a:p>
            <a:r>
              <a:rPr lang="en-US" dirty="0"/>
              <a:t>[Time: 8 minutes]</a:t>
            </a:r>
          </a:p>
          <a:p>
            <a:r>
              <a:rPr lang="en-US" i="1" dirty="0"/>
              <a:t>Say</a:t>
            </a:r>
            <a:r>
              <a:rPr lang="en-US" dirty="0"/>
              <a:t>: Here are some common challenges that can easily derail a meeting if they aren’t promptly addressed.  Chat in the letter of the challenge that you encounter most frequently.</a:t>
            </a:r>
          </a:p>
          <a:p>
            <a:endParaRPr lang="en-US" dirty="0"/>
          </a:p>
          <a:p>
            <a:r>
              <a:rPr lang="en-US" i="1" dirty="0"/>
              <a:t>Instructions</a:t>
            </a:r>
            <a:r>
              <a:rPr lang="en-US" dirty="0"/>
              <a:t>: Give participants a minute or so to respond.  Note and mention the most common one or two challenges. Use these as the basis for a discussion about identifying solutions for these challenges.</a:t>
            </a:r>
            <a:endParaRPr lang="en-US" sz="800" dirty="0"/>
          </a:p>
          <a:p>
            <a:r>
              <a:rPr lang="en-US" dirty="0"/>
              <a:t> </a:t>
            </a:r>
            <a:endParaRPr lang="en-US" sz="800" dirty="0"/>
          </a:p>
          <a:p>
            <a:r>
              <a:rPr lang="en-US" i="1" dirty="0"/>
              <a:t>Say [for example]: </a:t>
            </a:r>
            <a:r>
              <a:rPr lang="en-US" dirty="0"/>
              <a:t>Let’s turn to discussing solutions for these challenges. For example,</a:t>
            </a:r>
            <a:r>
              <a:rPr lang="en-US" i="1" dirty="0"/>
              <a:t> </a:t>
            </a:r>
            <a:r>
              <a:rPr lang="en-US" dirty="0"/>
              <a:t>many in our group indicated that there’s a problem with participants arriving late or leaving early. What ideas do you have about how to encourage people to arrive and leave on time?</a:t>
            </a:r>
            <a:endParaRPr lang="en-US" sz="800" dirty="0"/>
          </a:p>
          <a:p>
            <a:r>
              <a:rPr lang="en-US" dirty="0"/>
              <a:t> </a:t>
            </a:r>
          </a:p>
          <a:p>
            <a:r>
              <a:rPr lang="en-US" i="1" dirty="0"/>
              <a:t>Instructions: </a:t>
            </a:r>
            <a:r>
              <a:rPr lang="en-US" dirty="0"/>
              <a:t>Give participants a minute to reflect on strategies they’ve used or have seen used. Then ask for one or two volunteers to raise hands to share their experiences. Highlight the following ideas if participants do not mention them:</a:t>
            </a:r>
          </a:p>
          <a:p>
            <a:pPr marL="171450" lvl="0" indent="-171450">
              <a:buFont typeface="Arial" charset="0"/>
              <a:buChar char="•"/>
            </a:pPr>
            <a:r>
              <a:rPr lang="en-US" dirty="0"/>
              <a:t>Arriving late/leaving early:</a:t>
            </a:r>
          </a:p>
          <a:p>
            <a:pPr marL="628650" lvl="1" indent="-171450">
              <a:buFont typeface="Courier New" charset="0"/>
              <a:buChar char="o"/>
            </a:pPr>
            <a:r>
              <a:rPr lang="en-US" dirty="0"/>
              <a:t>Give people jobs to do in future meetings </a:t>
            </a:r>
            <a:r>
              <a:rPr lang="en-US" dirty="0" smtClean="0"/>
              <a:t>that </a:t>
            </a:r>
            <a:r>
              <a:rPr lang="en-US" dirty="0"/>
              <a:t>will secure their </a:t>
            </a:r>
            <a:r>
              <a:rPr lang="en-US" dirty="0" smtClean="0"/>
              <a:t>time.</a:t>
            </a:r>
            <a:endParaRPr lang="en-US" dirty="0"/>
          </a:p>
          <a:p>
            <a:pPr marL="628650" lvl="1" indent="-171450">
              <a:buFont typeface="Courier New" charset="0"/>
              <a:buChar char="o"/>
            </a:pPr>
            <a:r>
              <a:rPr lang="en-US" dirty="0"/>
              <a:t>As the meeting starts, confirm that everyone can stay for the allotted time. If not, consider adjusting the length of the meeting.</a:t>
            </a:r>
          </a:p>
          <a:p>
            <a:pPr marL="628650" lvl="1" indent="-171450">
              <a:buFont typeface="Courier New" charset="0"/>
              <a:buChar char="o"/>
            </a:pPr>
            <a:r>
              <a:rPr lang="en-US" dirty="0"/>
              <a:t>After the meeting, ask the latecomers or early departures why they missed part of the meeting and discuss possible solutions with them. </a:t>
            </a:r>
          </a:p>
          <a:p>
            <a:pPr marL="171450" lvl="0" indent="-171450">
              <a:buFont typeface="Arial" charset="0"/>
              <a:buChar char="•"/>
            </a:pPr>
            <a:r>
              <a:rPr lang="en-US" dirty="0"/>
              <a:t>Conversation dominators:</a:t>
            </a:r>
          </a:p>
          <a:p>
            <a:pPr marL="628650" lvl="1" indent="-171450">
              <a:buFont typeface="Courier New" charset="0"/>
              <a:buChar char="o"/>
            </a:pPr>
            <a:r>
              <a:rPr lang="en-US" dirty="0"/>
              <a:t>Thank the person for their input then call on someone else.</a:t>
            </a:r>
          </a:p>
          <a:p>
            <a:pPr marL="628650" lvl="1" indent="-171450">
              <a:buFont typeface="Courier New" charset="0"/>
              <a:buChar char="o"/>
            </a:pPr>
            <a:r>
              <a:rPr lang="en-US" dirty="0"/>
              <a:t>Move closer to the person dominating the group, which shifts attention away from </a:t>
            </a:r>
            <a:r>
              <a:rPr lang="en-US" dirty="0" smtClean="0"/>
              <a:t>him or her </a:t>
            </a:r>
            <a:r>
              <a:rPr lang="en-US" dirty="0"/>
              <a:t>and </a:t>
            </a:r>
            <a:r>
              <a:rPr lang="en-US" dirty="0" smtClean="0"/>
              <a:t>toward </a:t>
            </a:r>
            <a:r>
              <a:rPr lang="en-US" dirty="0"/>
              <a:t>you.</a:t>
            </a:r>
          </a:p>
          <a:p>
            <a:pPr marL="171450" lvl="0" indent="-171450">
              <a:buFont typeface="Arial" charset="0"/>
              <a:buChar char="•"/>
            </a:pPr>
            <a:r>
              <a:rPr lang="en-US" dirty="0"/>
              <a:t>Disruptive participants:</a:t>
            </a:r>
          </a:p>
          <a:p>
            <a:pPr marL="628650" lvl="1" indent="-171450">
              <a:buFont typeface="Courier New" charset="0"/>
              <a:buChar char="o"/>
            </a:pPr>
            <a:r>
              <a:rPr lang="en-US" dirty="0"/>
              <a:t>Explain the ground rules for </a:t>
            </a:r>
            <a:r>
              <a:rPr lang="en-US" dirty="0" smtClean="0"/>
              <a:t>behavior in the meeting, </a:t>
            </a:r>
            <a:r>
              <a:rPr lang="en-US" dirty="0"/>
              <a:t>such as “No </a:t>
            </a:r>
            <a:r>
              <a:rPr lang="en-US" dirty="0" smtClean="0"/>
              <a:t>interruptions” or </a:t>
            </a:r>
            <a:r>
              <a:rPr lang="en-US" dirty="0"/>
              <a:t>“No taking </a:t>
            </a:r>
            <a:r>
              <a:rPr lang="en-US" dirty="0" smtClean="0"/>
              <a:t>calls.”</a:t>
            </a:r>
            <a:endParaRPr lang="en-US" dirty="0"/>
          </a:p>
          <a:p>
            <a:pPr marL="628650" lvl="1" indent="-171450">
              <a:buFont typeface="Courier New" charset="0"/>
              <a:buChar char="o"/>
            </a:pPr>
            <a:r>
              <a:rPr lang="en-US" dirty="0"/>
              <a:t>Remind everyone of the meeting’s focus and encourage everyone to concentrate on that.</a:t>
            </a:r>
          </a:p>
          <a:p>
            <a:pPr marL="628650" lvl="1" indent="-171450">
              <a:buFont typeface="Courier New" charset="0"/>
              <a:buChar char="o"/>
            </a:pPr>
            <a:r>
              <a:rPr lang="en-US" dirty="0"/>
              <a:t>If the problem continues, call for a break and ask individuals what’s going on.</a:t>
            </a:r>
          </a:p>
          <a:p>
            <a:pPr marL="171450" lvl="0" indent="-171450">
              <a:buFont typeface="Arial" charset="0"/>
              <a:buChar char="•"/>
            </a:pPr>
            <a:r>
              <a:rPr lang="en-US" dirty="0" smtClean="0"/>
              <a:t>“Stuck” </a:t>
            </a:r>
            <a:r>
              <a:rPr lang="en-US" dirty="0"/>
              <a:t>group:</a:t>
            </a:r>
          </a:p>
          <a:p>
            <a:pPr marL="628650" lvl="1" indent="-171450">
              <a:buFont typeface="Courier New" charset="0"/>
              <a:buChar char="o"/>
            </a:pPr>
            <a:r>
              <a:rPr lang="en-US" dirty="0"/>
              <a:t>Ask the group what’s going on. For example, they may need more information or clarity about the topic.</a:t>
            </a:r>
          </a:p>
          <a:p>
            <a:pPr marL="628650" lvl="1" indent="-171450">
              <a:buFont typeface="Courier New" charset="0"/>
              <a:buChar char="o"/>
            </a:pPr>
            <a:r>
              <a:rPr lang="en-US" dirty="0"/>
              <a:t>Suggest a short break and then return to the topic. Or move the topic to a later position on the agenda or to a different meeting.</a:t>
            </a:r>
          </a:p>
          <a:p>
            <a:pPr marL="171450" lvl="0" indent="-171450">
              <a:buFont typeface="Arial" charset="0"/>
              <a:buChar char="•"/>
            </a:pPr>
            <a:r>
              <a:rPr lang="en-US" dirty="0"/>
              <a:t>Repetition:</a:t>
            </a:r>
          </a:p>
          <a:p>
            <a:pPr marL="628650" lvl="1" indent="-171450">
              <a:buFont typeface="Courier New" charset="0"/>
              <a:buChar char="o"/>
            </a:pPr>
            <a:r>
              <a:rPr lang="en-US" dirty="0"/>
              <a:t>Keep track of agreed-upon points on a flip chart or whiteboard.</a:t>
            </a:r>
          </a:p>
          <a:p>
            <a:pPr marL="628650" lvl="1" indent="-171450">
              <a:buFont typeface="Courier New" charset="0"/>
              <a:buChar char="o"/>
            </a:pPr>
            <a:r>
              <a:rPr lang="en-US" dirty="0"/>
              <a:t>Refer to the chart or board and say “It looks as if we’ve already covered that </a:t>
            </a:r>
            <a:r>
              <a:rPr lang="en-US" dirty="0" smtClean="0"/>
              <a:t>point. Is </a:t>
            </a:r>
            <a:r>
              <a:rPr lang="en-US" dirty="0"/>
              <a:t>there anything else to add?”</a:t>
            </a:r>
          </a:p>
          <a:p>
            <a:r>
              <a:rPr lang="en-US" dirty="0"/>
              <a:t> </a:t>
            </a:r>
          </a:p>
          <a:p>
            <a:r>
              <a:rPr lang="en-US" i="1" dirty="0"/>
              <a:t> </a:t>
            </a:r>
            <a:endParaRPr lang="en-US" dirty="0"/>
          </a:p>
        </p:txBody>
      </p:sp>
      <p:sp>
        <p:nvSpPr>
          <p:cNvPr id="4" name="Slide Number Placeholder 3"/>
          <p:cNvSpPr>
            <a:spLocks noGrp="1"/>
          </p:cNvSpPr>
          <p:nvPr>
            <p:ph type="sldNum" sz="quarter" idx="10"/>
          </p:nvPr>
        </p:nvSpPr>
        <p:spPr/>
        <p:txBody>
          <a:bodyPr/>
          <a:lstStyle/>
          <a:p>
            <a:fld id="{5462CC30-9124-1748-A6BC-3C0C609A0208}" type="slidenum">
              <a:rPr lang="en-US" smtClean="0"/>
              <a:pPr/>
              <a:t>16</a:t>
            </a:fld>
            <a:endParaRPr lang="en-US"/>
          </a:p>
        </p:txBody>
      </p:sp>
    </p:spTree>
    <p:extLst>
      <p:ext uri="{BB962C8B-B14F-4D97-AF65-F5344CB8AC3E}">
        <p14:creationId xmlns:p14="http://schemas.microsoft.com/office/powerpoint/2010/main" val="13149682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79563" y="741363"/>
            <a:ext cx="3943350" cy="2957512"/>
          </a:xfrm>
        </p:spPr>
      </p:sp>
      <p:sp>
        <p:nvSpPr>
          <p:cNvPr id="3" name="Notes Placeholder 2"/>
          <p:cNvSpPr>
            <a:spLocks noGrp="1"/>
          </p:cNvSpPr>
          <p:nvPr>
            <p:ph type="body" idx="1"/>
          </p:nvPr>
        </p:nvSpPr>
        <p:spPr/>
        <p:txBody>
          <a:bodyPr/>
          <a:lstStyle/>
          <a:p>
            <a:r>
              <a:rPr lang="en-US" sz="1000" b="1" dirty="0"/>
              <a:t>Facilitator notes:</a:t>
            </a:r>
          </a:p>
          <a:p>
            <a:endParaRPr lang="en-US" sz="1000" b="1" dirty="0"/>
          </a:p>
          <a:p>
            <a:pPr defTabSz="471145">
              <a:defRPr/>
            </a:pPr>
            <a:r>
              <a:rPr lang="en-US" sz="1000" dirty="0"/>
              <a:t>[Time: 1/2 minute]</a:t>
            </a:r>
          </a:p>
          <a:p>
            <a:endParaRPr lang="en-US" sz="1000" b="1" dirty="0"/>
          </a:p>
          <a:p>
            <a:r>
              <a:rPr lang="en-US" sz="1000" i="1" dirty="0"/>
              <a:t>Say</a:t>
            </a:r>
            <a:r>
              <a:rPr lang="en-US" sz="1000" dirty="0"/>
              <a:t>: We’re coming to the end of our session today.</a:t>
            </a:r>
          </a:p>
        </p:txBody>
      </p:sp>
      <p:sp>
        <p:nvSpPr>
          <p:cNvPr id="4" name="Slide Number Placeholder 3"/>
          <p:cNvSpPr>
            <a:spLocks noGrp="1"/>
          </p:cNvSpPr>
          <p:nvPr>
            <p:ph type="sldNum" sz="quarter" idx="10"/>
          </p:nvPr>
        </p:nvSpPr>
        <p:spPr/>
        <p:txBody>
          <a:bodyPr/>
          <a:lstStyle/>
          <a:p>
            <a:fld id="{0F6FD2F7-CDEE-424D-9014-E9AF9FE6567C}" type="slidenum">
              <a:rPr lang="en-US" smtClean="0"/>
              <a:pPr/>
              <a:t>17</a:t>
            </a:fld>
            <a:endParaRPr lang="en-US"/>
          </a:p>
        </p:txBody>
      </p:sp>
    </p:spTree>
    <p:extLst>
      <p:ext uri="{BB962C8B-B14F-4D97-AF65-F5344CB8AC3E}">
        <p14:creationId xmlns:p14="http://schemas.microsoft.com/office/powerpoint/2010/main" val="147526227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000" b="1" kern="1200" dirty="0">
                <a:solidFill>
                  <a:schemeClr val="tx1"/>
                </a:solidFill>
                <a:effectLst/>
              </a:rPr>
              <a:t>Facilitator notes</a:t>
            </a:r>
            <a:r>
              <a:rPr lang="en-US" sz="1000" b="1" kern="1200" dirty="0" smtClean="0">
                <a:solidFill>
                  <a:schemeClr val="tx1"/>
                </a:solidFill>
                <a:effectLst/>
              </a:rPr>
              <a:t>:</a:t>
            </a:r>
            <a:endParaRPr lang="en-US" sz="1000" kern="1200" dirty="0">
              <a:solidFill>
                <a:schemeClr val="tx1"/>
              </a:solidFill>
              <a:effectLst/>
            </a:endParaRPr>
          </a:p>
          <a:p>
            <a:r>
              <a:rPr lang="en-US" sz="1000" kern="1200" dirty="0">
                <a:solidFill>
                  <a:schemeClr val="tx1"/>
                </a:solidFill>
                <a:effectLst/>
              </a:rPr>
              <a:t>[Time: 1 minute]</a:t>
            </a:r>
          </a:p>
          <a:p>
            <a:endParaRPr lang="en-US" sz="1000" i="1" kern="1200" dirty="0">
              <a:solidFill>
                <a:schemeClr val="tx1"/>
              </a:solidFill>
              <a:effectLst/>
            </a:endParaRPr>
          </a:p>
          <a:p>
            <a:r>
              <a:rPr lang="en-US" sz="1000" i="1" kern="1200" dirty="0">
                <a:solidFill>
                  <a:schemeClr val="tx1"/>
                </a:solidFill>
                <a:effectLst/>
              </a:rPr>
              <a:t>Say:</a:t>
            </a:r>
            <a:r>
              <a:rPr lang="en-US" sz="1000" kern="1200" dirty="0">
                <a:solidFill>
                  <a:schemeClr val="tx1"/>
                </a:solidFill>
                <a:effectLst/>
              </a:rPr>
              <a:t> Today’s session focused on three important elements of </a:t>
            </a:r>
            <a:r>
              <a:rPr lang="en-US" sz="1000" dirty="0" smtClean="0"/>
              <a:t>Meeting Management</a:t>
            </a:r>
            <a:r>
              <a:rPr lang="en-US" sz="1000" kern="1200" dirty="0" smtClean="0">
                <a:solidFill>
                  <a:schemeClr val="tx1"/>
                </a:solidFill>
                <a:effectLst/>
              </a:rPr>
              <a:t>. </a:t>
            </a:r>
            <a:r>
              <a:rPr lang="en-US" sz="1000" kern="1200" dirty="0">
                <a:solidFill>
                  <a:schemeClr val="tx1"/>
                </a:solidFill>
                <a:effectLst/>
              </a:rPr>
              <a:t>Specifically, we discussed how to:</a:t>
            </a:r>
          </a:p>
          <a:p>
            <a:endParaRPr lang="en-US" sz="1000" kern="1200" dirty="0">
              <a:solidFill>
                <a:schemeClr val="tx1"/>
              </a:solidFill>
              <a:effectLst/>
            </a:endParaRPr>
          </a:p>
          <a:p>
            <a:pPr marL="171450" lvl="0" indent="-171450">
              <a:buFont typeface="Arial" charset="0"/>
              <a:buChar char="•"/>
            </a:pPr>
            <a:r>
              <a:rPr lang="en-US" sz="1000" dirty="0"/>
              <a:t>Plan an effective meeting</a:t>
            </a:r>
          </a:p>
          <a:p>
            <a:pPr marL="171450" lvl="0" indent="-171450">
              <a:buFont typeface="Arial" charset="0"/>
              <a:buChar char="•"/>
            </a:pPr>
            <a:r>
              <a:rPr lang="en-US" sz="1000" dirty="0"/>
              <a:t>Encourage participation</a:t>
            </a:r>
          </a:p>
          <a:p>
            <a:pPr marL="171450" lvl="0" indent="-171450">
              <a:buFont typeface="Arial" charset="0"/>
              <a:buChar char="•"/>
            </a:pPr>
            <a:r>
              <a:rPr lang="en-US" sz="1000" dirty="0"/>
              <a:t>Address common meeting obstacles</a:t>
            </a:r>
          </a:p>
        </p:txBody>
      </p:sp>
      <p:sp>
        <p:nvSpPr>
          <p:cNvPr id="4" name="Slide Number Placeholder 3"/>
          <p:cNvSpPr>
            <a:spLocks noGrp="1"/>
          </p:cNvSpPr>
          <p:nvPr>
            <p:ph type="sldNum" sz="quarter" idx="10"/>
          </p:nvPr>
        </p:nvSpPr>
        <p:spPr/>
        <p:txBody>
          <a:bodyPr/>
          <a:lstStyle/>
          <a:p>
            <a:fld id="{0F6FD2F7-CDEE-424D-9014-E9AF9FE6567C}" type="slidenum">
              <a:rPr lang="en-US" smtClean="0"/>
              <a:pPr/>
              <a:t>18</a:t>
            </a:fld>
            <a:endParaRPr lang="en-US"/>
          </a:p>
        </p:txBody>
      </p:sp>
    </p:spTree>
    <p:extLst>
      <p:ext uri="{BB962C8B-B14F-4D97-AF65-F5344CB8AC3E}">
        <p14:creationId xmlns:p14="http://schemas.microsoft.com/office/powerpoint/2010/main" val="393420639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79563" y="741363"/>
            <a:ext cx="3943350" cy="2957512"/>
          </a:xfrm>
        </p:spPr>
      </p:sp>
      <p:sp>
        <p:nvSpPr>
          <p:cNvPr id="3" name="Notes Placeholder 2"/>
          <p:cNvSpPr>
            <a:spLocks noGrp="1"/>
          </p:cNvSpPr>
          <p:nvPr>
            <p:ph type="body" idx="1"/>
          </p:nvPr>
        </p:nvSpPr>
        <p:spPr/>
        <p:txBody>
          <a:bodyPr/>
          <a:lstStyle/>
          <a:p>
            <a:r>
              <a:rPr lang="en-US" sz="1000" b="1" dirty="0"/>
              <a:t>Facilitator notes:</a:t>
            </a:r>
          </a:p>
          <a:p>
            <a:r>
              <a:rPr lang="en-US" sz="1000" dirty="0"/>
              <a:t>[Time: 1 minute]</a:t>
            </a:r>
          </a:p>
          <a:p>
            <a:endParaRPr lang="en-US" sz="1000" b="1" dirty="0">
              <a:latin typeface="Calibri"/>
            </a:endParaRPr>
          </a:p>
          <a:p>
            <a:r>
              <a:rPr lang="en-US" sz="1000" i="1" dirty="0"/>
              <a:t>Say</a:t>
            </a:r>
            <a:r>
              <a:rPr lang="en-US" sz="1000" dirty="0"/>
              <a:t>: The next step for you in your development is to focus on applying and developing a skill that is particularly relevant to you, and has a good chance of making an impact in the workplace for you and your team</a:t>
            </a:r>
            <a:r>
              <a:rPr lang="en-US" sz="1000" dirty="0" smtClean="0"/>
              <a:t>.</a:t>
            </a:r>
            <a:r>
              <a:rPr lang="en-US" sz="1000" dirty="0">
                <a:latin typeface="Calibri"/>
              </a:rPr>
              <a:t/>
            </a:r>
            <a:br>
              <a:rPr lang="en-US" sz="1000" dirty="0">
                <a:latin typeface="Calibri"/>
              </a:rPr>
            </a:br>
            <a:endParaRPr lang="en-US" sz="1000" dirty="0">
              <a:latin typeface="Calibri"/>
            </a:endParaRPr>
          </a:p>
          <a:p>
            <a:r>
              <a:rPr lang="en-US" sz="1000" dirty="0"/>
              <a:t>The On-the-Job section </a:t>
            </a:r>
            <a:r>
              <a:rPr lang="en-US" sz="1000" dirty="0" smtClean="0"/>
              <a:t>in </a:t>
            </a:r>
            <a:r>
              <a:rPr lang="en-US" sz="1000" dirty="0"/>
              <a:t>the Harvard ManageMentor Meeting Management topic provides an opportunity for you to pick a skill to work </a:t>
            </a:r>
            <a:r>
              <a:rPr lang="en-US" sz="1000" dirty="0" smtClean="0"/>
              <a:t>on </a:t>
            </a:r>
            <a:r>
              <a:rPr lang="en-US" sz="1000" dirty="0"/>
              <a:t>and come up with specific ways to apply and develop </a:t>
            </a:r>
            <a:r>
              <a:rPr lang="en-US" sz="1000" dirty="0" smtClean="0"/>
              <a:t>that </a:t>
            </a:r>
            <a:r>
              <a:rPr lang="en-US" sz="1000" dirty="0"/>
              <a:t>skill in your workplace. For instance, you can pick the skill: </a:t>
            </a:r>
            <a:r>
              <a:rPr lang="en-US" sz="1000" dirty="0" smtClean="0"/>
              <a:t>“</a:t>
            </a:r>
            <a:r>
              <a:rPr lang="en-US" sz="1000" b="1" dirty="0" smtClean="0"/>
              <a:t>Ensure </a:t>
            </a:r>
            <a:r>
              <a:rPr lang="en-US" sz="1000" b="1" dirty="0"/>
              <a:t>participation in meetings</a:t>
            </a:r>
            <a:r>
              <a:rPr lang="en-US" sz="1000" dirty="0" smtClean="0"/>
              <a:t>.” </a:t>
            </a:r>
            <a:r>
              <a:rPr lang="en-US" sz="1000" dirty="0"/>
              <a:t>Then you’ll identify specific action items that you can do to apply and develop this skill. For example, you could develop an action </a:t>
            </a:r>
            <a:r>
              <a:rPr lang="en-US" sz="1000" dirty="0" smtClean="0"/>
              <a:t>item of: “</a:t>
            </a:r>
            <a:r>
              <a:rPr lang="en-US" sz="1000" dirty="0"/>
              <a:t>I will take steps to ensure that quiet participants have the opportunity to speak up.”</a:t>
            </a:r>
          </a:p>
          <a:p>
            <a:endParaRPr lang="en-US" sz="1000" dirty="0">
              <a:latin typeface="Calibri"/>
            </a:endParaRPr>
          </a:p>
          <a:p>
            <a:r>
              <a:rPr lang="en-US" sz="1000" i="1" dirty="0"/>
              <a:t>Say</a:t>
            </a:r>
            <a:r>
              <a:rPr lang="en-US" sz="1000" dirty="0"/>
              <a:t>: In order to complete this learning experience, proceed to the On-the-Job section </a:t>
            </a:r>
            <a:r>
              <a:rPr lang="en-US" sz="1000" dirty="0" smtClean="0"/>
              <a:t>in </a:t>
            </a:r>
            <a:r>
              <a:rPr lang="en-US" sz="1000" dirty="0"/>
              <a:t>the Harvard ManageMentor topic. Remember, the only way to develop a skill is to apply and experiment with the use of that skill in your workplace. </a:t>
            </a:r>
          </a:p>
        </p:txBody>
      </p:sp>
      <p:sp>
        <p:nvSpPr>
          <p:cNvPr id="4" name="Slide Number Placeholder 3"/>
          <p:cNvSpPr>
            <a:spLocks noGrp="1"/>
          </p:cNvSpPr>
          <p:nvPr>
            <p:ph type="sldNum" sz="quarter" idx="10"/>
          </p:nvPr>
        </p:nvSpPr>
        <p:spPr/>
        <p:txBody>
          <a:bodyPr/>
          <a:lstStyle/>
          <a:p>
            <a:fld id="{0F6FD2F7-CDEE-424D-9014-E9AF9FE6567C}" type="slidenum">
              <a:rPr lang="en-US" smtClean="0"/>
              <a:pPr/>
              <a:t>19</a:t>
            </a:fld>
            <a:endParaRPr lang="en-US"/>
          </a:p>
        </p:txBody>
      </p:sp>
    </p:spTree>
    <p:extLst>
      <p:ext uri="{BB962C8B-B14F-4D97-AF65-F5344CB8AC3E}">
        <p14:creationId xmlns:p14="http://schemas.microsoft.com/office/powerpoint/2010/main" val="6816413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79563" y="741363"/>
            <a:ext cx="3943350" cy="2957512"/>
          </a:xfrm>
        </p:spPr>
      </p:sp>
      <p:sp>
        <p:nvSpPr>
          <p:cNvPr id="3" name="Notes Placeholder 2"/>
          <p:cNvSpPr>
            <a:spLocks noGrp="1"/>
          </p:cNvSpPr>
          <p:nvPr>
            <p:ph type="body" idx="1"/>
          </p:nvPr>
        </p:nvSpPr>
        <p:spPr/>
        <p:txBody>
          <a:bodyPr/>
          <a:lstStyle/>
          <a:p>
            <a:r>
              <a:rPr lang="en-US" sz="1000" b="1" dirty="0"/>
              <a:t>Facilitator notes:</a:t>
            </a:r>
          </a:p>
          <a:p>
            <a:endParaRPr lang="en-US" sz="1000" i="1" dirty="0"/>
          </a:p>
          <a:p>
            <a:r>
              <a:rPr lang="en-US" sz="1000" i="1" dirty="0"/>
              <a:t>Say</a:t>
            </a:r>
            <a:r>
              <a:rPr lang="en-US" sz="1000" dirty="0"/>
              <a:t>: Good morning/afternoon. This is ________ from ________ . We’ll be starting today’s session at ____. As you come online, please take a moment to answer the question on your screen via the chat panel. We’ll give your colleagues a few more moments to join our session and then we’ll get started. Thank you.</a:t>
            </a:r>
          </a:p>
          <a:p>
            <a:endParaRPr lang="en-US" sz="1000" i="1" dirty="0"/>
          </a:p>
          <a:p>
            <a:r>
              <a:rPr lang="en-US" sz="1000" i="1" dirty="0" smtClean="0"/>
              <a:t>Note</a:t>
            </a:r>
            <a:r>
              <a:rPr lang="en-US" sz="1000" i="1" dirty="0"/>
              <a:t>:</a:t>
            </a:r>
            <a:r>
              <a:rPr lang="en-US" sz="1000" dirty="0"/>
              <a:t> There is no need to debrief the question now—it will be discussed several slides later. However, use this time to make note of the most common and least common responses so you are prepared to debrief later.</a:t>
            </a:r>
          </a:p>
          <a:p>
            <a:endParaRPr lang="en-US" sz="1000" dirty="0"/>
          </a:p>
          <a:p>
            <a:endParaRPr lang="en-US" sz="1000" dirty="0"/>
          </a:p>
          <a:p>
            <a:endParaRPr lang="en-US" sz="1000" dirty="0"/>
          </a:p>
        </p:txBody>
      </p:sp>
      <p:sp>
        <p:nvSpPr>
          <p:cNvPr id="4" name="Slide Number Placeholder 3"/>
          <p:cNvSpPr>
            <a:spLocks noGrp="1"/>
          </p:cNvSpPr>
          <p:nvPr>
            <p:ph type="sldNum" sz="quarter" idx="10"/>
          </p:nvPr>
        </p:nvSpPr>
        <p:spPr/>
        <p:txBody>
          <a:bodyPr/>
          <a:lstStyle/>
          <a:p>
            <a:fld id="{0F6FD2F7-CDEE-424D-9014-E9AF9FE6567C}" type="slidenum">
              <a:rPr lang="en-US" smtClean="0"/>
              <a:pPr/>
              <a:t>2</a:t>
            </a:fld>
            <a:endParaRPr lang="en-US"/>
          </a:p>
        </p:txBody>
      </p:sp>
    </p:spTree>
    <p:extLst>
      <p:ext uri="{BB962C8B-B14F-4D97-AF65-F5344CB8AC3E}">
        <p14:creationId xmlns:p14="http://schemas.microsoft.com/office/powerpoint/2010/main" val="333342008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000" b="1" dirty="0"/>
              <a:t>Facilitator notes:</a:t>
            </a:r>
          </a:p>
          <a:p>
            <a:endParaRPr lang="en-US" sz="1000" b="1" dirty="0"/>
          </a:p>
          <a:p>
            <a:pPr defTabSz="471145">
              <a:defRPr/>
            </a:pPr>
            <a:r>
              <a:rPr lang="en-US" sz="1000" dirty="0"/>
              <a:t>[Time: 1/2 minute]</a:t>
            </a:r>
          </a:p>
          <a:p>
            <a:endParaRPr lang="en-US" sz="1000" b="1" dirty="0"/>
          </a:p>
          <a:p>
            <a:r>
              <a:rPr lang="en-US" sz="1000" i="1" dirty="0"/>
              <a:t>Instructions:</a:t>
            </a:r>
            <a:r>
              <a:rPr lang="en-US" sz="1000" dirty="0"/>
              <a:t> Thank participants for their time and active participation.</a:t>
            </a:r>
          </a:p>
        </p:txBody>
      </p:sp>
      <p:sp>
        <p:nvSpPr>
          <p:cNvPr id="4" name="Slide Number Placeholder 3"/>
          <p:cNvSpPr>
            <a:spLocks noGrp="1"/>
          </p:cNvSpPr>
          <p:nvPr>
            <p:ph type="sldNum" sz="quarter" idx="10"/>
          </p:nvPr>
        </p:nvSpPr>
        <p:spPr/>
        <p:txBody>
          <a:bodyPr/>
          <a:lstStyle/>
          <a:p>
            <a:fld id="{0F6FD2F7-CDEE-424D-9014-E9AF9FE6567C}" type="slidenum">
              <a:rPr lang="en-US" smtClean="0"/>
              <a:pPr/>
              <a:t>20</a:t>
            </a:fld>
            <a:endParaRPr lang="en-US"/>
          </a:p>
        </p:txBody>
      </p:sp>
    </p:spTree>
    <p:extLst>
      <p:ext uri="{BB962C8B-B14F-4D97-AF65-F5344CB8AC3E}">
        <p14:creationId xmlns:p14="http://schemas.microsoft.com/office/powerpoint/2010/main" val="349525488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000" b="1" dirty="0">
                <a:solidFill>
                  <a:srgbClr val="000000"/>
                </a:solidFill>
              </a:rPr>
              <a:t>Facilitator notes:</a:t>
            </a:r>
          </a:p>
          <a:p>
            <a:endParaRPr lang="en-US" sz="1000" b="1" dirty="0">
              <a:solidFill>
                <a:srgbClr val="000000"/>
              </a:solidFill>
            </a:endParaRPr>
          </a:p>
          <a:p>
            <a:r>
              <a:rPr lang="en-US" sz="1000" dirty="0">
                <a:solidFill>
                  <a:srgbClr val="000000"/>
                </a:solidFill>
              </a:rPr>
              <a:t>[Time: 1 minute]</a:t>
            </a:r>
          </a:p>
          <a:p>
            <a:endParaRPr lang="en-US" sz="1000" b="1" dirty="0">
              <a:solidFill>
                <a:srgbClr val="000000"/>
              </a:solidFill>
            </a:endParaRPr>
          </a:p>
          <a:p>
            <a:r>
              <a:rPr lang="en-US" sz="1000" i="1" dirty="0">
                <a:solidFill>
                  <a:srgbClr val="000000"/>
                </a:solidFill>
              </a:rPr>
              <a:t>Instructions</a:t>
            </a:r>
            <a:r>
              <a:rPr lang="en-US" sz="1000" dirty="0">
                <a:solidFill>
                  <a:srgbClr val="000000"/>
                </a:solidFill>
              </a:rPr>
              <a:t>: Introduce yourself and any co-facilitator or web conferencing producer who might be helping with the session. Acknowledge the relative size of the audience, and consider having participants chat in their locations if this information is not readily apparent. The point is to give people a sense of who is participating in the session today.</a:t>
            </a:r>
          </a:p>
        </p:txBody>
      </p:sp>
      <p:sp>
        <p:nvSpPr>
          <p:cNvPr id="4" name="Slide Number Placeholder 3"/>
          <p:cNvSpPr>
            <a:spLocks noGrp="1"/>
          </p:cNvSpPr>
          <p:nvPr>
            <p:ph type="sldNum" sz="quarter" idx="10"/>
          </p:nvPr>
        </p:nvSpPr>
        <p:spPr/>
        <p:txBody>
          <a:bodyPr/>
          <a:lstStyle/>
          <a:p>
            <a:fld id="{0F6FD2F7-CDEE-424D-9014-E9AF9FE6567C}" type="slidenum">
              <a:rPr lang="en-US" smtClean="0"/>
              <a:pPr/>
              <a:t>3</a:t>
            </a:fld>
            <a:endParaRPr lang="en-US"/>
          </a:p>
        </p:txBody>
      </p:sp>
    </p:spTree>
    <p:extLst>
      <p:ext uri="{BB962C8B-B14F-4D97-AF65-F5344CB8AC3E}">
        <p14:creationId xmlns:p14="http://schemas.microsoft.com/office/powerpoint/2010/main" val="24430231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79563" y="741363"/>
            <a:ext cx="3943350" cy="2957512"/>
          </a:xfrm>
        </p:spPr>
      </p:sp>
      <p:sp>
        <p:nvSpPr>
          <p:cNvPr id="3" name="Notes Placeholder 2"/>
          <p:cNvSpPr>
            <a:spLocks noGrp="1"/>
          </p:cNvSpPr>
          <p:nvPr>
            <p:ph type="body" idx="1"/>
          </p:nvPr>
        </p:nvSpPr>
        <p:spPr/>
        <p:txBody>
          <a:bodyPr/>
          <a:lstStyle/>
          <a:p>
            <a:r>
              <a:rPr lang="en-US" sz="1000" b="1" dirty="0">
                <a:solidFill>
                  <a:srgbClr val="000000"/>
                </a:solidFill>
              </a:rPr>
              <a:t>Facilitator notes:</a:t>
            </a:r>
          </a:p>
          <a:p>
            <a:endParaRPr lang="en-US" sz="1000" b="1" dirty="0">
              <a:solidFill>
                <a:srgbClr val="000000"/>
              </a:solidFill>
            </a:endParaRPr>
          </a:p>
          <a:p>
            <a:r>
              <a:rPr lang="en-US" sz="1000" dirty="0">
                <a:solidFill>
                  <a:srgbClr val="000000"/>
                </a:solidFill>
              </a:rPr>
              <a:t>[Time: 1 minute]</a:t>
            </a:r>
          </a:p>
          <a:p>
            <a:endParaRPr lang="en-US" sz="1000" dirty="0">
              <a:solidFill>
                <a:srgbClr val="000000"/>
              </a:solidFill>
            </a:endParaRPr>
          </a:p>
          <a:p>
            <a:r>
              <a:rPr lang="en-US" sz="1000" i="1" dirty="0">
                <a:solidFill>
                  <a:srgbClr val="000000"/>
                </a:solidFill>
              </a:rPr>
              <a:t>Say</a:t>
            </a:r>
            <a:r>
              <a:rPr lang="en-US" sz="1000" dirty="0">
                <a:solidFill>
                  <a:srgbClr val="000000"/>
                </a:solidFill>
              </a:rPr>
              <a:t>: Today’s session has been designed to be an interactive experience. To get the most from the session, here are a few tips about how to participate.</a:t>
            </a:r>
          </a:p>
          <a:p>
            <a:endParaRPr lang="en-US" sz="1000" i="1" dirty="0">
              <a:solidFill>
                <a:srgbClr val="000000"/>
              </a:solidFill>
            </a:endParaRPr>
          </a:p>
          <a:p>
            <a:r>
              <a:rPr lang="en-US" sz="1000" i="1" dirty="0">
                <a:solidFill>
                  <a:srgbClr val="000000"/>
                </a:solidFill>
              </a:rPr>
              <a:t>Instructions</a:t>
            </a:r>
            <a:r>
              <a:rPr lang="en-US" sz="1000" dirty="0">
                <a:solidFill>
                  <a:srgbClr val="000000"/>
                </a:solidFill>
              </a:rPr>
              <a:t>: Highlight any web conferencing features to be used, such as the chat panel and raise hand feature. Note that the raise hand feature may not be necessary if the group is relatively small. With a small group, participants could volunteer by simply unmuting themselves and speaking up. If you do choose to use the raise hand feature, explain, “When I invite you to raise your hand during the session, I mean you can click on the raise hand button if you want to share your thoughts with the group.”</a:t>
            </a:r>
          </a:p>
          <a:p>
            <a:endParaRPr lang="en-US" sz="1000" i="1" dirty="0">
              <a:solidFill>
                <a:srgbClr val="000000"/>
              </a:solidFill>
            </a:endParaRPr>
          </a:p>
          <a:p>
            <a:r>
              <a:rPr lang="en-US" sz="1000" i="1" dirty="0">
                <a:solidFill>
                  <a:srgbClr val="000000"/>
                </a:solidFill>
              </a:rPr>
              <a:t>Say</a:t>
            </a:r>
            <a:r>
              <a:rPr lang="en-US" sz="1000" dirty="0">
                <a:solidFill>
                  <a:srgbClr val="000000"/>
                </a:solidFill>
              </a:rPr>
              <a:t>: It appears we are ready to start.</a:t>
            </a:r>
          </a:p>
          <a:p>
            <a:endParaRPr lang="en-US" sz="1000" dirty="0">
              <a:solidFill>
                <a:srgbClr val="000000"/>
              </a:solidFill>
            </a:endParaRPr>
          </a:p>
        </p:txBody>
      </p:sp>
      <p:sp>
        <p:nvSpPr>
          <p:cNvPr id="4" name="Slide Number Placeholder 3"/>
          <p:cNvSpPr>
            <a:spLocks noGrp="1"/>
          </p:cNvSpPr>
          <p:nvPr>
            <p:ph type="sldNum" sz="quarter" idx="10"/>
          </p:nvPr>
        </p:nvSpPr>
        <p:spPr/>
        <p:txBody>
          <a:bodyPr/>
          <a:lstStyle/>
          <a:p>
            <a:fld id="{0F6FD2F7-CDEE-424D-9014-E9AF9FE6567C}" type="slidenum">
              <a:rPr lang="en-US" smtClean="0"/>
              <a:pPr/>
              <a:t>4</a:t>
            </a:fld>
            <a:endParaRPr lang="en-US"/>
          </a:p>
        </p:txBody>
      </p:sp>
    </p:spTree>
    <p:extLst>
      <p:ext uri="{BB962C8B-B14F-4D97-AF65-F5344CB8AC3E}">
        <p14:creationId xmlns:p14="http://schemas.microsoft.com/office/powerpoint/2010/main" val="38861424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79563" y="741363"/>
            <a:ext cx="3943350" cy="2957512"/>
          </a:xfrm>
        </p:spPr>
      </p:sp>
      <p:sp>
        <p:nvSpPr>
          <p:cNvPr id="3" name="Notes Placeholder 2"/>
          <p:cNvSpPr>
            <a:spLocks noGrp="1"/>
          </p:cNvSpPr>
          <p:nvPr>
            <p:ph type="body" idx="1"/>
          </p:nvPr>
        </p:nvSpPr>
        <p:spPr/>
        <p:txBody>
          <a:bodyPr/>
          <a:lstStyle/>
          <a:p>
            <a:r>
              <a:rPr lang="en-US" sz="900" b="1" kern="1200" dirty="0">
                <a:solidFill>
                  <a:schemeClr val="tx1"/>
                </a:solidFill>
                <a:effectLst/>
                <a:latin typeface="+mn-lt"/>
                <a:ea typeface="+mn-ea"/>
                <a:cs typeface="+mn-cs"/>
              </a:rPr>
              <a:t>Facilitator notes:</a:t>
            </a:r>
            <a:endParaRPr lang="en-US" sz="900" kern="1200" dirty="0">
              <a:solidFill>
                <a:schemeClr val="tx1"/>
              </a:solidFill>
              <a:effectLst/>
              <a:latin typeface="+mn-lt"/>
              <a:ea typeface="+mn-ea"/>
              <a:cs typeface="+mn-cs"/>
            </a:endParaRPr>
          </a:p>
          <a:p>
            <a:endParaRPr lang="en-US" sz="900" kern="1200" dirty="0">
              <a:solidFill>
                <a:schemeClr val="tx1"/>
              </a:solidFill>
              <a:effectLst/>
              <a:latin typeface="+mn-lt"/>
              <a:ea typeface="+mn-ea"/>
              <a:cs typeface="+mn-cs"/>
            </a:endParaRPr>
          </a:p>
          <a:p>
            <a:r>
              <a:rPr lang="en-US" sz="900" kern="1200" dirty="0">
                <a:solidFill>
                  <a:schemeClr val="tx1"/>
                </a:solidFill>
                <a:effectLst/>
                <a:latin typeface="+mn-lt"/>
                <a:ea typeface="+mn-ea"/>
                <a:cs typeface="+mn-cs"/>
              </a:rPr>
              <a:t>[Time: 7</a:t>
            </a:r>
            <a:r>
              <a:rPr lang="en-US" sz="900" kern="1200" baseline="0" dirty="0">
                <a:solidFill>
                  <a:schemeClr val="tx1"/>
                </a:solidFill>
                <a:effectLst/>
                <a:latin typeface="+mn-lt"/>
                <a:ea typeface="+mn-ea"/>
                <a:cs typeface="+mn-cs"/>
              </a:rPr>
              <a:t> </a:t>
            </a:r>
            <a:r>
              <a:rPr lang="en-US" sz="900" kern="1200" dirty="0">
                <a:solidFill>
                  <a:schemeClr val="tx1"/>
                </a:solidFill>
                <a:effectLst/>
                <a:latin typeface="+mn-lt"/>
                <a:ea typeface="+mn-ea"/>
                <a:cs typeface="+mn-cs"/>
              </a:rPr>
              <a:t>minutes]</a:t>
            </a:r>
          </a:p>
          <a:p>
            <a:endParaRPr lang="en-US" sz="900" i="1" kern="1200" dirty="0">
              <a:solidFill>
                <a:schemeClr val="tx1"/>
              </a:solidFill>
              <a:effectLst/>
              <a:latin typeface="+mn-lt"/>
              <a:ea typeface="+mn-ea"/>
              <a:cs typeface="+mn-cs"/>
            </a:endParaRPr>
          </a:p>
          <a:p>
            <a:r>
              <a:rPr lang="en-US" i="1" dirty="0"/>
              <a:t>Say</a:t>
            </a:r>
            <a:r>
              <a:rPr lang="en-US" dirty="0"/>
              <a:t>: Let’s start by taking a look at the opening question.</a:t>
            </a:r>
          </a:p>
          <a:p>
            <a:endParaRPr lang="en-US" dirty="0"/>
          </a:p>
          <a:p>
            <a:r>
              <a:rPr lang="en-US" i="1" dirty="0"/>
              <a:t>Instructions</a:t>
            </a:r>
            <a:r>
              <a:rPr lang="en-US" dirty="0"/>
              <a:t>: Debrief the icebreaker question regarding what stands in the way of successful meetings in our organization. Briefly summarize participants’ comments.</a:t>
            </a:r>
          </a:p>
          <a:p>
            <a:endParaRPr lang="en-US" dirty="0"/>
          </a:p>
          <a:p>
            <a:r>
              <a:rPr lang="en-US" dirty="0"/>
              <a:t>Choose one or two common responses to focus on in a brief discussion about how those meeting challenges affect the organization’s effectiveness.  Ask for several volunteers to raise hands to share their thoughts.</a:t>
            </a:r>
          </a:p>
          <a:p>
            <a:endParaRPr lang="en-US" dirty="0"/>
          </a:p>
          <a:p>
            <a:r>
              <a:rPr lang="en-US" dirty="0"/>
              <a:t>Take a few responses from volunteers, then summarize what people have said.</a:t>
            </a:r>
          </a:p>
          <a:p>
            <a:endParaRPr lang="en-US" dirty="0"/>
          </a:p>
          <a:p>
            <a:r>
              <a:rPr lang="en-US" dirty="0" smtClean="0"/>
              <a:t>Then </a:t>
            </a:r>
            <a:r>
              <a:rPr lang="en-US" dirty="0"/>
              <a:t>set the context for the session.</a:t>
            </a:r>
          </a:p>
          <a:p>
            <a:endParaRPr lang="en-US" dirty="0"/>
          </a:p>
          <a:p>
            <a:r>
              <a:rPr lang="en-US" i="1" dirty="0"/>
              <a:t>Say</a:t>
            </a:r>
            <a:r>
              <a:rPr lang="en-US" dirty="0"/>
              <a:t>:  Given the meeting challenges the group has mentioned, it’s clear that our organization will benefit when we take steps to make our meetings more effective</a:t>
            </a:r>
            <a:r>
              <a:rPr lang="en-US" sz="900" kern="1200" dirty="0">
                <a:solidFill>
                  <a:schemeClr val="tx1"/>
                </a:solidFill>
                <a:effectLst/>
                <a:latin typeface="+mn-lt"/>
                <a:ea typeface="+mn-ea"/>
                <a:cs typeface="+mn-cs"/>
              </a:rPr>
              <a:t>.</a:t>
            </a:r>
            <a:endParaRPr lang="en-US" dirty="0"/>
          </a:p>
        </p:txBody>
      </p:sp>
      <p:sp>
        <p:nvSpPr>
          <p:cNvPr id="4" name="Slide Number Placeholder 3"/>
          <p:cNvSpPr>
            <a:spLocks noGrp="1"/>
          </p:cNvSpPr>
          <p:nvPr>
            <p:ph type="sldNum" sz="quarter" idx="10"/>
          </p:nvPr>
        </p:nvSpPr>
        <p:spPr/>
        <p:txBody>
          <a:bodyPr/>
          <a:lstStyle/>
          <a:p>
            <a:fld id="{0F6FD2F7-CDEE-424D-9014-E9AF9FE6567C}" type="slidenum">
              <a:rPr lang="en-US" smtClean="0"/>
              <a:pPr/>
              <a:t>5</a:t>
            </a:fld>
            <a:endParaRPr lang="en-US"/>
          </a:p>
        </p:txBody>
      </p:sp>
    </p:spTree>
    <p:extLst>
      <p:ext uri="{BB962C8B-B14F-4D97-AF65-F5344CB8AC3E}">
        <p14:creationId xmlns:p14="http://schemas.microsoft.com/office/powerpoint/2010/main" val="178016877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79563" y="741363"/>
            <a:ext cx="3943350" cy="2957512"/>
          </a:xfrm>
        </p:spPr>
      </p:sp>
      <p:sp>
        <p:nvSpPr>
          <p:cNvPr id="3" name="Notes Placeholder 2"/>
          <p:cNvSpPr>
            <a:spLocks noGrp="1"/>
          </p:cNvSpPr>
          <p:nvPr>
            <p:ph type="body" idx="1"/>
          </p:nvPr>
        </p:nvSpPr>
        <p:spPr/>
        <p:txBody>
          <a:bodyPr/>
          <a:lstStyle/>
          <a:p>
            <a:endParaRPr lang="en-US" sz="1000" dirty="0"/>
          </a:p>
          <a:p>
            <a:r>
              <a:rPr lang="en-US" sz="900" b="1" kern="1200" dirty="0">
                <a:solidFill>
                  <a:schemeClr val="tx1"/>
                </a:solidFill>
                <a:effectLst/>
                <a:latin typeface="+mn-lt"/>
                <a:ea typeface="+mn-ea"/>
                <a:cs typeface="+mn-cs"/>
              </a:rPr>
              <a:t>Facilitator notes:</a:t>
            </a:r>
          </a:p>
          <a:p>
            <a:endParaRPr lang="en-US" sz="900" b="0" kern="1200" dirty="0">
              <a:solidFill>
                <a:schemeClr val="tx1"/>
              </a:solidFill>
              <a:effectLst/>
              <a:latin typeface="+mn-lt"/>
              <a:ea typeface="+mn-ea"/>
              <a:cs typeface="+mn-cs"/>
            </a:endParaRPr>
          </a:p>
          <a:p>
            <a:r>
              <a:rPr lang="en-US" sz="900" b="0" kern="1200" dirty="0">
                <a:solidFill>
                  <a:schemeClr val="tx1"/>
                </a:solidFill>
                <a:effectLst/>
                <a:latin typeface="+mn-lt"/>
                <a:ea typeface="+mn-ea"/>
                <a:cs typeface="+mn-cs"/>
              </a:rPr>
              <a:t>[Time:</a:t>
            </a:r>
            <a:r>
              <a:rPr lang="en-US" sz="900" b="0" kern="1200" baseline="0" dirty="0">
                <a:solidFill>
                  <a:schemeClr val="tx1"/>
                </a:solidFill>
                <a:effectLst/>
                <a:latin typeface="+mn-lt"/>
                <a:ea typeface="+mn-ea"/>
                <a:cs typeface="+mn-cs"/>
              </a:rPr>
              <a:t> 1 minute]</a:t>
            </a:r>
          </a:p>
          <a:p>
            <a:r>
              <a:rPr lang="en-US" sz="900" kern="1200" dirty="0">
                <a:solidFill>
                  <a:schemeClr val="tx1"/>
                </a:solidFill>
                <a:effectLst/>
                <a:latin typeface="+mn-lt"/>
                <a:ea typeface="+mn-ea"/>
                <a:cs typeface="+mn-cs"/>
              </a:rPr>
              <a:t/>
            </a:r>
            <a:br>
              <a:rPr lang="en-US" sz="900" kern="1200" dirty="0">
                <a:solidFill>
                  <a:schemeClr val="tx1"/>
                </a:solidFill>
                <a:effectLst/>
                <a:latin typeface="+mn-lt"/>
                <a:ea typeface="+mn-ea"/>
                <a:cs typeface="+mn-cs"/>
              </a:rPr>
            </a:br>
            <a:r>
              <a:rPr lang="en-US" i="1" dirty="0"/>
              <a:t>Say:</a:t>
            </a:r>
            <a:r>
              <a:rPr lang="en-US" dirty="0"/>
              <a:t> Today’s session is focused on three important elements of meeting management. Specifically, we are going to discuss how to:</a:t>
            </a:r>
          </a:p>
          <a:p>
            <a:endParaRPr lang="en-US" dirty="0"/>
          </a:p>
          <a:p>
            <a:pPr marL="171450" lvl="0" indent="-171450">
              <a:buFont typeface="Arial" charset="0"/>
              <a:buChar char="•"/>
            </a:pPr>
            <a:r>
              <a:rPr lang="en-US" dirty="0"/>
              <a:t>Plan an effective meeting</a:t>
            </a:r>
          </a:p>
          <a:p>
            <a:pPr marL="171450" lvl="0" indent="-171450">
              <a:buFont typeface="Arial" charset="0"/>
              <a:buChar char="•"/>
            </a:pPr>
            <a:r>
              <a:rPr lang="en-US" dirty="0"/>
              <a:t>Encourage participation</a:t>
            </a:r>
          </a:p>
          <a:p>
            <a:pPr marL="171450" lvl="0" indent="-171450">
              <a:buFont typeface="Arial" charset="0"/>
              <a:buChar char="•"/>
            </a:pPr>
            <a:r>
              <a:rPr lang="en-US" dirty="0"/>
              <a:t>Address common meeting obstacles</a:t>
            </a:r>
          </a:p>
          <a:p>
            <a:endParaRPr lang="en-US" sz="900" kern="1200" dirty="0">
              <a:solidFill>
                <a:schemeClr val="tx1"/>
              </a:solidFill>
              <a:effectLst/>
              <a:latin typeface="+mn-lt"/>
              <a:ea typeface="+mn-ea"/>
              <a:cs typeface="+mn-cs"/>
            </a:endParaRPr>
          </a:p>
          <a:p>
            <a:pPr marL="171450" lvl="0" indent="-171450">
              <a:buFont typeface="Arial" panose="020B0604020202020204" pitchFamily="34" charset="0"/>
              <a:buChar char="•"/>
            </a:pPr>
            <a:endParaRPr lang="en-US" sz="900" kern="1200" dirty="0">
              <a:solidFill>
                <a:schemeClr val="tx1"/>
              </a:solidFill>
              <a:effectLst/>
              <a:latin typeface="+mn-lt"/>
              <a:ea typeface="+mn-ea"/>
              <a:cs typeface="+mn-cs"/>
            </a:endParaRPr>
          </a:p>
          <a:p>
            <a:r>
              <a:rPr lang="en-US" sz="900" kern="1200" dirty="0">
                <a:solidFill>
                  <a:schemeClr val="tx1"/>
                </a:solidFill>
                <a:effectLst/>
                <a:latin typeface="+mn-lt"/>
                <a:ea typeface="+mn-ea"/>
                <a:cs typeface="+mn-cs"/>
              </a:rPr>
              <a:t/>
            </a:r>
            <a:br>
              <a:rPr lang="en-US" sz="900" kern="1200" dirty="0">
                <a:solidFill>
                  <a:schemeClr val="tx1"/>
                </a:solidFill>
                <a:effectLst/>
                <a:latin typeface="+mn-lt"/>
                <a:ea typeface="+mn-ea"/>
                <a:cs typeface="+mn-cs"/>
              </a:rPr>
            </a:br>
            <a:r>
              <a:rPr lang="en-US" sz="900" kern="1200" dirty="0">
                <a:solidFill>
                  <a:schemeClr val="tx1"/>
                </a:solidFill>
                <a:effectLst/>
                <a:latin typeface="+mn-lt"/>
                <a:ea typeface="+mn-ea"/>
                <a:cs typeface="+mn-cs"/>
              </a:rPr>
              <a:t> </a:t>
            </a:r>
          </a:p>
        </p:txBody>
      </p:sp>
      <p:sp>
        <p:nvSpPr>
          <p:cNvPr id="4" name="Slide Number Placeholder 3"/>
          <p:cNvSpPr>
            <a:spLocks noGrp="1"/>
          </p:cNvSpPr>
          <p:nvPr>
            <p:ph type="sldNum" sz="quarter" idx="10"/>
          </p:nvPr>
        </p:nvSpPr>
        <p:spPr/>
        <p:txBody>
          <a:bodyPr/>
          <a:lstStyle/>
          <a:p>
            <a:fld id="{0F6FD2F7-CDEE-424D-9014-E9AF9FE6567C}" type="slidenum">
              <a:rPr lang="en-US" smtClean="0"/>
              <a:pPr/>
              <a:t>6</a:t>
            </a:fld>
            <a:endParaRPr lang="en-US"/>
          </a:p>
        </p:txBody>
      </p:sp>
    </p:spTree>
    <p:extLst>
      <p:ext uri="{BB962C8B-B14F-4D97-AF65-F5344CB8AC3E}">
        <p14:creationId xmlns:p14="http://schemas.microsoft.com/office/powerpoint/2010/main" val="393420639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79563" y="741363"/>
            <a:ext cx="3943350" cy="2957512"/>
          </a:xfrm>
        </p:spPr>
      </p:sp>
      <p:sp>
        <p:nvSpPr>
          <p:cNvPr id="3" name="Notes Placeholder 2"/>
          <p:cNvSpPr>
            <a:spLocks noGrp="1"/>
          </p:cNvSpPr>
          <p:nvPr>
            <p:ph type="body" idx="1"/>
          </p:nvPr>
        </p:nvSpPr>
        <p:spPr/>
        <p:txBody>
          <a:bodyPr/>
          <a:lstStyle/>
          <a:p>
            <a:r>
              <a:rPr lang="en-US" sz="900" b="1" kern="1200" dirty="0">
                <a:solidFill>
                  <a:schemeClr val="tx1"/>
                </a:solidFill>
                <a:effectLst/>
                <a:latin typeface="+mn-lt"/>
                <a:ea typeface="+mn-ea"/>
                <a:cs typeface="+mn-cs"/>
              </a:rPr>
              <a:t>Facilitator notes:</a:t>
            </a:r>
            <a:endParaRPr lang="en-US" sz="900" kern="1200" dirty="0">
              <a:solidFill>
                <a:schemeClr val="tx1"/>
              </a:solidFill>
              <a:effectLst/>
              <a:latin typeface="+mn-lt"/>
              <a:ea typeface="+mn-ea"/>
              <a:cs typeface="+mn-cs"/>
            </a:endParaRPr>
          </a:p>
          <a:p>
            <a:endParaRPr lang="en-US" sz="900" kern="1200" dirty="0">
              <a:solidFill>
                <a:schemeClr val="tx1"/>
              </a:solidFill>
              <a:effectLst/>
              <a:latin typeface="+mn-lt"/>
              <a:ea typeface="+mn-ea"/>
              <a:cs typeface="+mn-cs"/>
            </a:endParaRPr>
          </a:p>
          <a:p>
            <a:r>
              <a:rPr lang="en-US" sz="900" kern="1200" dirty="0">
                <a:solidFill>
                  <a:schemeClr val="tx1"/>
                </a:solidFill>
                <a:effectLst/>
                <a:latin typeface="+mn-lt"/>
                <a:ea typeface="+mn-ea"/>
                <a:cs typeface="+mn-cs"/>
              </a:rPr>
              <a:t>[Time: 1 minute]</a:t>
            </a:r>
          </a:p>
          <a:p>
            <a:endParaRPr lang="en-US" sz="900" i="1" kern="1200" dirty="0">
              <a:solidFill>
                <a:schemeClr val="tx1"/>
              </a:solidFill>
              <a:effectLst/>
              <a:latin typeface="+mn-lt"/>
              <a:ea typeface="+mn-ea"/>
              <a:cs typeface="+mn-cs"/>
            </a:endParaRPr>
          </a:p>
          <a:p>
            <a:r>
              <a:rPr lang="en-US" sz="1000" i="1" dirty="0"/>
              <a:t>Say:</a:t>
            </a:r>
            <a:r>
              <a:rPr lang="en-US" sz="1000" dirty="0"/>
              <a:t>  Let’s begin by discussing how to plan for a successful meeting.  Many factors contribute to the success of a meeting, but one in particular is often overlooked: preparation. Careful planning will help ensure that everyone can make the most of their time together.</a:t>
            </a:r>
          </a:p>
          <a:p>
            <a:endParaRPr lang="en-US" sz="1000" dirty="0"/>
          </a:p>
        </p:txBody>
      </p:sp>
      <p:sp>
        <p:nvSpPr>
          <p:cNvPr id="4" name="Slide Number Placeholder 3"/>
          <p:cNvSpPr>
            <a:spLocks noGrp="1"/>
          </p:cNvSpPr>
          <p:nvPr>
            <p:ph type="sldNum" sz="quarter" idx="10"/>
          </p:nvPr>
        </p:nvSpPr>
        <p:spPr/>
        <p:txBody>
          <a:bodyPr/>
          <a:lstStyle/>
          <a:p>
            <a:fld id="{0F6FD2F7-CDEE-424D-9014-E9AF9FE6567C}" type="slidenum">
              <a:rPr lang="en-US" smtClean="0"/>
              <a:pPr/>
              <a:t>7</a:t>
            </a:fld>
            <a:endParaRPr lang="en-US"/>
          </a:p>
        </p:txBody>
      </p:sp>
    </p:spTree>
    <p:extLst>
      <p:ext uri="{BB962C8B-B14F-4D97-AF65-F5344CB8AC3E}">
        <p14:creationId xmlns:p14="http://schemas.microsoft.com/office/powerpoint/2010/main" val="258454970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000" b="1" kern="1200" dirty="0">
                <a:solidFill>
                  <a:schemeClr val="tx1"/>
                </a:solidFill>
                <a:effectLst/>
              </a:rPr>
              <a:t>Facilitator notes:</a:t>
            </a:r>
            <a:endParaRPr lang="en-US" sz="1000" kern="1200" dirty="0">
              <a:solidFill>
                <a:schemeClr val="tx1"/>
              </a:solidFill>
              <a:effectLst/>
            </a:endParaRPr>
          </a:p>
          <a:p>
            <a:endParaRPr lang="en-US" sz="1000" kern="1200" dirty="0">
              <a:solidFill>
                <a:schemeClr val="tx1"/>
              </a:solidFill>
              <a:effectLst/>
            </a:endParaRPr>
          </a:p>
          <a:p>
            <a:r>
              <a:rPr lang="en-US" sz="1000" kern="1200" dirty="0">
                <a:solidFill>
                  <a:schemeClr val="tx1"/>
                </a:solidFill>
                <a:effectLst/>
              </a:rPr>
              <a:t>[Time: </a:t>
            </a:r>
            <a:r>
              <a:rPr lang="en-US" sz="1000" dirty="0"/>
              <a:t>5 </a:t>
            </a:r>
            <a:r>
              <a:rPr lang="en-US" sz="1000" kern="1200" dirty="0">
                <a:solidFill>
                  <a:schemeClr val="tx1"/>
                </a:solidFill>
                <a:effectLst/>
              </a:rPr>
              <a:t>minutes]</a:t>
            </a:r>
          </a:p>
          <a:p>
            <a:endParaRPr lang="en-US" sz="1000" dirty="0"/>
          </a:p>
          <a:p>
            <a:r>
              <a:rPr lang="en-US" sz="1000" i="1" dirty="0"/>
              <a:t>Say:  </a:t>
            </a:r>
            <a:r>
              <a:rPr lang="en-US" sz="1000" dirty="0"/>
              <a:t>A first step in planning a meeting is to determine if a meeting is even necessary. Let’s consider a couple of short scenarios. Take a look at this one.</a:t>
            </a:r>
          </a:p>
          <a:p>
            <a:endParaRPr lang="en-US" sz="1000" dirty="0"/>
          </a:p>
          <a:p>
            <a:r>
              <a:rPr lang="en-US" sz="1000" i="1" dirty="0"/>
              <a:t>Instructions: </a:t>
            </a:r>
            <a:r>
              <a:rPr lang="en-US" sz="1000" dirty="0"/>
              <a:t>Give participants </a:t>
            </a:r>
            <a:r>
              <a:rPr lang="en-US" sz="1000" dirty="0" smtClean="0"/>
              <a:t>a </a:t>
            </a:r>
            <a:r>
              <a:rPr lang="en-US" sz="1000" dirty="0"/>
              <a:t>minute to read this first scenario, and then ask them to chat in their response, yes or no. Note whether most participants respond one way or the other. </a:t>
            </a:r>
          </a:p>
          <a:p>
            <a:endParaRPr lang="en-US" sz="1000" dirty="0"/>
          </a:p>
          <a:p>
            <a:r>
              <a:rPr lang="en-US" sz="1000" dirty="0"/>
              <a:t>Ask for one or two volunteers to explain their choices.  If responses vary, ask for one volunteer who thought Sara should call a </a:t>
            </a:r>
            <a:r>
              <a:rPr lang="en-US" sz="1000" dirty="0" smtClean="0"/>
              <a:t>meeting </a:t>
            </a:r>
            <a:r>
              <a:rPr lang="en-US" sz="1000" dirty="0"/>
              <a:t>and one volunteer who thought Sara should not call a meeting. </a:t>
            </a:r>
          </a:p>
          <a:p>
            <a:endParaRPr lang="en-US" sz="900" kern="1200" dirty="0">
              <a:solidFill>
                <a:schemeClr val="tx1"/>
              </a:solidFill>
              <a:effectLst/>
              <a:latin typeface="+mn-lt"/>
              <a:ea typeface="+mn-ea"/>
              <a:cs typeface="+mn-cs"/>
            </a:endParaRPr>
          </a:p>
          <a:p>
            <a:endParaRPr lang="en-US" sz="900" i="1" kern="1200" dirty="0">
              <a:solidFill>
                <a:schemeClr val="tx1"/>
              </a:solidFill>
              <a:effectLst/>
              <a:latin typeface="+mn-lt"/>
              <a:ea typeface="+mn-ea"/>
              <a:cs typeface="+mn-cs"/>
            </a:endParaRPr>
          </a:p>
          <a:p>
            <a:endParaRPr lang="en-US" sz="900" kern="1200" dirty="0">
              <a:solidFill>
                <a:schemeClr val="tx1"/>
              </a:solidFill>
              <a:effectLst/>
              <a:latin typeface="+mn-lt"/>
              <a:ea typeface="+mn-ea"/>
              <a:cs typeface="+mn-cs"/>
            </a:endParaRPr>
          </a:p>
          <a:p>
            <a:r>
              <a:rPr lang="en-US" sz="700" kern="1200" dirty="0">
                <a:solidFill>
                  <a:schemeClr val="tx1"/>
                </a:solidFill>
                <a:effectLst/>
                <a:latin typeface="+mn-lt"/>
                <a:ea typeface="+mn-ea"/>
                <a:cs typeface="+mn-cs"/>
              </a:rPr>
              <a:t> </a:t>
            </a:r>
            <a:endParaRPr lang="en-US" sz="9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5462CC30-9124-1748-A6BC-3C0C609A0208}" type="slidenum">
              <a:rPr lang="en-US" smtClean="0"/>
              <a:pPr/>
              <a:t>8</a:t>
            </a:fld>
            <a:endParaRPr lang="en-US"/>
          </a:p>
        </p:txBody>
      </p:sp>
    </p:spTree>
    <p:extLst>
      <p:ext uri="{BB962C8B-B14F-4D97-AF65-F5344CB8AC3E}">
        <p14:creationId xmlns:p14="http://schemas.microsoft.com/office/powerpoint/2010/main" val="1138920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000" b="1" kern="1200" dirty="0">
                <a:solidFill>
                  <a:schemeClr val="tx1"/>
                </a:solidFill>
                <a:effectLst/>
              </a:rPr>
              <a:t>Facilitator notes:</a:t>
            </a:r>
            <a:endParaRPr lang="en-US" sz="1000" kern="1200" dirty="0">
              <a:solidFill>
                <a:schemeClr val="tx1"/>
              </a:solidFill>
              <a:effectLst/>
            </a:endParaRPr>
          </a:p>
          <a:p>
            <a:endParaRPr lang="en-US" sz="1000" kern="1200" dirty="0">
              <a:solidFill>
                <a:schemeClr val="tx1"/>
              </a:solidFill>
              <a:effectLst/>
            </a:endParaRPr>
          </a:p>
          <a:p>
            <a:r>
              <a:rPr lang="en-US" sz="1000" kern="1200" dirty="0">
                <a:solidFill>
                  <a:schemeClr val="tx1"/>
                </a:solidFill>
                <a:effectLst/>
              </a:rPr>
              <a:t>[Time: </a:t>
            </a:r>
            <a:r>
              <a:rPr lang="en-US" sz="1000" dirty="0"/>
              <a:t>5 </a:t>
            </a:r>
            <a:r>
              <a:rPr lang="en-US" sz="1000" kern="1200" dirty="0">
                <a:solidFill>
                  <a:schemeClr val="tx1"/>
                </a:solidFill>
                <a:effectLst/>
              </a:rPr>
              <a:t>minutes]</a:t>
            </a:r>
          </a:p>
          <a:p>
            <a:endParaRPr lang="en-US" sz="1000" dirty="0"/>
          </a:p>
          <a:p>
            <a:r>
              <a:rPr lang="en-US" sz="1000" i="1" dirty="0"/>
              <a:t>Say: </a:t>
            </a:r>
            <a:r>
              <a:rPr lang="en-US" sz="1000" dirty="0"/>
              <a:t>Now let’s take a minute to consider another scenario.</a:t>
            </a:r>
          </a:p>
          <a:p>
            <a:endParaRPr lang="en-US" sz="1000" dirty="0"/>
          </a:p>
          <a:p>
            <a:r>
              <a:rPr lang="en-US" sz="1000" i="1" dirty="0"/>
              <a:t>Instructions: </a:t>
            </a:r>
            <a:r>
              <a:rPr lang="en-US" sz="1000" dirty="0"/>
              <a:t>Give participants one minute to read this second scenario, and then ask them to chat in their response, yes or no. Note whether most participants respond one way or the other. </a:t>
            </a:r>
          </a:p>
          <a:p>
            <a:endParaRPr lang="en-US" sz="1000" dirty="0"/>
          </a:p>
          <a:p>
            <a:r>
              <a:rPr lang="en-US" sz="1000" dirty="0"/>
              <a:t>Ask for one or two volunteers to explain their choices.  If responses vary, ask for one volunteer who thought Peter should call a meeting, and one volunteer who thought Peter should not call a meeting. </a:t>
            </a:r>
          </a:p>
          <a:p>
            <a:endParaRPr lang="en-US" sz="1000" dirty="0"/>
          </a:p>
          <a:p>
            <a:r>
              <a:rPr lang="en-US" sz="1000" dirty="0"/>
              <a:t>Note whether there was broad consensus on each scenario, or whether participants differed in their responses. If the latter, mention that the need to hold a meeting </a:t>
            </a:r>
            <a:r>
              <a:rPr lang="en-US" sz="1000" dirty="0" smtClean="0"/>
              <a:t>may or may not </a:t>
            </a:r>
            <a:r>
              <a:rPr lang="en-US" sz="1000" dirty="0"/>
              <a:t>be obvious, but it’s always useful to take time to consider options.</a:t>
            </a:r>
          </a:p>
          <a:p>
            <a:endParaRPr lang="en-US" sz="900" i="1" kern="1200" dirty="0">
              <a:solidFill>
                <a:schemeClr val="tx1"/>
              </a:solidFill>
              <a:effectLst/>
              <a:latin typeface="+mn-lt"/>
              <a:ea typeface="+mn-ea"/>
              <a:cs typeface="+mn-cs"/>
            </a:endParaRPr>
          </a:p>
          <a:p>
            <a:endParaRPr lang="en-US" sz="900" kern="1200" dirty="0">
              <a:solidFill>
                <a:schemeClr val="tx1"/>
              </a:solidFill>
              <a:effectLst/>
              <a:latin typeface="+mn-lt"/>
              <a:ea typeface="+mn-ea"/>
              <a:cs typeface="+mn-cs"/>
            </a:endParaRPr>
          </a:p>
          <a:p>
            <a:r>
              <a:rPr lang="en-US" sz="700" kern="1200" dirty="0">
                <a:solidFill>
                  <a:schemeClr val="tx1"/>
                </a:solidFill>
                <a:effectLst/>
                <a:latin typeface="+mn-lt"/>
                <a:ea typeface="+mn-ea"/>
                <a:cs typeface="+mn-cs"/>
              </a:rPr>
              <a:t> </a:t>
            </a:r>
            <a:endParaRPr lang="en-US" sz="9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5462CC30-9124-1748-A6BC-3C0C609A0208}" type="slidenum">
              <a:rPr lang="en-US" smtClean="0"/>
              <a:pPr/>
              <a:t>9</a:t>
            </a:fld>
            <a:endParaRPr lang="en-US"/>
          </a:p>
        </p:txBody>
      </p:sp>
    </p:spTree>
    <p:extLst>
      <p:ext uri="{BB962C8B-B14F-4D97-AF65-F5344CB8AC3E}">
        <p14:creationId xmlns:p14="http://schemas.microsoft.com/office/powerpoint/2010/main" val="42986044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4.png"/><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title slide">
    <p:spTree>
      <p:nvGrpSpPr>
        <p:cNvPr id="1" name=""/>
        <p:cNvGrpSpPr/>
        <p:nvPr/>
      </p:nvGrpSpPr>
      <p:grpSpPr>
        <a:xfrm>
          <a:off x="0" y="0"/>
          <a:ext cx="0" cy="0"/>
          <a:chOff x="0" y="0"/>
          <a:chExt cx="0" cy="0"/>
        </a:xfrm>
      </p:grpSpPr>
      <p:sp>
        <p:nvSpPr>
          <p:cNvPr id="10" name="Picture Placeholder 9"/>
          <p:cNvSpPr>
            <a:spLocks noGrp="1"/>
          </p:cNvSpPr>
          <p:nvPr>
            <p:ph type="pic" sz="quarter" idx="10"/>
          </p:nvPr>
        </p:nvSpPr>
        <p:spPr>
          <a:xfrm>
            <a:off x="0" y="1014414"/>
            <a:ext cx="9144000" cy="4344986"/>
          </a:xfrm>
          <a:prstGeom prst="rect">
            <a:avLst/>
          </a:prstGeom>
        </p:spPr>
        <p:txBody>
          <a:bodyPr/>
          <a:lstStyle/>
          <a:p>
            <a:endParaRPr lang="en-US" dirty="0"/>
          </a:p>
        </p:txBody>
      </p:sp>
      <p:sp>
        <p:nvSpPr>
          <p:cNvPr id="13" name="Rectangle 12"/>
          <p:cNvSpPr/>
          <p:nvPr/>
        </p:nvSpPr>
        <p:spPr>
          <a:xfrm>
            <a:off x="0" y="0"/>
            <a:ext cx="9144000" cy="1016000"/>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Calibri"/>
              <a:cs typeface="Calibri"/>
            </a:endParaRPr>
          </a:p>
        </p:txBody>
      </p:sp>
      <p:sp>
        <p:nvSpPr>
          <p:cNvPr id="16" name="Rectangle 15"/>
          <p:cNvSpPr/>
          <p:nvPr/>
        </p:nvSpPr>
        <p:spPr>
          <a:xfrm>
            <a:off x="0" y="6545263"/>
            <a:ext cx="9144000" cy="312737"/>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TextBox 16"/>
          <p:cNvSpPr txBox="1"/>
          <p:nvPr/>
        </p:nvSpPr>
        <p:spPr>
          <a:xfrm>
            <a:off x="2511001" y="6626078"/>
            <a:ext cx="6175799" cy="123111"/>
          </a:xfrm>
          <a:prstGeom prst="rect">
            <a:avLst/>
          </a:prstGeom>
          <a:noFill/>
        </p:spPr>
        <p:txBody>
          <a:bodyPr wrap="square" lIns="0" tIns="0" rIns="0" bIns="0" rtlCol="0">
            <a:spAutoFit/>
          </a:bodyPr>
          <a:lstStyle/>
          <a:p>
            <a:pPr algn="r"/>
            <a:r>
              <a:rPr lang="en-US" sz="800" dirty="0">
                <a:solidFill>
                  <a:schemeClr val="accent5">
                    <a:lumMod val="75000"/>
                  </a:schemeClr>
                </a:solidFill>
              </a:rPr>
              <a:t>© </a:t>
            </a:r>
            <a:r>
              <a:rPr lang="en-US" sz="800">
                <a:solidFill>
                  <a:schemeClr val="accent5">
                    <a:lumMod val="75000"/>
                  </a:schemeClr>
                </a:solidFill>
              </a:rPr>
              <a:t>Copyright </a:t>
            </a:r>
            <a:r>
              <a:rPr lang="en-US" sz="800" smtClean="0">
                <a:solidFill>
                  <a:schemeClr val="accent5">
                    <a:lumMod val="75000"/>
                  </a:schemeClr>
                </a:solidFill>
              </a:rPr>
              <a:t>2016 </a:t>
            </a:r>
            <a:r>
              <a:rPr lang="en-US" sz="800" dirty="0">
                <a:solidFill>
                  <a:schemeClr val="accent5">
                    <a:lumMod val="75000"/>
                  </a:schemeClr>
                </a:solidFill>
              </a:rPr>
              <a:t>Harvard Business School Publishing. All rights reserved. Harvard Business Publishing is an affiliate of Harvard Business School.</a:t>
            </a:r>
          </a:p>
        </p:txBody>
      </p:sp>
      <p:sp>
        <p:nvSpPr>
          <p:cNvPr id="2" name="Title 1"/>
          <p:cNvSpPr>
            <a:spLocks noGrp="1"/>
          </p:cNvSpPr>
          <p:nvPr>
            <p:ph type="ctrTitle" hasCustomPrompt="1"/>
          </p:nvPr>
        </p:nvSpPr>
        <p:spPr>
          <a:xfrm>
            <a:off x="1390315" y="2914315"/>
            <a:ext cx="7299659" cy="1242679"/>
          </a:xfrm>
          <a:prstGeom prst="rect">
            <a:avLst/>
          </a:prstGeom>
        </p:spPr>
        <p:txBody>
          <a:bodyPr anchor="ctr" anchorCtr="0">
            <a:noAutofit/>
          </a:bodyPr>
          <a:lstStyle>
            <a:lvl1pPr>
              <a:lnSpc>
                <a:spcPts val="4500"/>
              </a:lnSpc>
              <a:defRPr sz="4000" baseline="0">
                <a:solidFill>
                  <a:schemeClr val="bg1"/>
                </a:solidFill>
              </a:defRPr>
            </a:lvl1pPr>
          </a:lstStyle>
          <a:p>
            <a:r>
              <a:rPr lang="en-US" dirty="0"/>
              <a:t>Presentation Title</a:t>
            </a:r>
          </a:p>
        </p:txBody>
      </p:sp>
    </p:spTree>
    <p:extLst>
      <p:ext uri="{BB962C8B-B14F-4D97-AF65-F5344CB8AC3E}">
        <p14:creationId xmlns:p14="http://schemas.microsoft.com/office/powerpoint/2010/main" val="40582577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4" name="Content Placeholder 3"/>
          <p:cNvSpPr>
            <a:spLocks noGrp="1"/>
          </p:cNvSpPr>
          <p:nvPr>
            <p:ph sz="quarter" idx="10"/>
          </p:nvPr>
        </p:nvSpPr>
        <p:spPr>
          <a:xfrm>
            <a:off x="444499" y="1831975"/>
            <a:ext cx="8233833" cy="4221692"/>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5523927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ntent_picture">
    <p:spTree>
      <p:nvGrpSpPr>
        <p:cNvPr id="1" name=""/>
        <p:cNvGrpSpPr/>
        <p:nvPr/>
      </p:nvGrpSpPr>
      <p:grpSpPr>
        <a:xfrm>
          <a:off x="0" y="0"/>
          <a:ext cx="0" cy="0"/>
          <a:chOff x="0" y="0"/>
          <a:chExt cx="0" cy="0"/>
        </a:xfrm>
      </p:grpSpPr>
      <p:sp>
        <p:nvSpPr>
          <p:cNvPr id="4" name="Picture Placeholder 3"/>
          <p:cNvSpPr>
            <a:spLocks noGrp="1"/>
          </p:cNvSpPr>
          <p:nvPr>
            <p:ph type="pic" sz="quarter" idx="12"/>
          </p:nvPr>
        </p:nvSpPr>
        <p:spPr>
          <a:xfrm>
            <a:off x="457200" y="1846063"/>
            <a:ext cx="4908549" cy="3408561"/>
          </a:xfrm>
        </p:spPr>
        <p:txBody>
          <a:bodyPr/>
          <a:lstStyle/>
          <a:p>
            <a:endParaRPr lang="en-US"/>
          </a:p>
        </p:txBody>
      </p:sp>
      <p:sp>
        <p:nvSpPr>
          <p:cNvPr id="2" name="Title 1"/>
          <p:cNvSpPr>
            <a:spLocks noGrp="1"/>
          </p:cNvSpPr>
          <p:nvPr>
            <p:ph type="title"/>
          </p:nvPr>
        </p:nvSpPr>
        <p:spPr/>
        <p:txBody>
          <a:bodyPr/>
          <a:lstStyle/>
          <a:p>
            <a:r>
              <a:rPr lang="en-US"/>
              <a:t>Click to edit Master title style</a:t>
            </a:r>
          </a:p>
        </p:txBody>
      </p:sp>
      <p:sp>
        <p:nvSpPr>
          <p:cNvPr id="6" name="Text Placeholder 5"/>
          <p:cNvSpPr>
            <a:spLocks noGrp="1"/>
          </p:cNvSpPr>
          <p:nvPr>
            <p:ph type="body" sz="quarter" idx="13" hasCustomPrompt="1"/>
          </p:nvPr>
        </p:nvSpPr>
        <p:spPr>
          <a:xfrm>
            <a:off x="5715000" y="1846064"/>
            <a:ext cx="2967038" cy="3430588"/>
          </a:xfrm>
        </p:spPr>
        <p:txBody>
          <a:bodyPr/>
          <a:lstStyle>
            <a:lvl1pPr marL="225425" indent="-225425">
              <a:buFont typeface="Arial"/>
              <a:buChar char="•"/>
              <a:defRPr sz="2000"/>
            </a:lvl1pPr>
            <a:lvl2pPr marL="623888" indent="-231775">
              <a:buFont typeface="Lucida Grande"/>
              <a:buChar char="­"/>
              <a:defRPr sz="1800"/>
            </a:lvl2pPr>
          </a:lstStyle>
          <a:p>
            <a:pPr lvl="0"/>
            <a:r>
              <a:rPr lang="en-US" dirty="0"/>
              <a:t>Bullet</a:t>
            </a:r>
          </a:p>
          <a:p>
            <a:pPr lvl="1"/>
            <a:r>
              <a:rPr lang="en-US" dirty="0"/>
              <a:t>Sub bullet</a:t>
            </a:r>
          </a:p>
          <a:p>
            <a:pPr lvl="0"/>
            <a:r>
              <a:rPr lang="en-US" dirty="0"/>
              <a:t>Bullet</a:t>
            </a:r>
          </a:p>
          <a:p>
            <a:pPr lvl="0"/>
            <a:r>
              <a:rPr lang="en-US" dirty="0"/>
              <a:t>Bullet</a:t>
            </a:r>
          </a:p>
          <a:p>
            <a:pPr lvl="0"/>
            <a:endParaRPr lang="en-US" dirty="0"/>
          </a:p>
        </p:txBody>
      </p:sp>
    </p:spTree>
    <p:extLst>
      <p:ext uri="{BB962C8B-B14F-4D97-AF65-F5344CB8AC3E}">
        <p14:creationId xmlns:p14="http://schemas.microsoft.com/office/powerpoint/2010/main" val="26206287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8793262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p:cSld name="scenario">
    <p:spTree>
      <p:nvGrpSpPr>
        <p:cNvPr id="1" name=""/>
        <p:cNvGrpSpPr/>
        <p:nvPr/>
      </p:nvGrpSpPr>
      <p:grpSpPr>
        <a:xfrm>
          <a:off x="0" y="0"/>
          <a:ext cx="0" cy="0"/>
          <a:chOff x="0" y="0"/>
          <a:chExt cx="0" cy="0"/>
        </a:xfrm>
      </p:grpSpPr>
      <p:sp>
        <p:nvSpPr>
          <p:cNvPr id="4" name="Rectangle 3"/>
          <p:cNvSpPr/>
          <p:nvPr/>
        </p:nvSpPr>
        <p:spPr>
          <a:xfrm>
            <a:off x="0" y="1"/>
            <a:ext cx="9144000" cy="6588124"/>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 name="Title 2"/>
          <p:cNvSpPr>
            <a:spLocks noGrp="1"/>
          </p:cNvSpPr>
          <p:nvPr>
            <p:ph type="title" hasCustomPrompt="1"/>
          </p:nvPr>
        </p:nvSpPr>
        <p:spPr>
          <a:xfrm>
            <a:off x="457202" y="987425"/>
            <a:ext cx="5019674" cy="861291"/>
          </a:xfrm>
        </p:spPr>
        <p:txBody>
          <a:bodyPr anchor="b"/>
          <a:lstStyle>
            <a:lvl1pPr>
              <a:defRPr b="1">
                <a:solidFill>
                  <a:srgbClr val="000000"/>
                </a:solidFill>
              </a:defRPr>
            </a:lvl1pPr>
          </a:lstStyle>
          <a:p>
            <a:r>
              <a:rPr lang="en-US" dirty="0"/>
              <a:t>Click to edit master title style</a:t>
            </a:r>
          </a:p>
        </p:txBody>
      </p:sp>
      <p:sp>
        <p:nvSpPr>
          <p:cNvPr id="5" name="TextBox 4"/>
          <p:cNvSpPr txBox="1"/>
          <p:nvPr/>
        </p:nvSpPr>
        <p:spPr>
          <a:xfrm>
            <a:off x="8221136" y="6256991"/>
            <a:ext cx="465664" cy="230832"/>
          </a:xfrm>
          <a:prstGeom prst="rect">
            <a:avLst/>
          </a:prstGeom>
          <a:noFill/>
        </p:spPr>
        <p:txBody>
          <a:bodyPr wrap="square" lIns="0" tIns="0" rIns="0" bIns="0" rtlCol="0" anchor="b" anchorCtr="0">
            <a:spAutoFit/>
          </a:bodyPr>
          <a:lstStyle/>
          <a:p>
            <a:pPr algn="r"/>
            <a:fld id="{C3AF2E29-DDBE-424F-AE4F-CDBB0CF106FA}" type="slidenum">
              <a:rPr lang="en-US" sz="1500" smtClean="0">
                <a:solidFill>
                  <a:schemeClr val="accent5">
                    <a:lumMod val="50000"/>
                  </a:schemeClr>
                </a:solidFill>
              </a:rPr>
              <a:pPr algn="r"/>
              <a:t>‹#›</a:t>
            </a:fld>
            <a:endParaRPr lang="en-US" sz="1500" dirty="0">
              <a:solidFill>
                <a:schemeClr val="accent5">
                  <a:lumMod val="50000"/>
                </a:schemeClr>
              </a:solidFill>
            </a:endParaRPr>
          </a:p>
        </p:txBody>
      </p:sp>
      <p:sp>
        <p:nvSpPr>
          <p:cNvPr id="6" name="TextBox 5"/>
          <p:cNvSpPr txBox="1"/>
          <p:nvPr/>
        </p:nvSpPr>
        <p:spPr>
          <a:xfrm>
            <a:off x="2511001" y="6626078"/>
            <a:ext cx="6175799" cy="123111"/>
          </a:xfrm>
          <a:prstGeom prst="rect">
            <a:avLst/>
          </a:prstGeom>
          <a:noFill/>
        </p:spPr>
        <p:txBody>
          <a:bodyPr wrap="square" lIns="0" tIns="0" rIns="0" bIns="0" rtlCol="0">
            <a:spAutoFit/>
          </a:bodyPr>
          <a:lstStyle/>
          <a:p>
            <a:pPr algn="r"/>
            <a:r>
              <a:rPr lang="en-US" sz="800" dirty="0">
                <a:solidFill>
                  <a:schemeClr val="accent5">
                    <a:lumMod val="75000"/>
                  </a:schemeClr>
                </a:solidFill>
              </a:rPr>
              <a:t>© Copyright </a:t>
            </a:r>
            <a:r>
              <a:rPr lang="en-US" sz="800" dirty="0" smtClean="0">
                <a:solidFill>
                  <a:schemeClr val="accent5">
                    <a:lumMod val="75000"/>
                  </a:schemeClr>
                </a:solidFill>
              </a:rPr>
              <a:t>2016  </a:t>
            </a:r>
            <a:r>
              <a:rPr lang="en-US" sz="800" dirty="0">
                <a:solidFill>
                  <a:schemeClr val="accent5">
                    <a:lumMod val="75000"/>
                  </a:schemeClr>
                </a:solidFill>
              </a:rPr>
              <a:t>Harvard Business School Publishing. All rights reserved. Harvard Business Publishing is an affiliate of Harvard Business School.</a:t>
            </a:r>
          </a:p>
        </p:txBody>
      </p:sp>
      <p:pic>
        <p:nvPicPr>
          <p:cNvPr id="7" name="Picture 6" descr="HMM-logo_horizontal_color.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710947" y="6309215"/>
            <a:ext cx="1697789" cy="193181"/>
          </a:xfrm>
          <a:prstGeom prst="rect">
            <a:avLst/>
          </a:prstGeom>
        </p:spPr>
      </p:pic>
      <p:sp>
        <p:nvSpPr>
          <p:cNvPr id="13" name="Text Placeholder 12"/>
          <p:cNvSpPr>
            <a:spLocks noGrp="1"/>
          </p:cNvSpPr>
          <p:nvPr>
            <p:ph type="body" sz="quarter" idx="10"/>
          </p:nvPr>
        </p:nvSpPr>
        <p:spPr>
          <a:xfrm>
            <a:off x="444500" y="2063750"/>
            <a:ext cx="5032375" cy="3698875"/>
          </a:xfrm>
        </p:spPr>
        <p:txBody>
          <a:bodyPr/>
          <a:lstStyle>
            <a:lvl1pPr marL="53975" indent="0">
              <a:buNone/>
              <a:defRPr lang="en-US" dirty="0" smtClean="0"/>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grpSp>
        <p:nvGrpSpPr>
          <p:cNvPr id="14" name="Group 13"/>
          <p:cNvGrpSpPr/>
          <p:nvPr/>
        </p:nvGrpSpPr>
        <p:grpSpPr>
          <a:xfrm>
            <a:off x="7632039" y="1"/>
            <a:ext cx="1110074" cy="1586829"/>
            <a:chOff x="7632039" y="1"/>
            <a:chExt cx="1110074" cy="1586829"/>
          </a:xfrm>
        </p:grpSpPr>
        <p:grpSp>
          <p:nvGrpSpPr>
            <p:cNvPr id="15" name="Group 14"/>
            <p:cNvGrpSpPr/>
            <p:nvPr/>
          </p:nvGrpSpPr>
          <p:grpSpPr>
            <a:xfrm>
              <a:off x="7632039" y="1"/>
              <a:ext cx="1110074" cy="1586829"/>
              <a:chOff x="7632039" y="1"/>
              <a:chExt cx="1110074" cy="1586829"/>
            </a:xfrm>
          </p:grpSpPr>
          <p:sp>
            <p:nvSpPr>
              <p:cNvPr id="17" name="Rectangle 16"/>
              <p:cNvSpPr/>
              <p:nvPr/>
            </p:nvSpPr>
            <p:spPr>
              <a:xfrm>
                <a:off x="7632039" y="1"/>
                <a:ext cx="1110074" cy="135643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Chevron 17"/>
              <p:cNvSpPr/>
              <p:nvPr/>
            </p:nvSpPr>
            <p:spPr>
              <a:xfrm rot="16200000">
                <a:off x="7956601" y="802890"/>
                <a:ext cx="459378" cy="1108502"/>
              </a:xfrm>
              <a:prstGeom prst="chevron">
                <a:avLst/>
              </a:prstGeom>
              <a:solidFill>
                <a:srgbClr val="B000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grpSp>
        <p:sp>
          <p:nvSpPr>
            <p:cNvPr id="16" name="TextBox 15"/>
            <p:cNvSpPr txBox="1"/>
            <p:nvPr/>
          </p:nvSpPr>
          <p:spPr>
            <a:xfrm>
              <a:off x="7643746" y="664718"/>
              <a:ext cx="1098177" cy="400110"/>
            </a:xfrm>
            <a:prstGeom prst="rect">
              <a:avLst/>
            </a:prstGeom>
            <a:noFill/>
          </p:spPr>
          <p:txBody>
            <a:bodyPr wrap="square" rtlCol="0">
              <a:spAutoFit/>
            </a:bodyPr>
            <a:lstStyle/>
            <a:p>
              <a:pPr algn="ctr"/>
              <a:r>
                <a:rPr lang="en-US" sz="1000" dirty="0">
                  <a:solidFill>
                    <a:schemeClr val="bg1"/>
                  </a:solidFill>
                </a:rPr>
                <a:t>MEETING</a:t>
              </a:r>
            </a:p>
            <a:p>
              <a:pPr algn="ctr"/>
              <a:r>
                <a:rPr lang="en-US" sz="1000" dirty="0">
                  <a:solidFill>
                    <a:schemeClr val="bg1"/>
                  </a:solidFill>
                </a:rPr>
                <a:t>MANAGEMENT</a:t>
              </a:r>
            </a:p>
          </p:txBody>
        </p:sp>
      </p:grpSp>
      <p:sp>
        <p:nvSpPr>
          <p:cNvPr id="20" name="Text Placeholder 19"/>
          <p:cNvSpPr>
            <a:spLocks noGrp="1"/>
          </p:cNvSpPr>
          <p:nvPr>
            <p:ph type="body" sz="quarter" idx="11"/>
          </p:nvPr>
        </p:nvSpPr>
        <p:spPr>
          <a:xfrm>
            <a:off x="5762625" y="2036319"/>
            <a:ext cx="2968625" cy="3758056"/>
          </a:xfrm>
        </p:spPr>
        <p:txBody>
          <a:bodyPr anchor="ctr"/>
          <a:lstStyle>
            <a:lvl1pPr marL="53975" indent="0">
              <a:buNone/>
              <a:defRPr sz="3200" i="1">
                <a:solidFill>
                  <a:schemeClr val="bg2"/>
                </a:solidFill>
              </a:defRPr>
            </a:lvl1pPr>
          </a:lstStyle>
          <a:p>
            <a:pPr lvl="0"/>
            <a:r>
              <a:rPr lang="en-US" dirty="0"/>
              <a:t>Click to edit Master text styles</a:t>
            </a:r>
          </a:p>
        </p:txBody>
      </p:sp>
    </p:spTree>
    <p:extLst>
      <p:ext uri="{BB962C8B-B14F-4D97-AF65-F5344CB8AC3E}">
        <p14:creationId xmlns:p14="http://schemas.microsoft.com/office/powerpoint/2010/main" val="18047510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p:cSld name="big question">
    <p:spTree>
      <p:nvGrpSpPr>
        <p:cNvPr id="1" name=""/>
        <p:cNvGrpSpPr/>
        <p:nvPr/>
      </p:nvGrpSpPr>
      <p:grpSpPr>
        <a:xfrm>
          <a:off x="0" y="0"/>
          <a:ext cx="0" cy="0"/>
          <a:chOff x="0" y="0"/>
          <a:chExt cx="0" cy="0"/>
        </a:xfrm>
      </p:grpSpPr>
      <p:sp>
        <p:nvSpPr>
          <p:cNvPr id="8" name="Rectangle 7"/>
          <p:cNvSpPr/>
          <p:nvPr/>
        </p:nvSpPr>
        <p:spPr>
          <a:xfrm>
            <a:off x="1" y="0"/>
            <a:ext cx="9144000" cy="6858000"/>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9" name="Picture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9" y="6163102"/>
            <a:ext cx="9143391" cy="694897"/>
          </a:xfrm>
          <a:prstGeom prst="rect">
            <a:avLst/>
          </a:prstGeom>
        </p:spPr>
      </p:pic>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3391" cy="1139876"/>
          </a:xfrm>
          <a:prstGeom prst="rect">
            <a:avLst/>
          </a:prstGeom>
        </p:spPr>
      </p:pic>
      <p:sp>
        <p:nvSpPr>
          <p:cNvPr id="3" name="Text Placeholder 2"/>
          <p:cNvSpPr>
            <a:spLocks noGrp="1"/>
          </p:cNvSpPr>
          <p:nvPr>
            <p:ph type="body" idx="1" hasCustomPrompt="1"/>
          </p:nvPr>
        </p:nvSpPr>
        <p:spPr>
          <a:xfrm>
            <a:off x="932329" y="2634248"/>
            <a:ext cx="6611160" cy="2724150"/>
          </a:xfrm>
          <a:prstGeom prst="rect">
            <a:avLst/>
          </a:prstGeom>
        </p:spPr>
        <p:txBody>
          <a:bodyPr anchor="t" anchorCtr="0">
            <a:noAutofit/>
          </a:bodyPr>
          <a:lstStyle>
            <a:lvl1pPr marL="0" indent="0">
              <a:lnSpc>
                <a:spcPts val="5900"/>
              </a:lnSpc>
              <a:buNone/>
              <a:defRPr sz="54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14" name="TextBox 13"/>
          <p:cNvSpPr txBox="1"/>
          <p:nvPr/>
        </p:nvSpPr>
        <p:spPr>
          <a:xfrm>
            <a:off x="8221136" y="6256991"/>
            <a:ext cx="465664" cy="230832"/>
          </a:xfrm>
          <a:prstGeom prst="rect">
            <a:avLst/>
          </a:prstGeom>
          <a:noFill/>
        </p:spPr>
        <p:txBody>
          <a:bodyPr wrap="square" lIns="0" tIns="0" rIns="0" bIns="0" rtlCol="0" anchor="b" anchorCtr="0">
            <a:spAutoFit/>
          </a:bodyPr>
          <a:lstStyle/>
          <a:p>
            <a:pPr algn="r"/>
            <a:fld id="{C3AF2E29-DDBE-424F-AE4F-CDBB0CF106FA}" type="slidenum">
              <a:rPr lang="en-US" sz="1500" smtClean="0">
                <a:solidFill>
                  <a:srgbClr val="FFFFFF"/>
                </a:solidFill>
              </a:rPr>
              <a:pPr algn="r"/>
              <a:t>‹#›</a:t>
            </a:fld>
            <a:endParaRPr lang="en-US" sz="1500" dirty="0">
              <a:solidFill>
                <a:srgbClr val="FFFFFF"/>
              </a:solidFill>
            </a:endParaRPr>
          </a:p>
        </p:txBody>
      </p:sp>
      <p:sp>
        <p:nvSpPr>
          <p:cNvPr id="15" name="TextBox 14"/>
          <p:cNvSpPr txBox="1"/>
          <p:nvPr/>
        </p:nvSpPr>
        <p:spPr>
          <a:xfrm>
            <a:off x="2511001" y="6545867"/>
            <a:ext cx="6175799" cy="123111"/>
          </a:xfrm>
          <a:prstGeom prst="rect">
            <a:avLst/>
          </a:prstGeom>
          <a:noFill/>
        </p:spPr>
        <p:txBody>
          <a:bodyPr wrap="square" lIns="0" tIns="0" rIns="0" bIns="0" rtlCol="0">
            <a:spAutoFit/>
          </a:bodyPr>
          <a:lstStyle/>
          <a:p>
            <a:pPr algn="r"/>
            <a:r>
              <a:rPr lang="en-US" sz="800" dirty="0">
                <a:solidFill>
                  <a:schemeClr val="bg1">
                    <a:lumMod val="65000"/>
                  </a:schemeClr>
                </a:solidFill>
              </a:rPr>
              <a:t>© Copyright </a:t>
            </a:r>
            <a:r>
              <a:rPr lang="en-US" sz="800" dirty="0" smtClean="0">
                <a:solidFill>
                  <a:schemeClr val="bg1">
                    <a:lumMod val="65000"/>
                  </a:schemeClr>
                </a:solidFill>
              </a:rPr>
              <a:t>2016 </a:t>
            </a:r>
            <a:r>
              <a:rPr lang="en-US" sz="800" dirty="0">
                <a:solidFill>
                  <a:schemeClr val="bg1">
                    <a:lumMod val="65000"/>
                  </a:schemeClr>
                </a:solidFill>
              </a:rPr>
              <a:t>Harvard Business School Publishing. All rights reserved. Harvard Business Publishing is an affiliate of Harvard Business School.</a:t>
            </a:r>
          </a:p>
        </p:txBody>
      </p:sp>
      <p:pic>
        <p:nvPicPr>
          <p:cNvPr id="16" name="Picture 1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710949" y="6309215"/>
            <a:ext cx="1697784" cy="193181"/>
          </a:xfrm>
          <a:prstGeom prst="rect">
            <a:avLst/>
          </a:prstGeom>
        </p:spPr>
      </p:pic>
      <p:sp>
        <p:nvSpPr>
          <p:cNvPr id="5" name="Text Placeholder 4"/>
          <p:cNvSpPr>
            <a:spLocks noGrp="1"/>
          </p:cNvSpPr>
          <p:nvPr>
            <p:ph type="body" sz="quarter" idx="11" hasCustomPrompt="1"/>
          </p:nvPr>
        </p:nvSpPr>
        <p:spPr>
          <a:xfrm>
            <a:off x="932328" y="1831301"/>
            <a:ext cx="6611160" cy="692150"/>
          </a:xfrm>
        </p:spPr>
        <p:txBody>
          <a:bodyPr anchor="b"/>
          <a:lstStyle>
            <a:lvl1pPr marL="53975" indent="0">
              <a:buNone/>
              <a:defRPr sz="2400" b="1">
                <a:solidFill>
                  <a:srgbClr val="FFFFFF"/>
                </a:solidFill>
              </a:defRPr>
            </a:lvl1pPr>
          </a:lstStyle>
          <a:p>
            <a:pPr lvl="0"/>
            <a:r>
              <a:rPr lang="en-US" dirty="0"/>
              <a:t>CLICK TO EDIT MASTER TEXT STYLES</a:t>
            </a:r>
          </a:p>
        </p:txBody>
      </p:sp>
      <p:grpSp>
        <p:nvGrpSpPr>
          <p:cNvPr id="21" name="Group 20"/>
          <p:cNvGrpSpPr/>
          <p:nvPr/>
        </p:nvGrpSpPr>
        <p:grpSpPr>
          <a:xfrm>
            <a:off x="922938" y="1"/>
            <a:ext cx="1110074" cy="1586829"/>
            <a:chOff x="7632039" y="1"/>
            <a:chExt cx="1110074" cy="1586829"/>
          </a:xfrm>
        </p:grpSpPr>
        <p:grpSp>
          <p:nvGrpSpPr>
            <p:cNvPr id="22" name="Group 21"/>
            <p:cNvGrpSpPr/>
            <p:nvPr/>
          </p:nvGrpSpPr>
          <p:grpSpPr>
            <a:xfrm>
              <a:off x="7632039" y="1"/>
              <a:ext cx="1110074" cy="1586829"/>
              <a:chOff x="7632039" y="1"/>
              <a:chExt cx="1110074" cy="1586829"/>
            </a:xfrm>
          </p:grpSpPr>
          <p:sp>
            <p:nvSpPr>
              <p:cNvPr id="24" name="Rectangle 23"/>
              <p:cNvSpPr/>
              <p:nvPr/>
            </p:nvSpPr>
            <p:spPr>
              <a:xfrm>
                <a:off x="7632039" y="1"/>
                <a:ext cx="1110074" cy="135643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 name="Chevron 24"/>
              <p:cNvSpPr/>
              <p:nvPr/>
            </p:nvSpPr>
            <p:spPr>
              <a:xfrm rot="16200000">
                <a:off x="7956601" y="802890"/>
                <a:ext cx="459378" cy="1108502"/>
              </a:xfrm>
              <a:prstGeom prst="chevron">
                <a:avLst/>
              </a:prstGeom>
              <a:solidFill>
                <a:srgbClr val="B000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grpSp>
        <p:sp>
          <p:nvSpPr>
            <p:cNvPr id="23" name="TextBox 22"/>
            <p:cNvSpPr txBox="1"/>
            <p:nvPr/>
          </p:nvSpPr>
          <p:spPr>
            <a:xfrm>
              <a:off x="7643746" y="664718"/>
              <a:ext cx="1098177" cy="400110"/>
            </a:xfrm>
            <a:prstGeom prst="rect">
              <a:avLst/>
            </a:prstGeom>
            <a:noFill/>
          </p:spPr>
          <p:txBody>
            <a:bodyPr wrap="square" rtlCol="0">
              <a:spAutoFit/>
            </a:bodyPr>
            <a:lstStyle/>
            <a:p>
              <a:pPr algn="ctr"/>
              <a:r>
                <a:rPr lang="en-US" sz="1000" dirty="0">
                  <a:solidFill>
                    <a:schemeClr val="bg1"/>
                  </a:solidFill>
                </a:rPr>
                <a:t>MEETING</a:t>
              </a:r>
            </a:p>
            <a:p>
              <a:pPr algn="ctr"/>
              <a:r>
                <a:rPr lang="en-US" sz="1000" dirty="0">
                  <a:solidFill>
                    <a:schemeClr val="bg1"/>
                  </a:solidFill>
                </a:rPr>
                <a:t>MANAGEMENT</a:t>
              </a:r>
            </a:p>
          </p:txBody>
        </p:sp>
      </p:grpSp>
    </p:spTree>
    <p:extLst>
      <p:ext uri="{BB962C8B-B14F-4D97-AF65-F5344CB8AC3E}">
        <p14:creationId xmlns:p14="http://schemas.microsoft.com/office/powerpoint/2010/main" val="8753358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p:cSld name="lesson-start">
    <p:spTree>
      <p:nvGrpSpPr>
        <p:cNvPr id="1" name=""/>
        <p:cNvGrpSpPr/>
        <p:nvPr/>
      </p:nvGrpSpPr>
      <p:grpSpPr>
        <a:xfrm>
          <a:off x="0" y="0"/>
          <a:ext cx="0" cy="0"/>
          <a:chOff x="0" y="0"/>
          <a:chExt cx="0" cy="0"/>
        </a:xfrm>
      </p:grpSpPr>
      <p:sp>
        <p:nvSpPr>
          <p:cNvPr id="3" name="Text Placeholder 2"/>
          <p:cNvSpPr>
            <a:spLocks noGrp="1"/>
          </p:cNvSpPr>
          <p:nvPr>
            <p:ph type="body" idx="1" hasCustomPrompt="1"/>
          </p:nvPr>
        </p:nvSpPr>
        <p:spPr>
          <a:xfrm>
            <a:off x="939625" y="2709863"/>
            <a:ext cx="6488111" cy="2888719"/>
          </a:xfrm>
          <a:prstGeom prst="rect">
            <a:avLst/>
          </a:prstGeom>
        </p:spPr>
        <p:txBody>
          <a:bodyPr anchor="ctr" anchorCtr="0">
            <a:noAutofit/>
          </a:bodyPr>
          <a:lstStyle>
            <a:lvl1pPr marL="0" indent="0">
              <a:lnSpc>
                <a:spcPct val="80000"/>
              </a:lnSpc>
              <a:buNone/>
              <a:defRPr sz="72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9" name="Rectangle 8"/>
          <p:cNvSpPr/>
          <p:nvPr/>
        </p:nvSpPr>
        <p:spPr>
          <a:xfrm>
            <a:off x="0" y="6545263"/>
            <a:ext cx="9144000" cy="312737"/>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TextBox 13"/>
          <p:cNvSpPr txBox="1"/>
          <p:nvPr/>
        </p:nvSpPr>
        <p:spPr>
          <a:xfrm>
            <a:off x="8221136" y="6256991"/>
            <a:ext cx="465664" cy="230832"/>
          </a:xfrm>
          <a:prstGeom prst="rect">
            <a:avLst/>
          </a:prstGeom>
          <a:noFill/>
        </p:spPr>
        <p:txBody>
          <a:bodyPr wrap="square" lIns="0" tIns="0" rIns="0" bIns="0" rtlCol="0" anchor="b" anchorCtr="0">
            <a:spAutoFit/>
          </a:bodyPr>
          <a:lstStyle/>
          <a:p>
            <a:pPr algn="r"/>
            <a:fld id="{C3AF2E29-DDBE-424F-AE4F-CDBB0CF106FA}" type="slidenum">
              <a:rPr lang="en-US" sz="1500" smtClean="0">
                <a:solidFill>
                  <a:schemeClr val="accent5">
                    <a:lumMod val="75000"/>
                  </a:schemeClr>
                </a:solidFill>
              </a:rPr>
              <a:pPr algn="r"/>
              <a:t>‹#›</a:t>
            </a:fld>
            <a:endParaRPr lang="en-US" sz="1500" dirty="0">
              <a:solidFill>
                <a:schemeClr val="accent5">
                  <a:lumMod val="75000"/>
                </a:schemeClr>
              </a:solidFill>
            </a:endParaRPr>
          </a:p>
        </p:txBody>
      </p:sp>
      <p:sp>
        <p:nvSpPr>
          <p:cNvPr id="15" name="TextBox 14"/>
          <p:cNvSpPr txBox="1"/>
          <p:nvPr/>
        </p:nvSpPr>
        <p:spPr>
          <a:xfrm>
            <a:off x="2511001" y="6626078"/>
            <a:ext cx="6175799" cy="123111"/>
          </a:xfrm>
          <a:prstGeom prst="rect">
            <a:avLst/>
          </a:prstGeom>
          <a:noFill/>
        </p:spPr>
        <p:txBody>
          <a:bodyPr wrap="square" lIns="0" tIns="0" rIns="0" bIns="0" rtlCol="0">
            <a:spAutoFit/>
          </a:bodyPr>
          <a:lstStyle/>
          <a:p>
            <a:pPr algn="r"/>
            <a:r>
              <a:rPr lang="en-US" sz="800" dirty="0">
                <a:solidFill>
                  <a:schemeClr val="accent5">
                    <a:lumMod val="75000"/>
                  </a:schemeClr>
                </a:solidFill>
              </a:rPr>
              <a:t>© Copyright </a:t>
            </a:r>
            <a:r>
              <a:rPr lang="en-US" sz="800" dirty="0" smtClean="0">
                <a:solidFill>
                  <a:schemeClr val="accent5">
                    <a:lumMod val="75000"/>
                  </a:schemeClr>
                </a:solidFill>
              </a:rPr>
              <a:t>2016 </a:t>
            </a:r>
            <a:r>
              <a:rPr lang="en-US" sz="800" dirty="0">
                <a:solidFill>
                  <a:schemeClr val="accent5">
                    <a:lumMod val="75000"/>
                  </a:schemeClr>
                </a:solidFill>
              </a:rPr>
              <a:t>Harvard Business School Publishing. All rights reserved. Harvard Business Publishing is an affiliate of Harvard Business School.</a:t>
            </a:r>
          </a:p>
        </p:txBody>
      </p:sp>
      <p:pic>
        <p:nvPicPr>
          <p:cNvPr id="16" name="Picture 15" descr="HMM-logo_horizontal_color.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710947" y="6309215"/>
            <a:ext cx="1697789" cy="193181"/>
          </a:xfrm>
          <a:prstGeom prst="rect">
            <a:avLst/>
          </a:prstGeom>
        </p:spPr>
      </p:pic>
      <p:sp>
        <p:nvSpPr>
          <p:cNvPr id="4" name="Picture Placeholder 3"/>
          <p:cNvSpPr>
            <a:spLocks noGrp="1"/>
          </p:cNvSpPr>
          <p:nvPr>
            <p:ph type="pic" sz="quarter" idx="10"/>
          </p:nvPr>
        </p:nvSpPr>
        <p:spPr>
          <a:xfrm>
            <a:off x="0" y="0"/>
            <a:ext cx="9143999" cy="2060575"/>
          </a:xfrm>
        </p:spPr>
        <p:txBody>
          <a:bodyPr/>
          <a:lstStyle/>
          <a:p>
            <a:endParaRPr lang="en-US"/>
          </a:p>
        </p:txBody>
      </p:sp>
    </p:spTree>
    <p:extLst>
      <p:ext uri="{BB962C8B-B14F-4D97-AF65-F5344CB8AC3E}">
        <p14:creationId xmlns:p14="http://schemas.microsoft.com/office/powerpoint/2010/main" val="22653115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p:cSld name="thank you">
    <p:spTree>
      <p:nvGrpSpPr>
        <p:cNvPr id="1" name=""/>
        <p:cNvGrpSpPr/>
        <p:nvPr/>
      </p:nvGrpSpPr>
      <p:grpSpPr>
        <a:xfrm>
          <a:off x="0" y="0"/>
          <a:ext cx="0" cy="0"/>
          <a:chOff x="0" y="0"/>
          <a:chExt cx="0" cy="0"/>
        </a:xfrm>
      </p:grpSpPr>
      <p:sp>
        <p:nvSpPr>
          <p:cNvPr id="10" name="Picture Placeholder 9"/>
          <p:cNvSpPr>
            <a:spLocks noGrp="1"/>
          </p:cNvSpPr>
          <p:nvPr>
            <p:ph type="pic" sz="quarter" idx="10"/>
          </p:nvPr>
        </p:nvSpPr>
        <p:spPr>
          <a:xfrm>
            <a:off x="609" y="1014413"/>
            <a:ext cx="9144000" cy="5519031"/>
          </a:xfrm>
          <a:prstGeom prst="rect">
            <a:avLst/>
          </a:prstGeom>
        </p:spPr>
        <p:txBody>
          <a:bodyPr/>
          <a:lstStyle>
            <a:lvl1pPr marL="53975" indent="0">
              <a:buNone/>
              <a:defRPr/>
            </a:lvl1pPr>
          </a:lstStyle>
          <a:p>
            <a:endParaRPr lang="en-US" dirty="0"/>
          </a:p>
        </p:txBody>
      </p:sp>
      <p:sp>
        <p:nvSpPr>
          <p:cNvPr id="13" name="Rectangle 12"/>
          <p:cNvSpPr/>
          <p:nvPr/>
        </p:nvSpPr>
        <p:spPr>
          <a:xfrm>
            <a:off x="0" y="0"/>
            <a:ext cx="9144000" cy="1016000"/>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Calibri"/>
              <a:cs typeface="Calibri"/>
            </a:endParaRPr>
          </a:p>
        </p:txBody>
      </p:sp>
      <p:sp>
        <p:nvSpPr>
          <p:cNvPr id="16" name="Rectangle 15"/>
          <p:cNvSpPr/>
          <p:nvPr/>
        </p:nvSpPr>
        <p:spPr>
          <a:xfrm>
            <a:off x="0" y="6545263"/>
            <a:ext cx="9144000" cy="312737"/>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TextBox 16"/>
          <p:cNvSpPr txBox="1"/>
          <p:nvPr/>
        </p:nvSpPr>
        <p:spPr>
          <a:xfrm>
            <a:off x="2511001" y="6626078"/>
            <a:ext cx="6175799" cy="123111"/>
          </a:xfrm>
          <a:prstGeom prst="rect">
            <a:avLst/>
          </a:prstGeom>
          <a:noFill/>
        </p:spPr>
        <p:txBody>
          <a:bodyPr wrap="square" lIns="0" tIns="0" rIns="0" bIns="0" rtlCol="0">
            <a:spAutoFit/>
          </a:bodyPr>
          <a:lstStyle/>
          <a:p>
            <a:pPr algn="r"/>
            <a:r>
              <a:rPr lang="en-US" sz="800" dirty="0">
                <a:solidFill>
                  <a:schemeClr val="accent5">
                    <a:lumMod val="75000"/>
                  </a:schemeClr>
                </a:solidFill>
              </a:rPr>
              <a:t>© Copyright </a:t>
            </a:r>
            <a:r>
              <a:rPr lang="en-US" sz="800" dirty="0" smtClean="0">
                <a:solidFill>
                  <a:schemeClr val="accent5">
                    <a:lumMod val="75000"/>
                  </a:schemeClr>
                </a:solidFill>
              </a:rPr>
              <a:t>2016 </a:t>
            </a:r>
            <a:r>
              <a:rPr lang="en-US" sz="800" dirty="0">
                <a:solidFill>
                  <a:schemeClr val="accent5">
                    <a:lumMod val="75000"/>
                  </a:schemeClr>
                </a:solidFill>
              </a:rPr>
              <a:t>Harvard Business School Publishing. All rights reserved. Harvard Business Publishing is an affiliate of Harvard Business School.</a:t>
            </a:r>
          </a:p>
        </p:txBody>
      </p:sp>
      <p:sp>
        <p:nvSpPr>
          <p:cNvPr id="2" name="Title 1"/>
          <p:cNvSpPr>
            <a:spLocks noGrp="1"/>
          </p:cNvSpPr>
          <p:nvPr>
            <p:ph type="ctrTitle" hasCustomPrompt="1"/>
          </p:nvPr>
        </p:nvSpPr>
        <p:spPr>
          <a:xfrm>
            <a:off x="1371600" y="3471333"/>
            <a:ext cx="6605138" cy="1481667"/>
          </a:xfrm>
          <a:prstGeom prst="rect">
            <a:avLst/>
          </a:prstGeom>
        </p:spPr>
        <p:txBody>
          <a:bodyPr anchor="ctr" anchorCtr="0">
            <a:noAutofit/>
          </a:bodyPr>
          <a:lstStyle>
            <a:lvl1pPr algn="l">
              <a:lnSpc>
                <a:spcPct val="100000"/>
              </a:lnSpc>
              <a:defRPr sz="8800">
                <a:solidFill>
                  <a:schemeClr val="bg1"/>
                </a:solidFill>
              </a:defRPr>
            </a:lvl1pPr>
          </a:lstStyle>
          <a:p>
            <a:r>
              <a:rPr lang="en-US" dirty="0"/>
              <a:t>Text</a:t>
            </a:r>
          </a:p>
        </p:txBody>
      </p:sp>
    </p:spTree>
    <p:extLst>
      <p:ext uri="{BB962C8B-B14F-4D97-AF65-F5344CB8AC3E}">
        <p14:creationId xmlns:p14="http://schemas.microsoft.com/office/powerpoint/2010/main" val="347251197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theme" Target="../theme/theme1.xml"/><Relationship Id="rId10"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Rectangle 1"/>
          <p:cNvSpPr/>
          <p:nvPr/>
        </p:nvSpPr>
        <p:spPr>
          <a:xfrm>
            <a:off x="0" y="6545263"/>
            <a:ext cx="9144000" cy="312737"/>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Rectangle 6"/>
          <p:cNvSpPr/>
          <p:nvPr/>
        </p:nvSpPr>
        <p:spPr>
          <a:xfrm>
            <a:off x="0" y="-1"/>
            <a:ext cx="9144000" cy="1201739"/>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Calibri"/>
              <a:cs typeface="Calibri"/>
            </a:endParaRPr>
          </a:p>
        </p:txBody>
      </p:sp>
      <p:sp>
        <p:nvSpPr>
          <p:cNvPr id="10" name="TextBox 9"/>
          <p:cNvSpPr txBox="1"/>
          <p:nvPr/>
        </p:nvSpPr>
        <p:spPr>
          <a:xfrm>
            <a:off x="8221136" y="6256991"/>
            <a:ext cx="465664" cy="230832"/>
          </a:xfrm>
          <a:prstGeom prst="rect">
            <a:avLst/>
          </a:prstGeom>
          <a:noFill/>
        </p:spPr>
        <p:txBody>
          <a:bodyPr wrap="square" lIns="0" tIns="0" rIns="0" bIns="0" rtlCol="0" anchor="b" anchorCtr="0">
            <a:spAutoFit/>
          </a:bodyPr>
          <a:lstStyle/>
          <a:p>
            <a:pPr algn="r"/>
            <a:fld id="{C3AF2E29-DDBE-424F-AE4F-CDBB0CF106FA}" type="slidenum">
              <a:rPr lang="en-US" sz="1500" smtClean="0">
                <a:solidFill>
                  <a:schemeClr val="accent5">
                    <a:lumMod val="75000"/>
                  </a:schemeClr>
                </a:solidFill>
              </a:rPr>
              <a:pPr algn="r"/>
              <a:t>‹#›</a:t>
            </a:fld>
            <a:endParaRPr lang="en-US" sz="1500" dirty="0">
              <a:solidFill>
                <a:schemeClr val="accent5">
                  <a:lumMod val="75000"/>
                </a:schemeClr>
              </a:solidFill>
            </a:endParaRPr>
          </a:p>
        </p:txBody>
      </p:sp>
      <p:sp>
        <p:nvSpPr>
          <p:cNvPr id="12" name="Text Placeholder 11"/>
          <p:cNvSpPr>
            <a:spLocks noGrp="1"/>
          </p:cNvSpPr>
          <p:nvPr>
            <p:ph type="body" idx="1"/>
          </p:nvPr>
        </p:nvSpPr>
        <p:spPr>
          <a:xfrm>
            <a:off x="457199" y="1831975"/>
            <a:ext cx="8226425" cy="4065361"/>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Title Placeholder 1"/>
          <p:cNvSpPr>
            <a:spLocks noGrp="1"/>
          </p:cNvSpPr>
          <p:nvPr>
            <p:ph type="title"/>
          </p:nvPr>
        </p:nvSpPr>
        <p:spPr>
          <a:xfrm>
            <a:off x="457201" y="177800"/>
            <a:ext cx="6953624" cy="861291"/>
          </a:xfrm>
          <a:prstGeom prst="rect">
            <a:avLst/>
          </a:prstGeom>
        </p:spPr>
        <p:txBody>
          <a:bodyPr vert="horz" lIns="0" tIns="0" rIns="0" bIns="0" rtlCol="0" anchor="ctr">
            <a:noAutofit/>
          </a:bodyPr>
          <a:lstStyle/>
          <a:p>
            <a:r>
              <a:rPr lang="en-US" dirty="0"/>
              <a:t>Click to edit Master title style</a:t>
            </a:r>
          </a:p>
        </p:txBody>
      </p:sp>
      <p:sp>
        <p:nvSpPr>
          <p:cNvPr id="5" name="TextBox 4"/>
          <p:cNvSpPr txBox="1"/>
          <p:nvPr/>
        </p:nvSpPr>
        <p:spPr>
          <a:xfrm>
            <a:off x="2511001" y="6626078"/>
            <a:ext cx="6175799" cy="123111"/>
          </a:xfrm>
          <a:prstGeom prst="rect">
            <a:avLst/>
          </a:prstGeom>
          <a:noFill/>
        </p:spPr>
        <p:txBody>
          <a:bodyPr wrap="square" lIns="0" tIns="0" rIns="0" bIns="0" rtlCol="0">
            <a:spAutoFit/>
          </a:bodyPr>
          <a:lstStyle/>
          <a:p>
            <a:pPr algn="r"/>
            <a:r>
              <a:rPr lang="en-US" sz="800" dirty="0">
                <a:solidFill>
                  <a:schemeClr val="accent5">
                    <a:lumMod val="75000"/>
                  </a:schemeClr>
                </a:solidFill>
              </a:rPr>
              <a:t>© Copyright </a:t>
            </a:r>
            <a:r>
              <a:rPr lang="en-US" sz="800" dirty="0" smtClean="0">
                <a:solidFill>
                  <a:schemeClr val="accent5">
                    <a:lumMod val="75000"/>
                  </a:schemeClr>
                </a:solidFill>
              </a:rPr>
              <a:t>2016 </a:t>
            </a:r>
            <a:r>
              <a:rPr lang="en-US" sz="800" dirty="0">
                <a:solidFill>
                  <a:schemeClr val="accent5">
                    <a:lumMod val="75000"/>
                  </a:schemeClr>
                </a:solidFill>
              </a:rPr>
              <a:t>Harvard Business School Publishing. All rights reserved. Harvard Business Publishing is an affiliate of Harvard Business School.</a:t>
            </a:r>
          </a:p>
        </p:txBody>
      </p:sp>
      <p:pic>
        <p:nvPicPr>
          <p:cNvPr id="13" name="Picture 12" descr="HMM-logo_horizontal_color.png"/>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6710947" y="6309215"/>
            <a:ext cx="1697789" cy="193181"/>
          </a:xfrm>
          <a:prstGeom prst="rect">
            <a:avLst/>
          </a:prstGeom>
        </p:spPr>
      </p:pic>
      <p:grpSp>
        <p:nvGrpSpPr>
          <p:cNvPr id="9" name="Group 8"/>
          <p:cNvGrpSpPr/>
          <p:nvPr/>
        </p:nvGrpSpPr>
        <p:grpSpPr>
          <a:xfrm>
            <a:off x="7632039" y="1"/>
            <a:ext cx="1110074" cy="1586829"/>
            <a:chOff x="7632039" y="1"/>
            <a:chExt cx="1110074" cy="1586829"/>
          </a:xfrm>
        </p:grpSpPr>
        <p:grpSp>
          <p:nvGrpSpPr>
            <p:cNvPr id="14" name="Group 13"/>
            <p:cNvGrpSpPr/>
            <p:nvPr/>
          </p:nvGrpSpPr>
          <p:grpSpPr>
            <a:xfrm>
              <a:off x="7632039" y="1"/>
              <a:ext cx="1110074" cy="1586829"/>
              <a:chOff x="7632039" y="1"/>
              <a:chExt cx="1110074" cy="1586829"/>
            </a:xfrm>
          </p:grpSpPr>
          <p:sp>
            <p:nvSpPr>
              <p:cNvPr id="16" name="Rectangle 15"/>
              <p:cNvSpPr/>
              <p:nvPr/>
            </p:nvSpPr>
            <p:spPr>
              <a:xfrm>
                <a:off x="7632039" y="1"/>
                <a:ext cx="1110074" cy="135643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Chevron 16"/>
              <p:cNvSpPr/>
              <p:nvPr/>
            </p:nvSpPr>
            <p:spPr>
              <a:xfrm rot="16200000">
                <a:off x="7956601" y="802890"/>
                <a:ext cx="459378" cy="1108502"/>
              </a:xfrm>
              <a:prstGeom prst="chevron">
                <a:avLst/>
              </a:prstGeom>
              <a:solidFill>
                <a:srgbClr val="B000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grpSp>
        <p:sp>
          <p:nvSpPr>
            <p:cNvPr id="15" name="TextBox 14"/>
            <p:cNvSpPr txBox="1"/>
            <p:nvPr/>
          </p:nvSpPr>
          <p:spPr>
            <a:xfrm>
              <a:off x="7643746" y="664718"/>
              <a:ext cx="1098177" cy="400110"/>
            </a:xfrm>
            <a:prstGeom prst="rect">
              <a:avLst/>
            </a:prstGeom>
            <a:noFill/>
          </p:spPr>
          <p:txBody>
            <a:bodyPr wrap="square" rtlCol="0">
              <a:spAutoFit/>
            </a:bodyPr>
            <a:lstStyle/>
            <a:p>
              <a:pPr algn="ctr"/>
              <a:r>
                <a:rPr lang="en-US" sz="1000" dirty="0">
                  <a:solidFill>
                    <a:schemeClr val="bg1"/>
                  </a:solidFill>
                </a:rPr>
                <a:t>MEETING</a:t>
              </a:r>
            </a:p>
            <a:p>
              <a:pPr algn="ctr"/>
              <a:r>
                <a:rPr lang="en-US" sz="1000" dirty="0">
                  <a:solidFill>
                    <a:schemeClr val="bg1"/>
                  </a:solidFill>
                </a:rPr>
                <a:t>MANAGEMENT</a:t>
              </a:r>
            </a:p>
          </p:txBody>
        </p:sp>
      </p:grpSp>
    </p:spTree>
    <p:extLst>
      <p:ext uri="{BB962C8B-B14F-4D97-AF65-F5344CB8AC3E}">
        <p14:creationId xmlns:p14="http://schemas.microsoft.com/office/powerpoint/2010/main" val="3839259519"/>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Lst>
  <p:txStyles>
    <p:titleStyle>
      <a:lvl1pPr algn="l" defTabSz="914400" rtl="0" eaLnBrk="1" latinLnBrk="0" hangingPunct="1">
        <a:lnSpc>
          <a:spcPts val="3600"/>
        </a:lnSpc>
        <a:spcBef>
          <a:spcPct val="0"/>
        </a:spcBef>
        <a:buNone/>
        <a:defRPr sz="3200" kern="1200">
          <a:solidFill>
            <a:schemeClr val="bg1"/>
          </a:solidFill>
          <a:latin typeface="Calibri"/>
          <a:ea typeface="+mj-ea"/>
          <a:cs typeface="Calibri"/>
        </a:defRPr>
      </a:lvl1pPr>
    </p:titleStyle>
    <p:bodyStyle>
      <a:lvl1pPr marL="284163" indent="-230188" algn="l" defTabSz="914400" rtl="0" eaLnBrk="1" latinLnBrk="0" hangingPunct="1">
        <a:lnSpc>
          <a:spcPct val="110000"/>
        </a:lnSpc>
        <a:spcBef>
          <a:spcPts val="0"/>
        </a:spcBef>
        <a:spcAft>
          <a:spcPts val="600"/>
        </a:spcAft>
        <a:buFont typeface="Arial" panose="020B0604020202020204" pitchFamily="34" charset="0"/>
        <a:buChar char="•"/>
        <a:defRPr sz="3000" kern="1200">
          <a:solidFill>
            <a:schemeClr val="tx1"/>
          </a:solidFill>
          <a:latin typeface="+mn-lt"/>
          <a:ea typeface="+mn-ea"/>
          <a:cs typeface="+mn-cs"/>
        </a:defRPr>
      </a:lvl1pPr>
      <a:lvl2pPr marL="517525" indent="-230188" algn="l" defTabSz="914400" rtl="0" eaLnBrk="1" latinLnBrk="0" hangingPunct="1">
        <a:lnSpc>
          <a:spcPct val="110000"/>
        </a:lnSpc>
        <a:spcBef>
          <a:spcPts val="0"/>
        </a:spcBef>
        <a:spcAft>
          <a:spcPts val="600"/>
        </a:spcAft>
        <a:buSzPct val="86000"/>
        <a:buFont typeface="Wingdings" panose="05000000000000000000" pitchFamily="2" charset="2"/>
        <a:buChar char="§"/>
        <a:defRPr sz="2800" kern="1200">
          <a:solidFill>
            <a:schemeClr val="tx1"/>
          </a:solidFill>
          <a:latin typeface="+mn-lt"/>
          <a:ea typeface="+mn-ea"/>
          <a:cs typeface="+mn-cs"/>
        </a:defRPr>
      </a:lvl2pPr>
      <a:lvl3pPr marL="969963" indent="-225425" algn="l" defTabSz="914400" rtl="0" eaLnBrk="1" latinLnBrk="0" hangingPunct="1">
        <a:lnSpc>
          <a:spcPct val="110000"/>
        </a:lnSpc>
        <a:spcBef>
          <a:spcPts val="0"/>
        </a:spcBef>
        <a:spcAft>
          <a:spcPts val="600"/>
        </a:spcAft>
        <a:buFont typeface="Lucida Grande"/>
        <a:buChar char="-"/>
        <a:defRPr sz="2400" kern="1200">
          <a:solidFill>
            <a:schemeClr val="tx1"/>
          </a:solidFill>
          <a:latin typeface="+mn-lt"/>
          <a:ea typeface="+mn-ea"/>
          <a:cs typeface="+mn-cs"/>
        </a:defRPr>
      </a:lvl3pPr>
      <a:lvl4pPr marL="1317625" indent="-171450" algn="l" defTabSz="914400" rtl="0" eaLnBrk="1" latinLnBrk="0" hangingPunct="1">
        <a:lnSpc>
          <a:spcPct val="110000"/>
        </a:lnSpc>
        <a:spcBef>
          <a:spcPts val="0"/>
        </a:spcBef>
        <a:spcAft>
          <a:spcPts val="600"/>
        </a:spcAft>
        <a:buFont typeface="Lucida Grande"/>
        <a:buChar char="»"/>
        <a:defRPr sz="1800" kern="1200">
          <a:solidFill>
            <a:schemeClr val="tx1"/>
          </a:solidFill>
          <a:latin typeface="+mn-lt"/>
          <a:ea typeface="+mn-ea"/>
          <a:cs typeface="+mn-cs"/>
        </a:defRPr>
      </a:lvl4pPr>
      <a:lvl5pPr marL="1712913" indent="-176213" algn="l" defTabSz="914400" rtl="0" eaLnBrk="1" latinLnBrk="0" hangingPunct="1">
        <a:lnSpc>
          <a:spcPct val="110000"/>
        </a:lnSpc>
        <a:spcBef>
          <a:spcPts val="0"/>
        </a:spcBef>
        <a:spcAft>
          <a:spcPts val="600"/>
        </a:spcAft>
        <a:buFont typeface="Lucida Grande"/>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g"/><Relationship Id="rId4" Type="http://schemas.openxmlformats.org/officeDocument/2006/relationships/image" Target="../media/image6.png"/><Relationship Id="rId5" Type="http://schemas.openxmlformats.org/officeDocument/2006/relationships/image" Target="../media/image7.png"/><Relationship Id="rId6" Type="http://schemas.openxmlformats.org/officeDocument/2006/relationships/image" Target="../media/image8.gif"/><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2.xml"/><Relationship Id="rId3" Type="http://schemas.openxmlformats.org/officeDocument/2006/relationships/image" Target="../media/image14.jp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5.xml"/><Relationship Id="rId3" Type="http://schemas.openxmlformats.org/officeDocument/2006/relationships/image" Target="../media/image15.jp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7.xml"/><Relationship Id="rId3" Type="http://schemas.openxmlformats.org/officeDocument/2006/relationships/image" Target="../media/image16.jp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9.xml"/><Relationship Id="rId3" Type="http://schemas.openxmlformats.org/officeDocument/2006/relationships/image" Target="../media/image17.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9.png"/></Relationships>
</file>

<file path=ppt/slides/_rels/slide20.xml.rels><?xml version="1.0" encoding="UTF-8" standalone="yes"?>
<Relationships xmlns="http://schemas.openxmlformats.org/package/2006/relationships"><Relationship Id="rId3" Type="http://schemas.openxmlformats.org/officeDocument/2006/relationships/image" Target="../media/image5.jpg"/><Relationship Id="rId4" Type="http://schemas.openxmlformats.org/officeDocument/2006/relationships/image" Target="../media/image7.png"/><Relationship Id="rId1" Type="http://schemas.openxmlformats.org/officeDocument/2006/relationships/slideLayout" Target="../slideLayouts/slideLayout8.xml"/><Relationship Id="rId2" Type="http://schemas.openxmlformats.org/officeDocument/2006/relationships/notesSlide" Target="../notesSlides/notesSlide20.xml"/></Relationships>
</file>

<file path=ppt/slides/_rels/slide3.xml.rels><?xml version="1.0" encoding="UTF-8" standalone="yes"?>
<Relationships xmlns="http://schemas.openxmlformats.org/package/2006/relationships"><Relationship Id="rId3" Type="http://schemas.openxmlformats.org/officeDocument/2006/relationships/image" Target="../media/image10.jpeg"/><Relationship Id="rId4" Type="http://schemas.openxmlformats.org/officeDocument/2006/relationships/image" Target="../media/image11.jpeg"/><Relationship Id="rId1" Type="http://schemas.openxmlformats.org/officeDocument/2006/relationships/slideLayout" Target="../slideLayouts/slideLayout4.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4" Type="http://schemas.openxmlformats.org/officeDocument/2006/relationships/image" Target="../media/image12.png"/><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1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7.xml"/><Relationship Id="rId3" Type="http://schemas.openxmlformats.org/officeDocument/2006/relationships/image" Target="../media/image13.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a:alphaModFix amt="70000"/>
            <a:extLst>
              <a:ext uri="{28A0092B-C50C-407E-A947-70E740481C1C}">
                <a14:useLocalDpi xmlns:a14="http://schemas.microsoft.com/office/drawing/2010/main" val="0"/>
              </a:ext>
            </a:extLst>
          </a:blip>
          <a:srcRect t="11861" b="16675"/>
          <a:stretch/>
        </p:blipFill>
        <p:spPr>
          <a:xfrm>
            <a:off x="0" y="1016000"/>
            <a:ext cx="9144000" cy="4356480"/>
          </a:xfrm>
          <a:prstGeom prst="rect">
            <a:avLst/>
          </a:prstGeom>
        </p:spPr>
      </p:pic>
      <p:sp>
        <p:nvSpPr>
          <p:cNvPr id="9" name="Rectangle 8"/>
          <p:cNvSpPr/>
          <p:nvPr/>
        </p:nvSpPr>
        <p:spPr>
          <a:xfrm>
            <a:off x="0" y="3130474"/>
            <a:ext cx="9144000" cy="1011219"/>
          </a:xfrm>
          <a:prstGeom prst="rect">
            <a:avLst/>
          </a:prstGeom>
          <a:solidFill>
            <a:schemeClr val="tx1">
              <a:alpha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0" name="Picture 9" descr="cover_arrow.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95325" y="3503600"/>
            <a:ext cx="518125" cy="292589"/>
          </a:xfrm>
          <a:prstGeom prst="rect">
            <a:avLst/>
          </a:prstGeom>
        </p:spPr>
      </p:pic>
      <p:sp>
        <p:nvSpPr>
          <p:cNvPr id="6" name="Title 5"/>
          <p:cNvSpPr>
            <a:spLocks noGrp="1"/>
          </p:cNvSpPr>
          <p:nvPr>
            <p:ph type="ctrTitle"/>
          </p:nvPr>
        </p:nvSpPr>
        <p:spPr>
          <a:xfrm>
            <a:off x="1390315" y="2986049"/>
            <a:ext cx="7299659" cy="1242679"/>
          </a:xfrm>
        </p:spPr>
        <p:txBody>
          <a:bodyPr/>
          <a:lstStyle/>
          <a:p>
            <a:r>
              <a:rPr lang="en-US" dirty="0"/>
              <a:t>Meeting Management Café</a:t>
            </a:r>
          </a:p>
        </p:txBody>
      </p:sp>
      <p:grpSp>
        <p:nvGrpSpPr>
          <p:cNvPr id="11" name="Group 10"/>
          <p:cNvGrpSpPr/>
          <p:nvPr/>
        </p:nvGrpSpPr>
        <p:grpSpPr>
          <a:xfrm>
            <a:off x="630081" y="-5584"/>
            <a:ext cx="2825156" cy="1823903"/>
            <a:chOff x="630081" y="-5584"/>
            <a:chExt cx="2825156" cy="1823903"/>
          </a:xfrm>
        </p:grpSpPr>
        <p:sp>
          <p:nvSpPr>
            <p:cNvPr id="12" name="Freeform 11"/>
            <p:cNvSpPr/>
            <p:nvPr/>
          </p:nvSpPr>
          <p:spPr>
            <a:xfrm>
              <a:off x="630081" y="-5584"/>
              <a:ext cx="2825156" cy="1823903"/>
            </a:xfrm>
            <a:custGeom>
              <a:avLst/>
              <a:gdLst>
                <a:gd name="connsiteX0" fmla="*/ 0 w 2834640"/>
                <a:gd name="connsiteY0" fmla="*/ 0 h 1808480"/>
                <a:gd name="connsiteX1" fmla="*/ 20320 w 2834640"/>
                <a:gd name="connsiteY1" fmla="*/ 1798320 h 1808480"/>
                <a:gd name="connsiteX2" fmla="*/ 1463040 w 2834640"/>
                <a:gd name="connsiteY2" fmla="*/ 1503680 h 1808480"/>
                <a:gd name="connsiteX3" fmla="*/ 2834640 w 2834640"/>
                <a:gd name="connsiteY3" fmla="*/ 1808480 h 1808480"/>
                <a:gd name="connsiteX4" fmla="*/ 2824480 w 2834640"/>
                <a:gd name="connsiteY4" fmla="*/ 0 h 1808480"/>
                <a:gd name="connsiteX5" fmla="*/ 0 w 2834640"/>
                <a:gd name="connsiteY5" fmla="*/ 0 h 1808480"/>
                <a:gd name="connsiteX0" fmla="*/ 0 w 2814640"/>
                <a:gd name="connsiteY0" fmla="*/ 0 h 1808480"/>
                <a:gd name="connsiteX1" fmla="*/ 320 w 2814640"/>
                <a:gd name="connsiteY1" fmla="*/ 1798320 h 1808480"/>
                <a:gd name="connsiteX2" fmla="*/ 1443040 w 2814640"/>
                <a:gd name="connsiteY2" fmla="*/ 1503680 h 1808480"/>
                <a:gd name="connsiteX3" fmla="*/ 2814640 w 2814640"/>
                <a:gd name="connsiteY3" fmla="*/ 1808480 h 1808480"/>
                <a:gd name="connsiteX4" fmla="*/ 2804480 w 2814640"/>
                <a:gd name="connsiteY4" fmla="*/ 0 h 1808480"/>
                <a:gd name="connsiteX5" fmla="*/ 0 w 2814640"/>
                <a:gd name="connsiteY5" fmla="*/ 0 h 1808480"/>
                <a:gd name="connsiteX0" fmla="*/ 9680 w 2824320"/>
                <a:gd name="connsiteY0" fmla="*/ 0 h 1818320"/>
                <a:gd name="connsiteX1" fmla="*/ 0 w 2824320"/>
                <a:gd name="connsiteY1" fmla="*/ 1818320 h 1818320"/>
                <a:gd name="connsiteX2" fmla="*/ 1452720 w 2824320"/>
                <a:gd name="connsiteY2" fmla="*/ 1503680 h 1818320"/>
                <a:gd name="connsiteX3" fmla="*/ 2824320 w 2824320"/>
                <a:gd name="connsiteY3" fmla="*/ 1808480 h 1818320"/>
                <a:gd name="connsiteX4" fmla="*/ 2814160 w 2824320"/>
                <a:gd name="connsiteY4" fmla="*/ 0 h 1818320"/>
                <a:gd name="connsiteX5" fmla="*/ 9680 w 2824320"/>
                <a:gd name="connsiteY5" fmla="*/ 0 h 1818320"/>
                <a:gd name="connsiteX0" fmla="*/ 9680 w 2825156"/>
                <a:gd name="connsiteY0" fmla="*/ 0 h 1818320"/>
                <a:gd name="connsiteX1" fmla="*/ 0 w 2825156"/>
                <a:gd name="connsiteY1" fmla="*/ 1818320 h 1818320"/>
                <a:gd name="connsiteX2" fmla="*/ 1452720 w 2825156"/>
                <a:gd name="connsiteY2" fmla="*/ 1503680 h 1818320"/>
                <a:gd name="connsiteX3" fmla="*/ 2824320 w 2825156"/>
                <a:gd name="connsiteY3" fmla="*/ 1808480 h 1818320"/>
                <a:gd name="connsiteX4" fmla="*/ 2824160 w 2825156"/>
                <a:gd name="connsiteY4" fmla="*/ 5000 h 1818320"/>
                <a:gd name="connsiteX5" fmla="*/ 9680 w 2825156"/>
                <a:gd name="connsiteY5" fmla="*/ 0 h 1818320"/>
                <a:gd name="connsiteX0" fmla="*/ 9680 w 2825156"/>
                <a:gd name="connsiteY0" fmla="*/ 5583 h 1823903"/>
                <a:gd name="connsiteX1" fmla="*/ 0 w 2825156"/>
                <a:gd name="connsiteY1" fmla="*/ 1823903 h 1823903"/>
                <a:gd name="connsiteX2" fmla="*/ 1452720 w 2825156"/>
                <a:gd name="connsiteY2" fmla="*/ 1509263 h 1823903"/>
                <a:gd name="connsiteX3" fmla="*/ 2824320 w 2825156"/>
                <a:gd name="connsiteY3" fmla="*/ 1814063 h 1823903"/>
                <a:gd name="connsiteX4" fmla="*/ 2824160 w 2825156"/>
                <a:gd name="connsiteY4" fmla="*/ 0 h 1823903"/>
                <a:gd name="connsiteX5" fmla="*/ 9680 w 2825156"/>
                <a:gd name="connsiteY5" fmla="*/ 5583 h 1823903"/>
                <a:gd name="connsiteX0" fmla="*/ 9680 w 2825156"/>
                <a:gd name="connsiteY0" fmla="*/ 5583 h 1823903"/>
                <a:gd name="connsiteX1" fmla="*/ 0 w 2825156"/>
                <a:gd name="connsiteY1" fmla="*/ 1823903 h 1823903"/>
                <a:gd name="connsiteX2" fmla="*/ 1468595 w 2825156"/>
                <a:gd name="connsiteY2" fmla="*/ 1509263 h 1823903"/>
                <a:gd name="connsiteX3" fmla="*/ 2824320 w 2825156"/>
                <a:gd name="connsiteY3" fmla="*/ 1814063 h 1823903"/>
                <a:gd name="connsiteX4" fmla="*/ 2824160 w 2825156"/>
                <a:gd name="connsiteY4" fmla="*/ 0 h 1823903"/>
                <a:gd name="connsiteX5" fmla="*/ 9680 w 2825156"/>
                <a:gd name="connsiteY5" fmla="*/ 5583 h 18239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25156" h="1823903">
                  <a:moveTo>
                    <a:pt x="9680" y="5583"/>
                  </a:moveTo>
                  <a:cubicBezTo>
                    <a:pt x="9787" y="605023"/>
                    <a:pt x="-107" y="1224463"/>
                    <a:pt x="0" y="1823903"/>
                  </a:cubicBezTo>
                  <a:lnTo>
                    <a:pt x="1468595" y="1509263"/>
                  </a:lnTo>
                  <a:lnTo>
                    <a:pt x="2824320" y="1814063"/>
                  </a:lnTo>
                  <a:cubicBezTo>
                    <a:pt x="2820933" y="1211236"/>
                    <a:pt x="2827547" y="602827"/>
                    <a:pt x="2824160" y="0"/>
                  </a:cubicBezTo>
                  <a:lnTo>
                    <a:pt x="9680" y="5583"/>
                  </a:lnTo>
                  <a:close/>
                </a:path>
              </a:pathLst>
            </a:custGeom>
            <a:solidFill>
              <a:schemeClr val="accent1"/>
            </a:solidFill>
            <a:ln>
              <a:noFill/>
            </a:ln>
            <a:effectLst>
              <a:glow rad="63500">
                <a:schemeClr val="tx1">
                  <a:alpha val="15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3" name="Picture 12" descr="HMM-logo_stacked_white.png"/>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50242" y="348886"/>
              <a:ext cx="2566367" cy="739686"/>
            </a:xfrm>
            <a:prstGeom prst="rect">
              <a:avLst/>
            </a:prstGeom>
          </p:spPr>
        </p:pic>
      </p:grpSp>
      <p:pic>
        <p:nvPicPr>
          <p:cNvPr id="14" name="Picture 13" descr="TECOM_Investments_logo_prlarge.gif"/>
          <p:cNvPicPr>
            <a:picLocks noChangeAspect="1"/>
          </p:cNvPicPr>
          <p:nvPr/>
        </p:nvPicPr>
        <p:blipFill rotWithShape="1">
          <a:blip r:embed="rId6">
            <a:extLst>
              <a:ext uri="{28A0092B-C50C-407E-A947-70E740481C1C}">
                <a14:useLocalDpi xmlns:a14="http://schemas.microsoft.com/office/drawing/2010/main" val="0"/>
              </a:ext>
            </a:extLst>
          </a:blip>
          <a:srcRect t="9524" b="24339"/>
          <a:stretch/>
        </p:blipFill>
        <p:spPr>
          <a:xfrm>
            <a:off x="7385201" y="5563810"/>
            <a:ext cx="1304774" cy="722466"/>
          </a:xfrm>
          <a:prstGeom prst="rect">
            <a:avLst/>
          </a:prstGeom>
        </p:spPr>
      </p:pic>
      <p:sp>
        <p:nvSpPr>
          <p:cNvPr id="15" name="Rectangle 14"/>
          <p:cNvSpPr/>
          <p:nvPr/>
        </p:nvSpPr>
        <p:spPr>
          <a:xfrm>
            <a:off x="6981216" y="5526149"/>
            <a:ext cx="1686780" cy="862855"/>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Insert client logo here</a:t>
            </a:r>
          </a:p>
        </p:txBody>
      </p:sp>
    </p:spTree>
    <p:extLst>
      <p:ext uri="{BB962C8B-B14F-4D97-AF65-F5344CB8AC3E}">
        <p14:creationId xmlns:p14="http://schemas.microsoft.com/office/powerpoint/2010/main" val="90489207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p:txBody>
          <a:bodyPr/>
          <a:lstStyle/>
          <a:p>
            <a:r>
              <a:rPr lang="en-US" dirty="0"/>
              <a:t>What are your most important criteria for holding a meeting?</a:t>
            </a:r>
          </a:p>
        </p:txBody>
      </p:sp>
      <p:sp>
        <p:nvSpPr>
          <p:cNvPr id="3" name="Text Placeholder 2"/>
          <p:cNvSpPr>
            <a:spLocks noGrp="1"/>
          </p:cNvSpPr>
          <p:nvPr>
            <p:ph type="body" sz="quarter" idx="11"/>
          </p:nvPr>
        </p:nvSpPr>
        <p:spPr/>
        <p:txBody>
          <a:bodyPr/>
          <a:lstStyle/>
          <a:p>
            <a:r>
              <a:rPr lang="en-US" dirty="0"/>
              <a:t>DECIDE MEETING CRITERIA</a:t>
            </a:r>
          </a:p>
        </p:txBody>
      </p:sp>
    </p:spTree>
    <p:extLst>
      <p:ext uri="{BB962C8B-B14F-4D97-AF65-F5344CB8AC3E}">
        <p14:creationId xmlns:p14="http://schemas.microsoft.com/office/powerpoint/2010/main" val="67705062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Create an agenda</a:t>
            </a:r>
          </a:p>
        </p:txBody>
      </p:sp>
      <p:sp>
        <p:nvSpPr>
          <p:cNvPr id="3" name="Content Placeholder 2"/>
          <p:cNvSpPr>
            <a:spLocks noGrp="1"/>
          </p:cNvSpPr>
          <p:nvPr>
            <p:ph sz="quarter" idx="10"/>
          </p:nvPr>
        </p:nvSpPr>
        <p:spPr>
          <a:xfrm>
            <a:off x="444499" y="1831975"/>
            <a:ext cx="3613151" cy="4221692"/>
          </a:xfrm>
        </p:spPr>
        <p:txBody>
          <a:bodyPr/>
          <a:lstStyle/>
          <a:p>
            <a:pPr marL="53975" indent="0">
              <a:buNone/>
            </a:pPr>
            <a:r>
              <a:rPr lang="en-US" sz="2000" b="1" dirty="0"/>
              <a:t>Peter’s </a:t>
            </a:r>
            <a:r>
              <a:rPr lang="en-US" sz="2000" b="1" dirty="0" smtClean="0"/>
              <a:t>Goals</a:t>
            </a:r>
            <a:r>
              <a:rPr lang="en-US" sz="2000" b="1" dirty="0"/>
              <a:t>: Meeting with M</a:t>
            </a:r>
            <a:r>
              <a:rPr lang="en-US" sz="2000" b="1" dirty="0" smtClean="0"/>
              <a:t>arketing </a:t>
            </a:r>
            <a:r>
              <a:rPr lang="en-US" sz="2000" b="1" dirty="0"/>
              <a:t>T</a:t>
            </a:r>
            <a:r>
              <a:rPr lang="en-US" sz="2000" b="1" dirty="0" smtClean="0"/>
              <a:t>eam</a:t>
            </a:r>
            <a:endParaRPr lang="en-US" sz="2000" dirty="0"/>
          </a:p>
          <a:p>
            <a:pPr lvl="0"/>
            <a:r>
              <a:rPr lang="en-US" sz="2000" dirty="0"/>
              <a:t>Discuss the approach to pre-launch publicity</a:t>
            </a:r>
          </a:p>
          <a:p>
            <a:pPr lvl="0"/>
            <a:r>
              <a:rPr lang="en-US" sz="2000" dirty="0"/>
              <a:t>Make decisions about timing and format of customer communications </a:t>
            </a:r>
          </a:p>
          <a:p>
            <a:pPr lvl="0"/>
            <a:r>
              <a:rPr lang="en-US" sz="2000" dirty="0"/>
              <a:t>Understand implications for general publicity/social media timeline</a:t>
            </a:r>
          </a:p>
          <a:p>
            <a:endParaRPr lang="en-US" dirty="0"/>
          </a:p>
        </p:txBody>
      </p:sp>
      <p:sp>
        <p:nvSpPr>
          <p:cNvPr id="4" name="TextBox 3"/>
          <p:cNvSpPr txBox="1"/>
          <p:nvPr/>
        </p:nvSpPr>
        <p:spPr>
          <a:xfrm>
            <a:off x="4531360" y="1831975"/>
            <a:ext cx="3345815" cy="4093428"/>
          </a:xfrm>
          <a:prstGeom prst="rect">
            <a:avLst/>
          </a:prstGeom>
        </p:spPr>
        <p:style>
          <a:lnRef idx="1">
            <a:schemeClr val="accent5"/>
          </a:lnRef>
          <a:fillRef idx="2">
            <a:schemeClr val="accent5"/>
          </a:fillRef>
          <a:effectRef idx="1">
            <a:schemeClr val="accent5"/>
          </a:effectRef>
          <a:fontRef idx="minor">
            <a:schemeClr val="dk1"/>
          </a:fontRef>
        </p:style>
        <p:txBody>
          <a:bodyPr wrap="square" rtlCol="0">
            <a:spAutoFit/>
          </a:bodyPr>
          <a:lstStyle/>
          <a:p>
            <a:pPr marL="65088"/>
            <a:r>
              <a:rPr lang="en-US" sz="2000" b="1" dirty="0"/>
              <a:t>Agenda: Loyalty Card Implementation</a:t>
            </a:r>
            <a:endParaRPr lang="en-US" sz="2000" dirty="0"/>
          </a:p>
          <a:p>
            <a:pPr marL="65088"/>
            <a:r>
              <a:rPr lang="en-US" sz="2000" b="1" dirty="0"/>
              <a:t> </a:t>
            </a:r>
            <a:endParaRPr lang="en-US" sz="2000" dirty="0"/>
          </a:p>
          <a:p>
            <a:pPr marL="65088"/>
            <a:r>
              <a:rPr lang="en-US" b="1" dirty="0"/>
              <a:t>4:</a:t>
            </a:r>
            <a:r>
              <a:rPr lang="en-US" b="1" dirty="0" smtClean="0"/>
              <a:t>30pm−5</a:t>
            </a:r>
            <a:r>
              <a:rPr lang="en-US" b="1" dirty="0"/>
              <a:t>:30pm, Conference room 105</a:t>
            </a:r>
            <a:endParaRPr lang="en-US" dirty="0"/>
          </a:p>
          <a:p>
            <a:pPr marL="65088"/>
            <a:r>
              <a:rPr lang="en-US" sz="2000" dirty="0"/>
              <a:t> </a:t>
            </a:r>
          </a:p>
          <a:p>
            <a:pPr marL="65088"/>
            <a:r>
              <a:rPr lang="en-US" dirty="0"/>
              <a:t>4:30pm 	Status review </a:t>
            </a:r>
          </a:p>
          <a:p>
            <a:pPr marL="65088"/>
            <a:endParaRPr lang="en-US" dirty="0"/>
          </a:p>
          <a:p>
            <a:pPr marL="65088"/>
            <a:r>
              <a:rPr lang="en-US" dirty="0"/>
              <a:t>4:45pm 	Publicity and customer 	communications</a:t>
            </a:r>
          </a:p>
          <a:p>
            <a:pPr marL="65088"/>
            <a:endParaRPr lang="en-US" dirty="0"/>
          </a:p>
          <a:p>
            <a:pPr marL="65088"/>
            <a:r>
              <a:rPr lang="en-US" dirty="0"/>
              <a:t>5:10pm 	Timeline</a:t>
            </a:r>
          </a:p>
          <a:p>
            <a:pPr marL="65088"/>
            <a:endParaRPr lang="en-US" dirty="0"/>
          </a:p>
          <a:p>
            <a:pPr marL="65088"/>
            <a:r>
              <a:rPr lang="en-US" dirty="0"/>
              <a:t>5:20pm 	Next steps</a:t>
            </a:r>
          </a:p>
        </p:txBody>
      </p:sp>
    </p:spTree>
    <p:extLst>
      <p:ext uri="{BB962C8B-B14F-4D97-AF65-F5344CB8AC3E}">
        <p14:creationId xmlns:p14="http://schemas.microsoft.com/office/powerpoint/2010/main" val="65409624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H="1">
            <a:off x="0" y="0"/>
            <a:ext cx="9144000" cy="2082800"/>
          </a:xfrm>
          <a:prstGeom prst="rect">
            <a:avLst/>
          </a:prstGeom>
        </p:spPr>
      </p:pic>
      <p:sp>
        <p:nvSpPr>
          <p:cNvPr id="10" name="Text Placeholder 9"/>
          <p:cNvSpPr>
            <a:spLocks noGrp="1"/>
          </p:cNvSpPr>
          <p:nvPr>
            <p:ph type="body" idx="1"/>
          </p:nvPr>
        </p:nvSpPr>
        <p:spPr>
          <a:xfrm>
            <a:off x="939625" y="2709863"/>
            <a:ext cx="7832900" cy="2888719"/>
          </a:xfrm>
        </p:spPr>
        <p:txBody>
          <a:bodyPr/>
          <a:lstStyle/>
          <a:p>
            <a:r>
              <a:rPr lang="en-US" dirty="0"/>
              <a:t>ENCOURAGE PARTICIPATION</a:t>
            </a:r>
          </a:p>
        </p:txBody>
      </p:sp>
      <p:grpSp>
        <p:nvGrpSpPr>
          <p:cNvPr id="14" name="Group 13"/>
          <p:cNvGrpSpPr/>
          <p:nvPr/>
        </p:nvGrpSpPr>
        <p:grpSpPr>
          <a:xfrm>
            <a:off x="939625" y="0"/>
            <a:ext cx="1110074" cy="2459955"/>
            <a:chOff x="1552549" y="0"/>
            <a:chExt cx="1110074" cy="2459955"/>
          </a:xfrm>
        </p:grpSpPr>
        <p:grpSp>
          <p:nvGrpSpPr>
            <p:cNvPr id="15" name="Group 14"/>
            <p:cNvGrpSpPr/>
            <p:nvPr/>
          </p:nvGrpSpPr>
          <p:grpSpPr>
            <a:xfrm>
              <a:off x="1552549" y="0"/>
              <a:ext cx="1110074" cy="2459955"/>
              <a:chOff x="1560742" y="0"/>
              <a:chExt cx="1110074" cy="2459955"/>
            </a:xfrm>
            <a:effectLst>
              <a:glow rad="25400">
                <a:schemeClr val="tx1">
                  <a:alpha val="20000"/>
                </a:schemeClr>
              </a:glow>
            </a:effectLst>
          </p:grpSpPr>
          <p:sp>
            <p:nvSpPr>
              <p:cNvPr id="17" name="Rectangle 16"/>
              <p:cNvSpPr/>
              <p:nvPr/>
            </p:nvSpPr>
            <p:spPr>
              <a:xfrm>
                <a:off x="1560742" y="0"/>
                <a:ext cx="1110074" cy="2229556"/>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Chevron 17"/>
              <p:cNvSpPr/>
              <p:nvPr/>
            </p:nvSpPr>
            <p:spPr>
              <a:xfrm rot="16200000">
                <a:off x="1885304" y="1676015"/>
                <a:ext cx="459378" cy="1108502"/>
              </a:xfrm>
              <a:prstGeom prst="chevron">
                <a:avLst/>
              </a:prstGeom>
              <a:solidFill>
                <a:srgbClr val="B000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grpSp>
        <p:sp>
          <p:nvSpPr>
            <p:cNvPr id="16" name="TextBox 15"/>
            <p:cNvSpPr txBox="1"/>
            <p:nvPr/>
          </p:nvSpPr>
          <p:spPr>
            <a:xfrm>
              <a:off x="1564256" y="1537843"/>
              <a:ext cx="1098177" cy="400110"/>
            </a:xfrm>
            <a:prstGeom prst="rect">
              <a:avLst/>
            </a:prstGeom>
            <a:noFill/>
          </p:spPr>
          <p:txBody>
            <a:bodyPr wrap="square" rtlCol="0">
              <a:spAutoFit/>
            </a:bodyPr>
            <a:lstStyle/>
            <a:p>
              <a:pPr algn="ctr"/>
              <a:r>
                <a:rPr lang="en-US" sz="1000" dirty="0">
                  <a:solidFill>
                    <a:schemeClr val="bg1"/>
                  </a:solidFill>
                </a:rPr>
                <a:t>MEETING MANAGEMENT</a:t>
              </a:r>
            </a:p>
          </p:txBody>
        </p:sp>
      </p:grpSp>
    </p:spTree>
    <p:extLst>
      <p:ext uri="{BB962C8B-B14F-4D97-AF65-F5344CB8AC3E}">
        <p14:creationId xmlns:p14="http://schemas.microsoft.com/office/powerpoint/2010/main" val="6970458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Ensure participation</a:t>
            </a:r>
          </a:p>
        </p:txBody>
      </p:sp>
      <p:sp>
        <p:nvSpPr>
          <p:cNvPr id="3" name="Content Placeholder 2"/>
          <p:cNvSpPr>
            <a:spLocks noGrp="1"/>
          </p:cNvSpPr>
          <p:nvPr>
            <p:ph sz="quarter" idx="10"/>
          </p:nvPr>
        </p:nvSpPr>
        <p:spPr/>
        <p:txBody>
          <a:bodyPr/>
          <a:lstStyle/>
          <a:p>
            <a:pPr marL="511175" lvl="0" indent="-457200">
              <a:buFont typeface="+mj-lt"/>
              <a:buAutoNum type="alphaUcPeriod"/>
            </a:pPr>
            <a:r>
              <a:rPr lang="en-US" sz="2400" dirty="0"/>
              <a:t>Actively solicit input and ask general </a:t>
            </a:r>
            <a:r>
              <a:rPr lang="en-US" sz="2400" dirty="0" smtClean="0"/>
              <a:t>questions.</a:t>
            </a:r>
            <a:endParaRPr lang="en-US" sz="2400" dirty="0"/>
          </a:p>
          <a:p>
            <a:pPr marL="511175" lvl="0" indent="-457200">
              <a:buFont typeface="+mj-lt"/>
              <a:buAutoNum type="alphaUcPeriod"/>
            </a:pPr>
            <a:r>
              <a:rPr lang="en-US" sz="2400" dirty="0"/>
              <a:t>Make sure that quiet participants have a chance to </a:t>
            </a:r>
            <a:r>
              <a:rPr lang="en-US" sz="2400" dirty="0" smtClean="0"/>
              <a:t>speak. </a:t>
            </a:r>
            <a:endParaRPr lang="en-US" sz="2400" dirty="0"/>
          </a:p>
          <a:p>
            <a:pPr marL="511175" lvl="0" indent="-457200">
              <a:buFont typeface="+mj-lt"/>
              <a:buAutoNum type="alphaUcPeriod"/>
            </a:pPr>
            <a:r>
              <a:rPr lang="en-US" sz="2400" dirty="0"/>
              <a:t>Pay attention to body </a:t>
            </a:r>
            <a:r>
              <a:rPr lang="en-US" sz="2400" dirty="0" smtClean="0"/>
              <a:t>language.</a:t>
            </a:r>
            <a:endParaRPr lang="en-US" sz="2400" dirty="0"/>
          </a:p>
          <a:p>
            <a:pPr marL="511175" lvl="0" indent="-457200">
              <a:buFont typeface="+mj-lt"/>
              <a:buAutoNum type="alphaUcPeriod"/>
            </a:pPr>
            <a:r>
              <a:rPr lang="en-US" sz="2400" dirty="0"/>
              <a:t>Encourage </a:t>
            </a:r>
            <a:r>
              <a:rPr lang="en-US" sz="2400" dirty="0" smtClean="0"/>
              <a:t>debate.</a:t>
            </a:r>
            <a:endParaRPr lang="en-US" sz="2400" dirty="0"/>
          </a:p>
          <a:p>
            <a:pPr marL="511175" lvl="0" indent="-457200">
              <a:buFont typeface="+mj-lt"/>
              <a:buAutoNum type="alphaUcPeriod"/>
            </a:pPr>
            <a:r>
              <a:rPr lang="en-US" sz="2400" dirty="0"/>
              <a:t>For a large meeting, break participants into smaller discussion groups, </a:t>
            </a:r>
            <a:r>
              <a:rPr lang="en-US" sz="2400" dirty="0" smtClean="0"/>
              <a:t>then </a:t>
            </a:r>
            <a:r>
              <a:rPr lang="en-US" sz="2400" dirty="0"/>
              <a:t>have them report </a:t>
            </a:r>
            <a:r>
              <a:rPr lang="en-US" sz="2400" dirty="0" smtClean="0"/>
              <a:t>back.</a:t>
            </a:r>
            <a:endParaRPr lang="en-US" sz="2400" dirty="0"/>
          </a:p>
          <a:p>
            <a:pPr marL="511175" lvl="0" indent="-457200">
              <a:buFont typeface="+mj-lt"/>
              <a:buAutoNum type="alphaUcPeriod"/>
            </a:pPr>
            <a:r>
              <a:rPr lang="en-US" sz="2400" dirty="0"/>
              <a:t>Monitor your own level of participation to make sure you’re not dominating the </a:t>
            </a:r>
            <a:r>
              <a:rPr lang="en-US" sz="2400" dirty="0" smtClean="0"/>
              <a:t>discussion.</a:t>
            </a:r>
            <a:endParaRPr lang="en-US" sz="2400" dirty="0"/>
          </a:p>
        </p:txBody>
      </p:sp>
    </p:spTree>
    <p:extLst>
      <p:ext uri="{BB962C8B-B14F-4D97-AF65-F5344CB8AC3E}">
        <p14:creationId xmlns:p14="http://schemas.microsoft.com/office/powerpoint/2010/main" val="107351534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Foster participation in virtual meetings</a:t>
            </a:r>
          </a:p>
        </p:txBody>
      </p:sp>
      <p:sp>
        <p:nvSpPr>
          <p:cNvPr id="3" name="Text Placeholder 2"/>
          <p:cNvSpPr>
            <a:spLocks noGrp="1"/>
          </p:cNvSpPr>
          <p:nvPr>
            <p:ph type="body" sz="quarter" idx="10"/>
          </p:nvPr>
        </p:nvSpPr>
        <p:spPr>
          <a:xfrm>
            <a:off x="444501" y="2063750"/>
            <a:ext cx="4375150" cy="4165600"/>
          </a:xfrm>
        </p:spPr>
        <p:txBody>
          <a:bodyPr/>
          <a:lstStyle/>
          <a:p>
            <a:r>
              <a:rPr lang="en-US" sz="1800" dirty="0"/>
              <a:t>Rochelle</a:t>
            </a:r>
            <a:r>
              <a:rPr lang="en-US" sz="1800" dirty="0" smtClean="0"/>
              <a:t>, a </a:t>
            </a:r>
            <a:r>
              <a:rPr lang="en-US" sz="1800" dirty="0"/>
              <a:t>training manager for the research division of a pharmaceutical company, has called an online meeting with six colleagues from different locations—Chicago, New </a:t>
            </a:r>
            <a:r>
              <a:rPr lang="en-US" sz="1800" dirty="0" smtClean="0"/>
              <a:t>Jersey, </a:t>
            </a:r>
            <a:r>
              <a:rPr lang="en-US" sz="1800" dirty="0"/>
              <a:t>and Japan—to discuss the design of an orientation program for new hires. </a:t>
            </a:r>
          </a:p>
          <a:p>
            <a:r>
              <a:rPr lang="en-US" sz="1800" dirty="0"/>
              <a:t>She notices halfway through the meeting that her colleague </a:t>
            </a:r>
            <a:r>
              <a:rPr lang="en-US" sz="1800" dirty="0" smtClean="0"/>
              <a:t>in Japan</a:t>
            </a:r>
            <a:r>
              <a:rPr lang="en-US" sz="1800" dirty="0"/>
              <a:t>, </a:t>
            </a:r>
            <a:r>
              <a:rPr lang="en-US" sz="1800" dirty="0" err="1"/>
              <a:t>Katsuo</a:t>
            </a:r>
            <a:r>
              <a:rPr lang="en-US" sz="1800" dirty="0" smtClean="0"/>
              <a:t>, </a:t>
            </a:r>
            <a:r>
              <a:rPr lang="en-US" sz="1800" dirty="0"/>
              <a:t>hasn’t yet spoken at all. </a:t>
            </a:r>
          </a:p>
          <a:p>
            <a:r>
              <a:rPr lang="en-US" sz="1800" dirty="0" smtClean="0"/>
              <a:t>She also notices that Rick</a:t>
            </a:r>
            <a:r>
              <a:rPr lang="en-US" sz="1800" dirty="0"/>
              <a:t>, </a:t>
            </a:r>
            <a:r>
              <a:rPr lang="en-US" sz="1800" dirty="0" smtClean="0"/>
              <a:t>Sue, </a:t>
            </a:r>
            <a:r>
              <a:rPr lang="en-US" sz="1800" dirty="0"/>
              <a:t>and </a:t>
            </a:r>
            <a:r>
              <a:rPr lang="en-US" sz="1800" dirty="0" smtClean="0"/>
              <a:t>Adam, who are </a:t>
            </a:r>
            <a:r>
              <a:rPr lang="en-US" sz="1800" dirty="0"/>
              <a:t>calling in from the Chicago </a:t>
            </a:r>
            <a:r>
              <a:rPr lang="en-US" sz="1800" dirty="0" smtClean="0"/>
              <a:t>office, </a:t>
            </a:r>
            <a:r>
              <a:rPr lang="en-US" sz="1800" dirty="0"/>
              <a:t>are talking among themselves before sharing with the group.</a:t>
            </a:r>
          </a:p>
        </p:txBody>
      </p:sp>
      <p:sp>
        <p:nvSpPr>
          <p:cNvPr id="4" name="Text Placeholder 3"/>
          <p:cNvSpPr>
            <a:spLocks noGrp="1"/>
          </p:cNvSpPr>
          <p:nvPr>
            <p:ph type="body" sz="quarter" idx="11"/>
          </p:nvPr>
        </p:nvSpPr>
        <p:spPr>
          <a:xfrm>
            <a:off x="5476877" y="2036319"/>
            <a:ext cx="3254374" cy="3758056"/>
          </a:xfrm>
        </p:spPr>
        <p:txBody>
          <a:bodyPr/>
          <a:lstStyle/>
          <a:p>
            <a:r>
              <a:rPr lang="en-US" dirty="0"/>
              <a:t>What could Rochelle do to improve the quality of participation?</a:t>
            </a:r>
          </a:p>
        </p:txBody>
      </p:sp>
      <p:cxnSp>
        <p:nvCxnSpPr>
          <p:cNvPr id="5" name="Straight Connector 4"/>
          <p:cNvCxnSpPr/>
          <p:nvPr/>
        </p:nvCxnSpPr>
        <p:spPr>
          <a:xfrm flipH="1">
            <a:off x="5015479" y="2328520"/>
            <a:ext cx="5521" cy="3710684"/>
          </a:xfrm>
          <a:prstGeom prst="line">
            <a:avLst/>
          </a:prstGeom>
          <a:ln>
            <a:solidFill>
              <a:schemeClr val="bg1"/>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53196944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573" y="0"/>
            <a:ext cx="9144000" cy="2082800"/>
          </a:xfrm>
          <a:prstGeom prst="rect">
            <a:avLst/>
          </a:prstGeom>
        </p:spPr>
      </p:pic>
      <p:sp>
        <p:nvSpPr>
          <p:cNvPr id="10" name="Text Placeholder 9"/>
          <p:cNvSpPr>
            <a:spLocks noGrp="1"/>
          </p:cNvSpPr>
          <p:nvPr>
            <p:ph type="body" idx="1"/>
          </p:nvPr>
        </p:nvSpPr>
        <p:spPr>
          <a:xfrm>
            <a:off x="939625" y="2709863"/>
            <a:ext cx="7832900" cy="2888719"/>
          </a:xfrm>
        </p:spPr>
        <p:txBody>
          <a:bodyPr/>
          <a:lstStyle/>
          <a:p>
            <a:r>
              <a:rPr lang="en-US" dirty="0"/>
              <a:t>MANAGE MEETING OBSTACLES</a:t>
            </a:r>
          </a:p>
        </p:txBody>
      </p:sp>
      <p:grpSp>
        <p:nvGrpSpPr>
          <p:cNvPr id="14" name="Group 13"/>
          <p:cNvGrpSpPr/>
          <p:nvPr/>
        </p:nvGrpSpPr>
        <p:grpSpPr>
          <a:xfrm>
            <a:off x="939625" y="0"/>
            <a:ext cx="1110074" cy="2459955"/>
            <a:chOff x="1552549" y="0"/>
            <a:chExt cx="1110074" cy="2459955"/>
          </a:xfrm>
        </p:grpSpPr>
        <p:grpSp>
          <p:nvGrpSpPr>
            <p:cNvPr id="15" name="Group 14"/>
            <p:cNvGrpSpPr/>
            <p:nvPr/>
          </p:nvGrpSpPr>
          <p:grpSpPr>
            <a:xfrm>
              <a:off x="1552549" y="0"/>
              <a:ext cx="1110074" cy="2459955"/>
              <a:chOff x="1560742" y="0"/>
              <a:chExt cx="1110074" cy="2459955"/>
            </a:xfrm>
            <a:effectLst>
              <a:glow rad="25400">
                <a:schemeClr val="tx1">
                  <a:alpha val="20000"/>
                </a:schemeClr>
              </a:glow>
            </a:effectLst>
          </p:grpSpPr>
          <p:sp>
            <p:nvSpPr>
              <p:cNvPr id="17" name="Rectangle 16"/>
              <p:cNvSpPr/>
              <p:nvPr/>
            </p:nvSpPr>
            <p:spPr>
              <a:xfrm>
                <a:off x="1560742" y="0"/>
                <a:ext cx="1110074" cy="2229556"/>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Chevron 17"/>
              <p:cNvSpPr/>
              <p:nvPr/>
            </p:nvSpPr>
            <p:spPr>
              <a:xfrm rot="16200000">
                <a:off x="1885304" y="1676015"/>
                <a:ext cx="459378" cy="1108502"/>
              </a:xfrm>
              <a:prstGeom prst="chevron">
                <a:avLst/>
              </a:prstGeom>
              <a:solidFill>
                <a:srgbClr val="B000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grpSp>
        <p:sp>
          <p:nvSpPr>
            <p:cNvPr id="16" name="TextBox 15"/>
            <p:cNvSpPr txBox="1"/>
            <p:nvPr/>
          </p:nvSpPr>
          <p:spPr>
            <a:xfrm>
              <a:off x="1564256" y="1537843"/>
              <a:ext cx="1098177" cy="400110"/>
            </a:xfrm>
            <a:prstGeom prst="rect">
              <a:avLst/>
            </a:prstGeom>
            <a:noFill/>
          </p:spPr>
          <p:txBody>
            <a:bodyPr wrap="square" rtlCol="0">
              <a:spAutoFit/>
            </a:bodyPr>
            <a:lstStyle/>
            <a:p>
              <a:pPr algn="ctr"/>
              <a:r>
                <a:rPr lang="en-US" sz="1000" dirty="0">
                  <a:solidFill>
                    <a:schemeClr val="bg1"/>
                  </a:solidFill>
                </a:rPr>
                <a:t>MEETING MANAGEMENT</a:t>
              </a:r>
            </a:p>
          </p:txBody>
        </p:sp>
      </p:grpSp>
    </p:spTree>
    <p:extLst>
      <p:ext uri="{BB962C8B-B14F-4D97-AF65-F5344CB8AC3E}">
        <p14:creationId xmlns:p14="http://schemas.microsoft.com/office/powerpoint/2010/main" val="193285561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Address meeting challenges</a:t>
            </a:r>
          </a:p>
        </p:txBody>
      </p:sp>
      <p:sp>
        <p:nvSpPr>
          <p:cNvPr id="3" name="Content Placeholder 2"/>
          <p:cNvSpPr>
            <a:spLocks noGrp="1"/>
          </p:cNvSpPr>
          <p:nvPr>
            <p:ph sz="quarter" idx="10"/>
          </p:nvPr>
        </p:nvSpPr>
        <p:spPr/>
        <p:txBody>
          <a:bodyPr/>
          <a:lstStyle/>
          <a:p>
            <a:pPr marL="511175" lvl="0" indent="-457200">
              <a:buFont typeface="+mj-lt"/>
              <a:buAutoNum type="alphaUcPeriod"/>
            </a:pPr>
            <a:r>
              <a:rPr lang="en-US" sz="2800" dirty="0"/>
              <a:t>Participants frequently arrive late or leave </a:t>
            </a:r>
            <a:r>
              <a:rPr lang="en-US" sz="2800" dirty="0" smtClean="0"/>
              <a:t>early.</a:t>
            </a:r>
            <a:endParaRPr lang="en-US" sz="2800" dirty="0"/>
          </a:p>
          <a:p>
            <a:pPr marL="511175" lvl="0" indent="-457200">
              <a:buFont typeface="+mj-lt"/>
              <a:buAutoNum type="alphaUcPeriod"/>
            </a:pPr>
            <a:r>
              <a:rPr lang="en-US" sz="2800" dirty="0"/>
              <a:t>One person dominates the discussion, </a:t>
            </a:r>
            <a:r>
              <a:rPr lang="en-US" sz="2800" dirty="0" smtClean="0"/>
              <a:t>interrupts, </a:t>
            </a:r>
            <a:r>
              <a:rPr lang="en-US" sz="2800" dirty="0"/>
              <a:t>or prevents others from </a:t>
            </a:r>
            <a:r>
              <a:rPr lang="en-US" sz="2800" dirty="0" smtClean="0"/>
              <a:t>contributing.</a:t>
            </a:r>
            <a:endParaRPr lang="en-US" sz="2800" dirty="0"/>
          </a:p>
          <a:p>
            <a:pPr marL="511175" lvl="0" indent="-457200">
              <a:buFont typeface="+mj-lt"/>
              <a:buAutoNum type="alphaUcPeriod"/>
            </a:pPr>
            <a:r>
              <a:rPr lang="en-US" sz="2800" dirty="0"/>
              <a:t>Participants disrupt </a:t>
            </a:r>
            <a:r>
              <a:rPr lang="en-US" sz="2800" dirty="0" smtClean="0"/>
              <a:t>(e.g., </a:t>
            </a:r>
            <a:r>
              <a:rPr lang="en-US" sz="2800" dirty="0"/>
              <a:t>hold side </a:t>
            </a:r>
            <a:r>
              <a:rPr lang="en-US" sz="2800" dirty="0" smtClean="0"/>
              <a:t>conversations </a:t>
            </a:r>
            <a:r>
              <a:rPr lang="en-US" sz="2800" dirty="0"/>
              <a:t>or answer phone calls or </a:t>
            </a:r>
            <a:r>
              <a:rPr lang="en-US" sz="2800" dirty="0" smtClean="0"/>
              <a:t>texts).</a:t>
            </a:r>
            <a:endParaRPr lang="en-US" sz="2800" dirty="0"/>
          </a:p>
          <a:p>
            <a:pPr marL="511175" lvl="0" indent="-457200">
              <a:buFont typeface="+mj-lt"/>
              <a:buAutoNum type="alphaUcPeriod"/>
            </a:pPr>
            <a:r>
              <a:rPr lang="en-US" sz="2800" dirty="0"/>
              <a:t>Participants are </a:t>
            </a:r>
            <a:r>
              <a:rPr lang="en-US" sz="2800" dirty="0" smtClean="0"/>
              <a:t>“stuck” </a:t>
            </a:r>
            <a:r>
              <a:rPr lang="en-US" sz="2800" dirty="0"/>
              <a:t>or do not contribute </a:t>
            </a:r>
            <a:r>
              <a:rPr lang="en-US" sz="2800" dirty="0" smtClean="0"/>
              <a:t>ideas.</a:t>
            </a:r>
            <a:endParaRPr lang="en-US" sz="2800" dirty="0"/>
          </a:p>
          <a:p>
            <a:pPr marL="511175" lvl="0" indent="-457200">
              <a:buFont typeface="+mj-lt"/>
              <a:buAutoNum type="alphaUcPeriod"/>
            </a:pPr>
            <a:r>
              <a:rPr lang="en-US" sz="2800" dirty="0"/>
              <a:t>Participants repeat points and do not move </a:t>
            </a:r>
            <a:r>
              <a:rPr lang="en-US" sz="2800" dirty="0" smtClean="0"/>
              <a:t>on.</a:t>
            </a:r>
            <a:endParaRPr lang="en-US" sz="2800" dirty="0"/>
          </a:p>
          <a:p>
            <a:pPr marL="511175" lvl="0" indent="-457200">
              <a:buFont typeface="+mj-lt"/>
              <a:buAutoNum type="alphaUcPeriod"/>
            </a:pPr>
            <a:endParaRPr lang="en-US" sz="2400" dirty="0"/>
          </a:p>
        </p:txBody>
      </p:sp>
    </p:spTree>
    <p:extLst>
      <p:ext uri="{BB962C8B-B14F-4D97-AF65-F5344CB8AC3E}">
        <p14:creationId xmlns:p14="http://schemas.microsoft.com/office/powerpoint/2010/main" val="30219136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Placeholder 4" descr="171571498.jpg"/>
          <p:cNvPicPr>
            <a:picLocks noChangeAspect="1"/>
          </p:cNvPicPr>
          <p:nvPr/>
        </p:nvPicPr>
        <p:blipFill rotWithShape="1">
          <a:blip r:embed="rId3">
            <a:extLst>
              <a:ext uri="{28A0092B-C50C-407E-A947-70E740481C1C}">
                <a14:useLocalDpi xmlns:a14="http://schemas.microsoft.com/office/drawing/2010/main" val="0"/>
              </a:ext>
            </a:extLst>
          </a:blip>
          <a:srcRect t="27499" b="38713"/>
          <a:stretch/>
        </p:blipFill>
        <p:spPr>
          <a:xfrm flipH="1">
            <a:off x="0" y="0"/>
            <a:ext cx="9144000" cy="2060575"/>
          </a:xfrm>
          <a:prstGeom prst="rect">
            <a:avLst/>
          </a:prstGeom>
        </p:spPr>
      </p:pic>
      <p:sp>
        <p:nvSpPr>
          <p:cNvPr id="7" name="Text Placeholder 6"/>
          <p:cNvSpPr>
            <a:spLocks noGrp="1"/>
          </p:cNvSpPr>
          <p:nvPr>
            <p:ph type="body" idx="1"/>
          </p:nvPr>
        </p:nvSpPr>
        <p:spPr>
          <a:xfrm>
            <a:off x="939625" y="2709863"/>
            <a:ext cx="6904493" cy="2888719"/>
          </a:xfrm>
        </p:spPr>
        <p:txBody>
          <a:bodyPr/>
          <a:lstStyle/>
          <a:p>
            <a:pPr>
              <a:lnSpc>
                <a:spcPct val="100000"/>
              </a:lnSpc>
            </a:pPr>
            <a:r>
              <a:rPr lang="en-US" dirty="0"/>
              <a:t>APPLY WHAT YOU’VE LEARNED</a:t>
            </a:r>
          </a:p>
        </p:txBody>
      </p:sp>
      <p:grpSp>
        <p:nvGrpSpPr>
          <p:cNvPr id="14" name="Group 13"/>
          <p:cNvGrpSpPr/>
          <p:nvPr/>
        </p:nvGrpSpPr>
        <p:grpSpPr>
          <a:xfrm>
            <a:off x="932789" y="0"/>
            <a:ext cx="1110074" cy="2459955"/>
            <a:chOff x="1552549" y="0"/>
            <a:chExt cx="1110074" cy="2459955"/>
          </a:xfrm>
        </p:grpSpPr>
        <p:grpSp>
          <p:nvGrpSpPr>
            <p:cNvPr id="15" name="Group 14"/>
            <p:cNvGrpSpPr/>
            <p:nvPr/>
          </p:nvGrpSpPr>
          <p:grpSpPr>
            <a:xfrm>
              <a:off x="1552549" y="0"/>
              <a:ext cx="1110074" cy="2459955"/>
              <a:chOff x="1560742" y="0"/>
              <a:chExt cx="1110074" cy="2459955"/>
            </a:xfrm>
            <a:effectLst>
              <a:glow rad="25400">
                <a:schemeClr val="tx1">
                  <a:alpha val="20000"/>
                </a:schemeClr>
              </a:glow>
            </a:effectLst>
          </p:grpSpPr>
          <p:sp>
            <p:nvSpPr>
              <p:cNvPr id="17" name="Rectangle 16"/>
              <p:cNvSpPr/>
              <p:nvPr/>
            </p:nvSpPr>
            <p:spPr>
              <a:xfrm>
                <a:off x="1560742" y="0"/>
                <a:ext cx="1110074" cy="2229556"/>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Chevron 17"/>
              <p:cNvSpPr/>
              <p:nvPr/>
            </p:nvSpPr>
            <p:spPr>
              <a:xfrm rot="16200000">
                <a:off x="1885304" y="1676015"/>
                <a:ext cx="459378" cy="1108502"/>
              </a:xfrm>
              <a:prstGeom prst="chevron">
                <a:avLst/>
              </a:prstGeom>
              <a:solidFill>
                <a:srgbClr val="B000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grpSp>
        <p:sp>
          <p:nvSpPr>
            <p:cNvPr id="16" name="TextBox 15"/>
            <p:cNvSpPr txBox="1"/>
            <p:nvPr/>
          </p:nvSpPr>
          <p:spPr>
            <a:xfrm>
              <a:off x="1564256" y="1537843"/>
              <a:ext cx="1098177" cy="400110"/>
            </a:xfrm>
            <a:prstGeom prst="rect">
              <a:avLst/>
            </a:prstGeom>
            <a:noFill/>
          </p:spPr>
          <p:txBody>
            <a:bodyPr wrap="square" rtlCol="0">
              <a:spAutoFit/>
            </a:bodyPr>
            <a:lstStyle/>
            <a:p>
              <a:pPr algn="ctr"/>
              <a:r>
                <a:rPr lang="en-US" sz="1000" dirty="0">
                  <a:solidFill>
                    <a:schemeClr val="bg1"/>
                  </a:solidFill>
                </a:rPr>
                <a:t>MEETING</a:t>
              </a:r>
            </a:p>
            <a:p>
              <a:pPr algn="ctr"/>
              <a:r>
                <a:rPr lang="en-US" sz="1000" dirty="0">
                  <a:solidFill>
                    <a:schemeClr val="bg1"/>
                  </a:solidFill>
                </a:rPr>
                <a:t>MANAGEMENT</a:t>
              </a:r>
            </a:p>
          </p:txBody>
        </p:sp>
      </p:grpSp>
    </p:spTree>
    <p:extLst>
      <p:ext uri="{BB962C8B-B14F-4D97-AF65-F5344CB8AC3E}">
        <p14:creationId xmlns:p14="http://schemas.microsoft.com/office/powerpoint/2010/main" val="111780882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Today’s objectives</a:t>
            </a:r>
          </a:p>
        </p:txBody>
      </p:sp>
      <p:sp>
        <p:nvSpPr>
          <p:cNvPr id="8" name="Content Placeholder 2"/>
          <p:cNvSpPr txBox="1">
            <a:spLocks/>
          </p:cNvSpPr>
          <p:nvPr/>
        </p:nvSpPr>
        <p:spPr>
          <a:xfrm>
            <a:off x="444499" y="1658186"/>
            <a:ext cx="8233833" cy="2782358"/>
          </a:xfrm>
          <a:prstGeom prst="rect">
            <a:avLst/>
          </a:prstGeom>
        </p:spPr>
        <p:txBody>
          <a:bodyPr vert="horz" lIns="0" tIns="0" rIns="0" bIns="0" rtlCol="0">
            <a:noAutofit/>
          </a:bodyPr>
          <a:lstStyle>
            <a:lvl1pPr marL="0" indent="0" algn="l" defTabSz="914400" rtl="0" eaLnBrk="1" latinLnBrk="0" hangingPunct="1">
              <a:lnSpc>
                <a:spcPct val="110000"/>
              </a:lnSpc>
              <a:spcBef>
                <a:spcPts val="0"/>
              </a:spcBef>
              <a:spcAft>
                <a:spcPts val="600"/>
              </a:spcAft>
              <a:buFont typeface="Arial" panose="020B0604020202020204" pitchFamily="34" charset="0"/>
              <a:buNone/>
              <a:defRPr sz="3000" kern="1200">
                <a:solidFill>
                  <a:schemeClr val="tx1"/>
                </a:solidFill>
                <a:latin typeface="+mn-lt"/>
                <a:ea typeface="+mn-ea"/>
                <a:cs typeface="+mn-cs"/>
              </a:defRPr>
            </a:lvl1pPr>
            <a:lvl2pPr marL="517525" indent="-230188" algn="l" defTabSz="914400" rtl="0" eaLnBrk="1" latinLnBrk="0" hangingPunct="1">
              <a:lnSpc>
                <a:spcPct val="110000"/>
              </a:lnSpc>
              <a:spcBef>
                <a:spcPts val="0"/>
              </a:spcBef>
              <a:spcAft>
                <a:spcPts val="600"/>
              </a:spcAft>
              <a:buFont typeface="Arial"/>
              <a:buChar char="•"/>
              <a:defRPr sz="2800" kern="1200">
                <a:solidFill>
                  <a:schemeClr val="tx1"/>
                </a:solidFill>
                <a:latin typeface="+mn-lt"/>
                <a:ea typeface="+mn-ea"/>
                <a:cs typeface="+mn-cs"/>
              </a:defRPr>
            </a:lvl2pPr>
            <a:lvl3pPr marL="969963" indent="-225425" algn="l" defTabSz="914400" rtl="0" eaLnBrk="1" latinLnBrk="0" hangingPunct="1">
              <a:lnSpc>
                <a:spcPct val="110000"/>
              </a:lnSpc>
              <a:spcBef>
                <a:spcPts val="0"/>
              </a:spcBef>
              <a:spcAft>
                <a:spcPts val="600"/>
              </a:spcAft>
              <a:buFont typeface="Lucida Grande"/>
              <a:buChar char="-"/>
              <a:defRPr sz="2400" kern="1200">
                <a:solidFill>
                  <a:schemeClr val="tx1"/>
                </a:solidFill>
                <a:latin typeface="+mn-lt"/>
                <a:ea typeface="+mn-ea"/>
                <a:cs typeface="+mn-cs"/>
              </a:defRPr>
            </a:lvl3pPr>
            <a:lvl4pPr marL="1317625" indent="-171450" algn="l" defTabSz="914400" rtl="0" eaLnBrk="1" latinLnBrk="0" hangingPunct="1">
              <a:lnSpc>
                <a:spcPct val="110000"/>
              </a:lnSpc>
              <a:spcBef>
                <a:spcPts val="0"/>
              </a:spcBef>
              <a:spcAft>
                <a:spcPts val="600"/>
              </a:spcAft>
              <a:buFont typeface="Lucida Grande"/>
              <a:buChar char="»"/>
              <a:defRPr sz="1800" kern="1200">
                <a:solidFill>
                  <a:schemeClr val="tx1"/>
                </a:solidFill>
                <a:latin typeface="+mn-lt"/>
                <a:ea typeface="+mn-ea"/>
                <a:cs typeface="+mn-cs"/>
              </a:defRPr>
            </a:lvl4pPr>
            <a:lvl5pPr marL="1712913" indent="-176213" algn="l" defTabSz="914400" rtl="0" eaLnBrk="1" latinLnBrk="0" hangingPunct="1">
              <a:lnSpc>
                <a:spcPct val="110000"/>
              </a:lnSpc>
              <a:spcBef>
                <a:spcPts val="0"/>
              </a:spcBef>
              <a:spcAft>
                <a:spcPts val="600"/>
              </a:spcAft>
              <a:buFont typeface="Lucida Grande"/>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US" dirty="0">
                <a:solidFill>
                  <a:srgbClr val="000000"/>
                </a:solidFill>
              </a:rPr>
              <a:t>Help you:</a:t>
            </a:r>
          </a:p>
          <a:p>
            <a:pPr marL="457200" lvl="0" indent="-457200">
              <a:buFont typeface="Arial" charset="0"/>
              <a:buChar char="•"/>
            </a:pPr>
            <a:r>
              <a:rPr lang="en-US" sz="3200" dirty="0"/>
              <a:t>Plan an effective meeting</a:t>
            </a:r>
          </a:p>
          <a:p>
            <a:pPr marL="457200" lvl="0" indent="-457200">
              <a:buFont typeface="Arial" charset="0"/>
              <a:buChar char="•"/>
            </a:pPr>
            <a:r>
              <a:rPr lang="en-US" sz="3200" dirty="0"/>
              <a:t>Encourage participation</a:t>
            </a:r>
          </a:p>
          <a:p>
            <a:pPr marL="457200" lvl="0" indent="-457200">
              <a:buFont typeface="Arial" charset="0"/>
              <a:buChar char="•"/>
            </a:pPr>
            <a:r>
              <a:rPr lang="en-US" sz="3200" dirty="0"/>
              <a:t>Address common meeting obstacles</a:t>
            </a:r>
          </a:p>
          <a:p>
            <a:endParaRPr lang="en-US" sz="3200" dirty="0"/>
          </a:p>
          <a:p>
            <a:pPr marL="974725" lvl="1" indent="-457200">
              <a:buFont typeface="Arial" panose="020B0604020202020204" pitchFamily="34" charset="0"/>
              <a:buChar char="•"/>
            </a:pPr>
            <a:endParaRPr lang="en-US" sz="2600" dirty="0"/>
          </a:p>
        </p:txBody>
      </p:sp>
    </p:spTree>
    <p:extLst>
      <p:ext uri="{BB962C8B-B14F-4D97-AF65-F5344CB8AC3E}">
        <p14:creationId xmlns:p14="http://schemas.microsoft.com/office/powerpoint/2010/main" val="333530195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Apply what you’ve learned</a:t>
            </a:r>
          </a:p>
        </p:txBody>
      </p:sp>
      <p:sp>
        <p:nvSpPr>
          <p:cNvPr id="3" name="Content Placeholder 2"/>
          <p:cNvSpPr>
            <a:spLocks noGrp="1"/>
          </p:cNvSpPr>
          <p:nvPr>
            <p:ph type="body" sz="quarter" idx="13"/>
          </p:nvPr>
        </p:nvSpPr>
        <p:spPr>
          <a:xfrm>
            <a:off x="3907519" y="2458298"/>
            <a:ext cx="4774520" cy="2818354"/>
          </a:xfrm>
        </p:spPr>
        <p:txBody>
          <a:bodyPr>
            <a:normAutofit/>
          </a:bodyPr>
          <a:lstStyle/>
          <a:p>
            <a:pPr marL="0" indent="0">
              <a:buNone/>
            </a:pPr>
            <a:r>
              <a:rPr lang="en-US" sz="2800" dirty="0"/>
              <a:t>Your next step is to complete the On-the-Job section of the Harvard </a:t>
            </a:r>
            <a:r>
              <a:rPr lang="en-US" sz="2800" dirty="0" err="1"/>
              <a:t>ManageMentor</a:t>
            </a:r>
            <a:r>
              <a:rPr lang="en-US" sz="2800" dirty="0"/>
              <a:t> Meeting Management topic.</a:t>
            </a:r>
          </a:p>
          <a:p>
            <a:pPr marL="0" indent="0">
              <a:buNone/>
            </a:pPr>
            <a:endParaRPr lang="en-US" sz="2800" dirty="0"/>
          </a:p>
          <a:p>
            <a:pPr marL="0" indent="0" algn="ctr">
              <a:buNone/>
            </a:pPr>
            <a:endParaRPr lang="en-US" sz="2800" dirty="0"/>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47893" y="1613032"/>
            <a:ext cx="2868394" cy="4455322"/>
          </a:xfrm>
          <a:prstGeom prst="rect">
            <a:avLst/>
          </a:prstGeom>
        </p:spPr>
      </p:pic>
    </p:spTree>
    <p:extLst>
      <p:ext uri="{BB962C8B-B14F-4D97-AF65-F5344CB8AC3E}">
        <p14:creationId xmlns:p14="http://schemas.microsoft.com/office/powerpoint/2010/main" val="236310921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Welcome</a:t>
            </a:r>
          </a:p>
        </p:txBody>
      </p:sp>
      <p:sp>
        <p:nvSpPr>
          <p:cNvPr id="5" name="Content Placeholder 4"/>
          <p:cNvSpPr>
            <a:spLocks noGrp="1"/>
          </p:cNvSpPr>
          <p:nvPr>
            <p:ph sz="quarter" idx="10"/>
          </p:nvPr>
        </p:nvSpPr>
        <p:spPr/>
        <p:txBody>
          <a:bodyPr/>
          <a:lstStyle/>
          <a:p>
            <a:pPr marL="53975" indent="0">
              <a:buNone/>
            </a:pPr>
            <a:r>
              <a:rPr lang="en-US" i="1" dirty="0">
                <a:solidFill>
                  <a:schemeClr val="accent1"/>
                </a:solidFill>
              </a:rPr>
              <a:t>What’s the biggest challenge to successful meetings in our organization? </a:t>
            </a:r>
          </a:p>
          <a:p>
            <a:pPr marL="53975" indent="0">
              <a:buNone/>
            </a:pPr>
            <a:r>
              <a:rPr lang="en-US" sz="1800" dirty="0"/>
              <a:t>(please chat in your response)</a:t>
            </a:r>
          </a:p>
          <a:p>
            <a:pPr marL="53975" indent="0">
              <a:buNone/>
            </a:pPr>
            <a:endParaRPr lang="en-US" sz="1800" dirty="0"/>
          </a:p>
          <a:p>
            <a:pPr marL="53975" indent="0">
              <a:buNone/>
            </a:pPr>
            <a:endParaRPr lang="en-US" dirty="0"/>
          </a:p>
        </p:txBody>
      </p:sp>
      <p:grpSp>
        <p:nvGrpSpPr>
          <p:cNvPr id="8" name="Group 7"/>
          <p:cNvGrpSpPr/>
          <p:nvPr/>
        </p:nvGrpSpPr>
        <p:grpSpPr>
          <a:xfrm>
            <a:off x="7563253" y="4665042"/>
            <a:ext cx="1580747" cy="844729"/>
            <a:chOff x="7563253" y="4665042"/>
            <a:chExt cx="1580747" cy="844729"/>
          </a:xfrm>
        </p:grpSpPr>
        <p:sp>
          <p:nvSpPr>
            <p:cNvPr id="9" name="Rectangle 8"/>
            <p:cNvSpPr/>
            <p:nvPr/>
          </p:nvSpPr>
          <p:spPr>
            <a:xfrm>
              <a:off x="8624455" y="4665042"/>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a:t>CHAT</a:t>
              </a:r>
            </a:p>
          </p:txBody>
        </p:sp>
        <p:pic>
          <p:nvPicPr>
            <p:cNvPr id="10" name="Picture 9" descr="icon_cha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63253" y="4674675"/>
              <a:ext cx="853383" cy="835096"/>
            </a:xfrm>
            <a:prstGeom prst="rect">
              <a:avLst/>
            </a:prstGeom>
          </p:spPr>
        </p:pic>
      </p:grpSp>
    </p:spTree>
    <p:extLst>
      <p:ext uri="{BB962C8B-B14F-4D97-AF65-F5344CB8AC3E}">
        <p14:creationId xmlns:p14="http://schemas.microsoft.com/office/powerpoint/2010/main" val="6080068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p:cNvPicPr>
            <a:picLocks noChangeAspect="1"/>
          </p:cNvPicPr>
          <p:nvPr/>
        </p:nvPicPr>
        <p:blipFill rotWithShape="1">
          <a:blip r:embed="rId3">
            <a:alphaModFix amt="70000"/>
            <a:extLst>
              <a:ext uri="{28A0092B-C50C-407E-A947-70E740481C1C}">
                <a14:useLocalDpi xmlns:a14="http://schemas.microsoft.com/office/drawing/2010/main" val="0"/>
              </a:ext>
            </a:extLst>
          </a:blip>
          <a:srcRect t="-111" b="9091"/>
          <a:stretch/>
        </p:blipFill>
        <p:spPr>
          <a:xfrm>
            <a:off x="0" y="1015999"/>
            <a:ext cx="9144000" cy="5548559"/>
          </a:xfrm>
          <a:prstGeom prst="rect">
            <a:avLst/>
          </a:prstGeom>
        </p:spPr>
      </p:pic>
      <p:sp>
        <p:nvSpPr>
          <p:cNvPr id="11" name="Rectangle 10"/>
          <p:cNvSpPr/>
          <p:nvPr/>
        </p:nvSpPr>
        <p:spPr>
          <a:xfrm>
            <a:off x="0" y="3622563"/>
            <a:ext cx="9144000" cy="1470527"/>
          </a:xfrm>
          <a:prstGeom prst="rect">
            <a:avLst/>
          </a:prstGeom>
          <a:solidFill>
            <a:schemeClr val="tx1">
              <a:alpha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1371600" y="3525123"/>
            <a:ext cx="6605138" cy="1481667"/>
          </a:xfrm>
        </p:spPr>
        <p:txBody>
          <a:bodyPr>
            <a:normAutofit/>
          </a:bodyPr>
          <a:lstStyle/>
          <a:p>
            <a:r>
              <a:rPr lang="en-US" dirty="0"/>
              <a:t>Thank you</a:t>
            </a:r>
          </a:p>
        </p:txBody>
      </p:sp>
      <p:grpSp>
        <p:nvGrpSpPr>
          <p:cNvPr id="8" name="Group 7"/>
          <p:cNvGrpSpPr/>
          <p:nvPr/>
        </p:nvGrpSpPr>
        <p:grpSpPr>
          <a:xfrm>
            <a:off x="630081" y="-5584"/>
            <a:ext cx="2825156" cy="1823903"/>
            <a:chOff x="630081" y="-5584"/>
            <a:chExt cx="2825156" cy="1823903"/>
          </a:xfrm>
        </p:grpSpPr>
        <p:sp>
          <p:nvSpPr>
            <p:cNvPr id="9" name="Freeform 8"/>
            <p:cNvSpPr/>
            <p:nvPr/>
          </p:nvSpPr>
          <p:spPr>
            <a:xfrm>
              <a:off x="630081" y="-5584"/>
              <a:ext cx="2825156" cy="1823903"/>
            </a:xfrm>
            <a:custGeom>
              <a:avLst/>
              <a:gdLst>
                <a:gd name="connsiteX0" fmla="*/ 0 w 2834640"/>
                <a:gd name="connsiteY0" fmla="*/ 0 h 1808480"/>
                <a:gd name="connsiteX1" fmla="*/ 20320 w 2834640"/>
                <a:gd name="connsiteY1" fmla="*/ 1798320 h 1808480"/>
                <a:gd name="connsiteX2" fmla="*/ 1463040 w 2834640"/>
                <a:gd name="connsiteY2" fmla="*/ 1503680 h 1808480"/>
                <a:gd name="connsiteX3" fmla="*/ 2834640 w 2834640"/>
                <a:gd name="connsiteY3" fmla="*/ 1808480 h 1808480"/>
                <a:gd name="connsiteX4" fmla="*/ 2824480 w 2834640"/>
                <a:gd name="connsiteY4" fmla="*/ 0 h 1808480"/>
                <a:gd name="connsiteX5" fmla="*/ 0 w 2834640"/>
                <a:gd name="connsiteY5" fmla="*/ 0 h 1808480"/>
                <a:gd name="connsiteX0" fmla="*/ 0 w 2814640"/>
                <a:gd name="connsiteY0" fmla="*/ 0 h 1808480"/>
                <a:gd name="connsiteX1" fmla="*/ 320 w 2814640"/>
                <a:gd name="connsiteY1" fmla="*/ 1798320 h 1808480"/>
                <a:gd name="connsiteX2" fmla="*/ 1443040 w 2814640"/>
                <a:gd name="connsiteY2" fmla="*/ 1503680 h 1808480"/>
                <a:gd name="connsiteX3" fmla="*/ 2814640 w 2814640"/>
                <a:gd name="connsiteY3" fmla="*/ 1808480 h 1808480"/>
                <a:gd name="connsiteX4" fmla="*/ 2804480 w 2814640"/>
                <a:gd name="connsiteY4" fmla="*/ 0 h 1808480"/>
                <a:gd name="connsiteX5" fmla="*/ 0 w 2814640"/>
                <a:gd name="connsiteY5" fmla="*/ 0 h 1808480"/>
                <a:gd name="connsiteX0" fmla="*/ 9680 w 2824320"/>
                <a:gd name="connsiteY0" fmla="*/ 0 h 1818320"/>
                <a:gd name="connsiteX1" fmla="*/ 0 w 2824320"/>
                <a:gd name="connsiteY1" fmla="*/ 1818320 h 1818320"/>
                <a:gd name="connsiteX2" fmla="*/ 1452720 w 2824320"/>
                <a:gd name="connsiteY2" fmla="*/ 1503680 h 1818320"/>
                <a:gd name="connsiteX3" fmla="*/ 2824320 w 2824320"/>
                <a:gd name="connsiteY3" fmla="*/ 1808480 h 1818320"/>
                <a:gd name="connsiteX4" fmla="*/ 2814160 w 2824320"/>
                <a:gd name="connsiteY4" fmla="*/ 0 h 1818320"/>
                <a:gd name="connsiteX5" fmla="*/ 9680 w 2824320"/>
                <a:gd name="connsiteY5" fmla="*/ 0 h 1818320"/>
                <a:gd name="connsiteX0" fmla="*/ 9680 w 2825156"/>
                <a:gd name="connsiteY0" fmla="*/ 0 h 1818320"/>
                <a:gd name="connsiteX1" fmla="*/ 0 w 2825156"/>
                <a:gd name="connsiteY1" fmla="*/ 1818320 h 1818320"/>
                <a:gd name="connsiteX2" fmla="*/ 1452720 w 2825156"/>
                <a:gd name="connsiteY2" fmla="*/ 1503680 h 1818320"/>
                <a:gd name="connsiteX3" fmla="*/ 2824320 w 2825156"/>
                <a:gd name="connsiteY3" fmla="*/ 1808480 h 1818320"/>
                <a:gd name="connsiteX4" fmla="*/ 2824160 w 2825156"/>
                <a:gd name="connsiteY4" fmla="*/ 5000 h 1818320"/>
                <a:gd name="connsiteX5" fmla="*/ 9680 w 2825156"/>
                <a:gd name="connsiteY5" fmla="*/ 0 h 1818320"/>
                <a:gd name="connsiteX0" fmla="*/ 9680 w 2825156"/>
                <a:gd name="connsiteY0" fmla="*/ 5583 h 1823903"/>
                <a:gd name="connsiteX1" fmla="*/ 0 w 2825156"/>
                <a:gd name="connsiteY1" fmla="*/ 1823903 h 1823903"/>
                <a:gd name="connsiteX2" fmla="*/ 1452720 w 2825156"/>
                <a:gd name="connsiteY2" fmla="*/ 1509263 h 1823903"/>
                <a:gd name="connsiteX3" fmla="*/ 2824320 w 2825156"/>
                <a:gd name="connsiteY3" fmla="*/ 1814063 h 1823903"/>
                <a:gd name="connsiteX4" fmla="*/ 2824160 w 2825156"/>
                <a:gd name="connsiteY4" fmla="*/ 0 h 1823903"/>
                <a:gd name="connsiteX5" fmla="*/ 9680 w 2825156"/>
                <a:gd name="connsiteY5" fmla="*/ 5583 h 1823903"/>
                <a:gd name="connsiteX0" fmla="*/ 9680 w 2825156"/>
                <a:gd name="connsiteY0" fmla="*/ 5583 h 1823903"/>
                <a:gd name="connsiteX1" fmla="*/ 0 w 2825156"/>
                <a:gd name="connsiteY1" fmla="*/ 1823903 h 1823903"/>
                <a:gd name="connsiteX2" fmla="*/ 1468595 w 2825156"/>
                <a:gd name="connsiteY2" fmla="*/ 1509263 h 1823903"/>
                <a:gd name="connsiteX3" fmla="*/ 2824320 w 2825156"/>
                <a:gd name="connsiteY3" fmla="*/ 1814063 h 1823903"/>
                <a:gd name="connsiteX4" fmla="*/ 2824160 w 2825156"/>
                <a:gd name="connsiteY4" fmla="*/ 0 h 1823903"/>
                <a:gd name="connsiteX5" fmla="*/ 9680 w 2825156"/>
                <a:gd name="connsiteY5" fmla="*/ 5583 h 18239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25156" h="1823903">
                  <a:moveTo>
                    <a:pt x="9680" y="5583"/>
                  </a:moveTo>
                  <a:cubicBezTo>
                    <a:pt x="9787" y="605023"/>
                    <a:pt x="-107" y="1224463"/>
                    <a:pt x="0" y="1823903"/>
                  </a:cubicBezTo>
                  <a:lnTo>
                    <a:pt x="1468595" y="1509263"/>
                  </a:lnTo>
                  <a:lnTo>
                    <a:pt x="2824320" y="1814063"/>
                  </a:lnTo>
                  <a:cubicBezTo>
                    <a:pt x="2820933" y="1211236"/>
                    <a:pt x="2827547" y="602827"/>
                    <a:pt x="2824160" y="0"/>
                  </a:cubicBezTo>
                  <a:lnTo>
                    <a:pt x="9680" y="5583"/>
                  </a:lnTo>
                  <a:close/>
                </a:path>
              </a:pathLst>
            </a:custGeom>
            <a:solidFill>
              <a:schemeClr val="accent1"/>
            </a:solidFill>
            <a:ln>
              <a:noFill/>
            </a:ln>
            <a:effectLst>
              <a:glow rad="63500">
                <a:schemeClr val="tx1">
                  <a:alpha val="15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0" name="Picture 9" descr="HMM-logo_stacked_white.pn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50242" y="348886"/>
              <a:ext cx="2566367" cy="739686"/>
            </a:xfrm>
            <a:prstGeom prst="rect">
              <a:avLst/>
            </a:prstGeom>
          </p:spPr>
        </p:pic>
      </p:grpSp>
    </p:spTree>
    <p:extLst>
      <p:ext uri="{BB962C8B-B14F-4D97-AF65-F5344CB8AC3E}">
        <p14:creationId xmlns:p14="http://schemas.microsoft.com/office/powerpoint/2010/main" val="5958437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Introductions</a:t>
            </a:r>
          </a:p>
        </p:txBody>
      </p:sp>
      <p:pic>
        <p:nvPicPr>
          <p:cNvPr id="4" name="Picture 3" descr="stock-photo-19482421-taking-pride-in-leadership.jpg"/>
          <p:cNvPicPr>
            <a:picLocks noChangeAspect="1"/>
          </p:cNvPicPr>
          <p:nvPr/>
        </p:nvPicPr>
        <p:blipFill rotWithShape="1">
          <a:blip r:embed="rId3" cstate="print">
            <a:extLst>
              <a:ext uri="{28A0092B-C50C-407E-A947-70E740481C1C}">
                <a14:useLocalDpi xmlns:a14="http://schemas.microsoft.com/office/drawing/2010/main" val="0"/>
              </a:ext>
            </a:extLst>
          </a:blip>
          <a:srcRect l="23606" t="8869" r="43991" b="51227"/>
          <a:stretch/>
        </p:blipFill>
        <p:spPr>
          <a:xfrm>
            <a:off x="4956230" y="2161117"/>
            <a:ext cx="2734491" cy="2596461"/>
          </a:xfrm>
          <a:prstGeom prst="rect">
            <a:avLst/>
          </a:prstGeom>
        </p:spPr>
      </p:pic>
      <p:pic>
        <p:nvPicPr>
          <p:cNvPr id="5" name="Picture 4" descr="Corbis-42-58749705.jpg"/>
          <p:cNvPicPr>
            <a:picLocks noChangeAspect="1"/>
          </p:cNvPicPr>
          <p:nvPr/>
        </p:nvPicPr>
        <p:blipFill rotWithShape="1">
          <a:blip r:embed="rId4" cstate="print">
            <a:extLst>
              <a:ext uri="{28A0092B-C50C-407E-A947-70E740481C1C}">
                <a14:useLocalDpi xmlns:a14="http://schemas.microsoft.com/office/drawing/2010/main" val="0"/>
              </a:ext>
            </a:extLst>
          </a:blip>
          <a:srcRect l="13810" t="4757" r="36843" b="24824"/>
          <a:stretch/>
        </p:blipFill>
        <p:spPr>
          <a:xfrm>
            <a:off x="1459512" y="2156183"/>
            <a:ext cx="2738710" cy="2601395"/>
          </a:xfrm>
          <a:prstGeom prst="rect">
            <a:avLst/>
          </a:prstGeom>
        </p:spPr>
      </p:pic>
      <p:sp>
        <p:nvSpPr>
          <p:cNvPr id="6" name="TextBox 5"/>
          <p:cNvSpPr txBox="1"/>
          <p:nvPr/>
        </p:nvSpPr>
        <p:spPr>
          <a:xfrm>
            <a:off x="1460250" y="4899521"/>
            <a:ext cx="2734237" cy="769441"/>
          </a:xfrm>
          <a:prstGeom prst="rect">
            <a:avLst/>
          </a:prstGeom>
          <a:noFill/>
        </p:spPr>
        <p:txBody>
          <a:bodyPr wrap="square" rtlCol="0">
            <a:spAutoFit/>
          </a:bodyPr>
          <a:lstStyle/>
          <a:p>
            <a:pPr algn="ctr"/>
            <a:r>
              <a:rPr lang="en-US" sz="2400" b="1" dirty="0"/>
              <a:t>NAME</a:t>
            </a:r>
          </a:p>
          <a:p>
            <a:pPr algn="ctr"/>
            <a:r>
              <a:rPr lang="en-US" sz="2000" dirty="0"/>
              <a:t>Title</a:t>
            </a:r>
          </a:p>
        </p:txBody>
      </p:sp>
      <p:sp>
        <p:nvSpPr>
          <p:cNvPr id="7" name="TextBox 6"/>
          <p:cNvSpPr txBox="1"/>
          <p:nvPr/>
        </p:nvSpPr>
        <p:spPr>
          <a:xfrm>
            <a:off x="4956485" y="4899521"/>
            <a:ext cx="2734237" cy="769441"/>
          </a:xfrm>
          <a:prstGeom prst="rect">
            <a:avLst/>
          </a:prstGeom>
          <a:noFill/>
        </p:spPr>
        <p:txBody>
          <a:bodyPr wrap="square" rtlCol="0">
            <a:spAutoFit/>
          </a:bodyPr>
          <a:lstStyle/>
          <a:p>
            <a:pPr algn="ctr"/>
            <a:r>
              <a:rPr lang="en-US" sz="2400" b="1" dirty="0">
                <a:solidFill>
                  <a:srgbClr val="000000"/>
                </a:solidFill>
              </a:rPr>
              <a:t>NAME</a:t>
            </a:r>
          </a:p>
          <a:p>
            <a:pPr algn="ctr"/>
            <a:r>
              <a:rPr lang="en-US" sz="2000" dirty="0">
                <a:solidFill>
                  <a:srgbClr val="000000"/>
                </a:solidFill>
              </a:rPr>
              <a:t>Title</a:t>
            </a:r>
          </a:p>
        </p:txBody>
      </p:sp>
    </p:spTree>
    <p:extLst>
      <p:ext uri="{BB962C8B-B14F-4D97-AF65-F5344CB8AC3E}">
        <p14:creationId xmlns:p14="http://schemas.microsoft.com/office/powerpoint/2010/main" val="400064283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a:t>Participation tips</a:t>
            </a:r>
          </a:p>
        </p:txBody>
      </p:sp>
      <p:sp>
        <p:nvSpPr>
          <p:cNvPr id="4" name="Content Placeholder 3"/>
          <p:cNvSpPr>
            <a:spLocks noGrp="1"/>
          </p:cNvSpPr>
          <p:nvPr>
            <p:ph sz="quarter" idx="10"/>
          </p:nvPr>
        </p:nvSpPr>
        <p:spPr>
          <a:xfrm>
            <a:off x="444499" y="1831975"/>
            <a:ext cx="5806591" cy="4221692"/>
          </a:xfrm>
        </p:spPr>
        <p:txBody>
          <a:bodyPr/>
          <a:lstStyle/>
          <a:p>
            <a:r>
              <a:rPr lang="en-US" sz="2400" dirty="0">
                <a:solidFill>
                  <a:prstClr val="black"/>
                </a:solidFill>
              </a:rPr>
              <a:t>Limit electronic interruptions.</a:t>
            </a:r>
          </a:p>
          <a:p>
            <a:r>
              <a:rPr lang="en-US" sz="2400" dirty="0">
                <a:solidFill>
                  <a:prstClr val="black"/>
                </a:solidFill>
              </a:rPr>
              <a:t>Take part in the discussion. </a:t>
            </a:r>
          </a:p>
          <a:p>
            <a:r>
              <a:rPr lang="en-US" sz="2400" dirty="0">
                <a:solidFill>
                  <a:prstClr val="black"/>
                </a:solidFill>
              </a:rPr>
              <a:t>Listen carefully to what is being said.</a:t>
            </a:r>
          </a:p>
          <a:p>
            <a:r>
              <a:rPr lang="en-US" sz="2400" dirty="0">
                <a:solidFill>
                  <a:prstClr val="black"/>
                </a:solidFill>
              </a:rPr>
              <a:t>The </a:t>
            </a:r>
            <a:r>
              <a:rPr lang="en-US" sz="2400" b="1" dirty="0">
                <a:solidFill>
                  <a:schemeClr val="accent1"/>
                </a:solidFill>
              </a:rPr>
              <a:t>CHAT PANEL </a:t>
            </a:r>
            <a:r>
              <a:rPr lang="en-US" sz="2400" dirty="0">
                <a:solidFill>
                  <a:prstClr val="black"/>
                </a:solidFill>
              </a:rPr>
              <a:t>is enabled for </a:t>
            </a:r>
            <a:br>
              <a:rPr lang="en-US" sz="2400" dirty="0">
                <a:solidFill>
                  <a:prstClr val="black"/>
                </a:solidFill>
              </a:rPr>
            </a:br>
            <a:r>
              <a:rPr lang="en-US" sz="2400" dirty="0">
                <a:solidFill>
                  <a:prstClr val="black"/>
                </a:solidFill>
              </a:rPr>
              <a:t>the session.</a:t>
            </a:r>
          </a:p>
          <a:p>
            <a:r>
              <a:rPr lang="en-US" sz="2400" dirty="0">
                <a:solidFill>
                  <a:prstClr val="black"/>
                </a:solidFill>
              </a:rPr>
              <a:t>Use the </a:t>
            </a:r>
            <a:r>
              <a:rPr lang="en-US" sz="2400" b="1" dirty="0">
                <a:solidFill>
                  <a:schemeClr val="accent1"/>
                </a:solidFill>
              </a:rPr>
              <a:t>RAISE HAND </a:t>
            </a:r>
            <a:r>
              <a:rPr lang="en-US" sz="2400" dirty="0">
                <a:solidFill>
                  <a:prstClr val="black"/>
                </a:solidFill>
              </a:rPr>
              <a:t>feature to volunteer </a:t>
            </a:r>
            <a:br>
              <a:rPr lang="en-US" sz="2400" dirty="0">
                <a:solidFill>
                  <a:prstClr val="black"/>
                </a:solidFill>
              </a:rPr>
            </a:br>
            <a:r>
              <a:rPr lang="en-US" sz="2400" dirty="0">
                <a:solidFill>
                  <a:prstClr val="black"/>
                </a:solidFill>
              </a:rPr>
              <a:t>to speak.</a:t>
            </a:r>
          </a:p>
          <a:p>
            <a:r>
              <a:rPr lang="en-US" sz="2400" dirty="0">
                <a:solidFill>
                  <a:prstClr val="black"/>
                </a:solidFill>
              </a:rPr>
              <a:t>Put your phone on mute when not speaking.</a:t>
            </a:r>
          </a:p>
          <a:p>
            <a:endParaRPr lang="en-US" sz="2400" dirty="0"/>
          </a:p>
        </p:txBody>
      </p:sp>
      <p:grpSp>
        <p:nvGrpSpPr>
          <p:cNvPr id="9" name="Group 8"/>
          <p:cNvGrpSpPr/>
          <p:nvPr/>
        </p:nvGrpSpPr>
        <p:grpSpPr>
          <a:xfrm>
            <a:off x="7563253" y="3156902"/>
            <a:ext cx="1580747" cy="844729"/>
            <a:chOff x="7563253" y="4665042"/>
            <a:chExt cx="1580747" cy="844729"/>
          </a:xfrm>
        </p:grpSpPr>
        <p:sp>
          <p:nvSpPr>
            <p:cNvPr id="11" name="Rectangle 10"/>
            <p:cNvSpPr/>
            <p:nvPr/>
          </p:nvSpPr>
          <p:spPr>
            <a:xfrm>
              <a:off x="8624455" y="4665042"/>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a:t>CHAT</a:t>
              </a:r>
            </a:p>
          </p:txBody>
        </p:sp>
        <p:pic>
          <p:nvPicPr>
            <p:cNvPr id="12" name="Picture 11" descr="icon_cha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63253" y="4674675"/>
              <a:ext cx="853383" cy="835096"/>
            </a:xfrm>
            <a:prstGeom prst="rect">
              <a:avLst/>
            </a:prstGeom>
          </p:spPr>
        </p:pic>
      </p:grpSp>
      <p:grpSp>
        <p:nvGrpSpPr>
          <p:cNvPr id="13" name="Group 12"/>
          <p:cNvGrpSpPr/>
          <p:nvPr/>
        </p:nvGrpSpPr>
        <p:grpSpPr>
          <a:xfrm>
            <a:off x="7982922" y="4333788"/>
            <a:ext cx="1161078" cy="838132"/>
            <a:chOff x="7982922" y="4553595"/>
            <a:chExt cx="1161078" cy="838132"/>
          </a:xfrm>
        </p:grpSpPr>
        <p:sp>
          <p:nvSpPr>
            <p:cNvPr id="14" name="Rectangle 13"/>
            <p:cNvSpPr/>
            <p:nvPr/>
          </p:nvSpPr>
          <p:spPr>
            <a:xfrm>
              <a:off x="8624455" y="4560455"/>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a:t>RAISE HAND</a:t>
              </a:r>
            </a:p>
          </p:txBody>
        </p:sp>
        <p:pic>
          <p:nvPicPr>
            <p:cNvPr id="15" name="Picture 14" descr="icon_raise hand.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982922" y="4553595"/>
              <a:ext cx="444978" cy="835096"/>
            </a:xfrm>
            <a:prstGeom prst="rect">
              <a:avLst/>
            </a:prstGeom>
          </p:spPr>
        </p:pic>
      </p:grpSp>
    </p:spTree>
    <p:extLst>
      <p:ext uri="{BB962C8B-B14F-4D97-AF65-F5344CB8AC3E}">
        <p14:creationId xmlns:p14="http://schemas.microsoft.com/office/powerpoint/2010/main" val="188085511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Successful meetings</a:t>
            </a:r>
          </a:p>
        </p:txBody>
      </p:sp>
      <p:sp>
        <p:nvSpPr>
          <p:cNvPr id="3" name="Content Placeholder 2"/>
          <p:cNvSpPr>
            <a:spLocks noGrp="1"/>
          </p:cNvSpPr>
          <p:nvPr>
            <p:ph sz="quarter" idx="10"/>
          </p:nvPr>
        </p:nvSpPr>
        <p:spPr/>
        <p:txBody>
          <a:bodyPr/>
          <a:lstStyle/>
          <a:p>
            <a:pPr marL="53975" indent="0">
              <a:buNone/>
            </a:pPr>
            <a:r>
              <a:rPr lang="en-US" i="1" dirty="0">
                <a:solidFill>
                  <a:schemeClr val="accent1"/>
                </a:solidFill>
              </a:rPr>
              <a:t>What’s the biggest challenge to successful meetings in our organization ? </a:t>
            </a:r>
          </a:p>
          <a:p>
            <a:pPr marL="53975" indent="0">
              <a:buNone/>
            </a:pPr>
            <a:endParaRPr lang="en-US" dirty="0"/>
          </a:p>
        </p:txBody>
      </p:sp>
      <p:grpSp>
        <p:nvGrpSpPr>
          <p:cNvPr id="5" name="Group 4"/>
          <p:cNvGrpSpPr/>
          <p:nvPr/>
        </p:nvGrpSpPr>
        <p:grpSpPr>
          <a:xfrm>
            <a:off x="8054840" y="4662556"/>
            <a:ext cx="1089160" cy="838132"/>
            <a:chOff x="8054840" y="4553595"/>
            <a:chExt cx="1089160" cy="838132"/>
          </a:xfrm>
        </p:grpSpPr>
        <p:sp>
          <p:nvSpPr>
            <p:cNvPr id="4" name="Rectangle 3"/>
            <p:cNvSpPr/>
            <p:nvPr/>
          </p:nvSpPr>
          <p:spPr>
            <a:xfrm>
              <a:off x="8624455" y="4560455"/>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a:t>RAISE HAND</a:t>
              </a:r>
            </a:p>
          </p:txBody>
        </p:sp>
        <p:pic>
          <p:nvPicPr>
            <p:cNvPr id="6" name="Picture 5" descr="icon_raise hand.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054840" y="4553595"/>
              <a:ext cx="444978" cy="835096"/>
            </a:xfrm>
            <a:prstGeom prst="rect">
              <a:avLst/>
            </a:prstGeom>
          </p:spPr>
        </p:pic>
      </p:grpSp>
    </p:spTree>
    <p:extLst>
      <p:ext uri="{BB962C8B-B14F-4D97-AF65-F5344CB8AC3E}">
        <p14:creationId xmlns:p14="http://schemas.microsoft.com/office/powerpoint/2010/main" val="183869843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Today’s objectives</a:t>
            </a:r>
            <a:endParaRPr lang="en-US" dirty="0"/>
          </a:p>
        </p:txBody>
      </p:sp>
      <p:sp>
        <p:nvSpPr>
          <p:cNvPr id="3" name="Content Placeholder 2"/>
          <p:cNvSpPr>
            <a:spLocks noGrp="1"/>
          </p:cNvSpPr>
          <p:nvPr>
            <p:ph sz="quarter" idx="10"/>
          </p:nvPr>
        </p:nvSpPr>
        <p:spPr>
          <a:xfrm>
            <a:off x="444499" y="1658186"/>
            <a:ext cx="8233833" cy="2782358"/>
          </a:xfrm>
        </p:spPr>
        <p:txBody>
          <a:bodyPr/>
          <a:lstStyle/>
          <a:p>
            <a:pPr>
              <a:buNone/>
            </a:pPr>
            <a:r>
              <a:rPr lang="en-US" sz="2800" dirty="0"/>
              <a:t>Help you:</a:t>
            </a:r>
          </a:p>
          <a:p>
            <a:pPr lvl="0"/>
            <a:r>
              <a:rPr lang="en-US" sz="2800" dirty="0"/>
              <a:t>Plan an effective meeting</a:t>
            </a:r>
          </a:p>
          <a:p>
            <a:pPr lvl="0"/>
            <a:r>
              <a:rPr lang="en-US" sz="2800" dirty="0"/>
              <a:t>Encourage participation</a:t>
            </a:r>
          </a:p>
          <a:p>
            <a:pPr lvl="0"/>
            <a:r>
              <a:rPr lang="en-US" sz="2800" dirty="0"/>
              <a:t>Address common meeting obstacles</a:t>
            </a:r>
          </a:p>
          <a:p>
            <a:pPr lvl="0"/>
            <a:endParaRPr lang="en-US" sz="2800" dirty="0"/>
          </a:p>
        </p:txBody>
      </p:sp>
    </p:spTree>
    <p:extLst>
      <p:ext uri="{BB962C8B-B14F-4D97-AF65-F5344CB8AC3E}">
        <p14:creationId xmlns:p14="http://schemas.microsoft.com/office/powerpoint/2010/main" val="306286121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2082800"/>
          </a:xfrm>
          <a:prstGeom prst="rect">
            <a:avLst/>
          </a:prstGeom>
        </p:spPr>
      </p:pic>
      <p:sp>
        <p:nvSpPr>
          <p:cNvPr id="10" name="Text Placeholder 9"/>
          <p:cNvSpPr>
            <a:spLocks noGrp="1"/>
          </p:cNvSpPr>
          <p:nvPr>
            <p:ph type="body" idx="1"/>
          </p:nvPr>
        </p:nvSpPr>
        <p:spPr>
          <a:xfrm>
            <a:off x="939625" y="2709863"/>
            <a:ext cx="7832900" cy="2888719"/>
          </a:xfrm>
        </p:spPr>
        <p:txBody>
          <a:bodyPr/>
          <a:lstStyle/>
          <a:p>
            <a:r>
              <a:rPr lang="en-US" dirty="0"/>
              <a:t>PLAN A MEETING</a:t>
            </a:r>
          </a:p>
        </p:txBody>
      </p:sp>
      <p:grpSp>
        <p:nvGrpSpPr>
          <p:cNvPr id="14" name="Group 13"/>
          <p:cNvGrpSpPr/>
          <p:nvPr/>
        </p:nvGrpSpPr>
        <p:grpSpPr>
          <a:xfrm>
            <a:off x="939625" y="0"/>
            <a:ext cx="1110074" cy="2459955"/>
            <a:chOff x="1552549" y="0"/>
            <a:chExt cx="1110074" cy="2459955"/>
          </a:xfrm>
        </p:grpSpPr>
        <p:grpSp>
          <p:nvGrpSpPr>
            <p:cNvPr id="15" name="Group 14"/>
            <p:cNvGrpSpPr/>
            <p:nvPr/>
          </p:nvGrpSpPr>
          <p:grpSpPr>
            <a:xfrm>
              <a:off x="1552549" y="0"/>
              <a:ext cx="1110074" cy="2459955"/>
              <a:chOff x="1560742" y="0"/>
              <a:chExt cx="1110074" cy="2459955"/>
            </a:xfrm>
            <a:effectLst>
              <a:glow rad="25400">
                <a:schemeClr val="tx1">
                  <a:alpha val="20000"/>
                </a:schemeClr>
              </a:glow>
            </a:effectLst>
          </p:grpSpPr>
          <p:sp>
            <p:nvSpPr>
              <p:cNvPr id="17" name="Rectangle 16"/>
              <p:cNvSpPr/>
              <p:nvPr/>
            </p:nvSpPr>
            <p:spPr>
              <a:xfrm>
                <a:off x="1560742" y="0"/>
                <a:ext cx="1110074" cy="2229556"/>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Chevron 17"/>
              <p:cNvSpPr/>
              <p:nvPr/>
            </p:nvSpPr>
            <p:spPr>
              <a:xfrm rot="16200000">
                <a:off x="1885304" y="1676015"/>
                <a:ext cx="459378" cy="1108502"/>
              </a:xfrm>
              <a:prstGeom prst="chevron">
                <a:avLst/>
              </a:prstGeom>
              <a:solidFill>
                <a:srgbClr val="B000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grpSp>
        <p:sp>
          <p:nvSpPr>
            <p:cNvPr id="16" name="TextBox 15"/>
            <p:cNvSpPr txBox="1"/>
            <p:nvPr/>
          </p:nvSpPr>
          <p:spPr>
            <a:xfrm>
              <a:off x="1564256" y="1537843"/>
              <a:ext cx="1098177" cy="400110"/>
            </a:xfrm>
            <a:prstGeom prst="rect">
              <a:avLst/>
            </a:prstGeom>
            <a:noFill/>
          </p:spPr>
          <p:txBody>
            <a:bodyPr wrap="square" rtlCol="0">
              <a:spAutoFit/>
            </a:bodyPr>
            <a:lstStyle/>
            <a:p>
              <a:pPr algn="ctr"/>
              <a:r>
                <a:rPr lang="en-US" sz="1000" dirty="0">
                  <a:solidFill>
                    <a:schemeClr val="bg1"/>
                  </a:solidFill>
                </a:rPr>
                <a:t>MEETING MANAGEMENT</a:t>
              </a:r>
            </a:p>
          </p:txBody>
        </p:sp>
      </p:grpSp>
    </p:spTree>
    <p:extLst>
      <p:ext uri="{BB962C8B-B14F-4D97-AF65-F5344CB8AC3E}">
        <p14:creationId xmlns:p14="http://schemas.microsoft.com/office/powerpoint/2010/main" val="355917316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2" y="1264004"/>
            <a:ext cx="5019674" cy="861291"/>
          </a:xfrm>
        </p:spPr>
        <p:txBody>
          <a:bodyPr/>
          <a:lstStyle/>
          <a:p>
            <a:r>
              <a:rPr lang="en-US" dirty="0"/>
              <a:t>Is a meeting necessary?</a:t>
            </a:r>
            <a:br>
              <a:rPr lang="en-US" dirty="0"/>
            </a:br>
            <a:r>
              <a:rPr lang="en-US" dirty="0"/>
              <a:t>Scenario 1</a:t>
            </a:r>
          </a:p>
        </p:txBody>
      </p:sp>
      <p:sp>
        <p:nvSpPr>
          <p:cNvPr id="5" name="Text Placeholder 4"/>
          <p:cNvSpPr>
            <a:spLocks noGrp="1"/>
          </p:cNvSpPr>
          <p:nvPr>
            <p:ph type="body" sz="quarter" idx="10"/>
          </p:nvPr>
        </p:nvSpPr>
        <p:spPr>
          <a:xfrm>
            <a:off x="444500" y="2340329"/>
            <a:ext cx="4312695" cy="3698875"/>
          </a:xfrm>
        </p:spPr>
        <p:txBody>
          <a:bodyPr/>
          <a:lstStyle/>
          <a:p>
            <a:r>
              <a:rPr lang="en-US" sz="2000" dirty="0"/>
              <a:t>Sara is the manager of a team of six quality control engineers at a financial services software company.  She recently developed a new set of quality assurance testing guidelines, including some minor process changes, that she needs to share with the team.</a:t>
            </a:r>
          </a:p>
          <a:p>
            <a:endParaRPr lang="en-US" sz="2000" dirty="0">
              <a:solidFill>
                <a:schemeClr val="tx2">
                  <a:lumMod val="75000"/>
                </a:schemeClr>
              </a:solidFill>
            </a:endParaRPr>
          </a:p>
        </p:txBody>
      </p:sp>
      <p:sp>
        <p:nvSpPr>
          <p:cNvPr id="6" name="Text Placeholder 5"/>
          <p:cNvSpPr>
            <a:spLocks noGrp="1"/>
          </p:cNvSpPr>
          <p:nvPr>
            <p:ph type="body" sz="quarter" idx="11"/>
          </p:nvPr>
        </p:nvSpPr>
        <p:spPr>
          <a:xfrm>
            <a:off x="5476876" y="2453831"/>
            <a:ext cx="2968625" cy="1459356"/>
          </a:xfrm>
        </p:spPr>
        <p:txBody>
          <a:bodyPr/>
          <a:lstStyle/>
          <a:p>
            <a:r>
              <a:rPr lang="en-US" dirty="0"/>
              <a:t>Should Sara call a meeting? </a:t>
            </a:r>
          </a:p>
        </p:txBody>
      </p:sp>
      <p:cxnSp>
        <p:nvCxnSpPr>
          <p:cNvPr id="7" name="Straight Connector 6"/>
          <p:cNvCxnSpPr/>
          <p:nvPr/>
        </p:nvCxnSpPr>
        <p:spPr>
          <a:xfrm flipH="1">
            <a:off x="5015479" y="2328520"/>
            <a:ext cx="5521" cy="3710684"/>
          </a:xfrm>
          <a:prstGeom prst="line">
            <a:avLst/>
          </a:prstGeom>
          <a:ln>
            <a:solidFill>
              <a:schemeClr val="bg1"/>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51168503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2" y="1264004"/>
            <a:ext cx="5019674" cy="861291"/>
          </a:xfrm>
        </p:spPr>
        <p:txBody>
          <a:bodyPr/>
          <a:lstStyle/>
          <a:p>
            <a:r>
              <a:rPr lang="en-US" dirty="0"/>
              <a:t>Is a meeting necessary?</a:t>
            </a:r>
            <a:br>
              <a:rPr lang="en-US" dirty="0"/>
            </a:br>
            <a:r>
              <a:rPr lang="en-US" dirty="0"/>
              <a:t>Scenario 2</a:t>
            </a:r>
          </a:p>
        </p:txBody>
      </p:sp>
      <p:sp>
        <p:nvSpPr>
          <p:cNvPr id="5" name="Text Placeholder 4"/>
          <p:cNvSpPr>
            <a:spLocks noGrp="1"/>
          </p:cNvSpPr>
          <p:nvPr>
            <p:ph type="body" sz="quarter" idx="10"/>
          </p:nvPr>
        </p:nvSpPr>
        <p:spPr>
          <a:xfrm>
            <a:off x="444501" y="2340329"/>
            <a:ext cx="4289546" cy="3698875"/>
          </a:xfrm>
        </p:spPr>
        <p:txBody>
          <a:bodyPr/>
          <a:lstStyle/>
          <a:p>
            <a:r>
              <a:rPr lang="en-US" sz="2000" dirty="0"/>
              <a:t>Peter is a project manager in a retail company, managing the implementation of a new customer loyalty card. The project is at risk of running behind schedule because several decisions are due to be made regarding the launch and Peter has yet to receive the input he needs from the marketing team.</a:t>
            </a:r>
          </a:p>
          <a:p>
            <a:endParaRPr lang="en-US" sz="2000" dirty="0">
              <a:solidFill>
                <a:schemeClr val="tx2">
                  <a:lumMod val="75000"/>
                </a:schemeClr>
              </a:solidFill>
            </a:endParaRPr>
          </a:p>
        </p:txBody>
      </p:sp>
      <p:sp>
        <p:nvSpPr>
          <p:cNvPr id="6" name="Text Placeholder 5"/>
          <p:cNvSpPr>
            <a:spLocks noGrp="1"/>
          </p:cNvSpPr>
          <p:nvPr>
            <p:ph type="body" sz="quarter" idx="11"/>
          </p:nvPr>
        </p:nvSpPr>
        <p:spPr>
          <a:xfrm>
            <a:off x="5476875" y="2453831"/>
            <a:ext cx="2968625" cy="1459356"/>
          </a:xfrm>
        </p:spPr>
        <p:txBody>
          <a:bodyPr/>
          <a:lstStyle/>
          <a:p>
            <a:r>
              <a:rPr lang="en-US" dirty="0"/>
              <a:t>Should Peter call a meeting? </a:t>
            </a:r>
          </a:p>
        </p:txBody>
      </p:sp>
      <p:cxnSp>
        <p:nvCxnSpPr>
          <p:cNvPr id="11" name="Straight Connector 10"/>
          <p:cNvCxnSpPr/>
          <p:nvPr/>
        </p:nvCxnSpPr>
        <p:spPr>
          <a:xfrm flipH="1">
            <a:off x="5015479" y="2328520"/>
            <a:ext cx="5521" cy="3710684"/>
          </a:xfrm>
          <a:prstGeom prst="line">
            <a:avLst/>
          </a:prstGeom>
          <a:ln>
            <a:solidFill>
              <a:schemeClr val="bg1"/>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175027636"/>
      </p:ext>
    </p:extLst>
  </p:cSld>
  <p:clrMapOvr>
    <a:masterClrMapping/>
  </p:clrMapOvr>
</p:sld>
</file>

<file path=ppt/theme/theme1.xml><?xml version="1.0" encoding="utf-8"?>
<a:theme xmlns:a="http://schemas.openxmlformats.org/drawingml/2006/main" name="Office Theme">
  <a:themeElements>
    <a:clrScheme name="HMM-Cafe">
      <a:dk1>
        <a:sysClr val="windowText" lastClr="000000"/>
      </a:dk1>
      <a:lt1>
        <a:sysClr val="window" lastClr="FFFFFF"/>
      </a:lt1>
      <a:dk2>
        <a:srgbClr val="0071BA"/>
      </a:dk2>
      <a:lt2>
        <a:srgbClr val="660000"/>
      </a:lt2>
      <a:accent1>
        <a:srgbClr val="B00020"/>
      </a:accent1>
      <a:accent2>
        <a:srgbClr val="063A73"/>
      </a:accent2>
      <a:accent3>
        <a:srgbClr val="9FB739"/>
      </a:accent3>
      <a:accent4>
        <a:srgbClr val="B3CC94"/>
      </a:accent4>
      <a:accent5>
        <a:srgbClr val="DFE0E1"/>
      </a:accent5>
      <a:accent6>
        <a:srgbClr val="9E9488"/>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A51E36"/>
        </a:solidFill>
        <a:ln>
          <a:noFill/>
        </a:ln>
        <a:effectLst/>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ln>
          <a:solidFill>
            <a:schemeClr val="accent5">
              <a:lumMod val="75000"/>
            </a:schemeClr>
          </a:solidFill>
        </a:ln>
        <a:effectLst/>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16441</TotalTime>
  <Words>2251</Words>
  <Application>Microsoft Macintosh PowerPoint</Application>
  <PresentationFormat>On-screen Show (4:3)</PresentationFormat>
  <Paragraphs>310</Paragraphs>
  <Slides>20</Slides>
  <Notes>20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20</vt:i4>
      </vt:variant>
    </vt:vector>
  </HeadingPairs>
  <TitlesOfParts>
    <vt:vector size="26" baseType="lpstr">
      <vt:lpstr>Arial</vt:lpstr>
      <vt:lpstr>Calibri</vt:lpstr>
      <vt:lpstr>Courier New</vt:lpstr>
      <vt:lpstr>Lucida Grande</vt:lpstr>
      <vt:lpstr>Wingdings</vt:lpstr>
      <vt:lpstr>Office Theme</vt:lpstr>
      <vt:lpstr>Meeting Management Café</vt:lpstr>
      <vt:lpstr>Welcome</vt:lpstr>
      <vt:lpstr>Introductions</vt:lpstr>
      <vt:lpstr>Participation tips</vt:lpstr>
      <vt:lpstr>Successful meetings</vt:lpstr>
      <vt:lpstr>Today’s objectives</vt:lpstr>
      <vt:lpstr>PowerPoint Presentation</vt:lpstr>
      <vt:lpstr>Is a meeting necessary? Scenario 1</vt:lpstr>
      <vt:lpstr>Is a meeting necessary? Scenario 2</vt:lpstr>
      <vt:lpstr>PowerPoint Presentation</vt:lpstr>
      <vt:lpstr>Create an agenda</vt:lpstr>
      <vt:lpstr>PowerPoint Presentation</vt:lpstr>
      <vt:lpstr>Ensure participation</vt:lpstr>
      <vt:lpstr>Foster participation in virtual meetings</vt:lpstr>
      <vt:lpstr>PowerPoint Presentation</vt:lpstr>
      <vt:lpstr>Address meeting challenges</vt:lpstr>
      <vt:lpstr>PowerPoint Presentation</vt:lpstr>
      <vt:lpstr>Today’s objectives</vt:lpstr>
      <vt:lpstr>Apply what you’ve learned</vt:lpstr>
      <vt:lpstr>Thank you</vt:lpstr>
    </vt:vector>
  </TitlesOfParts>
  <Company>Hewlett-Packard</Company>
  <LinksUpToDate>false</LinksUpToDate>
  <SharedDoc>false</SharedDoc>
  <HyperlinksChanged>false</HyperlinksChanged>
  <AppVersion>15.0036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Julia Frenkle</dc:creator>
  <cp:lastModifiedBy>Agarwal, Shubham</cp:lastModifiedBy>
  <cp:revision>593</cp:revision>
  <cp:lastPrinted>2016-03-10T20:37:51Z</cp:lastPrinted>
  <dcterms:created xsi:type="dcterms:W3CDTF">2014-06-21T12:09:32Z</dcterms:created>
  <dcterms:modified xsi:type="dcterms:W3CDTF">2017-08-14T05:54:15Z</dcterms:modified>
</cp:coreProperties>
</file>