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00" r:id="rId2"/>
    <p:sldId id="301" r:id="rId3"/>
    <p:sldId id="302"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2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88" autoAdjust="0"/>
    <p:restoredTop sz="84786" autoAdjust="0"/>
  </p:normalViewPr>
  <p:slideViewPr>
    <p:cSldViewPr snapToGrid="0" showGuides="1">
      <p:cViewPr varScale="1">
        <p:scale>
          <a:sx n="80" d="100"/>
          <a:sy n="80" d="100"/>
        </p:scale>
        <p:origin x="2280" y="192"/>
      </p:cViewPr>
      <p:guideLst>
        <p:guide orient="horz" pos="4319"/>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12" d="100"/>
          <a:sy n="112" d="100"/>
        </p:scale>
        <p:origin x="-5016" y="-96"/>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1/3/20</a:t>
            </a:fld>
            <a:endParaRPr lang="en-US"/>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blogs.hbr.org/2013/10/why-conformists-are-a-key-to-successful-innovation/"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Facilitator notes:</a:t>
            </a:r>
          </a:p>
          <a:p>
            <a:endParaRPr lang="en-US" sz="1200" b="0" kern="1200" dirty="0">
              <a:solidFill>
                <a:schemeClr val="tx1"/>
              </a:solidFill>
              <a:effectLst/>
              <a:latin typeface="+mn-lt"/>
              <a:ea typeface="+mn-ea"/>
              <a:cs typeface="+mn-cs"/>
            </a:endParaRPr>
          </a:p>
          <a:p>
            <a:r>
              <a:rPr lang="en-US" sz="1200" b="0" i="1" kern="1200" dirty="0">
                <a:solidFill>
                  <a:schemeClr val="tx1"/>
                </a:solidFill>
                <a:effectLst/>
                <a:latin typeface="+mn-lt"/>
                <a:ea typeface="+mn-ea"/>
                <a:cs typeface="+mn-cs"/>
              </a:rPr>
              <a:t>Instructions</a:t>
            </a:r>
            <a:r>
              <a:rPr lang="en-US" sz="1200" b="0" kern="1200" dirty="0">
                <a:solidFill>
                  <a:schemeClr val="tx1"/>
                </a:solidFill>
                <a:effectLst/>
                <a:latin typeface="+mn-lt"/>
                <a:ea typeface="+mn-ea"/>
                <a:cs typeface="+mn-cs"/>
              </a:rPr>
              <a:t>:</a:t>
            </a:r>
            <a:r>
              <a:rPr lang="en-US" sz="1200" b="0" kern="1200" baseline="0" dirty="0">
                <a:solidFill>
                  <a:schemeClr val="tx1"/>
                </a:solidFill>
                <a:effectLst/>
                <a:latin typeface="+mn-lt"/>
                <a:ea typeface="+mn-ea"/>
                <a:cs typeface="+mn-cs"/>
              </a:rPr>
              <a:t> Proceed to the next slide once the presentation is visible to the participants.</a:t>
            </a:r>
            <a:endParaRPr lang="en-US" sz="1200" b="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[Time: 2 minutes]</a:t>
            </a:r>
          </a:p>
          <a:p>
            <a:endParaRPr lang="en-US" b="1" baseline="0"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Here is a summary of recommendations from the Harvard ManageMentor Feedback Essentials topic on how to give effective feedback:</a:t>
            </a:r>
          </a:p>
          <a:p>
            <a:pPr marL="685800" lvl="1" indent="-228600">
              <a:buFont typeface="Arial" pitchFamily="34" charset="0"/>
              <a:buChar char="•"/>
            </a:pPr>
            <a:r>
              <a:rPr lang="en-US" sz="1200" b="1" kern="1200" dirty="0">
                <a:solidFill>
                  <a:schemeClr val="tx1"/>
                </a:solidFill>
                <a:latin typeface="+mn-lt"/>
                <a:ea typeface="+mn-ea"/>
                <a:cs typeface="+mn-cs"/>
              </a:rPr>
              <a:t>Create a fair process. </a:t>
            </a:r>
            <a:r>
              <a:rPr lang="en-US" sz="1200" kern="1200" dirty="0">
                <a:solidFill>
                  <a:schemeClr val="tx1"/>
                </a:solidFill>
                <a:latin typeface="+mn-lt"/>
                <a:ea typeface="+mn-ea"/>
                <a:cs typeface="+mn-cs"/>
              </a:rPr>
              <a:t>Your employee will be more likely to benefit if he or she thinks the feedback is fair and focused on learning. </a:t>
            </a:r>
          </a:p>
          <a:p>
            <a:pPr marL="685800" lvl="1" indent="-228600">
              <a:buFont typeface="Arial" pitchFamily="34" charset="0"/>
              <a:buChar char="•"/>
            </a:pPr>
            <a:r>
              <a:rPr lang="en-US" sz="1200" b="1" kern="1200" dirty="0">
                <a:solidFill>
                  <a:schemeClr val="tx1"/>
                </a:solidFill>
                <a:latin typeface="+mn-lt"/>
                <a:ea typeface="+mn-ea"/>
                <a:cs typeface="+mn-cs"/>
              </a:rPr>
              <a:t>Know the facts. </a:t>
            </a:r>
            <a:r>
              <a:rPr lang="en-US" sz="1200" kern="1200" dirty="0">
                <a:solidFill>
                  <a:schemeClr val="tx1"/>
                </a:solidFill>
                <a:latin typeface="+mn-lt"/>
                <a:ea typeface="+mn-ea"/>
                <a:cs typeface="+mn-cs"/>
              </a:rPr>
              <a:t>Be clear about what happened.</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That way you can provide specific, actionable feedback.</a:t>
            </a:r>
          </a:p>
          <a:p>
            <a:pPr marL="685800" lvl="1" indent="-228600">
              <a:buFont typeface="Arial" pitchFamily="34" charset="0"/>
              <a:buChar char="•"/>
            </a:pPr>
            <a:r>
              <a:rPr lang="en-US" sz="1200" b="1" kern="1200" dirty="0">
                <a:solidFill>
                  <a:schemeClr val="tx1"/>
                </a:solidFill>
                <a:latin typeface="+mn-lt"/>
                <a:ea typeface="+mn-ea"/>
                <a:cs typeface="+mn-cs"/>
              </a:rPr>
              <a:t>Don’t make it personal. </a:t>
            </a:r>
            <a:r>
              <a:rPr lang="en-US" sz="1200" kern="1200" dirty="0">
                <a:solidFill>
                  <a:schemeClr val="tx1"/>
                </a:solidFill>
                <a:latin typeface="+mn-lt"/>
                <a:ea typeface="+mn-ea"/>
                <a:cs typeface="+mn-cs"/>
              </a:rPr>
              <a:t>Be explicit about what the person has or hasn’t done without judging his or her intent. Use neutral language so your employee doesn’t feel attacked.</a:t>
            </a:r>
          </a:p>
          <a:p>
            <a:pPr marL="685800" lvl="1" indent="-228600">
              <a:buFont typeface="Arial" pitchFamily="34" charset="0"/>
              <a:buChar char="•"/>
            </a:pPr>
            <a:r>
              <a:rPr lang="en-US" sz="1200" b="1" kern="1200" dirty="0">
                <a:solidFill>
                  <a:schemeClr val="tx1"/>
                </a:solidFill>
                <a:latin typeface="+mn-lt"/>
                <a:ea typeface="+mn-ea"/>
                <a:cs typeface="+mn-cs"/>
              </a:rPr>
              <a:t>Strive for balance. </a:t>
            </a:r>
            <a:r>
              <a:rPr lang="en-US" sz="1200" kern="1200" dirty="0">
                <a:solidFill>
                  <a:schemeClr val="tx1"/>
                </a:solidFill>
                <a:latin typeface="+mn-lt"/>
                <a:ea typeface="+mn-ea"/>
                <a:cs typeface="+mn-cs"/>
              </a:rPr>
              <a:t>Discuss what an employee is doing well as well as what he or she could improve.</a:t>
            </a:r>
          </a:p>
          <a:p>
            <a:pPr marL="685800" lvl="1" indent="-228600">
              <a:buFont typeface="Arial" pitchFamily="34" charset="0"/>
              <a:buChar char="•"/>
            </a:pPr>
            <a:r>
              <a:rPr lang="en-US" sz="1200" b="1" kern="1200" dirty="0">
                <a:solidFill>
                  <a:schemeClr val="tx1"/>
                </a:solidFill>
                <a:latin typeface="+mn-lt"/>
                <a:ea typeface="+mn-ea"/>
                <a:cs typeface="+mn-cs"/>
              </a:rPr>
              <a:t>Foster dialogue. </a:t>
            </a:r>
            <a:r>
              <a:rPr lang="en-US" sz="1200" kern="1200" dirty="0">
                <a:solidFill>
                  <a:schemeClr val="tx1"/>
                </a:solidFill>
                <a:latin typeface="+mn-lt"/>
                <a:ea typeface="+mn-ea"/>
                <a:cs typeface="+mn-cs"/>
              </a:rPr>
              <a:t>If you want to influence your employee, you need to demonstrate openness and willingness to listen to his or her view of the situation.</a:t>
            </a:r>
          </a:p>
          <a:p>
            <a:pPr marL="685800" lvl="1" indent="-228600">
              <a:buFont typeface="Arial" pitchFamily="34" charset="0"/>
              <a:buChar char="•"/>
            </a:pPr>
            <a:r>
              <a:rPr lang="en-US" sz="1200" b="1" kern="1200" dirty="0">
                <a:solidFill>
                  <a:schemeClr val="tx1"/>
                </a:solidFill>
                <a:latin typeface="+mn-lt"/>
                <a:ea typeface="+mn-ea"/>
                <a:cs typeface="+mn-cs"/>
              </a:rPr>
              <a:t>Follow through. </a:t>
            </a:r>
            <a:r>
              <a:rPr lang="en-US" sz="1200" kern="1200" dirty="0">
                <a:solidFill>
                  <a:schemeClr val="tx1"/>
                </a:solidFill>
                <a:latin typeface="+mn-lt"/>
                <a:ea typeface="+mn-ea"/>
                <a:cs typeface="+mn-cs"/>
              </a:rPr>
              <a:t>Set next steps, including what you can do to support your employee’s goals, and meet again to discuss progress.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a:p>
        </p:txBody>
      </p:sp>
    </p:spTree>
    <p:extLst>
      <p:ext uri="{BB962C8B-B14F-4D97-AF65-F5344CB8AC3E}">
        <p14:creationId xmlns:p14="http://schemas.microsoft.com/office/powerpoint/2010/main" val="3977979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b="1" dirty="0"/>
          </a:p>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[Time: 1/2 minute]</a:t>
            </a:r>
          </a:p>
          <a:p>
            <a:endParaRPr lang="en-US" b="1"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So far, we’ve been discussing general characteristics of effective feedback. Let’s turn our attention now to ways in which we can tailor feedback to individuals’ needs.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r>
              <a:rPr lang="en-US" b="1" dirty="0"/>
              <a:t>Facilitator notes:</a:t>
            </a:r>
          </a:p>
          <a:p>
            <a:endParaRPr lang="en-US" dirty="0"/>
          </a:p>
          <a:p>
            <a:r>
              <a:rPr lang="en-US" dirty="0"/>
              <a:t>[Time: 5 minutes]</a:t>
            </a:r>
          </a:p>
          <a:p>
            <a:endParaRPr lang="en-US"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Why, in your opinion, should you tailor your feedback to take individual differences into account? Isn’t effective feedback fairly standard? Please chat in your thoughts.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a:t>
            </a:r>
            <a:r>
              <a:rPr lang="en-US" sz="1200" kern="1200" dirty="0">
                <a:solidFill>
                  <a:schemeClr val="tx1"/>
                </a:solidFill>
                <a:latin typeface="+mn-lt"/>
                <a:ea typeface="+mn-ea"/>
                <a:cs typeface="+mn-cs"/>
              </a:rPr>
              <a:t> Highlight common responses. Ideally, participants will note the following: </a:t>
            </a:r>
          </a:p>
          <a:p>
            <a:pPr marL="228600" lvl="0" indent="-228600">
              <a:buFont typeface="Arial" pitchFamily="34" charset="0"/>
              <a:buChar char="•"/>
            </a:pPr>
            <a:r>
              <a:rPr lang="en-US" dirty="0"/>
              <a:t>People may react to what you’re saying differently depending on their personality type, experience level, and cultural background.</a:t>
            </a:r>
          </a:p>
          <a:p>
            <a:pPr marL="228600" lvl="0" indent="-228600">
              <a:buFont typeface="Arial" pitchFamily="34" charset="0"/>
              <a:buChar char="•"/>
            </a:pPr>
            <a:r>
              <a:rPr lang="en-US" dirty="0"/>
              <a:t>People give and receive information in different ways.</a:t>
            </a:r>
          </a:p>
          <a:p>
            <a:pPr marL="228600" lvl="0" indent="-228600">
              <a:buFont typeface="Arial" pitchFamily="34" charset="0"/>
              <a:buChar char="•"/>
            </a:pPr>
            <a:r>
              <a:rPr lang="en-US" dirty="0"/>
              <a:t>If you want someone to understand the feedback as you intended, you need to communicate it in a way that helps the person feel more comfortable and open to listening.</a:t>
            </a:r>
          </a:p>
          <a:p>
            <a:pPr marL="228600" indent="-228600">
              <a:buFontTx/>
              <a:buNone/>
            </a:pPr>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When you adapt your delivery to suit your employee, you’ll increase the odds that your feedback will be heard.</a:t>
            </a:r>
          </a:p>
          <a:p>
            <a:br>
              <a:rPr lang="en-US" sz="1200" kern="1200" dirty="0">
                <a:solidFill>
                  <a:schemeClr val="tx1"/>
                </a:solidFill>
                <a:latin typeface="+mn-lt"/>
                <a:ea typeface="+mn-ea"/>
                <a:cs typeface="+mn-cs"/>
              </a:rPr>
            </a:br>
            <a:r>
              <a:rPr lang="en-US"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r>
              <a:rPr lang="en-US" sz="1200" kern="1200" dirty="0">
                <a:solidFill>
                  <a:schemeClr val="tx1"/>
                </a:solidFill>
                <a:latin typeface="+mn-lt"/>
                <a:ea typeface="+mn-ea"/>
                <a:cs typeface="+mn-cs"/>
              </a:rPr>
              <a:t>[Time: 5 minutes]</a:t>
            </a:r>
          </a:p>
          <a:p>
            <a:endParaRPr lang="en-US" sz="1100" b="1"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Here is a list of four employees with four different personality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types. Which feedback approach do you think would work best with each employee? Chat in the number of the employee and the letter of the best feedback approach for him or her. For instance, if you think Le would respond best to informal, reassuring feedback, write “1-D.” It’s fine if you only have time to match up a few employees with their ideal feedback approaches. </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Give participants a minute or two to chat in their responses. Make note of a common correct match, for example, #1 would respond best to feedback style C. Then ask for a volunteer to explain why he or she thinks that feedback approach would work with Le. </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Correct matches:</a:t>
            </a:r>
          </a:p>
          <a:p>
            <a:r>
              <a:rPr lang="en-US" sz="1200" kern="1200" dirty="0">
                <a:solidFill>
                  <a:schemeClr val="tx1"/>
                </a:solidFill>
                <a:latin typeface="+mn-lt"/>
                <a:ea typeface="+mn-ea"/>
                <a:cs typeface="+mn-cs"/>
              </a:rPr>
              <a:t>1-C</a:t>
            </a:r>
          </a:p>
          <a:p>
            <a:r>
              <a:rPr lang="en-US" sz="1200" kern="1200" dirty="0">
                <a:solidFill>
                  <a:schemeClr val="tx1"/>
                </a:solidFill>
                <a:latin typeface="+mn-lt"/>
                <a:ea typeface="+mn-ea"/>
                <a:cs typeface="+mn-cs"/>
              </a:rPr>
              <a:t>2-D</a:t>
            </a:r>
          </a:p>
          <a:p>
            <a:r>
              <a:rPr lang="en-US" sz="1200" kern="1200" dirty="0">
                <a:solidFill>
                  <a:schemeClr val="tx1"/>
                </a:solidFill>
                <a:latin typeface="+mn-lt"/>
                <a:ea typeface="+mn-ea"/>
                <a:cs typeface="+mn-cs"/>
              </a:rPr>
              <a:t>3-A</a:t>
            </a:r>
          </a:p>
          <a:p>
            <a:r>
              <a:rPr lang="en-US" sz="1200" kern="1200" dirty="0">
                <a:solidFill>
                  <a:schemeClr val="tx1"/>
                </a:solidFill>
                <a:latin typeface="+mn-lt"/>
                <a:ea typeface="+mn-ea"/>
                <a:cs typeface="+mn-cs"/>
              </a:rPr>
              <a:t>4-B</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I see you have chatted in a number of correct matches between employee personality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types and preferred feedback approaches. Let’s look at [Le, who many of you correctly said would respond best to feedback approach C. Why do you think that approach would work well with someone like Le?]. Raise your hand if you’d like to share your thoughts.</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Call on one person to share his or her comments. If time permits, choose another correct match, and ask another volunteer to discuss why that feedback approach would work well with that personality</a:t>
            </a:r>
            <a:r>
              <a:rPr lang="en-US" sz="1200" kern="1200" baseline="0" dirty="0">
                <a:solidFill>
                  <a:schemeClr val="tx1"/>
                </a:solidFill>
                <a:latin typeface="+mn-lt"/>
                <a:ea typeface="+mn-ea"/>
                <a:cs typeface="+mn-cs"/>
              </a:rPr>
              <a:t> type</a:t>
            </a:r>
            <a:r>
              <a:rPr lang="en-US" sz="1200" kern="1200" dirty="0">
                <a:solidFill>
                  <a:schemeClr val="tx1"/>
                </a:solidFill>
                <a:latin typeface="+mn-lt"/>
                <a:ea typeface="+mn-ea"/>
                <a:cs typeface="+mn-cs"/>
              </a:rPr>
              <a:t>.</a:t>
            </a:r>
          </a:p>
          <a:p>
            <a:r>
              <a:rPr lang="en-US" sz="1200" kern="1200" dirty="0">
                <a:solidFill>
                  <a:schemeClr val="tx1"/>
                </a:solidFill>
                <a:latin typeface="+mn-lt"/>
                <a:ea typeface="+mn-ea"/>
                <a:cs typeface="+mn-cs"/>
              </a:rPr>
              <a:t> </a:t>
            </a:r>
          </a:p>
          <a:p>
            <a:br>
              <a:rPr lang="en-US" sz="1200" kern="1200" dirty="0">
                <a:solidFill>
                  <a:schemeClr val="tx1"/>
                </a:solidFill>
                <a:latin typeface="+mn-lt"/>
                <a:ea typeface="+mn-ea"/>
                <a:cs typeface="+mn-cs"/>
              </a:rPr>
            </a:b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extLst>
      <p:ext uri="{BB962C8B-B14F-4D97-AF65-F5344CB8AC3E}">
        <p14:creationId xmlns:p14="http://schemas.microsoft.com/office/powerpoint/2010/main" val="1955276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r>
              <a:rPr lang="en-US" sz="1100" b="0" dirty="0"/>
              <a:t>[Time: 2 minutes]</a:t>
            </a:r>
          </a:p>
          <a:p>
            <a:endParaRPr lang="en-US" sz="1100" b="0"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Identifying your employees’ personality types is key in adapting your feedback so they are comfortable and open to hearing what you have to say.  </a:t>
            </a:r>
          </a:p>
          <a:p>
            <a:r>
              <a:rPr lang="en-US" sz="1200" kern="1200" dirty="0">
                <a:solidFill>
                  <a:schemeClr val="tx1"/>
                </a:solidFill>
                <a:latin typeface="+mn-lt"/>
                <a:ea typeface="+mn-ea"/>
                <a:cs typeface="+mn-cs"/>
              </a:rPr>
              <a:t> </a:t>
            </a:r>
          </a:p>
          <a:p>
            <a:pPr marL="171450" lvl="0" indent="-171450">
              <a:buFont typeface="Arial"/>
              <a:buChar char="•"/>
            </a:pPr>
            <a:r>
              <a:rPr lang="en-US" sz="1200" kern="1200" dirty="0">
                <a:solidFill>
                  <a:schemeClr val="tx1"/>
                </a:solidFill>
                <a:latin typeface="+mn-lt"/>
                <a:ea typeface="+mn-ea"/>
                <a:cs typeface="+mn-cs"/>
              </a:rPr>
              <a:t>With </a:t>
            </a:r>
            <a:r>
              <a:rPr lang="en-US" sz="1200" b="1" kern="1200" dirty="0">
                <a:solidFill>
                  <a:schemeClr val="tx1"/>
                </a:solidFill>
                <a:latin typeface="+mn-lt"/>
                <a:ea typeface="+mn-ea"/>
                <a:cs typeface="+mn-cs"/>
              </a:rPr>
              <a:t>directors</a:t>
            </a:r>
            <a:r>
              <a:rPr lang="en-US" sz="1200" kern="1200" dirty="0">
                <a:solidFill>
                  <a:schemeClr val="tx1"/>
                </a:solidFill>
                <a:latin typeface="+mn-lt"/>
                <a:ea typeface="+mn-ea"/>
                <a:cs typeface="+mn-cs"/>
              </a:rPr>
              <a:t>, make your feedback well organized and based on facts. When possible, allow the employee to set next steps.</a:t>
            </a:r>
          </a:p>
          <a:p>
            <a:pPr marL="171450" lvl="0" indent="-171450">
              <a:buFont typeface="Arial"/>
              <a:buChar char="•"/>
            </a:pPr>
            <a:r>
              <a:rPr lang="en-US" sz="1200" kern="1200" dirty="0">
                <a:solidFill>
                  <a:schemeClr val="tx1"/>
                </a:solidFill>
                <a:latin typeface="+mn-lt"/>
                <a:ea typeface="+mn-ea"/>
                <a:cs typeface="+mn-cs"/>
              </a:rPr>
              <a:t>With </a:t>
            </a:r>
            <a:r>
              <a:rPr lang="en-US" sz="1200" b="1" kern="1200" dirty="0">
                <a:solidFill>
                  <a:schemeClr val="tx1"/>
                </a:solidFill>
                <a:latin typeface="+mn-lt"/>
                <a:ea typeface="+mn-ea"/>
                <a:cs typeface="+mn-cs"/>
              </a:rPr>
              <a:t>thinkers,</a:t>
            </a:r>
            <a:r>
              <a:rPr lang="en-US" sz="1200" kern="1200" dirty="0">
                <a:solidFill>
                  <a:schemeClr val="tx1"/>
                </a:solidFill>
                <a:latin typeface="+mn-lt"/>
                <a:ea typeface="+mn-ea"/>
                <a:cs typeface="+mn-cs"/>
              </a:rPr>
              <a:t> be logical in how you present information and document it in writing, to add credibility and give the employee time to review feedback afterward.</a:t>
            </a:r>
          </a:p>
          <a:p>
            <a:pPr marL="171450" lvl="0" indent="-171450">
              <a:buFont typeface="Arial"/>
              <a:buChar char="•"/>
            </a:pPr>
            <a:r>
              <a:rPr lang="en-US" sz="1200" kern="1200" dirty="0">
                <a:solidFill>
                  <a:schemeClr val="tx1"/>
                </a:solidFill>
                <a:latin typeface="+mn-lt"/>
                <a:ea typeface="+mn-ea"/>
                <a:cs typeface="+mn-cs"/>
              </a:rPr>
              <a:t>With </a:t>
            </a:r>
            <a:r>
              <a:rPr lang="en-US" sz="1200" b="1" kern="1200" dirty="0" err="1">
                <a:solidFill>
                  <a:schemeClr val="tx1"/>
                </a:solidFill>
                <a:latin typeface="+mn-lt"/>
                <a:ea typeface="+mn-ea"/>
                <a:cs typeface="+mn-cs"/>
              </a:rPr>
              <a:t>socializers</a:t>
            </a:r>
            <a:r>
              <a:rPr lang="en-US" sz="1200" kern="1200" dirty="0">
                <a:solidFill>
                  <a:schemeClr val="tx1"/>
                </a:solidFill>
                <a:latin typeface="+mn-lt"/>
                <a:ea typeface="+mn-ea"/>
                <a:cs typeface="+mn-cs"/>
              </a:rPr>
              <a:t>, don’t rush feedback. Allow time for collegial back and forth discussion. Illustrate your points with stories and put feedback in writing to help hold them accountable.</a:t>
            </a:r>
          </a:p>
          <a:p>
            <a:pPr marL="171450" lvl="0" indent="-171450">
              <a:buFont typeface="Arial"/>
              <a:buChar char="•"/>
            </a:pPr>
            <a:r>
              <a:rPr lang="en-US" sz="1200" kern="1200" dirty="0">
                <a:solidFill>
                  <a:schemeClr val="tx1"/>
                </a:solidFill>
                <a:latin typeface="+mn-lt"/>
                <a:ea typeface="+mn-ea"/>
                <a:cs typeface="+mn-cs"/>
              </a:rPr>
              <a:t>With </a:t>
            </a:r>
            <a:r>
              <a:rPr lang="en-US" sz="1200" b="1" kern="1200" dirty="0" err="1">
                <a:solidFill>
                  <a:schemeClr val="tx1"/>
                </a:solidFill>
                <a:latin typeface="+mn-lt"/>
                <a:ea typeface="+mn-ea"/>
                <a:cs typeface="+mn-cs"/>
              </a:rPr>
              <a:t>relators</a:t>
            </a:r>
            <a:r>
              <a:rPr lang="en-US" sz="1200" kern="1200" dirty="0">
                <a:solidFill>
                  <a:schemeClr val="tx1"/>
                </a:solidFill>
                <a:latin typeface="+mn-lt"/>
                <a:ea typeface="+mn-ea"/>
                <a:cs typeface="+mn-cs"/>
              </a:rPr>
              <a:t>, don’t jump in right away with feedback. Take time to develop rapport and trust. Keep the tone informal and reassure the employee that you value him or her.</a:t>
            </a:r>
          </a:p>
          <a:p>
            <a:pPr marL="0" indent="0">
              <a:buFont typeface="Arial"/>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Keep in mind that most employees are mixes of styles, such as part </a:t>
            </a:r>
            <a:r>
              <a:rPr lang="en-US" sz="1200" kern="1200" dirty="0" err="1">
                <a:solidFill>
                  <a:schemeClr val="tx1"/>
                </a:solidFill>
                <a:latin typeface="+mn-lt"/>
                <a:ea typeface="+mn-ea"/>
                <a:cs typeface="+mn-cs"/>
              </a:rPr>
              <a:t>socializer</a:t>
            </a:r>
            <a:r>
              <a:rPr lang="en-US" sz="1200" kern="1200" dirty="0">
                <a:solidFill>
                  <a:schemeClr val="tx1"/>
                </a:solidFill>
                <a:latin typeface="+mn-lt"/>
                <a:ea typeface="+mn-ea"/>
                <a:cs typeface="+mn-cs"/>
              </a:rPr>
              <a:t> and part </a:t>
            </a:r>
            <a:r>
              <a:rPr lang="en-US" sz="1200" kern="1200" dirty="0" err="1">
                <a:solidFill>
                  <a:schemeClr val="tx1"/>
                </a:solidFill>
                <a:latin typeface="+mn-lt"/>
                <a:ea typeface="+mn-ea"/>
                <a:cs typeface="+mn-cs"/>
              </a:rPr>
              <a:t>relator</a:t>
            </a:r>
            <a:r>
              <a:rPr lang="en-US" sz="1200" kern="1200" dirty="0">
                <a:solidFill>
                  <a:schemeClr val="tx1"/>
                </a:solidFill>
                <a:latin typeface="+mn-lt"/>
                <a:ea typeface="+mn-ea"/>
                <a:cs typeface="+mn-cs"/>
              </a:rPr>
              <a:t>. It’s not important to be 100% correct about an employee’s style. But the more sensitive you are to individual differences, the more effective you’ll be in tailoring your approach to make sure that your team members are open to your feedback.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a:p>
        </p:txBody>
      </p:sp>
    </p:spTree>
    <p:extLst>
      <p:ext uri="{BB962C8B-B14F-4D97-AF65-F5344CB8AC3E}">
        <p14:creationId xmlns:p14="http://schemas.microsoft.com/office/powerpoint/2010/main" val="8889785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lnSpcReduction="10000"/>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[Time: 9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Say: </a:t>
            </a:r>
            <a:r>
              <a:rPr lang="en-US" sz="1200" kern="1200" dirty="0">
                <a:solidFill>
                  <a:schemeClr val="tx1"/>
                </a:solidFill>
                <a:latin typeface="+mn-lt"/>
                <a:ea typeface="+mn-ea"/>
                <a:cs typeface="+mn-cs"/>
              </a:rPr>
              <a:t>Think about an employee to whom you would like to provide feedback or one to whom you’ve provided feedback in the past.</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Reflect on how that employee talks, acts, and so on. What personality</a:t>
            </a:r>
            <a:r>
              <a:rPr lang="en-US" sz="1200" kern="1200" baseline="0" dirty="0">
                <a:solidFill>
                  <a:schemeClr val="tx1"/>
                </a:solidFill>
                <a:latin typeface="+mn-lt"/>
                <a:ea typeface="+mn-ea"/>
                <a:cs typeface="+mn-cs"/>
              </a:rPr>
              <a:t> type </a:t>
            </a:r>
            <a:r>
              <a:rPr lang="en-US" sz="1200" kern="1200" dirty="0">
                <a:solidFill>
                  <a:schemeClr val="tx1"/>
                </a:solidFill>
                <a:latin typeface="+mn-lt"/>
                <a:ea typeface="+mn-ea"/>
                <a:cs typeface="+mn-cs"/>
              </a:rPr>
              <a:t>best characterizes him or her? If you think the employee represents a blend of styles, make note of that.</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Now, take a few minutes to think about how you would offer feedback to that employee, given his or her personality</a:t>
            </a:r>
            <a:r>
              <a:rPr lang="en-US" sz="1200" kern="1200" baseline="0" dirty="0">
                <a:solidFill>
                  <a:schemeClr val="tx1"/>
                </a:solidFill>
                <a:latin typeface="+mn-lt"/>
                <a:ea typeface="+mn-ea"/>
                <a:cs typeface="+mn-cs"/>
              </a:rPr>
              <a:t> type</a:t>
            </a:r>
            <a:r>
              <a:rPr lang="en-US" sz="1200" kern="1200" dirty="0">
                <a:solidFill>
                  <a:schemeClr val="tx1"/>
                </a:solidFill>
                <a:latin typeface="+mn-lt"/>
                <a:ea typeface="+mn-ea"/>
                <a:cs typeface="+mn-cs"/>
              </a:rPr>
              <a:t>.  </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Give participants about two minutes to reflect and consider a feedback approach. Then ask for volunteers to share information about their employee’s personality</a:t>
            </a:r>
            <a:r>
              <a:rPr lang="en-US" sz="1200" kern="1200" baseline="0" dirty="0">
                <a:solidFill>
                  <a:schemeClr val="tx1"/>
                </a:solidFill>
                <a:latin typeface="+mn-lt"/>
                <a:ea typeface="+mn-ea"/>
                <a:cs typeface="+mn-cs"/>
              </a:rPr>
              <a:t> type. </a:t>
            </a:r>
            <a:endParaRPr lang="en-US" sz="1200" b="1" kern="1200" dirty="0">
              <a:solidFill>
                <a:schemeClr val="tx1"/>
              </a:solidFill>
              <a:latin typeface="+mn-lt"/>
              <a:ea typeface="+mn-ea"/>
              <a:cs typeface="+mn-cs"/>
            </a:endParaRP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Please chat in the personality</a:t>
            </a:r>
            <a:r>
              <a:rPr lang="en-US" sz="1200" kern="1200" baseline="0" dirty="0">
                <a:solidFill>
                  <a:schemeClr val="tx1"/>
                </a:solidFill>
                <a:latin typeface="+mn-lt"/>
                <a:ea typeface="+mn-ea"/>
                <a:cs typeface="+mn-cs"/>
              </a:rPr>
              <a:t> type </a:t>
            </a:r>
            <a:r>
              <a:rPr lang="en-US" sz="1200" kern="1200" dirty="0">
                <a:solidFill>
                  <a:schemeClr val="tx1"/>
                </a:solidFill>
                <a:latin typeface="+mn-lt"/>
                <a:ea typeface="+mn-ea"/>
                <a:cs typeface="+mn-cs"/>
              </a:rPr>
              <a:t>of your employee: director, thinker, socializer, or relator.</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 </a:t>
            </a:r>
            <a:r>
              <a:rPr lang="en-US" sz="1200" kern="1200" dirty="0">
                <a:solidFill>
                  <a:schemeClr val="tx1"/>
                </a:solidFill>
                <a:latin typeface="+mn-lt"/>
                <a:ea typeface="+mn-ea"/>
                <a:cs typeface="+mn-cs"/>
              </a:rPr>
              <a:t>Make note of the top two personality</a:t>
            </a:r>
            <a:r>
              <a:rPr lang="en-US" sz="1200" kern="1200" baseline="0" dirty="0">
                <a:solidFill>
                  <a:schemeClr val="tx1"/>
                </a:solidFill>
                <a:latin typeface="+mn-lt"/>
                <a:ea typeface="+mn-ea"/>
                <a:cs typeface="+mn-cs"/>
              </a:rPr>
              <a:t> types </a:t>
            </a:r>
            <a:r>
              <a:rPr lang="en-US" sz="1200" kern="1200" dirty="0">
                <a:solidFill>
                  <a:schemeClr val="tx1"/>
                </a:solidFill>
                <a:latin typeface="+mn-lt"/>
                <a:ea typeface="+mn-ea"/>
                <a:cs typeface="+mn-cs"/>
              </a:rPr>
              <a:t>most commonly mentioned. Choose one to focus on.</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Quite a few of you have [thinkers] to whom you’d like to give feedback. What ideas do you have about how to tailor your feedback for this employee? Raise your hand if you’d like to share your ideas.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Call on one or two volunteers to discuss how they would customize feedback to their employee’s personality</a:t>
            </a:r>
            <a:r>
              <a:rPr lang="en-US" sz="1200" kern="1200" baseline="0" dirty="0">
                <a:solidFill>
                  <a:schemeClr val="tx1"/>
                </a:solidFill>
                <a:latin typeface="+mn-lt"/>
                <a:ea typeface="+mn-ea"/>
                <a:cs typeface="+mn-cs"/>
              </a:rPr>
              <a:t> type</a:t>
            </a:r>
            <a:r>
              <a:rPr lang="en-US" sz="1200" kern="1200" dirty="0">
                <a:solidFill>
                  <a:schemeClr val="tx1"/>
                </a:solidFill>
                <a:latin typeface="+mn-lt"/>
                <a:ea typeface="+mn-ea"/>
                <a:cs typeface="+mn-cs"/>
              </a:rPr>
              <a:t>. If time permits, choose another commonly mentioned type and ask for a volunteer to share his or her ideas.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endParaRPr lang="en-US" b="1"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[Time: 1/2 minute]</a:t>
            </a:r>
          </a:p>
          <a:p>
            <a:endParaRPr lang="en-US" b="1"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So far, we’ve discussed how you can give effective, customized feedback to others. Now we’ll focus on how you can develop your skills in seeking out and responding to feedback about your own performance.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i="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[Time: 2 minutes]</a:t>
            </a:r>
          </a:p>
          <a:p>
            <a:endParaRPr lang="en-US" i="1"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So far, we’ve been focusing on how you as a manager can provide effective feedback. But your success also depends on soliciting and utilizing feedback from others. Let’s do a quick survey. Do you think you get enough useful feedback about your performance from your manager and others? Chat in “Yes” or “No.”</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Comment on the responses. Say, for example, “It seems many in our group aren’t getting the feedback they need.”</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Whether or not you’re satisfied with the feedback you’re receiving, it’s a good idea to regularly reach out to others for their input about how you are performing and how you might improve.</a:t>
            </a:r>
          </a:p>
          <a:p>
            <a:endParaRPr lang="en-US" sz="1200" kern="1200" dirty="0">
              <a:solidFill>
                <a:schemeClr val="tx1"/>
              </a:solidFill>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39568959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Facilitator notes:</a:t>
            </a:r>
          </a:p>
          <a:p>
            <a:endParaRPr lang="en-US" sz="1200" b="1" i="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[Time: 8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Ask participants to reflect on areas where they could benefit from feedback on their performance. Then ask them to consider who could provide useful feedback in that area and what they would ask them.</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In what areas—for example, responsibilities, leadership style, career potential—do you feel you would benefit from feedback? For example, perhaps you want to know if team members think you are providing them enough professional development support. Make notes about areas in which you could benefit from feedback. Also think about who you’d like to ask for that feedback and what questions you’d ask each person.</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Allow a few minutes for participants to reflect. Then ask for one or two volunteers to share their responses.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Let’s hear from a few people about areas where they would like to ask for feedback and who they’d like to ask. Please raise your hand if you’d like to share your thoughts.</a:t>
            </a:r>
          </a:p>
          <a:p>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i="1" kern="1200" baseline="0" dirty="0">
                <a:solidFill>
                  <a:schemeClr val="tx1"/>
                </a:solidFill>
                <a:latin typeface="+mn-lt"/>
                <a:ea typeface="+mn-ea"/>
                <a:cs typeface="+mn-cs"/>
              </a:rPr>
              <a:t> </a:t>
            </a:r>
            <a:r>
              <a:rPr lang="en-US" sz="1200" kern="1200" baseline="0" dirty="0">
                <a:solidFill>
                  <a:schemeClr val="tx1"/>
                </a:solidFill>
                <a:latin typeface="+mn-lt"/>
                <a:ea typeface="+mn-ea"/>
                <a:cs typeface="+mn-cs"/>
              </a:rPr>
              <a:t>Call on one or two volunteers to share their thoughts.</a:t>
            </a:r>
            <a:endParaRPr lang="en-US" sz="1200" b="1" kern="1200" dirty="0">
              <a:solidFill>
                <a:schemeClr val="tx1"/>
              </a:solidFill>
              <a:latin typeface="+mn-lt"/>
              <a:ea typeface="+mn-ea"/>
              <a:cs typeface="+mn-cs"/>
            </a:endParaRP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Now,</a:t>
            </a:r>
            <a:r>
              <a:rPr lang="en-US" sz="1200" kern="1200" baseline="0" dirty="0">
                <a:solidFill>
                  <a:schemeClr val="tx1"/>
                </a:solidFill>
                <a:latin typeface="+mn-lt"/>
                <a:ea typeface="+mn-ea"/>
                <a:cs typeface="+mn-cs"/>
              </a:rPr>
              <a:t> c</a:t>
            </a:r>
            <a:r>
              <a:rPr lang="en-US" sz="1200" kern="1200" dirty="0">
                <a:solidFill>
                  <a:schemeClr val="tx1"/>
                </a:solidFill>
                <a:latin typeface="+mn-lt"/>
                <a:ea typeface="+mn-ea"/>
                <a:cs typeface="+mn-cs"/>
              </a:rPr>
              <a:t>hoose one feedback area, ideally one that has been mentioned by a number of participants. Ask for volunteers to share ideas about what questions they would ask that would help them get useful feedback about their performance in that area. For example, if several participants would like feedback from their employees about whether they as managers are providing the developmental support they need, questions might include:</a:t>
            </a:r>
          </a:p>
          <a:p>
            <a:pPr marL="228600" lvl="0" indent="-228600">
              <a:buFont typeface="Arial" pitchFamily="34" charset="0"/>
              <a:buChar char="•"/>
            </a:pPr>
            <a:r>
              <a:rPr lang="en-US" sz="1200" kern="1200" dirty="0">
                <a:solidFill>
                  <a:schemeClr val="tx1"/>
                </a:solidFill>
                <a:latin typeface="+mn-lt"/>
                <a:ea typeface="+mn-ea"/>
                <a:cs typeface="+mn-cs"/>
              </a:rPr>
              <a:t>What things am I doing that are helping you develop your skills?</a:t>
            </a:r>
          </a:p>
          <a:p>
            <a:pPr marL="228600" lvl="0" indent="-228600">
              <a:buFont typeface="Arial" pitchFamily="34" charset="0"/>
              <a:buChar char="•"/>
            </a:pPr>
            <a:r>
              <a:rPr lang="en-US" sz="1200" kern="1200" dirty="0">
                <a:solidFill>
                  <a:schemeClr val="tx1"/>
                </a:solidFill>
                <a:latin typeface="+mn-lt"/>
                <a:ea typeface="+mn-ea"/>
                <a:cs typeface="+mn-cs"/>
              </a:rPr>
              <a:t>What things am I doing that could be limiting your ability to grow?</a:t>
            </a:r>
          </a:p>
          <a:p>
            <a:pPr marL="228600" lvl="0" indent="-228600">
              <a:buFont typeface="Arial" pitchFamily="34" charset="0"/>
              <a:buChar char="•"/>
            </a:pPr>
            <a:r>
              <a:rPr lang="en-US" sz="1200" kern="1200" dirty="0">
                <a:solidFill>
                  <a:schemeClr val="tx1"/>
                </a:solidFill>
                <a:latin typeface="+mn-lt"/>
                <a:ea typeface="+mn-ea"/>
                <a:cs typeface="+mn-cs"/>
              </a:rPr>
              <a:t>What could I do differently, or start doing, to help you with your professional development?</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(for example):</a:t>
            </a:r>
            <a:r>
              <a:rPr lang="en-US" sz="1200" kern="1200" dirty="0">
                <a:solidFill>
                  <a:schemeClr val="tx1"/>
                </a:solidFill>
                <a:latin typeface="+mn-lt"/>
                <a:ea typeface="+mn-ea"/>
                <a:cs typeface="+mn-cs"/>
              </a:rPr>
              <a:t> Receiving feedback in this area would help you develop your skills as a manager. What questions could you ask that would give you specific information you could use to understand the impact of your current behavior and improve your performance in this area? Raise your hand if you’d like to share some ideas.</a:t>
            </a:r>
          </a:p>
          <a:p>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i="1" kern="1200" baseline="0" dirty="0">
                <a:solidFill>
                  <a:schemeClr val="tx1"/>
                </a:solidFill>
                <a:latin typeface="+mn-lt"/>
                <a:ea typeface="+mn-ea"/>
                <a:cs typeface="+mn-cs"/>
              </a:rPr>
              <a:t> </a:t>
            </a:r>
            <a:r>
              <a:rPr lang="en-US" sz="1200" kern="1200" baseline="0" dirty="0">
                <a:solidFill>
                  <a:schemeClr val="tx1"/>
                </a:solidFill>
                <a:latin typeface="+mn-lt"/>
                <a:ea typeface="+mn-ea"/>
                <a:cs typeface="+mn-cs"/>
              </a:rPr>
              <a:t>Call on one of two volunteers to share their thoughts. </a:t>
            </a:r>
            <a:endParaRPr lang="en-US" sz="1200" b="1"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34973495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Facilitator notes:</a:t>
            </a:r>
            <a:endParaRPr lang="en-US" sz="1200" kern="1200" dirty="0">
              <a:solidFill>
                <a:schemeClr val="tx1"/>
              </a:solidFill>
              <a:latin typeface="+mn-lt"/>
              <a:ea typeface="+mn-ea"/>
              <a:cs typeface="+mn-cs"/>
            </a:endParaRPr>
          </a:p>
          <a:p>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[Time: 1 minute]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Asking for feedback is an important step. When you meet with your manager, coworker, or employee for their feedback, be sure to respond in a way that’s respectful and ensures they’ll trust you the next time you ask for input. Here are a few tips for responding openly to feedback:</a:t>
            </a:r>
            <a:endParaRPr lang="en-US" sz="1200" b="1" kern="1200" dirty="0">
              <a:solidFill>
                <a:schemeClr val="tx1"/>
              </a:solidFill>
              <a:latin typeface="+mn-lt"/>
              <a:ea typeface="+mn-ea"/>
              <a:cs typeface="+mn-cs"/>
            </a:endParaRPr>
          </a:p>
          <a:p>
            <a:pPr marL="228600" lvl="0" indent="-228600">
              <a:buFont typeface="Arial" pitchFamily="34" charset="0"/>
              <a:buChar char="•"/>
            </a:pPr>
            <a:r>
              <a:rPr lang="en-US" sz="1200" b="1" kern="1200" dirty="0">
                <a:solidFill>
                  <a:schemeClr val="tx1"/>
                </a:solidFill>
                <a:latin typeface="+mn-lt"/>
                <a:ea typeface="+mn-ea"/>
                <a:cs typeface="+mn-cs"/>
              </a:rPr>
              <a:t>Demonstrate you’re listening</a:t>
            </a:r>
            <a:r>
              <a:rPr lang="en-US" sz="1200" kern="1200" dirty="0">
                <a:solidFill>
                  <a:schemeClr val="tx1"/>
                </a:solidFill>
                <a:latin typeface="+mn-lt"/>
                <a:ea typeface="+mn-ea"/>
                <a:cs typeface="+mn-cs"/>
              </a:rPr>
              <a:t>. Make eye contact and use body language, such as an occasional nod, to show engagement. It doesn’t signal agreement—just that you respect the effort it takes to deliver feedback.</a:t>
            </a:r>
          </a:p>
          <a:p>
            <a:pPr marL="228600" lvl="0" indent="-228600">
              <a:buFont typeface="Arial" pitchFamily="34" charset="0"/>
              <a:buChar char="•"/>
            </a:pPr>
            <a:r>
              <a:rPr lang="en-US" sz="1200" b="1" kern="1200" dirty="0">
                <a:solidFill>
                  <a:schemeClr val="tx1"/>
                </a:solidFill>
                <a:latin typeface="+mn-lt"/>
                <a:ea typeface="+mn-ea"/>
                <a:cs typeface="+mn-cs"/>
              </a:rPr>
              <a:t>Paraphrase what you hear.</a:t>
            </a:r>
            <a:r>
              <a:rPr lang="en-US" sz="1200" kern="1200" dirty="0">
                <a:solidFill>
                  <a:schemeClr val="tx1"/>
                </a:solidFill>
                <a:latin typeface="+mn-lt"/>
                <a:ea typeface="+mn-ea"/>
                <a:cs typeface="+mn-cs"/>
              </a:rPr>
              <a:t> For example, “What I hear from you…” This helps clarify your understanding and demonstrates you’ve heard the message—even if you don’t agree.</a:t>
            </a:r>
          </a:p>
          <a:p>
            <a:pPr marL="228600" lvl="0" indent="-228600">
              <a:buFont typeface="Arial" pitchFamily="34" charset="0"/>
              <a:buChar char="•"/>
            </a:pPr>
            <a:r>
              <a:rPr lang="en-US" sz="1200" b="1" kern="1200" dirty="0">
                <a:solidFill>
                  <a:schemeClr val="tx1"/>
                </a:solidFill>
                <a:latin typeface="+mn-lt"/>
                <a:ea typeface="+mn-ea"/>
                <a:cs typeface="+mn-cs"/>
              </a:rPr>
              <a:t>Separate fact from opinion.</a:t>
            </a:r>
            <a:r>
              <a:rPr lang="en-US" sz="1200" kern="1200" dirty="0">
                <a:solidFill>
                  <a:schemeClr val="tx1"/>
                </a:solidFill>
                <a:latin typeface="+mn-lt"/>
                <a:ea typeface="+mn-ea"/>
                <a:cs typeface="+mn-cs"/>
              </a:rPr>
              <a:t> While opinions matter, they don’t carry the same weight as facts. Be attentive to fact-based suggestions you can act on.</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Facilitator notes:</a:t>
            </a:r>
          </a:p>
          <a:p>
            <a:endParaRPr lang="en-US" i="1" dirty="0"/>
          </a:p>
          <a:p>
            <a:r>
              <a:rPr lang="en-US" i="1" dirty="0"/>
              <a:t>Say</a:t>
            </a:r>
            <a:r>
              <a:rPr lang="en-US" dirty="0"/>
              <a:t>: Good morning/afternoon. This is ________ from ________ . We’ll be starting today’s session at ___. As you come online, please take a moment to answer the question on your screen via the chat panel. We’ll give your colleagues a few more moments to join our session and then we’ll get started. Thank you.</a:t>
            </a:r>
          </a:p>
          <a:p>
            <a:endParaRPr lang="en-US" i="1" dirty="0"/>
          </a:p>
          <a:p>
            <a:r>
              <a:rPr lang="en-US" i="1" dirty="0"/>
              <a:t>Instructions:</a:t>
            </a:r>
            <a:r>
              <a:rPr lang="en-US" dirty="0"/>
              <a:t> Consider answering the question in the chat panel first to show an example. Note, there is no need to debrief the question now—it will be discussed several slides later. </a:t>
            </a:r>
          </a:p>
          <a:p>
            <a:endParaRPr lang="en-US" dirty="0"/>
          </a:p>
          <a:p>
            <a:r>
              <a:rPr lang="en-US" dirty="0"/>
              <a:t>However, use this time to make note of the most common and least common responses, so you are prepared to debrief later.</a:t>
            </a:r>
          </a:p>
          <a:p>
            <a:endParaRPr lang="en-US" sz="1200" b="0" kern="1200" dirty="0">
              <a:solidFill>
                <a:schemeClr val="tx1"/>
              </a:solidFill>
              <a:effectLst/>
              <a:latin typeface="+mn-lt"/>
              <a:ea typeface="+mn-ea"/>
              <a:cs typeface="+mn-cs"/>
            </a:endParaRPr>
          </a:p>
          <a:p>
            <a:endParaRPr lang="en-US" sz="1200" b="0" kern="1200" dirty="0">
              <a:solidFill>
                <a:schemeClr val="tx1"/>
              </a:solidFill>
              <a:effectLst/>
              <a:latin typeface="+mn-lt"/>
              <a:ea typeface="+mn-ea"/>
              <a:cs typeface="+mn-cs"/>
            </a:endParaRPr>
          </a:p>
          <a:p>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[Time: 1/2 minute]</a:t>
            </a:r>
          </a:p>
          <a:p>
            <a:endParaRPr lang="en-US" b="1" dirty="0"/>
          </a:p>
          <a:p>
            <a:r>
              <a:rPr lang="en-US" sz="1200" i="1" kern="1200" dirty="0">
                <a:solidFill>
                  <a:schemeClr val="tx1"/>
                </a:solidFill>
                <a:effectLst/>
                <a:latin typeface="+mn-lt"/>
                <a:ea typeface="+mn-ea"/>
                <a:cs typeface="+mn-cs"/>
              </a:rPr>
              <a:t>Say</a:t>
            </a:r>
            <a:r>
              <a:rPr lang="en-US" sz="1200" kern="1200" dirty="0">
                <a:solidFill>
                  <a:schemeClr val="tx1"/>
                </a:solidFill>
                <a:effectLst/>
                <a:latin typeface="+mn-lt"/>
                <a:ea typeface="+mn-ea"/>
                <a:cs typeface="+mn-cs"/>
              </a:rPr>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dirty="0"/>
          </a:p>
          <a:p>
            <a:r>
              <a:rPr lang="en-US" dirty="0"/>
              <a:t>[Time: 1 minute]</a:t>
            </a:r>
          </a:p>
          <a:p>
            <a:endParaRPr lang="en-US" b="1"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Today’s session focused on helping you offer and receive useful feedback. Specifically, we focused on how to give effective feedback, how to tailor feedback to individuals, and how to seek feedback to improve your own performance.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i="1" dirty="0"/>
          </a:p>
          <a:p>
            <a:r>
              <a:rPr lang="en-US" sz="1100" i="0" dirty="0"/>
              <a:t>[Time: 1 minute]</a:t>
            </a:r>
          </a:p>
          <a:p>
            <a:endParaRPr lang="en-US" sz="1200" i="1" kern="1200" dirty="0">
              <a:solidFill>
                <a:schemeClr val="tx1"/>
              </a:solidFill>
              <a:effectLst/>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The next step for you in your development is to focus on applying and developing a skill that is particularly relevant to you and has a good chance of making an impact in the workplace for you and your team.</a:t>
            </a:r>
          </a:p>
          <a:p>
            <a:pPr fontAlgn="t"/>
            <a:endParaRPr lang="en-US" sz="1200" kern="1200" dirty="0">
              <a:solidFill>
                <a:schemeClr val="tx1"/>
              </a:solidFill>
              <a:latin typeface="+mn-lt"/>
              <a:ea typeface="+mn-ea"/>
              <a:cs typeface="+mn-cs"/>
            </a:endParaRPr>
          </a:p>
          <a:p>
            <a:pPr fontAlgn="t"/>
            <a:r>
              <a:rPr lang="en-US" sz="1200" kern="1200" dirty="0">
                <a:solidFill>
                  <a:schemeClr val="tx1"/>
                </a:solidFill>
                <a:latin typeface="+mn-lt"/>
                <a:ea typeface="+mn-ea"/>
                <a:cs typeface="+mn-cs"/>
              </a:rPr>
              <a:t>The On-the-Job section in the Harvard ManageMentor topic provides an opportunity for you to pick a skill to work on and come up with specific ways to apply and develop the skill in your workplace. For instance, you can pick the skill </a:t>
            </a:r>
            <a:r>
              <a:rPr lang="en-US" sz="1200" b="1" kern="1200" dirty="0">
                <a:solidFill>
                  <a:schemeClr val="tx1"/>
                </a:solidFill>
                <a:latin typeface="+mn-lt"/>
                <a:ea typeface="+mn-ea"/>
                <a:cs typeface="+mn-cs"/>
              </a:rPr>
              <a:t>Tailor feedback to the individual. </a:t>
            </a:r>
            <a:r>
              <a:rPr lang="en-US" sz="1200" kern="1200" dirty="0">
                <a:solidFill>
                  <a:schemeClr val="tx1"/>
                </a:solidFill>
                <a:latin typeface="+mn-lt"/>
                <a:ea typeface="+mn-ea"/>
                <a:cs typeface="+mn-cs"/>
              </a:rPr>
              <a:t>Then you’ll identify specific action items that you can do to apply and develop this skill. For example, you could develop an action item of “I will identify the personality type of each of my team members so I’m ready with the appropriate approach for any feedback session.” </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In order to complete this learning experience, proceed to the On-the-Job section in the Harvard ManageMentor topic. Remember, the only way to develop a skill is to apply and experiment with the use of that skill in your workplace.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[Time: 1/2 minute]</a:t>
            </a:r>
          </a:p>
          <a:p>
            <a:endParaRPr lang="en-US" b="1" dirty="0"/>
          </a:p>
          <a:p>
            <a:r>
              <a:rPr lang="en-US" sz="1200" i="1" kern="1200" dirty="0">
                <a:solidFill>
                  <a:schemeClr val="tx1"/>
                </a:solidFill>
                <a:effectLst/>
                <a:latin typeface="+mn-lt"/>
                <a:ea typeface="+mn-ea"/>
                <a:cs typeface="+mn-cs"/>
              </a:rPr>
              <a:t>Instructions:</a:t>
            </a:r>
            <a:r>
              <a:rPr lang="en-US" sz="1200" kern="1200" dirty="0">
                <a:solidFill>
                  <a:schemeClr val="tx1"/>
                </a:solidFill>
                <a:effectLst/>
                <a:latin typeface="+mn-lt"/>
                <a:ea typeface="+mn-ea"/>
                <a:cs typeface="+mn-cs"/>
              </a:rPr>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23</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dirty="0"/>
          </a:p>
          <a:p>
            <a:r>
              <a:rPr lang="en-US" baseline="0" dirty="0"/>
              <a:t>[</a:t>
            </a:r>
            <a:r>
              <a:rPr lang="en-US" i="0" baseline="0" dirty="0"/>
              <a:t>Time: </a:t>
            </a:r>
            <a:r>
              <a:rPr lang="en-US" baseline="0" dirty="0"/>
              <a:t>1</a:t>
            </a:r>
            <a:r>
              <a:rPr lang="en-US" dirty="0"/>
              <a:t> minute]</a:t>
            </a:r>
          </a:p>
          <a:p>
            <a:endParaRPr lang="en-US" b="1" baseline="0" dirty="0"/>
          </a:p>
          <a:p>
            <a:r>
              <a:rPr lang="en-US" i="1" baseline="0" dirty="0"/>
              <a:t>Instructions</a:t>
            </a:r>
            <a:r>
              <a:rPr lang="en-US" baseline="0" dirty="0"/>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r>
              <a:rPr lang="en-US" dirty="0"/>
              <a:t>[Time: 1 minute]</a:t>
            </a:r>
          </a:p>
          <a:p>
            <a:endParaRPr lang="en-US" dirty="0"/>
          </a:p>
          <a:p>
            <a:r>
              <a:rPr lang="en-US" i="1" dirty="0"/>
              <a:t>Say</a:t>
            </a:r>
            <a:r>
              <a:rPr lang="en-US" dirty="0"/>
              <a:t>: Today’s session has been designed to be an interactive experience. To get the most from the session, here are a few tips about how to participate.</a:t>
            </a:r>
          </a:p>
          <a:p>
            <a:endParaRPr lang="en-US" i="1" dirty="0"/>
          </a:p>
          <a:p>
            <a:r>
              <a:rPr lang="en-US" i="1" dirty="0"/>
              <a:t>Instructions</a:t>
            </a:r>
            <a:r>
              <a:rPr lang="en-US" dirty="0"/>
              <a:t>: Highlight any web conferencing features to be used such as the chat panel and raise hand feature. Note that the raise hand feature may not be necessary if the group is relatively small. With a small group, participants could volunteer by just </a:t>
            </a:r>
            <a:r>
              <a:rPr lang="en-US" dirty="0" err="1"/>
              <a:t>unmuting</a:t>
            </a:r>
            <a:r>
              <a:rPr lang="en-US" dirty="0"/>
              <a:t> themselves and speaking up. If you do choose to use the raise hand feature, explain, “When I invite you to raise your hand during the session, I mean you can click on the raise hand button if you want to share your thoughts with the group.”</a:t>
            </a:r>
          </a:p>
          <a:p>
            <a:endParaRPr lang="en-US" i="1" dirty="0"/>
          </a:p>
          <a:p>
            <a:r>
              <a:rPr lang="en-US" i="1" dirty="0"/>
              <a:t>Say</a:t>
            </a:r>
            <a:r>
              <a:rPr lang="en-US" dirty="0"/>
              <a:t>: It appears we are ready to start.</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r>
              <a:rPr lang="en-US" sz="1100" dirty="0"/>
              <a:t>[Time: 5 minutes]</a:t>
            </a:r>
          </a:p>
          <a:p>
            <a:endParaRPr lang="en-US" sz="1100" b="1" dirty="0"/>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Debrief the icebreaker question from the beginning. Briefly summarize participants’ responses; for example, their responses might lead you to say: “Apparently many of you have had negative experiences in receiving feedback. And a number of you said that you haven’t received feedback at times when you felt you needed it.” </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Let’s hear from one or two of you about your example. What could the person giving the feedback have said or done to make it more helpful? Please raise your hand if you want to share some thoughts. </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Take one or two responses, then summarize what people have said. </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These are good examples of the challenges of giving effective feedback. As managers, we know we should give regular feedback to our team members. Yet it’s tempting to avoid giving feedback because it can be uncomfortable for the giver and the receiver. But feedback done well is vital to your employee’s growth—and to your own.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dirty="0"/>
          </a:p>
          <a:p>
            <a:r>
              <a:rPr lang="en-US" dirty="0"/>
              <a:t>[Time: 1 minute]</a:t>
            </a:r>
          </a:p>
          <a:p>
            <a:endParaRPr lang="en-US" b="1"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Today’s session is all about helping you give and receive useful feedback. Specifically, we are going to discuss how to offer effective feedback, how to tailor feedback to individuals, and how to seek feedback to improve your own performance. </a:t>
            </a:r>
          </a:p>
          <a:p>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i="1" dirty="0"/>
          </a:p>
          <a:p>
            <a:r>
              <a:rPr lang="en-US" dirty="0"/>
              <a:t>[Time: 1/2 minute]</a:t>
            </a:r>
          </a:p>
          <a:p>
            <a:endParaRPr lang="en-US" i="1"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So let’s get started by discussing how to deliver feedback in the most effective way.  </a:t>
            </a:r>
          </a:p>
          <a:p>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1" i="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100" b="0" i="0" dirty="0"/>
              <a:t>[Time: 6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0" i="0"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Let’s look at a few examples of ineffective feedback. What’s wrong with #1, “You’re always such a disorganized person”? Raise your hand to share your thoughts.</a:t>
            </a:r>
          </a:p>
          <a:p>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 </a:t>
            </a:r>
            <a:r>
              <a:rPr lang="en-US" sz="1200" kern="1200" dirty="0">
                <a:solidFill>
                  <a:schemeClr val="tx1"/>
                </a:solidFill>
                <a:latin typeface="+mn-lt"/>
                <a:ea typeface="+mn-ea"/>
                <a:cs typeface="+mn-cs"/>
              </a:rPr>
              <a:t>Call on one or two volunteers to share their thoughts. Ideally participants would highlight the following:</a:t>
            </a:r>
          </a:p>
          <a:p>
            <a:endParaRPr lang="en-US" sz="1200" kern="1200" dirty="0">
              <a:solidFill>
                <a:schemeClr val="tx1"/>
              </a:solidFill>
              <a:latin typeface="+mn-lt"/>
              <a:ea typeface="+mn-ea"/>
              <a:cs typeface="+mn-cs"/>
            </a:endParaRPr>
          </a:p>
          <a:p>
            <a:pPr marL="228600" lvl="0" indent="-228600">
              <a:buFont typeface="+mj-lt"/>
              <a:buAutoNum type="arabicPeriod"/>
            </a:pPr>
            <a:r>
              <a:rPr lang="en-US" sz="1200" b="1" kern="1200" dirty="0">
                <a:solidFill>
                  <a:schemeClr val="tx1"/>
                </a:solidFill>
                <a:latin typeface="+mn-lt"/>
                <a:ea typeface="+mn-ea"/>
                <a:cs typeface="+mn-cs"/>
              </a:rPr>
              <a:t>You’re always such a disorganized person. </a:t>
            </a:r>
            <a:r>
              <a:rPr lang="en-US" sz="1200" kern="1200" dirty="0">
                <a:solidFill>
                  <a:schemeClr val="tx1"/>
                </a:solidFill>
                <a:latin typeface="+mn-lt"/>
                <a:ea typeface="+mn-ea"/>
                <a:cs typeface="+mn-cs"/>
              </a:rPr>
              <a:t>A personal attack, rather than a behavioral observation; an exaggerated (“always”) complaint.</a:t>
            </a:r>
            <a:endParaRPr lang="en-US" dirty="0"/>
          </a:p>
          <a:p>
            <a:pPr marL="228600" lvl="0" indent="-228600">
              <a:buFont typeface="+mj-lt"/>
              <a:buAutoNum type="arabicPeriod"/>
            </a:pPr>
            <a:r>
              <a:rPr lang="en-US" sz="1200" b="1" kern="1200" dirty="0">
                <a:solidFill>
                  <a:schemeClr val="tx1"/>
                </a:solidFill>
                <a:latin typeface="+mn-lt"/>
                <a:ea typeface="+mn-ea"/>
                <a:cs typeface="+mn-cs"/>
              </a:rPr>
              <a:t>You’re making me look bad. </a:t>
            </a:r>
            <a:r>
              <a:rPr lang="en-US" sz="1200" kern="1200" dirty="0">
                <a:solidFill>
                  <a:schemeClr val="tx1"/>
                </a:solidFill>
                <a:latin typeface="+mn-lt"/>
                <a:ea typeface="+mn-ea"/>
                <a:cs typeface="+mn-cs"/>
              </a:rPr>
              <a:t>Self-serving comment; not related to a business outcome; not a behavioral observation.</a:t>
            </a:r>
            <a:endParaRPr lang="en-US" dirty="0"/>
          </a:p>
          <a:p>
            <a:pPr marL="228600" lvl="0" indent="-228600">
              <a:buFont typeface="+mj-lt"/>
              <a:buAutoNum type="arabicPeriod"/>
            </a:pPr>
            <a:r>
              <a:rPr lang="en-US" sz="1200" b="1" kern="1200" dirty="0">
                <a:solidFill>
                  <a:schemeClr val="tx1"/>
                </a:solidFill>
                <a:latin typeface="+mn-lt"/>
                <a:ea typeface="+mn-ea"/>
                <a:cs typeface="+mn-cs"/>
              </a:rPr>
              <a:t>I need you to work better with others. </a:t>
            </a:r>
            <a:r>
              <a:rPr lang="en-US" sz="1200" kern="1200" dirty="0">
                <a:solidFill>
                  <a:schemeClr val="tx1"/>
                </a:solidFill>
                <a:latin typeface="+mn-lt"/>
                <a:ea typeface="+mn-ea"/>
                <a:cs typeface="+mn-cs"/>
              </a:rPr>
              <a:t>Not a specific request; suggests unwillingness to listen.</a:t>
            </a:r>
            <a:endParaRPr lang="en-US" dirty="0"/>
          </a:p>
          <a:p>
            <a:pPr marL="228600" lvl="0" indent="-228600">
              <a:buFont typeface="+mj-lt"/>
              <a:buAutoNum type="arabicPeriod"/>
            </a:pPr>
            <a:r>
              <a:rPr lang="en-US" sz="1200" b="1" kern="1200" dirty="0">
                <a:solidFill>
                  <a:schemeClr val="tx1"/>
                </a:solidFill>
                <a:latin typeface="+mn-lt"/>
                <a:ea typeface="+mn-ea"/>
                <a:cs typeface="+mn-cs"/>
              </a:rPr>
              <a:t>I meant to thank you for doing a good job on that project last month. </a:t>
            </a:r>
            <a:r>
              <a:rPr lang="en-US" sz="1200" kern="1200" dirty="0">
                <a:solidFill>
                  <a:schemeClr val="tx1"/>
                </a:solidFill>
                <a:latin typeface="+mn-lt"/>
                <a:ea typeface="+mn-ea"/>
                <a:cs typeface="+mn-cs"/>
              </a:rPr>
              <a:t>Not timely; not specific; not behavioral.</a:t>
            </a:r>
          </a:p>
          <a:p>
            <a:pPr lvl="0"/>
            <a:endParaRPr lang="en-US" sz="120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As time permits, choose two or three of these feedback examples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to discuss. For each, ask for a volunteer to discuss what’s wrong with the example you chose.   </a:t>
            </a:r>
          </a:p>
          <a:p>
            <a:pPr lvl="0"/>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extLst>
      <p:ext uri="{BB962C8B-B14F-4D97-AF65-F5344CB8AC3E}">
        <p14:creationId xmlns:p14="http://schemas.microsoft.com/office/powerpoint/2010/main" val="557835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r>
              <a:rPr lang="en-US" sz="1200" kern="1200" dirty="0">
                <a:solidFill>
                  <a:schemeClr val="tx1"/>
                </a:solidFill>
                <a:latin typeface="+mn-lt"/>
                <a:ea typeface="+mn-ea"/>
                <a:cs typeface="+mn-cs"/>
              </a:rPr>
              <a:t>[Time: 6 minutes]</a:t>
            </a:r>
          </a:p>
          <a:p>
            <a:endParaRPr lang="en-US" sz="1100" b="1"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Now let’s take a look at these examples of effective feedback. What makes #1 effective? Raise your hand to share your thoughts.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 </a:t>
            </a:r>
            <a:r>
              <a:rPr lang="en-US" sz="1200" kern="1200" dirty="0">
                <a:solidFill>
                  <a:schemeClr val="tx1"/>
                </a:solidFill>
                <a:latin typeface="+mn-lt"/>
                <a:ea typeface="+mn-ea"/>
                <a:cs typeface="+mn-cs"/>
              </a:rPr>
              <a:t>Call on one or two volunteers to share their thoughts. Ideally participants would highlight the following:</a:t>
            </a:r>
          </a:p>
          <a:p>
            <a:pPr lvl="0"/>
            <a:endParaRPr lang="en-US" sz="1200" b="1" kern="1200" dirty="0">
              <a:solidFill>
                <a:schemeClr val="tx1"/>
              </a:solidFill>
              <a:latin typeface="+mn-lt"/>
              <a:ea typeface="+mn-ea"/>
              <a:cs typeface="+mn-cs"/>
            </a:endParaRPr>
          </a:p>
          <a:p>
            <a:pPr marL="228600" lvl="0" indent="-228600">
              <a:buFont typeface="+mj-lt"/>
              <a:buAutoNum type="arabicPeriod"/>
            </a:pPr>
            <a:r>
              <a:rPr lang="en-US" sz="1200" b="1" kern="1200" dirty="0">
                <a:solidFill>
                  <a:schemeClr val="tx1"/>
                </a:solidFill>
                <a:latin typeface="+mn-lt"/>
                <a:ea typeface="+mn-ea"/>
                <a:cs typeface="+mn-cs"/>
              </a:rPr>
              <a:t>I appreciate how you’ve managed your time. It helps the team stay on track. </a:t>
            </a:r>
            <a:r>
              <a:rPr lang="en-US" sz="1200" kern="1200" dirty="0">
                <a:solidFill>
                  <a:schemeClr val="tx1"/>
                </a:solidFill>
                <a:latin typeface="+mn-lt"/>
                <a:ea typeface="+mn-ea"/>
                <a:cs typeface="+mn-cs"/>
              </a:rPr>
              <a:t>Acknowledges positive behavior;</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relates to a useful outcome.</a:t>
            </a:r>
            <a:endParaRPr lang="en-US" dirty="0"/>
          </a:p>
          <a:p>
            <a:pPr marL="228600" lvl="0" indent="-228600">
              <a:buFont typeface="+mj-lt"/>
              <a:buAutoNum type="arabicPeriod"/>
            </a:pPr>
            <a:r>
              <a:rPr lang="en-US" sz="1200" b="1" kern="1200" dirty="0">
                <a:solidFill>
                  <a:schemeClr val="tx1"/>
                </a:solidFill>
                <a:latin typeface="+mn-lt"/>
                <a:ea typeface="+mn-ea"/>
                <a:cs typeface="+mn-cs"/>
              </a:rPr>
              <a:t>When you came 10 minutes late to our meeting, everyone else had to wait while we briefed you on what had already happened.</a:t>
            </a:r>
            <a:r>
              <a:rPr lang="en-US" sz="1200" kern="1200" dirty="0">
                <a:solidFill>
                  <a:schemeClr val="tx1"/>
                </a:solidFill>
                <a:latin typeface="+mn-lt"/>
                <a:ea typeface="+mn-ea"/>
                <a:cs typeface="+mn-cs"/>
              </a:rPr>
              <a:t> Describes specific behavior; explains specific impact.</a:t>
            </a:r>
            <a:endParaRPr lang="en-US" dirty="0"/>
          </a:p>
          <a:p>
            <a:pPr marL="228600" lvl="0" indent="-228600">
              <a:buFont typeface="+mj-lt"/>
              <a:buAutoNum type="arabicPeriod"/>
            </a:pPr>
            <a:r>
              <a:rPr lang="en-US" sz="1200" b="1" kern="1200" dirty="0">
                <a:solidFill>
                  <a:schemeClr val="tx1"/>
                </a:solidFill>
                <a:latin typeface="+mn-lt"/>
                <a:ea typeface="+mn-ea"/>
                <a:cs typeface="+mn-cs"/>
              </a:rPr>
              <a:t>I’m concerned that you haven’t set up any customer meetings this week. This could affect the whole team’s results. </a:t>
            </a:r>
            <a:r>
              <a:rPr lang="en-US" sz="1200" kern="1200" dirty="0">
                <a:solidFill>
                  <a:schemeClr val="tx1"/>
                </a:solidFill>
                <a:latin typeface="+mn-lt"/>
                <a:ea typeface="+mn-ea"/>
                <a:cs typeface="+mn-cs"/>
              </a:rPr>
              <a:t>Specific; explains impact on business outcome.</a:t>
            </a:r>
            <a:endParaRPr lang="en-US" dirty="0"/>
          </a:p>
          <a:p>
            <a:pPr marL="228600" lvl="0" indent="-228600">
              <a:buFont typeface="+mj-lt"/>
              <a:buAutoNum type="arabicPeriod"/>
            </a:pPr>
            <a:r>
              <a:rPr lang="en-US" sz="1200" b="1" kern="1200" dirty="0">
                <a:solidFill>
                  <a:schemeClr val="tx1"/>
                </a:solidFill>
                <a:latin typeface="+mn-lt"/>
                <a:ea typeface="+mn-ea"/>
                <a:cs typeface="+mn-cs"/>
              </a:rPr>
              <a:t>Let’s do some thinking together about how you can increase your sales this month. </a:t>
            </a:r>
            <a:r>
              <a:rPr lang="en-US" sz="1200" kern="1200" dirty="0">
                <a:solidFill>
                  <a:schemeClr val="tx1"/>
                </a:solidFill>
                <a:latin typeface="+mn-lt"/>
                <a:ea typeface="+mn-ea"/>
                <a:cs typeface="+mn-cs"/>
              </a:rPr>
              <a:t>Shows openness to listening and shared learning.</a:t>
            </a:r>
            <a:endParaRPr lang="en-US" dirty="0"/>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As time permits, choose two or three of these feedback examples to discuss. For each, ask for a volunteer to discuss what makes the example effective.   </a:t>
            </a:r>
          </a:p>
          <a:p>
            <a:r>
              <a:rPr lang="en-US" sz="1200" kern="1200" dirty="0">
                <a:solidFill>
                  <a:schemeClr val="tx1"/>
                </a:solidFill>
                <a:latin typeface="+mn-lt"/>
                <a:ea typeface="+mn-ea"/>
                <a:cs typeface="+mn-cs"/>
              </a:rPr>
              <a:t> </a:t>
            </a:r>
          </a:p>
          <a:p>
            <a:r>
              <a:rPr lang="en-US" sz="1200" b="0" kern="1200" dirty="0">
                <a:solidFill>
                  <a:schemeClr val="tx1"/>
                </a:solidFill>
                <a:latin typeface="+mn-lt"/>
                <a:ea typeface="+mn-ea"/>
                <a:cs typeface="+mn-cs"/>
              </a:rPr>
              <a:t>&lt;Optional: For additional context, facilitators may wish to read HBR Blog “Why Conformists Are a Key to Successful Innovation”</a:t>
            </a:r>
            <a:endParaRPr lang="en-US" sz="1200" b="1" kern="1200" dirty="0">
              <a:solidFill>
                <a:schemeClr val="tx1"/>
              </a:solidFill>
              <a:latin typeface="+mn-lt"/>
              <a:ea typeface="+mn-ea"/>
              <a:cs typeface="+mn-cs"/>
            </a:endParaRPr>
          </a:p>
          <a:p>
            <a:r>
              <a:rPr lang="en-US" sz="1200" u="sng" kern="1200" dirty="0">
                <a:solidFill>
                  <a:schemeClr val="tx1"/>
                </a:solidFill>
                <a:latin typeface="+mn-lt"/>
                <a:ea typeface="+mn-ea"/>
                <a:cs typeface="+mn-cs"/>
                <a:hlinkClick r:id="rId3"/>
              </a:rPr>
              <a:t>http://blogs.hbr.org/2013/10/why-conformists-are-a-key-to-successful-innovation/</a:t>
            </a:r>
            <a:r>
              <a:rPr lang="en-US" sz="1200" kern="1200" dirty="0">
                <a:solidFill>
                  <a:schemeClr val="tx1"/>
                </a:solidFill>
                <a:latin typeface="+mn-lt"/>
                <a:ea typeface="+mn-ea"/>
                <a:cs typeface="+mn-cs"/>
              </a:rPr>
              <a:t>&gt;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&lt;Slide</a:t>
            </a:r>
            <a:r>
              <a:rPr lang="en-US" sz="1200" kern="1200" baseline="0" dirty="0">
                <a:solidFill>
                  <a:schemeClr val="tx1"/>
                </a:solidFill>
                <a:latin typeface="+mn-lt"/>
                <a:ea typeface="+mn-ea"/>
                <a:cs typeface="+mn-cs"/>
              </a:rPr>
              <a:t> t</a:t>
            </a:r>
            <a:r>
              <a:rPr lang="en-US" sz="1200" kern="1200" dirty="0">
                <a:solidFill>
                  <a:schemeClr val="tx1"/>
                </a:solidFill>
                <a:latin typeface="+mn-lt"/>
                <a:ea typeface="+mn-ea"/>
                <a:cs typeface="+mn-cs"/>
              </a:rPr>
              <a:t>able</a:t>
            </a:r>
            <a:r>
              <a:rPr lang="en-US" sz="1200" kern="1200" baseline="0" dirty="0">
                <a:solidFill>
                  <a:schemeClr val="tx1"/>
                </a:solidFill>
                <a:latin typeface="+mn-lt"/>
                <a:ea typeface="+mn-ea"/>
                <a:cs typeface="+mn-cs"/>
              </a:rPr>
              <a:t> adapted from </a:t>
            </a:r>
            <a:r>
              <a:rPr lang="en-US" sz="1200" kern="1200" dirty="0" err="1">
                <a:solidFill>
                  <a:schemeClr val="tx1"/>
                </a:solidFill>
                <a:latin typeface="+mn-lt"/>
                <a:ea typeface="+mn-ea"/>
                <a:cs typeface="+mn-cs"/>
              </a:rPr>
              <a:t>Miron-Spektor</a:t>
            </a:r>
            <a:r>
              <a:rPr lang="en-US" sz="1200" kern="1200" dirty="0">
                <a:solidFill>
                  <a:schemeClr val="tx1"/>
                </a:solidFill>
                <a:latin typeface="+mn-lt"/>
                <a:ea typeface="+mn-ea"/>
                <a:cs typeface="+mn-cs"/>
              </a:rPr>
              <a:t>, Ella, Miriam </a:t>
            </a:r>
            <a:r>
              <a:rPr lang="en-US" sz="1200" kern="1200" dirty="0" err="1">
                <a:solidFill>
                  <a:schemeClr val="tx1"/>
                </a:solidFill>
                <a:latin typeface="+mn-lt"/>
                <a:ea typeface="+mn-ea"/>
                <a:cs typeface="+mn-cs"/>
              </a:rPr>
              <a:t>Erez</a:t>
            </a:r>
            <a:r>
              <a:rPr lang="en-US" sz="1200" kern="1200" dirty="0">
                <a:solidFill>
                  <a:schemeClr val="tx1"/>
                </a:solidFill>
                <a:latin typeface="+mn-lt"/>
                <a:ea typeface="+mn-ea"/>
                <a:cs typeface="+mn-cs"/>
              </a:rPr>
              <a:t>, and </a:t>
            </a:r>
            <a:r>
              <a:rPr lang="en-US" sz="1200" kern="1200" dirty="0" err="1">
                <a:solidFill>
                  <a:schemeClr val="tx1"/>
                </a:solidFill>
                <a:latin typeface="+mn-lt"/>
                <a:ea typeface="+mn-ea"/>
                <a:cs typeface="+mn-cs"/>
              </a:rPr>
              <a:t>Eitan</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Naveh</a:t>
            </a:r>
            <a:r>
              <a:rPr lang="en-US" sz="1200" kern="1200" dirty="0">
                <a:solidFill>
                  <a:schemeClr val="tx1"/>
                </a:solidFill>
                <a:latin typeface="+mn-lt"/>
                <a:ea typeface="+mn-ea"/>
                <a:cs typeface="+mn-cs"/>
              </a:rPr>
              <a:t>. “To Drive Creativity, Add Some Conformity.” </a:t>
            </a:r>
            <a:r>
              <a:rPr lang="en-US" sz="1200" i="1" kern="1200" dirty="0">
                <a:solidFill>
                  <a:schemeClr val="tx1"/>
                </a:solidFill>
                <a:latin typeface="+mn-lt"/>
                <a:ea typeface="+mn-ea"/>
                <a:cs typeface="+mn-cs"/>
              </a:rPr>
              <a:t>Harvard Business Review </a:t>
            </a:r>
            <a:r>
              <a:rPr lang="en-US" sz="1200" kern="1200" dirty="0">
                <a:solidFill>
                  <a:schemeClr val="tx1"/>
                </a:solidFill>
                <a:latin typeface="+mn-lt"/>
                <a:ea typeface="+mn-ea"/>
                <a:cs typeface="+mn-cs"/>
              </a:rPr>
              <a:t>Idea Watch. Mar. 2012.&gt;</a:t>
            </a: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extLst>
      <p:ext uri="{BB962C8B-B14F-4D97-AF65-F5344CB8AC3E}">
        <p14:creationId xmlns:p14="http://schemas.microsoft.com/office/powerpoint/2010/main" val="19552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180874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FEEDBACK</a:t>
              </a:r>
            </a:p>
            <a:p>
              <a:pPr algn="ctr"/>
              <a:r>
                <a:rPr lang="en-US" sz="1000" dirty="0">
                  <a:solidFill>
                    <a:schemeClr val="bg1"/>
                  </a:solidFill>
                </a:rPr>
                <a:t>ESSENTIALS</a:t>
              </a:r>
            </a:p>
          </p:txBody>
        </p:sp>
      </p:grpSp>
      <p:sp>
        <p:nvSpPr>
          <p:cNvPr id="20" name="Text Placeholder 19"/>
          <p:cNvSpPr>
            <a:spLocks noGrp="1"/>
          </p:cNvSpPr>
          <p:nvPr>
            <p:ph type="body" sz="quarter" idx="11"/>
          </p:nvPr>
        </p:nvSpPr>
        <p:spPr>
          <a:xfrm>
            <a:off x="5762625" y="2036319"/>
            <a:ext cx="2968625" cy="3758056"/>
          </a:xfrm>
        </p:spPr>
        <p:txBody>
          <a:bodyPr anchor="t"/>
          <a:lstStyle>
            <a:lvl1pPr marL="53975" indent="0">
              <a:buNone/>
              <a:defRPr sz="3200" i="1">
                <a:solidFill>
                  <a:srgbClr val="B00020"/>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2014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FEEDBACK</a:t>
              </a:r>
            </a:p>
            <a:p>
              <a:pPr algn="ctr"/>
              <a:r>
                <a:rPr lang="en-US" sz="1000" dirty="0">
                  <a:solidFill>
                    <a:schemeClr val="bg1"/>
                  </a:solidFill>
                </a:rPr>
                <a:t>ESSENTIALS</a:t>
              </a: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01663" y="3471333"/>
            <a:ext cx="7375075"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805388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FEEDBACK</a:t>
              </a:r>
            </a:p>
            <a:p>
              <a:pPr algn="ctr"/>
              <a:r>
                <a:rPr lang="en-US" sz="1000" dirty="0">
                  <a:solidFill>
                    <a:schemeClr val="bg1"/>
                  </a:solidFill>
                </a:rPr>
                <a:t>ESSENTIALS</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50" r:id="rId3"/>
    <p:sldLayoutId id="2147483661" r:id="rId4"/>
    <p:sldLayoutId id="2147483670" r:id="rId5"/>
    <p:sldLayoutId id="2147483671" r:id="rId6"/>
    <p:sldLayoutId id="2147483669" r:id="rId7"/>
    <p:sldLayoutId id="2147483651" r:id="rId8"/>
    <p:sldLayoutId id="2147483678" r:id="rId9"/>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123995968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4286" b="14286"/>
          <a:stretch>
            <a:fillRect/>
          </a:stretch>
        </p:blipFill>
        <p:spPr/>
      </p:pic>
      <p:sp>
        <p:nvSpPr>
          <p:cNvPr id="8" name="Rectangle 7"/>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10" name="Title 5"/>
          <p:cNvSpPr>
            <a:spLocks noGrp="1"/>
          </p:cNvSpPr>
          <p:nvPr>
            <p:ph type="ctrTitle"/>
          </p:nvPr>
        </p:nvSpPr>
        <p:spPr>
          <a:xfrm>
            <a:off x="1390315" y="2982648"/>
            <a:ext cx="7299659" cy="1242679"/>
          </a:xfrm>
        </p:spPr>
        <p:txBody>
          <a:bodyPr/>
          <a:lstStyle/>
          <a:p>
            <a:r>
              <a:rPr lang="en-US" dirty="0"/>
              <a:t>Feedback Essentials Café </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4" name="Rectangle 13"/>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3033194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 give effective feedback…</a:t>
            </a:r>
          </a:p>
        </p:txBody>
      </p:sp>
      <p:sp>
        <p:nvSpPr>
          <p:cNvPr id="4" name="Content Placeholder 3"/>
          <p:cNvSpPr>
            <a:spLocks noGrp="1"/>
          </p:cNvSpPr>
          <p:nvPr>
            <p:ph sz="quarter" idx="10"/>
          </p:nvPr>
        </p:nvSpPr>
        <p:spPr/>
        <p:txBody>
          <a:bodyPr/>
          <a:lstStyle/>
          <a:p>
            <a:pPr lvl="0">
              <a:lnSpc>
                <a:spcPct val="80000"/>
              </a:lnSpc>
              <a:spcAft>
                <a:spcPts val="1800"/>
              </a:spcAft>
            </a:pPr>
            <a:r>
              <a:rPr lang="en-US" dirty="0"/>
              <a:t>Create a fair process</a:t>
            </a:r>
          </a:p>
          <a:p>
            <a:pPr lvl="0">
              <a:lnSpc>
                <a:spcPct val="80000"/>
              </a:lnSpc>
              <a:spcAft>
                <a:spcPts val="1800"/>
              </a:spcAft>
            </a:pPr>
            <a:r>
              <a:rPr lang="en-US" dirty="0"/>
              <a:t>Know the facts</a:t>
            </a:r>
          </a:p>
          <a:p>
            <a:pPr lvl="0">
              <a:lnSpc>
                <a:spcPct val="80000"/>
              </a:lnSpc>
              <a:spcAft>
                <a:spcPts val="1800"/>
              </a:spcAft>
            </a:pPr>
            <a:r>
              <a:rPr lang="en-US" dirty="0"/>
              <a:t>Don’t make it personal</a:t>
            </a:r>
          </a:p>
          <a:p>
            <a:pPr lvl="0">
              <a:lnSpc>
                <a:spcPct val="80000"/>
              </a:lnSpc>
              <a:spcAft>
                <a:spcPts val="1800"/>
              </a:spcAft>
            </a:pPr>
            <a:r>
              <a:rPr lang="en-US" dirty="0">
                <a:solidFill>
                  <a:prstClr val="black"/>
                </a:solidFill>
              </a:rPr>
              <a:t>Strive for balance</a:t>
            </a:r>
          </a:p>
          <a:p>
            <a:pPr lvl="0">
              <a:lnSpc>
                <a:spcPct val="80000"/>
              </a:lnSpc>
              <a:spcAft>
                <a:spcPts val="1800"/>
              </a:spcAft>
            </a:pPr>
            <a:r>
              <a:rPr lang="en-US" dirty="0">
                <a:solidFill>
                  <a:prstClr val="black"/>
                </a:solidFill>
              </a:rPr>
              <a:t>Foster dialogue</a:t>
            </a:r>
          </a:p>
          <a:p>
            <a:pPr lvl="0">
              <a:lnSpc>
                <a:spcPct val="80000"/>
              </a:lnSpc>
              <a:spcAft>
                <a:spcPts val="1800"/>
              </a:spcAft>
            </a:pPr>
            <a:r>
              <a:rPr lang="en-US" dirty="0">
                <a:solidFill>
                  <a:prstClr val="black"/>
                </a:solidFill>
              </a:rPr>
              <a:t>Follow through</a:t>
            </a:r>
          </a:p>
          <a:p>
            <a:pPr lvl="0">
              <a:lnSpc>
                <a:spcPct val="80000"/>
              </a:lnSpc>
              <a:spcAft>
                <a:spcPts val="1800"/>
              </a:spcAft>
            </a:pPr>
            <a:endParaRPr lang="en-US" dirty="0"/>
          </a:p>
        </p:txBody>
      </p:sp>
    </p:spTree>
    <p:extLst>
      <p:ext uri="{BB962C8B-B14F-4D97-AF65-F5344CB8AC3E}">
        <p14:creationId xmlns:p14="http://schemas.microsoft.com/office/powerpoint/2010/main" val="3321208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dirty="0"/>
              <a:t>CUSTOMIZE FEEDBACK</a:t>
            </a:r>
          </a:p>
        </p:txBody>
      </p:sp>
      <p:pic>
        <p:nvPicPr>
          <p:cNvPr id="5" name="Picture Placeholder 4" descr="453957977_47.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3015" b="33015"/>
          <a:stretch>
            <a:fillRect/>
          </a:stretch>
        </p:blipFill>
        <p:spPr/>
      </p:pic>
      <p:grpSp>
        <p:nvGrpSpPr>
          <p:cNvPr id="6" name="Group 5"/>
          <p:cNvGrpSpPr/>
          <p:nvPr/>
        </p:nvGrpSpPr>
        <p:grpSpPr>
          <a:xfrm>
            <a:off x="932789" y="0"/>
            <a:ext cx="1110074" cy="2459955"/>
            <a:chOff x="1552549" y="0"/>
            <a:chExt cx="1110074"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9" name="TextBox 8"/>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FEEDBACK ESSENTIALS</a:t>
              </a:r>
            </a:p>
          </p:txBody>
        </p:sp>
      </p:grpSp>
    </p:spTree>
    <p:extLst>
      <p:ext uri="{BB962C8B-B14F-4D97-AF65-F5344CB8AC3E}">
        <p14:creationId xmlns:p14="http://schemas.microsoft.com/office/powerpoint/2010/main" val="2898110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body" idx="1"/>
          </p:nvPr>
        </p:nvSpPr>
        <p:spPr/>
        <p:txBody>
          <a:bodyPr/>
          <a:lstStyle/>
          <a:p>
            <a:pPr>
              <a:buNone/>
            </a:pPr>
            <a:r>
              <a:rPr lang="en-US" dirty="0"/>
              <a:t>Why do you think it’s important to tailor feedback for different individuals?</a:t>
            </a:r>
          </a:p>
          <a:p>
            <a:pPr>
              <a:buNone/>
            </a:pPr>
            <a:endParaRPr lang="en-US" dirty="0"/>
          </a:p>
        </p:txBody>
      </p:sp>
      <p:sp>
        <p:nvSpPr>
          <p:cNvPr id="3" name="Text Placeholder 2"/>
          <p:cNvSpPr>
            <a:spLocks noGrp="1"/>
          </p:cNvSpPr>
          <p:nvPr>
            <p:ph type="body" sz="quarter" idx="11"/>
          </p:nvPr>
        </p:nvSpPr>
        <p:spPr/>
        <p:txBody>
          <a:bodyPr/>
          <a:lstStyle/>
          <a:p>
            <a:r>
              <a:rPr lang="en-US" dirty="0"/>
              <a:t>WHY CUSTOMIZE FEEDBACK?</a:t>
            </a:r>
          </a:p>
        </p:txBody>
      </p:sp>
      <p:grpSp>
        <p:nvGrpSpPr>
          <p:cNvPr id="9" name="Group 8"/>
          <p:cNvGrpSpPr/>
          <p:nvPr/>
        </p:nvGrpSpPr>
        <p:grpSpPr>
          <a:xfrm>
            <a:off x="7563253" y="4973583"/>
            <a:ext cx="1580747" cy="841504"/>
            <a:chOff x="7563253" y="4665042"/>
            <a:chExt cx="1580747" cy="841504"/>
          </a:xfrm>
        </p:grpSpPr>
        <p:sp>
          <p:nvSpPr>
            <p:cNvPr id="10" name="Rectangle 9"/>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1209227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ext uri="{D42A27DB-BD31-4B8C-83A1-F6EECF244321}">
                <p14:modId xmlns:p14="http://schemas.microsoft.com/office/powerpoint/2010/main" val="1817256638"/>
              </p:ext>
            </p:extLst>
          </p:nvPr>
        </p:nvGraphicFramePr>
        <p:xfrm>
          <a:off x="483439" y="1411645"/>
          <a:ext cx="6788931" cy="4708152"/>
        </p:xfrm>
        <a:graphic>
          <a:graphicData uri="http://schemas.openxmlformats.org/drawingml/2006/table">
            <a:tbl>
              <a:tblPr firstRow="1" bandRow="1">
                <a:tableStyleId>{073A0DAA-6AF3-43AB-8588-CEC1D06C72B9}</a:tableStyleId>
              </a:tblPr>
              <a:tblGrid>
                <a:gridCol w="3395850">
                  <a:extLst>
                    <a:ext uri="{9D8B030D-6E8A-4147-A177-3AD203B41FA5}">
                      <a16:colId xmlns:a16="http://schemas.microsoft.com/office/drawing/2014/main" val="20000"/>
                    </a:ext>
                  </a:extLst>
                </a:gridCol>
                <a:gridCol w="3393081">
                  <a:extLst>
                    <a:ext uri="{9D8B030D-6E8A-4147-A177-3AD203B41FA5}">
                      <a16:colId xmlns:a16="http://schemas.microsoft.com/office/drawing/2014/main" val="20001"/>
                    </a:ext>
                  </a:extLst>
                </a:gridCol>
              </a:tblGrid>
              <a:tr h="443391">
                <a:tc>
                  <a:txBody>
                    <a:bodyPr/>
                    <a:lstStyle/>
                    <a:p>
                      <a:pPr algn="ctr"/>
                      <a:r>
                        <a:rPr lang="en-US" sz="1400" dirty="0"/>
                        <a:t>EMPLOYEE</a:t>
                      </a:r>
                    </a:p>
                  </a:txBody>
                  <a:tcPr anchor="ctr">
                    <a:solidFill>
                      <a:schemeClr val="accent5">
                        <a:lumMod val="50000"/>
                      </a:schemeClr>
                    </a:solidFill>
                  </a:tcPr>
                </a:tc>
                <a:tc>
                  <a:txBody>
                    <a:bodyPr/>
                    <a:lstStyle/>
                    <a:p>
                      <a:pPr algn="ctr"/>
                      <a:r>
                        <a:rPr lang="en-US" sz="1400" dirty="0"/>
                        <a:t>FEEDBACK APPROACH</a:t>
                      </a:r>
                    </a:p>
                  </a:txBody>
                  <a:tcPr anchor="ctr">
                    <a:solidFill>
                      <a:schemeClr val="accent5">
                        <a:lumMod val="50000"/>
                      </a:schemeClr>
                    </a:solidFill>
                  </a:tcPr>
                </a:tc>
                <a:extLst>
                  <a:ext uri="{0D108BD9-81ED-4DB2-BD59-A6C34878D82A}">
                    <a16:rowId xmlns:a16="http://schemas.microsoft.com/office/drawing/2014/main" val="10000"/>
                  </a:ext>
                </a:extLst>
              </a:tr>
              <a:tr h="898876">
                <a:tc>
                  <a:txBody>
                    <a:bodyPr/>
                    <a:lstStyle/>
                    <a:p>
                      <a:pPr marL="285750" marR="0" lvl="0" indent="-285750">
                        <a:spcBef>
                          <a:spcPts val="0"/>
                        </a:spcBef>
                        <a:spcAft>
                          <a:spcPts val="0"/>
                        </a:spcAft>
                        <a:buFont typeface="+mj-lt"/>
                        <a:buNone/>
                      </a:pPr>
                      <a:r>
                        <a:rPr lang="en-US" sz="1600" b="0" dirty="0">
                          <a:solidFill>
                            <a:srgbClr val="262626"/>
                          </a:solidFill>
                          <a:latin typeface="+mn-lt"/>
                          <a:ea typeface="MS Mincho"/>
                          <a:cs typeface="Geneva"/>
                        </a:rPr>
                        <a:t>1.   </a:t>
                      </a:r>
                      <a:r>
                        <a:rPr lang="en-US" sz="1600" b="1" dirty="0">
                          <a:solidFill>
                            <a:srgbClr val="262626"/>
                          </a:solidFill>
                          <a:latin typeface="+mn-lt"/>
                          <a:ea typeface="MS Mincho"/>
                          <a:cs typeface="Geneva"/>
                        </a:rPr>
                        <a:t>Le</a:t>
                      </a:r>
                      <a:r>
                        <a:rPr lang="en-US" sz="1600" dirty="0">
                          <a:solidFill>
                            <a:srgbClr val="262626"/>
                          </a:solidFill>
                          <a:latin typeface="+mn-lt"/>
                          <a:ea typeface="MS Mincho"/>
                          <a:cs typeface="Geneva"/>
                        </a:rPr>
                        <a:t> is inspired more by ideas than practical details. He is ambitious and cares about his reputation. </a:t>
                      </a:r>
                      <a:endParaRPr lang="en-US" sz="1600" dirty="0">
                        <a:latin typeface="+mn-lt"/>
                      </a:endParaRPr>
                    </a:p>
                  </a:txBody>
                  <a:tcPr marL="182880" marR="0" marT="91440" marB="91440" anchor="ctr">
                    <a:solidFill>
                      <a:schemeClr val="accent5"/>
                    </a:solidFill>
                  </a:tcPr>
                </a:tc>
                <a:tc>
                  <a:txBody>
                    <a:bodyPr/>
                    <a:lstStyle/>
                    <a:p>
                      <a:pPr marL="342900" marR="0" lvl="0" indent="-342900">
                        <a:lnSpc>
                          <a:spcPct val="107000"/>
                        </a:lnSpc>
                        <a:spcBef>
                          <a:spcPts val="0"/>
                        </a:spcBef>
                        <a:spcAft>
                          <a:spcPts val="0"/>
                        </a:spcAft>
                        <a:buFontTx/>
                        <a:buNone/>
                      </a:pPr>
                      <a:r>
                        <a:rPr lang="en-US" sz="1600" dirty="0">
                          <a:solidFill>
                            <a:srgbClr val="262626"/>
                          </a:solidFill>
                          <a:latin typeface="+mn-lt"/>
                          <a:ea typeface="MS Mincho"/>
                          <a:cs typeface="Geneva"/>
                        </a:rPr>
                        <a:t>A.</a:t>
                      </a:r>
                      <a:r>
                        <a:rPr lang="en-US" sz="1600" baseline="0" dirty="0">
                          <a:solidFill>
                            <a:srgbClr val="262626"/>
                          </a:solidFill>
                          <a:latin typeface="+mn-lt"/>
                          <a:ea typeface="MS Mincho"/>
                          <a:cs typeface="Geneva"/>
                        </a:rPr>
                        <a:t>   </a:t>
                      </a:r>
                      <a:r>
                        <a:rPr lang="en-US" sz="1600" dirty="0">
                          <a:solidFill>
                            <a:srgbClr val="262626"/>
                          </a:solidFill>
                          <a:latin typeface="+mn-lt"/>
                          <a:ea typeface="MS Mincho"/>
                          <a:cs typeface="Geneva"/>
                        </a:rPr>
                        <a:t>Give well-organized, focused feedback, based on facts.</a:t>
                      </a:r>
                      <a:endParaRPr lang="en-US" sz="1600" dirty="0">
                        <a:latin typeface="+mn-lt"/>
                        <a:ea typeface="Calibri"/>
                        <a:cs typeface="Times New Roman"/>
                      </a:endParaRPr>
                    </a:p>
                  </a:txBody>
                  <a:tcPr marL="182880" marR="0" marT="91440" marB="91440" anchor="ctr">
                    <a:solidFill>
                      <a:schemeClr val="accent5"/>
                    </a:solidFill>
                  </a:tcPr>
                </a:tc>
                <a:extLst>
                  <a:ext uri="{0D108BD9-81ED-4DB2-BD59-A6C34878D82A}">
                    <a16:rowId xmlns:a16="http://schemas.microsoft.com/office/drawing/2014/main" val="10001"/>
                  </a:ext>
                </a:extLst>
              </a:tr>
              <a:tr h="949213">
                <a:tc>
                  <a:txBody>
                    <a:bodyPr/>
                    <a:lstStyle/>
                    <a:p>
                      <a:pPr marL="288925" marR="0" lvl="0" indent="-288925">
                        <a:spcBef>
                          <a:spcPts val="0"/>
                        </a:spcBef>
                        <a:spcAft>
                          <a:spcPts val="0"/>
                        </a:spcAft>
                        <a:buFont typeface="+mj-lt"/>
                        <a:buNone/>
                      </a:pPr>
                      <a:r>
                        <a:rPr lang="en-US" sz="1600" b="0" dirty="0">
                          <a:solidFill>
                            <a:srgbClr val="262626"/>
                          </a:solidFill>
                          <a:latin typeface="+mn-lt"/>
                          <a:ea typeface="MS Mincho"/>
                          <a:cs typeface="Geneva"/>
                        </a:rPr>
                        <a:t>2.   </a:t>
                      </a:r>
                      <a:r>
                        <a:rPr lang="en-US" sz="1600" b="1" dirty="0">
                          <a:solidFill>
                            <a:srgbClr val="262626"/>
                          </a:solidFill>
                          <a:latin typeface="+mn-lt"/>
                          <a:ea typeface="MS Mincho"/>
                          <a:cs typeface="Geneva"/>
                        </a:rPr>
                        <a:t>Laura</a:t>
                      </a:r>
                      <a:r>
                        <a:rPr lang="en-US" sz="1600" dirty="0">
                          <a:solidFill>
                            <a:srgbClr val="262626"/>
                          </a:solidFill>
                          <a:latin typeface="+mn-lt"/>
                          <a:ea typeface="MS Mincho"/>
                          <a:cs typeface="Geneva"/>
                        </a:rPr>
                        <a:t> </a:t>
                      </a:r>
                      <a:r>
                        <a:rPr lang="en-US" sz="1600" dirty="0">
                          <a:latin typeface="+mn-lt"/>
                          <a:ea typeface="MS Mincho"/>
                        </a:rPr>
                        <a:t>is reliable and cares about stability and security. She likes to get along with everyone. </a:t>
                      </a:r>
                    </a:p>
                  </a:txBody>
                  <a:tcPr marL="182880" marR="0" marT="91440" marB="91440" anchor="ctr">
                    <a:solidFill>
                      <a:schemeClr val="accent5"/>
                    </a:solidFill>
                  </a:tcPr>
                </a:tc>
                <a:tc>
                  <a:txBody>
                    <a:bodyPr/>
                    <a:lstStyle/>
                    <a:p>
                      <a:pPr marL="342900" marR="0" lvl="0" indent="-342900">
                        <a:lnSpc>
                          <a:spcPct val="107000"/>
                        </a:lnSpc>
                        <a:spcBef>
                          <a:spcPts val="0"/>
                        </a:spcBef>
                        <a:spcAft>
                          <a:spcPts val="0"/>
                        </a:spcAft>
                        <a:buFontTx/>
                        <a:buNone/>
                      </a:pPr>
                      <a:r>
                        <a:rPr lang="en-US" sz="1600" dirty="0">
                          <a:solidFill>
                            <a:srgbClr val="262626"/>
                          </a:solidFill>
                          <a:latin typeface="+mn-lt"/>
                          <a:ea typeface="MS Mincho"/>
                          <a:cs typeface="Geneva"/>
                        </a:rPr>
                        <a:t>B.</a:t>
                      </a:r>
                      <a:r>
                        <a:rPr lang="en-US" sz="1600" baseline="0" dirty="0">
                          <a:solidFill>
                            <a:srgbClr val="262626"/>
                          </a:solidFill>
                          <a:latin typeface="+mn-lt"/>
                          <a:ea typeface="MS Mincho"/>
                          <a:cs typeface="Geneva"/>
                        </a:rPr>
                        <a:t>   </a:t>
                      </a:r>
                      <a:r>
                        <a:rPr lang="en-US" sz="1600" dirty="0">
                          <a:solidFill>
                            <a:srgbClr val="262626"/>
                          </a:solidFill>
                          <a:latin typeface="+mn-lt"/>
                          <a:ea typeface="MS Mincho"/>
                          <a:cs typeface="Geneva"/>
                        </a:rPr>
                        <a:t>Give practical, logical, and thorough feedback, perhaps in writing. </a:t>
                      </a:r>
                      <a:endParaRPr lang="en-US" sz="1600" dirty="0">
                        <a:latin typeface="+mn-lt"/>
                        <a:ea typeface="Calibri"/>
                        <a:cs typeface="Times New Roman"/>
                      </a:endParaRPr>
                    </a:p>
                  </a:txBody>
                  <a:tcPr marL="182880" marR="0" marT="91440" marB="91440" anchor="ctr">
                    <a:solidFill>
                      <a:schemeClr val="accent5"/>
                    </a:solidFill>
                  </a:tcPr>
                </a:tc>
                <a:extLst>
                  <a:ext uri="{0D108BD9-81ED-4DB2-BD59-A6C34878D82A}">
                    <a16:rowId xmlns:a16="http://schemas.microsoft.com/office/drawing/2014/main" val="10002"/>
                  </a:ext>
                </a:extLst>
              </a:tr>
              <a:tr h="1205693">
                <a:tc>
                  <a:txBody>
                    <a:bodyPr/>
                    <a:lstStyle/>
                    <a:p>
                      <a:pPr marL="285750" marR="0" lvl="0" indent="-285750">
                        <a:spcBef>
                          <a:spcPts val="0"/>
                        </a:spcBef>
                        <a:spcAft>
                          <a:spcPts val="0"/>
                        </a:spcAft>
                        <a:buFont typeface="+mj-lt"/>
                        <a:buNone/>
                      </a:pPr>
                      <a:r>
                        <a:rPr lang="en-US" sz="1600" b="0" dirty="0">
                          <a:solidFill>
                            <a:srgbClr val="262626"/>
                          </a:solidFill>
                          <a:latin typeface="+mn-lt"/>
                          <a:ea typeface="MS Mincho"/>
                          <a:cs typeface="Geneva"/>
                        </a:rPr>
                        <a:t>3. </a:t>
                      </a:r>
                      <a:r>
                        <a:rPr lang="en-US" sz="1600" b="1" dirty="0">
                          <a:solidFill>
                            <a:srgbClr val="262626"/>
                          </a:solidFill>
                          <a:latin typeface="+mn-lt"/>
                          <a:ea typeface="MS Mincho"/>
                          <a:cs typeface="Geneva"/>
                        </a:rPr>
                        <a:t>  Dee</a:t>
                      </a:r>
                      <a:r>
                        <a:rPr lang="en-US" sz="1600" dirty="0">
                          <a:solidFill>
                            <a:srgbClr val="262626"/>
                          </a:solidFill>
                          <a:latin typeface="+mn-lt"/>
                          <a:ea typeface="MS Mincho"/>
                          <a:cs typeface="Geneva"/>
                        </a:rPr>
                        <a:t> seeks out authority and control. She is achievement-oriented and likes to get things done.</a:t>
                      </a:r>
                      <a:endParaRPr lang="en-US" sz="1600" dirty="0">
                        <a:latin typeface="+mn-lt"/>
                      </a:endParaRPr>
                    </a:p>
                  </a:txBody>
                  <a:tcPr marL="182880" marR="0" marT="91440" marB="91440" anchor="ctr">
                    <a:solidFill>
                      <a:schemeClr val="accent5"/>
                    </a:solidFill>
                  </a:tcPr>
                </a:tc>
                <a:tc>
                  <a:txBody>
                    <a:bodyPr/>
                    <a:lstStyle/>
                    <a:p>
                      <a:pPr marL="342900" marR="0" lvl="0" indent="-342900">
                        <a:lnSpc>
                          <a:spcPct val="107000"/>
                        </a:lnSpc>
                        <a:spcBef>
                          <a:spcPts val="0"/>
                        </a:spcBef>
                        <a:spcAft>
                          <a:spcPts val="0"/>
                        </a:spcAft>
                        <a:buFontTx/>
                        <a:buNone/>
                      </a:pPr>
                      <a:r>
                        <a:rPr lang="en-US" sz="1600" dirty="0">
                          <a:solidFill>
                            <a:srgbClr val="262626"/>
                          </a:solidFill>
                          <a:latin typeface="+mn-lt"/>
                          <a:ea typeface="MS Mincho"/>
                          <a:cs typeface="Geneva"/>
                        </a:rPr>
                        <a:t>C.   Give collegial, vivid feedback, illustrated with stories rather than data. Show how certain behavior could affect employee’s future.</a:t>
                      </a:r>
                      <a:endParaRPr lang="en-US" sz="1600" dirty="0">
                        <a:latin typeface="+mn-lt"/>
                        <a:ea typeface="Calibri"/>
                        <a:cs typeface="Times New Roman"/>
                      </a:endParaRPr>
                    </a:p>
                  </a:txBody>
                  <a:tcPr marL="182880" marR="0" marT="91440" marB="91440" anchor="ctr">
                    <a:solidFill>
                      <a:schemeClr val="accent5"/>
                    </a:solidFill>
                  </a:tcPr>
                </a:tc>
                <a:extLst>
                  <a:ext uri="{0D108BD9-81ED-4DB2-BD59-A6C34878D82A}">
                    <a16:rowId xmlns:a16="http://schemas.microsoft.com/office/drawing/2014/main" val="10003"/>
                  </a:ext>
                </a:extLst>
              </a:tr>
              <a:tr h="1039938">
                <a:tc>
                  <a:txBody>
                    <a:bodyPr/>
                    <a:lstStyle/>
                    <a:p>
                      <a:pPr marL="285750" marR="0" lvl="0" indent="-285750">
                        <a:spcBef>
                          <a:spcPts val="0"/>
                        </a:spcBef>
                        <a:spcAft>
                          <a:spcPts val="0"/>
                        </a:spcAft>
                        <a:buFont typeface="+mj-lt"/>
                        <a:buNone/>
                      </a:pPr>
                      <a:r>
                        <a:rPr lang="en-US" sz="1600" b="0" dirty="0">
                          <a:latin typeface="+mn-lt"/>
                          <a:ea typeface="MS Mincho"/>
                        </a:rPr>
                        <a:t>4.  </a:t>
                      </a:r>
                      <a:r>
                        <a:rPr lang="en-US" sz="1600" b="1" dirty="0">
                          <a:latin typeface="+mn-lt"/>
                          <a:ea typeface="MS Mincho"/>
                        </a:rPr>
                        <a:t> Courtney</a:t>
                      </a:r>
                      <a:r>
                        <a:rPr lang="en-US" sz="1600" dirty="0">
                          <a:latin typeface="+mn-lt"/>
                          <a:ea typeface="MS Mincho"/>
                        </a:rPr>
                        <a:t> prefers accuracy and precision. She is a systematic problem-solver who likes to get things "perfect."</a:t>
                      </a:r>
                      <a:endParaRPr lang="en-US" sz="1600" dirty="0">
                        <a:latin typeface="+mn-lt"/>
                      </a:endParaRPr>
                    </a:p>
                  </a:txBody>
                  <a:tcPr marL="182880" marR="0" marT="91440" marB="91440" anchor="ctr">
                    <a:solidFill>
                      <a:schemeClr val="accent5"/>
                    </a:solidFill>
                  </a:tcPr>
                </a:tc>
                <a:tc>
                  <a:txBody>
                    <a:bodyPr/>
                    <a:lstStyle/>
                    <a:p>
                      <a:pPr marL="342900" marR="0" lvl="0" indent="-342900">
                        <a:lnSpc>
                          <a:spcPct val="107000"/>
                        </a:lnSpc>
                        <a:spcBef>
                          <a:spcPts val="0"/>
                        </a:spcBef>
                        <a:spcAft>
                          <a:spcPts val="0"/>
                        </a:spcAft>
                        <a:buFontTx/>
                        <a:buNone/>
                      </a:pPr>
                      <a:r>
                        <a:rPr lang="en-US" sz="1600" dirty="0">
                          <a:solidFill>
                            <a:srgbClr val="262626"/>
                          </a:solidFill>
                          <a:latin typeface="+mn-lt"/>
                          <a:ea typeface="MS Mincho"/>
                          <a:cs typeface="Geneva"/>
                        </a:rPr>
                        <a:t>D.   Give informal, reassuring, consistent feedback, based </a:t>
                      </a:r>
                      <a:br>
                        <a:rPr lang="en-US" sz="1600" dirty="0">
                          <a:solidFill>
                            <a:srgbClr val="262626"/>
                          </a:solidFill>
                          <a:latin typeface="+mn-lt"/>
                          <a:ea typeface="MS Mincho"/>
                          <a:cs typeface="Geneva"/>
                        </a:rPr>
                      </a:br>
                      <a:r>
                        <a:rPr lang="en-US" sz="1600" dirty="0">
                          <a:solidFill>
                            <a:srgbClr val="262626"/>
                          </a:solidFill>
                          <a:latin typeface="+mn-lt"/>
                          <a:ea typeface="MS Mincho"/>
                          <a:cs typeface="Geneva"/>
                        </a:rPr>
                        <a:t>on trust.</a:t>
                      </a:r>
                      <a:endParaRPr lang="en-US" sz="1600" dirty="0">
                        <a:latin typeface="+mn-lt"/>
                        <a:ea typeface="Calibri"/>
                        <a:cs typeface="Times New Roman"/>
                      </a:endParaRPr>
                    </a:p>
                  </a:txBody>
                  <a:tcPr marL="182880" marR="0" marT="91440" marB="91440" anchor="ctr">
                    <a:solidFill>
                      <a:schemeClr val="accent5"/>
                    </a:solidFill>
                  </a:tcPr>
                </a:tc>
                <a:extLst>
                  <a:ext uri="{0D108BD9-81ED-4DB2-BD59-A6C34878D82A}">
                    <a16:rowId xmlns:a16="http://schemas.microsoft.com/office/drawing/2014/main" val="10004"/>
                  </a:ext>
                </a:extLst>
              </a:tr>
            </a:tbl>
          </a:graphicData>
        </a:graphic>
      </p:graphicFrame>
      <p:sp>
        <p:nvSpPr>
          <p:cNvPr id="2" name="Title 1"/>
          <p:cNvSpPr>
            <a:spLocks noGrp="1"/>
          </p:cNvSpPr>
          <p:nvPr>
            <p:ph type="title"/>
          </p:nvPr>
        </p:nvSpPr>
        <p:spPr/>
        <p:txBody>
          <a:bodyPr/>
          <a:lstStyle/>
          <a:p>
            <a:r>
              <a:rPr lang="en-US" dirty="0"/>
              <a:t>What type of feedback is best?</a:t>
            </a:r>
            <a:r>
              <a:rPr lang="en-US" b="1" dirty="0"/>
              <a:t>	</a:t>
            </a:r>
            <a:endParaRPr lang="en-US" dirty="0"/>
          </a:p>
        </p:txBody>
      </p:sp>
      <p:grpSp>
        <p:nvGrpSpPr>
          <p:cNvPr id="5" name="Group 4"/>
          <p:cNvGrpSpPr/>
          <p:nvPr/>
        </p:nvGrpSpPr>
        <p:grpSpPr>
          <a:xfrm>
            <a:off x="7563253" y="4937523"/>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7" name="Picture 6"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3784641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Tailor feedback to personality types</a:t>
            </a:r>
          </a:p>
        </p:txBody>
      </p:sp>
      <p:graphicFrame>
        <p:nvGraphicFramePr>
          <p:cNvPr id="4" name="Content Placeholder 3"/>
          <p:cNvGraphicFramePr>
            <a:graphicFrameLocks/>
          </p:cNvGraphicFramePr>
          <p:nvPr>
            <p:extLst>
              <p:ext uri="{D42A27DB-BD31-4B8C-83A1-F6EECF244321}">
                <p14:modId xmlns:p14="http://schemas.microsoft.com/office/powerpoint/2010/main" val="2516271241"/>
              </p:ext>
            </p:extLst>
          </p:nvPr>
        </p:nvGraphicFramePr>
        <p:xfrm>
          <a:off x="433088" y="1823260"/>
          <a:ext cx="8201196" cy="4180344"/>
        </p:xfrm>
        <a:graphic>
          <a:graphicData uri="http://schemas.openxmlformats.org/drawingml/2006/table">
            <a:tbl>
              <a:tblPr firstRow="1" bandRow="1">
                <a:tableStyleId>{073A0DAA-6AF3-43AB-8588-CEC1D06C72B9}</a:tableStyleId>
              </a:tblPr>
              <a:tblGrid>
                <a:gridCol w="4102270">
                  <a:extLst>
                    <a:ext uri="{9D8B030D-6E8A-4147-A177-3AD203B41FA5}">
                      <a16:colId xmlns:a16="http://schemas.microsoft.com/office/drawing/2014/main" val="20000"/>
                    </a:ext>
                  </a:extLst>
                </a:gridCol>
                <a:gridCol w="4098926">
                  <a:extLst>
                    <a:ext uri="{9D8B030D-6E8A-4147-A177-3AD203B41FA5}">
                      <a16:colId xmlns:a16="http://schemas.microsoft.com/office/drawing/2014/main" val="20001"/>
                    </a:ext>
                  </a:extLst>
                </a:gridCol>
              </a:tblGrid>
              <a:tr h="522744">
                <a:tc>
                  <a:txBody>
                    <a:bodyPr/>
                    <a:lstStyle/>
                    <a:p>
                      <a:pPr algn="ctr"/>
                      <a:r>
                        <a:rPr lang="en-US" sz="1400" dirty="0"/>
                        <a:t>FOR…</a:t>
                      </a:r>
                    </a:p>
                  </a:txBody>
                  <a:tcPr anchor="ctr">
                    <a:solidFill>
                      <a:schemeClr val="accent5">
                        <a:lumMod val="50000"/>
                      </a:schemeClr>
                    </a:solidFill>
                  </a:tcPr>
                </a:tc>
                <a:tc>
                  <a:txBody>
                    <a:bodyPr/>
                    <a:lstStyle/>
                    <a:p>
                      <a:pPr algn="ctr"/>
                      <a:r>
                        <a:rPr lang="en-US" sz="1400" dirty="0"/>
                        <a:t>MAKE YOUR FEEDBACK…</a:t>
                      </a:r>
                    </a:p>
                  </a:txBody>
                  <a:tcPr anchor="ctr">
                    <a:solidFill>
                      <a:schemeClr val="accent5">
                        <a:lumMod val="50000"/>
                      </a:schemeClr>
                    </a:solidFill>
                  </a:tcPr>
                </a:tc>
                <a:extLst>
                  <a:ext uri="{0D108BD9-81ED-4DB2-BD59-A6C34878D82A}">
                    <a16:rowId xmlns:a16="http://schemas.microsoft.com/office/drawing/2014/main" val="10000"/>
                  </a:ext>
                </a:extLst>
              </a:tr>
              <a:tr h="213873">
                <a:tc>
                  <a:txBody>
                    <a:bodyPr/>
                    <a:lstStyle/>
                    <a:p>
                      <a:pPr marL="0" marR="0">
                        <a:lnSpc>
                          <a:spcPct val="107000"/>
                        </a:lnSpc>
                        <a:spcBef>
                          <a:spcPts val="0"/>
                        </a:spcBef>
                        <a:spcAft>
                          <a:spcPts val="0"/>
                        </a:spcAft>
                      </a:pPr>
                      <a:r>
                        <a:rPr lang="en-US" sz="1600" b="1" dirty="0">
                          <a:latin typeface="+mn-lt"/>
                          <a:ea typeface="MS Mincho"/>
                          <a:cs typeface="Times New Roman"/>
                        </a:rPr>
                        <a:t>Directors</a:t>
                      </a:r>
                      <a:r>
                        <a:rPr lang="en-US" sz="1600" dirty="0">
                          <a:latin typeface="+mn-lt"/>
                          <a:ea typeface="MS Mincho"/>
                          <a:cs typeface="Times New Roman"/>
                        </a:rPr>
                        <a:t> </a:t>
                      </a:r>
                      <a:br>
                        <a:rPr lang="en-US" sz="1600" dirty="0">
                          <a:latin typeface="+mn-lt"/>
                          <a:ea typeface="MS Mincho"/>
                          <a:cs typeface="Times New Roman"/>
                        </a:rPr>
                      </a:br>
                      <a:r>
                        <a:rPr lang="en-US" sz="1600" dirty="0">
                          <a:latin typeface="+mn-lt"/>
                          <a:ea typeface="MS Mincho"/>
                          <a:cs typeface="Times New Roman"/>
                        </a:rPr>
                        <a:t>(focused and achievement-oriented) </a:t>
                      </a:r>
                      <a:endParaRPr lang="en-US" sz="1600" dirty="0">
                        <a:latin typeface="+mn-lt"/>
                        <a:ea typeface="Calibri"/>
                        <a:cs typeface="Times New Roman"/>
                      </a:endParaRPr>
                    </a:p>
                  </a:txBody>
                  <a:tcPr marL="182880" marR="0" marT="91440" marB="91440" anchor="ctr">
                    <a:solidFill>
                      <a:schemeClr val="accent5"/>
                    </a:solidFill>
                  </a:tcPr>
                </a:tc>
                <a:tc>
                  <a:txBody>
                    <a:bodyPr/>
                    <a:lstStyle/>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Well organized and focused</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Based on facts </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Flexible about next steps </a:t>
                      </a:r>
                      <a:endParaRPr lang="en-US" sz="1600" dirty="0">
                        <a:latin typeface="+mn-lt"/>
                        <a:ea typeface="Calibri"/>
                        <a:cs typeface="Times New Roman"/>
                      </a:endParaRPr>
                    </a:p>
                  </a:txBody>
                  <a:tcPr marL="182880" marR="0" marT="91440" marB="91440" anchor="ctr">
                    <a:solidFill>
                      <a:schemeClr val="accent5"/>
                    </a:solidFill>
                  </a:tcPr>
                </a:tc>
                <a:extLst>
                  <a:ext uri="{0D108BD9-81ED-4DB2-BD59-A6C34878D82A}">
                    <a16:rowId xmlns:a16="http://schemas.microsoft.com/office/drawing/2014/main" val="10001"/>
                  </a:ext>
                </a:extLst>
              </a:tr>
              <a:tr h="0">
                <a:tc>
                  <a:txBody>
                    <a:bodyPr/>
                    <a:lstStyle/>
                    <a:p>
                      <a:pPr marL="0" marR="0">
                        <a:lnSpc>
                          <a:spcPct val="107000"/>
                        </a:lnSpc>
                        <a:spcBef>
                          <a:spcPts val="0"/>
                        </a:spcBef>
                        <a:spcAft>
                          <a:spcPts val="0"/>
                        </a:spcAft>
                      </a:pPr>
                      <a:r>
                        <a:rPr lang="en-US" sz="1600" b="1" dirty="0">
                          <a:latin typeface="+mn-lt"/>
                          <a:ea typeface="MS Mincho"/>
                          <a:cs typeface="Times New Roman"/>
                        </a:rPr>
                        <a:t>Thinkers</a:t>
                      </a:r>
                      <a:r>
                        <a:rPr lang="en-US" sz="1600" dirty="0">
                          <a:latin typeface="+mn-lt"/>
                          <a:ea typeface="MS Mincho"/>
                          <a:cs typeface="Times New Roman"/>
                        </a:rPr>
                        <a:t> </a:t>
                      </a:r>
                      <a:br>
                        <a:rPr lang="en-US" sz="1600" dirty="0">
                          <a:latin typeface="+mn-lt"/>
                          <a:ea typeface="MS Mincho"/>
                          <a:cs typeface="Times New Roman"/>
                        </a:rPr>
                      </a:br>
                      <a:r>
                        <a:rPr lang="en-US" sz="1600" dirty="0">
                          <a:latin typeface="+mn-lt"/>
                          <a:ea typeface="MS Mincho"/>
                          <a:cs typeface="Times New Roman"/>
                        </a:rPr>
                        <a:t>(persistent and systematic) </a:t>
                      </a:r>
                      <a:endParaRPr lang="en-US" sz="1600" dirty="0">
                        <a:latin typeface="+mn-lt"/>
                        <a:ea typeface="Calibri"/>
                        <a:cs typeface="Times New Roman"/>
                      </a:endParaRPr>
                    </a:p>
                  </a:txBody>
                  <a:tcPr marL="182880" marR="0" marT="91440" marB="91440" anchor="ctr">
                    <a:solidFill>
                      <a:schemeClr val="accent5"/>
                    </a:solidFill>
                  </a:tcPr>
                </a:tc>
                <a:tc>
                  <a:txBody>
                    <a:bodyPr/>
                    <a:lstStyle/>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Practical, logical, and thorough </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Paced</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In writing </a:t>
                      </a:r>
                      <a:endParaRPr lang="en-US" sz="1600" dirty="0">
                        <a:latin typeface="+mn-lt"/>
                        <a:ea typeface="Calibri"/>
                        <a:cs typeface="Times New Roman"/>
                      </a:endParaRPr>
                    </a:p>
                  </a:txBody>
                  <a:tcPr marL="182880" marR="0" marT="91440" marB="91440" anchor="ctr">
                    <a:solidFill>
                      <a:schemeClr val="accent5"/>
                    </a:solidFill>
                  </a:tcPr>
                </a:tc>
                <a:extLst>
                  <a:ext uri="{0D108BD9-81ED-4DB2-BD59-A6C34878D82A}">
                    <a16:rowId xmlns:a16="http://schemas.microsoft.com/office/drawing/2014/main" val="10002"/>
                  </a:ext>
                </a:extLst>
              </a:tr>
              <a:tr h="0">
                <a:tc>
                  <a:txBody>
                    <a:bodyPr/>
                    <a:lstStyle/>
                    <a:p>
                      <a:pPr marL="0" marR="0">
                        <a:lnSpc>
                          <a:spcPct val="107000"/>
                        </a:lnSpc>
                        <a:spcBef>
                          <a:spcPts val="0"/>
                        </a:spcBef>
                        <a:spcAft>
                          <a:spcPts val="0"/>
                        </a:spcAft>
                      </a:pPr>
                      <a:r>
                        <a:rPr lang="en-US" sz="1600" b="1" dirty="0">
                          <a:latin typeface="+mn-lt"/>
                          <a:ea typeface="MS Mincho"/>
                          <a:cs typeface="Times New Roman"/>
                        </a:rPr>
                        <a:t>Socializers</a:t>
                      </a:r>
                      <a:r>
                        <a:rPr lang="en-US" sz="1600" dirty="0">
                          <a:latin typeface="+mn-lt"/>
                          <a:ea typeface="MS Mincho"/>
                          <a:cs typeface="Times New Roman"/>
                        </a:rPr>
                        <a:t> </a:t>
                      </a:r>
                      <a:br>
                        <a:rPr lang="en-US" sz="1600" dirty="0">
                          <a:latin typeface="+mn-lt"/>
                          <a:ea typeface="MS Mincho"/>
                          <a:cs typeface="Times New Roman"/>
                        </a:rPr>
                      </a:br>
                      <a:r>
                        <a:rPr lang="en-US" sz="1600" dirty="0">
                          <a:latin typeface="+mn-lt"/>
                          <a:ea typeface="MS Mincho"/>
                          <a:cs typeface="Times New Roman"/>
                        </a:rPr>
                        <a:t>(animated, intuitive, and inspired by ideas) </a:t>
                      </a:r>
                      <a:endParaRPr lang="en-US" sz="1600" dirty="0">
                        <a:latin typeface="+mn-lt"/>
                        <a:ea typeface="Calibri"/>
                        <a:cs typeface="Times New Roman"/>
                      </a:endParaRPr>
                    </a:p>
                  </a:txBody>
                  <a:tcPr marL="182880" marR="0" marT="91440" marB="91440" anchor="ctr">
                    <a:solidFill>
                      <a:schemeClr val="accent5"/>
                    </a:solidFill>
                  </a:tcPr>
                </a:tc>
                <a:tc>
                  <a:txBody>
                    <a:bodyPr/>
                    <a:lstStyle/>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Collegial </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Vivid</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Summarized in writing </a:t>
                      </a:r>
                      <a:endParaRPr lang="en-US" sz="1600" dirty="0">
                        <a:latin typeface="+mn-lt"/>
                        <a:ea typeface="Calibri"/>
                        <a:cs typeface="Times New Roman"/>
                      </a:endParaRPr>
                    </a:p>
                  </a:txBody>
                  <a:tcPr marL="182880" marR="0" marT="91440" marB="91440" anchor="ctr">
                    <a:solidFill>
                      <a:schemeClr val="accent5"/>
                    </a:solidFill>
                  </a:tcPr>
                </a:tc>
                <a:extLst>
                  <a:ext uri="{0D108BD9-81ED-4DB2-BD59-A6C34878D82A}">
                    <a16:rowId xmlns:a16="http://schemas.microsoft.com/office/drawing/2014/main" val="10003"/>
                  </a:ext>
                </a:extLst>
              </a:tr>
              <a:tr h="0">
                <a:tc>
                  <a:txBody>
                    <a:bodyPr/>
                    <a:lstStyle/>
                    <a:p>
                      <a:pPr marL="0" marR="0">
                        <a:lnSpc>
                          <a:spcPct val="107000"/>
                        </a:lnSpc>
                        <a:spcBef>
                          <a:spcPts val="0"/>
                        </a:spcBef>
                        <a:spcAft>
                          <a:spcPts val="0"/>
                        </a:spcAft>
                      </a:pPr>
                      <a:r>
                        <a:rPr lang="en-US" sz="1600" b="1" dirty="0">
                          <a:latin typeface="+mn-lt"/>
                          <a:ea typeface="MS Mincho"/>
                          <a:cs typeface="Times New Roman"/>
                        </a:rPr>
                        <a:t>Relators</a:t>
                      </a:r>
                      <a:r>
                        <a:rPr lang="en-US" sz="1600" dirty="0">
                          <a:latin typeface="+mn-lt"/>
                          <a:ea typeface="MS Mincho"/>
                          <a:cs typeface="Times New Roman"/>
                        </a:rPr>
                        <a:t> </a:t>
                      </a:r>
                      <a:br>
                        <a:rPr lang="en-US" sz="1600" dirty="0">
                          <a:latin typeface="+mn-lt"/>
                          <a:ea typeface="MS Mincho"/>
                          <a:cs typeface="Times New Roman"/>
                        </a:rPr>
                      </a:br>
                      <a:r>
                        <a:rPr lang="en-US" sz="1600" dirty="0">
                          <a:latin typeface="+mn-lt"/>
                          <a:ea typeface="MS Mincho"/>
                          <a:cs typeface="Times New Roman"/>
                        </a:rPr>
                        <a:t>(warm, supportive, and reliable) </a:t>
                      </a:r>
                      <a:endParaRPr lang="en-US" sz="1600" dirty="0">
                        <a:latin typeface="+mn-lt"/>
                        <a:ea typeface="Calibri"/>
                        <a:cs typeface="Times New Roman"/>
                      </a:endParaRPr>
                    </a:p>
                  </a:txBody>
                  <a:tcPr marL="182880" marR="0" marT="91440" marB="91440" anchor="ctr">
                    <a:solidFill>
                      <a:schemeClr val="accent5"/>
                    </a:solidFill>
                  </a:tcPr>
                </a:tc>
                <a:tc>
                  <a:txBody>
                    <a:bodyPr/>
                    <a:lstStyle/>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Built on trust </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Consistent and regular</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Informal and reassuring </a:t>
                      </a:r>
                      <a:endParaRPr lang="en-US" sz="1600" dirty="0">
                        <a:latin typeface="+mn-lt"/>
                        <a:ea typeface="Calibri"/>
                        <a:cs typeface="Times New Roman"/>
                      </a:endParaRPr>
                    </a:p>
                  </a:txBody>
                  <a:tcPr marL="182880" marR="0" marT="91440" marB="91440" anchor="ctr">
                    <a:solidFill>
                      <a:schemeClr val="accent5"/>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377221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lang="en-US" sz="4900" dirty="0"/>
              <a:t>Plan how to give feedback </a:t>
            </a:r>
            <a:br>
              <a:rPr lang="en-US" dirty="0"/>
            </a:br>
            <a:endParaRPr lang="en-US" dirty="0"/>
          </a:p>
        </p:txBody>
      </p:sp>
      <p:sp>
        <p:nvSpPr>
          <p:cNvPr id="5" name="TextBox 4"/>
          <p:cNvSpPr txBox="1"/>
          <p:nvPr/>
        </p:nvSpPr>
        <p:spPr>
          <a:xfrm>
            <a:off x="6136310" y="1792912"/>
            <a:ext cx="2714727" cy="1785104"/>
          </a:xfrm>
          <a:prstGeom prst="rect">
            <a:avLst/>
          </a:prstGeom>
          <a:noFill/>
        </p:spPr>
        <p:txBody>
          <a:bodyPr wrap="square" rtlCol="0">
            <a:spAutoFit/>
          </a:bodyPr>
          <a:lstStyle/>
          <a:p>
            <a:r>
              <a:rPr lang="en-US" sz="2200" i="1" dirty="0">
                <a:solidFill>
                  <a:srgbClr val="B00020"/>
                </a:solidFill>
              </a:rPr>
              <a:t>Identify an employee’s personality type and how you would tailor your feedback.</a:t>
            </a:r>
          </a:p>
          <a:p>
            <a:endParaRPr lang="en-US" sz="2200" i="1" dirty="0">
              <a:solidFill>
                <a:srgbClr val="B00020"/>
              </a:solidFill>
            </a:endParaRPr>
          </a:p>
        </p:txBody>
      </p:sp>
      <p:graphicFrame>
        <p:nvGraphicFramePr>
          <p:cNvPr id="11" name="Content Placeholder 3"/>
          <p:cNvGraphicFramePr>
            <a:graphicFrameLocks/>
          </p:cNvGraphicFramePr>
          <p:nvPr>
            <p:extLst>
              <p:ext uri="{D42A27DB-BD31-4B8C-83A1-F6EECF244321}">
                <p14:modId xmlns:p14="http://schemas.microsoft.com/office/powerpoint/2010/main" val="441912915"/>
              </p:ext>
            </p:extLst>
          </p:nvPr>
        </p:nvGraphicFramePr>
        <p:xfrm>
          <a:off x="475778" y="1823260"/>
          <a:ext cx="5476011" cy="4231550"/>
        </p:xfrm>
        <a:graphic>
          <a:graphicData uri="http://schemas.openxmlformats.org/drawingml/2006/table">
            <a:tbl>
              <a:tblPr firstRow="1" bandRow="1">
                <a:tableStyleId>{073A0DAA-6AF3-43AB-8588-CEC1D06C72B9}</a:tableStyleId>
              </a:tblPr>
              <a:tblGrid>
                <a:gridCol w="2348636">
                  <a:extLst>
                    <a:ext uri="{9D8B030D-6E8A-4147-A177-3AD203B41FA5}">
                      <a16:colId xmlns:a16="http://schemas.microsoft.com/office/drawing/2014/main" val="20000"/>
                    </a:ext>
                  </a:extLst>
                </a:gridCol>
                <a:gridCol w="3127375">
                  <a:extLst>
                    <a:ext uri="{9D8B030D-6E8A-4147-A177-3AD203B41FA5}">
                      <a16:colId xmlns:a16="http://schemas.microsoft.com/office/drawing/2014/main" val="20001"/>
                    </a:ext>
                  </a:extLst>
                </a:gridCol>
              </a:tblGrid>
              <a:tr h="522744">
                <a:tc>
                  <a:txBody>
                    <a:bodyPr/>
                    <a:lstStyle/>
                    <a:p>
                      <a:pPr algn="ctr"/>
                      <a:r>
                        <a:rPr lang="en-US" sz="1400" dirty="0"/>
                        <a:t>FOR…</a:t>
                      </a:r>
                    </a:p>
                  </a:txBody>
                  <a:tcPr anchor="ctr">
                    <a:solidFill>
                      <a:schemeClr val="accent5">
                        <a:lumMod val="50000"/>
                      </a:schemeClr>
                    </a:solidFill>
                  </a:tcPr>
                </a:tc>
                <a:tc>
                  <a:txBody>
                    <a:bodyPr/>
                    <a:lstStyle/>
                    <a:p>
                      <a:pPr algn="ctr"/>
                      <a:r>
                        <a:rPr lang="en-US" sz="1400" dirty="0"/>
                        <a:t>MAKE YOUR FEEDBACK…</a:t>
                      </a:r>
                    </a:p>
                  </a:txBody>
                  <a:tcPr anchor="ctr">
                    <a:solidFill>
                      <a:schemeClr val="accent5">
                        <a:lumMod val="50000"/>
                      </a:schemeClr>
                    </a:solidFill>
                  </a:tcPr>
                </a:tc>
                <a:extLst>
                  <a:ext uri="{0D108BD9-81ED-4DB2-BD59-A6C34878D82A}">
                    <a16:rowId xmlns:a16="http://schemas.microsoft.com/office/drawing/2014/main" val="10000"/>
                  </a:ext>
                </a:extLst>
              </a:tr>
              <a:tr h="213873">
                <a:tc>
                  <a:txBody>
                    <a:bodyPr/>
                    <a:lstStyle/>
                    <a:p>
                      <a:pPr marL="0" marR="0">
                        <a:lnSpc>
                          <a:spcPct val="107000"/>
                        </a:lnSpc>
                        <a:spcBef>
                          <a:spcPts val="0"/>
                        </a:spcBef>
                        <a:spcAft>
                          <a:spcPts val="0"/>
                        </a:spcAft>
                      </a:pPr>
                      <a:r>
                        <a:rPr lang="en-US" sz="1600" b="1" dirty="0">
                          <a:latin typeface="+mn-lt"/>
                          <a:ea typeface="MS Mincho"/>
                          <a:cs typeface="Times New Roman"/>
                        </a:rPr>
                        <a:t>Directors</a:t>
                      </a:r>
                      <a:r>
                        <a:rPr lang="en-US" sz="1600" dirty="0">
                          <a:latin typeface="+mn-lt"/>
                          <a:ea typeface="MS Mincho"/>
                          <a:cs typeface="Times New Roman"/>
                        </a:rPr>
                        <a:t> (focused and achievement-oriented) </a:t>
                      </a:r>
                      <a:endParaRPr lang="en-US" sz="1600" dirty="0">
                        <a:latin typeface="+mn-lt"/>
                        <a:ea typeface="Calibri"/>
                        <a:cs typeface="Times New Roman"/>
                      </a:endParaRPr>
                    </a:p>
                  </a:txBody>
                  <a:tcPr marL="182880" marR="0" marT="91440" marB="91440" anchor="ctr">
                    <a:solidFill>
                      <a:schemeClr val="accent5"/>
                    </a:solidFill>
                  </a:tcPr>
                </a:tc>
                <a:tc>
                  <a:txBody>
                    <a:bodyPr/>
                    <a:lstStyle/>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Well organized and focused</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Based on facts </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Flexible about next steps </a:t>
                      </a:r>
                      <a:endParaRPr lang="en-US" sz="1600" dirty="0">
                        <a:latin typeface="+mn-lt"/>
                        <a:ea typeface="Calibri"/>
                        <a:cs typeface="Times New Roman"/>
                      </a:endParaRPr>
                    </a:p>
                  </a:txBody>
                  <a:tcPr marL="182880" marR="0" marT="91440" marB="91440" anchor="ctr">
                    <a:solidFill>
                      <a:schemeClr val="accent5"/>
                    </a:solidFill>
                  </a:tcPr>
                </a:tc>
                <a:extLst>
                  <a:ext uri="{0D108BD9-81ED-4DB2-BD59-A6C34878D82A}">
                    <a16:rowId xmlns:a16="http://schemas.microsoft.com/office/drawing/2014/main" val="10001"/>
                  </a:ext>
                </a:extLst>
              </a:tr>
              <a:tr h="0">
                <a:tc>
                  <a:txBody>
                    <a:bodyPr/>
                    <a:lstStyle/>
                    <a:p>
                      <a:pPr marL="0" marR="0">
                        <a:lnSpc>
                          <a:spcPct val="107000"/>
                        </a:lnSpc>
                        <a:spcBef>
                          <a:spcPts val="0"/>
                        </a:spcBef>
                        <a:spcAft>
                          <a:spcPts val="0"/>
                        </a:spcAft>
                      </a:pPr>
                      <a:r>
                        <a:rPr lang="en-US" sz="1600" b="1" dirty="0">
                          <a:latin typeface="+mn-lt"/>
                          <a:ea typeface="MS Mincho"/>
                          <a:cs typeface="Times New Roman"/>
                        </a:rPr>
                        <a:t>Thinkers</a:t>
                      </a:r>
                      <a:r>
                        <a:rPr lang="en-US" sz="1600" dirty="0">
                          <a:latin typeface="+mn-lt"/>
                          <a:ea typeface="MS Mincho"/>
                          <a:cs typeface="Times New Roman"/>
                        </a:rPr>
                        <a:t> (persistent and systematic) </a:t>
                      </a:r>
                      <a:endParaRPr lang="en-US" sz="1600" dirty="0">
                        <a:latin typeface="+mn-lt"/>
                        <a:ea typeface="Calibri"/>
                        <a:cs typeface="Times New Roman"/>
                      </a:endParaRPr>
                    </a:p>
                  </a:txBody>
                  <a:tcPr marL="182880" marR="0" marT="91440" marB="91440" anchor="ctr">
                    <a:solidFill>
                      <a:schemeClr val="accent5"/>
                    </a:solidFill>
                  </a:tcPr>
                </a:tc>
                <a:tc>
                  <a:txBody>
                    <a:bodyPr/>
                    <a:lstStyle/>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Practical, logical, and thorough </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Paced</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In writing </a:t>
                      </a:r>
                      <a:endParaRPr lang="en-US" sz="1600" dirty="0">
                        <a:latin typeface="+mn-lt"/>
                        <a:ea typeface="Calibri"/>
                        <a:cs typeface="Times New Roman"/>
                      </a:endParaRPr>
                    </a:p>
                  </a:txBody>
                  <a:tcPr marL="182880" marR="0" marT="91440" marB="91440" anchor="ctr">
                    <a:solidFill>
                      <a:schemeClr val="accent5"/>
                    </a:solidFill>
                  </a:tcPr>
                </a:tc>
                <a:extLst>
                  <a:ext uri="{0D108BD9-81ED-4DB2-BD59-A6C34878D82A}">
                    <a16:rowId xmlns:a16="http://schemas.microsoft.com/office/drawing/2014/main" val="10002"/>
                  </a:ext>
                </a:extLst>
              </a:tr>
              <a:tr h="0">
                <a:tc>
                  <a:txBody>
                    <a:bodyPr/>
                    <a:lstStyle/>
                    <a:p>
                      <a:pPr marL="0" marR="0">
                        <a:lnSpc>
                          <a:spcPct val="107000"/>
                        </a:lnSpc>
                        <a:spcBef>
                          <a:spcPts val="0"/>
                        </a:spcBef>
                        <a:spcAft>
                          <a:spcPts val="0"/>
                        </a:spcAft>
                      </a:pPr>
                      <a:r>
                        <a:rPr lang="en-US" sz="1600" b="1" dirty="0">
                          <a:latin typeface="+mn-lt"/>
                          <a:ea typeface="MS Mincho"/>
                          <a:cs typeface="Times New Roman"/>
                        </a:rPr>
                        <a:t>Socializers</a:t>
                      </a:r>
                      <a:r>
                        <a:rPr lang="en-US" sz="1600" dirty="0">
                          <a:latin typeface="+mn-lt"/>
                          <a:ea typeface="MS Mincho"/>
                          <a:cs typeface="Times New Roman"/>
                        </a:rPr>
                        <a:t> (animated, intuitive, and inspired </a:t>
                      </a:r>
                      <a:br>
                        <a:rPr lang="en-US" sz="1600" dirty="0">
                          <a:latin typeface="+mn-lt"/>
                          <a:ea typeface="MS Mincho"/>
                          <a:cs typeface="Times New Roman"/>
                        </a:rPr>
                      </a:br>
                      <a:r>
                        <a:rPr lang="en-US" sz="1600" dirty="0">
                          <a:latin typeface="+mn-lt"/>
                          <a:ea typeface="MS Mincho"/>
                          <a:cs typeface="Times New Roman"/>
                        </a:rPr>
                        <a:t>by ideas) </a:t>
                      </a:r>
                      <a:endParaRPr lang="en-US" sz="1600" dirty="0">
                        <a:latin typeface="+mn-lt"/>
                        <a:ea typeface="Calibri"/>
                        <a:cs typeface="Times New Roman"/>
                      </a:endParaRPr>
                    </a:p>
                  </a:txBody>
                  <a:tcPr marL="182880" marR="0" marT="91440" marB="91440" anchor="ctr">
                    <a:solidFill>
                      <a:schemeClr val="accent5"/>
                    </a:solidFill>
                  </a:tcPr>
                </a:tc>
                <a:tc>
                  <a:txBody>
                    <a:bodyPr/>
                    <a:lstStyle/>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Collegial </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Vivid</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Summarized in writing </a:t>
                      </a:r>
                      <a:endParaRPr lang="en-US" sz="1600" dirty="0">
                        <a:latin typeface="+mn-lt"/>
                        <a:ea typeface="Calibri"/>
                        <a:cs typeface="Times New Roman"/>
                      </a:endParaRPr>
                    </a:p>
                  </a:txBody>
                  <a:tcPr marL="182880" marR="0" marT="91440" marB="91440" anchor="ctr">
                    <a:solidFill>
                      <a:schemeClr val="accent5"/>
                    </a:solidFill>
                  </a:tcPr>
                </a:tc>
                <a:extLst>
                  <a:ext uri="{0D108BD9-81ED-4DB2-BD59-A6C34878D82A}">
                    <a16:rowId xmlns:a16="http://schemas.microsoft.com/office/drawing/2014/main" val="10003"/>
                  </a:ext>
                </a:extLst>
              </a:tr>
              <a:tr h="0">
                <a:tc>
                  <a:txBody>
                    <a:bodyPr/>
                    <a:lstStyle/>
                    <a:p>
                      <a:pPr marL="0" marR="0">
                        <a:lnSpc>
                          <a:spcPct val="107000"/>
                        </a:lnSpc>
                        <a:spcBef>
                          <a:spcPts val="0"/>
                        </a:spcBef>
                        <a:spcAft>
                          <a:spcPts val="0"/>
                        </a:spcAft>
                      </a:pPr>
                      <a:r>
                        <a:rPr lang="en-US" sz="1600" b="1" dirty="0">
                          <a:latin typeface="+mn-lt"/>
                          <a:ea typeface="MS Mincho"/>
                          <a:cs typeface="Times New Roman"/>
                        </a:rPr>
                        <a:t>Relators</a:t>
                      </a:r>
                      <a:r>
                        <a:rPr lang="en-US" sz="1600" dirty="0">
                          <a:latin typeface="+mn-lt"/>
                          <a:ea typeface="MS Mincho"/>
                          <a:cs typeface="Times New Roman"/>
                        </a:rPr>
                        <a:t> (warm, supportive, and reliable) </a:t>
                      </a:r>
                      <a:endParaRPr lang="en-US" sz="1600" dirty="0">
                        <a:latin typeface="+mn-lt"/>
                        <a:ea typeface="Calibri"/>
                        <a:cs typeface="Times New Roman"/>
                      </a:endParaRPr>
                    </a:p>
                  </a:txBody>
                  <a:tcPr marL="182880" marR="0" marT="91440" marB="91440" anchor="ctr">
                    <a:solidFill>
                      <a:schemeClr val="accent5"/>
                    </a:solidFill>
                  </a:tcPr>
                </a:tc>
                <a:tc>
                  <a:txBody>
                    <a:bodyPr/>
                    <a:lstStyle/>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Built on trust </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Consistent and regular</a:t>
                      </a:r>
                      <a:endParaRPr lang="en-US" sz="1600" dirty="0">
                        <a:latin typeface="+mn-lt"/>
                        <a:ea typeface="Calibri"/>
                        <a:cs typeface="Times New Roman"/>
                      </a:endParaRPr>
                    </a:p>
                    <a:p>
                      <a:pPr marL="233363" marR="0" lvl="0" indent="-233363">
                        <a:lnSpc>
                          <a:spcPct val="100000"/>
                        </a:lnSpc>
                        <a:spcBef>
                          <a:spcPts val="0"/>
                        </a:spcBef>
                        <a:spcAft>
                          <a:spcPts val="0"/>
                        </a:spcAft>
                        <a:buFont typeface="Symbol"/>
                        <a:buChar char=""/>
                      </a:pPr>
                      <a:r>
                        <a:rPr lang="en-US" sz="1600" dirty="0">
                          <a:latin typeface="+mn-lt"/>
                          <a:ea typeface="MS Mincho"/>
                          <a:cs typeface="Times New Roman"/>
                        </a:rPr>
                        <a:t>Informal and reassuring </a:t>
                      </a:r>
                      <a:endParaRPr lang="en-US" sz="1600" dirty="0">
                        <a:latin typeface="+mn-lt"/>
                        <a:ea typeface="Calibri"/>
                        <a:cs typeface="Times New Roman"/>
                      </a:endParaRPr>
                    </a:p>
                  </a:txBody>
                  <a:tcPr marL="182880" marR="0" marT="91440" marB="91440" anchor="ctr">
                    <a:solidFill>
                      <a:schemeClr val="accent5"/>
                    </a:solidFill>
                  </a:tcPr>
                </a:tc>
                <a:extLst>
                  <a:ext uri="{0D108BD9-81ED-4DB2-BD59-A6C34878D82A}">
                    <a16:rowId xmlns:a16="http://schemas.microsoft.com/office/drawing/2014/main" val="10004"/>
                  </a:ext>
                </a:extLst>
              </a:tr>
            </a:tbl>
          </a:graphicData>
        </a:graphic>
      </p:graphicFrame>
      <p:grpSp>
        <p:nvGrpSpPr>
          <p:cNvPr id="10" name="Group 9"/>
          <p:cNvGrpSpPr/>
          <p:nvPr/>
        </p:nvGrpSpPr>
        <p:grpSpPr>
          <a:xfrm>
            <a:off x="7563253" y="4772331"/>
            <a:ext cx="1580747" cy="844729"/>
            <a:chOff x="7563253" y="4665042"/>
            <a:chExt cx="1580747" cy="844729"/>
          </a:xfrm>
        </p:grpSpPr>
        <p:sp>
          <p:nvSpPr>
            <p:cNvPr id="12" name="Rectangle 11"/>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3" name="Picture 12"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29510346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130406188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27708" b="42288"/>
          <a:stretch/>
        </p:blipFill>
        <p:spPr/>
      </p:pic>
      <p:sp>
        <p:nvSpPr>
          <p:cNvPr id="5" name="Text Placeholder 4"/>
          <p:cNvSpPr>
            <a:spLocks noGrp="1"/>
          </p:cNvSpPr>
          <p:nvPr>
            <p:ph type="body" idx="1"/>
          </p:nvPr>
        </p:nvSpPr>
        <p:spPr/>
        <p:txBody>
          <a:bodyPr/>
          <a:lstStyle/>
          <a:p>
            <a:r>
              <a:rPr lang="en-US" dirty="0"/>
              <a:t>SEEK FEEDBACK</a:t>
            </a:r>
          </a:p>
        </p:txBody>
      </p:sp>
      <p:grpSp>
        <p:nvGrpSpPr>
          <p:cNvPr id="6" name="Group 5"/>
          <p:cNvGrpSpPr/>
          <p:nvPr/>
        </p:nvGrpSpPr>
        <p:grpSpPr>
          <a:xfrm>
            <a:off x="932789" y="0"/>
            <a:ext cx="1110074" cy="2459955"/>
            <a:chOff x="1552549" y="0"/>
            <a:chExt cx="1110074" cy="2459955"/>
          </a:xfrm>
        </p:grpSpPr>
        <p:grpSp>
          <p:nvGrpSpPr>
            <p:cNvPr id="7" name="Group 6"/>
            <p:cNvGrpSpPr/>
            <p:nvPr/>
          </p:nvGrpSpPr>
          <p:grpSpPr>
            <a:xfrm>
              <a:off x="1552549" y="0"/>
              <a:ext cx="1110074" cy="2459955"/>
              <a:chOff x="1560742" y="0"/>
              <a:chExt cx="1110074" cy="2459955"/>
            </a:xfrm>
            <a:effectLst>
              <a:glow rad="25400">
                <a:schemeClr val="tx1">
                  <a:alpha val="20000"/>
                </a:schemeClr>
              </a:glow>
            </a:effectLst>
          </p:grpSpPr>
          <p:sp>
            <p:nvSpPr>
              <p:cNvPr id="9" name="Rectangle 8"/>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hevron 9"/>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8" name="TextBox 7"/>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FEEDBACK ESSENTIALS</a:t>
              </a:r>
            </a:p>
          </p:txBody>
        </p:sp>
      </p:grpSp>
    </p:spTree>
    <p:extLst>
      <p:ext uri="{BB962C8B-B14F-4D97-AF65-F5344CB8AC3E}">
        <p14:creationId xmlns:p14="http://schemas.microsoft.com/office/powerpoint/2010/main" val="1611471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32328" y="2634248"/>
            <a:ext cx="7253473" cy="2724150"/>
          </a:xfrm>
        </p:spPr>
        <p:txBody>
          <a:bodyPr/>
          <a:lstStyle/>
          <a:p>
            <a:pPr>
              <a:lnSpc>
                <a:spcPct val="100000"/>
              </a:lnSpc>
            </a:pPr>
            <a:r>
              <a:rPr lang="en-US" sz="4400" dirty="0"/>
              <a:t>Do you think you get </a:t>
            </a:r>
            <a:br>
              <a:rPr lang="en-US" sz="4400" dirty="0"/>
            </a:br>
            <a:r>
              <a:rPr lang="en-US" sz="4400" dirty="0"/>
              <a:t>enough useful feedback about your performance from your manager and others?</a:t>
            </a:r>
          </a:p>
          <a:p>
            <a:pPr>
              <a:lnSpc>
                <a:spcPct val="100000"/>
              </a:lnSpc>
            </a:pPr>
            <a:endParaRPr lang="en-US" sz="4400" dirty="0"/>
          </a:p>
        </p:txBody>
      </p:sp>
      <p:sp>
        <p:nvSpPr>
          <p:cNvPr id="6" name="Text Placeholder 5"/>
          <p:cNvSpPr>
            <a:spLocks noGrp="1"/>
          </p:cNvSpPr>
          <p:nvPr>
            <p:ph type="body" sz="quarter" idx="11"/>
          </p:nvPr>
        </p:nvSpPr>
        <p:spPr/>
        <p:txBody>
          <a:bodyPr/>
          <a:lstStyle/>
          <a:p>
            <a:br>
              <a:rPr lang="en-US" dirty="0"/>
            </a:br>
            <a:br>
              <a:rPr lang="en-US" dirty="0"/>
            </a:br>
            <a:r>
              <a:rPr lang="en-US" dirty="0"/>
              <a:t>DO YOU GET THE FEEDBACK YOU NEED?</a:t>
            </a:r>
          </a:p>
        </p:txBody>
      </p:sp>
      <p:grpSp>
        <p:nvGrpSpPr>
          <p:cNvPr id="7" name="Group 6"/>
          <p:cNvGrpSpPr/>
          <p:nvPr/>
        </p:nvGrpSpPr>
        <p:grpSpPr>
          <a:xfrm>
            <a:off x="7563253" y="4973583"/>
            <a:ext cx="1580747" cy="841504"/>
            <a:chOff x="7563253" y="4665042"/>
            <a:chExt cx="1580747" cy="841504"/>
          </a:xfrm>
        </p:grpSpPr>
        <p:sp>
          <p:nvSpPr>
            <p:cNvPr id="8" name="Rectangle 7"/>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1911371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dirty="0"/>
            </a:br>
            <a:r>
              <a:rPr lang="en-US" dirty="0"/>
              <a:t>What feedback do you want?</a:t>
            </a:r>
            <a:br>
              <a:rPr lang="en-US" dirty="0"/>
            </a:br>
            <a:endParaRPr lang="en-US" dirty="0"/>
          </a:p>
        </p:txBody>
      </p:sp>
      <p:sp>
        <p:nvSpPr>
          <p:cNvPr id="3" name="Content Placeholder 2"/>
          <p:cNvSpPr>
            <a:spLocks noGrp="1"/>
          </p:cNvSpPr>
          <p:nvPr>
            <p:ph type="body" sz="quarter" idx="13"/>
          </p:nvPr>
        </p:nvSpPr>
        <p:spPr>
          <a:xfrm>
            <a:off x="4574872" y="1974850"/>
            <a:ext cx="4214273" cy="3430588"/>
          </a:xfrm>
        </p:spPr>
        <p:txBody>
          <a:bodyPr>
            <a:noAutofit/>
          </a:bodyPr>
          <a:lstStyle/>
          <a:p>
            <a:pPr>
              <a:lnSpc>
                <a:spcPct val="100000"/>
              </a:lnSpc>
              <a:spcAft>
                <a:spcPts val="2400"/>
              </a:spcAft>
            </a:pPr>
            <a:r>
              <a:rPr lang="en-US" sz="3000" dirty="0"/>
              <a:t>In what areas would you like to solicit feedback?</a:t>
            </a:r>
          </a:p>
          <a:p>
            <a:pPr>
              <a:lnSpc>
                <a:spcPct val="100000"/>
              </a:lnSpc>
              <a:spcAft>
                <a:spcPts val="2400"/>
              </a:spcAft>
            </a:pPr>
            <a:r>
              <a:rPr lang="en-US" sz="3000" dirty="0"/>
              <a:t>Who would you like </a:t>
            </a:r>
            <a:br>
              <a:rPr lang="en-US" sz="3000" dirty="0"/>
            </a:br>
            <a:r>
              <a:rPr lang="en-US" sz="3000" dirty="0"/>
              <a:t>to ask?</a:t>
            </a:r>
          </a:p>
          <a:p>
            <a:pPr>
              <a:lnSpc>
                <a:spcPct val="100000"/>
              </a:lnSpc>
            </a:pPr>
            <a:r>
              <a:rPr lang="en-US" sz="3000" dirty="0"/>
              <a:t>What questions would you ask?</a:t>
            </a:r>
          </a:p>
        </p:txBody>
      </p:sp>
      <p:cxnSp>
        <p:nvCxnSpPr>
          <p:cNvPr id="11" name="Straight Connector 10"/>
          <p:cNvCxnSpPr/>
          <p:nvPr/>
        </p:nvCxnSpPr>
        <p:spPr>
          <a:xfrm>
            <a:off x="4142060" y="1947989"/>
            <a:ext cx="0" cy="3515034"/>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pic>
        <p:nvPicPr>
          <p:cNvPr id="6" name="Picture 5" descr="feedback-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585" y="2176301"/>
            <a:ext cx="4344807" cy="2838713"/>
          </a:xfrm>
          <a:prstGeom prst="rect">
            <a:avLst/>
          </a:prstGeom>
        </p:spPr>
      </p:pic>
    </p:spTree>
    <p:extLst>
      <p:ext uri="{BB962C8B-B14F-4D97-AF65-F5344CB8AC3E}">
        <p14:creationId xmlns:p14="http://schemas.microsoft.com/office/powerpoint/2010/main" val="7701467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dirty="0"/>
            </a:br>
            <a:r>
              <a:rPr lang="en-US" dirty="0"/>
              <a:t>Receive feedback openly </a:t>
            </a:r>
            <a:br>
              <a:rPr lang="en-US" dirty="0"/>
            </a:br>
            <a:endParaRPr lang="en-US" dirty="0"/>
          </a:p>
        </p:txBody>
      </p:sp>
      <p:sp>
        <p:nvSpPr>
          <p:cNvPr id="3" name="Content Placeholder 2"/>
          <p:cNvSpPr>
            <a:spLocks noGrp="1"/>
          </p:cNvSpPr>
          <p:nvPr>
            <p:ph sz="quarter" idx="10"/>
          </p:nvPr>
        </p:nvSpPr>
        <p:spPr/>
        <p:txBody>
          <a:bodyPr/>
          <a:lstStyle/>
          <a:p>
            <a:pPr lvl="0">
              <a:lnSpc>
                <a:spcPct val="100000"/>
              </a:lnSpc>
              <a:spcAft>
                <a:spcPts val="2400"/>
              </a:spcAft>
            </a:pPr>
            <a:r>
              <a:rPr lang="en-US" b="1" dirty="0"/>
              <a:t>Demonstrate</a:t>
            </a:r>
            <a:r>
              <a:rPr lang="en-US" dirty="0"/>
              <a:t> you’re listening </a:t>
            </a:r>
          </a:p>
          <a:p>
            <a:pPr lvl="0">
              <a:lnSpc>
                <a:spcPct val="100000"/>
              </a:lnSpc>
              <a:spcAft>
                <a:spcPts val="2400"/>
              </a:spcAft>
            </a:pPr>
            <a:r>
              <a:rPr lang="en-US" b="1" dirty="0"/>
              <a:t>Paraphrase</a:t>
            </a:r>
            <a:r>
              <a:rPr lang="en-US" dirty="0"/>
              <a:t> what you hear</a:t>
            </a:r>
          </a:p>
          <a:p>
            <a:pPr lvl="0">
              <a:lnSpc>
                <a:spcPct val="100000"/>
              </a:lnSpc>
            </a:pPr>
            <a:r>
              <a:rPr lang="en-US" b="1" dirty="0"/>
              <a:t>Separate</a:t>
            </a:r>
            <a:r>
              <a:rPr lang="en-US" dirty="0"/>
              <a:t> fact</a:t>
            </a:r>
            <a:r>
              <a:rPr lang="en-US" b="1" dirty="0"/>
              <a:t> </a:t>
            </a:r>
            <a:r>
              <a:rPr lang="en-US" dirty="0"/>
              <a:t>from opinion</a:t>
            </a:r>
          </a:p>
        </p:txBody>
      </p:sp>
    </p:spTree>
    <p:extLst>
      <p:ext uri="{BB962C8B-B14F-4D97-AF65-F5344CB8AC3E}">
        <p14:creationId xmlns:p14="http://schemas.microsoft.com/office/powerpoint/2010/main" val="987042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grpSp>
        <p:nvGrpSpPr>
          <p:cNvPr id="4" name="Group 3"/>
          <p:cNvGrpSpPr/>
          <p:nvPr/>
        </p:nvGrpSpPr>
        <p:grpSpPr>
          <a:xfrm>
            <a:off x="7563253" y="5193185"/>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7" name="Text Placeholder 7"/>
          <p:cNvSpPr txBox="1">
            <a:spLocks/>
          </p:cNvSpPr>
          <p:nvPr/>
        </p:nvSpPr>
        <p:spPr>
          <a:xfrm>
            <a:off x="3886002" y="1912681"/>
            <a:ext cx="4789418" cy="3273849"/>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Font typeface="Arial" panose="020B0604020202020204" pitchFamily="34" charset="0"/>
              <a:buNone/>
            </a:pPr>
            <a:r>
              <a:rPr lang="en-US" dirty="0"/>
              <a:t>Think about the </a:t>
            </a:r>
            <a:r>
              <a:rPr lang="en-US" i="1" dirty="0"/>
              <a:t>least useful </a:t>
            </a:r>
            <a:r>
              <a:rPr lang="en-US" dirty="0"/>
              <a:t>feedback you ever received.</a:t>
            </a:r>
          </a:p>
          <a:p>
            <a:pPr marL="0" indent="0">
              <a:spcAft>
                <a:spcPts val="2400"/>
              </a:spcAft>
              <a:buFont typeface="Arial" panose="020B0604020202020204" pitchFamily="34" charset="0"/>
              <a:buNone/>
            </a:pPr>
            <a:r>
              <a:rPr lang="en-US" i="1" dirty="0">
                <a:solidFill>
                  <a:schemeClr val="accent1"/>
                </a:solidFill>
              </a:rPr>
              <a:t>What did the person giving feedback do or say that made it so unhelpful?</a:t>
            </a:r>
            <a:endParaRPr lang="en-US" dirty="0"/>
          </a:p>
          <a:p>
            <a:pPr marL="0" indent="0">
              <a:buFont typeface="Arial" panose="020B0604020202020204" pitchFamily="34" charset="0"/>
              <a:buNone/>
            </a:pPr>
            <a:r>
              <a:rPr lang="en-US" sz="1800" dirty="0"/>
              <a:t>(please chat in your response)</a:t>
            </a:r>
          </a:p>
          <a:p>
            <a:pPr marL="0" indent="0">
              <a:buFont typeface="Arial" panose="020B0604020202020204" pitchFamily="34" charset="0"/>
              <a:buNone/>
            </a:pPr>
            <a:endParaRPr lang="en-US" dirty="0"/>
          </a:p>
        </p:txBody>
      </p:sp>
      <p:cxnSp>
        <p:nvCxnSpPr>
          <p:cNvPr id="9" name="Straight Connector 8"/>
          <p:cNvCxnSpPr/>
          <p:nvPr/>
        </p:nvCxnSpPr>
        <p:spPr>
          <a:xfrm>
            <a:off x="3407629" y="1917391"/>
            <a:ext cx="0" cy="3269139"/>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503" y="1838609"/>
            <a:ext cx="1922899" cy="3273509"/>
          </a:xfrm>
          <a:prstGeom prst="rect">
            <a:avLst/>
          </a:prstGeom>
        </p:spPr>
      </p:pic>
    </p:spTree>
    <p:extLst>
      <p:ext uri="{BB962C8B-B14F-4D97-AF65-F5344CB8AC3E}">
        <p14:creationId xmlns:p14="http://schemas.microsoft.com/office/powerpoint/2010/main" val="28641078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5" name="Text Placeholder 4"/>
          <p:cNvSpPr>
            <a:spLocks noGrp="1"/>
          </p:cNvSpPr>
          <p:nvPr>
            <p:ph type="body" idx="1"/>
          </p:nvPr>
        </p:nvSpPr>
        <p:spPr>
          <a:xfrm>
            <a:off x="939625" y="2709863"/>
            <a:ext cx="6766370" cy="2888719"/>
          </a:xfrm>
        </p:spPr>
        <p:txBody>
          <a:bodyPr/>
          <a:lstStyle/>
          <a:p>
            <a:r>
              <a:rPr lang="en-US" dirty="0"/>
              <a:t>APPLYING WHAT YOU’VE LEARNED</a:t>
            </a:r>
          </a:p>
        </p:txBody>
      </p:sp>
      <p:grpSp>
        <p:nvGrpSpPr>
          <p:cNvPr id="6" name="Group 5"/>
          <p:cNvGrpSpPr/>
          <p:nvPr/>
        </p:nvGrpSpPr>
        <p:grpSpPr>
          <a:xfrm>
            <a:off x="932789" y="0"/>
            <a:ext cx="1110074" cy="2459955"/>
            <a:chOff x="1552549" y="0"/>
            <a:chExt cx="1110074" cy="2459955"/>
          </a:xfrm>
        </p:grpSpPr>
        <p:grpSp>
          <p:nvGrpSpPr>
            <p:cNvPr id="7" name="Group 6"/>
            <p:cNvGrpSpPr/>
            <p:nvPr/>
          </p:nvGrpSpPr>
          <p:grpSpPr>
            <a:xfrm>
              <a:off x="1552549" y="0"/>
              <a:ext cx="1110074" cy="2459955"/>
              <a:chOff x="1560742" y="0"/>
              <a:chExt cx="1110074" cy="2459955"/>
            </a:xfrm>
            <a:effectLst>
              <a:glow rad="25400">
                <a:schemeClr val="tx1">
                  <a:alpha val="20000"/>
                </a:schemeClr>
              </a:glow>
            </a:effectLst>
          </p:grpSpPr>
          <p:sp>
            <p:nvSpPr>
              <p:cNvPr id="9" name="Rectangle 8"/>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hevron 9"/>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8" name="TextBox 7"/>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FEEDBACK ESSENTIALS</a:t>
              </a:r>
            </a:p>
          </p:txBody>
        </p:sp>
      </p:grpSp>
    </p:spTree>
    <p:extLst>
      <p:ext uri="{BB962C8B-B14F-4D97-AF65-F5344CB8AC3E}">
        <p14:creationId xmlns:p14="http://schemas.microsoft.com/office/powerpoint/2010/main" val="21287112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lstStyle/>
          <a:p>
            <a:pPr>
              <a:buNone/>
            </a:pPr>
            <a:r>
              <a:rPr lang="en-US" sz="3000" dirty="0"/>
              <a:t>Help you:</a:t>
            </a:r>
          </a:p>
          <a:p>
            <a:pPr lvl="0"/>
            <a:r>
              <a:rPr lang="en-US" sz="3000" dirty="0"/>
              <a:t>Give effective feedback</a:t>
            </a:r>
          </a:p>
          <a:p>
            <a:pPr lvl="0"/>
            <a:r>
              <a:rPr lang="en-US" sz="3000" dirty="0"/>
              <a:t>Customize feedback</a:t>
            </a:r>
          </a:p>
          <a:p>
            <a:pPr lvl="0"/>
            <a:r>
              <a:rPr lang="en-US" sz="3000" dirty="0"/>
              <a:t>Seek feedback</a:t>
            </a:r>
          </a:p>
        </p:txBody>
      </p:sp>
    </p:spTree>
    <p:extLst>
      <p:ext uri="{BB962C8B-B14F-4D97-AF65-F5344CB8AC3E}">
        <p14:creationId xmlns:p14="http://schemas.microsoft.com/office/powerpoint/2010/main" val="5098466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Applying what you’ve learned</a:t>
            </a:r>
          </a:p>
        </p:txBody>
      </p:sp>
      <p:sp>
        <p:nvSpPr>
          <p:cNvPr id="5" name="Content Placeholder 2"/>
          <p:cNvSpPr txBox="1">
            <a:spLocks/>
          </p:cNvSpPr>
          <p:nvPr/>
        </p:nvSpPr>
        <p:spPr>
          <a:xfrm>
            <a:off x="3907519" y="2458298"/>
            <a:ext cx="4774520" cy="2818354"/>
          </a:xfrm>
          <a:prstGeom prst="rect">
            <a:avLst/>
          </a:prstGeom>
        </p:spPr>
        <p:txBody>
          <a:bodyPr>
            <a:norm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t>Your next step is to complete the On-the-Job section of the Harvard </a:t>
            </a:r>
            <a:r>
              <a:rPr lang="en-US" dirty="0" err="1"/>
              <a:t>ManageMentor</a:t>
            </a:r>
            <a:r>
              <a:rPr lang="en-US" dirty="0"/>
              <a:t> </a:t>
            </a:r>
            <a:r>
              <a:rPr lang="en-US"/>
              <a:t>Feedback Essentials topic</a:t>
            </a:r>
            <a:r>
              <a:rPr lang="en-US" dirty="0"/>
              <a:t>.</a:t>
            </a:r>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lgn="ctr">
              <a:buFont typeface="Arial" panose="020B0604020202020204" pitchFamily="34" charset="0"/>
              <a:buNone/>
            </a:pP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129" y="1405145"/>
            <a:ext cx="3766711" cy="4894376"/>
          </a:xfrm>
          <a:prstGeom prst="rect">
            <a:avLst/>
          </a:prstGeom>
          <a:ln>
            <a:noFill/>
          </a:ln>
          <a:effectLst/>
        </p:spPr>
      </p:pic>
    </p:spTree>
    <p:extLst>
      <p:ext uri="{BB962C8B-B14F-4D97-AF65-F5344CB8AC3E}">
        <p14:creationId xmlns:p14="http://schemas.microsoft.com/office/powerpoint/2010/main" val="17326448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123995968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4630" b="4630"/>
          <a:stretch>
            <a:fillRect/>
          </a:stretch>
        </p:blipFill>
        <p:spPr/>
      </p:pic>
      <p:sp>
        <p:nvSpPr>
          <p:cNvPr id="7" name="Rectangle 6"/>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ctrTitle"/>
          </p:nvPr>
        </p:nvSpPr>
        <p:spPr/>
        <p:txBody>
          <a:bodyPr>
            <a:normAutofit/>
          </a:bodyPr>
          <a:lstStyle/>
          <a:p>
            <a:r>
              <a:rPr lang="en-US" dirty="0"/>
              <a:t>Thank you</a:t>
            </a:r>
          </a:p>
        </p:txBody>
      </p:sp>
      <p:grpSp>
        <p:nvGrpSpPr>
          <p:cNvPr id="9" name="Group 8"/>
          <p:cNvGrpSpPr/>
          <p:nvPr/>
        </p:nvGrpSpPr>
        <p:grpSpPr>
          <a:xfrm>
            <a:off x="630081" y="-5584"/>
            <a:ext cx="2825156" cy="1823903"/>
            <a:chOff x="630081" y="-5584"/>
            <a:chExt cx="2825156" cy="1823903"/>
          </a:xfrm>
        </p:grpSpPr>
        <p:sp>
          <p:nvSpPr>
            <p:cNvPr id="10" name="Freeform 9"/>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1950888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5" name="Picture 4"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78506" y="2161117"/>
            <a:ext cx="2734491" cy="2596461"/>
          </a:xfrm>
          <a:prstGeom prst="rect">
            <a:avLst/>
          </a:prstGeom>
        </p:spPr>
      </p:pic>
      <p:pic>
        <p:nvPicPr>
          <p:cNvPr id="6" name="Picture 5"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81788" y="2156183"/>
            <a:ext cx="2738710" cy="2601395"/>
          </a:xfrm>
          <a:prstGeom prst="rect">
            <a:avLst/>
          </a:prstGeom>
        </p:spPr>
      </p:pic>
      <p:sp>
        <p:nvSpPr>
          <p:cNvPr id="7" name="TextBox 6"/>
          <p:cNvSpPr txBox="1"/>
          <p:nvPr/>
        </p:nvSpPr>
        <p:spPr>
          <a:xfrm>
            <a:off x="1382526"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8" name="TextBox 7"/>
          <p:cNvSpPr txBox="1"/>
          <p:nvPr/>
        </p:nvSpPr>
        <p:spPr>
          <a:xfrm>
            <a:off x="4878761"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2877232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6" name="Content Placeholder 3"/>
          <p:cNvSpPr>
            <a:spLocks noGrp="1"/>
          </p:cNvSpPr>
          <p:nvPr>
            <p:ph sz="quarter" idx="10"/>
          </p:nvPr>
        </p:nvSpPr>
        <p:spPr>
          <a:xfrm>
            <a:off x="444500" y="1831975"/>
            <a:ext cx="5814076" cy="4221692"/>
          </a:xfrm>
        </p:spPr>
        <p:txBody>
          <a:bodyPr/>
          <a:lstStyle/>
          <a:p>
            <a:pPr marL="342900" indent="-342900">
              <a:spcAft>
                <a:spcPts val="1200"/>
              </a:spcAft>
              <a:buFont typeface="Arial"/>
              <a:buChar char="•"/>
            </a:pPr>
            <a:r>
              <a:rPr lang="en-US" sz="2400" dirty="0">
                <a:solidFill>
                  <a:prstClr val="black"/>
                </a:solidFill>
              </a:rPr>
              <a:t>Limit electronic interruptions.</a:t>
            </a:r>
          </a:p>
          <a:p>
            <a:pPr marL="342900" indent="-342900">
              <a:spcAft>
                <a:spcPts val="1200"/>
              </a:spcAft>
              <a:buFont typeface="Arial"/>
              <a:buChar char="•"/>
            </a:pPr>
            <a:r>
              <a:rPr lang="en-US" sz="2400" dirty="0">
                <a:solidFill>
                  <a:prstClr val="black"/>
                </a:solidFill>
              </a:rPr>
              <a:t>Take part in the discussion. </a:t>
            </a:r>
          </a:p>
          <a:p>
            <a:pPr marL="342900" indent="-342900">
              <a:spcAft>
                <a:spcPts val="1200"/>
              </a:spcAft>
              <a:buFont typeface="Arial"/>
              <a:buChar char="•"/>
            </a:pPr>
            <a:r>
              <a:rPr lang="en-US" sz="2400" dirty="0">
                <a:solidFill>
                  <a:prstClr val="black"/>
                </a:solidFill>
              </a:rPr>
              <a:t>Listen carefully to what is being said.</a:t>
            </a:r>
          </a:p>
          <a:p>
            <a:pPr marL="342900" indent="-342900">
              <a:spcAft>
                <a:spcPts val="1200"/>
              </a:spcAft>
              <a:buFont typeface="Arial"/>
              <a:buChar char="•"/>
            </a:pPr>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the session.</a:t>
            </a:r>
          </a:p>
          <a:p>
            <a:pPr marL="342900" indent="-342900">
              <a:spcAft>
                <a:spcPts val="1200"/>
              </a:spcAft>
              <a:buFont typeface="Arial"/>
              <a:buChar char="•"/>
            </a:pPr>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to speak.</a:t>
            </a:r>
          </a:p>
          <a:p>
            <a:pPr marL="342900" indent="-342900">
              <a:buFont typeface="Arial"/>
              <a:buChar char="•"/>
            </a:pPr>
            <a:r>
              <a:rPr lang="en-US" sz="2400" dirty="0">
                <a:solidFill>
                  <a:prstClr val="black"/>
                </a:solidFill>
              </a:rPr>
              <a:t>Put your phone on mute when </a:t>
            </a:r>
            <a:br>
              <a:rPr lang="en-US" sz="2400" dirty="0">
                <a:solidFill>
                  <a:prstClr val="black"/>
                </a:solidFill>
              </a:rPr>
            </a:br>
            <a:r>
              <a:rPr lang="en-US" sz="2400" dirty="0">
                <a:solidFill>
                  <a:prstClr val="black"/>
                </a:solidFill>
              </a:rPr>
              <a:t>not speaking.</a:t>
            </a:r>
          </a:p>
          <a:p>
            <a:pPr marL="342900" indent="-342900">
              <a:buFont typeface="Arial"/>
              <a:buChar char="•"/>
            </a:pPr>
            <a:endParaRPr lang="en-US" sz="2400" dirty="0"/>
          </a:p>
        </p:txBody>
      </p:sp>
      <p:grpSp>
        <p:nvGrpSpPr>
          <p:cNvPr id="7" name="Group 6"/>
          <p:cNvGrpSpPr/>
          <p:nvPr/>
        </p:nvGrpSpPr>
        <p:grpSpPr>
          <a:xfrm>
            <a:off x="7563253" y="3156902"/>
            <a:ext cx="1580747" cy="844729"/>
            <a:chOff x="7563253" y="4665042"/>
            <a:chExt cx="1580747" cy="844729"/>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9" name="Picture 8"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0" name="Group 9"/>
          <p:cNvGrpSpPr/>
          <p:nvPr/>
        </p:nvGrpSpPr>
        <p:grpSpPr>
          <a:xfrm>
            <a:off x="7982922" y="4333788"/>
            <a:ext cx="1161078" cy="838132"/>
            <a:chOff x="7982922" y="4553595"/>
            <a:chExt cx="1161078" cy="838132"/>
          </a:xfrm>
        </p:grpSpPr>
        <p:sp>
          <p:nvSpPr>
            <p:cNvPr id="11" name="Rectangle 10"/>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2" name="Picture 11"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4083552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93389" y="2364832"/>
            <a:ext cx="6846942" cy="2724150"/>
          </a:xfrm>
        </p:spPr>
        <p:txBody>
          <a:bodyPr/>
          <a:lstStyle/>
          <a:p>
            <a:pPr marL="0" indent="0">
              <a:lnSpc>
                <a:spcPct val="90000"/>
              </a:lnSpc>
              <a:spcAft>
                <a:spcPts val="0"/>
              </a:spcAft>
              <a:buNone/>
            </a:pPr>
            <a:r>
              <a:rPr lang="en-US" sz="4000" dirty="0"/>
              <a:t>Think about the least useful feedback you ever received. </a:t>
            </a:r>
          </a:p>
          <a:p>
            <a:pPr marL="0" indent="0">
              <a:lnSpc>
                <a:spcPct val="90000"/>
              </a:lnSpc>
              <a:spcAft>
                <a:spcPts val="3000"/>
              </a:spcAft>
              <a:buNone/>
            </a:pPr>
            <a:r>
              <a:rPr lang="en-US" sz="4000" dirty="0"/>
              <a:t>What did the person giving the feedback do or say that made it so unhelpful? </a:t>
            </a:r>
          </a:p>
          <a:p>
            <a:pPr>
              <a:lnSpc>
                <a:spcPct val="90000"/>
              </a:lnSpc>
              <a:spcAft>
                <a:spcPts val="3000"/>
              </a:spcAft>
              <a:buNone/>
            </a:pPr>
            <a:endParaRPr lang="en-US" sz="2000" dirty="0"/>
          </a:p>
          <a:p>
            <a:pPr>
              <a:lnSpc>
                <a:spcPct val="90000"/>
              </a:lnSpc>
              <a:spcAft>
                <a:spcPts val="3000"/>
              </a:spcAft>
            </a:pPr>
            <a:endParaRPr lang="en-US" sz="4400" dirty="0"/>
          </a:p>
        </p:txBody>
      </p:sp>
      <p:sp>
        <p:nvSpPr>
          <p:cNvPr id="4" name="Text Placeholder 3"/>
          <p:cNvSpPr>
            <a:spLocks noGrp="1"/>
          </p:cNvSpPr>
          <p:nvPr>
            <p:ph type="body" sz="quarter" idx="11"/>
          </p:nvPr>
        </p:nvSpPr>
        <p:spPr>
          <a:xfrm>
            <a:off x="932328" y="1561885"/>
            <a:ext cx="6611160" cy="692150"/>
          </a:xfrm>
        </p:spPr>
        <p:txBody>
          <a:bodyPr/>
          <a:lstStyle/>
          <a:p>
            <a:r>
              <a:rPr lang="en-US" dirty="0"/>
              <a:t>GIVING FEEDBACK</a:t>
            </a:r>
          </a:p>
        </p:txBody>
      </p:sp>
      <p:grpSp>
        <p:nvGrpSpPr>
          <p:cNvPr id="8" name="Group 7"/>
          <p:cNvGrpSpPr/>
          <p:nvPr/>
        </p:nvGrpSpPr>
        <p:grpSpPr>
          <a:xfrm>
            <a:off x="7563253" y="4973583"/>
            <a:ext cx="1580747" cy="841504"/>
            <a:chOff x="7563253" y="4665042"/>
            <a:chExt cx="1580747" cy="841504"/>
          </a:xfrm>
        </p:grpSpPr>
        <p:sp>
          <p:nvSpPr>
            <p:cNvPr id="9" name="Rectangle 8"/>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2937798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lstStyle/>
          <a:p>
            <a:pPr>
              <a:buNone/>
            </a:pPr>
            <a:r>
              <a:rPr lang="en-US" sz="3000" dirty="0"/>
              <a:t>Help you:</a:t>
            </a:r>
          </a:p>
          <a:p>
            <a:pPr lvl="0"/>
            <a:r>
              <a:rPr lang="en-US" sz="3000" dirty="0"/>
              <a:t>Give effective feedback</a:t>
            </a:r>
          </a:p>
          <a:p>
            <a:pPr lvl="0"/>
            <a:r>
              <a:rPr lang="en-US" sz="3000" dirty="0"/>
              <a:t>Customize feedback</a:t>
            </a:r>
          </a:p>
          <a:p>
            <a:pPr lvl="0"/>
            <a:r>
              <a:rPr lang="en-US" sz="3000" dirty="0"/>
              <a:t>Seek feedback</a:t>
            </a:r>
          </a:p>
        </p:txBody>
      </p:sp>
    </p:spTree>
    <p:extLst>
      <p:ext uri="{BB962C8B-B14F-4D97-AF65-F5344CB8AC3E}">
        <p14:creationId xmlns:p14="http://schemas.microsoft.com/office/powerpoint/2010/main" val="978881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79306602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42934" b="28928"/>
          <a:stretch/>
        </p:blipFill>
        <p:spPr/>
      </p:pic>
      <p:sp>
        <p:nvSpPr>
          <p:cNvPr id="6" name="Text Placeholder 5"/>
          <p:cNvSpPr>
            <a:spLocks noGrp="1"/>
          </p:cNvSpPr>
          <p:nvPr>
            <p:ph type="body" idx="1"/>
          </p:nvPr>
        </p:nvSpPr>
        <p:spPr/>
        <p:txBody>
          <a:bodyPr/>
          <a:lstStyle/>
          <a:p>
            <a:r>
              <a:rPr lang="en-US" dirty="0"/>
              <a:t>GIVE EFFECTIVE FEEDBACK</a:t>
            </a:r>
          </a:p>
        </p:txBody>
      </p:sp>
      <p:grpSp>
        <p:nvGrpSpPr>
          <p:cNvPr id="8" name="Group 7"/>
          <p:cNvGrpSpPr/>
          <p:nvPr/>
        </p:nvGrpSpPr>
        <p:grpSpPr>
          <a:xfrm>
            <a:off x="932789" y="0"/>
            <a:ext cx="1110074" cy="2459955"/>
            <a:chOff x="1552549" y="0"/>
            <a:chExt cx="1110074"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FEEDBACK ESSENTIALS</a:t>
              </a:r>
            </a:p>
          </p:txBody>
        </p:sp>
      </p:grpSp>
    </p:spTree>
    <p:extLst>
      <p:ext uri="{BB962C8B-B14F-4D97-AF65-F5344CB8AC3E}">
        <p14:creationId xmlns:p14="http://schemas.microsoft.com/office/powerpoint/2010/main" val="1096267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What’s wrong with this feedback?</a:t>
            </a:r>
          </a:p>
        </p:txBody>
      </p:sp>
      <p:sp>
        <p:nvSpPr>
          <p:cNvPr id="4" name="Content Placeholder 3"/>
          <p:cNvSpPr>
            <a:spLocks noGrp="1"/>
          </p:cNvSpPr>
          <p:nvPr>
            <p:ph sz="quarter" idx="10"/>
          </p:nvPr>
        </p:nvSpPr>
        <p:spPr/>
        <p:txBody>
          <a:bodyPr/>
          <a:lstStyle/>
          <a:p>
            <a:pPr marL="514350" lvl="0" indent="-514350">
              <a:lnSpc>
                <a:spcPct val="100000"/>
              </a:lnSpc>
              <a:spcAft>
                <a:spcPts val="2400"/>
              </a:spcAft>
              <a:buFont typeface="+mj-lt"/>
              <a:buAutoNum type="arabicPeriod"/>
            </a:pPr>
            <a:r>
              <a:rPr lang="en-US" dirty="0"/>
              <a:t>You’re always such a disorganized person.</a:t>
            </a:r>
          </a:p>
          <a:p>
            <a:pPr marL="514350" lvl="0" indent="-514350">
              <a:lnSpc>
                <a:spcPct val="100000"/>
              </a:lnSpc>
              <a:spcAft>
                <a:spcPts val="2400"/>
              </a:spcAft>
              <a:buFont typeface="+mj-lt"/>
              <a:buAutoNum type="arabicPeriod"/>
            </a:pPr>
            <a:r>
              <a:rPr lang="en-US" dirty="0"/>
              <a:t>You’re making me look bad.</a:t>
            </a:r>
          </a:p>
          <a:p>
            <a:pPr marL="514350" lvl="0" indent="-514350">
              <a:lnSpc>
                <a:spcPct val="100000"/>
              </a:lnSpc>
              <a:spcAft>
                <a:spcPts val="2400"/>
              </a:spcAft>
              <a:buFont typeface="+mj-lt"/>
              <a:buAutoNum type="arabicPeriod"/>
            </a:pPr>
            <a:r>
              <a:rPr lang="en-US" dirty="0"/>
              <a:t>I need you to work better with others.</a:t>
            </a:r>
          </a:p>
          <a:p>
            <a:pPr marL="514350" lvl="0" indent="-514350">
              <a:lnSpc>
                <a:spcPct val="100000"/>
              </a:lnSpc>
              <a:buFont typeface="+mj-lt"/>
              <a:buAutoNum type="arabicPeriod"/>
            </a:pPr>
            <a:r>
              <a:rPr lang="en-US" dirty="0"/>
              <a:t>I meant to thank you for doing a good </a:t>
            </a:r>
            <a:br>
              <a:rPr lang="en-US" dirty="0"/>
            </a:br>
            <a:r>
              <a:rPr lang="en-US" dirty="0"/>
              <a:t>job on that project last month.</a:t>
            </a:r>
          </a:p>
          <a:p>
            <a:pPr>
              <a:lnSpc>
                <a:spcPct val="100000"/>
              </a:lnSpc>
            </a:pPr>
            <a:endParaRPr lang="en-US" dirty="0"/>
          </a:p>
        </p:txBody>
      </p:sp>
      <p:grpSp>
        <p:nvGrpSpPr>
          <p:cNvPr id="5" name="Group 4"/>
          <p:cNvGrpSpPr/>
          <p:nvPr/>
        </p:nvGrpSpPr>
        <p:grpSpPr>
          <a:xfrm>
            <a:off x="7982922" y="4570701"/>
            <a:ext cx="1161078" cy="838132"/>
            <a:chOff x="7982922" y="4553595"/>
            <a:chExt cx="1161078" cy="838132"/>
          </a:xfrm>
        </p:grpSpPr>
        <p:sp>
          <p:nvSpPr>
            <p:cNvPr id="6" name="Rectangle 5"/>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7" name="Picture 6"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2510720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What’s right about this feedback?</a:t>
            </a:r>
          </a:p>
        </p:txBody>
      </p:sp>
      <p:sp>
        <p:nvSpPr>
          <p:cNvPr id="4" name="Content Placeholder 3"/>
          <p:cNvSpPr>
            <a:spLocks noGrp="1"/>
          </p:cNvSpPr>
          <p:nvPr>
            <p:ph sz="quarter" idx="10"/>
          </p:nvPr>
        </p:nvSpPr>
        <p:spPr/>
        <p:txBody>
          <a:bodyPr>
            <a:noAutofit/>
          </a:bodyPr>
          <a:lstStyle/>
          <a:p>
            <a:pPr marL="514350" lvl="0" indent="-514350">
              <a:lnSpc>
                <a:spcPct val="100000"/>
              </a:lnSpc>
              <a:spcAft>
                <a:spcPts val="1800"/>
              </a:spcAft>
              <a:buFont typeface="+mj-lt"/>
              <a:buAutoNum type="arabicPeriod"/>
            </a:pPr>
            <a:r>
              <a:rPr lang="en-US" sz="2400" dirty="0"/>
              <a:t>I appreciate how you’ve managed your time. </a:t>
            </a:r>
            <a:br>
              <a:rPr lang="en-US" sz="2400" dirty="0"/>
            </a:br>
            <a:r>
              <a:rPr lang="en-US" sz="2400" dirty="0"/>
              <a:t>It helps the team stay on track.</a:t>
            </a:r>
          </a:p>
          <a:p>
            <a:pPr marL="514350" lvl="0" indent="-514350">
              <a:lnSpc>
                <a:spcPct val="100000"/>
              </a:lnSpc>
              <a:spcAft>
                <a:spcPts val="1800"/>
              </a:spcAft>
              <a:buFont typeface="+mj-lt"/>
              <a:buAutoNum type="arabicPeriod"/>
            </a:pPr>
            <a:r>
              <a:rPr lang="en-US" sz="2400" dirty="0"/>
              <a:t>When you came 10 minutes late to our meeting, </a:t>
            </a:r>
            <a:br>
              <a:rPr lang="en-US" sz="2400" dirty="0"/>
            </a:br>
            <a:r>
              <a:rPr lang="en-US" sz="2400" dirty="0"/>
              <a:t>everyone else had to wait while we briefed you </a:t>
            </a:r>
            <a:br>
              <a:rPr lang="en-US" sz="2400" dirty="0"/>
            </a:br>
            <a:r>
              <a:rPr lang="en-US" sz="2400" dirty="0"/>
              <a:t>on what had already happened.</a:t>
            </a:r>
          </a:p>
          <a:p>
            <a:pPr marL="514350" lvl="0" indent="-514350">
              <a:lnSpc>
                <a:spcPct val="100000"/>
              </a:lnSpc>
              <a:spcAft>
                <a:spcPts val="1800"/>
              </a:spcAft>
              <a:buFont typeface="+mj-lt"/>
              <a:buAutoNum type="arabicPeriod"/>
            </a:pPr>
            <a:r>
              <a:rPr lang="en-US" sz="2400" dirty="0"/>
              <a:t>You haven’t set up any customer meetings this </a:t>
            </a:r>
            <a:br>
              <a:rPr lang="en-US" sz="2400" dirty="0"/>
            </a:br>
            <a:r>
              <a:rPr lang="en-US" sz="2400" dirty="0"/>
              <a:t>week. This will affect the whole team’s results.</a:t>
            </a:r>
          </a:p>
          <a:p>
            <a:pPr marL="514350" lvl="0" indent="-514350">
              <a:lnSpc>
                <a:spcPct val="100000"/>
              </a:lnSpc>
              <a:buFont typeface="+mj-lt"/>
              <a:buAutoNum type="arabicPeriod"/>
            </a:pPr>
            <a:r>
              <a:rPr lang="en-US" sz="2400" dirty="0"/>
              <a:t>Let’s do some thinking together about how you </a:t>
            </a:r>
            <a:br>
              <a:rPr lang="en-US" sz="2400" dirty="0"/>
            </a:br>
            <a:r>
              <a:rPr lang="en-US" sz="2400" dirty="0"/>
              <a:t>can increase your sales this month.</a:t>
            </a:r>
          </a:p>
          <a:p>
            <a:pPr>
              <a:lnSpc>
                <a:spcPct val="100000"/>
              </a:lnSpc>
            </a:pPr>
            <a:endParaRPr lang="en-US" sz="2400" dirty="0"/>
          </a:p>
        </p:txBody>
      </p:sp>
      <p:grpSp>
        <p:nvGrpSpPr>
          <p:cNvPr id="5" name="Group 4"/>
          <p:cNvGrpSpPr/>
          <p:nvPr/>
        </p:nvGrpSpPr>
        <p:grpSpPr>
          <a:xfrm>
            <a:off x="7982922" y="4570701"/>
            <a:ext cx="1161078" cy="838132"/>
            <a:chOff x="7982922" y="4553595"/>
            <a:chExt cx="1161078" cy="838132"/>
          </a:xfrm>
        </p:grpSpPr>
        <p:sp>
          <p:nvSpPr>
            <p:cNvPr id="6" name="Rectangle 5"/>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7" name="Picture 6"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588022488"/>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2815</TotalTime>
  <Words>4056</Words>
  <Application>Microsoft Macintosh PowerPoint</Application>
  <PresentationFormat>On-screen Show (4:3)</PresentationFormat>
  <Paragraphs>384</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Lucida Grande</vt:lpstr>
      <vt:lpstr>Symbol</vt:lpstr>
      <vt:lpstr>Wingdings</vt:lpstr>
      <vt:lpstr>Office Theme</vt:lpstr>
      <vt:lpstr>Feedback Essentials Café </vt:lpstr>
      <vt:lpstr>Welcome</vt:lpstr>
      <vt:lpstr>Introductions</vt:lpstr>
      <vt:lpstr>Participation tips</vt:lpstr>
      <vt:lpstr>PowerPoint Presentation</vt:lpstr>
      <vt:lpstr>Today’s objectives</vt:lpstr>
      <vt:lpstr>PowerPoint Presentation</vt:lpstr>
      <vt:lpstr>What’s wrong with this feedback?</vt:lpstr>
      <vt:lpstr>What’s right about this feedback?</vt:lpstr>
      <vt:lpstr>To give effective feedback…</vt:lpstr>
      <vt:lpstr>PowerPoint Presentation</vt:lpstr>
      <vt:lpstr>PowerPoint Presentation</vt:lpstr>
      <vt:lpstr>What type of feedback is best? </vt:lpstr>
      <vt:lpstr>Tailor feedback to personality types</vt:lpstr>
      <vt:lpstr> Plan how to give feedback  </vt:lpstr>
      <vt:lpstr>PowerPoint Presentation</vt:lpstr>
      <vt:lpstr>PowerPoint Presentation</vt:lpstr>
      <vt:lpstr> What feedback do you want? </vt:lpstr>
      <vt:lpstr> Receive feedback openly  </vt:lpstr>
      <vt:lpstr>PowerPoint Presentation</vt:lpstr>
      <vt:lpstr>Today’s objectives</vt:lpstr>
      <vt:lpstr>Applying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Marcos Barrera</cp:lastModifiedBy>
  <cp:revision>350</cp:revision>
  <cp:lastPrinted>2014-07-10T17:46:00Z</cp:lastPrinted>
  <dcterms:created xsi:type="dcterms:W3CDTF">2014-06-21T12:09:32Z</dcterms:created>
  <dcterms:modified xsi:type="dcterms:W3CDTF">2020-01-03T18:07:50Z</dcterms:modified>
</cp:coreProperties>
</file>