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300" r:id="rId2"/>
    <p:sldId id="323" r:id="rId3"/>
    <p:sldId id="301" r:id="rId4"/>
    <p:sldId id="302" r:id="rId5"/>
    <p:sldId id="303" r:id="rId6"/>
    <p:sldId id="304" r:id="rId7"/>
    <p:sldId id="305" r:id="rId8"/>
    <p:sldId id="306" r:id="rId9"/>
    <p:sldId id="307" r:id="rId10"/>
    <p:sldId id="308" r:id="rId11"/>
    <p:sldId id="309" r:id="rId12"/>
    <p:sldId id="310" r:id="rId13"/>
    <p:sldId id="311" r:id="rId14"/>
    <p:sldId id="312" r:id="rId15"/>
    <p:sldId id="313" r:id="rId16"/>
    <p:sldId id="314" r:id="rId17"/>
    <p:sldId id="315" r:id="rId18"/>
    <p:sldId id="316" r:id="rId19"/>
    <p:sldId id="317" r:id="rId20"/>
    <p:sldId id="318" r:id="rId21"/>
    <p:sldId id="319" r:id="rId22"/>
    <p:sldId id="320" r:id="rId23"/>
    <p:sldId id="321" r:id="rId24"/>
    <p:sldId id="322"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16994"/>
    <a:srgbClr val="A2B4C9"/>
    <a:srgbClr val="96AD7F"/>
    <a:srgbClr val="A3BA88"/>
    <a:srgbClr val="83A634"/>
    <a:srgbClr val="B1C658"/>
    <a:srgbClr val="9EB6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92" autoAdjust="0"/>
    <p:restoredTop sz="94146" autoAdjust="0"/>
  </p:normalViewPr>
  <p:slideViewPr>
    <p:cSldViewPr snapToGrid="0" showGuides="1">
      <p:cViewPr varScale="1">
        <p:scale>
          <a:sx n="138" d="100"/>
          <a:sy n="138" d="100"/>
        </p:scale>
        <p:origin x="-1936" y="-112"/>
      </p:cViewPr>
      <p:guideLst>
        <p:guide orient="horz"/>
        <p:guide/>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9" d="100"/>
          <a:sy n="89" d="100"/>
        </p:scale>
        <p:origin x="-3616" y="-112"/>
      </p:cViewPr>
      <p:guideLst>
        <p:guide orient="horz" pos="2880"/>
        <p:guide pos="4319"/>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D43B05-9673-724C-B555-E3F4B6C0B8D9}" type="datetimeFigureOut">
              <a:rPr lang="en-US" smtClean="0"/>
              <a:pPr/>
              <a:t>6/30/15</a:t>
            </a:fld>
            <a:endParaRPr lang="en-US"/>
          </a:p>
        </p:txBody>
      </p:sp>
      <p:sp>
        <p:nvSpPr>
          <p:cNvPr id="4" name="Slide Image Placeholder 3"/>
          <p:cNvSpPr>
            <a:spLocks noGrp="1" noRot="1" noChangeAspect="1"/>
          </p:cNvSpPr>
          <p:nvPr>
            <p:ph type="sldImg" idx="2"/>
          </p:nvPr>
        </p:nvSpPr>
        <p:spPr>
          <a:xfrm>
            <a:off x="1508125" y="721519"/>
            <a:ext cx="3841750" cy="288131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3794125"/>
            <a:ext cx="5486400" cy="4664075"/>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62CC30-9124-1748-A6BC-3C0C609A0208}" type="slidenum">
              <a:rPr lang="en-US" smtClean="0"/>
              <a:pPr/>
              <a:t>‹#›</a:t>
            </a:fld>
            <a:endParaRPr lang="en-US"/>
          </a:p>
        </p:txBody>
      </p:sp>
    </p:spTree>
    <p:extLst>
      <p:ext uri="{BB962C8B-B14F-4D97-AF65-F5344CB8AC3E}">
        <p14:creationId xmlns:p14="http://schemas.microsoft.com/office/powerpoint/2010/main" val="2594787059"/>
      </p:ext>
    </p:extLst>
  </p:cSld>
  <p:clrMap bg1="lt1" tx1="dk1" bg2="lt2" tx2="dk2" accent1="accent1" accent2="accent2" accent3="accent3" accent4="accent4" accent5="accent5" accent6="accent6" hlink="hlink" folHlink="folHlink"/>
  <p:notesStyle>
    <a:lvl1pPr marL="0" algn="l" defTabSz="457200" rtl="0" eaLnBrk="1" latinLnBrk="0" hangingPunct="1">
      <a:defRPr sz="900" kern="1200">
        <a:solidFill>
          <a:schemeClr val="tx1"/>
        </a:solidFill>
        <a:latin typeface="+mn-lt"/>
        <a:ea typeface="+mn-ea"/>
        <a:cs typeface="+mn-cs"/>
      </a:defRPr>
    </a:lvl1pPr>
    <a:lvl2pPr marL="457200" algn="l" defTabSz="457200" rtl="0" eaLnBrk="1" latinLnBrk="0" hangingPunct="1">
      <a:defRPr sz="900" kern="1200">
        <a:solidFill>
          <a:schemeClr val="tx1"/>
        </a:solidFill>
        <a:latin typeface="+mn-lt"/>
        <a:ea typeface="+mn-ea"/>
        <a:cs typeface="+mn-cs"/>
      </a:defRPr>
    </a:lvl2pPr>
    <a:lvl3pPr marL="914400" algn="l" defTabSz="457200" rtl="0" eaLnBrk="1" latinLnBrk="0" hangingPunct="1">
      <a:defRPr sz="900" kern="1200">
        <a:solidFill>
          <a:schemeClr val="tx1"/>
        </a:solidFill>
        <a:latin typeface="+mn-lt"/>
        <a:ea typeface="+mn-ea"/>
        <a:cs typeface="+mn-cs"/>
      </a:defRPr>
    </a:lvl3pPr>
    <a:lvl4pPr marL="1371600" algn="l" defTabSz="457200" rtl="0" eaLnBrk="1" latinLnBrk="0" hangingPunct="1">
      <a:defRPr sz="900" kern="1200">
        <a:solidFill>
          <a:schemeClr val="tx1"/>
        </a:solidFill>
        <a:latin typeface="+mn-lt"/>
        <a:ea typeface="+mn-ea"/>
        <a:cs typeface="+mn-cs"/>
      </a:defRPr>
    </a:lvl4pPr>
    <a:lvl5pPr marL="1828800" algn="l" defTabSz="457200" rtl="0" eaLnBrk="1" latinLnBrk="0" hangingPunct="1">
      <a:defRPr sz="9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kern="1200" dirty="0" smtClean="0">
                <a:solidFill>
                  <a:schemeClr val="tx1"/>
                </a:solidFill>
                <a:effectLst/>
              </a:rPr>
              <a:t>Facilitator notes:</a:t>
            </a:r>
          </a:p>
          <a:p>
            <a:endParaRPr lang="en-US" sz="1000" b="0" kern="1200" dirty="0" smtClean="0">
              <a:solidFill>
                <a:schemeClr val="tx1"/>
              </a:solidFill>
              <a:effectLst/>
            </a:endParaRPr>
          </a:p>
          <a:p>
            <a:r>
              <a:rPr lang="en-US" sz="1000" b="0" i="1" kern="1200" dirty="0" smtClean="0">
                <a:solidFill>
                  <a:schemeClr val="tx1"/>
                </a:solidFill>
                <a:effectLst/>
              </a:rPr>
              <a:t>Instructions</a:t>
            </a:r>
            <a:r>
              <a:rPr lang="en-US" sz="1000" b="0" kern="1200" dirty="0" smtClean="0">
                <a:solidFill>
                  <a:schemeClr val="tx1"/>
                </a:solidFill>
                <a:effectLst/>
              </a:rPr>
              <a:t>:</a:t>
            </a:r>
            <a:r>
              <a:rPr lang="en-US" sz="1000" b="0" kern="1200" baseline="0" dirty="0" smtClean="0">
                <a:solidFill>
                  <a:schemeClr val="tx1"/>
                </a:solidFill>
                <a:effectLst/>
              </a:rPr>
              <a:t> Proceed to the next slide once the presentation is visible to the participants.</a:t>
            </a:r>
            <a:endParaRPr lang="en-US" sz="1000" b="0" kern="1200" dirty="0" smtClean="0">
              <a:solidFill>
                <a:schemeClr val="tx1"/>
              </a:solidFill>
              <a:effectLst/>
            </a:endParaRP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a:t>
            </a:fld>
            <a:endParaRPr lang="en-US"/>
          </a:p>
        </p:txBody>
      </p:sp>
    </p:spTree>
    <p:extLst>
      <p:ext uri="{BB962C8B-B14F-4D97-AF65-F5344CB8AC3E}">
        <p14:creationId xmlns:p14="http://schemas.microsoft.com/office/powerpoint/2010/main" val="2621659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endParaRPr lang="en-US" sz="1000" b="1" dirty="0" smtClean="0"/>
          </a:p>
          <a:p>
            <a:r>
              <a:rPr lang="en-US" sz="1000" kern="1200" dirty="0" smtClean="0">
                <a:solidFill>
                  <a:schemeClr val="tx1"/>
                </a:solidFill>
              </a:rPr>
              <a:t>[Time: 5 minutes]</a:t>
            </a:r>
          </a:p>
          <a:p>
            <a:endParaRPr lang="en-US" sz="1000" b="1" dirty="0" smtClean="0"/>
          </a:p>
          <a:p>
            <a:r>
              <a:rPr lang="en-US" sz="1000" i="1" kern="1200" dirty="0" smtClean="0">
                <a:solidFill>
                  <a:schemeClr val="tx1"/>
                </a:solidFill>
              </a:rPr>
              <a:t>Say</a:t>
            </a:r>
            <a:r>
              <a:rPr lang="en-US" sz="1000" kern="1200" dirty="0" smtClean="0">
                <a:solidFill>
                  <a:schemeClr val="tx1"/>
                </a:solidFill>
              </a:rPr>
              <a:t>: Now let’s turn to the Internal Analysis section of the “Worksheet for Conducting a SWOT Analysis.” When you completed this section of the worksheet, you probably noted quite a few strengths and weaknesses. Some could ultimately affect your unit’s ability to respond to opportunities and threats. But others might not have any strategic importance.  </a:t>
            </a:r>
          </a:p>
          <a:p>
            <a:endParaRPr lang="en-US" sz="1000" kern="1200" dirty="0" smtClean="0">
              <a:solidFill>
                <a:schemeClr val="tx1"/>
              </a:solidFill>
            </a:endParaRPr>
          </a:p>
          <a:p>
            <a:r>
              <a:rPr lang="en-US" sz="1000" i="1" kern="1200" dirty="0" smtClean="0">
                <a:solidFill>
                  <a:schemeClr val="tx1"/>
                </a:solidFill>
              </a:rPr>
              <a:t>Say:</a:t>
            </a:r>
            <a:r>
              <a:rPr lang="en-US" sz="1000" kern="1200" dirty="0" smtClean="0">
                <a:solidFill>
                  <a:schemeClr val="tx1"/>
                </a:solidFill>
              </a:rPr>
              <a:t> In the example shown here, the building materials supplier identified an opportunity in the </a:t>
            </a:r>
            <a:r>
              <a:rPr lang="en-US" sz="1000" kern="1200" dirty="0" smtClean="0">
                <a:solidFill>
                  <a:srgbClr val="000000"/>
                </a:solidFill>
              </a:rPr>
              <a:t>“</a:t>
            </a:r>
            <a:r>
              <a:rPr lang="en-US" sz="1000" dirty="0"/>
              <a:t>i</a:t>
            </a:r>
            <a:r>
              <a:rPr lang="en-US" sz="1000" kern="1200" dirty="0" smtClean="0"/>
              <a:t>ncreasing</a:t>
            </a:r>
            <a:r>
              <a:rPr lang="en-US" sz="1000" kern="1200" dirty="0" smtClean="0">
                <a:solidFill>
                  <a:srgbClr val="FF0000"/>
                </a:solidFill>
              </a:rPr>
              <a:t> </a:t>
            </a:r>
            <a:r>
              <a:rPr lang="en-US" sz="1000" kern="1200" dirty="0" smtClean="0">
                <a:solidFill>
                  <a:schemeClr val="tx1"/>
                </a:solidFill>
              </a:rPr>
              <a:t>demand for new commercial buildings.” What strengths from the list do you think would help the</a:t>
            </a:r>
            <a:r>
              <a:rPr lang="en-US" sz="1000" kern="1200" baseline="0" dirty="0" smtClean="0">
                <a:solidFill>
                  <a:schemeClr val="tx1"/>
                </a:solidFill>
              </a:rPr>
              <a:t> company</a:t>
            </a:r>
            <a:r>
              <a:rPr lang="en-US" sz="1000" kern="1200" dirty="0" smtClean="0">
                <a:solidFill>
                  <a:schemeClr val="tx1"/>
                </a:solidFill>
              </a:rPr>
              <a:t> the most in responding to that demand? Chat in your ideas.</a:t>
            </a:r>
          </a:p>
          <a:p>
            <a:endParaRPr lang="en-US" sz="1000" i="1" kern="1200" dirty="0" smtClean="0">
              <a:solidFill>
                <a:schemeClr val="tx1"/>
              </a:solidFill>
            </a:endParaRPr>
          </a:p>
          <a:p>
            <a:r>
              <a:rPr lang="en-US" sz="1000" i="1" kern="1200" dirty="0" smtClean="0">
                <a:solidFill>
                  <a:schemeClr val="tx1"/>
                </a:solidFill>
              </a:rPr>
              <a:t>Instructions</a:t>
            </a:r>
            <a:r>
              <a:rPr lang="en-US" sz="1000" kern="1200" dirty="0" smtClean="0">
                <a:solidFill>
                  <a:schemeClr val="tx1"/>
                </a:solidFill>
              </a:rPr>
              <a:t>: Allow about a minute for participants to chat in. Reinforce the validity of some common responses</a:t>
            </a:r>
            <a:r>
              <a:rPr lang="en-US" sz="1000" kern="1200" baseline="0" dirty="0" smtClean="0">
                <a:solidFill>
                  <a:schemeClr val="tx1"/>
                </a:solidFill>
              </a:rPr>
              <a:t> by</a:t>
            </a:r>
            <a:r>
              <a:rPr lang="en-US" sz="1000" kern="1200" dirty="0" smtClean="0">
                <a:solidFill>
                  <a:schemeClr val="tx1"/>
                </a:solidFill>
              </a:rPr>
              <a:t> saying, for example, “It looks like some of you see [for example, project management and reputation] as important strengths in responding to the new opportunity. Other strengths, such as desirable</a:t>
            </a:r>
            <a:r>
              <a:rPr lang="en-US" sz="1000" kern="1200" baseline="0" dirty="0" smtClean="0">
                <a:solidFill>
                  <a:schemeClr val="tx1"/>
                </a:solidFill>
              </a:rPr>
              <a:t> </a:t>
            </a:r>
            <a:r>
              <a:rPr lang="en-US" sz="1000" kern="1200" dirty="0" smtClean="0">
                <a:solidFill>
                  <a:schemeClr val="tx1"/>
                </a:solidFill>
              </a:rPr>
              <a:t>office location, may be less important relative to the opportunity.”</a:t>
            </a:r>
            <a:endParaRPr lang="en-US" sz="1000" kern="1200" dirty="0">
              <a:solidFill>
                <a:schemeClr val="tx1"/>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10</a:t>
            </a:fld>
            <a:endParaRPr lang="en-US"/>
          </a:p>
        </p:txBody>
      </p:sp>
    </p:spTree>
    <p:extLst>
      <p:ext uri="{BB962C8B-B14F-4D97-AF65-F5344CB8AC3E}">
        <p14:creationId xmlns:p14="http://schemas.microsoft.com/office/powerpoint/2010/main" val="1955276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a:t>
            </a:r>
            <a:r>
              <a:rPr lang="en-US" sz="1000" b="1" baseline="0" dirty="0" smtClean="0"/>
              <a:t> notes:</a:t>
            </a:r>
          </a:p>
          <a:p>
            <a:endParaRPr lang="en-US" sz="1000" b="1"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rPr>
              <a:t>[Time: 5 minutes]</a:t>
            </a:r>
          </a:p>
          <a:p>
            <a:endParaRPr lang="en-US" sz="1000" b="1" baseline="0" dirty="0" smtClean="0"/>
          </a:p>
          <a:p>
            <a:r>
              <a:rPr lang="en-US" sz="1000" i="1" kern="1200" dirty="0" smtClean="0">
                <a:solidFill>
                  <a:schemeClr val="tx1"/>
                </a:solidFill>
              </a:rPr>
              <a:t>Say</a:t>
            </a:r>
            <a:r>
              <a:rPr lang="en-US" sz="1000" kern="1200" dirty="0" smtClean="0">
                <a:solidFill>
                  <a:schemeClr val="tx1"/>
                </a:solidFill>
              </a:rPr>
              <a:t>: Now we’re going to focus on the strengths and weaknesses that you think might affect your unit’s ability to address an opportunity or threat.</a:t>
            </a:r>
            <a:r>
              <a:rPr lang="en-US" sz="1000" kern="1200" baseline="0" dirty="0" smtClean="0">
                <a:solidFill>
                  <a:schemeClr val="tx1"/>
                </a:solidFill>
              </a:rPr>
              <a:t> </a:t>
            </a:r>
            <a:r>
              <a:rPr lang="en-US" sz="1000" kern="1200" dirty="0" smtClean="0">
                <a:solidFill>
                  <a:schemeClr val="tx1"/>
                </a:solidFill>
              </a:rPr>
              <a:t>Looking at your worksheet, choose one opportunity or threat that you think is especially significant. Then take a minute to review your worksheet entries and identify potential strengths or weaknesses that you think are </a:t>
            </a:r>
            <a:r>
              <a:rPr lang="en-US" sz="1000" i="1" kern="1200" dirty="0" smtClean="0">
                <a:solidFill>
                  <a:schemeClr val="tx1"/>
                </a:solidFill>
              </a:rPr>
              <a:t>most relevant</a:t>
            </a:r>
            <a:r>
              <a:rPr lang="en-US" sz="1000" kern="1200" dirty="0" smtClean="0">
                <a:solidFill>
                  <a:schemeClr val="tx1"/>
                </a:solidFill>
              </a:rPr>
              <a:t> to your unit’s ability to address that opportunity or threat.</a:t>
            </a:r>
          </a:p>
          <a:p>
            <a:endParaRPr lang="en-US" sz="1000" i="1" kern="1200" dirty="0" smtClean="0">
              <a:solidFill>
                <a:schemeClr val="tx1"/>
              </a:solidFill>
            </a:endParaRPr>
          </a:p>
          <a:p>
            <a:r>
              <a:rPr lang="en-US" sz="1000" i="1" kern="1200" dirty="0" smtClean="0">
                <a:solidFill>
                  <a:schemeClr val="tx1"/>
                </a:solidFill>
              </a:rPr>
              <a:t>Instructions:</a:t>
            </a:r>
            <a:r>
              <a:rPr lang="en-US" sz="1000" kern="1200" dirty="0" smtClean="0">
                <a:solidFill>
                  <a:schemeClr val="tx1"/>
                </a:solidFill>
              </a:rPr>
              <a:t> Give participants a minute to review their worksheet entries. Ask for one</a:t>
            </a:r>
            <a:r>
              <a:rPr lang="en-US" sz="1000" kern="1200" baseline="0" dirty="0" smtClean="0">
                <a:solidFill>
                  <a:schemeClr val="tx1"/>
                </a:solidFill>
              </a:rPr>
              <a:t> or two</a:t>
            </a:r>
            <a:r>
              <a:rPr lang="en-US" sz="1000" kern="1200" dirty="0" smtClean="0">
                <a:solidFill>
                  <a:schemeClr val="tx1"/>
                </a:solidFill>
              </a:rPr>
              <a:t> volunteers to share a strength that would help them address an opportunity or threat. Follow up by asking one</a:t>
            </a:r>
            <a:r>
              <a:rPr lang="en-US" sz="1000" kern="1200" baseline="0" dirty="0" smtClean="0">
                <a:solidFill>
                  <a:schemeClr val="tx1"/>
                </a:solidFill>
              </a:rPr>
              <a:t> or two</a:t>
            </a:r>
            <a:r>
              <a:rPr lang="en-US" sz="1000" kern="1200" dirty="0" smtClean="0">
                <a:solidFill>
                  <a:schemeClr val="tx1"/>
                </a:solidFill>
              </a:rPr>
              <a:t> volunteers to share a weakness that might prevent them from addressing an opportunity or threat. If the relevance of the strength or weakness to the opportunity or threat is not clear to you, ask the participant to say more about how he or she sees the relationship between the two factors.</a:t>
            </a:r>
          </a:p>
          <a:p>
            <a:endParaRPr lang="en-US" sz="1000" i="1" kern="1200" dirty="0" smtClean="0">
              <a:solidFill>
                <a:schemeClr val="tx1"/>
              </a:solidFill>
            </a:endParaRPr>
          </a:p>
          <a:p>
            <a:r>
              <a:rPr lang="en-US" sz="1000" i="1" kern="1200" dirty="0" smtClean="0">
                <a:solidFill>
                  <a:schemeClr val="tx1"/>
                </a:solidFill>
              </a:rPr>
              <a:t>Say</a:t>
            </a:r>
            <a:r>
              <a:rPr lang="en-US" sz="1000" kern="1200" dirty="0" smtClean="0">
                <a:solidFill>
                  <a:schemeClr val="tx1"/>
                </a:solidFill>
              </a:rPr>
              <a:t>: Who can tell us about a strength that could help your unit respond to a particular opportunity or threat? Raise your hand to share your thinking about this.  </a:t>
            </a:r>
          </a:p>
          <a:p>
            <a:endParaRPr lang="en-US" sz="1000" i="1" kern="1200" dirty="0" smtClean="0">
              <a:solidFill>
                <a:schemeClr val="tx1"/>
              </a:solidFill>
            </a:endParaRPr>
          </a:p>
          <a:p>
            <a:r>
              <a:rPr lang="en-US" sz="1000" i="1" kern="1200" dirty="0" smtClean="0">
                <a:solidFill>
                  <a:schemeClr val="tx1"/>
                </a:solidFill>
              </a:rPr>
              <a:t>Say (after participants have had a chance to respond to first question):</a:t>
            </a:r>
            <a:r>
              <a:rPr lang="en-US" sz="1000" kern="1200" dirty="0" smtClean="0">
                <a:solidFill>
                  <a:schemeClr val="tx1"/>
                </a:solidFill>
              </a:rPr>
              <a:t> Who can tell us about a weakness in your unit that could affect your ability to pursue an opportunity or deal with a threat? Raise your</a:t>
            </a:r>
            <a:r>
              <a:rPr lang="en-US" sz="1000" kern="1200" baseline="0" dirty="0" smtClean="0">
                <a:solidFill>
                  <a:schemeClr val="tx1"/>
                </a:solidFill>
              </a:rPr>
              <a:t> </a:t>
            </a:r>
            <a:r>
              <a:rPr lang="en-US" sz="1000" kern="1200" dirty="0" smtClean="0">
                <a:solidFill>
                  <a:schemeClr val="tx1"/>
                </a:solidFill>
              </a:rPr>
              <a:t>hand</a:t>
            </a:r>
            <a:r>
              <a:rPr lang="en-US" sz="1000" kern="1200" baseline="0" dirty="0" smtClean="0">
                <a:solidFill>
                  <a:schemeClr val="tx1"/>
                </a:solidFill>
              </a:rPr>
              <a:t> to volunteer</a:t>
            </a:r>
            <a:r>
              <a:rPr lang="en-US" sz="1000" kern="1200" dirty="0" smtClean="0">
                <a:solidFill>
                  <a:schemeClr val="tx1"/>
                </a:solidFill>
              </a:rPr>
              <a:t>.</a:t>
            </a:r>
          </a:p>
          <a:p>
            <a:endParaRPr lang="en-US" sz="1000" kern="1200" dirty="0" smtClean="0">
              <a:solidFill>
                <a:schemeClr val="tx1"/>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000" i="1" kern="1200" dirty="0" smtClean="0">
                <a:solidFill>
                  <a:schemeClr val="tx1"/>
                </a:solidFill>
              </a:rPr>
              <a:t>Say:</a:t>
            </a:r>
            <a:r>
              <a:rPr lang="en-US" sz="1000" kern="1200" dirty="0" smtClean="0">
                <a:solidFill>
                  <a:schemeClr val="tx1"/>
                </a:solidFill>
              </a:rPr>
              <a:t> These are excellent examples of how to think about a strategic opportunity or threat in the context of your unit’s strengths and weaknesses.  </a:t>
            </a:r>
          </a:p>
          <a:p>
            <a:endParaRPr lang="en-US" sz="1000" kern="1200" dirty="0" smtClean="0">
              <a:solidFill>
                <a:schemeClr val="tx1"/>
              </a:solidFill>
            </a:endParaRP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11</a:t>
            </a:fld>
            <a:endParaRPr lang="en-US"/>
          </a:p>
        </p:txBody>
      </p:sp>
    </p:spTree>
    <p:extLst>
      <p:ext uri="{BB962C8B-B14F-4D97-AF65-F5344CB8AC3E}">
        <p14:creationId xmlns:p14="http://schemas.microsoft.com/office/powerpoint/2010/main" val="39779795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b="1" i="1"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rPr>
              <a:t>[Time: 2 minutes]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i="1" baseline="0" dirty="0" smtClean="0"/>
          </a:p>
          <a:p>
            <a:r>
              <a:rPr lang="en-US" sz="1000" i="1" kern="1200" dirty="0" smtClean="0">
                <a:solidFill>
                  <a:schemeClr val="tx1"/>
                </a:solidFill>
              </a:rPr>
              <a:t>Say:</a:t>
            </a:r>
            <a:r>
              <a:rPr lang="en-US" sz="1000" kern="1200" dirty="0" smtClean="0">
                <a:solidFill>
                  <a:schemeClr val="tx1"/>
                </a:solidFill>
              </a:rPr>
              <a:t> When you perform a complete SWOT analysis, you look closely at how a whole set of internal strengths and weaknesses could affect your ability to respond to various opportunities and threats. On the slide shown here, you’ll see that an internal factor can be either a strength or a weakness, depending on your organization’s circumstances. Also keep in mind that a strength can become a weakness over time and vice versa. Because internal and external circumstances tend to be in flux, it’s useful to perform SWOT analyses periodically. </a:t>
            </a:r>
          </a:p>
          <a:p>
            <a:endParaRPr lang="en-US" sz="1000" i="1" kern="1200" dirty="0" smtClean="0">
              <a:solidFill>
                <a:schemeClr val="tx1"/>
              </a:solidFill>
            </a:endParaRPr>
          </a:p>
          <a:p>
            <a:r>
              <a:rPr lang="en-US" sz="1000" i="1" kern="1200" dirty="0" smtClean="0">
                <a:solidFill>
                  <a:schemeClr val="tx1"/>
                </a:solidFill>
              </a:rPr>
              <a:t>Say:</a:t>
            </a:r>
            <a:r>
              <a:rPr lang="en-US" sz="1000" kern="1200" dirty="0" smtClean="0">
                <a:solidFill>
                  <a:schemeClr val="tx1"/>
                </a:solidFill>
              </a:rPr>
              <a:t> During the last activity, you considered how your unit’s strengths and weaknesses might affect your ability to address a single opportunity or threat. For a complete SWOT analysis, you will need to look at the interplay </a:t>
            </a:r>
            <a:r>
              <a:rPr lang="en-US" sz="1000" kern="1200" dirty="0" smtClean="0">
                <a:solidFill>
                  <a:srgbClr val="FF0000"/>
                </a:solidFill>
              </a:rPr>
              <a:t>between</a:t>
            </a:r>
            <a:r>
              <a:rPr lang="en-US" sz="1000" kern="1200" dirty="0" smtClean="0">
                <a:solidFill>
                  <a:schemeClr val="tx1"/>
                </a:solidFill>
              </a:rPr>
              <a:t> all of the factors—strengths, weaknesses, opportunities, and threats. This type of analysis will prepare you to make choices about your unit’s strategic priorities.  </a:t>
            </a:r>
          </a:p>
          <a:p>
            <a:endParaRPr lang="en-US" sz="1000" kern="1200" dirty="0">
              <a:solidFill>
                <a:schemeClr val="tx1"/>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12</a:t>
            </a:fld>
            <a:endParaRPr lang="en-US"/>
          </a:p>
        </p:txBody>
      </p:sp>
    </p:spTree>
    <p:extLst>
      <p:ext uri="{BB962C8B-B14F-4D97-AF65-F5344CB8AC3E}">
        <p14:creationId xmlns:p14="http://schemas.microsoft.com/office/powerpoint/2010/main" val="8846306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endParaRPr lang="en-US" sz="1000" i="1" dirty="0" smtClean="0"/>
          </a:p>
          <a:p>
            <a:r>
              <a:rPr lang="en-US" sz="1000" dirty="0" smtClean="0"/>
              <a:t>[Time: 1/2 minute]</a:t>
            </a:r>
          </a:p>
          <a:p>
            <a:endParaRPr lang="en-US" sz="1000" i="1" dirty="0" smtClean="0"/>
          </a:p>
          <a:p>
            <a:r>
              <a:rPr lang="en-US" sz="1000" i="1" kern="1200" dirty="0" smtClean="0">
                <a:solidFill>
                  <a:schemeClr val="tx1"/>
                </a:solidFill>
              </a:rPr>
              <a:t>Say:</a:t>
            </a:r>
            <a:r>
              <a:rPr lang="en-US" sz="1000" kern="1200" dirty="0" smtClean="0">
                <a:solidFill>
                  <a:schemeClr val="tx1"/>
                </a:solidFill>
              </a:rPr>
              <a:t> Now let’s turn our attention to a key component in developing a strategic plan—determining priority issues. Priority issues are the strategic initiatives that we think could have the strongest positive effect on our organization.</a:t>
            </a: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13</a:t>
            </a:fld>
            <a:endParaRPr lang="en-US"/>
          </a:p>
        </p:txBody>
      </p:sp>
    </p:spTree>
    <p:extLst>
      <p:ext uri="{BB962C8B-B14F-4D97-AF65-F5344CB8AC3E}">
        <p14:creationId xmlns:p14="http://schemas.microsoft.com/office/powerpoint/2010/main" val="25845497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endParaRPr lang="en-US" sz="1000" b="1" dirty="0" smtClean="0"/>
          </a:p>
          <a:p>
            <a:r>
              <a:rPr lang="en-US" sz="1000" kern="1200" dirty="0" smtClean="0">
                <a:solidFill>
                  <a:schemeClr val="tx1"/>
                </a:solidFill>
              </a:rPr>
              <a:t>[Time: 5 minutes]</a:t>
            </a:r>
          </a:p>
          <a:p>
            <a:endParaRPr lang="en-US" sz="1000" b="1" dirty="0" smtClean="0"/>
          </a:p>
          <a:p>
            <a:r>
              <a:rPr lang="en-US" sz="1000" i="1" kern="1200" dirty="0" smtClean="0">
                <a:solidFill>
                  <a:schemeClr val="tx1"/>
                </a:solidFill>
              </a:rPr>
              <a:t>Say</a:t>
            </a:r>
            <a:r>
              <a:rPr lang="en-US" sz="1000" kern="1200" dirty="0" smtClean="0">
                <a:solidFill>
                  <a:schemeClr val="tx1"/>
                </a:solidFill>
              </a:rPr>
              <a:t>: Look at this list of potential priority issues based on the example SWOT analysis for the building materials supplier we discussed earlier. Chat in the number or numbers of those you think would be the most appropriate priority issues.</a:t>
            </a:r>
          </a:p>
          <a:p>
            <a:endParaRPr lang="en-US" sz="1000" i="1" kern="1200" dirty="0" smtClean="0">
              <a:solidFill>
                <a:schemeClr val="tx1"/>
              </a:solidFill>
            </a:endParaRPr>
          </a:p>
          <a:p>
            <a:r>
              <a:rPr lang="en-US" sz="1000" i="1" kern="1200" dirty="0" smtClean="0">
                <a:solidFill>
                  <a:schemeClr val="tx1"/>
                </a:solidFill>
              </a:rPr>
              <a:t>Instructions:</a:t>
            </a:r>
            <a:r>
              <a:rPr lang="en-US" sz="1000" kern="1200" dirty="0" smtClean="0">
                <a:solidFill>
                  <a:schemeClr val="tx1"/>
                </a:solidFill>
              </a:rPr>
              <a:t> Give participants a minute to reflect and chat in their responses. Using the example of the building materials supplier, the most relevant priority issues would include: </a:t>
            </a:r>
          </a:p>
          <a:p>
            <a:pPr marL="171450" lvl="0" indent="-171450">
              <a:buFont typeface="Arial"/>
              <a:buChar char="•"/>
            </a:pPr>
            <a:r>
              <a:rPr lang="en-US" sz="1000" kern="1200" dirty="0" smtClean="0">
                <a:solidFill>
                  <a:schemeClr val="tx1"/>
                </a:solidFill>
              </a:rPr>
              <a:t>Enter market for green building materials</a:t>
            </a:r>
          </a:p>
          <a:p>
            <a:pPr marL="171450" lvl="0" indent="-171450">
              <a:buFont typeface="Arial"/>
              <a:buChar char="•"/>
            </a:pPr>
            <a:r>
              <a:rPr lang="en-US" sz="1000" kern="1200" dirty="0" smtClean="0">
                <a:solidFill>
                  <a:schemeClr val="tx1"/>
                </a:solidFill>
              </a:rPr>
              <a:t>Retain top sales representatives</a:t>
            </a:r>
          </a:p>
          <a:p>
            <a:pPr marL="171450" lvl="0" indent="-171450">
              <a:buFont typeface="Arial"/>
              <a:buChar char="•"/>
            </a:pPr>
            <a:r>
              <a:rPr lang="en-US" sz="1000" kern="1200" dirty="0" smtClean="0">
                <a:solidFill>
                  <a:schemeClr val="tx1"/>
                </a:solidFill>
              </a:rPr>
              <a:t>Build expertise in green building materials</a:t>
            </a:r>
          </a:p>
          <a:p>
            <a:pPr marL="0" lvl="0" indent="0">
              <a:buFont typeface="Arial"/>
              <a:buNone/>
            </a:pPr>
            <a:endParaRPr lang="en-US" sz="1000" kern="1200" dirty="0" smtClean="0">
              <a:solidFill>
                <a:schemeClr val="tx1"/>
              </a:solidFill>
            </a:endParaRPr>
          </a:p>
          <a:p>
            <a:r>
              <a:rPr lang="en-US" sz="1000" kern="1200" dirty="0" smtClean="0">
                <a:solidFill>
                  <a:schemeClr val="tx1"/>
                </a:solidFill>
              </a:rPr>
              <a:t>Then call on one or two volunteers to explain why they chose the priority issues they did.  </a:t>
            </a:r>
          </a:p>
          <a:p>
            <a:endParaRPr lang="en-US" sz="1000" i="1" kern="1200" dirty="0" smtClean="0">
              <a:solidFill>
                <a:schemeClr val="tx1"/>
              </a:solidFill>
            </a:endParaRPr>
          </a:p>
          <a:p>
            <a:r>
              <a:rPr lang="en-US" sz="1000" i="1" kern="1200" dirty="0" smtClean="0">
                <a:solidFill>
                  <a:schemeClr val="tx1"/>
                </a:solidFill>
              </a:rPr>
              <a:t>Say:</a:t>
            </a:r>
            <a:r>
              <a:rPr lang="en-US" sz="1000" kern="1200" dirty="0" smtClean="0">
                <a:solidFill>
                  <a:schemeClr val="tx1"/>
                </a:solidFill>
              </a:rPr>
              <a:t> Why did you choose the priority issues you did? Why didn’t you pick some of the other issues? What made some less urgent? Please raise your hand if you’d like to share your thoughts.</a:t>
            </a:r>
          </a:p>
          <a:p>
            <a:endParaRPr lang="en-US" sz="1000" i="1" kern="1200" dirty="0" smtClean="0">
              <a:solidFill>
                <a:schemeClr val="tx1"/>
              </a:solidFill>
            </a:endParaRPr>
          </a:p>
          <a:p>
            <a:r>
              <a:rPr lang="en-US" sz="1000" i="1" kern="1200" dirty="0" smtClean="0">
                <a:solidFill>
                  <a:schemeClr val="tx1"/>
                </a:solidFill>
              </a:rPr>
              <a:t>Instructions:</a:t>
            </a:r>
            <a:r>
              <a:rPr lang="en-US" sz="1000" kern="1200" dirty="0" smtClean="0">
                <a:solidFill>
                  <a:schemeClr val="tx1"/>
                </a:solidFill>
              </a:rPr>
              <a:t> Ideally, participants would highlight the following about the priority issues they selected:</a:t>
            </a:r>
          </a:p>
          <a:p>
            <a:pPr lvl="0">
              <a:buFont typeface="Arial" pitchFamily="34" charset="0"/>
              <a:buChar char="•"/>
            </a:pPr>
            <a:r>
              <a:rPr lang="en-US" sz="1000" kern="1200" dirty="0" smtClean="0">
                <a:solidFill>
                  <a:schemeClr val="tx1"/>
                </a:solidFill>
              </a:rPr>
              <a:t>They would have the most potential positive effect on the organization’s success.</a:t>
            </a:r>
          </a:p>
          <a:p>
            <a:pPr lvl="0">
              <a:buFont typeface="Arial" pitchFamily="34" charset="0"/>
              <a:buChar char="•"/>
            </a:pPr>
            <a:r>
              <a:rPr lang="en-US" sz="1000" kern="1200" dirty="0" smtClean="0">
                <a:solidFill>
                  <a:schemeClr val="tx1"/>
                </a:solidFill>
              </a:rPr>
              <a:t>They take advantage of an external factor that has a short window of opportunity.</a:t>
            </a:r>
          </a:p>
          <a:p>
            <a:pPr lvl="0">
              <a:buFont typeface="Arial" pitchFamily="34" charset="0"/>
              <a:buChar char="•"/>
            </a:pPr>
            <a:r>
              <a:rPr lang="en-US" sz="1000" kern="1200" dirty="0" smtClean="0">
                <a:solidFill>
                  <a:schemeClr val="tx1"/>
                </a:solidFill>
              </a:rPr>
              <a:t>They could have a major, long-term financial impact.</a:t>
            </a:r>
          </a:p>
          <a:p>
            <a:pPr lvl="0">
              <a:buFont typeface="Arial" pitchFamily="34" charset="0"/>
              <a:buChar char="•"/>
            </a:pPr>
            <a:r>
              <a:rPr lang="en-US" sz="1000" kern="1200" dirty="0" smtClean="0">
                <a:solidFill>
                  <a:schemeClr val="tx1"/>
                </a:solidFill>
              </a:rPr>
              <a:t>They focus on broad issues such as “Demand for green building materials” instead of narrow issues such as “Stock energy-efficient windows.”</a:t>
            </a:r>
          </a:p>
          <a:p>
            <a:pPr lvl="0">
              <a:buFont typeface="Arial" pitchFamily="34" charset="0"/>
              <a:buChar char="•"/>
            </a:pPr>
            <a:r>
              <a:rPr lang="en-US" sz="1000" kern="1200" dirty="0" smtClean="0">
                <a:solidFill>
                  <a:schemeClr val="tx1"/>
                </a:solidFill>
              </a:rPr>
              <a:t>They address a weakness that could keep the business from taking advantage of an important opportunity.</a:t>
            </a:r>
          </a:p>
          <a:p>
            <a:endParaRPr lang="en-US" sz="1000" i="1" kern="1200" dirty="0" smtClean="0">
              <a:solidFill>
                <a:schemeClr val="tx1"/>
              </a:solidFill>
            </a:endParaRPr>
          </a:p>
          <a:p>
            <a:r>
              <a:rPr lang="en-US" sz="1000" i="1" kern="1200" dirty="0" smtClean="0">
                <a:solidFill>
                  <a:schemeClr val="tx1"/>
                </a:solidFill>
              </a:rPr>
              <a:t>Say:</a:t>
            </a:r>
            <a:r>
              <a:rPr lang="en-US" sz="1000" kern="1200" dirty="0" smtClean="0">
                <a:solidFill>
                  <a:schemeClr val="tx1"/>
                </a:solidFill>
              </a:rPr>
              <a:t> Your responses show you’re thinking carefully about how to select effective priority issues. As you can see, priority issues can come from anywhere on the SWOT grid. </a:t>
            </a:r>
          </a:p>
          <a:p>
            <a:r>
              <a:rPr lang="en-US" sz="1000" kern="1200" dirty="0" smtClean="0">
                <a:solidFill>
                  <a:schemeClr val="tx1"/>
                </a:solidFill>
              </a:rPr>
              <a:t> </a:t>
            </a:r>
          </a:p>
          <a:p>
            <a:r>
              <a:rPr lang="en-US" sz="1000" kern="1200" dirty="0" smtClean="0">
                <a:solidFill>
                  <a:schemeClr val="tx1"/>
                </a:solidFill>
              </a:rPr>
              <a:t/>
            </a:r>
            <a:br>
              <a:rPr lang="en-US" sz="1000" kern="1200" dirty="0" smtClean="0">
                <a:solidFill>
                  <a:schemeClr val="tx1"/>
                </a:solidFill>
              </a:rPr>
            </a:br>
            <a:r>
              <a:rPr lang="en-US" sz="1000" kern="1200" dirty="0" smtClean="0">
                <a:solidFill>
                  <a:schemeClr val="tx1"/>
                </a:solidFill>
              </a:rPr>
              <a:t> </a:t>
            </a:r>
            <a:endParaRPr lang="en-US" sz="1000" kern="1200" dirty="0">
              <a:solidFill>
                <a:schemeClr val="tx1"/>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14</a:t>
            </a:fld>
            <a:endParaRPr lang="en-US"/>
          </a:p>
        </p:txBody>
      </p:sp>
    </p:spTree>
    <p:extLst>
      <p:ext uri="{BB962C8B-B14F-4D97-AF65-F5344CB8AC3E}">
        <p14:creationId xmlns:p14="http://schemas.microsoft.com/office/powerpoint/2010/main" val="1955276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endParaRPr lang="en-US" sz="1000" b="1" i="1"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rPr>
              <a:t>[Time: 5 minutes]</a:t>
            </a:r>
          </a:p>
          <a:p>
            <a:endParaRPr lang="en-US" sz="1000" i="1" dirty="0" smtClean="0"/>
          </a:p>
          <a:p>
            <a:r>
              <a:rPr lang="en-US" sz="1000" i="1" kern="1200" dirty="0" smtClean="0">
                <a:solidFill>
                  <a:schemeClr val="tx1"/>
                </a:solidFill>
              </a:rPr>
              <a:t>Say:</a:t>
            </a:r>
            <a:r>
              <a:rPr lang="en-US" sz="1000" kern="1200" dirty="0" smtClean="0">
                <a:solidFill>
                  <a:schemeClr val="tx1"/>
                </a:solidFill>
              </a:rPr>
              <a:t> Here is a summary of criteria for an effective priority issue from the Harvard ManageMentor topic. With these characteristics in mind, take a minute or so to think of two priority issues based on your SWOT analysis for your unit.  </a:t>
            </a:r>
          </a:p>
          <a:p>
            <a:endParaRPr lang="en-US" sz="1000" i="1" kern="1200" dirty="0" smtClean="0">
              <a:solidFill>
                <a:schemeClr val="tx1"/>
              </a:solidFill>
            </a:endParaRPr>
          </a:p>
          <a:p>
            <a:r>
              <a:rPr lang="en-US" sz="1000" i="1" kern="1200" dirty="0" smtClean="0">
                <a:solidFill>
                  <a:schemeClr val="tx1"/>
                </a:solidFill>
              </a:rPr>
              <a:t>Instructions</a:t>
            </a:r>
            <a:r>
              <a:rPr lang="en-US" sz="1000" kern="1200" dirty="0" smtClean="0">
                <a:solidFill>
                  <a:schemeClr val="tx1"/>
                </a:solidFill>
              </a:rPr>
              <a:t>: Allow a minute or two for participants to identify their own priority issues.</a:t>
            </a:r>
          </a:p>
          <a:p>
            <a:endParaRPr lang="en-US" sz="1000" i="1" kern="1200" dirty="0" smtClean="0">
              <a:solidFill>
                <a:schemeClr val="tx1"/>
              </a:solidFill>
            </a:endParaRPr>
          </a:p>
          <a:p>
            <a:r>
              <a:rPr lang="en-US" sz="1000" i="1" kern="1200" dirty="0" smtClean="0">
                <a:solidFill>
                  <a:schemeClr val="tx1"/>
                </a:solidFill>
              </a:rPr>
              <a:t>Say</a:t>
            </a:r>
            <a:r>
              <a:rPr lang="en-US" sz="1000" kern="1200" dirty="0" smtClean="0">
                <a:solidFill>
                  <a:schemeClr val="tx1"/>
                </a:solidFill>
              </a:rPr>
              <a:t>: Raise your hand if you’d like to share your priority issues and why you chose them. </a:t>
            </a:r>
          </a:p>
          <a:p>
            <a:endParaRPr lang="en-US" sz="1000" i="1" kern="1200" dirty="0" smtClean="0">
              <a:solidFill>
                <a:schemeClr val="tx1"/>
              </a:solidFill>
            </a:endParaRPr>
          </a:p>
          <a:p>
            <a:r>
              <a:rPr lang="en-US" sz="1000" i="1" kern="1200" dirty="0" smtClean="0">
                <a:solidFill>
                  <a:schemeClr val="tx1"/>
                </a:solidFill>
              </a:rPr>
              <a:t>Instructions</a:t>
            </a:r>
            <a:r>
              <a:rPr lang="en-US" sz="1000" kern="1200" dirty="0" smtClean="0">
                <a:solidFill>
                  <a:schemeClr val="tx1"/>
                </a:solidFill>
              </a:rPr>
              <a:t>: Choose one or two participants to share their ideas. </a:t>
            </a:r>
          </a:p>
          <a:p>
            <a:endParaRPr lang="en-US" sz="1000" i="1" kern="1200" dirty="0" smtClean="0">
              <a:solidFill>
                <a:schemeClr val="tx1"/>
              </a:solidFill>
            </a:endParaRPr>
          </a:p>
          <a:p>
            <a:r>
              <a:rPr lang="en-US" sz="1000" i="1" kern="1200" dirty="0" smtClean="0">
                <a:solidFill>
                  <a:schemeClr val="tx1"/>
                </a:solidFill>
              </a:rPr>
              <a:t>Say</a:t>
            </a:r>
            <a:r>
              <a:rPr lang="en-US" sz="1000" kern="1200" dirty="0" smtClean="0">
                <a:solidFill>
                  <a:schemeClr val="tx1"/>
                </a:solidFill>
              </a:rPr>
              <a:t>: Those are excellent possibilities for priority issues. You are off to a strong start in developing your strategic plans.  </a:t>
            </a:r>
            <a:endParaRPr lang="en-US" sz="1000" kern="1200" dirty="0">
              <a:solidFill>
                <a:schemeClr val="tx1"/>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15</a:t>
            </a:fld>
            <a:endParaRPr lang="en-US"/>
          </a:p>
        </p:txBody>
      </p:sp>
    </p:spTree>
    <p:extLst>
      <p:ext uri="{BB962C8B-B14F-4D97-AF65-F5344CB8AC3E}">
        <p14:creationId xmlns:p14="http://schemas.microsoft.com/office/powerpoint/2010/main" val="39568959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endParaRPr lang="en-US" sz="1000" b="1"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rPr>
              <a:t>[Time: 1/2 minute]</a:t>
            </a:r>
          </a:p>
          <a:p>
            <a:endParaRPr lang="en-US" sz="1000" b="1" dirty="0" smtClean="0"/>
          </a:p>
          <a:p>
            <a:r>
              <a:rPr lang="en-US" sz="1000" i="1" kern="1200" dirty="0" smtClean="0">
                <a:solidFill>
                  <a:schemeClr val="tx1"/>
                </a:solidFill>
              </a:rPr>
              <a:t>Say</a:t>
            </a:r>
            <a:r>
              <a:rPr lang="en-US" sz="1000" kern="1200" dirty="0" smtClean="0">
                <a:solidFill>
                  <a:schemeClr val="tx1"/>
                </a:solidFill>
              </a:rPr>
              <a:t>: Each priority issue you’ve chosen or been assigned as part of a larger organizational strategic plan requires one or more action plans to address it. Here, we’ll practice identifying high-level actions we might take in support of specific priority issues.  </a:t>
            </a:r>
            <a:endParaRPr lang="en-US" sz="1000" kern="1200" dirty="0">
              <a:solidFill>
                <a:schemeClr val="tx1"/>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16</a:t>
            </a:fld>
            <a:endParaRPr lang="en-US"/>
          </a:p>
        </p:txBody>
      </p:sp>
    </p:spTree>
    <p:extLst>
      <p:ext uri="{BB962C8B-B14F-4D97-AF65-F5344CB8AC3E}">
        <p14:creationId xmlns:p14="http://schemas.microsoft.com/office/powerpoint/2010/main" val="31867796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kern="1200" dirty="0" smtClean="0">
                <a:solidFill>
                  <a:schemeClr val="tx1"/>
                </a:solidFill>
                <a:effectLst/>
              </a:rPr>
              <a:t>Facilitator notes:</a:t>
            </a:r>
          </a:p>
          <a:p>
            <a:endParaRPr lang="en-US" sz="1000" b="1" i="1" kern="1200" dirty="0" smtClean="0">
              <a:solidFill>
                <a:schemeClr val="tx1"/>
              </a:solidFill>
              <a:effectLst/>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rPr>
              <a:t>[Time: 5 minutes]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kern="1200" dirty="0" smtClean="0">
              <a:solidFill>
                <a:schemeClr val="tx1"/>
              </a:solidFill>
              <a:effectLst/>
            </a:endParaRPr>
          </a:p>
          <a:p>
            <a:r>
              <a:rPr lang="en-US" sz="1000" i="1" kern="1200" dirty="0" smtClean="0">
                <a:solidFill>
                  <a:schemeClr val="tx1"/>
                </a:solidFill>
              </a:rPr>
              <a:t>Say:</a:t>
            </a:r>
            <a:r>
              <a:rPr lang="en-US" sz="1000" kern="1200" dirty="0" smtClean="0">
                <a:solidFill>
                  <a:schemeClr val="tx1"/>
                </a:solidFill>
              </a:rPr>
              <a:t> Let’s begin the process of identifying high-level actions for an example priority issue. In the building materials supplier example, we identified the following priority issue: </a:t>
            </a:r>
            <a:r>
              <a:rPr lang="en-US" sz="1000" b="1" kern="1200" dirty="0" smtClean="0">
                <a:solidFill>
                  <a:schemeClr val="tx1"/>
                </a:solidFill>
              </a:rPr>
              <a:t>Retain top sales representatives.</a:t>
            </a:r>
            <a:r>
              <a:rPr lang="en-US" sz="1000" kern="1200" dirty="0" smtClean="0">
                <a:solidFill>
                  <a:schemeClr val="tx1"/>
                </a:solidFill>
              </a:rPr>
              <a:t> </a:t>
            </a:r>
          </a:p>
          <a:p>
            <a:endParaRPr lang="en-US" sz="1000" kern="1200" dirty="0" smtClean="0">
              <a:solidFill>
                <a:schemeClr val="tx1"/>
              </a:solidFill>
            </a:endParaRPr>
          </a:p>
          <a:p>
            <a:r>
              <a:rPr lang="en-US" sz="1000" kern="1200" dirty="0" smtClean="0">
                <a:solidFill>
                  <a:schemeClr val="tx1"/>
                </a:solidFill>
              </a:rPr>
              <a:t>Say: Take a minute or so to think of high-level actions that would help retain top salespeople. As soon as you have one or two, please chat in your ideas.</a:t>
            </a:r>
          </a:p>
          <a:p>
            <a:endParaRPr lang="en-US" sz="1000" i="1" kern="1200" dirty="0" smtClean="0">
              <a:solidFill>
                <a:schemeClr val="tx1"/>
              </a:solidFill>
            </a:endParaRPr>
          </a:p>
          <a:p>
            <a:r>
              <a:rPr lang="en-US" sz="1000" i="1" kern="1200" dirty="0" smtClean="0">
                <a:solidFill>
                  <a:schemeClr val="tx1"/>
                </a:solidFill>
              </a:rPr>
              <a:t>Instructions</a:t>
            </a:r>
            <a:r>
              <a:rPr lang="en-US" sz="1000" kern="1200" dirty="0" smtClean="0">
                <a:solidFill>
                  <a:schemeClr val="tx1"/>
                </a:solidFill>
              </a:rPr>
              <a:t>: Allow a minute for participants to make suggestions. Summarize out loud two or three of the most commonly mentioned high-level actions that you believe are sufficiently broad. For example, say, “I see that many of you have listed similar high-level actions: ‘Analyze why sales representatives are leaving’ and ‘Create a retention strategy for top performers.’” </a:t>
            </a:r>
          </a:p>
          <a:p>
            <a:endParaRPr lang="en-US" sz="1000" dirty="0"/>
          </a:p>
          <a:p>
            <a:r>
              <a:rPr lang="en-US" sz="1000" kern="1200" dirty="0" smtClean="0">
                <a:solidFill>
                  <a:schemeClr val="tx1"/>
                </a:solidFill>
              </a:rPr>
              <a:t>If you notice that some of the high-level actions seem too detailed, you may consider mentioning that it’s important to start with broad action areas that address your priority issue.   </a:t>
            </a:r>
          </a:p>
          <a:p>
            <a:endParaRPr lang="en-US" sz="1000" i="1" kern="1200" dirty="0" smtClean="0">
              <a:solidFill>
                <a:schemeClr val="tx1"/>
              </a:solidFill>
            </a:endParaRPr>
          </a:p>
          <a:p>
            <a:r>
              <a:rPr lang="en-US" sz="1000" i="1" kern="1200" dirty="0" smtClean="0">
                <a:solidFill>
                  <a:schemeClr val="tx1"/>
                </a:solidFill>
              </a:rPr>
              <a:t>Say</a:t>
            </a:r>
            <a:r>
              <a:rPr lang="en-US" sz="1000" kern="1200" dirty="0" smtClean="0">
                <a:solidFill>
                  <a:schemeClr val="tx1"/>
                </a:solidFill>
              </a:rPr>
              <a:t>: You’ve come up with a number of solid high-level actions that would address the priority issue of retaining sales representatives.</a:t>
            </a:r>
            <a:endParaRPr lang="en-US" sz="1000" kern="1200" dirty="0">
              <a:solidFill>
                <a:schemeClr val="tx1"/>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17</a:t>
            </a:fld>
            <a:endParaRPr lang="en-US"/>
          </a:p>
        </p:txBody>
      </p:sp>
    </p:spTree>
    <p:extLst>
      <p:ext uri="{BB962C8B-B14F-4D97-AF65-F5344CB8AC3E}">
        <p14:creationId xmlns:p14="http://schemas.microsoft.com/office/powerpoint/2010/main" val="34973495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endParaRPr lang="en-US" sz="1000" b="1" dirty="0" smtClean="0"/>
          </a:p>
          <a:p>
            <a:r>
              <a:rPr lang="en-US" sz="1000" b="0" dirty="0" smtClean="0"/>
              <a:t>[Time: 5 minutes]</a:t>
            </a:r>
          </a:p>
          <a:p>
            <a:endParaRPr lang="en-US" sz="1000" b="0" dirty="0" smtClean="0"/>
          </a:p>
          <a:p>
            <a:r>
              <a:rPr lang="en-US" sz="1000" i="1" kern="1200" dirty="0" smtClean="0">
                <a:solidFill>
                  <a:schemeClr val="tx1"/>
                </a:solidFill>
              </a:rPr>
              <a:t>Say</a:t>
            </a:r>
            <a:r>
              <a:rPr lang="en-US" sz="1000" kern="1200" dirty="0" smtClean="0">
                <a:solidFill>
                  <a:schemeClr val="tx1"/>
                </a:solidFill>
              </a:rPr>
              <a:t>: Let’s take a few minutes to think about high-level actions related to the priority issues that you listed earlier for your unit. For each priority issue, identify one or two high-level actions that would help you address it. If you’d like some thoughts about possible actions from others in the group, chat in your priority issue followed by a question mark.</a:t>
            </a:r>
          </a:p>
          <a:p>
            <a:endParaRPr lang="en-US" sz="1000" i="1" kern="1200" dirty="0" smtClean="0">
              <a:solidFill>
                <a:schemeClr val="tx1"/>
              </a:solidFill>
            </a:endParaRPr>
          </a:p>
          <a:p>
            <a:r>
              <a:rPr lang="en-US" sz="1000" i="1" kern="1200" dirty="0" smtClean="0">
                <a:solidFill>
                  <a:schemeClr val="tx1"/>
                </a:solidFill>
              </a:rPr>
              <a:t>Instructions</a:t>
            </a:r>
            <a:r>
              <a:rPr lang="en-US" sz="1000" kern="1200" dirty="0" smtClean="0">
                <a:solidFill>
                  <a:schemeClr val="tx1"/>
                </a:solidFill>
              </a:rPr>
              <a:t>: Allow one or two minutes for participants to develop their high-level actions. Then ask for volunteers to share the action plan or plans they identified for one of their priority issues. Call on one</a:t>
            </a:r>
            <a:r>
              <a:rPr lang="en-US" sz="1000" kern="1200" baseline="0" dirty="0" smtClean="0">
                <a:solidFill>
                  <a:schemeClr val="tx1"/>
                </a:solidFill>
              </a:rPr>
              <a:t> or two</a:t>
            </a:r>
            <a:r>
              <a:rPr lang="en-US" sz="1000" kern="1200" dirty="0" smtClean="0">
                <a:solidFill>
                  <a:schemeClr val="tx1"/>
                </a:solidFill>
              </a:rPr>
              <a:t> participants.  </a:t>
            </a:r>
          </a:p>
          <a:p>
            <a:endParaRPr lang="en-US" sz="1000" i="1" kern="1200" dirty="0" smtClean="0">
              <a:solidFill>
                <a:schemeClr val="tx1"/>
              </a:solidFill>
            </a:endParaRPr>
          </a:p>
          <a:p>
            <a:r>
              <a:rPr lang="en-US" sz="1000" i="1" kern="1200" dirty="0" smtClean="0">
                <a:solidFill>
                  <a:schemeClr val="tx1"/>
                </a:solidFill>
              </a:rPr>
              <a:t>Say: </a:t>
            </a:r>
            <a:r>
              <a:rPr lang="en-US" sz="1000" kern="1200" dirty="0" smtClean="0">
                <a:solidFill>
                  <a:schemeClr val="tx1"/>
                </a:solidFill>
              </a:rPr>
              <a:t>It would be great to hear some of your high-level actions. Raise your hand if you’d like to share one or two action plans that address one of your priority issues.</a:t>
            </a:r>
          </a:p>
          <a:p>
            <a:r>
              <a:rPr lang="en-US" sz="1000" kern="1200" dirty="0" smtClean="0">
                <a:solidFill>
                  <a:schemeClr val="tx1"/>
                </a:solidFill>
              </a:rPr>
              <a:t> </a:t>
            </a:r>
          </a:p>
          <a:p>
            <a:r>
              <a:rPr lang="en-US" sz="1000" i="1" kern="1200" dirty="0" smtClean="0">
                <a:solidFill>
                  <a:schemeClr val="tx1"/>
                </a:solidFill>
              </a:rPr>
              <a:t>Instructions</a:t>
            </a:r>
            <a:r>
              <a:rPr lang="en-US" sz="1000" kern="1200" dirty="0" smtClean="0">
                <a:solidFill>
                  <a:schemeClr val="tx1"/>
                </a:solidFill>
              </a:rPr>
              <a:t>: Acknowledge volunteers’ contributions. Then check the chat responses to see if anyone is looking for ideas about high-level actions. If so, point out that there is a request for ideas and ask if anyone has an idea they could share. Thank volunteers, if any, for their ideas.</a:t>
            </a:r>
          </a:p>
          <a:p>
            <a:r>
              <a:rPr lang="en-US" sz="1000" kern="1200" dirty="0" smtClean="0">
                <a:solidFill>
                  <a:schemeClr val="tx1"/>
                </a:solidFill>
                <a:effectLst/>
              </a:rPr>
              <a:t> </a:t>
            </a:r>
            <a:endParaRPr lang="en-US" sz="1000"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18</a:t>
            </a:fld>
            <a:endParaRPr lang="en-US"/>
          </a:p>
        </p:txBody>
      </p:sp>
    </p:spTree>
    <p:extLst>
      <p:ext uri="{BB962C8B-B14F-4D97-AF65-F5344CB8AC3E}">
        <p14:creationId xmlns:p14="http://schemas.microsoft.com/office/powerpoint/2010/main" val="8889785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endParaRPr lang="en-US" sz="1000" b="1" i="1"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rPr>
              <a:t>[Time: 5 minutes]</a:t>
            </a:r>
          </a:p>
          <a:p>
            <a:endParaRPr lang="en-US" sz="1000" i="1" dirty="0" smtClean="0"/>
          </a:p>
          <a:p>
            <a:r>
              <a:rPr lang="en-US" sz="1000" i="1" kern="1200" dirty="0" smtClean="0">
                <a:solidFill>
                  <a:schemeClr val="tx1"/>
                </a:solidFill>
              </a:rPr>
              <a:t>Instructions: </a:t>
            </a:r>
            <a:r>
              <a:rPr lang="en-US" sz="1000" kern="1200" dirty="0" smtClean="0">
                <a:solidFill>
                  <a:schemeClr val="tx1"/>
                </a:solidFill>
              </a:rPr>
              <a:t>Ask participants about what they see as next steps in their strategic planning process.  </a:t>
            </a:r>
          </a:p>
          <a:p>
            <a:r>
              <a:rPr lang="en-US" sz="1000" kern="1200" dirty="0" smtClean="0">
                <a:solidFill>
                  <a:schemeClr val="tx1"/>
                </a:solidFill>
              </a:rPr>
              <a:t> </a:t>
            </a:r>
          </a:p>
          <a:p>
            <a:r>
              <a:rPr lang="en-US" sz="1000" i="1" kern="1200" dirty="0" smtClean="0">
                <a:solidFill>
                  <a:schemeClr val="tx1"/>
                </a:solidFill>
              </a:rPr>
              <a:t>Say:</a:t>
            </a:r>
            <a:r>
              <a:rPr lang="en-US" sz="1000" kern="1200" dirty="0" smtClean="0">
                <a:solidFill>
                  <a:schemeClr val="tx1"/>
                </a:solidFill>
              </a:rPr>
              <a:t> Today you’ve taken some important steps in the process of developing a strategic plan. What else do you think you need to do to complete your strategic plan? Share your ideas in the chat panel.</a:t>
            </a:r>
          </a:p>
          <a:p>
            <a:r>
              <a:rPr lang="en-US" sz="1000" kern="1200" dirty="0" smtClean="0">
                <a:solidFill>
                  <a:schemeClr val="tx1"/>
                </a:solidFill>
              </a:rPr>
              <a:t> </a:t>
            </a:r>
          </a:p>
          <a:p>
            <a:r>
              <a:rPr lang="en-US" sz="1000" i="1" kern="1200" dirty="0" smtClean="0">
                <a:solidFill>
                  <a:schemeClr val="tx1"/>
                </a:solidFill>
              </a:rPr>
              <a:t>Instructions:</a:t>
            </a:r>
            <a:r>
              <a:rPr lang="en-US" sz="1000" kern="1200" dirty="0" smtClean="0">
                <a:solidFill>
                  <a:schemeClr val="tx1"/>
                </a:solidFill>
              </a:rPr>
              <a:t> Allow a few minutes to get as many responses as possible. Ideally, participants will mention the following:</a:t>
            </a:r>
          </a:p>
          <a:p>
            <a:r>
              <a:rPr lang="en-US" sz="1000" kern="1200" dirty="0" smtClean="0">
                <a:solidFill>
                  <a:schemeClr val="tx1"/>
                </a:solidFill>
              </a:rPr>
              <a:t> </a:t>
            </a:r>
          </a:p>
          <a:p>
            <a:pPr marL="171450" lvl="0" indent="-171450">
              <a:buFont typeface="Arial"/>
              <a:buChar char="•"/>
            </a:pPr>
            <a:r>
              <a:rPr lang="en-US" sz="1000" kern="1200" dirty="0" smtClean="0">
                <a:solidFill>
                  <a:schemeClr val="tx1"/>
                </a:solidFill>
              </a:rPr>
              <a:t>Set objectives</a:t>
            </a:r>
          </a:p>
          <a:p>
            <a:pPr marL="171450" lvl="0" indent="-171450">
              <a:buFont typeface="Arial"/>
              <a:buChar char="•"/>
            </a:pPr>
            <a:r>
              <a:rPr lang="en-US" sz="1000" kern="1200" dirty="0" smtClean="0">
                <a:solidFill>
                  <a:schemeClr val="tx1"/>
                </a:solidFill>
              </a:rPr>
              <a:t>Define tasks</a:t>
            </a:r>
          </a:p>
          <a:p>
            <a:pPr marL="171450" lvl="0" indent="-171450">
              <a:buFont typeface="Arial"/>
              <a:buChar char="•"/>
            </a:pPr>
            <a:r>
              <a:rPr lang="en-US" sz="1000" kern="1200" dirty="0" smtClean="0">
                <a:solidFill>
                  <a:schemeClr val="tx1"/>
                </a:solidFill>
              </a:rPr>
              <a:t>Create more detailed action plans</a:t>
            </a:r>
          </a:p>
          <a:p>
            <a:pPr marL="171450" lvl="0" indent="-171450">
              <a:buFont typeface="Arial"/>
              <a:buChar char="•"/>
            </a:pPr>
            <a:r>
              <a:rPr lang="en-US" sz="1000" kern="1200" dirty="0" smtClean="0">
                <a:solidFill>
                  <a:schemeClr val="tx1"/>
                </a:solidFill>
              </a:rPr>
              <a:t>Define performance measures</a:t>
            </a:r>
          </a:p>
          <a:p>
            <a:pPr marL="171450" lvl="0" indent="-171450">
              <a:buFont typeface="Arial"/>
              <a:buChar char="•"/>
            </a:pPr>
            <a:r>
              <a:rPr lang="en-US" sz="1000" kern="1200" dirty="0" smtClean="0">
                <a:solidFill>
                  <a:schemeClr val="tx1"/>
                </a:solidFill>
              </a:rPr>
              <a:t>Clarify roles and responsibilities</a:t>
            </a:r>
          </a:p>
          <a:p>
            <a:r>
              <a:rPr lang="en-US" sz="1000" kern="1200" dirty="0" smtClean="0">
                <a:solidFill>
                  <a:schemeClr val="tx1"/>
                </a:solidFill>
              </a:rPr>
              <a:t> </a:t>
            </a:r>
          </a:p>
          <a:p>
            <a:r>
              <a:rPr lang="en-US" sz="1000" i="1" kern="1200" dirty="0" smtClean="0">
                <a:solidFill>
                  <a:schemeClr val="tx1"/>
                </a:solidFill>
              </a:rPr>
              <a:t>Say:</a:t>
            </a:r>
            <a:r>
              <a:rPr lang="en-US" sz="1000" kern="1200" dirty="0" smtClean="0">
                <a:solidFill>
                  <a:schemeClr val="tx1"/>
                </a:solidFill>
              </a:rPr>
              <a:t> These are all essential parts of a complete strategic plan. Now, what’s the most important thing that you believe you need to do next to develop your unit’s strategic plan? There’s no single right answer to this question. It may depend on where you are in your SWOT analysis, what priority issues you’ve identified, and what high-level actions you’re considering. Raise your hand if you’d like to share your thoughts about where you are and what you plan to do next.</a:t>
            </a:r>
          </a:p>
          <a:p>
            <a:endParaRPr lang="en-US" sz="1000" kern="1200" dirty="0" smtClean="0">
              <a:solidFill>
                <a:schemeClr val="tx1"/>
              </a:solidFill>
            </a:endParaRPr>
          </a:p>
          <a:p>
            <a:r>
              <a:rPr lang="en-US" sz="1000" i="1" kern="1200" dirty="0" smtClean="0">
                <a:solidFill>
                  <a:schemeClr val="tx1"/>
                </a:solidFill>
              </a:rPr>
              <a:t>Instructions: </a:t>
            </a:r>
            <a:r>
              <a:rPr lang="en-US" sz="1000" i="0" kern="1200" dirty="0" smtClean="0">
                <a:solidFill>
                  <a:schemeClr val="tx1"/>
                </a:solidFill>
              </a:rPr>
              <a:t>Call</a:t>
            </a:r>
            <a:r>
              <a:rPr lang="en-US" sz="1000" i="0" kern="1200" baseline="0" dirty="0" smtClean="0">
                <a:solidFill>
                  <a:schemeClr val="tx1"/>
                </a:solidFill>
              </a:rPr>
              <a:t> on one or two volunteers to share their ideas for completing their strategic plans.</a:t>
            </a:r>
            <a:endParaRPr lang="en-US" sz="1000" i="1" kern="1200" dirty="0" smtClean="0">
              <a:solidFill>
                <a:schemeClr val="tx1"/>
              </a:solidFill>
            </a:endParaRPr>
          </a:p>
          <a:p>
            <a:endParaRPr lang="en-US" sz="1000" kern="1200" dirty="0">
              <a:solidFill>
                <a:schemeClr val="tx1"/>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19</a:t>
            </a:fld>
            <a:endParaRPr lang="en-US"/>
          </a:p>
        </p:txBody>
      </p:sp>
    </p:spTree>
    <p:extLst>
      <p:ext uri="{BB962C8B-B14F-4D97-AF65-F5344CB8AC3E}">
        <p14:creationId xmlns:p14="http://schemas.microsoft.com/office/powerpoint/2010/main" val="39568959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kern="1200" dirty="0" smtClean="0">
                <a:solidFill>
                  <a:schemeClr val="tx1"/>
                </a:solidFill>
                <a:effectLst/>
              </a:rPr>
              <a:t>Facilitator notes:</a:t>
            </a:r>
          </a:p>
          <a:p>
            <a:endParaRPr lang="en-US" sz="1000" b="0" kern="1200" dirty="0" smtClean="0">
              <a:solidFill>
                <a:schemeClr val="tx1"/>
              </a:solidFill>
              <a:effectLst/>
            </a:endParaRPr>
          </a:p>
          <a:p>
            <a:r>
              <a:rPr lang="en-US" sz="1000" b="0" i="1" kern="1200" dirty="0" smtClean="0">
                <a:solidFill>
                  <a:schemeClr val="tx1"/>
                </a:solidFill>
                <a:effectLst/>
              </a:rPr>
              <a:t>Instructions</a:t>
            </a:r>
            <a:r>
              <a:rPr lang="en-US" sz="1000" b="0" kern="1200" dirty="0" smtClean="0">
                <a:solidFill>
                  <a:schemeClr val="tx1"/>
                </a:solidFill>
                <a:effectLst/>
              </a:rPr>
              <a:t>:</a:t>
            </a:r>
            <a:r>
              <a:rPr lang="en-US" sz="1000" b="0" kern="1200" baseline="0" dirty="0" smtClean="0">
                <a:solidFill>
                  <a:schemeClr val="tx1"/>
                </a:solidFill>
                <a:effectLst/>
              </a:rPr>
              <a:t> Proceed to the next slide once the presentation is visible to the participants.</a:t>
            </a:r>
            <a:endParaRPr lang="en-US" sz="1000" b="0" kern="1200" dirty="0" smtClean="0">
              <a:solidFill>
                <a:schemeClr val="tx1"/>
              </a:solidFill>
              <a:effectLst/>
            </a:endParaRP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2</a:t>
            </a:fld>
            <a:endParaRPr lang="en-US"/>
          </a:p>
        </p:txBody>
      </p:sp>
    </p:spTree>
    <p:extLst>
      <p:ext uri="{BB962C8B-B14F-4D97-AF65-F5344CB8AC3E}">
        <p14:creationId xmlns:p14="http://schemas.microsoft.com/office/powerpoint/2010/main" val="26216592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b="1" dirty="0" smtClean="0"/>
              <a:t>Facilitator notes: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b="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000" b="0" dirty="0" smtClean="0"/>
              <a:t>[Time: 5</a:t>
            </a:r>
            <a:r>
              <a:rPr lang="en-US" sz="1000" b="0" baseline="0" dirty="0" smtClean="0"/>
              <a:t> minutes]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b="0" dirty="0" smtClean="0"/>
          </a:p>
          <a:p>
            <a:r>
              <a:rPr lang="en-US" sz="1000" i="1" kern="1200" dirty="0" smtClean="0">
                <a:solidFill>
                  <a:schemeClr val="tx1"/>
                </a:solidFill>
              </a:rPr>
              <a:t>Say: </a:t>
            </a:r>
            <a:r>
              <a:rPr lang="en-US" sz="1000" kern="1200" dirty="0" smtClean="0">
                <a:solidFill>
                  <a:schemeClr val="tx1"/>
                </a:solidFill>
              </a:rPr>
              <a:t>As we’ve seen today, a lot goes into crafting a strategic plan. But even when you’ve completed your plan, you’re not finished. As you saw in the Harvard ManageMentor Strategy Planning and Execution topic, you’ll need to do additional planning to get ready to implement your strategy. You’ll need detailed action plans that include:</a:t>
            </a:r>
          </a:p>
          <a:p>
            <a:endParaRPr lang="en-US" sz="1000" kern="1200" dirty="0" smtClean="0">
              <a:solidFill>
                <a:schemeClr val="tx1"/>
              </a:solidFill>
            </a:endParaRPr>
          </a:p>
          <a:p>
            <a:pPr lvl="1"/>
            <a:r>
              <a:rPr lang="en-US" sz="1000" b="1" kern="1200" dirty="0" smtClean="0">
                <a:solidFill>
                  <a:schemeClr val="tx1"/>
                </a:solidFill>
              </a:rPr>
              <a:t>Objectives and performance measures</a:t>
            </a:r>
            <a:r>
              <a:rPr lang="en-US" sz="1000" kern="1200" dirty="0" smtClean="0">
                <a:solidFill>
                  <a:schemeClr val="tx1"/>
                </a:solidFill>
              </a:rPr>
              <a:t>—long-term and intermediate objectives with metrics to determine if the objectives are being met</a:t>
            </a:r>
          </a:p>
          <a:p>
            <a:pPr lvl="1"/>
            <a:r>
              <a:rPr lang="en-US" sz="1000" b="1" kern="1200" dirty="0" smtClean="0">
                <a:solidFill>
                  <a:schemeClr val="tx1"/>
                </a:solidFill>
              </a:rPr>
              <a:t>Steps</a:t>
            </a:r>
            <a:r>
              <a:rPr lang="en-US" sz="1000" kern="1200" dirty="0" smtClean="0">
                <a:solidFill>
                  <a:schemeClr val="tx1"/>
                </a:solidFill>
              </a:rPr>
              <a:t>—four or five high-level tasks that your unit needs to complete</a:t>
            </a:r>
          </a:p>
          <a:p>
            <a:pPr lvl="1"/>
            <a:r>
              <a:rPr lang="en-US" sz="1000" b="1" kern="1200" dirty="0" smtClean="0">
                <a:solidFill>
                  <a:schemeClr val="tx1"/>
                </a:solidFill>
              </a:rPr>
              <a:t>Resources</a:t>
            </a:r>
            <a:r>
              <a:rPr lang="en-US" sz="1000" kern="1200" dirty="0" smtClean="0">
                <a:solidFill>
                  <a:schemeClr val="tx1"/>
                </a:solidFill>
              </a:rPr>
              <a:t>—people, money, technologies, and so forth needed to carry out the plan</a:t>
            </a:r>
          </a:p>
          <a:p>
            <a:pPr lvl="1"/>
            <a:r>
              <a:rPr lang="en-US" sz="1000" b="1" kern="1200" dirty="0" smtClean="0">
                <a:solidFill>
                  <a:schemeClr val="tx1"/>
                </a:solidFill>
              </a:rPr>
              <a:t>Roles and responsibilities</a:t>
            </a:r>
            <a:r>
              <a:rPr lang="en-US" sz="1000" kern="1200" dirty="0" smtClean="0">
                <a:solidFill>
                  <a:schemeClr val="tx1"/>
                </a:solidFill>
              </a:rPr>
              <a:t>—the individuals and groups who will be responsible for the overall effort and each of the steps</a:t>
            </a:r>
            <a:r>
              <a:rPr lang="en-US" sz="1000" kern="1200" dirty="0" smtClean="0">
                <a:solidFill>
                  <a:srgbClr val="FF0000"/>
                </a:solidFill>
              </a:rPr>
              <a:t> as well as</a:t>
            </a:r>
            <a:r>
              <a:rPr lang="en-US" sz="1000" kern="1200" dirty="0" smtClean="0">
                <a:solidFill>
                  <a:schemeClr val="tx1"/>
                </a:solidFill>
              </a:rPr>
              <a:t> the tasks they will carry out</a:t>
            </a:r>
          </a:p>
          <a:p>
            <a:pPr lvl="1"/>
            <a:r>
              <a:rPr lang="en-US" sz="1000" b="1" kern="1200" dirty="0" smtClean="0">
                <a:solidFill>
                  <a:schemeClr val="tx1"/>
                </a:solidFill>
              </a:rPr>
              <a:t>Internal partners</a:t>
            </a:r>
            <a:r>
              <a:rPr lang="en-US" sz="1000" kern="1200" dirty="0" smtClean="0">
                <a:solidFill>
                  <a:schemeClr val="tx1"/>
                </a:solidFill>
              </a:rPr>
              <a:t>—collaborations with other units needed to complete the plan</a:t>
            </a:r>
          </a:p>
          <a:p>
            <a:pPr lvl="1"/>
            <a:r>
              <a:rPr lang="en-US" sz="1000" b="1" kern="1200" dirty="0" smtClean="0">
                <a:solidFill>
                  <a:schemeClr val="tx1"/>
                </a:solidFill>
              </a:rPr>
              <a:t>Impact estimate</a:t>
            </a:r>
            <a:r>
              <a:rPr lang="en-US" sz="1000" kern="1200" dirty="0" smtClean="0">
                <a:solidFill>
                  <a:schemeClr val="tx1"/>
                </a:solidFill>
              </a:rPr>
              <a:t>—anticipated cost and revenue potential of the project</a:t>
            </a:r>
          </a:p>
          <a:p>
            <a:pPr lvl="1"/>
            <a:endParaRPr lang="en-US" sz="1000" kern="1200" dirty="0" smtClean="0">
              <a:solidFill>
                <a:schemeClr val="tx1"/>
              </a:solidFill>
            </a:endParaRPr>
          </a:p>
          <a:p>
            <a:pPr lvl="0"/>
            <a:r>
              <a:rPr lang="en-US" sz="1000" i="1" kern="1200" dirty="0" smtClean="0">
                <a:solidFill>
                  <a:schemeClr val="tx1"/>
                </a:solidFill>
              </a:rPr>
              <a:t>Say:</a:t>
            </a:r>
            <a:r>
              <a:rPr lang="en-US" sz="1000" kern="1200" dirty="0" smtClean="0">
                <a:solidFill>
                  <a:schemeClr val="tx1"/>
                </a:solidFill>
              </a:rPr>
              <a:t> There’s a lot to do, but you’re off to a strong start.</a:t>
            </a:r>
            <a:endParaRPr lang="en-US" sz="1000" kern="1200" dirty="0">
              <a:solidFill>
                <a:schemeClr val="tx1"/>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20</a:t>
            </a:fld>
            <a:endParaRPr lang="en-US"/>
          </a:p>
        </p:txBody>
      </p:sp>
    </p:spTree>
    <p:extLst>
      <p:ext uri="{BB962C8B-B14F-4D97-AF65-F5344CB8AC3E}">
        <p14:creationId xmlns:p14="http://schemas.microsoft.com/office/powerpoint/2010/main" val="11492670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endParaRPr lang="en-US" sz="1000" b="1"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rPr>
              <a:t>[Time: 1/2 minute]</a:t>
            </a:r>
          </a:p>
          <a:p>
            <a:endParaRPr lang="en-US" sz="1000" b="1" dirty="0" smtClean="0"/>
          </a:p>
          <a:p>
            <a:r>
              <a:rPr lang="en-US" sz="1000" i="1" kern="1200" dirty="0" smtClean="0">
                <a:solidFill>
                  <a:schemeClr val="tx1"/>
                </a:solidFill>
                <a:effectLst/>
              </a:rPr>
              <a:t>Say</a:t>
            </a:r>
            <a:r>
              <a:rPr lang="en-US" sz="1000" kern="1200" dirty="0" smtClean="0">
                <a:solidFill>
                  <a:schemeClr val="tx1"/>
                </a:solidFill>
                <a:effectLst/>
              </a:rPr>
              <a:t>: We’re coming to the end of our session today.</a:t>
            </a:r>
            <a:endParaRPr lang="en-US" sz="1000"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21</a:t>
            </a:fld>
            <a:endParaRPr lang="en-US"/>
          </a:p>
        </p:txBody>
      </p:sp>
    </p:spTree>
    <p:extLst>
      <p:ext uri="{BB962C8B-B14F-4D97-AF65-F5344CB8AC3E}">
        <p14:creationId xmlns:p14="http://schemas.microsoft.com/office/powerpoint/2010/main" val="14752622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endParaRPr lang="en-US" sz="1000" dirty="0" smtClean="0"/>
          </a:p>
          <a:p>
            <a:r>
              <a:rPr lang="en-US" sz="1000" dirty="0" smtClean="0"/>
              <a:t>[Time: 1 minute]</a:t>
            </a:r>
          </a:p>
          <a:p>
            <a:endParaRPr lang="en-US" sz="1000" b="1" dirty="0" smtClean="0"/>
          </a:p>
          <a:p>
            <a:r>
              <a:rPr lang="en-US" sz="1000" i="1" kern="1200" dirty="0" smtClean="0">
                <a:solidFill>
                  <a:schemeClr val="tx1"/>
                </a:solidFill>
              </a:rPr>
              <a:t>Say:</a:t>
            </a:r>
            <a:r>
              <a:rPr lang="en-US" sz="1000" kern="1200" dirty="0" smtClean="0">
                <a:solidFill>
                  <a:schemeClr val="tx1"/>
                </a:solidFill>
              </a:rPr>
              <a:t> Today’s session was intended to help you develop the initial components of a strategic plan. Specifically, we focused on how to perform a SWOT analysis, how to identify priority issues for the unit to pursue, and how to develop high-level action plans address</a:t>
            </a:r>
            <a:r>
              <a:rPr lang="en-US" sz="1000" kern="1200" baseline="0" dirty="0" smtClean="0">
                <a:solidFill>
                  <a:schemeClr val="tx1"/>
                </a:solidFill>
              </a:rPr>
              <a:t> the priority issues</a:t>
            </a:r>
            <a:r>
              <a:rPr lang="en-US" sz="1000" kern="1200" dirty="0" smtClean="0">
                <a:solidFill>
                  <a:schemeClr val="tx1"/>
                </a:solidFill>
              </a:rPr>
              <a:t>. It’s no secret that developing a complete strategic plan involves considering more than one priority issue an</a:t>
            </a:r>
            <a:r>
              <a:rPr lang="en-US" sz="1000" kern="1200" dirty="0" smtClean="0">
                <a:solidFill>
                  <a:srgbClr val="FF0000"/>
                </a:solidFill>
              </a:rPr>
              <a:t>d, in many cases,</a:t>
            </a:r>
            <a:r>
              <a:rPr lang="en-US" sz="1000" kern="1200" dirty="0" smtClean="0">
                <a:solidFill>
                  <a:schemeClr val="tx1"/>
                </a:solidFill>
              </a:rPr>
              <a:t> developing more than one action plan. The good news is that during this session, you’ve practiced all the skills you need to craft a powerful strategic plan for your unit. What you’ve experienced today can also help you understand and support strategic planning at the highest levels in your organization.</a:t>
            </a:r>
            <a:endParaRPr lang="en-US" sz="1000" kern="1200" dirty="0">
              <a:solidFill>
                <a:schemeClr val="tx1"/>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22</a:t>
            </a:fld>
            <a:endParaRPr lang="en-US"/>
          </a:p>
        </p:txBody>
      </p:sp>
    </p:spTree>
    <p:extLst>
      <p:ext uri="{BB962C8B-B14F-4D97-AF65-F5344CB8AC3E}">
        <p14:creationId xmlns:p14="http://schemas.microsoft.com/office/powerpoint/2010/main" val="39342063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endParaRPr lang="en-US" sz="1000" i="1" dirty="0" smtClean="0"/>
          </a:p>
          <a:p>
            <a:r>
              <a:rPr lang="en-US" sz="1000" i="0" dirty="0" smtClean="0"/>
              <a:t>[Time: 1 minute]</a:t>
            </a:r>
          </a:p>
          <a:p>
            <a:endParaRPr lang="en-US" sz="1000" i="1" kern="1200" dirty="0" smtClean="0">
              <a:solidFill>
                <a:schemeClr val="tx1"/>
              </a:solidFill>
              <a:effectLst/>
            </a:endParaRPr>
          </a:p>
          <a:p>
            <a:r>
              <a:rPr lang="en-US" sz="1000" i="1" kern="1200" dirty="0" smtClean="0">
                <a:solidFill>
                  <a:schemeClr val="tx1"/>
                </a:solidFill>
                <a:effectLst/>
              </a:rPr>
              <a:t>Say</a:t>
            </a:r>
            <a:r>
              <a:rPr lang="en-US" sz="1000" kern="1200" dirty="0" smtClean="0">
                <a:solidFill>
                  <a:schemeClr val="tx1"/>
                </a:solidFill>
                <a:effectLst/>
              </a:rPr>
              <a:t>: The next step for you in your development is to focus on applying and developing a skill that is particularly relevant to you and has a good chance of making an impact in the workplace for you and your team.</a:t>
            </a:r>
          </a:p>
          <a:p>
            <a:endParaRPr lang="en-US" sz="1000" kern="1200" dirty="0" smtClean="0">
              <a:solidFill>
                <a:schemeClr val="tx1"/>
              </a:solidFill>
              <a:effectLst/>
            </a:endParaRPr>
          </a:p>
          <a:p>
            <a:r>
              <a:rPr lang="en-US" sz="1000" kern="1200" dirty="0" smtClean="0">
                <a:solidFill>
                  <a:schemeClr val="tx1"/>
                </a:solidFill>
                <a:effectLst/>
              </a:rPr>
              <a:t>The On-the-Job section in the Harvard </a:t>
            </a:r>
            <a:r>
              <a:rPr lang="en-US" sz="1000" kern="1200" dirty="0" err="1" smtClean="0">
                <a:solidFill>
                  <a:schemeClr val="tx1"/>
                </a:solidFill>
                <a:effectLst/>
              </a:rPr>
              <a:t>ManageMentor</a:t>
            </a:r>
            <a:r>
              <a:rPr lang="en-US" sz="1000" kern="1200" dirty="0" smtClean="0">
                <a:solidFill>
                  <a:schemeClr val="tx1"/>
                </a:solidFill>
                <a:effectLst/>
              </a:rPr>
              <a:t> topic provides an opportunity for you to pick a skill to work on and come up with specific ways to apply and develop the skill in your workplace. For instance, you can pick the</a:t>
            </a:r>
            <a:r>
              <a:rPr lang="en-US" sz="1000" kern="1200" dirty="0" smtClean="0">
                <a:solidFill>
                  <a:srgbClr val="FF0000"/>
                </a:solidFill>
                <a:effectLst/>
              </a:rPr>
              <a:t> task </a:t>
            </a:r>
            <a:r>
              <a:rPr lang="en-US" sz="1000" b="1" kern="1200" dirty="0" smtClean="0">
                <a:solidFill>
                  <a:schemeClr val="tx1"/>
                </a:solidFill>
                <a:effectLst/>
              </a:rPr>
              <a:t>Clarify</a:t>
            </a:r>
            <a:r>
              <a:rPr lang="en-US" sz="1000" b="1" kern="1200" baseline="0" dirty="0" smtClean="0">
                <a:solidFill>
                  <a:schemeClr val="tx1"/>
                </a:solidFill>
                <a:effectLst/>
              </a:rPr>
              <a:t> roles and responsibilities</a:t>
            </a:r>
            <a:r>
              <a:rPr lang="en-US" sz="1000" kern="1200" dirty="0" smtClean="0">
                <a:solidFill>
                  <a:schemeClr val="tx1"/>
                </a:solidFill>
                <a:effectLst/>
              </a:rPr>
              <a:t>. Then you’ll identify specific action items that you can do to </a:t>
            </a:r>
            <a:r>
              <a:rPr lang="en-US" sz="1000" kern="1200" dirty="0" smtClean="0">
                <a:solidFill>
                  <a:srgbClr val="FF0000"/>
                </a:solidFill>
                <a:effectLst/>
              </a:rPr>
              <a:t>apply and develop this skill</a:t>
            </a:r>
            <a:r>
              <a:rPr lang="en-US" sz="1000" kern="1200" dirty="0" smtClean="0">
                <a:solidFill>
                  <a:schemeClr val="tx1"/>
                </a:solidFill>
                <a:effectLst/>
              </a:rPr>
              <a:t>. For example, you could develop an action item of “For each initiative,</a:t>
            </a:r>
            <a:r>
              <a:rPr lang="en-US" sz="1000" kern="1200" baseline="0" dirty="0" smtClean="0">
                <a:solidFill>
                  <a:schemeClr val="tx1"/>
                </a:solidFill>
                <a:effectLst/>
              </a:rPr>
              <a:t> d</a:t>
            </a:r>
            <a:r>
              <a:rPr lang="en-US" sz="1000" kern="1200" dirty="0" smtClean="0">
                <a:solidFill>
                  <a:schemeClr val="tx1"/>
                </a:solidFill>
                <a:effectLst/>
              </a:rPr>
              <a:t>etermine who will be responsible for the overall effort and who will be responsible for each of the different steps.” </a:t>
            </a:r>
          </a:p>
          <a:p>
            <a:endParaRPr lang="en-US" sz="1000" i="1" kern="1200" dirty="0" smtClean="0">
              <a:solidFill>
                <a:schemeClr val="tx1"/>
              </a:solidFill>
              <a:effectLst/>
            </a:endParaRPr>
          </a:p>
          <a:p>
            <a:r>
              <a:rPr lang="en-US" sz="1000" i="1" kern="1200" dirty="0" smtClean="0">
                <a:solidFill>
                  <a:schemeClr val="tx1"/>
                </a:solidFill>
                <a:effectLst/>
              </a:rPr>
              <a:t>Say</a:t>
            </a:r>
            <a:r>
              <a:rPr lang="en-US" sz="1000" kern="1200" dirty="0" smtClean="0">
                <a:solidFill>
                  <a:schemeClr val="tx1"/>
                </a:solidFill>
                <a:effectLst/>
              </a:rPr>
              <a:t>: In order to complete this learning experience, proceed to the On-the-Job section within the Harvard </a:t>
            </a:r>
            <a:r>
              <a:rPr lang="en-US" sz="1000" kern="1200" dirty="0" err="1" smtClean="0">
                <a:solidFill>
                  <a:schemeClr val="tx1"/>
                </a:solidFill>
                <a:effectLst/>
              </a:rPr>
              <a:t>ManageMentor</a:t>
            </a:r>
            <a:r>
              <a:rPr lang="en-US" sz="1000" kern="1200" dirty="0" smtClean="0">
                <a:solidFill>
                  <a:schemeClr val="tx1"/>
                </a:solidFill>
                <a:effectLst/>
              </a:rPr>
              <a:t> topic. Remember, the only way to develop a skill is to apply and experiment with the use of that skill in your workplace.</a:t>
            </a:r>
            <a:endParaRPr lang="en-US" sz="1000"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23</a:t>
            </a:fld>
            <a:endParaRPr lang="en-US"/>
          </a:p>
        </p:txBody>
      </p:sp>
    </p:spTree>
    <p:extLst>
      <p:ext uri="{BB962C8B-B14F-4D97-AF65-F5344CB8AC3E}">
        <p14:creationId xmlns:p14="http://schemas.microsoft.com/office/powerpoint/2010/main" val="681641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endParaRPr lang="en-US" sz="1000" b="1"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rPr>
              <a:t>[Time: 1/2 minute]</a:t>
            </a:r>
          </a:p>
          <a:p>
            <a:endParaRPr lang="en-US" sz="1000" b="1" dirty="0" smtClean="0"/>
          </a:p>
          <a:p>
            <a:r>
              <a:rPr lang="en-US" sz="1000" i="1" kern="1200" dirty="0" smtClean="0">
                <a:solidFill>
                  <a:schemeClr val="tx1"/>
                </a:solidFill>
                <a:effectLst/>
              </a:rPr>
              <a:t>Instructions:</a:t>
            </a:r>
            <a:r>
              <a:rPr lang="en-US" sz="1000" kern="1200" dirty="0" smtClean="0">
                <a:solidFill>
                  <a:schemeClr val="tx1"/>
                </a:solidFill>
                <a:effectLst/>
              </a:rPr>
              <a:t> Thank participants for their time and active participation.</a:t>
            </a:r>
            <a:endParaRPr lang="en-US" sz="1000"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24</a:t>
            </a:fld>
            <a:endParaRPr lang="en-US"/>
          </a:p>
        </p:txBody>
      </p:sp>
    </p:spTree>
    <p:extLst>
      <p:ext uri="{BB962C8B-B14F-4D97-AF65-F5344CB8AC3E}">
        <p14:creationId xmlns:p14="http://schemas.microsoft.com/office/powerpoint/2010/main" val="3495254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kern="1200" dirty="0" smtClean="0">
                <a:solidFill>
                  <a:schemeClr val="tx1"/>
                </a:solidFill>
                <a:effectLst/>
              </a:rPr>
              <a:t>Facilitator notes:</a:t>
            </a:r>
          </a:p>
          <a:p>
            <a:endParaRPr lang="en-US" sz="1000" i="1" dirty="0" smtClean="0"/>
          </a:p>
          <a:p>
            <a:r>
              <a:rPr lang="en-US" sz="1000" i="1" dirty="0" smtClean="0"/>
              <a:t>Say</a:t>
            </a:r>
            <a:r>
              <a:rPr lang="en-US" sz="1000" dirty="0" smtClean="0"/>
              <a:t>: Good morning/afternoon. This is ________ from ________ . We’ll be starting today’s session at ___. As you come online, please take a moment to answer the question on your screen via the chat panel. We’ll give your colleagues a few more moments to join our session and then we’ll get started. Thank you.</a:t>
            </a:r>
          </a:p>
          <a:p>
            <a:endParaRPr lang="en-US" sz="1000" i="1" dirty="0" smtClean="0"/>
          </a:p>
          <a:p>
            <a:r>
              <a:rPr lang="en-US" sz="1000" i="1" dirty="0" smtClean="0"/>
              <a:t>Instructions:</a:t>
            </a:r>
            <a:r>
              <a:rPr lang="en-US" sz="1000" dirty="0" smtClean="0"/>
              <a:t> Consider answering the question in the chat panel first to show an example. Note, there is no need to debrief the question now—it will be discussed several slides later. </a:t>
            </a:r>
          </a:p>
          <a:p>
            <a:endParaRPr lang="en-US" sz="1000" dirty="0" smtClean="0"/>
          </a:p>
          <a:p>
            <a:r>
              <a:rPr lang="en-US" sz="1000" dirty="0" smtClean="0"/>
              <a:t>However, use this time to make note of the most common and least common responses, so you are prepared to debrief later.</a:t>
            </a:r>
          </a:p>
          <a:p>
            <a:endParaRPr lang="en-US" sz="1000" b="0" kern="1200" dirty="0" smtClean="0">
              <a:solidFill>
                <a:schemeClr val="tx1"/>
              </a:solidFill>
              <a:effectLst/>
            </a:endParaRPr>
          </a:p>
          <a:p>
            <a:endParaRPr lang="en-US" sz="1000" b="0" kern="1200" dirty="0" smtClean="0">
              <a:solidFill>
                <a:schemeClr val="tx1"/>
              </a:solidFill>
              <a:effectLst/>
            </a:endParaRPr>
          </a:p>
          <a:p>
            <a:endParaRPr lang="en-US" sz="1000" b="0" kern="1200" dirty="0" smtClean="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3</a:t>
            </a:fld>
            <a:endParaRPr lang="en-US"/>
          </a:p>
        </p:txBody>
      </p:sp>
    </p:spTree>
    <p:extLst>
      <p:ext uri="{BB962C8B-B14F-4D97-AF65-F5344CB8AC3E}">
        <p14:creationId xmlns:p14="http://schemas.microsoft.com/office/powerpoint/2010/main" val="33334200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a:t>
            </a:r>
            <a:r>
              <a:rPr lang="en-US" sz="1000" b="1" baseline="0" dirty="0" smtClean="0"/>
              <a:t> notes:</a:t>
            </a:r>
          </a:p>
          <a:p>
            <a:endParaRPr lang="en-US" sz="1000" b="1" dirty="0" smtClean="0"/>
          </a:p>
          <a:p>
            <a:r>
              <a:rPr lang="en-US" sz="1000" i="0" baseline="0" dirty="0" smtClean="0"/>
              <a:t>[Time: </a:t>
            </a:r>
            <a:r>
              <a:rPr lang="en-US" sz="1000" baseline="0" dirty="0" smtClean="0"/>
              <a:t>1</a:t>
            </a:r>
            <a:r>
              <a:rPr lang="en-US" sz="1000" dirty="0" smtClean="0"/>
              <a:t> minute]</a:t>
            </a:r>
          </a:p>
          <a:p>
            <a:endParaRPr lang="en-US" sz="1000" b="1" baseline="0" dirty="0" smtClean="0"/>
          </a:p>
          <a:p>
            <a:r>
              <a:rPr lang="en-US" sz="1000" i="1" baseline="0" dirty="0" smtClean="0"/>
              <a:t>Instructions</a:t>
            </a:r>
            <a:r>
              <a:rPr lang="en-US" sz="1000" baseline="0" dirty="0" smtClean="0"/>
              <a:t>: Introduce yourself and any co-facilitator or web conferencing producer who might be helping with the session. Acknowledge the relative size of the audience, and consider having participants chat in their locations if this information is not readily apparent. The point is to give people a sense of who is participating in the session today.</a:t>
            </a:r>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4</a:t>
            </a:fld>
            <a:endParaRPr lang="en-US"/>
          </a:p>
        </p:txBody>
      </p:sp>
    </p:spTree>
    <p:extLst>
      <p:ext uri="{BB962C8B-B14F-4D97-AF65-F5344CB8AC3E}">
        <p14:creationId xmlns:p14="http://schemas.microsoft.com/office/powerpoint/2010/main" val="24430231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endParaRPr lang="en-US" sz="1000" b="1" dirty="0" smtClean="0"/>
          </a:p>
          <a:p>
            <a:r>
              <a:rPr lang="en-US" sz="1000" dirty="0" smtClean="0"/>
              <a:t>[Time: 1 minute]</a:t>
            </a:r>
          </a:p>
          <a:p>
            <a:endParaRPr lang="en-US" sz="1000" dirty="0" smtClean="0"/>
          </a:p>
          <a:p>
            <a:r>
              <a:rPr lang="en-US" sz="1000" i="1" dirty="0" smtClean="0"/>
              <a:t>Say</a:t>
            </a:r>
            <a:r>
              <a:rPr lang="en-US" sz="1000" dirty="0" smtClean="0"/>
              <a:t>: Today’s session has been designed to be an interactive experience. To get the most from the session, here are a few tips about how to participate.</a:t>
            </a:r>
          </a:p>
          <a:p>
            <a:endParaRPr lang="en-US" sz="1000" i="1" dirty="0" smtClean="0"/>
          </a:p>
          <a:p>
            <a:r>
              <a:rPr lang="en-US" sz="1000" i="1" dirty="0" smtClean="0"/>
              <a:t>Instructions</a:t>
            </a:r>
            <a:r>
              <a:rPr lang="en-US" sz="1000" dirty="0" smtClean="0"/>
              <a:t>: Highlight any web conferencing features to be used</a:t>
            </a:r>
            <a:r>
              <a:rPr lang="en-US" sz="1000" dirty="0" smtClean="0">
                <a:solidFill>
                  <a:srgbClr val="FF0000"/>
                </a:solidFill>
              </a:rPr>
              <a:t>, </a:t>
            </a:r>
            <a:r>
              <a:rPr lang="en-US" sz="1000" dirty="0" smtClean="0"/>
              <a:t>such as the chat panel and raise hand feature. Note that the raise hand feature may not be necessary if the group is relatively small. With a small group, participants could volunteer by just </a:t>
            </a:r>
            <a:r>
              <a:rPr lang="en-US" sz="1000" dirty="0" err="1" smtClean="0"/>
              <a:t>unmuting</a:t>
            </a:r>
            <a:r>
              <a:rPr lang="en-US" sz="1000" dirty="0" smtClean="0"/>
              <a:t> themselves and speaking up. If you do choose to use the raise hand feature, explain, “When I invite you to raise your hand during the session, I mean you can click on the raise hand button if you want to share your thoughts with the group.”</a:t>
            </a:r>
          </a:p>
          <a:p>
            <a:endParaRPr lang="en-US" sz="1000" i="1" dirty="0" smtClean="0"/>
          </a:p>
          <a:p>
            <a:r>
              <a:rPr lang="en-US" sz="1000" i="1" dirty="0" smtClean="0"/>
              <a:t>Say</a:t>
            </a:r>
            <a:r>
              <a:rPr lang="en-US" sz="1000" dirty="0" smtClean="0"/>
              <a:t>: It appears we are ready to start.</a:t>
            </a:r>
          </a:p>
          <a:p>
            <a:endParaRPr lang="en-US" sz="1000" dirty="0" smtClean="0"/>
          </a:p>
        </p:txBody>
      </p:sp>
      <p:sp>
        <p:nvSpPr>
          <p:cNvPr id="4" name="Slide Number Placeholder 3"/>
          <p:cNvSpPr>
            <a:spLocks noGrp="1"/>
          </p:cNvSpPr>
          <p:nvPr>
            <p:ph type="sldNum" sz="quarter" idx="10"/>
          </p:nvPr>
        </p:nvSpPr>
        <p:spPr/>
        <p:txBody>
          <a:bodyPr/>
          <a:lstStyle/>
          <a:p>
            <a:fld id="{0F6FD2F7-CDEE-424D-9014-E9AF9FE6567C}" type="slidenum">
              <a:rPr lang="en-US" smtClean="0"/>
              <a:pPr/>
              <a:t>5</a:t>
            </a:fld>
            <a:endParaRPr lang="en-US"/>
          </a:p>
        </p:txBody>
      </p:sp>
    </p:spTree>
    <p:extLst>
      <p:ext uri="{BB962C8B-B14F-4D97-AF65-F5344CB8AC3E}">
        <p14:creationId xmlns:p14="http://schemas.microsoft.com/office/powerpoint/2010/main" val="3886142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endParaRPr lang="en-US" sz="1000" b="1" dirty="0" smtClean="0"/>
          </a:p>
          <a:p>
            <a:r>
              <a:rPr lang="en-US" sz="1000" dirty="0" smtClean="0"/>
              <a:t>[Time: 5 minutes]</a:t>
            </a:r>
          </a:p>
          <a:p>
            <a:endParaRPr lang="en-US" sz="1000" b="1" dirty="0" smtClean="0"/>
          </a:p>
          <a:p>
            <a:r>
              <a:rPr lang="en-US" sz="1000" i="1" kern="1200" dirty="0" smtClean="0">
                <a:solidFill>
                  <a:schemeClr val="tx1"/>
                </a:solidFill>
              </a:rPr>
              <a:t>Instructions:</a:t>
            </a:r>
            <a:r>
              <a:rPr lang="en-US" sz="1000" kern="1200" dirty="0" smtClean="0">
                <a:solidFill>
                  <a:schemeClr val="tx1"/>
                </a:solidFill>
              </a:rPr>
              <a:t> Debrief the icebreaker question from the beginning. Briefly summarize participants’ responses; for example, their responses might lead you to say, “It looks like a number of you have some kind of strategic plan for your unit, while others do not have a formal strategic plan.”    </a:t>
            </a:r>
          </a:p>
          <a:p>
            <a:endParaRPr lang="en-US" sz="1000" i="1" kern="1200" dirty="0" smtClean="0">
              <a:solidFill>
                <a:schemeClr val="tx1"/>
              </a:solidFill>
            </a:endParaRPr>
          </a:p>
          <a:p>
            <a:r>
              <a:rPr lang="en-US" sz="1000" i="1" kern="1200" dirty="0" smtClean="0">
                <a:solidFill>
                  <a:schemeClr val="tx1"/>
                </a:solidFill>
              </a:rPr>
              <a:t>Say (if some participants have a strategic plan for their unit): </a:t>
            </a:r>
            <a:r>
              <a:rPr lang="en-US" sz="1000" kern="1200" dirty="0" smtClean="0">
                <a:solidFill>
                  <a:schemeClr val="tx1"/>
                </a:solidFill>
              </a:rPr>
              <a:t>Let’s hear from one or two of you about </a:t>
            </a:r>
            <a:r>
              <a:rPr lang="en-US" sz="1000" i="0" kern="1200" dirty="0" smtClean="0">
                <a:solidFill>
                  <a:schemeClr val="tx1"/>
                </a:solidFill>
              </a:rPr>
              <a:t>how</a:t>
            </a:r>
            <a:r>
              <a:rPr lang="en-US" sz="1000" i="1" kern="1200" dirty="0" smtClean="0">
                <a:solidFill>
                  <a:schemeClr val="tx1"/>
                </a:solidFill>
              </a:rPr>
              <a:t> </a:t>
            </a:r>
            <a:r>
              <a:rPr lang="en-US" sz="1000" kern="1200" dirty="0" smtClean="0">
                <a:solidFill>
                  <a:schemeClr val="tx1"/>
                </a:solidFill>
              </a:rPr>
              <a:t>you use the strategic plan in your unit’s work. </a:t>
            </a:r>
          </a:p>
          <a:p>
            <a:endParaRPr lang="en-US" sz="1000" kern="1200" dirty="0" smtClean="0">
              <a:solidFill>
                <a:schemeClr val="tx1"/>
              </a:solidFill>
            </a:endParaRPr>
          </a:p>
          <a:p>
            <a:r>
              <a:rPr lang="en-US" sz="1000" kern="1200" dirty="0" smtClean="0">
                <a:solidFill>
                  <a:schemeClr val="tx1"/>
                </a:solidFill>
              </a:rPr>
              <a:t>Say </a:t>
            </a:r>
            <a:r>
              <a:rPr lang="en-US" sz="1000" i="1" kern="1200" dirty="0" smtClean="0">
                <a:solidFill>
                  <a:schemeClr val="tx1"/>
                </a:solidFill>
              </a:rPr>
              <a:t>(if any participants indicate there is no strategic plan for their unit): </a:t>
            </a:r>
            <a:r>
              <a:rPr lang="en-US" sz="1000" kern="1200" dirty="0" smtClean="0">
                <a:solidFill>
                  <a:schemeClr val="tx1"/>
                </a:solidFill>
              </a:rPr>
              <a:t>If you don’t currently have a strategic plan, how do you think one could help you and your unit? Please raise your hand if you want to share some thoughts. </a:t>
            </a:r>
          </a:p>
          <a:p>
            <a:endParaRPr lang="en-US" sz="1000" i="1" kern="1200" dirty="0" smtClean="0">
              <a:solidFill>
                <a:schemeClr val="tx1"/>
              </a:solidFill>
            </a:endParaRPr>
          </a:p>
          <a:p>
            <a:r>
              <a:rPr lang="en-US" sz="1000" i="1" kern="1200" dirty="0" smtClean="0">
                <a:solidFill>
                  <a:schemeClr val="tx1"/>
                </a:solidFill>
              </a:rPr>
              <a:t>Instructions</a:t>
            </a:r>
            <a:r>
              <a:rPr lang="en-US" sz="1000" kern="1200" dirty="0" smtClean="0">
                <a:solidFill>
                  <a:schemeClr val="tx1"/>
                </a:solidFill>
              </a:rPr>
              <a:t>: Take one or two responses, then summarize what people have said.</a:t>
            </a:r>
          </a:p>
          <a:p>
            <a:endParaRPr lang="en-US" sz="1000" i="1" kern="1200" dirty="0" smtClean="0">
              <a:solidFill>
                <a:schemeClr val="tx1"/>
              </a:solidFill>
            </a:endParaRPr>
          </a:p>
          <a:p>
            <a:r>
              <a:rPr lang="en-US" sz="1000" i="1" kern="1200" dirty="0" smtClean="0">
                <a:solidFill>
                  <a:schemeClr val="tx1"/>
                </a:solidFill>
              </a:rPr>
              <a:t>Say</a:t>
            </a:r>
            <a:r>
              <a:rPr lang="en-US" sz="1000" kern="1200" dirty="0" smtClean="0">
                <a:solidFill>
                  <a:schemeClr val="tx1"/>
                </a:solidFill>
              </a:rPr>
              <a:t>: These are great insights about how a strategic plan can provide focus and direction to your unit’s work. No matter what your role in the organization, as a manager, it’s important to understand some basics about how to create a strategic plan. </a:t>
            </a:r>
            <a:endParaRPr lang="en-US" sz="1000" kern="1200" dirty="0">
              <a:solidFill>
                <a:schemeClr val="tx1"/>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6</a:t>
            </a:fld>
            <a:endParaRPr lang="en-US"/>
          </a:p>
        </p:txBody>
      </p:sp>
    </p:spTree>
    <p:extLst>
      <p:ext uri="{BB962C8B-B14F-4D97-AF65-F5344CB8AC3E}">
        <p14:creationId xmlns:p14="http://schemas.microsoft.com/office/powerpoint/2010/main" val="17801687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endParaRPr lang="en-US" sz="1000" dirty="0" smtClean="0"/>
          </a:p>
          <a:p>
            <a:r>
              <a:rPr lang="en-US" sz="1000" dirty="0" smtClean="0"/>
              <a:t>[Time: 1 minute]</a:t>
            </a:r>
          </a:p>
          <a:p>
            <a:endParaRPr lang="en-US" sz="1000" b="1" dirty="0" smtClean="0"/>
          </a:p>
          <a:p>
            <a:r>
              <a:rPr lang="en-US" sz="1000" i="1" kern="1200" dirty="0" smtClean="0">
                <a:solidFill>
                  <a:schemeClr val="tx1"/>
                </a:solidFill>
              </a:rPr>
              <a:t>Say:</a:t>
            </a:r>
            <a:r>
              <a:rPr lang="en-US" sz="1000" kern="1200" dirty="0" smtClean="0">
                <a:solidFill>
                  <a:schemeClr val="tx1"/>
                </a:solidFill>
              </a:rPr>
              <a:t> Today’s session will focus on developing the initial components of a strategic plan. Specifically, we are going to discuss how to perform a SWOT analysis, how to identify priority issues for the unit to pursue, and how to develop high-level action plans to address your priority issues.  </a:t>
            </a:r>
            <a:endParaRPr lang="en-US" sz="1000" kern="1200" dirty="0">
              <a:solidFill>
                <a:schemeClr val="tx1"/>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7</a:t>
            </a:fld>
            <a:endParaRPr lang="en-US"/>
          </a:p>
        </p:txBody>
      </p:sp>
    </p:spTree>
    <p:extLst>
      <p:ext uri="{BB962C8B-B14F-4D97-AF65-F5344CB8AC3E}">
        <p14:creationId xmlns:p14="http://schemas.microsoft.com/office/powerpoint/2010/main" val="39342063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endParaRPr lang="en-US" sz="1000" i="1" dirty="0" smtClean="0"/>
          </a:p>
          <a:p>
            <a:r>
              <a:rPr lang="en-US" sz="1000" dirty="0" smtClean="0"/>
              <a:t>[Time: 1/2 minute]</a:t>
            </a:r>
          </a:p>
          <a:p>
            <a:endParaRPr lang="en-US" sz="1000" i="1" dirty="0" smtClean="0"/>
          </a:p>
          <a:p>
            <a:r>
              <a:rPr lang="en-US" sz="1000" i="1" kern="1200" dirty="0" smtClean="0">
                <a:solidFill>
                  <a:schemeClr val="tx1"/>
                </a:solidFill>
              </a:rPr>
              <a:t>Say</a:t>
            </a:r>
            <a:r>
              <a:rPr lang="en-US" sz="1000" kern="1200" dirty="0" smtClean="0">
                <a:solidFill>
                  <a:schemeClr val="tx1"/>
                </a:solidFill>
              </a:rPr>
              <a:t>: So let’s get started by discussing how to do a SWOT analysis to identify external and internal factors that affect your unit’s choices about what strategies to pursue.</a:t>
            </a: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8</a:t>
            </a:fld>
            <a:endParaRPr lang="en-US"/>
          </a:p>
        </p:txBody>
      </p:sp>
    </p:spTree>
    <p:extLst>
      <p:ext uri="{BB962C8B-B14F-4D97-AF65-F5344CB8AC3E}">
        <p14:creationId xmlns:p14="http://schemas.microsoft.com/office/powerpoint/2010/main" val="25845497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b="1" i="1"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000" b="0" i="0" dirty="0" smtClean="0"/>
              <a:t>[Time: 5 minutes]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b="0" i="0" dirty="0" smtClean="0"/>
          </a:p>
          <a:p>
            <a:r>
              <a:rPr lang="en-US" sz="1000" i="1" kern="1200" dirty="0" smtClean="0">
                <a:solidFill>
                  <a:schemeClr val="tx1"/>
                </a:solidFill>
              </a:rPr>
              <a:t>Say</a:t>
            </a:r>
            <a:r>
              <a:rPr lang="en-US" sz="1000" kern="1200" dirty="0" smtClean="0">
                <a:solidFill>
                  <a:schemeClr val="tx1"/>
                </a:solidFill>
              </a:rPr>
              <a:t>: As part of your pre-work for this session, we asked you to complete the Harvard </a:t>
            </a:r>
            <a:r>
              <a:rPr lang="en-US" sz="1000" kern="1200" dirty="0" err="1" smtClean="0">
                <a:solidFill>
                  <a:schemeClr val="tx1"/>
                </a:solidFill>
              </a:rPr>
              <a:t>ManageMentor</a:t>
            </a:r>
            <a:r>
              <a:rPr lang="en-US" sz="1000" kern="1200" dirty="0" smtClean="0">
                <a:solidFill>
                  <a:schemeClr val="tx1"/>
                </a:solidFill>
              </a:rPr>
              <a:t> tool “Worksheet for Conducting a SWOT Analysis.” Let’s start by looking at the External Analysis section in the middle of the worksheet. That’s where you identified the external opportunities and threats that could affect your unit’s strategic choices. This slide shows some example opportunities and threats for a a building materials supplier.  </a:t>
            </a:r>
          </a:p>
          <a:p>
            <a:endParaRPr lang="en-US" sz="1000" i="1" kern="1200" dirty="0" smtClean="0">
              <a:solidFill>
                <a:schemeClr val="tx1"/>
              </a:solidFill>
            </a:endParaRPr>
          </a:p>
          <a:p>
            <a:r>
              <a:rPr lang="en-US" sz="1000" i="1" kern="1200" dirty="0" smtClean="0">
                <a:solidFill>
                  <a:schemeClr val="tx1"/>
                </a:solidFill>
              </a:rPr>
              <a:t>Instructions:</a:t>
            </a:r>
            <a:r>
              <a:rPr lang="en-US" sz="1000" kern="1200" dirty="0" smtClean="0">
                <a:solidFill>
                  <a:schemeClr val="tx1"/>
                </a:solidFill>
              </a:rPr>
              <a:t> In</a:t>
            </a:r>
            <a:r>
              <a:rPr lang="en-US" sz="1000" kern="1200" baseline="0" dirty="0" smtClean="0">
                <a:solidFill>
                  <a:schemeClr val="tx1"/>
                </a:solidFill>
              </a:rPr>
              <a:t> addition to</a:t>
            </a:r>
            <a:r>
              <a:rPr lang="en-US" sz="1000" kern="1200" dirty="0" smtClean="0">
                <a:solidFill>
                  <a:schemeClr val="tx1"/>
                </a:solidFill>
              </a:rPr>
              <a:t> the example opportunities and threats, you may wish to provide a few opportunities or threats relevant to your organization. For</a:t>
            </a:r>
            <a:r>
              <a:rPr lang="en-US" sz="1000" kern="1200" baseline="0" dirty="0" smtClean="0">
                <a:solidFill>
                  <a:schemeClr val="tx1"/>
                </a:solidFill>
              </a:rPr>
              <a:t> instance, you might be aware of a new technology that could help shorten the product development cycle (an opportunity) or might have data showing customers are becoming less interested in your organization’s offerings (threat). </a:t>
            </a:r>
            <a:r>
              <a:rPr lang="en-US" sz="1000" kern="1200" dirty="0" smtClean="0">
                <a:solidFill>
                  <a:schemeClr val="tx1"/>
                </a:solidFill>
              </a:rPr>
              <a:t>Give participants a minute to review their worksheet entries, then ask for volunteers to chat in examples of opportunities and threats they identified for their unit. After a minute or so, ask for one</a:t>
            </a:r>
            <a:r>
              <a:rPr lang="en-US" sz="1000" kern="1200" baseline="0" dirty="0" smtClean="0">
                <a:solidFill>
                  <a:schemeClr val="tx1"/>
                </a:solidFill>
              </a:rPr>
              <a:t> or two</a:t>
            </a:r>
            <a:r>
              <a:rPr lang="en-US" sz="1000" kern="1200" dirty="0" smtClean="0">
                <a:solidFill>
                  <a:schemeClr val="tx1"/>
                </a:solidFill>
              </a:rPr>
              <a:t> volunteers to comment on the most common opportunities and threats that the group has shared.</a:t>
            </a:r>
          </a:p>
          <a:p>
            <a:endParaRPr lang="en-US" sz="1000" i="1" kern="1200" dirty="0" smtClean="0">
              <a:solidFill>
                <a:schemeClr val="tx1"/>
              </a:solidFill>
            </a:endParaRPr>
          </a:p>
          <a:p>
            <a:r>
              <a:rPr lang="en-US" sz="1000" i="1" kern="1200" dirty="0" smtClean="0">
                <a:solidFill>
                  <a:schemeClr val="tx1"/>
                </a:solidFill>
              </a:rPr>
              <a:t>Say:</a:t>
            </a:r>
            <a:r>
              <a:rPr lang="en-US" sz="1000" kern="1200" dirty="0" smtClean="0">
                <a:solidFill>
                  <a:schemeClr val="tx1"/>
                </a:solidFill>
              </a:rPr>
              <a:t> You’ve identified some intriguing opportunities and potentially disruptive threats. But before you can figure out what to do with this information, you need to complete your SWOT analysis by looking at internal factors affecting your unit. </a:t>
            </a:r>
            <a:endParaRPr lang="en-US" sz="1000" kern="1200" dirty="0">
              <a:solidFill>
                <a:schemeClr val="tx1"/>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9</a:t>
            </a:fld>
            <a:endParaRPr lang="en-US"/>
          </a:p>
        </p:txBody>
      </p:sp>
    </p:spTree>
    <p:extLst>
      <p:ext uri="{BB962C8B-B14F-4D97-AF65-F5344CB8AC3E}">
        <p14:creationId xmlns:p14="http://schemas.microsoft.com/office/powerpoint/2010/main" val="5578350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4344986"/>
          </a:xfrm>
          <a:prstGeom prst="rect">
            <a:avLst/>
          </a:prstGeom>
        </p:spPr>
        <p:txBody>
          <a:body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2014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2914315"/>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smtClean="0"/>
              <a:t>Presentation Title</a:t>
            </a:r>
            <a:endParaRPr lang="en-US" dirty="0"/>
          </a:p>
        </p:txBody>
      </p:sp>
    </p:spTree>
    <p:extLst>
      <p:ext uri="{BB962C8B-B14F-4D97-AF65-F5344CB8AC3E}">
        <p14:creationId xmlns:p14="http://schemas.microsoft.com/office/powerpoint/2010/main" val="4058257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no cobranding">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5528276"/>
          </a:xfrm>
          <a:prstGeom prst="rect">
            <a:avLst/>
          </a:prstGeom>
        </p:spPr>
        <p:txBody>
          <a:body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2014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3790177"/>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smtClean="0"/>
              <a:t>Presentation Title</a:t>
            </a:r>
            <a:endParaRPr lang="en-US" dirty="0"/>
          </a:p>
        </p:txBody>
      </p:sp>
    </p:spTree>
    <p:extLst>
      <p:ext uri="{BB962C8B-B14F-4D97-AF65-F5344CB8AC3E}">
        <p14:creationId xmlns:p14="http://schemas.microsoft.com/office/powerpoint/2010/main" val="31542170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Content Placeholder 3"/>
          <p:cNvSpPr>
            <a:spLocks noGrp="1"/>
          </p:cNvSpPr>
          <p:nvPr>
            <p:ph sz="quarter" idx="10"/>
          </p:nvPr>
        </p:nvSpPr>
        <p:spPr>
          <a:xfrm>
            <a:off x="444499" y="1831975"/>
            <a:ext cx="8233833" cy="422169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523927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_pictur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457200" y="1846063"/>
            <a:ext cx="4908549" cy="3408561"/>
          </a:xfrm>
        </p:spPr>
        <p:txBody>
          <a:bodyPr/>
          <a:lstStyle/>
          <a:p>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6" name="Text Placeholder 5"/>
          <p:cNvSpPr>
            <a:spLocks noGrp="1"/>
          </p:cNvSpPr>
          <p:nvPr>
            <p:ph type="body" sz="quarter" idx="13" hasCustomPrompt="1"/>
          </p:nvPr>
        </p:nvSpPr>
        <p:spPr>
          <a:xfrm>
            <a:off x="5715000" y="1846064"/>
            <a:ext cx="2967038" cy="3430588"/>
          </a:xfrm>
        </p:spPr>
        <p:txBody>
          <a:bodyPr/>
          <a:lstStyle>
            <a:lvl1pPr marL="225425" indent="-225425">
              <a:buFont typeface="Arial"/>
              <a:buChar char="•"/>
              <a:defRPr sz="2000"/>
            </a:lvl1pPr>
            <a:lvl2pPr marL="623888" indent="-231775">
              <a:buFont typeface="Lucida Grande"/>
              <a:buChar char="­"/>
              <a:defRPr sz="1800"/>
            </a:lvl2pPr>
          </a:lstStyle>
          <a:p>
            <a:pPr lvl="0"/>
            <a:r>
              <a:rPr lang="en-US" dirty="0" smtClean="0"/>
              <a:t>Bullet</a:t>
            </a:r>
          </a:p>
          <a:p>
            <a:pPr lvl="1"/>
            <a:r>
              <a:rPr lang="en-US" dirty="0" smtClean="0"/>
              <a:t>Sub bullet</a:t>
            </a:r>
          </a:p>
          <a:p>
            <a:pPr lvl="0"/>
            <a:r>
              <a:rPr lang="en-US" dirty="0" smtClean="0"/>
              <a:t>Bullet</a:t>
            </a:r>
          </a:p>
          <a:p>
            <a:pPr lvl="0"/>
            <a:r>
              <a:rPr lang="en-US" dirty="0" smtClean="0"/>
              <a:t>Bullet</a:t>
            </a:r>
          </a:p>
          <a:p>
            <a:pPr lvl="0"/>
            <a:endParaRPr lang="en-US" dirty="0" smtClean="0"/>
          </a:p>
        </p:txBody>
      </p:sp>
    </p:spTree>
    <p:extLst>
      <p:ext uri="{BB962C8B-B14F-4D97-AF65-F5344CB8AC3E}">
        <p14:creationId xmlns:p14="http://schemas.microsoft.com/office/powerpoint/2010/main" val="26206287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793262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cenario">
    <p:spTree>
      <p:nvGrpSpPr>
        <p:cNvPr id="1" name=""/>
        <p:cNvGrpSpPr/>
        <p:nvPr/>
      </p:nvGrpSpPr>
      <p:grpSpPr>
        <a:xfrm>
          <a:off x="0" y="0"/>
          <a:ext cx="0" cy="0"/>
          <a:chOff x="0" y="0"/>
          <a:chExt cx="0" cy="0"/>
        </a:xfrm>
      </p:grpSpPr>
      <p:sp>
        <p:nvSpPr>
          <p:cNvPr id="4" name="Rectangle 3"/>
          <p:cNvSpPr/>
          <p:nvPr userDrawn="1"/>
        </p:nvSpPr>
        <p:spPr>
          <a:xfrm>
            <a:off x="0" y="1"/>
            <a:ext cx="9144000" cy="6588124"/>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457202" y="987425"/>
            <a:ext cx="5019674" cy="861291"/>
          </a:xfrm>
        </p:spPr>
        <p:txBody>
          <a:bodyPr anchor="b"/>
          <a:lstStyle>
            <a:lvl1pPr>
              <a:defRPr b="1">
                <a:solidFill>
                  <a:srgbClr val="000000"/>
                </a:solidFill>
              </a:defRPr>
            </a:lvl1pPr>
          </a:lstStyle>
          <a:p>
            <a:r>
              <a:rPr lang="en-US" dirty="0" smtClean="0"/>
              <a:t>Click to edit master title style</a:t>
            </a:r>
            <a:endParaRPr lang="en-US" dirty="0"/>
          </a:p>
        </p:txBody>
      </p:sp>
      <p:sp>
        <p:nvSpPr>
          <p:cNvPr id="5" name="TextBox 4"/>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50000"/>
                  </a:schemeClr>
                </a:solidFill>
              </a:rPr>
              <a:pPr algn="r"/>
              <a:t>‹#›</a:t>
            </a:fld>
            <a:endParaRPr lang="en-US" sz="1500" dirty="0">
              <a:solidFill>
                <a:schemeClr val="accent5">
                  <a:lumMod val="50000"/>
                </a:schemeClr>
              </a:solidFill>
            </a:endParaRPr>
          </a:p>
        </p:txBody>
      </p:sp>
      <p:sp>
        <p:nvSpPr>
          <p:cNvPr id="6" name="TextBox 5"/>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2014 Harvard Business School Publishing. All rights reserved. Harvard Business Publishing is an affiliate of Harvard Business School.</a:t>
            </a:r>
          </a:p>
        </p:txBody>
      </p:sp>
      <p:pic>
        <p:nvPicPr>
          <p:cNvPr id="7" name="Picture 6"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13" name="Text Placeholder 12"/>
          <p:cNvSpPr>
            <a:spLocks noGrp="1"/>
          </p:cNvSpPr>
          <p:nvPr>
            <p:ph type="body" sz="quarter" idx="10"/>
          </p:nvPr>
        </p:nvSpPr>
        <p:spPr>
          <a:xfrm>
            <a:off x="444500" y="2063750"/>
            <a:ext cx="5032375" cy="3698875"/>
          </a:xfrm>
        </p:spPr>
        <p:txBody>
          <a:bodyPr/>
          <a:lstStyle>
            <a:lvl1pPr marL="53975" indent="0">
              <a:buNone/>
              <a:defRPr lang="en-US" dirty="0" smtClean="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0" name="Text Placeholder 19"/>
          <p:cNvSpPr>
            <a:spLocks noGrp="1"/>
          </p:cNvSpPr>
          <p:nvPr>
            <p:ph type="body" sz="quarter" idx="11"/>
          </p:nvPr>
        </p:nvSpPr>
        <p:spPr>
          <a:xfrm>
            <a:off x="5762625" y="2036319"/>
            <a:ext cx="2968625" cy="3758056"/>
          </a:xfrm>
        </p:spPr>
        <p:txBody>
          <a:bodyPr anchor="t"/>
          <a:lstStyle>
            <a:lvl1pPr marL="53975" indent="0">
              <a:buNone/>
              <a:defRPr sz="3200" i="1">
                <a:solidFill>
                  <a:srgbClr val="B00020"/>
                </a:solidFill>
              </a:defRPr>
            </a:lvl1pPr>
          </a:lstStyle>
          <a:p>
            <a:pPr lvl="0"/>
            <a:r>
              <a:rPr lang="en-US" dirty="0" smtClean="0"/>
              <a:t>Click to edit Master text styles</a:t>
            </a:r>
          </a:p>
        </p:txBody>
      </p:sp>
      <p:grpSp>
        <p:nvGrpSpPr>
          <p:cNvPr id="19" name="Group 18"/>
          <p:cNvGrpSpPr/>
          <p:nvPr userDrawn="1"/>
        </p:nvGrpSpPr>
        <p:grpSpPr>
          <a:xfrm>
            <a:off x="7632039" y="1"/>
            <a:ext cx="1110074" cy="1586829"/>
            <a:chOff x="7632039" y="1"/>
            <a:chExt cx="1110074" cy="1586829"/>
          </a:xfrm>
        </p:grpSpPr>
        <p:grpSp>
          <p:nvGrpSpPr>
            <p:cNvPr id="21" name="Group 20"/>
            <p:cNvGrpSpPr/>
            <p:nvPr/>
          </p:nvGrpSpPr>
          <p:grpSpPr>
            <a:xfrm>
              <a:off x="7632039" y="1"/>
              <a:ext cx="1110074" cy="1586829"/>
              <a:chOff x="7632039" y="1"/>
              <a:chExt cx="1110074" cy="1586829"/>
            </a:xfrm>
          </p:grpSpPr>
          <p:sp>
            <p:nvSpPr>
              <p:cNvPr id="23" name="Rectangle 22"/>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Chevron 23"/>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22" name="TextBox 21"/>
            <p:cNvSpPr txBox="1"/>
            <p:nvPr/>
          </p:nvSpPr>
          <p:spPr>
            <a:xfrm>
              <a:off x="7643746" y="549263"/>
              <a:ext cx="1098177" cy="553998"/>
            </a:xfrm>
            <a:prstGeom prst="rect">
              <a:avLst/>
            </a:prstGeom>
            <a:noFill/>
          </p:spPr>
          <p:txBody>
            <a:bodyPr wrap="square" rtlCol="0">
              <a:spAutoFit/>
            </a:bodyPr>
            <a:lstStyle/>
            <a:p>
              <a:pPr algn="ctr"/>
              <a:r>
                <a:rPr lang="en-US" sz="1000" dirty="0" smtClean="0">
                  <a:solidFill>
                    <a:schemeClr val="bg1"/>
                  </a:solidFill>
                </a:rPr>
                <a:t>STRATEGY PLANNING AND EXECUTION</a:t>
              </a:r>
              <a:endParaRPr lang="en-US" sz="1000" dirty="0">
                <a:solidFill>
                  <a:schemeClr val="bg1"/>
                </a:solidFill>
              </a:endParaRPr>
            </a:p>
          </p:txBody>
        </p:sp>
      </p:grpSp>
    </p:spTree>
    <p:extLst>
      <p:ext uri="{BB962C8B-B14F-4D97-AF65-F5344CB8AC3E}">
        <p14:creationId xmlns:p14="http://schemas.microsoft.com/office/powerpoint/2010/main" val="1804751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ig question">
    <p:spTree>
      <p:nvGrpSpPr>
        <p:cNvPr id="1" name=""/>
        <p:cNvGrpSpPr/>
        <p:nvPr/>
      </p:nvGrpSpPr>
      <p:grpSpPr>
        <a:xfrm>
          <a:off x="0" y="0"/>
          <a:ext cx="0" cy="0"/>
          <a:chOff x="0" y="0"/>
          <a:chExt cx="0" cy="0"/>
        </a:xfrm>
      </p:grpSpPr>
      <p:sp>
        <p:nvSpPr>
          <p:cNvPr id="8" name="Rectangle 7"/>
          <p:cNvSpPr/>
          <p:nvPr userDrawn="1"/>
        </p:nvSpPr>
        <p:spPr>
          <a:xfrm>
            <a:off x="1" y="0"/>
            <a:ext cx="914400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9" y="6163102"/>
            <a:ext cx="9143391" cy="694897"/>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3391" cy="1139876"/>
          </a:xfrm>
          <a:prstGeom prst="rect">
            <a:avLst/>
          </a:prstGeom>
        </p:spPr>
      </p:pic>
      <p:sp>
        <p:nvSpPr>
          <p:cNvPr id="3" name="Text Placeholder 2"/>
          <p:cNvSpPr>
            <a:spLocks noGrp="1"/>
          </p:cNvSpPr>
          <p:nvPr>
            <p:ph type="body" idx="1" hasCustomPrompt="1"/>
          </p:nvPr>
        </p:nvSpPr>
        <p:spPr>
          <a:xfrm>
            <a:off x="932329" y="2634248"/>
            <a:ext cx="6611160" cy="2724150"/>
          </a:xfrm>
          <a:prstGeom prst="rect">
            <a:avLst/>
          </a:prstGeom>
        </p:spPr>
        <p:txBody>
          <a:bodyPr anchor="t" anchorCtr="0">
            <a:noAutofit/>
          </a:bodyPr>
          <a:lstStyle>
            <a:lvl1pPr marL="0" indent="0">
              <a:lnSpc>
                <a:spcPts val="5900"/>
              </a:lnSpc>
              <a:buNone/>
              <a:defRPr sz="54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rgbClr val="FFFFFF"/>
                </a:solidFill>
              </a:rPr>
              <a:pPr algn="r"/>
              <a:t>‹#›</a:t>
            </a:fld>
            <a:endParaRPr lang="en-US" sz="1500" dirty="0">
              <a:solidFill>
                <a:srgbClr val="FFFFFF"/>
              </a:solidFill>
            </a:endParaRPr>
          </a:p>
        </p:txBody>
      </p:sp>
      <p:sp>
        <p:nvSpPr>
          <p:cNvPr id="15" name="TextBox 14"/>
          <p:cNvSpPr txBox="1"/>
          <p:nvPr userDrawn="1"/>
        </p:nvSpPr>
        <p:spPr>
          <a:xfrm>
            <a:off x="2511001" y="6545867"/>
            <a:ext cx="6175799" cy="123111"/>
          </a:xfrm>
          <a:prstGeom prst="rect">
            <a:avLst/>
          </a:prstGeom>
          <a:noFill/>
        </p:spPr>
        <p:txBody>
          <a:bodyPr wrap="square" lIns="0" tIns="0" rIns="0" bIns="0" rtlCol="0">
            <a:spAutoFit/>
          </a:bodyPr>
          <a:lstStyle/>
          <a:p>
            <a:pPr algn="r"/>
            <a:r>
              <a:rPr lang="en-US" sz="800" dirty="0" smtClean="0">
                <a:solidFill>
                  <a:schemeClr val="bg1">
                    <a:lumMod val="65000"/>
                  </a:schemeClr>
                </a:solidFill>
              </a:rPr>
              <a:t>© Copyright 2014 Harvard Business School Publishing. All rights reserved. Harvard Business Publishing is an affiliate of Harvard Business School.</a:t>
            </a:r>
          </a:p>
        </p:txBody>
      </p:sp>
      <p:pic>
        <p:nvPicPr>
          <p:cNvPr id="16" name="Pictur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710949" y="6309215"/>
            <a:ext cx="1697784" cy="193181"/>
          </a:xfrm>
          <a:prstGeom prst="rect">
            <a:avLst/>
          </a:prstGeom>
        </p:spPr>
      </p:pic>
      <p:sp>
        <p:nvSpPr>
          <p:cNvPr id="5" name="Text Placeholder 4"/>
          <p:cNvSpPr>
            <a:spLocks noGrp="1"/>
          </p:cNvSpPr>
          <p:nvPr>
            <p:ph type="body" sz="quarter" idx="11" hasCustomPrompt="1"/>
          </p:nvPr>
        </p:nvSpPr>
        <p:spPr>
          <a:xfrm>
            <a:off x="932328" y="1831301"/>
            <a:ext cx="6611160" cy="692150"/>
          </a:xfrm>
        </p:spPr>
        <p:txBody>
          <a:bodyPr anchor="b"/>
          <a:lstStyle>
            <a:lvl1pPr marL="53975" indent="0">
              <a:buNone/>
              <a:defRPr sz="2400" b="1">
                <a:solidFill>
                  <a:srgbClr val="FFFFFF"/>
                </a:solidFill>
              </a:defRPr>
            </a:lvl1pPr>
          </a:lstStyle>
          <a:p>
            <a:pPr lvl="0"/>
            <a:r>
              <a:rPr lang="en-US" dirty="0" smtClean="0"/>
              <a:t>CLICK TO EDIT MASTER TEXT STYLES</a:t>
            </a:r>
          </a:p>
        </p:txBody>
      </p:sp>
      <p:grpSp>
        <p:nvGrpSpPr>
          <p:cNvPr id="27" name="Group 26"/>
          <p:cNvGrpSpPr/>
          <p:nvPr userDrawn="1"/>
        </p:nvGrpSpPr>
        <p:grpSpPr>
          <a:xfrm>
            <a:off x="924131" y="1"/>
            <a:ext cx="1110074" cy="1586829"/>
            <a:chOff x="7632039" y="1"/>
            <a:chExt cx="1110074" cy="1586829"/>
          </a:xfrm>
        </p:grpSpPr>
        <p:grpSp>
          <p:nvGrpSpPr>
            <p:cNvPr id="28" name="Group 27"/>
            <p:cNvGrpSpPr/>
            <p:nvPr/>
          </p:nvGrpSpPr>
          <p:grpSpPr>
            <a:xfrm>
              <a:off x="7632039" y="1"/>
              <a:ext cx="1110074" cy="1586829"/>
              <a:chOff x="7632039" y="1"/>
              <a:chExt cx="1110074" cy="1586829"/>
            </a:xfrm>
          </p:grpSpPr>
          <p:sp>
            <p:nvSpPr>
              <p:cNvPr id="30" name="Rectangle 29"/>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Chevron 30"/>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29" name="TextBox 28"/>
            <p:cNvSpPr txBox="1"/>
            <p:nvPr/>
          </p:nvSpPr>
          <p:spPr>
            <a:xfrm>
              <a:off x="7643746" y="549263"/>
              <a:ext cx="1098177" cy="553998"/>
            </a:xfrm>
            <a:prstGeom prst="rect">
              <a:avLst/>
            </a:prstGeom>
            <a:noFill/>
          </p:spPr>
          <p:txBody>
            <a:bodyPr wrap="square" rtlCol="0">
              <a:spAutoFit/>
            </a:bodyPr>
            <a:lstStyle/>
            <a:p>
              <a:pPr algn="ctr"/>
              <a:r>
                <a:rPr lang="en-US" sz="1000" dirty="0" smtClean="0">
                  <a:solidFill>
                    <a:schemeClr val="bg1"/>
                  </a:solidFill>
                </a:rPr>
                <a:t>STRATEGY PLANNING AND EXECUTION</a:t>
              </a:r>
              <a:endParaRPr lang="en-US" sz="1000" dirty="0">
                <a:solidFill>
                  <a:schemeClr val="bg1"/>
                </a:solidFill>
              </a:endParaRPr>
            </a:p>
          </p:txBody>
        </p:sp>
      </p:grpSp>
    </p:spTree>
    <p:extLst>
      <p:ext uri="{BB962C8B-B14F-4D97-AF65-F5344CB8AC3E}">
        <p14:creationId xmlns:p14="http://schemas.microsoft.com/office/powerpoint/2010/main" val="8753358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lesson-star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939625" y="2709863"/>
            <a:ext cx="6488111" cy="2888719"/>
          </a:xfrm>
          <a:prstGeom prst="rect">
            <a:avLst/>
          </a:prstGeom>
        </p:spPr>
        <p:txBody>
          <a:bodyPr anchor="ctr" anchorCtr="0">
            <a:noAutofit/>
          </a:bodyPr>
          <a:lstStyle>
            <a:lvl1pPr marL="0" indent="0">
              <a:lnSpc>
                <a:spcPct val="80000"/>
              </a:lnSpc>
              <a:buNone/>
              <a:defRPr sz="7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9" name="Rectangle 8"/>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5" name="TextBox 1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2014 Harvard Business School Publishing. All rights reserved. Harvard Business Publishing is an affiliate of Harvard Business School.</a:t>
            </a:r>
          </a:p>
        </p:txBody>
      </p:sp>
      <p:pic>
        <p:nvPicPr>
          <p:cNvPr id="16" name="Picture 15"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4" name="Picture Placeholder 3"/>
          <p:cNvSpPr>
            <a:spLocks noGrp="1"/>
          </p:cNvSpPr>
          <p:nvPr>
            <p:ph type="pic" sz="quarter" idx="10"/>
          </p:nvPr>
        </p:nvSpPr>
        <p:spPr>
          <a:xfrm>
            <a:off x="0" y="0"/>
            <a:ext cx="9143999" cy="2060575"/>
          </a:xfrm>
        </p:spPr>
        <p:txBody>
          <a:bodyPr/>
          <a:lstStyle/>
          <a:p>
            <a:endParaRPr lang="en-US"/>
          </a:p>
        </p:txBody>
      </p:sp>
    </p:spTree>
    <p:extLst>
      <p:ext uri="{BB962C8B-B14F-4D97-AF65-F5344CB8AC3E}">
        <p14:creationId xmlns:p14="http://schemas.microsoft.com/office/powerpoint/2010/main" val="22653115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09" y="1014413"/>
            <a:ext cx="9144000" cy="5519031"/>
          </a:xfrm>
          <a:prstGeom prst="rect">
            <a:avLst/>
          </a:prstGeom>
        </p:spPr>
        <p:txBody>
          <a:bodyPr/>
          <a:lstStyle>
            <a:lvl1pPr marL="53975" indent="0">
              <a:buNone/>
              <a:defRPr/>
            </a:lvl1p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2014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601663" y="3471333"/>
            <a:ext cx="7375075" cy="1481667"/>
          </a:xfrm>
          <a:prstGeom prst="rect">
            <a:avLst/>
          </a:prstGeom>
        </p:spPr>
        <p:txBody>
          <a:bodyPr anchor="ctr" anchorCtr="0">
            <a:noAutofit/>
          </a:bodyPr>
          <a:lstStyle>
            <a:lvl1pPr algn="l">
              <a:lnSpc>
                <a:spcPct val="100000"/>
              </a:lnSpc>
              <a:defRPr sz="8800">
                <a:solidFill>
                  <a:schemeClr val="bg1"/>
                </a:solidFill>
              </a:defRPr>
            </a:lvl1pPr>
          </a:lstStyle>
          <a:p>
            <a:r>
              <a:rPr lang="en-US" dirty="0" smtClean="0"/>
              <a:t>Text</a:t>
            </a:r>
            <a:endParaRPr lang="en-US" dirty="0"/>
          </a:p>
        </p:txBody>
      </p:sp>
    </p:spTree>
    <p:extLst>
      <p:ext uri="{BB962C8B-B14F-4D97-AF65-F5344CB8AC3E}">
        <p14:creationId xmlns:p14="http://schemas.microsoft.com/office/powerpoint/2010/main" val="2155027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1"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0" y="-1"/>
            <a:ext cx="9144000" cy="120173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0" name="TextBox 9"/>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2" name="Text Placeholder 11"/>
          <p:cNvSpPr>
            <a:spLocks noGrp="1"/>
          </p:cNvSpPr>
          <p:nvPr>
            <p:ph type="body" idx="1"/>
          </p:nvPr>
        </p:nvSpPr>
        <p:spPr>
          <a:xfrm>
            <a:off x="457199" y="1831975"/>
            <a:ext cx="8226425" cy="4065361"/>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itle Placeholder 1"/>
          <p:cNvSpPr>
            <a:spLocks noGrp="1"/>
          </p:cNvSpPr>
          <p:nvPr>
            <p:ph type="title"/>
          </p:nvPr>
        </p:nvSpPr>
        <p:spPr>
          <a:xfrm>
            <a:off x="457201" y="177800"/>
            <a:ext cx="6953624" cy="861291"/>
          </a:xfrm>
          <a:prstGeom prst="rect">
            <a:avLst/>
          </a:prstGeom>
        </p:spPr>
        <p:txBody>
          <a:bodyPr vert="horz" lIns="0" tIns="0" rIns="0" bIns="0" rtlCol="0" anchor="ctr">
            <a:noAutofit/>
          </a:bodyPr>
          <a:lstStyle/>
          <a:p>
            <a:r>
              <a:rPr lang="en-US" dirty="0" smtClean="0"/>
              <a:t>Click to edit Master title style</a:t>
            </a:r>
            <a:endParaRPr lang="en-US" dirty="0"/>
          </a:p>
        </p:txBody>
      </p:sp>
      <p:sp>
        <p:nvSpPr>
          <p:cNvPr id="5" name="TextBox 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2014 Harvard Business School Publishing. All rights reserved. Harvard Business Publishing is an affiliate of Harvard Business School.</a:t>
            </a:r>
          </a:p>
        </p:txBody>
      </p:sp>
      <p:pic>
        <p:nvPicPr>
          <p:cNvPr id="13" name="Picture 12" descr="HMM-logo_horizontal_color.png"/>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grpSp>
        <p:nvGrpSpPr>
          <p:cNvPr id="9" name="Group 8"/>
          <p:cNvGrpSpPr/>
          <p:nvPr userDrawn="1"/>
        </p:nvGrpSpPr>
        <p:grpSpPr>
          <a:xfrm>
            <a:off x="7632039" y="1"/>
            <a:ext cx="1110074" cy="1586829"/>
            <a:chOff x="7632039" y="1"/>
            <a:chExt cx="1110074" cy="1586829"/>
          </a:xfrm>
        </p:grpSpPr>
        <p:grpSp>
          <p:nvGrpSpPr>
            <p:cNvPr id="14" name="Group 13"/>
            <p:cNvGrpSpPr/>
            <p:nvPr/>
          </p:nvGrpSpPr>
          <p:grpSpPr>
            <a:xfrm>
              <a:off x="7632039" y="1"/>
              <a:ext cx="1110074" cy="1586829"/>
              <a:chOff x="7632039" y="1"/>
              <a:chExt cx="1110074" cy="1586829"/>
            </a:xfrm>
          </p:grpSpPr>
          <p:sp>
            <p:nvSpPr>
              <p:cNvPr id="16" name="Rectangle 15"/>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Chevron 16"/>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5" name="TextBox 14"/>
            <p:cNvSpPr txBox="1"/>
            <p:nvPr/>
          </p:nvSpPr>
          <p:spPr>
            <a:xfrm>
              <a:off x="7643746" y="549263"/>
              <a:ext cx="1098177" cy="553998"/>
            </a:xfrm>
            <a:prstGeom prst="rect">
              <a:avLst/>
            </a:prstGeom>
            <a:noFill/>
          </p:spPr>
          <p:txBody>
            <a:bodyPr wrap="square" rtlCol="0">
              <a:spAutoFit/>
            </a:bodyPr>
            <a:lstStyle/>
            <a:p>
              <a:pPr algn="ctr"/>
              <a:r>
                <a:rPr lang="en-US" sz="1000" dirty="0" smtClean="0">
                  <a:solidFill>
                    <a:schemeClr val="bg1"/>
                  </a:solidFill>
                </a:rPr>
                <a:t>STRATEGY PLANNING AND EXECUTION</a:t>
              </a:r>
              <a:endParaRPr lang="en-US" sz="1000" dirty="0">
                <a:solidFill>
                  <a:schemeClr val="bg1"/>
                </a:solidFill>
              </a:endParaRPr>
            </a:p>
          </p:txBody>
        </p:sp>
      </p:grpSp>
    </p:spTree>
    <p:extLst>
      <p:ext uri="{BB962C8B-B14F-4D97-AF65-F5344CB8AC3E}">
        <p14:creationId xmlns:p14="http://schemas.microsoft.com/office/powerpoint/2010/main" val="3839259519"/>
      </p:ext>
    </p:extLst>
  </p:cSld>
  <p:clrMap bg1="lt1" tx1="dk1" bg2="lt2" tx2="dk2" accent1="accent1" accent2="accent2" accent3="accent3" accent4="accent4" accent5="accent5" accent6="accent6" hlink="hlink" folHlink="folHlink"/>
  <p:sldLayoutIdLst>
    <p:sldLayoutId id="2147483649" r:id="rId1"/>
    <p:sldLayoutId id="2147483677" r:id="rId2"/>
    <p:sldLayoutId id="2147483650" r:id="rId3"/>
    <p:sldLayoutId id="2147483661" r:id="rId4"/>
    <p:sldLayoutId id="2147483670" r:id="rId5"/>
    <p:sldLayoutId id="2147483671" r:id="rId6"/>
    <p:sldLayoutId id="2147483669" r:id="rId7"/>
    <p:sldLayoutId id="2147483651" r:id="rId8"/>
    <p:sldLayoutId id="2147483678" r:id="rId9"/>
  </p:sldLayoutIdLst>
  <p:timing>
    <p:tnLst>
      <p:par>
        <p:cTn xmlns:p14="http://schemas.microsoft.com/office/powerpoint/2010/main" id="1" dur="indefinite" restart="never" nodeType="tmRoot"/>
      </p:par>
    </p:tnLst>
  </p:timing>
  <p:txStyles>
    <p:titleStyle>
      <a:lvl1pPr algn="l" defTabSz="914400" rtl="0" eaLnBrk="1" latinLnBrk="0" hangingPunct="1">
        <a:lnSpc>
          <a:spcPts val="3600"/>
        </a:lnSpc>
        <a:spcBef>
          <a:spcPct val="0"/>
        </a:spcBef>
        <a:buNone/>
        <a:defRPr sz="3200" kern="1200">
          <a:solidFill>
            <a:schemeClr val="bg1"/>
          </a:solidFill>
          <a:latin typeface="Calibri"/>
          <a:ea typeface="+mj-ea"/>
          <a:cs typeface="Calibri"/>
        </a:defRPr>
      </a:lvl1pPr>
    </p:titleStyle>
    <p:body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 Id="rId3"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 Id="rId3"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 Id="rId3" Type="http://schemas.openxmlformats.org/officeDocument/2006/relationships/image" Target="../media/image18.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 Id="rId3"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6.png"/><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6.xml"/><Relationship Id="rId3" Type="http://schemas.openxmlformats.org/officeDocument/2006/relationships/image" Target="../media/image19.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xml"/><Relationship Id="rId3" Type="http://schemas.openxmlformats.org/officeDocument/2006/relationships/image" Target="../media/image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8.xml"/><Relationship Id="rId3"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4" Type="http://schemas.microsoft.com/office/2007/relationships/hdphoto" Target="../media/hdphoto1.wdp"/><Relationship Id="rId5" Type="http://schemas.openxmlformats.org/officeDocument/2006/relationships/image" Target="../media/image21.png"/><Relationship Id="rId6" Type="http://schemas.microsoft.com/office/2007/relationships/hdphoto" Target="../media/hdphoto2.wdp"/><Relationship Id="rId7" Type="http://schemas.openxmlformats.org/officeDocument/2006/relationships/image" Target="../media/image22.png"/><Relationship Id="rId8" Type="http://schemas.microsoft.com/office/2007/relationships/hdphoto" Target="../media/hdphoto3.wdp"/><Relationship Id="rId9" Type="http://schemas.openxmlformats.org/officeDocument/2006/relationships/image" Target="../media/image8.png"/><Relationship Id="rId1" Type="http://schemas.openxmlformats.org/officeDocument/2006/relationships/slideLayout" Target="../slideLayouts/slideLayout5.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1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1.xml"/><Relationship Id="rId3" Type="http://schemas.openxmlformats.org/officeDocument/2006/relationships/image" Target="../media/image23.jpg"/></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6.png"/><Relationship Id="rId1" Type="http://schemas.openxmlformats.org/officeDocument/2006/relationships/slideLayout" Target="../slideLayouts/slideLayout5.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 Id="rId3" Type="http://schemas.openxmlformats.org/officeDocument/2006/relationships/image" Target="../media/image24.jpg"/></Relationships>
</file>

<file path=ppt/slides/_rels/slide24.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7.png"/><Relationship Id="rId1" Type="http://schemas.openxmlformats.org/officeDocument/2006/relationships/slideLayout" Target="../slideLayouts/slideLayout9.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12.png"/><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6.png"/><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image" Target="../media/image17.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183856569_5.jpg"/>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14370" b="14370"/>
          <a:stretch>
            <a:fillRect/>
          </a:stretch>
        </p:blipFill>
        <p:spPr/>
      </p:pic>
      <p:sp>
        <p:nvSpPr>
          <p:cNvPr id="9" name="Rectangle 8"/>
          <p:cNvSpPr/>
          <p:nvPr/>
        </p:nvSpPr>
        <p:spPr>
          <a:xfrm>
            <a:off x="0" y="3130474"/>
            <a:ext cx="9144000" cy="1011219"/>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cover_arrow.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5325" y="3490236"/>
            <a:ext cx="518125" cy="292589"/>
          </a:xfrm>
          <a:prstGeom prst="rect">
            <a:avLst/>
          </a:prstGeom>
        </p:spPr>
      </p:pic>
      <p:sp>
        <p:nvSpPr>
          <p:cNvPr id="6" name="Title 5"/>
          <p:cNvSpPr>
            <a:spLocks noGrp="1"/>
          </p:cNvSpPr>
          <p:nvPr>
            <p:ph type="ctrTitle"/>
          </p:nvPr>
        </p:nvSpPr>
        <p:spPr>
          <a:xfrm>
            <a:off x="1390315" y="3070924"/>
            <a:ext cx="7299659" cy="975894"/>
          </a:xfrm>
        </p:spPr>
        <p:txBody>
          <a:bodyPr/>
          <a:lstStyle/>
          <a:p>
            <a:pPr>
              <a:lnSpc>
                <a:spcPct val="110000"/>
              </a:lnSpc>
            </a:pPr>
            <a:r>
              <a:rPr lang="en-US" sz="3600" dirty="0"/>
              <a:t>Strategy Planning and </a:t>
            </a:r>
            <a:r>
              <a:rPr lang="en-US" sz="3600" dirty="0" smtClean="0"/>
              <a:t>Execution </a:t>
            </a:r>
            <a:r>
              <a:rPr lang="en-US" sz="3600" dirty="0"/>
              <a:t>Café </a:t>
            </a:r>
          </a:p>
        </p:txBody>
      </p:sp>
      <p:grpSp>
        <p:nvGrpSpPr>
          <p:cNvPr id="11" name="Group 10"/>
          <p:cNvGrpSpPr/>
          <p:nvPr/>
        </p:nvGrpSpPr>
        <p:grpSpPr>
          <a:xfrm>
            <a:off x="630081" y="-5584"/>
            <a:ext cx="2825156" cy="1823903"/>
            <a:chOff x="630081" y="-5584"/>
            <a:chExt cx="2825156" cy="1823903"/>
          </a:xfrm>
        </p:grpSpPr>
        <p:sp>
          <p:nvSpPr>
            <p:cNvPr id="12" name="Freeform 11"/>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HMM-logo_stacked_white.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
        <p:nvSpPr>
          <p:cNvPr id="14" name="Rectangle 13"/>
          <p:cNvSpPr/>
          <p:nvPr/>
        </p:nvSpPr>
        <p:spPr>
          <a:xfrm>
            <a:off x="6981216" y="5526149"/>
            <a:ext cx="1686780" cy="86285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Insert client logo here</a:t>
            </a:r>
            <a:endParaRPr lang="en-US" dirty="0"/>
          </a:p>
        </p:txBody>
      </p:sp>
    </p:spTree>
    <p:extLst>
      <p:ext uri="{BB962C8B-B14F-4D97-AF65-F5344CB8AC3E}">
        <p14:creationId xmlns:p14="http://schemas.microsoft.com/office/powerpoint/2010/main" val="65078579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Analyze internal factors</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505192999"/>
              </p:ext>
            </p:extLst>
          </p:nvPr>
        </p:nvGraphicFramePr>
        <p:xfrm>
          <a:off x="380999" y="1632194"/>
          <a:ext cx="6598262" cy="4208271"/>
        </p:xfrm>
        <a:graphic>
          <a:graphicData uri="http://schemas.openxmlformats.org/drawingml/2006/table">
            <a:tbl>
              <a:tblPr firstRow="1" bandRow="1">
                <a:tableStyleId>{5940675A-B579-460E-94D1-54222C63F5DA}</a:tableStyleId>
              </a:tblPr>
              <a:tblGrid>
                <a:gridCol w="3299131"/>
                <a:gridCol w="3299131"/>
              </a:tblGrid>
              <a:tr h="1996285">
                <a:tc>
                  <a:txBody>
                    <a:bodyPr/>
                    <a:lstStyle/>
                    <a:p>
                      <a:pPr>
                        <a:spcAft>
                          <a:spcPts val="1200"/>
                        </a:spcAft>
                      </a:pPr>
                      <a:r>
                        <a:rPr lang="en-US" sz="1600" b="1" kern="1200" dirty="0" smtClean="0">
                          <a:solidFill>
                            <a:srgbClr val="FFFFFF"/>
                          </a:solidFill>
                        </a:rPr>
                        <a:t>STRENGTHS</a:t>
                      </a:r>
                    </a:p>
                    <a:p>
                      <a:pPr marL="285750" lvl="0" indent="-165100">
                        <a:lnSpc>
                          <a:spcPct val="90000"/>
                        </a:lnSpc>
                        <a:spcAft>
                          <a:spcPts val="600"/>
                        </a:spcAft>
                        <a:buFont typeface="Arial"/>
                        <a:buChar char="•"/>
                      </a:pPr>
                      <a:r>
                        <a:rPr lang="en-US" sz="1400" kern="1200" dirty="0" smtClean="0">
                          <a:solidFill>
                            <a:srgbClr val="FFFFFF"/>
                          </a:solidFill>
                        </a:rPr>
                        <a:t>Project</a:t>
                      </a:r>
                      <a:r>
                        <a:rPr lang="en-US" sz="1400" kern="1200" baseline="0" dirty="0" smtClean="0">
                          <a:solidFill>
                            <a:srgbClr val="FFFFFF"/>
                          </a:solidFill>
                        </a:rPr>
                        <a:t> management</a:t>
                      </a:r>
                    </a:p>
                    <a:p>
                      <a:pPr marL="285750" lvl="0" indent="-165100">
                        <a:lnSpc>
                          <a:spcPct val="90000"/>
                        </a:lnSpc>
                        <a:spcAft>
                          <a:spcPts val="600"/>
                        </a:spcAft>
                        <a:buFont typeface="Arial"/>
                        <a:buChar char="•"/>
                      </a:pPr>
                      <a:r>
                        <a:rPr lang="en-US" sz="1400" b="0" kern="1200" baseline="0" dirty="0" smtClean="0">
                          <a:solidFill>
                            <a:srgbClr val="FFFFFF"/>
                          </a:solidFill>
                          <a:latin typeface="+mn-lt"/>
                          <a:ea typeface="+mn-ea"/>
                          <a:cs typeface="+mn-cs"/>
                        </a:rPr>
                        <a:t>Reputation among builders</a:t>
                      </a:r>
                    </a:p>
                    <a:p>
                      <a:pPr marL="285750" lvl="0" indent="-165100">
                        <a:lnSpc>
                          <a:spcPct val="90000"/>
                        </a:lnSpc>
                        <a:spcAft>
                          <a:spcPts val="600"/>
                        </a:spcAft>
                        <a:buFont typeface="Arial"/>
                        <a:buChar char="•"/>
                      </a:pPr>
                      <a:r>
                        <a:rPr lang="en-US" sz="1400" b="0" kern="1200" baseline="0" dirty="0" smtClean="0">
                          <a:solidFill>
                            <a:srgbClr val="FFFFFF"/>
                          </a:solidFill>
                          <a:latin typeface="+mn-lt"/>
                          <a:ea typeface="+mn-ea"/>
                          <a:cs typeface="+mn-cs"/>
                        </a:rPr>
                        <a:t>Relationship with manufacturers</a:t>
                      </a:r>
                    </a:p>
                    <a:p>
                      <a:pPr marL="285750" lvl="0" indent="-165100">
                        <a:lnSpc>
                          <a:spcPct val="90000"/>
                        </a:lnSpc>
                        <a:spcAft>
                          <a:spcPts val="600"/>
                        </a:spcAft>
                        <a:buFont typeface="Arial"/>
                        <a:buChar char="•"/>
                      </a:pPr>
                      <a:r>
                        <a:rPr lang="en-US" sz="1400" b="0" kern="1200" baseline="0" dirty="0" smtClean="0">
                          <a:solidFill>
                            <a:srgbClr val="FFFFFF"/>
                          </a:solidFill>
                          <a:latin typeface="+mn-lt"/>
                          <a:ea typeface="+mn-ea"/>
                          <a:cs typeface="+mn-cs"/>
                        </a:rPr>
                        <a:t>Family-friendly work culture</a:t>
                      </a:r>
                    </a:p>
                    <a:p>
                      <a:pPr marL="285750" lvl="0" indent="-165100">
                        <a:lnSpc>
                          <a:spcPct val="90000"/>
                        </a:lnSpc>
                        <a:spcAft>
                          <a:spcPts val="600"/>
                        </a:spcAft>
                        <a:buFont typeface="Arial"/>
                        <a:buChar char="•"/>
                      </a:pPr>
                      <a:r>
                        <a:rPr lang="en-US" sz="1400" b="0" kern="1200" baseline="0" dirty="0" smtClean="0">
                          <a:solidFill>
                            <a:srgbClr val="FFFFFF"/>
                          </a:solidFill>
                          <a:latin typeface="+mn-lt"/>
                          <a:ea typeface="+mn-ea"/>
                          <a:cs typeface="+mn-cs"/>
                        </a:rPr>
                        <a:t>Desirable office location</a:t>
                      </a:r>
                      <a:endParaRPr lang="en-US" sz="1400" b="0" kern="1200" dirty="0">
                        <a:solidFill>
                          <a:srgbClr val="FFFFFF"/>
                        </a:solidFill>
                        <a:latin typeface="+mn-lt"/>
                        <a:ea typeface="+mn-ea"/>
                        <a:cs typeface="+mn-cs"/>
                      </a:endParaRPr>
                    </a:p>
                  </a:txBody>
                  <a:tcPr marL="182880" marR="182880" marT="91440" marB="228600">
                    <a:lnL w="28575" cap="flat" cmpd="sng" algn="ctr">
                      <a:solidFill>
                        <a:prstClr val="white"/>
                      </a:solidFill>
                      <a:prstDash val="solid"/>
                      <a:round/>
                      <a:headEnd type="none" w="med" len="med"/>
                      <a:tailEnd type="none" w="med" len="med"/>
                    </a:lnL>
                    <a:lnR w="28575" cap="flat" cmpd="sng" algn="ctr">
                      <a:solidFill>
                        <a:prstClr val="white"/>
                      </a:solidFill>
                      <a:prstDash val="solid"/>
                      <a:round/>
                      <a:headEnd type="none" w="med" len="med"/>
                      <a:tailEnd type="none" w="med" len="med"/>
                    </a:lnR>
                    <a:lnT w="28575" cap="flat" cmpd="sng" algn="ctr">
                      <a:solidFill>
                        <a:prstClr val="white"/>
                      </a:solidFill>
                      <a:prstDash val="solid"/>
                      <a:round/>
                      <a:headEnd type="none" w="med" len="med"/>
                      <a:tailEnd type="none" w="med" len="med"/>
                    </a:lnT>
                    <a:lnB w="28575" cap="flat" cmpd="sng" algn="ctr">
                      <a:solidFill>
                        <a:prstClr val="white"/>
                      </a:solidFill>
                      <a:prstDash val="solid"/>
                      <a:round/>
                      <a:headEnd type="none" w="med" len="med"/>
                      <a:tailEnd type="none" w="med" len="med"/>
                    </a:lnB>
                    <a:solidFill>
                      <a:srgbClr val="416994"/>
                    </a:solidFill>
                  </a:tcPr>
                </a:tc>
                <a:tc>
                  <a:txBody>
                    <a:bodyPr/>
                    <a:lstStyle/>
                    <a:p>
                      <a:pPr marL="0" marR="0" algn="r" defTabSz="914400" rtl="0" eaLnBrk="1" latinLnBrk="0" hangingPunct="1">
                        <a:lnSpc>
                          <a:spcPct val="110000"/>
                        </a:lnSpc>
                        <a:spcBef>
                          <a:spcPts val="0"/>
                        </a:spcBef>
                        <a:spcAft>
                          <a:spcPts val="1200"/>
                        </a:spcAft>
                        <a:tabLst>
                          <a:tab pos="139700" algn="l"/>
                          <a:tab pos="457200" algn="l"/>
                        </a:tabLst>
                      </a:pPr>
                      <a:r>
                        <a:rPr lang="en-US" sz="1600" b="1" kern="1200" dirty="0" smtClean="0">
                          <a:solidFill>
                            <a:srgbClr val="FFFFFF"/>
                          </a:solidFill>
                          <a:latin typeface="+mn-lt"/>
                          <a:ea typeface="+mn-ea"/>
                          <a:cs typeface="+mn-cs"/>
                        </a:rPr>
                        <a:t>WEAKNESSES</a:t>
                      </a:r>
                    </a:p>
                    <a:p>
                      <a:pPr marL="285750" lvl="0" indent="-165100">
                        <a:lnSpc>
                          <a:spcPct val="90000"/>
                        </a:lnSpc>
                        <a:spcAft>
                          <a:spcPts val="600"/>
                        </a:spcAft>
                        <a:buFont typeface="Arial"/>
                        <a:buChar char="•"/>
                      </a:pPr>
                      <a:r>
                        <a:rPr lang="en-US" sz="1400" kern="1200" dirty="0" smtClean="0">
                          <a:solidFill>
                            <a:srgbClr val="FFFFFF"/>
                          </a:solidFill>
                        </a:rPr>
                        <a:t>Sales force attrition</a:t>
                      </a:r>
                    </a:p>
                    <a:p>
                      <a:pPr marL="285750" lvl="0" indent="-165100">
                        <a:lnSpc>
                          <a:spcPct val="90000"/>
                        </a:lnSpc>
                        <a:spcAft>
                          <a:spcPts val="600"/>
                        </a:spcAft>
                        <a:buFont typeface="Arial"/>
                        <a:buChar char="•"/>
                      </a:pPr>
                      <a:r>
                        <a:rPr lang="en-US" sz="1400" b="0" kern="1200" dirty="0" smtClean="0">
                          <a:solidFill>
                            <a:srgbClr val="FFFFFF"/>
                          </a:solidFill>
                          <a:latin typeface="+mn-lt"/>
                          <a:ea typeface="+mn-ea"/>
                          <a:cs typeface="+mn-cs"/>
                        </a:rPr>
                        <a:t>No</a:t>
                      </a:r>
                      <a:r>
                        <a:rPr lang="en-US" sz="1400" b="0" kern="1200" baseline="0" dirty="0" smtClean="0">
                          <a:solidFill>
                            <a:srgbClr val="FFFFFF"/>
                          </a:solidFill>
                          <a:latin typeface="+mn-lt"/>
                          <a:ea typeface="+mn-ea"/>
                          <a:cs typeface="+mn-cs"/>
                        </a:rPr>
                        <a:t> telecommuting</a:t>
                      </a:r>
                    </a:p>
                    <a:p>
                      <a:pPr marL="285750" lvl="0" indent="-165100">
                        <a:lnSpc>
                          <a:spcPct val="90000"/>
                        </a:lnSpc>
                        <a:spcAft>
                          <a:spcPts val="600"/>
                        </a:spcAft>
                        <a:buFont typeface="Arial"/>
                        <a:buChar char="•"/>
                      </a:pPr>
                      <a:r>
                        <a:rPr lang="en-US" sz="1400" b="0" kern="1200" baseline="0" dirty="0" smtClean="0">
                          <a:solidFill>
                            <a:srgbClr val="FFFFFF"/>
                          </a:solidFill>
                          <a:latin typeface="+mn-lt"/>
                          <a:ea typeface="+mn-ea"/>
                          <a:cs typeface="+mn-cs"/>
                        </a:rPr>
                        <a:t>Little experience with </a:t>
                      </a:r>
                      <a:br>
                        <a:rPr lang="en-US" sz="1400" b="0" kern="1200" baseline="0" dirty="0" smtClean="0">
                          <a:solidFill>
                            <a:srgbClr val="FFFFFF"/>
                          </a:solidFill>
                          <a:latin typeface="+mn-lt"/>
                          <a:ea typeface="+mn-ea"/>
                          <a:cs typeface="+mn-cs"/>
                        </a:rPr>
                      </a:br>
                      <a:r>
                        <a:rPr lang="en-US" sz="1400" b="0" kern="1200" baseline="0" dirty="0" smtClean="0">
                          <a:solidFill>
                            <a:srgbClr val="FFFFFF"/>
                          </a:solidFill>
                          <a:latin typeface="+mn-lt"/>
                          <a:ea typeface="+mn-ea"/>
                          <a:cs typeface="+mn-cs"/>
                        </a:rPr>
                        <a:t>green materials</a:t>
                      </a:r>
                    </a:p>
                    <a:p>
                      <a:pPr marL="285750" lvl="0" indent="-165100">
                        <a:lnSpc>
                          <a:spcPct val="90000"/>
                        </a:lnSpc>
                        <a:spcAft>
                          <a:spcPts val="600"/>
                        </a:spcAft>
                        <a:buFont typeface="Arial"/>
                        <a:buChar char="•"/>
                      </a:pPr>
                      <a:r>
                        <a:rPr lang="en-US" sz="1400" b="0" kern="1200" baseline="0" dirty="0" smtClean="0">
                          <a:solidFill>
                            <a:srgbClr val="FFFFFF"/>
                          </a:solidFill>
                          <a:latin typeface="+mn-lt"/>
                          <a:ea typeface="+mn-ea"/>
                          <a:cs typeface="+mn-cs"/>
                        </a:rPr>
                        <a:t>Low cash on hand</a:t>
                      </a:r>
                    </a:p>
                    <a:p>
                      <a:pPr marL="285750" lvl="0" indent="-165100">
                        <a:lnSpc>
                          <a:spcPct val="90000"/>
                        </a:lnSpc>
                        <a:spcAft>
                          <a:spcPts val="600"/>
                        </a:spcAft>
                        <a:buFont typeface="Arial"/>
                        <a:buChar char="•"/>
                      </a:pPr>
                      <a:r>
                        <a:rPr lang="en-US" sz="1400" b="0" kern="1200" baseline="0" dirty="0" smtClean="0">
                          <a:solidFill>
                            <a:srgbClr val="FFFFFF"/>
                          </a:solidFill>
                          <a:latin typeface="+mn-lt"/>
                          <a:ea typeface="+mn-ea"/>
                          <a:cs typeface="+mn-cs"/>
                        </a:rPr>
                        <a:t>No Facebook site</a:t>
                      </a:r>
                      <a:endParaRPr lang="en-US" sz="1600" b="1" kern="1200" dirty="0" smtClean="0">
                        <a:solidFill>
                          <a:srgbClr val="FFFFFF"/>
                        </a:solidFill>
                        <a:latin typeface="+mn-lt"/>
                        <a:ea typeface="+mn-ea"/>
                        <a:cs typeface="+mn-cs"/>
                      </a:endParaRPr>
                    </a:p>
                  </a:txBody>
                  <a:tcPr marL="182880" marR="182880" marT="91440" marB="228600">
                    <a:lnL w="28575" cap="flat" cmpd="sng" algn="ctr">
                      <a:solidFill>
                        <a:prstClr val="white"/>
                      </a:solidFill>
                      <a:prstDash val="solid"/>
                      <a:round/>
                      <a:headEnd type="none" w="med" len="med"/>
                      <a:tailEnd type="none" w="med" len="med"/>
                    </a:lnL>
                    <a:lnR w="28575" cap="flat" cmpd="sng" algn="ctr">
                      <a:solidFill>
                        <a:prstClr val="white"/>
                      </a:solidFill>
                      <a:prstDash val="solid"/>
                      <a:round/>
                      <a:headEnd type="none" w="med" len="med"/>
                      <a:tailEnd type="none" w="med" len="med"/>
                    </a:lnR>
                    <a:lnT w="28575" cap="flat" cmpd="sng" algn="ctr">
                      <a:solidFill>
                        <a:prstClr val="white"/>
                      </a:solidFill>
                      <a:prstDash val="solid"/>
                      <a:round/>
                      <a:headEnd type="none" w="med" len="med"/>
                      <a:tailEnd type="none" w="med" len="med"/>
                    </a:lnT>
                    <a:lnB w="28575" cap="flat" cmpd="sng" algn="ctr">
                      <a:solidFill>
                        <a:prstClr val="white"/>
                      </a:solidFill>
                      <a:prstDash val="solid"/>
                      <a:round/>
                      <a:headEnd type="none" w="med" len="med"/>
                      <a:tailEnd type="none" w="med" len="med"/>
                    </a:lnB>
                    <a:solidFill>
                      <a:srgbClr val="B00020"/>
                    </a:solidFill>
                  </a:tcPr>
                </a:tc>
              </a:tr>
              <a:tr h="1973632">
                <a:tc>
                  <a:txBody>
                    <a:bodyPr/>
                    <a:lstStyle/>
                    <a:p>
                      <a:pPr>
                        <a:lnSpc>
                          <a:spcPct val="90000"/>
                        </a:lnSpc>
                        <a:spcAft>
                          <a:spcPts val="1200"/>
                        </a:spcAft>
                      </a:pPr>
                      <a:r>
                        <a:rPr lang="en-US" sz="1600" b="1" kern="1200" dirty="0" smtClean="0">
                          <a:solidFill>
                            <a:srgbClr val="FFFFFF"/>
                          </a:solidFill>
                          <a:latin typeface="+mn-lt"/>
                          <a:ea typeface="+mn-ea"/>
                          <a:cs typeface="+mn-cs"/>
                        </a:rPr>
                        <a:t>OPPORTUNITIES</a:t>
                      </a:r>
                    </a:p>
                    <a:p>
                      <a:pPr marL="285750" lvl="0" indent="-165100">
                        <a:lnSpc>
                          <a:spcPct val="90000"/>
                        </a:lnSpc>
                        <a:spcAft>
                          <a:spcPts val="600"/>
                        </a:spcAft>
                        <a:buFont typeface="Arial"/>
                        <a:buChar char="•"/>
                      </a:pPr>
                      <a:r>
                        <a:rPr lang="en-US" sz="1400" kern="1200" dirty="0" smtClean="0">
                          <a:solidFill>
                            <a:srgbClr val="FFFFFF"/>
                          </a:solidFill>
                        </a:rPr>
                        <a:t>Increasing</a:t>
                      </a:r>
                      <a:r>
                        <a:rPr lang="en-US" sz="1400" kern="1200" baseline="0" dirty="0" smtClean="0">
                          <a:solidFill>
                            <a:srgbClr val="FFFFFF"/>
                          </a:solidFill>
                        </a:rPr>
                        <a:t> demand for new commercial buildings</a:t>
                      </a:r>
                    </a:p>
                    <a:p>
                      <a:pPr marL="285750" lvl="0" indent="-165100">
                        <a:lnSpc>
                          <a:spcPct val="90000"/>
                        </a:lnSpc>
                        <a:spcAft>
                          <a:spcPts val="600"/>
                        </a:spcAft>
                        <a:buFont typeface="Arial"/>
                        <a:buChar char="•"/>
                      </a:pPr>
                      <a:r>
                        <a:rPr lang="en-US" sz="1400" kern="1200" baseline="0" dirty="0" smtClean="0">
                          <a:solidFill>
                            <a:srgbClr val="FFFFFF"/>
                          </a:solidFill>
                        </a:rPr>
                        <a:t>Increasing demand for </a:t>
                      </a:r>
                      <a:r>
                        <a:rPr lang="en-US" sz="1400" kern="1200" dirty="0" smtClean="0">
                          <a:solidFill>
                            <a:srgbClr val="FFFFFF"/>
                          </a:solidFill>
                          <a:latin typeface="+mn-lt"/>
                          <a:ea typeface="+mn-ea"/>
                          <a:cs typeface="+mn-cs"/>
                        </a:rPr>
                        <a:t>commercial</a:t>
                      </a:r>
                      <a:r>
                        <a:rPr lang="en-US" sz="1400" kern="1200" baseline="0" dirty="0" smtClean="0">
                          <a:solidFill>
                            <a:srgbClr val="FFFFFF"/>
                          </a:solidFill>
                        </a:rPr>
                        <a:t> building renovations</a:t>
                      </a:r>
                    </a:p>
                    <a:p>
                      <a:pPr marL="285750" lvl="0" indent="-165100">
                        <a:lnSpc>
                          <a:spcPct val="90000"/>
                        </a:lnSpc>
                        <a:spcAft>
                          <a:spcPts val="600"/>
                        </a:spcAft>
                        <a:buFont typeface="Arial"/>
                        <a:buChar char="•"/>
                      </a:pPr>
                      <a:r>
                        <a:rPr lang="en-US" sz="1400" kern="1200" baseline="0" dirty="0" smtClean="0">
                          <a:solidFill>
                            <a:srgbClr val="FFFFFF"/>
                          </a:solidFill>
                        </a:rPr>
                        <a:t>More demand for green building materials</a:t>
                      </a:r>
                      <a:endParaRPr lang="en-US" sz="1400" dirty="0">
                        <a:solidFill>
                          <a:srgbClr val="FFFFFF"/>
                        </a:solidFill>
                      </a:endParaRPr>
                    </a:p>
                  </a:txBody>
                  <a:tcPr marL="182880" marR="182880" marT="91440" marB="228600">
                    <a:lnL w="28575" cap="flat" cmpd="sng" algn="ctr">
                      <a:solidFill>
                        <a:prstClr val="white"/>
                      </a:solidFill>
                      <a:prstDash val="solid"/>
                      <a:round/>
                      <a:headEnd type="none" w="med" len="med"/>
                      <a:tailEnd type="none" w="med" len="med"/>
                    </a:lnL>
                    <a:lnR w="28575" cap="flat" cmpd="sng" algn="ctr">
                      <a:solidFill>
                        <a:prstClr val="white"/>
                      </a:solidFill>
                      <a:prstDash val="solid"/>
                      <a:round/>
                      <a:headEnd type="none" w="med" len="med"/>
                      <a:tailEnd type="none" w="med" len="med"/>
                    </a:lnR>
                    <a:lnT w="28575" cap="flat" cmpd="sng" algn="ctr">
                      <a:solidFill>
                        <a:prstClr val="white"/>
                      </a:solidFill>
                      <a:prstDash val="solid"/>
                      <a:round/>
                      <a:headEnd type="none" w="med" len="med"/>
                      <a:tailEnd type="none" w="med" len="med"/>
                    </a:lnT>
                    <a:lnB w="28575" cap="flat" cmpd="sng" algn="ctr">
                      <a:solidFill>
                        <a:prstClr val="white"/>
                      </a:solidFill>
                      <a:prstDash val="solid"/>
                      <a:round/>
                      <a:headEnd type="none" w="med" len="med"/>
                      <a:tailEnd type="none" w="med" len="med"/>
                    </a:lnB>
                    <a:solidFill>
                      <a:schemeClr val="accent3"/>
                    </a:solidFill>
                  </a:tcPr>
                </a:tc>
                <a:tc>
                  <a:txBody>
                    <a:bodyPr/>
                    <a:lstStyle/>
                    <a:p>
                      <a:pPr algn="r">
                        <a:spcAft>
                          <a:spcPts val="1200"/>
                        </a:spcAft>
                      </a:pPr>
                      <a:r>
                        <a:rPr lang="en-US" sz="1600" b="1" kern="1200" dirty="0" smtClean="0">
                          <a:solidFill>
                            <a:srgbClr val="FFFFFF"/>
                          </a:solidFill>
                          <a:latin typeface="+mn-lt"/>
                          <a:ea typeface="+mn-ea"/>
                          <a:cs typeface="+mn-cs"/>
                        </a:rPr>
                        <a:t>THREATS</a:t>
                      </a:r>
                    </a:p>
                    <a:p>
                      <a:pPr marL="285750" lvl="0" indent="-165100">
                        <a:lnSpc>
                          <a:spcPct val="90000"/>
                        </a:lnSpc>
                        <a:spcAft>
                          <a:spcPts val="600"/>
                        </a:spcAft>
                        <a:buFont typeface="Arial"/>
                        <a:buChar char="•"/>
                      </a:pPr>
                      <a:r>
                        <a:rPr lang="en-US" sz="1400" kern="1200" dirty="0" smtClean="0">
                          <a:solidFill>
                            <a:srgbClr val="FFFFFF"/>
                          </a:solidFill>
                        </a:rPr>
                        <a:t>Tight credit markets </a:t>
                      </a:r>
                      <a:br>
                        <a:rPr lang="en-US" sz="1400" kern="1200" dirty="0" smtClean="0">
                          <a:solidFill>
                            <a:srgbClr val="FFFFFF"/>
                          </a:solidFill>
                        </a:rPr>
                      </a:br>
                      <a:r>
                        <a:rPr lang="en-US" sz="1400" kern="1200" dirty="0" smtClean="0">
                          <a:solidFill>
                            <a:srgbClr val="FFFFFF"/>
                          </a:solidFill>
                        </a:rPr>
                        <a:t>hinder</a:t>
                      </a:r>
                      <a:r>
                        <a:rPr lang="en-US" sz="1400" kern="1200" baseline="0" dirty="0" smtClean="0">
                          <a:solidFill>
                            <a:srgbClr val="FFFFFF"/>
                          </a:solidFill>
                        </a:rPr>
                        <a:t> borrowing</a:t>
                      </a:r>
                    </a:p>
                    <a:p>
                      <a:pPr marL="285750" lvl="0" indent="-165100">
                        <a:lnSpc>
                          <a:spcPct val="90000"/>
                        </a:lnSpc>
                        <a:spcAft>
                          <a:spcPts val="600"/>
                        </a:spcAft>
                        <a:buFont typeface="Arial"/>
                        <a:buChar char="•"/>
                      </a:pPr>
                      <a:r>
                        <a:rPr lang="en-US" sz="1400" kern="1200" baseline="0" dirty="0" smtClean="0">
                          <a:solidFill>
                            <a:srgbClr val="FFFFFF"/>
                          </a:solidFill>
                          <a:latin typeface="+mn-lt"/>
                          <a:ea typeface="+mn-ea"/>
                          <a:cs typeface="+mn-cs"/>
                        </a:rPr>
                        <a:t>Better-established competitors in green market</a:t>
                      </a:r>
                    </a:p>
                    <a:p>
                      <a:pPr marL="285750" lvl="0" indent="-165100">
                        <a:lnSpc>
                          <a:spcPct val="90000"/>
                        </a:lnSpc>
                        <a:spcAft>
                          <a:spcPts val="600"/>
                        </a:spcAft>
                        <a:buFont typeface="Arial"/>
                        <a:buChar char="•"/>
                      </a:pPr>
                      <a:r>
                        <a:rPr lang="en-US" sz="1400" kern="1200" baseline="0" dirty="0" smtClean="0">
                          <a:solidFill>
                            <a:srgbClr val="FFFFFF"/>
                          </a:solidFill>
                          <a:latin typeface="+mn-lt"/>
                          <a:ea typeface="+mn-ea"/>
                          <a:cs typeface="+mn-cs"/>
                        </a:rPr>
                        <a:t>Higher costs of green building materials and products</a:t>
                      </a:r>
                      <a:endParaRPr lang="en-US" sz="1400" kern="1200" dirty="0">
                        <a:solidFill>
                          <a:srgbClr val="FFFFFF"/>
                        </a:solidFill>
                        <a:latin typeface="+mn-lt"/>
                        <a:ea typeface="+mn-ea"/>
                        <a:cs typeface="+mn-cs"/>
                      </a:endParaRPr>
                    </a:p>
                  </a:txBody>
                  <a:tcPr marL="182880" marR="182880" marT="91440" marB="228600">
                    <a:lnL w="28575" cap="flat" cmpd="sng" algn="ctr">
                      <a:solidFill>
                        <a:prstClr val="white"/>
                      </a:solidFill>
                      <a:prstDash val="solid"/>
                      <a:round/>
                      <a:headEnd type="none" w="med" len="med"/>
                      <a:tailEnd type="none" w="med" len="med"/>
                    </a:lnL>
                    <a:lnR w="28575" cap="flat" cmpd="sng" algn="ctr">
                      <a:solidFill>
                        <a:prstClr val="white"/>
                      </a:solidFill>
                      <a:prstDash val="solid"/>
                      <a:round/>
                      <a:headEnd type="none" w="med" len="med"/>
                      <a:tailEnd type="none" w="med" len="med"/>
                    </a:lnR>
                    <a:lnT w="28575" cap="flat" cmpd="sng" algn="ctr">
                      <a:solidFill>
                        <a:prstClr val="white"/>
                      </a:solidFill>
                      <a:prstDash val="solid"/>
                      <a:round/>
                      <a:headEnd type="none" w="med" len="med"/>
                      <a:tailEnd type="none" w="med" len="med"/>
                    </a:lnT>
                    <a:lnB w="28575" cap="flat" cmpd="sng" algn="ctr">
                      <a:solidFill>
                        <a:prstClr val="white"/>
                      </a:solidFill>
                      <a:prstDash val="solid"/>
                      <a:round/>
                      <a:headEnd type="none" w="med" len="med"/>
                      <a:tailEnd type="none" w="med" len="med"/>
                    </a:lnB>
                    <a:solidFill>
                      <a:schemeClr val="accent6"/>
                    </a:solidFill>
                  </a:tcPr>
                </a:tc>
              </a:tr>
            </a:tbl>
          </a:graphicData>
        </a:graphic>
      </p:graphicFrame>
      <p:grpSp>
        <p:nvGrpSpPr>
          <p:cNvPr id="11" name="Group 10"/>
          <p:cNvGrpSpPr/>
          <p:nvPr/>
        </p:nvGrpSpPr>
        <p:grpSpPr>
          <a:xfrm>
            <a:off x="7563253" y="5063931"/>
            <a:ext cx="1580747" cy="844729"/>
            <a:chOff x="7563253" y="4665042"/>
            <a:chExt cx="1580747" cy="844729"/>
          </a:xfrm>
        </p:grpSpPr>
        <p:sp>
          <p:nvSpPr>
            <p:cNvPr id="12" name="Rectangle 11"/>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13" name="Picture 12"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348333253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Identifying relevant strengths </a:t>
            </a:r>
            <a:br>
              <a:rPr lang="en-US" dirty="0" smtClean="0"/>
            </a:br>
            <a:r>
              <a:rPr lang="en-US" dirty="0" smtClean="0"/>
              <a:t>and weaknesses</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2670483448"/>
              </p:ext>
            </p:extLst>
          </p:nvPr>
        </p:nvGraphicFramePr>
        <p:xfrm>
          <a:off x="409221" y="1608957"/>
          <a:ext cx="6561800" cy="4248040"/>
        </p:xfrm>
        <a:graphic>
          <a:graphicData uri="http://schemas.openxmlformats.org/drawingml/2006/table">
            <a:tbl>
              <a:tblPr firstRow="1" bandRow="1">
                <a:tableStyleId>{5940675A-B579-460E-94D1-54222C63F5DA}</a:tableStyleId>
              </a:tblPr>
              <a:tblGrid>
                <a:gridCol w="3280900"/>
                <a:gridCol w="3280900"/>
              </a:tblGrid>
              <a:tr h="2055513">
                <a:tc>
                  <a:txBody>
                    <a:bodyPr/>
                    <a:lstStyle/>
                    <a:p>
                      <a:pPr>
                        <a:spcAft>
                          <a:spcPts val="1200"/>
                        </a:spcAft>
                      </a:pPr>
                      <a:r>
                        <a:rPr lang="en-US" sz="1600" b="1" kern="1200" dirty="0" smtClean="0">
                          <a:solidFill>
                            <a:srgbClr val="FFFFFF"/>
                          </a:solidFill>
                        </a:rPr>
                        <a:t>STRENGTHS</a:t>
                      </a:r>
                    </a:p>
                    <a:p>
                      <a:pPr marL="285750" lvl="0" indent="-165100">
                        <a:lnSpc>
                          <a:spcPct val="90000"/>
                        </a:lnSpc>
                        <a:spcAft>
                          <a:spcPts val="600"/>
                        </a:spcAft>
                        <a:buFont typeface="Arial"/>
                        <a:buChar char="•"/>
                      </a:pPr>
                      <a:r>
                        <a:rPr lang="en-US" sz="1400" kern="1200" dirty="0" smtClean="0">
                          <a:solidFill>
                            <a:srgbClr val="FFFFFF"/>
                          </a:solidFill>
                        </a:rPr>
                        <a:t>Project</a:t>
                      </a:r>
                      <a:r>
                        <a:rPr lang="en-US" sz="1400" kern="1200" baseline="0" dirty="0" smtClean="0">
                          <a:solidFill>
                            <a:srgbClr val="FFFFFF"/>
                          </a:solidFill>
                        </a:rPr>
                        <a:t> management</a:t>
                      </a:r>
                    </a:p>
                    <a:p>
                      <a:pPr marL="285750" lvl="0" indent="-165100">
                        <a:lnSpc>
                          <a:spcPct val="90000"/>
                        </a:lnSpc>
                        <a:spcAft>
                          <a:spcPts val="600"/>
                        </a:spcAft>
                        <a:buFont typeface="Arial"/>
                        <a:buChar char="•"/>
                      </a:pPr>
                      <a:r>
                        <a:rPr lang="en-US" sz="1400" b="0" kern="1200" baseline="0" dirty="0" smtClean="0">
                          <a:solidFill>
                            <a:srgbClr val="FFFFFF"/>
                          </a:solidFill>
                          <a:latin typeface="+mn-lt"/>
                          <a:ea typeface="+mn-ea"/>
                          <a:cs typeface="+mn-cs"/>
                        </a:rPr>
                        <a:t>Reputation among builders</a:t>
                      </a:r>
                    </a:p>
                    <a:p>
                      <a:pPr marL="285750" lvl="0" indent="-165100">
                        <a:lnSpc>
                          <a:spcPct val="90000"/>
                        </a:lnSpc>
                        <a:spcAft>
                          <a:spcPts val="600"/>
                        </a:spcAft>
                        <a:buFont typeface="Arial"/>
                        <a:buChar char="•"/>
                      </a:pPr>
                      <a:r>
                        <a:rPr lang="en-US" sz="1400" b="0" kern="1200" baseline="0" dirty="0" smtClean="0">
                          <a:solidFill>
                            <a:srgbClr val="FFFFFF"/>
                          </a:solidFill>
                          <a:latin typeface="+mn-lt"/>
                          <a:ea typeface="+mn-ea"/>
                          <a:cs typeface="+mn-cs"/>
                        </a:rPr>
                        <a:t>Relationship with manufacturers</a:t>
                      </a:r>
                    </a:p>
                    <a:p>
                      <a:pPr marL="285750" lvl="0" indent="-165100">
                        <a:lnSpc>
                          <a:spcPct val="90000"/>
                        </a:lnSpc>
                        <a:spcAft>
                          <a:spcPts val="600"/>
                        </a:spcAft>
                        <a:buFont typeface="Arial"/>
                        <a:buChar char="•"/>
                      </a:pPr>
                      <a:r>
                        <a:rPr lang="en-US" sz="1400" b="0" kern="1200" baseline="0" dirty="0" smtClean="0">
                          <a:solidFill>
                            <a:schemeClr val="accent2">
                              <a:lumMod val="75000"/>
                            </a:schemeClr>
                          </a:solidFill>
                          <a:latin typeface="+mn-lt"/>
                          <a:ea typeface="+mn-ea"/>
                          <a:cs typeface="+mn-cs"/>
                        </a:rPr>
                        <a:t>Family-friendly work culture</a:t>
                      </a:r>
                    </a:p>
                    <a:p>
                      <a:pPr marL="285750" lvl="0" indent="-165100">
                        <a:lnSpc>
                          <a:spcPct val="90000"/>
                        </a:lnSpc>
                        <a:spcAft>
                          <a:spcPts val="600"/>
                        </a:spcAft>
                        <a:buFont typeface="Arial"/>
                        <a:buChar char="•"/>
                      </a:pPr>
                      <a:r>
                        <a:rPr lang="en-US" sz="1400" b="0" kern="1200" baseline="0" dirty="0" smtClean="0">
                          <a:solidFill>
                            <a:schemeClr val="accent2">
                              <a:lumMod val="75000"/>
                            </a:schemeClr>
                          </a:solidFill>
                          <a:latin typeface="+mn-lt"/>
                          <a:ea typeface="+mn-ea"/>
                          <a:cs typeface="+mn-cs"/>
                        </a:rPr>
                        <a:t>Desirable office location</a:t>
                      </a:r>
                      <a:endParaRPr lang="en-US" sz="1400" b="0" kern="1200" dirty="0">
                        <a:solidFill>
                          <a:schemeClr val="accent2">
                            <a:lumMod val="75000"/>
                          </a:schemeClr>
                        </a:solidFill>
                        <a:latin typeface="+mn-lt"/>
                        <a:ea typeface="+mn-ea"/>
                        <a:cs typeface="+mn-cs"/>
                      </a:endParaRPr>
                    </a:p>
                  </a:txBody>
                  <a:tcPr marL="182880" marR="182880" marT="91440" marB="228600">
                    <a:lnL w="28575" cap="flat" cmpd="sng" algn="ctr">
                      <a:solidFill>
                        <a:prstClr val="white"/>
                      </a:solidFill>
                      <a:prstDash val="solid"/>
                      <a:round/>
                      <a:headEnd type="none" w="med" len="med"/>
                      <a:tailEnd type="none" w="med" len="med"/>
                    </a:lnL>
                    <a:lnR w="28575" cap="flat" cmpd="sng" algn="ctr">
                      <a:solidFill>
                        <a:prstClr val="white"/>
                      </a:solidFill>
                      <a:prstDash val="solid"/>
                      <a:round/>
                      <a:headEnd type="none" w="med" len="med"/>
                      <a:tailEnd type="none" w="med" len="med"/>
                    </a:lnR>
                    <a:lnT w="28575" cap="flat" cmpd="sng" algn="ctr">
                      <a:solidFill>
                        <a:prstClr val="white"/>
                      </a:solidFill>
                      <a:prstDash val="solid"/>
                      <a:round/>
                      <a:headEnd type="none" w="med" len="med"/>
                      <a:tailEnd type="none" w="med" len="med"/>
                    </a:lnT>
                    <a:lnB w="28575" cap="flat" cmpd="sng" algn="ctr">
                      <a:solidFill>
                        <a:prstClr val="white"/>
                      </a:solidFill>
                      <a:prstDash val="solid"/>
                      <a:round/>
                      <a:headEnd type="none" w="med" len="med"/>
                      <a:tailEnd type="none" w="med" len="med"/>
                    </a:lnB>
                    <a:solidFill>
                      <a:srgbClr val="416994"/>
                    </a:solidFill>
                  </a:tcPr>
                </a:tc>
                <a:tc>
                  <a:txBody>
                    <a:bodyPr/>
                    <a:lstStyle/>
                    <a:p>
                      <a:pPr marL="0" marR="0" algn="r" defTabSz="914400" rtl="0" eaLnBrk="1" latinLnBrk="0" hangingPunct="1">
                        <a:lnSpc>
                          <a:spcPct val="110000"/>
                        </a:lnSpc>
                        <a:spcBef>
                          <a:spcPts val="0"/>
                        </a:spcBef>
                        <a:spcAft>
                          <a:spcPts val="1200"/>
                        </a:spcAft>
                        <a:tabLst>
                          <a:tab pos="139700" algn="l"/>
                          <a:tab pos="457200" algn="l"/>
                        </a:tabLst>
                      </a:pPr>
                      <a:r>
                        <a:rPr lang="en-US" sz="1600" b="1" kern="1200" dirty="0" smtClean="0">
                          <a:solidFill>
                            <a:srgbClr val="FFFFFF"/>
                          </a:solidFill>
                          <a:latin typeface="+mn-lt"/>
                          <a:ea typeface="+mn-ea"/>
                          <a:cs typeface="+mn-cs"/>
                        </a:rPr>
                        <a:t>WEAKNESSES</a:t>
                      </a:r>
                    </a:p>
                    <a:p>
                      <a:pPr marL="285750" lvl="0" indent="-165100">
                        <a:lnSpc>
                          <a:spcPct val="90000"/>
                        </a:lnSpc>
                        <a:spcAft>
                          <a:spcPts val="600"/>
                        </a:spcAft>
                        <a:buFont typeface="Arial"/>
                        <a:buChar char="•"/>
                      </a:pPr>
                      <a:r>
                        <a:rPr lang="en-US" sz="1400" kern="1200" dirty="0" smtClean="0">
                          <a:solidFill>
                            <a:srgbClr val="FFFFFF"/>
                          </a:solidFill>
                        </a:rPr>
                        <a:t>Sales force attrition</a:t>
                      </a:r>
                    </a:p>
                    <a:p>
                      <a:pPr marL="285750" lvl="0" indent="-165100">
                        <a:lnSpc>
                          <a:spcPct val="90000"/>
                        </a:lnSpc>
                        <a:spcAft>
                          <a:spcPts val="600"/>
                        </a:spcAft>
                        <a:buFont typeface="Arial"/>
                        <a:buChar char="•"/>
                      </a:pPr>
                      <a:r>
                        <a:rPr lang="en-US" sz="1400" b="0" kern="1200" dirty="0" smtClean="0">
                          <a:solidFill>
                            <a:schemeClr val="accent1">
                              <a:lumMod val="50000"/>
                            </a:schemeClr>
                          </a:solidFill>
                          <a:latin typeface="+mn-lt"/>
                          <a:ea typeface="+mn-ea"/>
                          <a:cs typeface="+mn-cs"/>
                        </a:rPr>
                        <a:t>No</a:t>
                      </a:r>
                      <a:r>
                        <a:rPr lang="en-US" sz="1400" b="0" kern="1200" baseline="0" dirty="0" smtClean="0">
                          <a:solidFill>
                            <a:schemeClr val="accent1">
                              <a:lumMod val="50000"/>
                            </a:schemeClr>
                          </a:solidFill>
                          <a:latin typeface="+mn-lt"/>
                          <a:ea typeface="+mn-ea"/>
                          <a:cs typeface="+mn-cs"/>
                        </a:rPr>
                        <a:t> telecommuting</a:t>
                      </a:r>
                    </a:p>
                    <a:p>
                      <a:pPr marL="285750" lvl="0" indent="-165100">
                        <a:lnSpc>
                          <a:spcPct val="90000"/>
                        </a:lnSpc>
                        <a:spcAft>
                          <a:spcPts val="600"/>
                        </a:spcAft>
                        <a:buFont typeface="Arial"/>
                        <a:buChar char="•"/>
                      </a:pPr>
                      <a:r>
                        <a:rPr lang="en-US" sz="1400" b="0" kern="1200" baseline="0" dirty="0" smtClean="0">
                          <a:solidFill>
                            <a:srgbClr val="FFFFFF"/>
                          </a:solidFill>
                          <a:latin typeface="+mn-lt"/>
                          <a:ea typeface="+mn-ea"/>
                          <a:cs typeface="+mn-cs"/>
                        </a:rPr>
                        <a:t>Little experience with </a:t>
                      </a:r>
                      <a:br>
                        <a:rPr lang="en-US" sz="1400" b="0" kern="1200" baseline="0" dirty="0" smtClean="0">
                          <a:solidFill>
                            <a:srgbClr val="FFFFFF"/>
                          </a:solidFill>
                          <a:latin typeface="+mn-lt"/>
                          <a:ea typeface="+mn-ea"/>
                          <a:cs typeface="+mn-cs"/>
                        </a:rPr>
                      </a:br>
                      <a:r>
                        <a:rPr lang="en-US" sz="1400" b="0" kern="1200" baseline="0" dirty="0" smtClean="0">
                          <a:solidFill>
                            <a:srgbClr val="FFFFFF"/>
                          </a:solidFill>
                          <a:latin typeface="+mn-lt"/>
                          <a:ea typeface="+mn-ea"/>
                          <a:cs typeface="+mn-cs"/>
                        </a:rPr>
                        <a:t>green materials</a:t>
                      </a:r>
                    </a:p>
                    <a:p>
                      <a:pPr marL="285750" lvl="0" indent="-165100">
                        <a:lnSpc>
                          <a:spcPct val="90000"/>
                        </a:lnSpc>
                        <a:spcAft>
                          <a:spcPts val="600"/>
                        </a:spcAft>
                        <a:buFont typeface="Arial"/>
                        <a:buChar char="•"/>
                      </a:pPr>
                      <a:r>
                        <a:rPr lang="en-US" sz="1400" b="0" kern="1200" baseline="0" dirty="0" smtClean="0">
                          <a:solidFill>
                            <a:schemeClr val="bg1"/>
                          </a:solidFill>
                          <a:latin typeface="+mn-lt"/>
                          <a:ea typeface="+mn-ea"/>
                          <a:cs typeface="+mn-cs"/>
                        </a:rPr>
                        <a:t>Low cash on hand</a:t>
                      </a:r>
                    </a:p>
                    <a:p>
                      <a:pPr marL="285750" lvl="0" indent="-165100">
                        <a:lnSpc>
                          <a:spcPct val="90000"/>
                        </a:lnSpc>
                        <a:spcAft>
                          <a:spcPts val="600"/>
                        </a:spcAft>
                        <a:buFont typeface="Arial"/>
                        <a:buChar char="•"/>
                      </a:pPr>
                      <a:r>
                        <a:rPr lang="en-US" sz="1400" b="0" kern="1200" baseline="0" dirty="0" smtClean="0">
                          <a:solidFill>
                            <a:srgbClr val="580010"/>
                          </a:solidFill>
                          <a:latin typeface="+mn-lt"/>
                          <a:ea typeface="+mn-ea"/>
                          <a:cs typeface="+mn-cs"/>
                        </a:rPr>
                        <a:t>No Facebook site</a:t>
                      </a:r>
                      <a:endParaRPr lang="en-US" sz="1600" b="1" kern="1200" dirty="0" smtClean="0">
                        <a:solidFill>
                          <a:srgbClr val="580010"/>
                        </a:solidFill>
                        <a:latin typeface="+mn-lt"/>
                        <a:ea typeface="+mn-ea"/>
                        <a:cs typeface="+mn-cs"/>
                      </a:endParaRPr>
                    </a:p>
                  </a:txBody>
                  <a:tcPr marL="182880" marR="182880" marT="91440" marB="228600">
                    <a:lnL w="28575" cap="flat" cmpd="sng" algn="ctr">
                      <a:solidFill>
                        <a:prstClr val="white"/>
                      </a:solidFill>
                      <a:prstDash val="solid"/>
                      <a:round/>
                      <a:headEnd type="none" w="med" len="med"/>
                      <a:tailEnd type="none" w="med" len="med"/>
                    </a:lnL>
                    <a:lnR w="28575" cap="flat" cmpd="sng" algn="ctr">
                      <a:solidFill>
                        <a:prstClr val="white"/>
                      </a:solidFill>
                      <a:prstDash val="solid"/>
                      <a:round/>
                      <a:headEnd type="none" w="med" len="med"/>
                      <a:tailEnd type="none" w="med" len="med"/>
                    </a:lnR>
                    <a:lnT w="28575" cap="flat" cmpd="sng" algn="ctr">
                      <a:solidFill>
                        <a:prstClr val="white"/>
                      </a:solidFill>
                      <a:prstDash val="solid"/>
                      <a:round/>
                      <a:headEnd type="none" w="med" len="med"/>
                      <a:tailEnd type="none" w="med" len="med"/>
                    </a:lnT>
                    <a:lnB w="28575" cap="flat" cmpd="sng" algn="ctr">
                      <a:solidFill>
                        <a:prstClr val="white"/>
                      </a:solidFill>
                      <a:prstDash val="solid"/>
                      <a:round/>
                      <a:headEnd type="none" w="med" len="med"/>
                      <a:tailEnd type="none" w="med" len="med"/>
                    </a:lnB>
                    <a:solidFill>
                      <a:srgbClr val="B00020"/>
                    </a:solidFill>
                  </a:tcPr>
                </a:tc>
              </a:tr>
              <a:tr h="2055513">
                <a:tc>
                  <a:txBody>
                    <a:bodyPr/>
                    <a:lstStyle/>
                    <a:p>
                      <a:pPr>
                        <a:lnSpc>
                          <a:spcPct val="90000"/>
                        </a:lnSpc>
                        <a:spcAft>
                          <a:spcPts val="1200"/>
                        </a:spcAft>
                      </a:pPr>
                      <a:r>
                        <a:rPr lang="en-US" sz="1600" b="1" kern="1200" dirty="0" smtClean="0">
                          <a:solidFill>
                            <a:srgbClr val="FFFFFF"/>
                          </a:solidFill>
                          <a:latin typeface="+mn-lt"/>
                          <a:ea typeface="+mn-ea"/>
                          <a:cs typeface="+mn-cs"/>
                        </a:rPr>
                        <a:t>OPPORTUNITIES</a:t>
                      </a:r>
                    </a:p>
                    <a:p>
                      <a:pPr marL="285750" lvl="0" indent="-165100">
                        <a:lnSpc>
                          <a:spcPct val="90000"/>
                        </a:lnSpc>
                        <a:spcAft>
                          <a:spcPts val="600"/>
                        </a:spcAft>
                        <a:buFont typeface="Arial"/>
                        <a:buChar char="•"/>
                      </a:pPr>
                      <a:r>
                        <a:rPr lang="en-US" sz="1400" kern="1200" dirty="0" smtClean="0">
                          <a:solidFill>
                            <a:srgbClr val="FFFFFF"/>
                          </a:solidFill>
                        </a:rPr>
                        <a:t>Increasing</a:t>
                      </a:r>
                      <a:r>
                        <a:rPr lang="en-US" sz="1400" kern="1200" baseline="0" dirty="0" smtClean="0">
                          <a:solidFill>
                            <a:srgbClr val="FFFFFF"/>
                          </a:solidFill>
                        </a:rPr>
                        <a:t> demand for new commercial buildings</a:t>
                      </a:r>
                    </a:p>
                    <a:p>
                      <a:pPr marL="285750" lvl="0" indent="-165100">
                        <a:lnSpc>
                          <a:spcPct val="90000"/>
                        </a:lnSpc>
                        <a:spcAft>
                          <a:spcPts val="600"/>
                        </a:spcAft>
                        <a:buFont typeface="Arial"/>
                        <a:buChar char="•"/>
                      </a:pPr>
                      <a:r>
                        <a:rPr lang="en-US" sz="1400" kern="1200" baseline="0" dirty="0" smtClean="0">
                          <a:solidFill>
                            <a:schemeClr val="accent3">
                              <a:lumMod val="75000"/>
                            </a:schemeClr>
                          </a:solidFill>
                        </a:rPr>
                        <a:t>Increasing demand for commercial building renovations</a:t>
                      </a:r>
                    </a:p>
                    <a:p>
                      <a:pPr marL="285750" lvl="0" indent="-165100">
                        <a:lnSpc>
                          <a:spcPct val="90000"/>
                        </a:lnSpc>
                        <a:spcAft>
                          <a:spcPts val="600"/>
                        </a:spcAft>
                        <a:buFont typeface="Arial"/>
                        <a:buChar char="•"/>
                      </a:pPr>
                      <a:r>
                        <a:rPr lang="en-US" sz="1400" kern="1200" baseline="0" dirty="0" smtClean="0">
                          <a:solidFill>
                            <a:schemeClr val="accent3">
                              <a:lumMod val="75000"/>
                            </a:schemeClr>
                          </a:solidFill>
                        </a:rPr>
                        <a:t>More demand for green building materials</a:t>
                      </a:r>
                      <a:endParaRPr lang="en-US" sz="1400" dirty="0">
                        <a:solidFill>
                          <a:schemeClr val="accent3">
                            <a:lumMod val="75000"/>
                          </a:schemeClr>
                        </a:solidFill>
                      </a:endParaRPr>
                    </a:p>
                  </a:txBody>
                  <a:tcPr marL="182880" marR="182880" marT="91440" marB="228600">
                    <a:lnL w="28575" cap="flat" cmpd="sng" algn="ctr">
                      <a:solidFill>
                        <a:prstClr val="white"/>
                      </a:solidFill>
                      <a:prstDash val="solid"/>
                      <a:round/>
                      <a:headEnd type="none" w="med" len="med"/>
                      <a:tailEnd type="none" w="med" len="med"/>
                    </a:lnL>
                    <a:lnR w="28575" cap="flat" cmpd="sng" algn="ctr">
                      <a:solidFill>
                        <a:prstClr val="white"/>
                      </a:solidFill>
                      <a:prstDash val="solid"/>
                      <a:round/>
                      <a:headEnd type="none" w="med" len="med"/>
                      <a:tailEnd type="none" w="med" len="med"/>
                    </a:lnR>
                    <a:lnT w="28575" cap="flat" cmpd="sng" algn="ctr">
                      <a:solidFill>
                        <a:prstClr val="white"/>
                      </a:solidFill>
                      <a:prstDash val="solid"/>
                      <a:round/>
                      <a:headEnd type="none" w="med" len="med"/>
                      <a:tailEnd type="none" w="med" len="med"/>
                    </a:lnT>
                    <a:lnB w="28575" cap="flat" cmpd="sng" algn="ctr">
                      <a:solidFill>
                        <a:prstClr val="white"/>
                      </a:solidFill>
                      <a:prstDash val="solid"/>
                      <a:round/>
                      <a:headEnd type="none" w="med" len="med"/>
                      <a:tailEnd type="none" w="med" len="med"/>
                    </a:lnB>
                    <a:solidFill>
                      <a:schemeClr val="accent3"/>
                    </a:solidFill>
                  </a:tcPr>
                </a:tc>
                <a:tc>
                  <a:txBody>
                    <a:bodyPr/>
                    <a:lstStyle/>
                    <a:p>
                      <a:pPr algn="r">
                        <a:spcAft>
                          <a:spcPts val="1200"/>
                        </a:spcAft>
                      </a:pPr>
                      <a:r>
                        <a:rPr lang="en-US" sz="1600" b="1" kern="1200" dirty="0" smtClean="0">
                          <a:solidFill>
                            <a:srgbClr val="FFFFFF"/>
                          </a:solidFill>
                          <a:latin typeface="+mn-lt"/>
                          <a:ea typeface="+mn-ea"/>
                          <a:cs typeface="+mn-cs"/>
                        </a:rPr>
                        <a:t>THREATS</a:t>
                      </a:r>
                    </a:p>
                    <a:p>
                      <a:pPr marL="285750" lvl="0" indent="-165100">
                        <a:lnSpc>
                          <a:spcPct val="90000"/>
                        </a:lnSpc>
                        <a:spcAft>
                          <a:spcPts val="600"/>
                        </a:spcAft>
                        <a:buFont typeface="Arial"/>
                        <a:buChar char="•"/>
                      </a:pPr>
                      <a:r>
                        <a:rPr lang="en-US" sz="1400" kern="1200" dirty="0" smtClean="0">
                          <a:solidFill>
                            <a:schemeClr val="accent6">
                              <a:lumMod val="75000"/>
                            </a:schemeClr>
                          </a:solidFill>
                        </a:rPr>
                        <a:t>Tight credit markets </a:t>
                      </a:r>
                      <a:br>
                        <a:rPr lang="en-US" sz="1400" kern="1200" dirty="0" smtClean="0">
                          <a:solidFill>
                            <a:schemeClr val="accent6">
                              <a:lumMod val="75000"/>
                            </a:schemeClr>
                          </a:solidFill>
                        </a:rPr>
                      </a:br>
                      <a:r>
                        <a:rPr lang="en-US" sz="1400" kern="1200" dirty="0" smtClean="0">
                          <a:solidFill>
                            <a:schemeClr val="accent6">
                              <a:lumMod val="75000"/>
                            </a:schemeClr>
                          </a:solidFill>
                        </a:rPr>
                        <a:t>hinder</a:t>
                      </a:r>
                      <a:r>
                        <a:rPr lang="en-US" sz="1400" kern="1200" baseline="0" dirty="0" smtClean="0">
                          <a:solidFill>
                            <a:schemeClr val="accent6">
                              <a:lumMod val="75000"/>
                            </a:schemeClr>
                          </a:solidFill>
                        </a:rPr>
                        <a:t> borrowing</a:t>
                      </a:r>
                    </a:p>
                    <a:p>
                      <a:pPr marL="285750" lvl="0" indent="-165100">
                        <a:lnSpc>
                          <a:spcPct val="90000"/>
                        </a:lnSpc>
                        <a:spcAft>
                          <a:spcPts val="600"/>
                        </a:spcAft>
                        <a:buFont typeface="Arial"/>
                        <a:buChar char="•"/>
                      </a:pPr>
                      <a:r>
                        <a:rPr lang="en-US" sz="1400" kern="1200" baseline="0" dirty="0" smtClean="0">
                          <a:solidFill>
                            <a:schemeClr val="accent6">
                              <a:lumMod val="75000"/>
                            </a:schemeClr>
                          </a:solidFill>
                          <a:latin typeface="+mn-lt"/>
                          <a:ea typeface="+mn-ea"/>
                          <a:cs typeface="+mn-cs"/>
                        </a:rPr>
                        <a:t>Better-established competitors in green market</a:t>
                      </a:r>
                    </a:p>
                    <a:p>
                      <a:pPr marL="285750" lvl="0" indent="-165100">
                        <a:lnSpc>
                          <a:spcPct val="90000"/>
                        </a:lnSpc>
                        <a:spcAft>
                          <a:spcPts val="600"/>
                        </a:spcAft>
                        <a:buFont typeface="Arial"/>
                        <a:buChar char="•"/>
                      </a:pPr>
                      <a:r>
                        <a:rPr lang="en-US" sz="1400" kern="1200" baseline="0" dirty="0" smtClean="0">
                          <a:solidFill>
                            <a:schemeClr val="accent6">
                              <a:lumMod val="75000"/>
                            </a:schemeClr>
                          </a:solidFill>
                          <a:latin typeface="+mn-lt"/>
                          <a:ea typeface="+mn-ea"/>
                          <a:cs typeface="+mn-cs"/>
                        </a:rPr>
                        <a:t>Higher costs of green building materials and products</a:t>
                      </a:r>
                      <a:endParaRPr lang="en-US" sz="1400" kern="1200" dirty="0">
                        <a:solidFill>
                          <a:schemeClr val="accent6">
                            <a:lumMod val="75000"/>
                          </a:schemeClr>
                        </a:solidFill>
                        <a:latin typeface="+mn-lt"/>
                        <a:ea typeface="+mn-ea"/>
                        <a:cs typeface="+mn-cs"/>
                      </a:endParaRPr>
                    </a:p>
                  </a:txBody>
                  <a:tcPr marL="182880" marR="182880" marT="91440" marB="228600">
                    <a:lnL w="28575" cap="flat" cmpd="sng" algn="ctr">
                      <a:solidFill>
                        <a:prstClr val="white"/>
                      </a:solidFill>
                      <a:prstDash val="solid"/>
                      <a:round/>
                      <a:headEnd type="none" w="med" len="med"/>
                      <a:tailEnd type="none" w="med" len="med"/>
                    </a:lnL>
                    <a:lnR w="28575" cap="flat" cmpd="sng" algn="ctr">
                      <a:solidFill>
                        <a:prstClr val="white"/>
                      </a:solidFill>
                      <a:prstDash val="solid"/>
                      <a:round/>
                      <a:headEnd type="none" w="med" len="med"/>
                      <a:tailEnd type="none" w="med" len="med"/>
                    </a:lnR>
                    <a:lnT w="28575" cap="flat" cmpd="sng" algn="ctr">
                      <a:solidFill>
                        <a:prstClr val="white"/>
                      </a:solidFill>
                      <a:prstDash val="solid"/>
                      <a:round/>
                      <a:headEnd type="none" w="med" len="med"/>
                      <a:tailEnd type="none" w="med" len="med"/>
                    </a:lnT>
                    <a:lnB w="28575" cap="flat" cmpd="sng" algn="ctr">
                      <a:solidFill>
                        <a:prstClr val="white"/>
                      </a:solidFill>
                      <a:prstDash val="solid"/>
                      <a:round/>
                      <a:headEnd type="none" w="med" len="med"/>
                      <a:tailEnd type="none" w="med" len="med"/>
                    </a:lnB>
                    <a:solidFill>
                      <a:schemeClr val="accent6"/>
                    </a:solidFill>
                  </a:tcPr>
                </a:tc>
              </a:tr>
            </a:tbl>
          </a:graphicData>
        </a:graphic>
      </p:graphicFrame>
      <p:grpSp>
        <p:nvGrpSpPr>
          <p:cNvPr id="7" name="Group 6"/>
          <p:cNvGrpSpPr/>
          <p:nvPr/>
        </p:nvGrpSpPr>
        <p:grpSpPr>
          <a:xfrm>
            <a:off x="7563253" y="5063931"/>
            <a:ext cx="1580747" cy="844729"/>
            <a:chOff x="7563253" y="4665042"/>
            <a:chExt cx="1580747" cy="844729"/>
          </a:xfrm>
        </p:grpSpPr>
        <p:sp>
          <p:nvSpPr>
            <p:cNvPr id="12" name="Rectangle 11"/>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13" name="Picture 12"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328781501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In a SWOT analysis…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183078905"/>
              </p:ext>
            </p:extLst>
          </p:nvPr>
        </p:nvGraphicFramePr>
        <p:xfrm>
          <a:off x="380999" y="1458494"/>
          <a:ext cx="6947972" cy="4661306"/>
        </p:xfrm>
        <a:graphic>
          <a:graphicData uri="http://schemas.openxmlformats.org/drawingml/2006/table">
            <a:tbl>
              <a:tblPr firstRow="1" bandRow="1">
                <a:tableStyleId>{5C22544A-7EE6-4342-B048-85BDC9FD1C3A}</a:tableStyleId>
              </a:tblPr>
              <a:tblGrid>
                <a:gridCol w="3473986"/>
                <a:gridCol w="3473986"/>
              </a:tblGrid>
              <a:tr h="2285751">
                <a:tc>
                  <a:txBody>
                    <a:bodyPr/>
                    <a:lstStyle/>
                    <a:p>
                      <a:pPr>
                        <a:spcAft>
                          <a:spcPts val="600"/>
                        </a:spcAft>
                      </a:pPr>
                      <a:r>
                        <a:rPr lang="en-US" sz="1600" b="1" kern="1200" dirty="0" smtClean="0">
                          <a:solidFill>
                            <a:schemeClr val="tx1"/>
                          </a:solidFill>
                          <a:latin typeface="+mn-lt"/>
                          <a:ea typeface="+mn-ea"/>
                          <a:cs typeface="+mn-cs"/>
                        </a:rPr>
                        <a:t>STRENGTHS MIGHT INCLUDE:</a:t>
                      </a:r>
                    </a:p>
                    <a:p>
                      <a:pPr marL="285750" lvl="0" indent="-165100">
                        <a:buFont typeface="Arial"/>
                        <a:buChar char="•"/>
                      </a:pPr>
                      <a:r>
                        <a:rPr lang="en-US" sz="1400" b="0" kern="1200" dirty="0" smtClean="0">
                          <a:solidFill>
                            <a:schemeClr val="tx1"/>
                          </a:solidFill>
                          <a:latin typeface="+mn-lt"/>
                          <a:ea typeface="+mn-ea"/>
                          <a:cs typeface="+mn-cs"/>
                        </a:rPr>
                        <a:t>Leadership </a:t>
                      </a:r>
                    </a:p>
                    <a:p>
                      <a:pPr marL="285750" lvl="0" indent="-165100">
                        <a:buFont typeface="Arial"/>
                        <a:buChar char="•"/>
                      </a:pPr>
                      <a:r>
                        <a:rPr lang="en-US" sz="1400" b="0" kern="1200" dirty="0" smtClean="0">
                          <a:solidFill>
                            <a:schemeClr val="tx1"/>
                          </a:solidFill>
                          <a:latin typeface="+mn-lt"/>
                          <a:ea typeface="+mn-ea"/>
                          <a:cs typeface="+mn-cs"/>
                        </a:rPr>
                        <a:t>Decision-making abilities</a:t>
                      </a:r>
                    </a:p>
                    <a:p>
                      <a:pPr marL="285750" lvl="0" indent="-165100">
                        <a:buFont typeface="Arial"/>
                        <a:buChar char="•"/>
                      </a:pPr>
                      <a:r>
                        <a:rPr lang="en-US" sz="1400" b="0" kern="1200" dirty="0" smtClean="0">
                          <a:solidFill>
                            <a:schemeClr val="tx1"/>
                          </a:solidFill>
                          <a:latin typeface="+mn-lt"/>
                          <a:ea typeface="+mn-ea"/>
                          <a:cs typeface="+mn-cs"/>
                        </a:rPr>
                        <a:t>Innovation</a:t>
                      </a:r>
                    </a:p>
                    <a:p>
                      <a:pPr marL="285750" lvl="0" indent="-165100">
                        <a:buFont typeface="Arial"/>
                        <a:buChar char="•"/>
                      </a:pPr>
                      <a:r>
                        <a:rPr lang="en-US" sz="1400" b="0" kern="1200" dirty="0" smtClean="0">
                          <a:solidFill>
                            <a:schemeClr val="tx1"/>
                          </a:solidFill>
                          <a:latin typeface="+mn-lt"/>
                          <a:ea typeface="+mn-ea"/>
                          <a:cs typeface="+mn-cs"/>
                        </a:rPr>
                        <a:t>Productivity</a:t>
                      </a:r>
                    </a:p>
                    <a:p>
                      <a:pPr marL="285750" lvl="0" indent="-165100">
                        <a:buFont typeface="Arial"/>
                        <a:buChar char="•"/>
                      </a:pPr>
                      <a:r>
                        <a:rPr lang="en-US" sz="1400" b="0" kern="1200" dirty="0" smtClean="0">
                          <a:solidFill>
                            <a:schemeClr val="tx1"/>
                          </a:solidFill>
                          <a:latin typeface="+mn-lt"/>
                          <a:ea typeface="+mn-ea"/>
                          <a:cs typeface="+mn-cs"/>
                        </a:rPr>
                        <a:t>Quality</a:t>
                      </a:r>
                    </a:p>
                    <a:p>
                      <a:pPr marL="285750" lvl="0" indent="-165100">
                        <a:buFont typeface="Arial"/>
                        <a:buChar char="•"/>
                      </a:pPr>
                      <a:r>
                        <a:rPr lang="en-US" sz="1400" b="0" kern="1200" dirty="0" smtClean="0">
                          <a:solidFill>
                            <a:schemeClr val="tx1"/>
                          </a:solidFill>
                          <a:latin typeface="+mn-lt"/>
                          <a:ea typeface="+mn-ea"/>
                          <a:cs typeface="+mn-cs"/>
                        </a:rPr>
                        <a:t>Service</a:t>
                      </a:r>
                    </a:p>
                    <a:p>
                      <a:pPr marL="285750" lvl="0" indent="-165100">
                        <a:buFont typeface="Arial"/>
                        <a:buChar char="•"/>
                      </a:pPr>
                      <a:r>
                        <a:rPr lang="en-US" sz="1400" b="0" kern="1200" dirty="0" smtClean="0">
                          <a:solidFill>
                            <a:schemeClr val="tx1"/>
                          </a:solidFill>
                          <a:latin typeface="+mn-lt"/>
                          <a:ea typeface="+mn-ea"/>
                          <a:cs typeface="+mn-cs"/>
                        </a:rPr>
                        <a:t>Efficiency</a:t>
                      </a:r>
                    </a:p>
                    <a:p>
                      <a:pPr marL="285750" lvl="0" indent="-165100">
                        <a:buFont typeface="Arial"/>
                        <a:buChar char="•"/>
                      </a:pPr>
                      <a:r>
                        <a:rPr lang="en-US" sz="1400" b="0" kern="1200" dirty="0" smtClean="0">
                          <a:solidFill>
                            <a:schemeClr val="tx1"/>
                          </a:solidFill>
                          <a:latin typeface="+mn-lt"/>
                          <a:ea typeface="+mn-ea"/>
                          <a:cs typeface="+mn-cs"/>
                        </a:rPr>
                        <a:t>Technological processes</a:t>
                      </a:r>
                      <a:endParaRPr lang="en-US" sz="1400" b="0" kern="1200" dirty="0">
                        <a:solidFill>
                          <a:schemeClr val="tx1"/>
                        </a:solidFill>
                        <a:latin typeface="+mn-lt"/>
                        <a:ea typeface="+mn-ea"/>
                        <a:cs typeface="+mn-cs"/>
                      </a:endParaRPr>
                    </a:p>
                  </a:txBody>
                  <a:tcPr marL="182880" marT="228600" marB="228600">
                    <a:solidFill>
                      <a:srgbClr val="DFE0E1"/>
                    </a:solidFill>
                  </a:tcPr>
                </a:tc>
                <a:tc>
                  <a:txBody>
                    <a:bodyPr/>
                    <a:lstStyle/>
                    <a:p>
                      <a:pPr marL="0" marR="0">
                        <a:lnSpc>
                          <a:spcPct val="107000"/>
                        </a:lnSpc>
                        <a:spcBef>
                          <a:spcPts val="0"/>
                        </a:spcBef>
                        <a:spcAft>
                          <a:spcPts val="600"/>
                        </a:spcAft>
                        <a:tabLst>
                          <a:tab pos="139700" algn="l"/>
                          <a:tab pos="457200" algn="l"/>
                        </a:tabLst>
                      </a:pPr>
                      <a:r>
                        <a:rPr lang="en-US" sz="1600" b="1" dirty="0" smtClean="0">
                          <a:solidFill>
                            <a:schemeClr val="tx1"/>
                          </a:solidFill>
                          <a:latin typeface="+mn-lt"/>
                          <a:ea typeface="Calibri"/>
                          <a:cs typeface="Times New Roman"/>
                        </a:rPr>
                        <a:t>WEAKNESSES MIGHT INCLUDE:</a:t>
                      </a:r>
                    </a:p>
                    <a:p>
                      <a:pPr marL="392112" marR="0" lvl="0" indent="-285750">
                        <a:lnSpc>
                          <a:spcPct val="107000"/>
                        </a:lnSpc>
                        <a:spcBef>
                          <a:spcPts val="0"/>
                        </a:spcBef>
                        <a:spcAft>
                          <a:spcPts val="0"/>
                        </a:spcAft>
                        <a:buClr>
                          <a:srgbClr val="000000"/>
                        </a:buClr>
                        <a:buSzPts val="1100"/>
                        <a:buFont typeface="Arial"/>
                        <a:buChar char="•"/>
                        <a:tabLst/>
                      </a:pPr>
                      <a:r>
                        <a:rPr lang="en-US" sz="1400" b="0" baseline="0" dirty="0" smtClean="0">
                          <a:solidFill>
                            <a:schemeClr val="tx1"/>
                          </a:solidFill>
                          <a:latin typeface="+mn-lt"/>
                          <a:ea typeface="ヒラギノ角ゴ Pro W3"/>
                          <a:cs typeface="Times New Roman"/>
                        </a:rPr>
                        <a:t>Leadership </a:t>
                      </a:r>
                    </a:p>
                    <a:p>
                      <a:pPr marL="392112" marR="0" lvl="0" indent="-285750">
                        <a:lnSpc>
                          <a:spcPct val="107000"/>
                        </a:lnSpc>
                        <a:spcBef>
                          <a:spcPts val="0"/>
                        </a:spcBef>
                        <a:spcAft>
                          <a:spcPts val="0"/>
                        </a:spcAft>
                        <a:buClr>
                          <a:srgbClr val="000000"/>
                        </a:buClr>
                        <a:buSzPts val="1100"/>
                        <a:buFont typeface="Arial"/>
                        <a:buChar char="•"/>
                        <a:tabLst/>
                      </a:pPr>
                      <a:r>
                        <a:rPr lang="en-US" sz="1400" b="0" baseline="0" dirty="0" smtClean="0">
                          <a:solidFill>
                            <a:schemeClr val="tx1"/>
                          </a:solidFill>
                          <a:latin typeface="+mn-lt"/>
                          <a:ea typeface="ヒラギノ角ゴ Pro W3"/>
                          <a:cs typeface="Times New Roman"/>
                        </a:rPr>
                        <a:t>Decision-making abilities</a:t>
                      </a:r>
                    </a:p>
                    <a:p>
                      <a:pPr marL="392112" marR="0" lvl="0" indent="-285750">
                        <a:lnSpc>
                          <a:spcPct val="107000"/>
                        </a:lnSpc>
                        <a:spcBef>
                          <a:spcPts val="0"/>
                        </a:spcBef>
                        <a:spcAft>
                          <a:spcPts val="0"/>
                        </a:spcAft>
                        <a:buClr>
                          <a:srgbClr val="000000"/>
                        </a:buClr>
                        <a:buSzPts val="1100"/>
                        <a:buFont typeface="Arial"/>
                        <a:buChar char="•"/>
                        <a:tabLst/>
                      </a:pPr>
                      <a:r>
                        <a:rPr lang="en-US" sz="1400" b="0" baseline="0" dirty="0" smtClean="0">
                          <a:solidFill>
                            <a:schemeClr val="tx1"/>
                          </a:solidFill>
                          <a:latin typeface="+mn-lt"/>
                          <a:ea typeface="ヒラギノ角ゴ Pro W3"/>
                          <a:cs typeface="Times New Roman"/>
                        </a:rPr>
                        <a:t>Innovation</a:t>
                      </a:r>
                    </a:p>
                    <a:p>
                      <a:pPr marL="392112" marR="0" lvl="0" indent="-285750">
                        <a:lnSpc>
                          <a:spcPct val="107000"/>
                        </a:lnSpc>
                        <a:spcBef>
                          <a:spcPts val="0"/>
                        </a:spcBef>
                        <a:spcAft>
                          <a:spcPts val="0"/>
                        </a:spcAft>
                        <a:buClr>
                          <a:srgbClr val="000000"/>
                        </a:buClr>
                        <a:buSzPts val="1100"/>
                        <a:buFont typeface="Arial"/>
                        <a:buChar char="•"/>
                        <a:tabLst/>
                      </a:pPr>
                      <a:r>
                        <a:rPr lang="en-US" sz="1400" b="0" baseline="0" dirty="0" smtClean="0">
                          <a:solidFill>
                            <a:schemeClr val="tx1"/>
                          </a:solidFill>
                          <a:latin typeface="+mn-lt"/>
                          <a:ea typeface="ヒラギノ角ゴ Pro W3"/>
                          <a:cs typeface="Times New Roman"/>
                        </a:rPr>
                        <a:t>Productivity</a:t>
                      </a:r>
                    </a:p>
                    <a:p>
                      <a:pPr marL="392112" marR="0" lvl="0" indent="-285750">
                        <a:lnSpc>
                          <a:spcPct val="107000"/>
                        </a:lnSpc>
                        <a:spcBef>
                          <a:spcPts val="0"/>
                        </a:spcBef>
                        <a:spcAft>
                          <a:spcPts val="0"/>
                        </a:spcAft>
                        <a:buClr>
                          <a:srgbClr val="000000"/>
                        </a:buClr>
                        <a:buSzPts val="1100"/>
                        <a:buFont typeface="Arial"/>
                        <a:buChar char="•"/>
                        <a:tabLst/>
                      </a:pPr>
                      <a:r>
                        <a:rPr lang="en-US" sz="1400" b="0" baseline="0" dirty="0" smtClean="0">
                          <a:solidFill>
                            <a:schemeClr val="tx1"/>
                          </a:solidFill>
                          <a:latin typeface="+mn-lt"/>
                          <a:ea typeface="ヒラギノ角ゴ Pro W3"/>
                          <a:cs typeface="Times New Roman"/>
                        </a:rPr>
                        <a:t>Quality</a:t>
                      </a:r>
                    </a:p>
                    <a:p>
                      <a:pPr marL="392112" marR="0" lvl="0" indent="-285750">
                        <a:lnSpc>
                          <a:spcPct val="107000"/>
                        </a:lnSpc>
                        <a:spcBef>
                          <a:spcPts val="0"/>
                        </a:spcBef>
                        <a:spcAft>
                          <a:spcPts val="0"/>
                        </a:spcAft>
                        <a:buClr>
                          <a:srgbClr val="000000"/>
                        </a:buClr>
                        <a:buSzPts val="1100"/>
                        <a:buFont typeface="Arial"/>
                        <a:buChar char="•"/>
                        <a:tabLst/>
                      </a:pPr>
                      <a:r>
                        <a:rPr lang="en-US" sz="1400" b="0" baseline="0" dirty="0" smtClean="0">
                          <a:solidFill>
                            <a:schemeClr val="tx1"/>
                          </a:solidFill>
                          <a:latin typeface="+mn-lt"/>
                          <a:ea typeface="ヒラギノ角ゴ Pro W3"/>
                          <a:cs typeface="Times New Roman"/>
                        </a:rPr>
                        <a:t>Service</a:t>
                      </a:r>
                    </a:p>
                    <a:p>
                      <a:pPr marL="392112" marR="0" lvl="0" indent="-285750">
                        <a:lnSpc>
                          <a:spcPct val="107000"/>
                        </a:lnSpc>
                        <a:spcBef>
                          <a:spcPts val="0"/>
                        </a:spcBef>
                        <a:spcAft>
                          <a:spcPts val="0"/>
                        </a:spcAft>
                        <a:buClr>
                          <a:srgbClr val="000000"/>
                        </a:buClr>
                        <a:buSzPts val="1100"/>
                        <a:buFont typeface="Arial"/>
                        <a:buChar char="•"/>
                        <a:tabLst/>
                      </a:pPr>
                      <a:r>
                        <a:rPr lang="en-US" sz="1400" b="0" baseline="0" dirty="0" smtClean="0">
                          <a:solidFill>
                            <a:schemeClr val="tx1"/>
                          </a:solidFill>
                          <a:latin typeface="+mn-lt"/>
                          <a:ea typeface="ヒラギノ角ゴ Pro W3"/>
                          <a:cs typeface="Times New Roman"/>
                        </a:rPr>
                        <a:t>Efficiency</a:t>
                      </a:r>
                    </a:p>
                    <a:p>
                      <a:pPr marL="392112" marR="0" lvl="0" indent="-285750">
                        <a:lnSpc>
                          <a:spcPct val="107000"/>
                        </a:lnSpc>
                        <a:spcBef>
                          <a:spcPts val="0"/>
                        </a:spcBef>
                        <a:spcAft>
                          <a:spcPts val="0"/>
                        </a:spcAft>
                        <a:buClr>
                          <a:srgbClr val="000000"/>
                        </a:buClr>
                        <a:buSzPts val="1100"/>
                        <a:buFont typeface="Arial"/>
                        <a:buChar char="•"/>
                        <a:tabLst/>
                      </a:pPr>
                      <a:r>
                        <a:rPr lang="en-US" sz="1400" b="0" baseline="0" dirty="0" smtClean="0">
                          <a:solidFill>
                            <a:schemeClr val="tx1"/>
                          </a:solidFill>
                          <a:latin typeface="+mn-lt"/>
                          <a:ea typeface="ヒラギノ角ゴ Pro W3"/>
                          <a:cs typeface="Times New Roman"/>
                        </a:rPr>
                        <a:t>Technological processes</a:t>
                      </a:r>
                      <a:endParaRPr lang="en-US" sz="1400" b="0" baseline="0" dirty="0">
                        <a:solidFill>
                          <a:schemeClr val="tx1"/>
                        </a:solidFill>
                        <a:latin typeface="+mn-lt"/>
                        <a:ea typeface="ヒラギノ角ゴ Pro W3"/>
                        <a:cs typeface="Times New Roman"/>
                      </a:endParaRPr>
                    </a:p>
                  </a:txBody>
                  <a:tcPr marL="182880" marR="68580" marT="228600" marB="228600">
                    <a:solidFill>
                      <a:srgbClr val="DFE0E1"/>
                    </a:solidFill>
                  </a:tcPr>
                </a:tc>
              </a:tr>
              <a:tr h="1773199">
                <a:tc>
                  <a:txBody>
                    <a:bodyPr/>
                    <a:lstStyle/>
                    <a:p>
                      <a:pPr>
                        <a:lnSpc>
                          <a:spcPct val="90000"/>
                        </a:lnSpc>
                        <a:spcAft>
                          <a:spcPts val="600"/>
                        </a:spcAft>
                      </a:pPr>
                      <a:r>
                        <a:rPr lang="en-US" sz="1600" b="1" kern="1200" dirty="0" smtClean="0">
                          <a:solidFill>
                            <a:schemeClr val="dk1"/>
                          </a:solidFill>
                          <a:latin typeface="+mn-lt"/>
                          <a:ea typeface="+mn-ea"/>
                          <a:cs typeface="+mn-cs"/>
                        </a:rPr>
                        <a:t>OPPORTUNITIES MIGHT INCLUDE:</a:t>
                      </a:r>
                      <a:endParaRPr lang="en-US" sz="1600" kern="1200" dirty="0" smtClean="0">
                        <a:solidFill>
                          <a:schemeClr val="dk1"/>
                        </a:solidFill>
                        <a:latin typeface="+mn-lt"/>
                        <a:ea typeface="+mn-ea"/>
                        <a:cs typeface="+mn-cs"/>
                      </a:endParaRPr>
                    </a:p>
                    <a:p>
                      <a:pPr marL="285750" lvl="0" indent="-165100">
                        <a:buFont typeface="Arial"/>
                        <a:buChar char="•"/>
                      </a:pPr>
                      <a:r>
                        <a:rPr lang="en-US" sz="1400" kern="1200" dirty="0" smtClean="0">
                          <a:solidFill>
                            <a:schemeClr val="dk1"/>
                          </a:solidFill>
                          <a:latin typeface="+mn-lt"/>
                          <a:ea typeface="+mn-ea"/>
                          <a:cs typeface="+mn-cs"/>
                        </a:rPr>
                        <a:t>Emerging markets </a:t>
                      </a:r>
                    </a:p>
                    <a:p>
                      <a:pPr marL="285750" lvl="0" indent="-165100">
                        <a:buFont typeface="Arial"/>
                        <a:buChar char="•"/>
                      </a:pPr>
                      <a:r>
                        <a:rPr lang="en-US" sz="1400" kern="1200" dirty="0" smtClean="0">
                          <a:solidFill>
                            <a:schemeClr val="dk1"/>
                          </a:solidFill>
                          <a:latin typeface="+mn-lt"/>
                          <a:ea typeface="+mn-ea"/>
                          <a:cs typeface="+mn-cs"/>
                        </a:rPr>
                        <a:t>Further market penetration</a:t>
                      </a:r>
                    </a:p>
                    <a:p>
                      <a:pPr marL="285750" lvl="0" indent="-165100">
                        <a:buFont typeface="Arial"/>
                        <a:buChar char="•"/>
                      </a:pPr>
                      <a:r>
                        <a:rPr lang="en-US" sz="1400" kern="1200" dirty="0" smtClean="0">
                          <a:solidFill>
                            <a:schemeClr val="dk1"/>
                          </a:solidFill>
                          <a:latin typeface="+mn-lt"/>
                          <a:ea typeface="+mn-ea"/>
                          <a:cs typeface="+mn-cs"/>
                        </a:rPr>
                        <a:t>New technologies</a:t>
                      </a:r>
                    </a:p>
                    <a:p>
                      <a:pPr marL="285750" lvl="0" indent="-165100">
                        <a:buFont typeface="Arial"/>
                        <a:buChar char="•"/>
                      </a:pPr>
                      <a:r>
                        <a:rPr lang="en-US" sz="1400" kern="1200" dirty="0" smtClean="0">
                          <a:solidFill>
                            <a:schemeClr val="dk1"/>
                          </a:solidFill>
                          <a:latin typeface="+mn-lt"/>
                          <a:ea typeface="+mn-ea"/>
                          <a:cs typeface="+mn-cs"/>
                        </a:rPr>
                        <a:t>New products or services</a:t>
                      </a:r>
                    </a:p>
                    <a:p>
                      <a:pPr marL="285750" lvl="0" indent="-165100">
                        <a:buFont typeface="Arial"/>
                        <a:buChar char="•"/>
                      </a:pPr>
                      <a:r>
                        <a:rPr lang="en-US" sz="1400" kern="1200" dirty="0" smtClean="0">
                          <a:solidFill>
                            <a:schemeClr val="dk1"/>
                          </a:solidFill>
                          <a:latin typeface="+mn-lt"/>
                          <a:ea typeface="+mn-ea"/>
                          <a:cs typeface="+mn-cs"/>
                        </a:rPr>
                        <a:t>Geographic expansion</a:t>
                      </a:r>
                    </a:p>
                    <a:p>
                      <a:pPr marL="285750" indent="-165100">
                        <a:buFont typeface="Arial"/>
                        <a:buChar char="•"/>
                      </a:pPr>
                      <a:r>
                        <a:rPr lang="en-US" sz="1400" kern="1200" dirty="0" smtClean="0">
                          <a:solidFill>
                            <a:schemeClr val="dk1"/>
                          </a:solidFill>
                          <a:latin typeface="+mn-lt"/>
                          <a:ea typeface="+mn-ea"/>
                          <a:cs typeface="+mn-cs"/>
                        </a:rPr>
                        <a:t>Cost reduction</a:t>
                      </a:r>
                      <a:endParaRPr lang="en-US" sz="1400" dirty="0"/>
                    </a:p>
                  </a:txBody>
                  <a:tcPr marL="182880" marT="228600" marB="228600">
                    <a:solidFill>
                      <a:srgbClr val="DFE0E1"/>
                    </a:solidFill>
                  </a:tcPr>
                </a:tc>
                <a:tc>
                  <a:txBody>
                    <a:bodyPr/>
                    <a:lstStyle/>
                    <a:p>
                      <a:pPr>
                        <a:spcAft>
                          <a:spcPts val="600"/>
                        </a:spcAft>
                      </a:pPr>
                      <a:r>
                        <a:rPr lang="en-US" sz="1600" b="1" kern="1200" dirty="0" smtClean="0">
                          <a:solidFill>
                            <a:schemeClr val="dk1"/>
                          </a:solidFill>
                          <a:latin typeface="+mn-lt"/>
                          <a:ea typeface="+mn-ea"/>
                          <a:cs typeface="+mn-cs"/>
                        </a:rPr>
                        <a:t>THREATS MIGHT INCLUDE:</a:t>
                      </a:r>
                      <a:endParaRPr lang="en-US" sz="1600" kern="1200" dirty="0" smtClean="0">
                        <a:solidFill>
                          <a:schemeClr val="dk1"/>
                        </a:solidFill>
                        <a:latin typeface="+mn-lt"/>
                        <a:ea typeface="+mn-ea"/>
                        <a:cs typeface="+mn-cs"/>
                      </a:endParaRPr>
                    </a:p>
                    <a:p>
                      <a:pPr marL="285750" lvl="0" indent="-165100">
                        <a:spcAft>
                          <a:spcPts val="600"/>
                        </a:spcAft>
                        <a:buFont typeface="Arial"/>
                        <a:buChar char="•"/>
                      </a:pPr>
                      <a:r>
                        <a:rPr lang="en-US" sz="1400" kern="1200" dirty="0" smtClean="0">
                          <a:solidFill>
                            <a:schemeClr val="dk1"/>
                          </a:solidFill>
                          <a:latin typeface="+mn-lt"/>
                          <a:ea typeface="+mn-ea"/>
                          <a:cs typeface="+mn-cs"/>
                        </a:rPr>
                        <a:t>Entrance of a new competitor</a:t>
                      </a:r>
                    </a:p>
                    <a:p>
                      <a:pPr marL="285750" lvl="0" indent="-165100">
                        <a:spcAft>
                          <a:spcPts val="600"/>
                        </a:spcAft>
                        <a:buFont typeface="Arial"/>
                        <a:buChar char="•"/>
                      </a:pPr>
                      <a:r>
                        <a:rPr lang="en-US" sz="1400" kern="1200" dirty="0" smtClean="0">
                          <a:solidFill>
                            <a:schemeClr val="dk1"/>
                          </a:solidFill>
                          <a:latin typeface="+mn-lt"/>
                          <a:ea typeface="+mn-ea"/>
                          <a:cs typeface="+mn-cs"/>
                        </a:rPr>
                        <a:t>Legislation or regulations that will increase costs or eliminate a product</a:t>
                      </a:r>
                    </a:p>
                    <a:p>
                      <a:pPr marL="285750" lvl="0" indent="-165100">
                        <a:spcAft>
                          <a:spcPts val="600"/>
                        </a:spcAft>
                        <a:buFont typeface="Arial"/>
                        <a:buChar char="•"/>
                      </a:pPr>
                      <a:r>
                        <a:rPr lang="en-US" sz="1400" kern="1200" dirty="0" smtClean="0">
                          <a:solidFill>
                            <a:schemeClr val="dk1"/>
                          </a:solidFill>
                          <a:latin typeface="+mn-lt"/>
                          <a:ea typeface="+mn-ea"/>
                          <a:cs typeface="+mn-cs"/>
                        </a:rPr>
                        <a:t>Declining product or market</a:t>
                      </a:r>
                      <a:endParaRPr lang="en-US" sz="1400" kern="1200" dirty="0">
                        <a:solidFill>
                          <a:schemeClr val="dk1"/>
                        </a:solidFill>
                        <a:latin typeface="+mn-lt"/>
                        <a:ea typeface="+mn-ea"/>
                        <a:cs typeface="+mn-cs"/>
                      </a:endParaRPr>
                    </a:p>
                  </a:txBody>
                  <a:tcPr marL="182880" marT="228600" marB="228600">
                    <a:solidFill>
                      <a:srgbClr val="DFE0E1"/>
                    </a:solidFill>
                  </a:tcPr>
                </a:tc>
              </a:tr>
            </a:tbl>
          </a:graphicData>
        </a:graphic>
      </p:graphicFrame>
    </p:spTree>
    <p:extLst>
      <p:ext uri="{BB962C8B-B14F-4D97-AF65-F5344CB8AC3E}">
        <p14:creationId xmlns:p14="http://schemas.microsoft.com/office/powerpoint/2010/main" val="59941125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1"/>
          </p:nvPr>
        </p:nvSpPr>
        <p:spPr/>
        <p:txBody>
          <a:bodyPr/>
          <a:lstStyle/>
          <a:p>
            <a:r>
              <a:rPr lang="en-US" dirty="0" smtClean="0"/>
              <a:t>IDENTIFY PRIORITY ISSUES</a:t>
            </a:r>
            <a:endParaRPr lang="en-US" dirty="0"/>
          </a:p>
        </p:txBody>
      </p:sp>
      <p:pic>
        <p:nvPicPr>
          <p:cNvPr id="10" name="Picture Placeholder 9" descr="174186959_47.jpg"/>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t="40949" b="25081"/>
          <a:stretch/>
        </p:blipFill>
        <p:spPr/>
      </p:pic>
      <p:grpSp>
        <p:nvGrpSpPr>
          <p:cNvPr id="11" name="Group 10"/>
          <p:cNvGrpSpPr/>
          <p:nvPr/>
        </p:nvGrpSpPr>
        <p:grpSpPr>
          <a:xfrm>
            <a:off x="932789" y="0"/>
            <a:ext cx="1110074" cy="2459955"/>
            <a:chOff x="1552549" y="0"/>
            <a:chExt cx="1110074" cy="2459955"/>
          </a:xfrm>
        </p:grpSpPr>
        <p:grpSp>
          <p:nvGrpSpPr>
            <p:cNvPr id="12" name="Group 11"/>
            <p:cNvGrpSpPr/>
            <p:nvPr/>
          </p:nvGrpSpPr>
          <p:grpSpPr>
            <a:xfrm>
              <a:off x="1552549" y="0"/>
              <a:ext cx="1110074" cy="2459955"/>
              <a:chOff x="1560742" y="0"/>
              <a:chExt cx="1110074" cy="2459955"/>
            </a:xfrm>
            <a:effectLst>
              <a:glow rad="25400">
                <a:schemeClr val="tx1">
                  <a:alpha val="20000"/>
                </a:schemeClr>
              </a:glow>
            </a:effectLst>
          </p:grpSpPr>
          <p:sp>
            <p:nvSpPr>
              <p:cNvPr id="14" name="Rectangle 13"/>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Chevron 14"/>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3" name="TextBox 12"/>
            <p:cNvSpPr txBox="1"/>
            <p:nvPr/>
          </p:nvSpPr>
          <p:spPr>
            <a:xfrm>
              <a:off x="1564256" y="1404158"/>
              <a:ext cx="1098177" cy="553998"/>
            </a:xfrm>
            <a:prstGeom prst="rect">
              <a:avLst/>
            </a:prstGeom>
            <a:noFill/>
          </p:spPr>
          <p:txBody>
            <a:bodyPr wrap="square" rtlCol="0">
              <a:spAutoFit/>
            </a:bodyPr>
            <a:lstStyle/>
            <a:p>
              <a:pPr algn="ctr"/>
              <a:r>
                <a:rPr lang="en-US" sz="1000" dirty="0" smtClean="0">
                  <a:solidFill>
                    <a:schemeClr val="bg1"/>
                  </a:solidFill>
                </a:rPr>
                <a:t>STRATEGY PLANNING AND EXECUTION</a:t>
              </a:r>
              <a:endParaRPr lang="en-US" sz="1000" dirty="0">
                <a:solidFill>
                  <a:schemeClr val="bg1"/>
                </a:solidFill>
              </a:endParaRPr>
            </a:p>
          </p:txBody>
        </p:sp>
      </p:grpSp>
    </p:spTree>
    <p:extLst>
      <p:ext uri="{BB962C8B-B14F-4D97-AF65-F5344CB8AC3E}">
        <p14:creationId xmlns:p14="http://schemas.microsoft.com/office/powerpoint/2010/main" val="193162139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Determining priority issues</a:t>
            </a:r>
            <a:endParaRPr lang="en-US" dirty="0"/>
          </a:p>
        </p:txBody>
      </p:sp>
      <p:sp>
        <p:nvSpPr>
          <p:cNvPr id="7" name="TextBox 6"/>
          <p:cNvSpPr txBox="1"/>
          <p:nvPr/>
        </p:nvSpPr>
        <p:spPr>
          <a:xfrm>
            <a:off x="5912557" y="1769588"/>
            <a:ext cx="3005665" cy="3693319"/>
          </a:xfrm>
          <a:prstGeom prst="rect">
            <a:avLst/>
          </a:prstGeom>
          <a:noFill/>
        </p:spPr>
        <p:txBody>
          <a:bodyPr wrap="square" rtlCol="0">
            <a:spAutoFit/>
          </a:bodyPr>
          <a:lstStyle/>
          <a:p>
            <a:pPr marL="342900" lvl="0" indent="-342900">
              <a:buFont typeface="+mj-lt"/>
              <a:buAutoNum type="arabicPeriod"/>
            </a:pPr>
            <a:r>
              <a:rPr lang="en-US" dirty="0" smtClean="0"/>
              <a:t>Enter market for green building materials</a:t>
            </a:r>
          </a:p>
          <a:p>
            <a:pPr marL="342900" lvl="0" indent="-342900">
              <a:buFont typeface="+mj-lt"/>
              <a:buAutoNum type="arabicPeriod"/>
            </a:pPr>
            <a:r>
              <a:rPr lang="en-US" dirty="0" smtClean="0"/>
              <a:t>Stock energy-efficient windows</a:t>
            </a:r>
          </a:p>
          <a:p>
            <a:pPr marL="342900" lvl="0" indent="-342900">
              <a:buFont typeface="+mj-lt"/>
              <a:buAutoNum type="arabicPeriod"/>
            </a:pPr>
            <a:r>
              <a:rPr lang="en-US" dirty="0" smtClean="0"/>
              <a:t>Retain top sales representatives</a:t>
            </a:r>
          </a:p>
          <a:p>
            <a:pPr marL="342900" lvl="0" indent="-342900">
              <a:buFont typeface="+mj-lt"/>
              <a:buAutoNum type="arabicPeriod"/>
            </a:pPr>
            <a:r>
              <a:rPr lang="en-US" dirty="0" smtClean="0"/>
              <a:t>Price products 5% below competitors</a:t>
            </a:r>
          </a:p>
          <a:p>
            <a:pPr marL="342900" lvl="0" indent="-342900">
              <a:buFont typeface="+mj-lt"/>
              <a:buAutoNum type="arabicPeriod"/>
            </a:pPr>
            <a:r>
              <a:rPr lang="en-US" dirty="0" smtClean="0"/>
              <a:t>Start a Facebook site</a:t>
            </a:r>
          </a:p>
          <a:p>
            <a:pPr marL="342900" lvl="0" indent="-342900">
              <a:buFont typeface="+mj-lt"/>
              <a:buAutoNum type="arabicPeriod"/>
            </a:pPr>
            <a:r>
              <a:rPr lang="en-US" dirty="0" smtClean="0"/>
              <a:t>Build expertise in green building materials</a:t>
            </a:r>
          </a:p>
          <a:p>
            <a:pPr marL="342900" indent="-342900"/>
            <a:r>
              <a:rPr lang="en-US" b="1" dirty="0" smtClean="0"/>
              <a:t> </a:t>
            </a:r>
            <a:endParaRPr lang="en-US" dirty="0" smtClean="0"/>
          </a:p>
          <a:p>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3714696791"/>
              </p:ext>
            </p:extLst>
          </p:nvPr>
        </p:nvGraphicFramePr>
        <p:xfrm>
          <a:off x="375480" y="1406418"/>
          <a:ext cx="5283074" cy="4759960"/>
        </p:xfrm>
        <a:graphic>
          <a:graphicData uri="http://schemas.openxmlformats.org/drawingml/2006/table">
            <a:tbl>
              <a:tblPr firstRow="1" bandRow="1">
                <a:tableStyleId>{5940675A-B579-460E-94D1-54222C63F5DA}</a:tableStyleId>
              </a:tblPr>
              <a:tblGrid>
                <a:gridCol w="2641537"/>
                <a:gridCol w="2641537"/>
              </a:tblGrid>
              <a:tr h="2092539">
                <a:tc>
                  <a:txBody>
                    <a:bodyPr/>
                    <a:lstStyle/>
                    <a:p>
                      <a:pPr>
                        <a:spcAft>
                          <a:spcPts val="1200"/>
                        </a:spcAft>
                      </a:pPr>
                      <a:r>
                        <a:rPr lang="en-US" sz="1600" b="1" kern="1200" dirty="0" smtClean="0">
                          <a:solidFill>
                            <a:srgbClr val="FFFFFF"/>
                          </a:solidFill>
                        </a:rPr>
                        <a:t>STRENGTHS</a:t>
                      </a:r>
                    </a:p>
                    <a:p>
                      <a:pPr marL="285750" lvl="0" indent="-165100">
                        <a:lnSpc>
                          <a:spcPct val="90000"/>
                        </a:lnSpc>
                        <a:spcAft>
                          <a:spcPts val="600"/>
                        </a:spcAft>
                        <a:buFont typeface="Arial"/>
                        <a:buChar char="•"/>
                      </a:pPr>
                      <a:r>
                        <a:rPr lang="en-US" sz="1400" kern="1200" dirty="0" smtClean="0">
                          <a:solidFill>
                            <a:srgbClr val="FFFFFF"/>
                          </a:solidFill>
                        </a:rPr>
                        <a:t>Project</a:t>
                      </a:r>
                      <a:r>
                        <a:rPr lang="en-US" sz="1400" kern="1200" baseline="0" dirty="0" smtClean="0">
                          <a:solidFill>
                            <a:srgbClr val="FFFFFF"/>
                          </a:solidFill>
                        </a:rPr>
                        <a:t> management</a:t>
                      </a:r>
                    </a:p>
                    <a:p>
                      <a:pPr marL="285750" lvl="0" indent="-165100">
                        <a:lnSpc>
                          <a:spcPct val="90000"/>
                        </a:lnSpc>
                        <a:spcAft>
                          <a:spcPts val="600"/>
                        </a:spcAft>
                        <a:buFont typeface="Arial"/>
                        <a:buChar char="•"/>
                      </a:pPr>
                      <a:r>
                        <a:rPr lang="en-US" sz="1400" b="0" kern="1200" baseline="0" dirty="0" smtClean="0">
                          <a:solidFill>
                            <a:srgbClr val="FFFFFF"/>
                          </a:solidFill>
                          <a:latin typeface="+mn-lt"/>
                          <a:ea typeface="+mn-ea"/>
                          <a:cs typeface="+mn-cs"/>
                        </a:rPr>
                        <a:t>Reputation among builders</a:t>
                      </a:r>
                    </a:p>
                    <a:p>
                      <a:pPr marL="285750" lvl="0" indent="-165100">
                        <a:lnSpc>
                          <a:spcPct val="90000"/>
                        </a:lnSpc>
                        <a:spcAft>
                          <a:spcPts val="600"/>
                        </a:spcAft>
                        <a:buFont typeface="Arial"/>
                        <a:buChar char="•"/>
                      </a:pPr>
                      <a:r>
                        <a:rPr lang="en-US" sz="1400" b="0" kern="1200" baseline="0" dirty="0" smtClean="0">
                          <a:solidFill>
                            <a:srgbClr val="FFFFFF"/>
                          </a:solidFill>
                          <a:latin typeface="+mn-lt"/>
                          <a:ea typeface="+mn-ea"/>
                          <a:cs typeface="+mn-cs"/>
                        </a:rPr>
                        <a:t>Relationship with manufacturers</a:t>
                      </a:r>
                    </a:p>
                    <a:p>
                      <a:pPr marL="285750" lvl="0" indent="-165100">
                        <a:lnSpc>
                          <a:spcPct val="90000"/>
                        </a:lnSpc>
                        <a:spcAft>
                          <a:spcPts val="600"/>
                        </a:spcAft>
                        <a:buFont typeface="Arial"/>
                        <a:buChar char="•"/>
                      </a:pPr>
                      <a:r>
                        <a:rPr lang="en-US" sz="1400" b="0" kern="1200" baseline="0" dirty="0" smtClean="0">
                          <a:solidFill>
                            <a:srgbClr val="FFFFFF"/>
                          </a:solidFill>
                          <a:latin typeface="+mn-lt"/>
                          <a:ea typeface="+mn-ea"/>
                          <a:cs typeface="+mn-cs"/>
                        </a:rPr>
                        <a:t>Family-friendly </a:t>
                      </a:r>
                      <a:br>
                        <a:rPr lang="en-US" sz="1400" b="0" kern="1200" baseline="0" dirty="0" smtClean="0">
                          <a:solidFill>
                            <a:srgbClr val="FFFFFF"/>
                          </a:solidFill>
                          <a:latin typeface="+mn-lt"/>
                          <a:ea typeface="+mn-ea"/>
                          <a:cs typeface="+mn-cs"/>
                        </a:rPr>
                      </a:br>
                      <a:r>
                        <a:rPr lang="en-US" sz="1400" b="0" kern="1200" baseline="0" dirty="0" smtClean="0">
                          <a:solidFill>
                            <a:srgbClr val="FFFFFF"/>
                          </a:solidFill>
                          <a:latin typeface="+mn-lt"/>
                          <a:ea typeface="+mn-ea"/>
                          <a:cs typeface="+mn-cs"/>
                        </a:rPr>
                        <a:t>work culture</a:t>
                      </a:r>
                    </a:p>
                    <a:p>
                      <a:pPr marL="285750" lvl="0" indent="-165100">
                        <a:lnSpc>
                          <a:spcPct val="90000"/>
                        </a:lnSpc>
                        <a:spcAft>
                          <a:spcPts val="600"/>
                        </a:spcAft>
                        <a:buFont typeface="Arial"/>
                        <a:buChar char="•"/>
                      </a:pPr>
                      <a:r>
                        <a:rPr lang="en-US" sz="1400" b="0" kern="1200" baseline="0" dirty="0" smtClean="0">
                          <a:solidFill>
                            <a:srgbClr val="FFFFFF"/>
                          </a:solidFill>
                          <a:latin typeface="+mn-lt"/>
                          <a:ea typeface="+mn-ea"/>
                          <a:cs typeface="+mn-cs"/>
                        </a:rPr>
                        <a:t>Desirable office location</a:t>
                      </a:r>
                      <a:endParaRPr lang="en-US" sz="1400" b="0" kern="1200" dirty="0">
                        <a:solidFill>
                          <a:srgbClr val="FFFFFF"/>
                        </a:solidFill>
                        <a:latin typeface="+mn-lt"/>
                        <a:ea typeface="+mn-ea"/>
                        <a:cs typeface="+mn-cs"/>
                      </a:endParaRPr>
                    </a:p>
                  </a:txBody>
                  <a:tcPr marL="182880" marR="182880" marT="91440" marB="228600">
                    <a:lnL w="28575" cap="flat" cmpd="sng" algn="ctr">
                      <a:solidFill>
                        <a:prstClr val="white"/>
                      </a:solidFill>
                      <a:prstDash val="solid"/>
                      <a:round/>
                      <a:headEnd type="none" w="med" len="med"/>
                      <a:tailEnd type="none" w="med" len="med"/>
                    </a:lnL>
                    <a:lnR w="28575" cap="flat" cmpd="sng" algn="ctr">
                      <a:solidFill>
                        <a:prstClr val="white"/>
                      </a:solidFill>
                      <a:prstDash val="solid"/>
                      <a:round/>
                      <a:headEnd type="none" w="med" len="med"/>
                      <a:tailEnd type="none" w="med" len="med"/>
                    </a:lnR>
                    <a:lnT w="28575" cap="flat" cmpd="sng" algn="ctr">
                      <a:solidFill>
                        <a:prstClr val="white"/>
                      </a:solidFill>
                      <a:prstDash val="solid"/>
                      <a:round/>
                      <a:headEnd type="none" w="med" len="med"/>
                      <a:tailEnd type="none" w="med" len="med"/>
                    </a:lnT>
                    <a:lnB w="28575" cap="flat" cmpd="sng" algn="ctr">
                      <a:solidFill>
                        <a:prstClr val="white"/>
                      </a:solidFill>
                      <a:prstDash val="solid"/>
                      <a:round/>
                      <a:headEnd type="none" w="med" len="med"/>
                      <a:tailEnd type="none" w="med" len="med"/>
                    </a:lnB>
                    <a:solidFill>
                      <a:srgbClr val="416994"/>
                    </a:solidFill>
                  </a:tcPr>
                </a:tc>
                <a:tc>
                  <a:txBody>
                    <a:bodyPr/>
                    <a:lstStyle/>
                    <a:p>
                      <a:pPr marL="0" marR="0" algn="r" defTabSz="914400" rtl="0" eaLnBrk="1" latinLnBrk="0" hangingPunct="1">
                        <a:lnSpc>
                          <a:spcPct val="110000"/>
                        </a:lnSpc>
                        <a:spcBef>
                          <a:spcPts val="0"/>
                        </a:spcBef>
                        <a:spcAft>
                          <a:spcPts val="1200"/>
                        </a:spcAft>
                        <a:tabLst>
                          <a:tab pos="139700" algn="l"/>
                          <a:tab pos="457200" algn="l"/>
                        </a:tabLst>
                      </a:pPr>
                      <a:r>
                        <a:rPr lang="en-US" sz="1600" b="1" kern="1200" dirty="0" smtClean="0">
                          <a:solidFill>
                            <a:srgbClr val="FFFFFF"/>
                          </a:solidFill>
                          <a:latin typeface="+mn-lt"/>
                          <a:ea typeface="+mn-ea"/>
                          <a:cs typeface="+mn-cs"/>
                        </a:rPr>
                        <a:t>WEAKNESSES</a:t>
                      </a:r>
                    </a:p>
                    <a:p>
                      <a:pPr marL="285750" lvl="0" indent="-165100">
                        <a:lnSpc>
                          <a:spcPct val="90000"/>
                        </a:lnSpc>
                        <a:spcAft>
                          <a:spcPts val="600"/>
                        </a:spcAft>
                        <a:buFont typeface="Arial"/>
                        <a:buChar char="•"/>
                      </a:pPr>
                      <a:r>
                        <a:rPr lang="en-US" sz="1400" kern="1200" dirty="0" smtClean="0">
                          <a:solidFill>
                            <a:srgbClr val="FFFFFF"/>
                          </a:solidFill>
                        </a:rPr>
                        <a:t>Sales force attrition</a:t>
                      </a:r>
                    </a:p>
                    <a:p>
                      <a:pPr marL="285750" lvl="0" indent="-165100">
                        <a:lnSpc>
                          <a:spcPct val="90000"/>
                        </a:lnSpc>
                        <a:spcAft>
                          <a:spcPts val="600"/>
                        </a:spcAft>
                        <a:buFont typeface="Arial"/>
                        <a:buChar char="•"/>
                      </a:pPr>
                      <a:r>
                        <a:rPr lang="en-US" sz="1400" b="0" kern="1200" dirty="0" smtClean="0">
                          <a:solidFill>
                            <a:srgbClr val="FFFFFF"/>
                          </a:solidFill>
                          <a:latin typeface="+mn-lt"/>
                          <a:ea typeface="+mn-ea"/>
                          <a:cs typeface="+mn-cs"/>
                        </a:rPr>
                        <a:t>No</a:t>
                      </a:r>
                      <a:r>
                        <a:rPr lang="en-US" sz="1400" b="0" kern="1200" baseline="0" dirty="0" smtClean="0">
                          <a:solidFill>
                            <a:srgbClr val="FFFFFF"/>
                          </a:solidFill>
                          <a:latin typeface="+mn-lt"/>
                          <a:ea typeface="+mn-ea"/>
                          <a:cs typeface="+mn-cs"/>
                        </a:rPr>
                        <a:t> telecommuting</a:t>
                      </a:r>
                    </a:p>
                    <a:p>
                      <a:pPr marL="285750" lvl="0" indent="-165100">
                        <a:lnSpc>
                          <a:spcPct val="90000"/>
                        </a:lnSpc>
                        <a:spcAft>
                          <a:spcPts val="600"/>
                        </a:spcAft>
                        <a:buFont typeface="Arial"/>
                        <a:buChar char="•"/>
                      </a:pPr>
                      <a:r>
                        <a:rPr lang="en-US" sz="1400" b="0" kern="1200" baseline="0" dirty="0" smtClean="0">
                          <a:solidFill>
                            <a:srgbClr val="FFFFFF"/>
                          </a:solidFill>
                          <a:latin typeface="+mn-lt"/>
                          <a:ea typeface="+mn-ea"/>
                          <a:cs typeface="+mn-cs"/>
                        </a:rPr>
                        <a:t>Little experience with </a:t>
                      </a:r>
                      <a:br>
                        <a:rPr lang="en-US" sz="1400" b="0" kern="1200" baseline="0" dirty="0" smtClean="0">
                          <a:solidFill>
                            <a:srgbClr val="FFFFFF"/>
                          </a:solidFill>
                          <a:latin typeface="+mn-lt"/>
                          <a:ea typeface="+mn-ea"/>
                          <a:cs typeface="+mn-cs"/>
                        </a:rPr>
                      </a:br>
                      <a:r>
                        <a:rPr lang="en-US" sz="1400" b="0" kern="1200" baseline="0" dirty="0" smtClean="0">
                          <a:solidFill>
                            <a:srgbClr val="FFFFFF"/>
                          </a:solidFill>
                          <a:latin typeface="+mn-lt"/>
                          <a:ea typeface="+mn-ea"/>
                          <a:cs typeface="+mn-cs"/>
                        </a:rPr>
                        <a:t>green materials</a:t>
                      </a:r>
                    </a:p>
                    <a:p>
                      <a:pPr marL="285750" lvl="0" indent="-165100">
                        <a:lnSpc>
                          <a:spcPct val="90000"/>
                        </a:lnSpc>
                        <a:spcAft>
                          <a:spcPts val="600"/>
                        </a:spcAft>
                        <a:buFont typeface="Arial"/>
                        <a:buChar char="•"/>
                      </a:pPr>
                      <a:r>
                        <a:rPr lang="en-US" sz="1400" b="0" kern="1200" baseline="0" dirty="0" smtClean="0">
                          <a:solidFill>
                            <a:srgbClr val="FFFFFF"/>
                          </a:solidFill>
                          <a:latin typeface="+mn-lt"/>
                          <a:ea typeface="+mn-ea"/>
                          <a:cs typeface="+mn-cs"/>
                        </a:rPr>
                        <a:t>Low cash on hand</a:t>
                      </a:r>
                    </a:p>
                    <a:p>
                      <a:pPr marL="285750" lvl="0" indent="-165100">
                        <a:lnSpc>
                          <a:spcPct val="90000"/>
                        </a:lnSpc>
                        <a:spcAft>
                          <a:spcPts val="600"/>
                        </a:spcAft>
                        <a:buFont typeface="Arial"/>
                        <a:buChar char="•"/>
                      </a:pPr>
                      <a:r>
                        <a:rPr lang="en-US" sz="1400" b="0" kern="1200" baseline="0" dirty="0" smtClean="0">
                          <a:solidFill>
                            <a:srgbClr val="FFFFFF"/>
                          </a:solidFill>
                          <a:latin typeface="+mn-lt"/>
                          <a:ea typeface="+mn-ea"/>
                          <a:cs typeface="+mn-cs"/>
                        </a:rPr>
                        <a:t>No Facebook site</a:t>
                      </a:r>
                      <a:endParaRPr lang="en-US" sz="1600" b="1" kern="1200" dirty="0" smtClean="0">
                        <a:solidFill>
                          <a:srgbClr val="FFFFFF"/>
                        </a:solidFill>
                        <a:latin typeface="+mn-lt"/>
                        <a:ea typeface="+mn-ea"/>
                        <a:cs typeface="+mn-cs"/>
                      </a:endParaRPr>
                    </a:p>
                  </a:txBody>
                  <a:tcPr marL="182880" marR="182880" marT="91440" marB="228600">
                    <a:lnL w="28575" cap="flat" cmpd="sng" algn="ctr">
                      <a:solidFill>
                        <a:prstClr val="white"/>
                      </a:solidFill>
                      <a:prstDash val="solid"/>
                      <a:round/>
                      <a:headEnd type="none" w="med" len="med"/>
                      <a:tailEnd type="none" w="med" len="med"/>
                    </a:lnL>
                    <a:lnR w="28575" cap="flat" cmpd="sng" algn="ctr">
                      <a:solidFill>
                        <a:prstClr val="white"/>
                      </a:solidFill>
                      <a:prstDash val="solid"/>
                      <a:round/>
                      <a:headEnd type="none" w="med" len="med"/>
                      <a:tailEnd type="none" w="med" len="med"/>
                    </a:lnR>
                    <a:lnT w="28575" cap="flat" cmpd="sng" algn="ctr">
                      <a:solidFill>
                        <a:prstClr val="white"/>
                      </a:solidFill>
                      <a:prstDash val="solid"/>
                      <a:round/>
                      <a:headEnd type="none" w="med" len="med"/>
                      <a:tailEnd type="none" w="med" len="med"/>
                    </a:lnT>
                    <a:lnB w="28575" cap="flat" cmpd="sng" algn="ctr">
                      <a:solidFill>
                        <a:prstClr val="white"/>
                      </a:solidFill>
                      <a:prstDash val="solid"/>
                      <a:round/>
                      <a:headEnd type="none" w="med" len="med"/>
                      <a:tailEnd type="none" w="med" len="med"/>
                    </a:lnB>
                    <a:solidFill>
                      <a:srgbClr val="B00020"/>
                    </a:solidFill>
                  </a:tcPr>
                </a:tc>
              </a:tr>
              <a:tr h="2300711">
                <a:tc>
                  <a:txBody>
                    <a:bodyPr/>
                    <a:lstStyle/>
                    <a:p>
                      <a:pPr>
                        <a:lnSpc>
                          <a:spcPct val="90000"/>
                        </a:lnSpc>
                        <a:spcAft>
                          <a:spcPts val="1200"/>
                        </a:spcAft>
                      </a:pPr>
                      <a:r>
                        <a:rPr lang="en-US" sz="1600" b="1" kern="1200" dirty="0" smtClean="0">
                          <a:solidFill>
                            <a:srgbClr val="FFFFFF"/>
                          </a:solidFill>
                          <a:latin typeface="+mn-lt"/>
                          <a:ea typeface="+mn-ea"/>
                          <a:cs typeface="+mn-cs"/>
                        </a:rPr>
                        <a:t>OPPORTUNITIES</a:t>
                      </a:r>
                    </a:p>
                    <a:p>
                      <a:pPr marL="285750" lvl="0" indent="-165100">
                        <a:lnSpc>
                          <a:spcPct val="90000"/>
                        </a:lnSpc>
                        <a:spcAft>
                          <a:spcPts val="600"/>
                        </a:spcAft>
                        <a:buFont typeface="Arial"/>
                        <a:buChar char="•"/>
                      </a:pPr>
                      <a:r>
                        <a:rPr lang="en-US" sz="1400" kern="1200" dirty="0" smtClean="0">
                          <a:solidFill>
                            <a:srgbClr val="FFFFFF"/>
                          </a:solidFill>
                        </a:rPr>
                        <a:t>Increasing</a:t>
                      </a:r>
                      <a:r>
                        <a:rPr lang="en-US" sz="1400" kern="1200" baseline="0" dirty="0" smtClean="0">
                          <a:solidFill>
                            <a:srgbClr val="FFFFFF"/>
                          </a:solidFill>
                        </a:rPr>
                        <a:t> demand for new commercial buildings</a:t>
                      </a:r>
                    </a:p>
                    <a:p>
                      <a:pPr marL="285750" lvl="0" indent="-165100">
                        <a:lnSpc>
                          <a:spcPct val="90000"/>
                        </a:lnSpc>
                        <a:spcAft>
                          <a:spcPts val="600"/>
                        </a:spcAft>
                        <a:buFont typeface="Arial"/>
                        <a:buChar char="•"/>
                      </a:pPr>
                      <a:r>
                        <a:rPr lang="en-US" sz="1400" kern="1200" baseline="0" dirty="0" smtClean="0">
                          <a:solidFill>
                            <a:srgbClr val="FFFFFF"/>
                          </a:solidFill>
                        </a:rPr>
                        <a:t>Increasing demand for commercial building renovations</a:t>
                      </a:r>
                    </a:p>
                    <a:p>
                      <a:pPr marL="285750" lvl="0" indent="-165100">
                        <a:lnSpc>
                          <a:spcPct val="90000"/>
                        </a:lnSpc>
                        <a:spcAft>
                          <a:spcPts val="600"/>
                        </a:spcAft>
                        <a:buFont typeface="Arial"/>
                        <a:buChar char="•"/>
                      </a:pPr>
                      <a:r>
                        <a:rPr lang="en-US" sz="1400" kern="1200" baseline="0" dirty="0" smtClean="0">
                          <a:solidFill>
                            <a:srgbClr val="FFFFFF"/>
                          </a:solidFill>
                        </a:rPr>
                        <a:t>More demand for green building materials</a:t>
                      </a:r>
                      <a:endParaRPr lang="en-US" sz="1400" dirty="0">
                        <a:solidFill>
                          <a:srgbClr val="FFFFFF"/>
                        </a:solidFill>
                      </a:endParaRPr>
                    </a:p>
                  </a:txBody>
                  <a:tcPr marL="182880" marR="182880" marT="91440" marB="228600">
                    <a:lnL w="28575" cap="flat" cmpd="sng" algn="ctr">
                      <a:solidFill>
                        <a:prstClr val="white"/>
                      </a:solidFill>
                      <a:prstDash val="solid"/>
                      <a:round/>
                      <a:headEnd type="none" w="med" len="med"/>
                      <a:tailEnd type="none" w="med" len="med"/>
                    </a:lnL>
                    <a:lnR w="28575" cap="flat" cmpd="sng" algn="ctr">
                      <a:solidFill>
                        <a:prstClr val="white"/>
                      </a:solidFill>
                      <a:prstDash val="solid"/>
                      <a:round/>
                      <a:headEnd type="none" w="med" len="med"/>
                      <a:tailEnd type="none" w="med" len="med"/>
                    </a:lnR>
                    <a:lnT w="28575" cap="flat" cmpd="sng" algn="ctr">
                      <a:solidFill>
                        <a:prstClr val="white"/>
                      </a:solidFill>
                      <a:prstDash val="solid"/>
                      <a:round/>
                      <a:headEnd type="none" w="med" len="med"/>
                      <a:tailEnd type="none" w="med" len="med"/>
                    </a:lnT>
                    <a:lnB w="28575" cap="flat" cmpd="sng" algn="ctr">
                      <a:solidFill>
                        <a:prstClr val="white"/>
                      </a:solidFill>
                      <a:prstDash val="solid"/>
                      <a:round/>
                      <a:headEnd type="none" w="med" len="med"/>
                      <a:tailEnd type="none" w="med" len="med"/>
                    </a:lnB>
                    <a:solidFill>
                      <a:schemeClr val="accent3"/>
                    </a:solidFill>
                  </a:tcPr>
                </a:tc>
                <a:tc>
                  <a:txBody>
                    <a:bodyPr/>
                    <a:lstStyle/>
                    <a:p>
                      <a:pPr algn="r">
                        <a:spcAft>
                          <a:spcPts val="1200"/>
                        </a:spcAft>
                      </a:pPr>
                      <a:r>
                        <a:rPr lang="en-US" sz="1600" b="1" kern="1200" dirty="0" smtClean="0">
                          <a:solidFill>
                            <a:srgbClr val="FFFFFF"/>
                          </a:solidFill>
                          <a:latin typeface="+mn-lt"/>
                          <a:ea typeface="+mn-ea"/>
                          <a:cs typeface="+mn-cs"/>
                        </a:rPr>
                        <a:t>THREATS</a:t>
                      </a:r>
                    </a:p>
                    <a:p>
                      <a:pPr marL="285750" lvl="0" indent="-165100">
                        <a:lnSpc>
                          <a:spcPct val="90000"/>
                        </a:lnSpc>
                        <a:spcAft>
                          <a:spcPts val="600"/>
                        </a:spcAft>
                        <a:buFont typeface="Arial"/>
                        <a:buChar char="•"/>
                      </a:pPr>
                      <a:r>
                        <a:rPr lang="en-US" sz="1400" kern="1200" dirty="0" smtClean="0">
                          <a:solidFill>
                            <a:srgbClr val="FFFFFF"/>
                          </a:solidFill>
                        </a:rPr>
                        <a:t>Tight credit markets </a:t>
                      </a:r>
                      <a:br>
                        <a:rPr lang="en-US" sz="1400" kern="1200" dirty="0" smtClean="0">
                          <a:solidFill>
                            <a:srgbClr val="FFFFFF"/>
                          </a:solidFill>
                        </a:rPr>
                      </a:br>
                      <a:r>
                        <a:rPr lang="en-US" sz="1400" kern="1200" dirty="0" smtClean="0">
                          <a:solidFill>
                            <a:srgbClr val="FFFFFF"/>
                          </a:solidFill>
                        </a:rPr>
                        <a:t>hinder</a:t>
                      </a:r>
                      <a:r>
                        <a:rPr lang="en-US" sz="1400" kern="1200" baseline="0" dirty="0" smtClean="0">
                          <a:solidFill>
                            <a:srgbClr val="FFFFFF"/>
                          </a:solidFill>
                        </a:rPr>
                        <a:t> borrowing</a:t>
                      </a:r>
                    </a:p>
                    <a:p>
                      <a:pPr marL="285750" lvl="0" indent="-165100">
                        <a:lnSpc>
                          <a:spcPct val="90000"/>
                        </a:lnSpc>
                        <a:spcAft>
                          <a:spcPts val="600"/>
                        </a:spcAft>
                        <a:buFont typeface="Arial"/>
                        <a:buChar char="•"/>
                      </a:pPr>
                      <a:r>
                        <a:rPr lang="en-US" sz="1400" kern="1200" baseline="0" dirty="0" smtClean="0">
                          <a:solidFill>
                            <a:srgbClr val="FFFFFF"/>
                          </a:solidFill>
                          <a:latin typeface="+mn-lt"/>
                          <a:ea typeface="+mn-ea"/>
                          <a:cs typeface="+mn-cs"/>
                        </a:rPr>
                        <a:t>Better-established competitors in</a:t>
                      </a:r>
                      <a:br>
                        <a:rPr lang="en-US" sz="1400" kern="1200" baseline="0" dirty="0" smtClean="0">
                          <a:solidFill>
                            <a:srgbClr val="FFFFFF"/>
                          </a:solidFill>
                          <a:latin typeface="+mn-lt"/>
                          <a:ea typeface="+mn-ea"/>
                          <a:cs typeface="+mn-cs"/>
                        </a:rPr>
                      </a:br>
                      <a:r>
                        <a:rPr lang="en-US" sz="1400" kern="1200" baseline="0" dirty="0" smtClean="0">
                          <a:solidFill>
                            <a:srgbClr val="FFFFFF"/>
                          </a:solidFill>
                          <a:latin typeface="+mn-lt"/>
                          <a:ea typeface="+mn-ea"/>
                          <a:cs typeface="+mn-cs"/>
                        </a:rPr>
                        <a:t> green market</a:t>
                      </a:r>
                    </a:p>
                    <a:p>
                      <a:pPr marL="285750" lvl="0" indent="-165100">
                        <a:lnSpc>
                          <a:spcPct val="90000"/>
                        </a:lnSpc>
                        <a:spcAft>
                          <a:spcPts val="600"/>
                        </a:spcAft>
                        <a:buFont typeface="Arial"/>
                        <a:buChar char="•"/>
                      </a:pPr>
                      <a:r>
                        <a:rPr lang="en-US" sz="1400" kern="1200" baseline="0" dirty="0" smtClean="0">
                          <a:solidFill>
                            <a:srgbClr val="FFFFFF"/>
                          </a:solidFill>
                          <a:latin typeface="+mn-lt"/>
                          <a:ea typeface="+mn-ea"/>
                          <a:cs typeface="+mn-cs"/>
                        </a:rPr>
                        <a:t>Higher costs of green building materials </a:t>
                      </a:r>
                      <a:br>
                        <a:rPr lang="en-US" sz="1400" kern="1200" baseline="0" dirty="0" smtClean="0">
                          <a:solidFill>
                            <a:srgbClr val="FFFFFF"/>
                          </a:solidFill>
                          <a:latin typeface="+mn-lt"/>
                          <a:ea typeface="+mn-ea"/>
                          <a:cs typeface="+mn-cs"/>
                        </a:rPr>
                      </a:br>
                      <a:r>
                        <a:rPr lang="en-US" sz="1400" kern="1200" baseline="0" dirty="0" smtClean="0">
                          <a:solidFill>
                            <a:srgbClr val="FFFFFF"/>
                          </a:solidFill>
                          <a:latin typeface="+mn-lt"/>
                          <a:ea typeface="+mn-ea"/>
                          <a:cs typeface="+mn-cs"/>
                        </a:rPr>
                        <a:t>and products</a:t>
                      </a:r>
                      <a:endParaRPr lang="en-US" sz="1400" kern="1200" dirty="0">
                        <a:solidFill>
                          <a:srgbClr val="FFFFFF"/>
                        </a:solidFill>
                        <a:latin typeface="+mn-lt"/>
                        <a:ea typeface="+mn-ea"/>
                        <a:cs typeface="+mn-cs"/>
                      </a:endParaRPr>
                    </a:p>
                  </a:txBody>
                  <a:tcPr marL="182880" marR="182880" marT="91440" marB="228600">
                    <a:lnL w="28575" cap="flat" cmpd="sng" algn="ctr">
                      <a:solidFill>
                        <a:prstClr val="white"/>
                      </a:solidFill>
                      <a:prstDash val="solid"/>
                      <a:round/>
                      <a:headEnd type="none" w="med" len="med"/>
                      <a:tailEnd type="none" w="med" len="med"/>
                    </a:lnL>
                    <a:lnR w="28575" cap="flat" cmpd="sng" algn="ctr">
                      <a:solidFill>
                        <a:prstClr val="white"/>
                      </a:solidFill>
                      <a:prstDash val="solid"/>
                      <a:round/>
                      <a:headEnd type="none" w="med" len="med"/>
                      <a:tailEnd type="none" w="med" len="med"/>
                    </a:lnR>
                    <a:lnT w="28575" cap="flat" cmpd="sng" algn="ctr">
                      <a:solidFill>
                        <a:prstClr val="white"/>
                      </a:solidFill>
                      <a:prstDash val="solid"/>
                      <a:round/>
                      <a:headEnd type="none" w="med" len="med"/>
                      <a:tailEnd type="none" w="med" len="med"/>
                    </a:lnT>
                    <a:lnB w="28575" cap="flat" cmpd="sng" algn="ctr">
                      <a:solidFill>
                        <a:prstClr val="white"/>
                      </a:solidFill>
                      <a:prstDash val="solid"/>
                      <a:round/>
                      <a:headEnd type="none" w="med" len="med"/>
                      <a:tailEnd type="none" w="med" len="med"/>
                    </a:lnB>
                    <a:solidFill>
                      <a:schemeClr val="accent6"/>
                    </a:solidFill>
                  </a:tcPr>
                </a:tc>
              </a:tr>
            </a:tbl>
          </a:graphicData>
        </a:graphic>
      </p:graphicFrame>
      <p:grpSp>
        <p:nvGrpSpPr>
          <p:cNvPr id="9" name="Group 8"/>
          <p:cNvGrpSpPr/>
          <p:nvPr/>
        </p:nvGrpSpPr>
        <p:grpSpPr>
          <a:xfrm>
            <a:off x="7563253" y="5132457"/>
            <a:ext cx="1580747" cy="844729"/>
            <a:chOff x="7563253" y="4665042"/>
            <a:chExt cx="1580747" cy="844729"/>
          </a:xfrm>
        </p:grpSpPr>
        <p:sp>
          <p:nvSpPr>
            <p:cNvPr id="11" name="Rectangle 10"/>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12" name="Picture 11"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185085578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An effective priority issue…</a:t>
            </a:r>
            <a:endParaRPr lang="en-US" dirty="0"/>
          </a:p>
        </p:txBody>
      </p:sp>
      <p:sp>
        <p:nvSpPr>
          <p:cNvPr id="11" name="Content Placeholder 10"/>
          <p:cNvSpPr>
            <a:spLocks noGrp="1"/>
          </p:cNvSpPr>
          <p:nvPr>
            <p:ph sz="quarter" idx="10"/>
          </p:nvPr>
        </p:nvSpPr>
        <p:spPr>
          <a:xfrm>
            <a:off x="3414890" y="1831975"/>
            <a:ext cx="4555661" cy="4221692"/>
          </a:xfrm>
        </p:spPr>
        <p:txBody>
          <a:bodyPr>
            <a:normAutofit fontScale="85000" lnSpcReduction="10000"/>
          </a:bodyPr>
          <a:lstStyle/>
          <a:p>
            <a:pPr lvl="0"/>
            <a:r>
              <a:rPr lang="en-US" dirty="0" smtClean="0"/>
              <a:t>Has strong potential to positively affect your organization’s future</a:t>
            </a:r>
          </a:p>
          <a:p>
            <a:pPr lvl="0"/>
            <a:r>
              <a:rPr lang="en-US" dirty="0" smtClean="0"/>
              <a:t>Takes advantage of an external factor that has </a:t>
            </a:r>
            <a:br>
              <a:rPr lang="en-US" dirty="0" smtClean="0"/>
            </a:br>
            <a:r>
              <a:rPr lang="en-US" dirty="0" smtClean="0"/>
              <a:t>a short window of opportunity</a:t>
            </a:r>
          </a:p>
          <a:p>
            <a:pPr lvl="0"/>
            <a:r>
              <a:rPr lang="en-US" dirty="0" smtClean="0"/>
              <a:t>Could have a major, long-term positive financial impact</a:t>
            </a:r>
          </a:p>
          <a:p>
            <a:pPr lvl="0"/>
            <a:r>
              <a:rPr lang="en-US" dirty="0" smtClean="0"/>
              <a:t>Focuses on broad issues</a:t>
            </a:r>
          </a:p>
          <a:p>
            <a:endParaRPr lang="en-US" dirty="0"/>
          </a:p>
        </p:txBody>
      </p:sp>
      <p:grpSp>
        <p:nvGrpSpPr>
          <p:cNvPr id="4" name="Group 3"/>
          <p:cNvGrpSpPr/>
          <p:nvPr/>
        </p:nvGrpSpPr>
        <p:grpSpPr>
          <a:xfrm>
            <a:off x="7982922" y="5166343"/>
            <a:ext cx="1161078" cy="838132"/>
            <a:chOff x="7982922" y="4553595"/>
            <a:chExt cx="1161078" cy="838132"/>
          </a:xfrm>
        </p:grpSpPr>
        <p:sp>
          <p:nvSpPr>
            <p:cNvPr id="5" name="Rectangle 4"/>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6" name="Picture 5" descr="icon_raise han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cxnSp>
        <p:nvCxnSpPr>
          <p:cNvPr id="7" name="Straight Connector 6"/>
          <p:cNvCxnSpPr/>
          <p:nvPr/>
        </p:nvCxnSpPr>
        <p:spPr>
          <a:xfrm>
            <a:off x="2990227" y="1728841"/>
            <a:ext cx="0" cy="4054717"/>
          </a:xfrm>
          <a:prstGeom prst="line">
            <a:avLst/>
          </a:prstGeom>
          <a:ln>
            <a:solidFill>
              <a:schemeClr val="accent5"/>
            </a:solidFill>
          </a:ln>
          <a:effectLst/>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2666" y="2260314"/>
            <a:ext cx="1985230" cy="2723639"/>
          </a:xfrm>
          <a:prstGeom prst="rect">
            <a:avLst/>
          </a:prstGeom>
        </p:spPr>
      </p:pic>
    </p:spTree>
    <p:extLst>
      <p:ext uri="{BB962C8B-B14F-4D97-AF65-F5344CB8AC3E}">
        <p14:creationId xmlns:p14="http://schemas.microsoft.com/office/powerpoint/2010/main" val="124820750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smtClean="0"/>
              <a:t>DEVELOP </a:t>
            </a:r>
            <a:br>
              <a:rPr lang="en-US" dirty="0" smtClean="0"/>
            </a:br>
            <a:r>
              <a:rPr lang="en-US" dirty="0" smtClean="0"/>
              <a:t>HIGH-LEVEL ACTION PLANS</a:t>
            </a:r>
            <a:endParaRPr lang="en-US" dirty="0"/>
          </a:p>
        </p:txBody>
      </p:sp>
      <p:pic>
        <p:nvPicPr>
          <p:cNvPr id="7" name="Picture Placeholder 6" descr="78810968_4.jpg"/>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t="36861" b="44739"/>
          <a:stretch/>
        </p:blipFill>
        <p:spPr/>
      </p:pic>
      <p:grpSp>
        <p:nvGrpSpPr>
          <p:cNvPr id="9" name="Group 8"/>
          <p:cNvGrpSpPr/>
          <p:nvPr/>
        </p:nvGrpSpPr>
        <p:grpSpPr>
          <a:xfrm>
            <a:off x="932789" y="0"/>
            <a:ext cx="1110074" cy="2459955"/>
            <a:chOff x="1552549" y="0"/>
            <a:chExt cx="1110074" cy="2459955"/>
          </a:xfrm>
        </p:grpSpPr>
        <p:grpSp>
          <p:nvGrpSpPr>
            <p:cNvPr id="10" name="Group 9"/>
            <p:cNvGrpSpPr/>
            <p:nvPr/>
          </p:nvGrpSpPr>
          <p:grpSpPr>
            <a:xfrm>
              <a:off x="1552549" y="0"/>
              <a:ext cx="1110074" cy="2459955"/>
              <a:chOff x="1560742" y="0"/>
              <a:chExt cx="1110074" cy="2459955"/>
            </a:xfrm>
            <a:effectLst>
              <a:glow rad="25400">
                <a:schemeClr val="tx1">
                  <a:alpha val="20000"/>
                </a:schemeClr>
              </a:glow>
            </a:effectLst>
          </p:grpSpPr>
          <p:sp>
            <p:nvSpPr>
              <p:cNvPr id="12" name="Rectangle 11"/>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Chevron 12"/>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1" name="TextBox 10"/>
            <p:cNvSpPr txBox="1"/>
            <p:nvPr/>
          </p:nvSpPr>
          <p:spPr>
            <a:xfrm>
              <a:off x="1564256" y="1404158"/>
              <a:ext cx="1098177" cy="553998"/>
            </a:xfrm>
            <a:prstGeom prst="rect">
              <a:avLst/>
            </a:prstGeom>
            <a:noFill/>
          </p:spPr>
          <p:txBody>
            <a:bodyPr wrap="square" rtlCol="0">
              <a:spAutoFit/>
            </a:bodyPr>
            <a:lstStyle/>
            <a:p>
              <a:pPr algn="ctr"/>
              <a:r>
                <a:rPr lang="en-US" sz="1000" dirty="0" smtClean="0">
                  <a:solidFill>
                    <a:schemeClr val="bg1"/>
                  </a:solidFill>
                </a:rPr>
                <a:t>STRATEGY PLANNING AND EXECUTION</a:t>
              </a:r>
              <a:endParaRPr lang="en-US" sz="1000" dirty="0">
                <a:solidFill>
                  <a:schemeClr val="bg1"/>
                </a:solidFill>
              </a:endParaRPr>
            </a:p>
          </p:txBody>
        </p:sp>
      </p:grpSp>
    </p:spTree>
    <p:extLst>
      <p:ext uri="{BB962C8B-B14F-4D97-AF65-F5344CB8AC3E}">
        <p14:creationId xmlns:p14="http://schemas.microsoft.com/office/powerpoint/2010/main" val="322374210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
            </a:r>
            <a:br>
              <a:rPr lang="en-US" dirty="0" smtClean="0"/>
            </a:br>
            <a:r>
              <a:rPr lang="en-US" dirty="0" smtClean="0"/>
              <a:t/>
            </a:r>
            <a:br>
              <a:rPr lang="en-US" dirty="0" smtClean="0"/>
            </a:br>
            <a:r>
              <a:rPr lang="en-US" dirty="0" smtClean="0"/>
              <a:t>Identifying high-level actions</a:t>
            </a:r>
            <a:br>
              <a:rPr lang="en-US" dirty="0" smtClean="0"/>
            </a:br>
            <a:r>
              <a:rPr lang="en-US" dirty="0"/>
              <a:t/>
            </a:r>
            <a:br>
              <a:rPr lang="en-US" dirty="0"/>
            </a:br>
            <a:endParaRPr lang="en-US" dirty="0"/>
          </a:p>
        </p:txBody>
      </p:sp>
      <p:sp>
        <p:nvSpPr>
          <p:cNvPr id="3" name="Content Placeholder 2"/>
          <p:cNvSpPr>
            <a:spLocks noGrp="1"/>
          </p:cNvSpPr>
          <p:nvPr>
            <p:ph idx="4294967295"/>
          </p:nvPr>
        </p:nvSpPr>
        <p:spPr>
          <a:xfrm>
            <a:off x="463550" y="1404195"/>
            <a:ext cx="5491339" cy="1094588"/>
          </a:xfrm>
        </p:spPr>
        <p:txBody>
          <a:bodyPr>
            <a:normAutofit/>
          </a:bodyPr>
          <a:lstStyle/>
          <a:p>
            <a:pPr marL="0" indent="0">
              <a:buNone/>
            </a:pPr>
            <a:r>
              <a:rPr lang="en-US" i="1" dirty="0" smtClean="0">
                <a:solidFill>
                  <a:srgbClr val="B00020"/>
                </a:solidFill>
              </a:rPr>
              <a:t>What high-level actions might support this priority issue?</a:t>
            </a:r>
          </a:p>
        </p:txBody>
      </p:sp>
      <p:sp>
        <p:nvSpPr>
          <p:cNvPr id="5" name="Oval 4"/>
          <p:cNvSpPr/>
          <p:nvPr/>
        </p:nvSpPr>
        <p:spPr>
          <a:xfrm>
            <a:off x="579679" y="2713148"/>
            <a:ext cx="2703600" cy="2703600"/>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t>Retain top sales</a:t>
            </a:r>
          </a:p>
          <a:p>
            <a:pPr algn="ctr"/>
            <a:r>
              <a:rPr lang="en-US" sz="2000" dirty="0" smtClean="0"/>
              <a:t>representatives</a:t>
            </a:r>
            <a:endParaRPr lang="en-US" sz="2000" dirty="0"/>
          </a:p>
        </p:txBody>
      </p:sp>
      <p:sp>
        <p:nvSpPr>
          <p:cNvPr id="9" name="Chevron 8"/>
          <p:cNvSpPr/>
          <p:nvPr/>
        </p:nvSpPr>
        <p:spPr>
          <a:xfrm>
            <a:off x="3619004" y="3791160"/>
            <a:ext cx="547576" cy="547576"/>
          </a:xfrm>
          <a:prstGeom prst="chevron">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0" name="Rectangle 9"/>
          <p:cNvSpPr/>
          <p:nvPr/>
        </p:nvSpPr>
        <p:spPr>
          <a:xfrm>
            <a:off x="4622329" y="4090884"/>
            <a:ext cx="2715449" cy="918561"/>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t>High-level Action 2?</a:t>
            </a:r>
            <a:endParaRPr lang="en-US" sz="2000" dirty="0"/>
          </a:p>
        </p:txBody>
      </p:sp>
      <p:grpSp>
        <p:nvGrpSpPr>
          <p:cNvPr id="12" name="Group 11"/>
          <p:cNvGrpSpPr/>
          <p:nvPr/>
        </p:nvGrpSpPr>
        <p:grpSpPr>
          <a:xfrm>
            <a:off x="7563253" y="5217124"/>
            <a:ext cx="1580747" cy="844729"/>
            <a:chOff x="7563253" y="4665042"/>
            <a:chExt cx="1580747" cy="844729"/>
          </a:xfrm>
        </p:grpSpPr>
        <p:sp>
          <p:nvSpPr>
            <p:cNvPr id="13" name="Rectangle 12"/>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14" name="Picture 13"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
        <p:nvSpPr>
          <p:cNvPr id="15" name="Rectangle 14"/>
          <p:cNvSpPr/>
          <p:nvPr/>
        </p:nvSpPr>
        <p:spPr>
          <a:xfrm>
            <a:off x="4622329" y="3074884"/>
            <a:ext cx="2715449" cy="918561"/>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t>High-level Action 1?</a:t>
            </a:r>
            <a:endParaRPr lang="en-US" sz="2000" dirty="0"/>
          </a:p>
        </p:txBody>
      </p:sp>
    </p:spTree>
    <p:extLst>
      <p:ext uri="{BB962C8B-B14F-4D97-AF65-F5344CB8AC3E}">
        <p14:creationId xmlns:p14="http://schemas.microsoft.com/office/powerpoint/2010/main" val="3166844721"/>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000" dirty="0" smtClean="0"/>
              <a:t>High-level actions that address your </a:t>
            </a:r>
            <a:br>
              <a:rPr lang="en-US" sz="3000" dirty="0" smtClean="0"/>
            </a:br>
            <a:r>
              <a:rPr lang="en-US" sz="3000" dirty="0" smtClean="0"/>
              <a:t>priority issues</a:t>
            </a:r>
            <a:endParaRPr lang="en-US" sz="3000" dirty="0"/>
          </a:p>
        </p:txBody>
      </p:sp>
      <p:sp>
        <p:nvSpPr>
          <p:cNvPr id="8" name="Oval 7"/>
          <p:cNvSpPr/>
          <p:nvPr/>
        </p:nvSpPr>
        <p:spPr>
          <a:xfrm>
            <a:off x="459059" y="2193780"/>
            <a:ext cx="2703600" cy="2703600"/>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t>Priority Issue</a:t>
            </a:r>
            <a:endParaRPr lang="en-US" sz="2000" dirty="0"/>
          </a:p>
        </p:txBody>
      </p:sp>
      <p:sp>
        <p:nvSpPr>
          <p:cNvPr id="9" name="Chevron 8"/>
          <p:cNvSpPr/>
          <p:nvPr/>
        </p:nvSpPr>
        <p:spPr>
          <a:xfrm>
            <a:off x="3441484" y="3271792"/>
            <a:ext cx="547576" cy="547576"/>
          </a:xfrm>
          <a:prstGeom prst="chevron">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5" name="Rectangle 14"/>
          <p:cNvSpPr/>
          <p:nvPr/>
        </p:nvSpPr>
        <p:spPr>
          <a:xfrm>
            <a:off x="4311886" y="3596500"/>
            <a:ext cx="2715449" cy="918561"/>
          </a:xfrm>
          <a:prstGeom prst="rect">
            <a:avLst/>
          </a:prstGeom>
          <a:solidFill>
            <a:srgbClr val="063A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t>High-level Action 2?</a:t>
            </a:r>
            <a:endParaRPr lang="en-US" sz="2000" dirty="0"/>
          </a:p>
        </p:txBody>
      </p:sp>
      <p:sp>
        <p:nvSpPr>
          <p:cNvPr id="16" name="Rectangle 15"/>
          <p:cNvSpPr/>
          <p:nvPr/>
        </p:nvSpPr>
        <p:spPr>
          <a:xfrm>
            <a:off x="4311886" y="2580500"/>
            <a:ext cx="2715449" cy="918561"/>
          </a:xfrm>
          <a:prstGeom prst="rect">
            <a:avLst/>
          </a:prstGeom>
          <a:solidFill>
            <a:srgbClr val="063A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t>High-level Action 1?</a:t>
            </a:r>
            <a:endParaRPr lang="en-US" sz="2000" dirty="0"/>
          </a:p>
        </p:txBody>
      </p:sp>
      <p:grpSp>
        <p:nvGrpSpPr>
          <p:cNvPr id="17" name="Group 16"/>
          <p:cNvGrpSpPr/>
          <p:nvPr/>
        </p:nvGrpSpPr>
        <p:grpSpPr>
          <a:xfrm>
            <a:off x="7563253" y="4897893"/>
            <a:ext cx="1580747" cy="844729"/>
            <a:chOff x="7563253" y="4665042"/>
            <a:chExt cx="1580747" cy="844729"/>
          </a:xfrm>
        </p:grpSpPr>
        <p:sp>
          <p:nvSpPr>
            <p:cNvPr id="18" name="Rectangle 17"/>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19" name="Picture 18"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1095939100"/>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Next steps in the strategic </a:t>
            </a:r>
            <a:br>
              <a:rPr lang="en-US" dirty="0" smtClean="0"/>
            </a:br>
            <a:r>
              <a:rPr lang="en-US" dirty="0" smtClean="0"/>
              <a:t>planning process</a:t>
            </a:r>
            <a:endParaRPr lang="en-US" dirty="0"/>
          </a:p>
        </p:txBody>
      </p:sp>
      <p:pic>
        <p:nvPicPr>
          <p:cNvPr id="11" name="Picture 10" descr="icons_plan.png"/>
          <p:cNvPicPr>
            <a:picLocks noChangeAspect="1"/>
          </p:cNvPicPr>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5638448" y="2765775"/>
            <a:ext cx="1215938" cy="1488351"/>
          </a:xfrm>
          <a:prstGeom prst="rect">
            <a:avLst/>
          </a:prstGeom>
        </p:spPr>
      </p:pic>
      <p:pic>
        <p:nvPicPr>
          <p:cNvPr id="14" name="Picture 13"/>
          <p:cNvPicPr>
            <a:picLocks noChangeAspect="1"/>
          </p:cNvPicPr>
          <p:nvPr/>
        </p:nvPicPr>
        <p:blipFill>
          <a:blip r:embed="rId5" cstate="print">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val="0"/>
              </a:ext>
            </a:extLst>
          </a:blip>
          <a:stretch>
            <a:fillRect/>
          </a:stretch>
        </p:blipFill>
        <p:spPr>
          <a:xfrm>
            <a:off x="3562707" y="2754886"/>
            <a:ext cx="1102524" cy="1512608"/>
          </a:xfrm>
          <a:prstGeom prst="rect">
            <a:avLst/>
          </a:prstGeom>
        </p:spPr>
      </p:pic>
      <p:pic>
        <p:nvPicPr>
          <p:cNvPr id="15" name="Picture 14" descr="icons_SWOT.png"/>
          <p:cNvPicPr>
            <a:picLocks noChangeAspect="1"/>
          </p:cNvPicPr>
          <p:nvPr/>
        </p:nvPicPr>
        <p:blipFill rotWithShape="1">
          <a:blip r:embed="rId7" cstate="print">
            <a:extLst>
              <a:ext uri="{BEBA8EAE-BF5A-486C-A8C5-ECC9F3942E4B}">
                <a14:imgProps xmlns:a14="http://schemas.microsoft.com/office/drawing/2010/main">
                  <a14:imgLayer r:embed="rId8">
                    <a14:imgEffect>
                      <a14:saturation sat="0"/>
                    </a14:imgEffect>
                  </a14:imgLayer>
                </a14:imgProps>
              </a:ext>
              <a:ext uri="{28A0092B-C50C-407E-A947-70E740481C1C}">
                <a14:useLocalDpi xmlns:a14="http://schemas.microsoft.com/office/drawing/2010/main" val="0"/>
              </a:ext>
            </a:extLst>
          </a:blip>
          <a:srcRect t="11138" b="7008"/>
          <a:stretch/>
        </p:blipFill>
        <p:spPr>
          <a:xfrm>
            <a:off x="848195" y="2589531"/>
            <a:ext cx="1962043" cy="1880987"/>
          </a:xfrm>
          <a:prstGeom prst="rect">
            <a:avLst/>
          </a:prstGeom>
        </p:spPr>
      </p:pic>
      <p:sp>
        <p:nvSpPr>
          <p:cNvPr id="16" name="Chevron 15"/>
          <p:cNvSpPr/>
          <p:nvPr/>
        </p:nvSpPr>
        <p:spPr>
          <a:xfrm>
            <a:off x="2936199" y="3284978"/>
            <a:ext cx="410646" cy="410646"/>
          </a:xfrm>
          <a:prstGeom prst="chevron">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7" name="Chevron 16"/>
          <p:cNvSpPr/>
          <p:nvPr/>
        </p:nvSpPr>
        <p:spPr>
          <a:xfrm>
            <a:off x="4936507" y="3284978"/>
            <a:ext cx="410646" cy="410646"/>
          </a:xfrm>
          <a:prstGeom prst="chevron">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nvGrpSpPr>
          <p:cNvPr id="22" name="Group 21"/>
          <p:cNvGrpSpPr/>
          <p:nvPr/>
        </p:nvGrpSpPr>
        <p:grpSpPr>
          <a:xfrm>
            <a:off x="7563253" y="5287678"/>
            <a:ext cx="1580747" cy="844729"/>
            <a:chOff x="7563253" y="4665042"/>
            <a:chExt cx="1580747" cy="844729"/>
          </a:xfrm>
        </p:grpSpPr>
        <p:sp>
          <p:nvSpPr>
            <p:cNvPr id="23" name="Rectangle 22"/>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24" name="Picture 23" descr="icon_chat.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
        <p:nvSpPr>
          <p:cNvPr id="18" name="Chevron 17"/>
          <p:cNvSpPr/>
          <p:nvPr/>
        </p:nvSpPr>
        <p:spPr>
          <a:xfrm>
            <a:off x="7097888" y="3284978"/>
            <a:ext cx="410646" cy="410646"/>
          </a:xfrm>
          <a:prstGeom prst="chevron">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3" name="TextBox 2"/>
          <p:cNvSpPr txBox="1"/>
          <p:nvPr/>
        </p:nvSpPr>
        <p:spPr>
          <a:xfrm>
            <a:off x="7704665" y="2652887"/>
            <a:ext cx="832555" cy="1446550"/>
          </a:xfrm>
          <a:prstGeom prst="rect">
            <a:avLst/>
          </a:prstGeom>
          <a:noFill/>
        </p:spPr>
        <p:txBody>
          <a:bodyPr wrap="square" rtlCol="0">
            <a:spAutoFit/>
          </a:bodyPr>
          <a:lstStyle/>
          <a:p>
            <a:r>
              <a:rPr lang="en-US" sz="8800" b="1" dirty="0" smtClean="0">
                <a:solidFill>
                  <a:schemeClr val="accent1"/>
                </a:solidFill>
              </a:rPr>
              <a:t>?</a:t>
            </a:r>
            <a:endParaRPr lang="en-US" sz="8800" b="1" dirty="0">
              <a:solidFill>
                <a:schemeClr val="accent1"/>
              </a:solidFill>
            </a:endParaRPr>
          </a:p>
        </p:txBody>
      </p:sp>
    </p:spTree>
    <p:extLst>
      <p:ext uri="{BB962C8B-B14F-4D97-AF65-F5344CB8AC3E}">
        <p14:creationId xmlns:p14="http://schemas.microsoft.com/office/powerpoint/2010/main" val="269470729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183856569_5.jpg"/>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4672" b="4672"/>
          <a:stretch>
            <a:fillRect/>
          </a:stretch>
        </p:blipFill>
        <p:spPr/>
      </p:pic>
      <p:sp>
        <p:nvSpPr>
          <p:cNvPr id="9" name="Rectangle 8"/>
          <p:cNvSpPr/>
          <p:nvPr/>
        </p:nvSpPr>
        <p:spPr>
          <a:xfrm>
            <a:off x="0" y="3926046"/>
            <a:ext cx="9144000" cy="1011219"/>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cover_arrow.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5325" y="4314452"/>
            <a:ext cx="518125" cy="292589"/>
          </a:xfrm>
          <a:prstGeom prst="rect">
            <a:avLst/>
          </a:prstGeom>
        </p:spPr>
      </p:pic>
      <p:sp>
        <p:nvSpPr>
          <p:cNvPr id="6" name="Title 5"/>
          <p:cNvSpPr>
            <a:spLocks noGrp="1"/>
          </p:cNvSpPr>
          <p:nvPr>
            <p:ph type="ctrTitle"/>
          </p:nvPr>
        </p:nvSpPr>
        <p:spPr>
          <a:xfrm>
            <a:off x="1390315" y="3761533"/>
            <a:ext cx="7299659" cy="1242679"/>
          </a:xfrm>
        </p:spPr>
        <p:txBody>
          <a:bodyPr/>
          <a:lstStyle/>
          <a:p>
            <a:pPr>
              <a:lnSpc>
                <a:spcPct val="110000"/>
              </a:lnSpc>
            </a:pPr>
            <a:r>
              <a:rPr lang="en-US" sz="3600" dirty="0"/>
              <a:t>Strategy Planning and </a:t>
            </a:r>
            <a:r>
              <a:rPr lang="en-US" sz="3600" dirty="0" smtClean="0"/>
              <a:t>Execution </a:t>
            </a:r>
            <a:r>
              <a:rPr lang="en-US" sz="3600" dirty="0"/>
              <a:t>Café </a:t>
            </a:r>
          </a:p>
        </p:txBody>
      </p:sp>
      <p:grpSp>
        <p:nvGrpSpPr>
          <p:cNvPr id="11" name="Group 10"/>
          <p:cNvGrpSpPr/>
          <p:nvPr/>
        </p:nvGrpSpPr>
        <p:grpSpPr>
          <a:xfrm>
            <a:off x="630081" y="-5584"/>
            <a:ext cx="2825156" cy="1823903"/>
            <a:chOff x="630081" y="-5584"/>
            <a:chExt cx="2825156" cy="1823903"/>
          </a:xfrm>
        </p:grpSpPr>
        <p:sp>
          <p:nvSpPr>
            <p:cNvPr id="12" name="Freeform 11"/>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HMM-logo_stacked_white.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Tree>
    <p:extLst>
      <p:ext uri="{BB962C8B-B14F-4D97-AF65-F5344CB8AC3E}">
        <p14:creationId xmlns:p14="http://schemas.microsoft.com/office/powerpoint/2010/main" val="110948689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After you complete your strategic plan…</a:t>
            </a:r>
            <a:endParaRPr lang="en-US" dirty="0"/>
          </a:p>
        </p:txBody>
      </p:sp>
      <p:sp>
        <p:nvSpPr>
          <p:cNvPr id="3" name="Content Placeholder 2"/>
          <p:cNvSpPr>
            <a:spLocks noGrp="1"/>
          </p:cNvSpPr>
          <p:nvPr>
            <p:ph sz="quarter" idx="10"/>
          </p:nvPr>
        </p:nvSpPr>
        <p:spPr>
          <a:xfrm>
            <a:off x="3570111" y="1916641"/>
            <a:ext cx="5108221" cy="4221692"/>
          </a:xfrm>
        </p:spPr>
        <p:txBody>
          <a:bodyPr>
            <a:normAutofit fontScale="92500" lnSpcReduction="20000"/>
          </a:bodyPr>
          <a:lstStyle/>
          <a:p>
            <a:pPr marL="1588" indent="-1588">
              <a:buNone/>
            </a:pPr>
            <a:r>
              <a:rPr lang="en-US" b="1" dirty="0" smtClean="0"/>
              <a:t>You’ll need detailed action plans that include:  </a:t>
            </a:r>
          </a:p>
          <a:p>
            <a:pPr marL="230188" lvl="1">
              <a:buFont typeface="Arial" pitchFamily="34" charset="0"/>
              <a:buChar char="•"/>
            </a:pPr>
            <a:r>
              <a:rPr lang="en-US" sz="3000" dirty="0" smtClean="0"/>
              <a:t>Objectives and performance measures</a:t>
            </a:r>
          </a:p>
          <a:p>
            <a:pPr marL="230188" lvl="1">
              <a:buFont typeface="Arial" pitchFamily="34" charset="0"/>
              <a:buChar char="•"/>
            </a:pPr>
            <a:r>
              <a:rPr lang="en-US" sz="3000" dirty="0" smtClean="0"/>
              <a:t>Steps</a:t>
            </a:r>
          </a:p>
          <a:p>
            <a:pPr marL="230188" lvl="1">
              <a:buFont typeface="Arial" pitchFamily="34" charset="0"/>
              <a:buChar char="•"/>
            </a:pPr>
            <a:r>
              <a:rPr lang="en-US" sz="3000" dirty="0" smtClean="0"/>
              <a:t>Resources</a:t>
            </a:r>
          </a:p>
          <a:p>
            <a:pPr marL="230188" lvl="1">
              <a:buFont typeface="Arial" pitchFamily="34" charset="0"/>
              <a:buChar char="•"/>
            </a:pPr>
            <a:r>
              <a:rPr lang="en-US" sz="3000" dirty="0" smtClean="0"/>
              <a:t>Roles and responsibilities</a:t>
            </a:r>
          </a:p>
          <a:p>
            <a:pPr marL="230188" lvl="1">
              <a:buFont typeface="Arial" pitchFamily="34" charset="0"/>
              <a:buChar char="•"/>
            </a:pPr>
            <a:r>
              <a:rPr lang="en-US" sz="3000" dirty="0" smtClean="0"/>
              <a:t>Internal partners</a:t>
            </a:r>
          </a:p>
          <a:p>
            <a:pPr marL="230188" lvl="1">
              <a:buFont typeface="Arial" pitchFamily="34" charset="0"/>
              <a:buChar char="•"/>
            </a:pPr>
            <a:r>
              <a:rPr lang="en-US" sz="3000" dirty="0" smtClean="0"/>
              <a:t>Impact estimate</a:t>
            </a:r>
            <a:endParaRPr lang="en-US" sz="3000" dirty="0"/>
          </a:p>
        </p:txBody>
      </p:sp>
      <p:pic>
        <p:nvPicPr>
          <p:cNvPr id="4" name="Picture 3" descr="icons_plan.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0670" y="2695222"/>
            <a:ext cx="1683140" cy="2060223"/>
          </a:xfrm>
          <a:prstGeom prst="rect">
            <a:avLst/>
          </a:prstGeom>
        </p:spPr>
      </p:pic>
      <p:cxnSp>
        <p:nvCxnSpPr>
          <p:cNvPr id="5" name="Straight Connector 4"/>
          <p:cNvCxnSpPr/>
          <p:nvPr/>
        </p:nvCxnSpPr>
        <p:spPr>
          <a:xfrm>
            <a:off x="3089004" y="1982839"/>
            <a:ext cx="0" cy="3760383"/>
          </a:xfrm>
          <a:prstGeom prst="line">
            <a:avLst/>
          </a:prstGeom>
          <a:ln>
            <a:solidFill>
              <a:schemeClr val="accent5"/>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30322860"/>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4" descr="171571498.jpg"/>
          <p:cNvPicPr>
            <a:picLocks noChangeAspect="1"/>
          </p:cNvPicPr>
          <p:nvPr/>
        </p:nvPicPr>
        <p:blipFill rotWithShape="1">
          <a:blip r:embed="rId3">
            <a:extLst>
              <a:ext uri="{28A0092B-C50C-407E-A947-70E740481C1C}">
                <a14:useLocalDpi xmlns:a14="http://schemas.microsoft.com/office/drawing/2010/main" val="0"/>
              </a:ext>
            </a:extLst>
          </a:blip>
          <a:srcRect t="27499" b="38713"/>
          <a:stretch/>
        </p:blipFill>
        <p:spPr>
          <a:xfrm flipH="1">
            <a:off x="0" y="0"/>
            <a:ext cx="9144000" cy="2060575"/>
          </a:xfrm>
          <a:prstGeom prst="rect">
            <a:avLst/>
          </a:prstGeom>
        </p:spPr>
      </p:pic>
      <p:sp>
        <p:nvSpPr>
          <p:cNvPr id="3" name="Text Placeholder 2"/>
          <p:cNvSpPr>
            <a:spLocks noGrp="1"/>
          </p:cNvSpPr>
          <p:nvPr>
            <p:ph type="body" idx="1"/>
          </p:nvPr>
        </p:nvSpPr>
        <p:spPr>
          <a:xfrm>
            <a:off x="939625" y="2709863"/>
            <a:ext cx="6760586" cy="2888719"/>
          </a:xfrm>
        </p:spPr>
        <p:txBody>
          <a:bodyPr/>
          <a:lstStyle/>
          <a:p>
            <a:r>
              <a:rPr lang="en-US" dirty="0" smtClean="0"/>
              <a:t>APPLYING WHAT YOU’VE LEARNED</a:t>
            </a:r>
            <a:endParaRPr lang="en-US" dirty="0"/>
          </a:p>
        </p:txBody>
      </p:sp>
      <p:grpSp>
        <p:nvGrpSpPr>
          <p:cNvPr id="9" name="Group 8"/>
          <p:cNvGrpSpPr/>
          <p:nvPr/>
        </p:nvGrpSpPr>
        <p:grpSpPr>
          <a:xfrm>
            <a:off x="932789" y="0"/>
            <a:ext cx="1110074" cy="2459955"/>
            <a:chOff x="1552549" y="0"/>
            <a:chExt cx="1110074" cy="2459955"/>
          </a:xfrm>
        </p:grpSpPr>
        <p:grpSp>
          <p:nvGrpSpPr>
            <p:cNvPr id="10" name="Group 9"/>
            <p:cNvGrpSpPr/>
            <p:nvPr/>
          </p:nvGrpSpPr>
          <p:grpSpPr>
            <a:xfrm>
              <a:off x="1552549" y="0"/>
              <a:ext cx="1110074" cy="2459955"/>
              <a:chOff x="1560742" y="0"/>
              <a:chExt cx="1110074" cy="2459955"/>
            </a:xfrm>
            <a:effectLst>
              <a:glow rad="25400">
                <a:schemeClr val="tx1">
                  <a:alpha val="20000"/>
                </a:schemeClr>
              </a:glow>
            </a:effectLst>
          </p:grpSpPr>
          <p:sp>
            <p:nvSpPr>
              <p:cNvPr id="12" name="Rectangle 11"/>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Chevron 12"/>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1" name="TextBox 10"/>
            <p:cNvSpPr txBox="1"/>
            <p:nvPr/>
          </p:nvSpPr>
          <p:spPr>
            <a:xfrm>
              <a:off x="1564256" y="1404158"/>
              <a:ext cx="1098177" cy="553998"/>
            </a:xfrm>
            <a:prstGeom prst="rect">
              <a:avLst/>
            </a:prstGeom>
            <a:noFill/>
          </p:spPr>
          <p:txBody>
            <a:bodyPr wrap="square" rtlCol="0">
              <a:spAutoFit/>
            </a:bodyPr>
            <a:lstStyle/>
            <a:p>
              <a:pPr algn="ctr"/>
              <a:r>
                <a:rPr lang="en-US" sz="1000" dirty="0" smtClean="0">
                  <a:solidFill>
                    <a:schemeClr val="bg1"/>
                  </a:solidFill>
                </a:rPr>
                <a:t>STRATEGY PLANNING AND EXECUTION</a:t>
              </a:r>
              <a:endParaRPr lang="en-US" sz="1000" dirty="0">
                <a:solidFill>
                  <a:schemeClr val="bg1"/>
                </a:solidFill>
              </a:endParaRPr>
            </a:p>
          </p:txBody>
        </p:sp>
      </p:grpSp>
    </p:spTree>
    <p:extLst>
      <p:ext uri="{BB962C8B-B14F-4D97-AF65-F5344CB8AC3E}">
        <p14:creationId xmlns:p14="http://schemas.microsoft.com/office/powerpoint/2010/main" val="3662434543"/>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objectives</a:t>
            </a:r>
            <a:endParaRPr lang="en-US" dirty="0"/>
          </a:p>
        </p:txBody>
      </p:sp>
      <p:sp>
        <p:nvSpPr>
          <p:cNvPr id="13" name="Content Placeholder 2"/>
          <p:cNvSpPr txBox="1">
            <a:spLocks/>
          </p:cNvSpPr>
          <p:nvPr/>
        </p:nvSpPr>
        <p:spPr>
          <a:xfrm>
            <a:off x="444499" y="1435994"/>
            <a:ext cx="8233833" cy="1977645"/>
          </a:xfrm>
          <a:prstGeom prst="rect">
            <a:avLst/>
          </a:prstGeom>
        </p:spPr>
        <p:txBody>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panose="020B0604020202020204" pitchFamily="34" charset="0"/>
              <a:buNone/>
            </a:pPr>
            <a:r>
              <a:rPr lang="en-US" sz="2400" smtClean="0"/>
              <a:t>Help you:</a:t>
            </a:r>
          </a:p>
          <a:p>
            <a:r>
              <a:rPr lang="en-US" sz="2400" smtClean="0"/>
              <a:t>Perform a SWOT analysis</a:t>
            </a:r>
          </a:p>
          <a:p>
            <a:r>
              <a:rPr lang="en-US" sz="2400" smtClean="0"/>
              <a:t>Identify priority issues </a:t>
            </a:r>
          </a:p>
          <a:p>
            <a:r>
              <a:rPr lang="en-US" sz="2400" smtClean="0"/>
              <a:t>Develop high-level action plans </a:t>
            </a:r>
            <a:endParaRPr lang="en-US" sz="2400" dirty="0"/>
          </a:p>
        </p:txBody>
      </p:sp>
      <p:pic>
        <p:nvPicPr>
          <p:cNvPr id="19" name="Picture 18" descr="icons_plan.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20500" y="3889723"/>
            <a:ext cx="1517130" cy="1857020"/>
          </a:xfrm>
          <a:prstGeom prst="rect">
            <a:avLst/>
          </a:prstGeom>
        </p:spPr>
      </p:pic>
      <p:pic>
        <p:nvPicPr>
          <p:cNvPr id="20" name="Picture 19" descr="icons_SWOT.png"/>
          <p:cNvPicPr>
            <a:picLocks noChangeAspect="1"/>
          </p:cNvPicPr>
          <p:nvPr/>
        </p:nvPicPr>
        <p:blipFill rotWithShape="1">
          <a:blip r:embed="rId4" cstate="print">
            <a:extLst>
              <a:ext uri="{28A0092B-C50C-407E-A947-70E740481C1C}">
                <a14:useLocalDpi xmlns:a14="http://schemas.microsoft.com/office/drawing/2010/main" val="0"/>
              </a:ext>
            </a:extLst>
          </a:blip>
          <a:srcRect t="11138" b="7008"/>
          <a:stretch/>
        </p:blipFill>
        <p:spPr>
          <a:xfrm>
            <a:off x="665015" y="3679292"/>
            <a:ext cx="2376040" cy="2277882"/>
          </a:xfrm>
          <a:prstGeom prst="rect">
            <a:avLst/>
          </a:prstGeom>
        </p:spPr>
      </p:pic>
      <p:sp>
        <p:nvSpPr>
          <p:cNvPr id="21" name="Chevron 20"/>
          <p:cNvSpPr/>
          <p:nvPr/>
        </p:nvSpPr>
        <p:spPr>
          <a:xfrm>
            <a:off x="3327815" y="4599760"/>
            <a:ext cx="436946" cy="436946"/>
          </a:xfrm>
          <a:prstGeom prst="chevron">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22" name="Chevron 21"/>
          <p:cNvSpPr/>
          <p:nvPr/>
        </p:nvSpPr>
        <p:spPr>
          <a:xfrm>
            <a:off x="5813100" y="4599760"/>
            <a:ext cx="436946" cy="436946"/>
          </a:xfrm>
          <a:prstGeom prst="chevron">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pic>
        <p:nvPicPr>
          <p:cNvPr id="23" name="Picture 2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82534" y="3753556"/>
            <a:ext cx="1472807" cy="2020620"/>
          </a:xfrm>
          <a:prstGeom prst="rect">
            <a:avLst/>
          </a:prstGeom>
        </p:spPr>
      </p:pic>
    </p:spTree>
    <p:extLst>
      <p:ext uri="{BB962C8B-B14F-4D97-AF65-F5344CB8AC3E}">
        <p14:creationId xmlns:p14="http://schemas.microsoft.com/office/powerpoint/2010/main" val="244663337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Applying what you’ve learned</a:t>
            </a:r>
            <a:endParaRPr lang="en-US" dirty="0"/>
          </a:p>
        </p:txBody>
      </p:sp>
      <p:sp>
        <p:nvSpPr>
          <p:cNvPr id="8" name="Content Placeholder 2"/>
          <p:cNvSpPr>
            <a:spLocks noGrp="1"/>
          </p:cNvSpPr>
          <p:nvPr>
            <p:ph type="body" sz="quarter" idx="13"/>
          </p:nvPr>
        </p:nvSpPr>
        <p:spPr>
          <a:xfrm>
            <a:off x="3903582" y="2459782"/>
            <a:ext cx="4684880" cy="3044126"/>
          </a:xfrm>
        </p:spPr>
        <p:txBody>
          <a:bodyPr>
            <a:normAutofit/>
          </a:bodyPr>
          <a:lstStyle/>
          <a:p>
            <a:pPr marL="0" lvl="0" indent="0">
              <a:buNone/>
            </a:pPr>
            <a:r>
              <a:rPr lang="en-US" sz="3000" dirty="0" smtClean="0">
                <a:solidFill>
                  <a:prstClr val="black"/>
                </a:solidFill>
              </a:rPr>
              <a:t>Your </a:t>
            </a:r>
            <a:r>
              <a:rPr lang="en-US" sz="3000" dirty="0">
                <a:solidFill>
                  <a:prstClr val="black"/>
                </a:solidFill>
              </a:rPr>
              <a:t>next step is to complete the On-the-Job section of the Harvard </a:t>
            </a:r>
            <a:r>
              <a:rPr lang="en-US" sz="3000" dirty="0" err="1">
                <a:solidFill>
                  <a:prstClr val="black"/>
                </a:solidFill>
              </a:rPr>
              <a:t>ManageMentor</a:t>
            </a:r>
            <a:r>
              <a:rPr lang="en-US" sz="3000" dirty="0">
                <a:solidFill>
                  <a:prstClr val="black"/>
                </a:solidFill>
              </a:rPr>
              <a:t> </a:t>
            </a:r>
            <a:r>
              <a:rPr lang="en-US" sz="3000" dirty="0" smtClean="0">
                <a:solidFill>
                  <a:prstClr val="black"/>
                </a:solidFill>
              </a:rPr>
              <a:t>Strategy Planning </a:t>
            </a:r>
            <a:r>
              <a:rPr lang="en-US" sz="3000" smtClean="0">
                <a:solidFill>
                  <a:prstClr val="black"/>
                </a:solidFill>
              </a:rPr>
              <a:t>and Execution topic</a:t>
            </a:r>
            <a:r>
              <a:rPr lang="en-US" sz="3000" dirty="0">
                <a:solidFill>
                  <a:prstClr val="black"/>
                </a:solidFill>
              </a:rPr>
              <a:t>.</a:t>
            </a:r>
          </a:p>
          <a:p>
            <a:pPr marL="0" indent="0" algn="ctr">
              <a:buNone/>
            </a:pPr>
            <a:endParaRPr lang="en-US" sz="3000"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129" y="1405145"/>
            <a:ext cx="3766711" cy="4894376"/>
          </a:xfrm>
          <a:prstGeom prst="rect">
            <a:avLst/>
          </a:prstGeom>
          <a:ln>
            <a:noFill/>
          </a:ln>
          <a:effectLst/>
        </p:spPr>
      </p:pic>
    </p:spTree>
    <p:extLst>
      <p:ext uri="{BB962C8B-B14F-4D97-AF65-F5344CB8AC3E}">
        <p14:creationId xmlns:p14="http://schemas.microsoft.com/office/powerpoint/2010/main" val="153368433"/>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183856569_5.jpg"/>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4737" b="4737"/>
          <a:stretch>
            <a:fillRect/>
          </a:stretch>
        </p:blipFill>
        <p:spPr/>
      </p:pic>
      <p:sp>
        <p:nvSpPr>
          <p:cNvPr id="8" name="Rectangle 7"/>
          <p:cNvSpPr/>
          <p:nvPr/>
        </p:nvSpPr>
        <p:spPr>
          <a:xfrm>
            <a:off x="0" y="3611980"/>
            <a:ext cx="9144000" cy="1470527"/>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itle 2"/>
          <p:cNvSpPr>
            <a:spLocks noGrp="1"/>
          </p:cNvSpPr>
          <p:nvPr>
            <p:ph type="ctrTitle"/>
          </p:nvPr>
        </p:nvSpPr>
        <p:spPr/>
        <p:txBody>
          <a:bodyPr/>
          <a:lstStyle/>
          <a:p>
            <a:r>
              <a:rPr lang="en-US" dirty="0"/>
              <a:t>Thank you</a:t>
            </a:r>
          </a:p>
        </p:txBody>
      </p:sp>
      <p:grpSp>
        <p:nvGrpSpPr>
          <p:cNvPr id="9" name="Group 8"/>
          <p:cNvGrpSpPr/>
          <p:nvPr/>
        </p:nvGrpSpPr>
        <p:grpSpPr>
          <a:xfrm>
            <a:off x="630081" y="-5584"/>
            <a:ext cx="2825156" cy="1823903"/>
            <a:chOff x="630081" y="-5584"/>
            <a:chExt cx="2825156" cy="1823903"/>
          </a:xfrm>
        </p:grpSpPr>
        <p:sp>
          <p:nvSpPr>
            <p:cNvPr id="10" name="Freeform 9"/>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HMM-logo_stacked_whit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Tree>
    <p:extLst>
      <p:ext uri="{BB962C8B-B14F-4D97-AF65-F5344CB8AC3E}">
        <p14:creationId xmlns:p14="http://schemas.microsoft.com/office/powerpoint/2010/main" val="385232392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a:t>
            </a:r>
            <a:endParaRPr lang="en-US" dirty="0"/>
          </a:p>
        </p:txBody>
      </p:sp>
      <p:sp>
        <p:nvSpPr>
          <p:cNvPr id="3" name="Content Placeholder 2"/>
          <p:cNvSpPr>
            <a:spLocks noGrp="1"/>
          </p:cNvSpPr>
          <p:nvPr>
            <p:ph sz="quarter" idx="4294967295"/>
          </p:nvPr>
        </p:nvSpPr>
        <p:spPr>
          <a:xfrm>
            <a:off x="3638025" y="2137889"/>
            <a:ext cx="5032125" cy="2731697"/>
          </a:xfrm>
        </p:spPr>
        <p:txBody>
          <a:bodyPr>
            <a:noAutofit/>
          </a:bodyPr>
          <a:lstStyle/>
          <a:p>
            <a:pPr marL="0" indent="0">
              <a:lnSpc>
                <a:spcPct val="100000"/>
              </a:lnSpc>
              <a:buNone/>
            </a:pPr>
            <a:r>
              <a:rPr lang="en-US" sz="2400" i="1" dirty="0" smtClean="0">
                <a:solidFill>
                  <a:schemeClr val="accent1"/>
                </a:solidFill>
              </a:rPr>
              <a:t>Does your unit have a strategic plan?</a:t>
            </a:r>
          </a:p>
          <a:p>
            <a:pPr marL="458788" lvl="1" indent="-276225">
              <a:buFont typeface="+mj-lt"/>
              <a:buAutoNum type="arabicPeriod"/>
            </a:pPr>
            <a:r>
              <a:rPr lang="en-US" sz="1800" dirty="0" smtClean="0">
                <a:solidFill>
                  <a:srgbClr val="B00020"/>
                </a:solidFill>
              </a:rPr>
              <a:t>Yes, it’s part of the organization’s overall strategic plan.</a:t>
            </a:r>
          </a:p>
          <a:p>
            <a:pPr marL="458788" lvl="1" indent="-276225">
              <a:buFont typeface="+mj-lt"/>
              <a:buAutoNum type="arabicPeriod"/>
            </a:pPr>
            <a:r>
              <a:rPr lang="en-US" sz="1800" dirty="0" smtClean="0">
                <a:solidFill>
                  <a:srgbClr val="B00020"/>
                </a:solidFill>
              </a:rPr>
              <a:t>Yes, it’s a plan that aligns with, but isn’t directly part of, the organization’s strategy.</a:t>
            </a:r>
          </a:p>
          <a:p>
            <a:pPr marL="458788" lvl="1" indent="-276225">
              <a:buFont typeface="+mj-lt"/>
              <a:buAutoNum type="arabicPeriod"/>
            </a:pPr>
            <a:r>
              <a:rPr lang="en-US" sz="1800" dirty="0" smtClean="0">
                <a:solidFill>
                  <a:srgbClr val="B00020"/>
                </a:solidFill>
              </a:rPr>
              <a:t>No, my unit doesn’t have a formal strategic plan.</a:t>
            </a:r>
          </a:p>
          <a:p>
            <a:pPr marL="0" indent="0">
              <a:spcBef>
                <a:spcPts val="600"/>
              </a:spcBef>
              <a:buNone/>
            </a:pPr>
            <a:r>
              <a:rPr lang="en-US" sz="1600" i="1" dirty="0" smtClean="0"/>
              <a:t>(please chat in the number of your response)</a:t>
            </a:r>
          </a:p>
          <a:p>
            <a:pPr>
              <a:buNone/>
            </a:pPr>
            <a:r>
              <a:rPr lang="en-US" sz="1800" b="1" dirty="0" smtClean="0"/>
              <a:t> </a:t>
            </a:r>
            <a:endParaRPr lang="en-US" sz="1800" dirty="0" smtClean="0"/>
          </a:p>
          <a:p>
            <a:pPr marL="0" indent="0">
              <a:buNone/>
            </a:pPr>
            <a:endParaRPr lang="en-US" sz="1800" dirty="0"/>
          </a:p>
        </p:txBody>
      </p:sp>
      <p:grpSp>
        <p:nvGrpSpPr>
          <p:cNvPr id="4" name="Group 3"/>
          <p:cNvGrpSpPr/>
          <p:nvPr/>
        </p:nvGrpSpPr>
        <p:grpSpPr>
          <a:xfrm>
            <a:off x="7563253" y="5213147"/>
            <a:ext cx="1580747" cy="844729"/>
            <a:chOff x="7563253" y="4665042"/>
            <a:chExt cx="1580747" cy="844729"/>
          </a:xfrm>
        </p:grpSpPr>
        <p:sp>
          <p:nvSpPr>
            <p:cNvPr id="5" name="Rectangle 4"/>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6" name="Picture 5"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pic>
        <p:nvPicPr>
          <p:cNvPr id="10" name="Picture 9" descr="icons_vision guy.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6492" y="2396599"/>
            <a:ext cx="2068119" cy="2072726"/>
          </a:xfrm>
          <a:prstGeom prst="rect">
            <a:avLst/>
          </a:prstGeom>
        </p:spPr>
      </p:pic>
      <p:cxnSp>
        <p:nvCxnSpPr>
          <p:cNvPr id="11" name="Straight Connector 10"/>
          <p:cNvCxnSpPr/>
          <p:nvPr/>
        </p:nvCxnSpPr>
        <p:spPr>
          <a:xfrm>
            <a:off x="3185894" y="2196703"/>
            <a:ext cx="0" cy="2424629"/>
          </a:xfrm>
          <a:prstGeom prst="line">
            <a:avLst/>
          </a:prstGeom>
          <a:ln>
            <a:solidFill>
              <a:schemeClr val="accent5"/>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7382061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Introductions</a:t>
            </a:r>
            <a:endParaRPr lang="en-US" dirty="0"/>
          </a:p>
        </p:txBody>
      </p:sp>
      <p:pic>
        <p:nvPicPr>
          <p:cNvPr id="4" name="Picture 3" descr="stock-photo-19482421-taking-pride-in-leadership.jpg"/>
          <p:cNvPicPr>
            <a:picLocks noChangeAspect="1"/>
          </p:cNvPicPr>
          <p:nvPr/>
        </p:nvPicPr>
        <p:blipFill rotWithShape="1">
          <a:blip r:embed="rId3" cstate="print">
            <a:extLst>
              <a:ext uri="{28A0092B-C50C-407E-A947-70E740481C1C}">
                <a14:useLocalDpi xmlns:a14="http://schemas.microsoft.com/office/drawing/2010/main" val="0"/>
              </a:ext>
            </a:extLst>
          </a:blip>
          <a:srcRect l="23606" t="8869" r="43991" b="51227"/>
          <a:stretch/>
        </p:blipFill>
        <p:spPr>
          <a:xfrm>
            <a:off x="4989935" y="2161117"/>
            <a:ext cx="2734491" cy="2596461"/>
          </a:xfrm>
          <a:prstGeom prst="rect">
            <a:avLst/>
          </a:prstGeom>
        </p:spPr>
      </p:pic>
      <p:pic>
        <p:nvPicPr>
          <p:cNvPr id="5" name="Picture 4" descr="Corbis-42-58749705.jpg"/>
          <p:cNvPicPr>
            <a:picLocks noChangeAspect="1"/>
          </p:cNvPicPr>
          <p:nvPr/>
        </p:nvPicPr>
        <p:blipFill rotWithShape="1">
          <a:blip r:embed="rId4" cstate="print">
            <a:extLst>
              <a:ext uri="{28A0092B-C50C-407E-A947-70E740481C1C}">
                <a14:useLocalDpi xmlns:a14="http://schemas.microsoft.com/office/drawing/2010/main" val="0"/>
              </a:ext>
            </a:extLst>
          </a:blip>
          <a:srcRect l="13810" t="4757" r="36843" b="24824"/>
          <a:stretch/>
        </p:blipFill>
        <p:spPr>
          <a:xfrm>
            <a:off x="1493217" y="2156183"/>
            <a:ext cx="2738710" cy="2601395"/>
          </a:xfrm>
          <a:prstGeom prst="rect">
            <a:avLst/>
          </a:prstGeom>
        </p:spPr>
      </p:pic>
      <p:sp>
        <p:nvSpPr>
          <p:cNvPr id="6" name="TextBox 5"/>
          <p:cNvSpPr txBox="1"/>
          <p:nvPr/>
        </p:nvSpPr>
        <p:spPr>
          <a:xfrm>
            <a:off x="1493955" y="4899521"/>
            <a:ext cx="2734237" cy="769441"/>
          </a:xfrm>
          <a:prstGeom prst="rect">
            <a:avLst/>
          </a:prstGeom>
          <a:noFill/>
        </p:spPr>
        <p:txBody>
          <a:bodyPr wrap="square" rtlCol="0">
            <a:spAutoFit/>
          </a:bodyPr>
          <a:lstStyle/>
          <a:p>
            <a:pPr algn="ctr"/>
            <a:r>
              <a:rPr lang="en-US" sz="2400" b="1" dirty="0" smtClean="0"/>
              <a:t>NAME</a:t>
            </a:r>
          </a:p>
          <a:p>
            <a:pPr algn="ctr"/>
            <a:r>
              <a:rPr lang="en-US" sz="2000" dirty="0"/>
              <a:t>T</a:t>
            </a:r>
            <a:r>
              <a:rPr lang="en-US" sz="2000" dirty="0" smtClean="0"/>
              <a:t>itle</a:t>
            </a:r>
            <a:endParaRPr lang="en-US" sz="2000" dirty="0"/>
          </a:p>
        </p:txBody>
      </p:sp>
      <p:sp>
        <p:nvSpPr>
          <p:cNvPr id="7" name="TextBox 6"/>
          <p:cNvSpPr txBox="1"/>
          <p:nvPr/>
        </p:nvSpPr>
        <p:spPr>
          <a:xfrm>
            <a:off x="4990190" y="4899521"/>
            <a:ext cx="2734237" cy="769441"/>
          </a:xfrm>
          <a:prstGeom prst="rect">
            <a:avLst/>
          </a:prstGeom>
          <a:noFill/>
        </p:spPr>
        <p:txBody>
          <a:bodyPr wrap="square" rtlCol="0">
            <a:spAutoFit/>
          </a:bodyPr>
          <a:lstStyle/>
          <a:p>
            <a:pPr algn="ctr"/>
            <a:r>
              <a:rPr lang="en-US" sz="2400" b="1" dirty="0" smtClean="0">
                <a:solidFill>
                  <a:srgbClr val="000000"/>
                </a:solidFill>
              </a:rPr>
              <a:t>NAME</a:t>
            </a:r>
          </a:p>
          <a:p>
            <a:pPr algn="ctr"/>
            <a:r>
              <a:rPr lang="en-US" sz="2000" dirty="0">
                <a:solidFill>
                  <a:srgbClr val="000000"/>
                </a:solidFill>
              </a:rPr>
              <a:t>T</a:t>
            </a:r>
            <a:r>
              <a:rPr lang="en-US" sz="2000" dirty="0" smtClean="0">
                <a:solidFill>
                  <a:srgbClr val="000000"/>
                </a:solidFill>
              </a:rPr>
              <a:t>itle</a:t>
            </a:r>
            <a:endParaRPr lang="en-US" sz="2000" dirty="0">
              <a:solidFill>
                <a:srgbClr val="000000"/>
              </a:solidFill>
            </a:endParaRPr>
          </a:p>
        </p:txBody>
      </p:sp>
    </p:spTree>
    <p:extLst>
      <p:ext uri="{BB962C8B-B14F-4D97-AF65-F5344CB8AC3E}">
        <p14:creationId xmlns:p14="http://schemas.microsoft.com/office/powerpoint/2010/main" val="141402056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Participation tips</a:t>
            </a:r>
            <a:endParaRPr lang="en-US" dirty="0"/>
          </a:p>
        </p:txBody>
      </p:sp>
      <p:sp>
        <p:nvSpPr>
          <p:cNvPr id="3" name="Content Placeholder 2"/>
          <p:cNvSpPr>
            <a:spLocks noGrp="1"/>
          </p:cNvSpPr>
          <p:nvPr>
            <p:ph sz="quarter" idx="10"/>
          </p:nvPr>
        </p:nvSpPr>
        <p:spPr>
          <a:xfrm>
            <a:off x="444499" y="1831975"/>
            <a:ext cx="5820834" cy="4221692"/>
          </a:xfrm>
        </p:spPr>
        <p:txBody>
          <a:bodyPr>
            <a:normAutofit/>
          </a:bodyPr>
          <a:lstStyle/>
          <a:p>
            <a:r>
              <a:rPr lang="en-US" sz="2400" dirty="0">
                <a:solidFill>
                  <a:prstClr val="black"/>
                </a:solidFill>
              </a:rPr>
              <a:t>Limit electronic interruptions.</a:t>
            </a:r>
          </a:p>
          <a:p>
            <a:r>
              <a:rPr lang="en-US" sz="2400" dirty="0">
                <a:solidFill>
                  <a:prstClr val="black"/>
                </a:solidFill>
              </a:rPr>
              <a:t>Take part in the discussion. </a:t>
            </a:r>
          </a:p>
          <a:p>
            <a:r>
              <a:rPr lang="en-US" sz="2400" dirty="0">
                <a:solidFill>
                  <a:prstClr val="black"/>
                </a:solidFill>
              </a:rPr>
              <a:t>Listen carefully to what is being said.</a:t>
            </a:r>
          </a:p>
          <a:p>
            <a:r>
              <a:rPr lang="en-US" sz="2400" dirty="0">
                <a:solidFill>
                  <a:prstClr val="black"/>
                </a:solidFill>
              </a:rPr>
              <a:t>The </a:t>
            </a:r>
            <a:r>
              <a:rPr lang="en-US" sz="2400" b="1" dirty="0">
                <a:solidFill>
                  <a:schemeClr val="accent1"/>
                </a:solidFill>
              </a:rPr>
              <a:t>CHAT PANEL </a:t>
            </a:r>
            <a:r>
              <a:rPr lang="en-US" sz="2400" dirty="0">
                <a:solidFill>
                  <a:prstClr val="black"/>
                </a:solidFill>
              </a:rPr>
              <a:t>is enabled for </a:t>
            </a:r>
            <a:r>
              <a:rPr lang="en-US" sz="2400" dirty="0" smtClean="0">
                <a:solidFill>
                  <a:prstClr val="black"/>
                </a:solidFill>
              </a:rPr>
              <a:t>the </a:t>
            </a:r>
            <a:r>
              <a:rPr lang="en-US" sz="2400" dirty="0">
                <a:solidFill>
                  <a:prstClr val="black"/>
                </a:solidFill>
              </a:rPr>
              <a:t>session.</a:t>
            </a:r>
          </a:p>
          <a:p>
            <a:r>
              <a:rPr lang="en-US" sz="2400" dirty="0">
                <a:solidFill>
                  <a:prstClr val="black"/>
                </a:solidFill>
              </a:rPr>
              <a:t>Use the </a:t>
            </a:r>
            <a:r>
              <a:rPr lang="en-US" sz="2400" b="1" dirty="0">
                <a:solidFill>
                  <a:schemeClr val="accent1"/>
                </a:solidFill>
              </a:rPr>
              <a:t>RAISE HAND </a:t>
            </a:r>
            <a:r>
              <a:rPr lang="en-US" sz="2400" dirty="0">
                <a:solidFill>
                  <a:prstClr val="black"/>
                </a:solidFill>
              </a:rPr>
              <a:t>feature to volunteer </a:t>
            </a:r>
            <a:r>
              <a:rPr lang="en-US" sz="2400" dirty="0" smtClean="0">
                <a:solidFill>
                  <a:prstClr val="black"/>
                </a:solidFill>
              </a:rPr>
              <a:t/>
            </a:r>
            <a:br>
              <a:rPr lang="en-US" sz="2400" dirty="0" smtClean="0">
                <a:solidFill>
                  <a:prstClr val="black"/>
                </a:solidFill>
              </a:rPr>
            </a:br>
            <a:r>
              <a:rPr lang="en-US" sz="2400" dirty="0" smtClean="0">
                <a:solidFill>
                  <a:prstClr val="black"/>
                </a:solidFill>
              </a:rPr>
              <a:t>to </a:t>
            </a:r>
            <a:r>
              <a:rPr lang="en-US" sz="2400" dirty="0">
                <a:solidFill>
                  <a:prstClr val="black"/>
                </a:solidFill>
              </a:rPr>
              <a:t>speak.</a:t>
            </a:r>
          </a:p>
          <a:p>
            <a:r>
              <a:rPr lang="en-US" sz="2400" dirty="0">
                <a:solidFill>
                  <a:prstClr val="black"/>
                </a:solidFill>
              </a:rPr>
              <a:t>Put your phone on mute when </a:t>
            </a:r>
            <a:r>
              <a:rPr lang="en-US" sz="2400" dirty="0" smtClean="0">
                <a:solidFill>
                  <a:prstClr val="black"/>
                </a:solidFill>
              </a:rPr>
              <a:t>not </a:t>
            </a:r>
            <a:r>
              <a:rPr lang="en-US" sz="2400" dirty="0">
                <a:solidFill>
                  <a:prstClr val="black"/>
                </a:solidFill>
              </a:rPr>
              <a:t>speaking.</a:t>
            </a:r>
          </a:p>
          <a:p>
            <a:endParaRPr lang="en-US" sz="2400" dirty="0">
              <a:solidFill>
                <a:prstClr val="black"/>
              </a:solidFill>
            </a:endParaRPr>
          </a:p>
          <a:p>
            <a:pPr marL="0" indent="0">
              <a:buNone/>
            </a:pPr>
            <a:endParaRPr lang="en-US" dirty="0"/>
          </a:p>
        </p:txBody>
      </p:sp>
      <p:grpSp>
        <p:nvGrpSpPr>
          <p:cNvPr id="6" name="Group 5"/>
          <p:cNvGrpSpPr/>
          <p:nvPr/>
        </p:nvGrpSpPr>
        <p:grpSpPr>
          <a:xfrm>
            <a:off x="7563253" y="3156902"/>
            <a:ext cx="1580747" cy="844729"/>
            <a:chOff x="7563253" y="4665042"/>
            <a:chExt cx="1580747" cy="844729"/>
          </a:xfrm>
        </p:grpSpPr>
        <p:sp>
          <p:nvSpPr>
            <p:cNvPr id="7" name="Rectangle 6"/>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8" name="Picture 7"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9" name="Group 8"/>
          <p:cNvGrpSpPr/>
          <p:nvPr/>
        </p:nvGrpSpPr>
        <p:grpSpPr>
          <a:xfrm>
            <a:off x="7982922" y="4333788"/>
            <a:ext cx="1161078" cy="838132"/>
            <a:chOff x="7982922" y="4553595"/>
            <a:chExt cx="1161078" cy="838132"/>
          </a:xfrm>
        </p:grpSpPr>
        <p:sp>
          <p:nvSpPr>
            <p:cNvPr id="10" name="Rectangle 9"/>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11" name="Picture 10"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214673162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932329" y="2513935"/>
            <a:ext cx="6611160" cy="3247857"/>
          </a:xfrm>
        </p:spPr>
        <p:txBody>
          <a:bodyPr/>
          <a:lstStyle/>
          <a:p>
            <a:pPr marL="0" indent="0">
              <a:spcAft>
                <a:spcPts val="1800"/>
              </a:spcAft>
              <a:buNone/>
            </a:pPr>
            <a:r>
              <a:rPr lang="en-US" dirty="0" smtClean="0"/>
              <a:t>Does your unit have a strategic plan?</a:t>
            </a:r>
          </a:p>
          <a:p>
            <a:pPr marL="454025" lvl="1" indent="-227013">
              <a:buFont typeface="+mj-lt"/>
              <a:buAutoNum type="arabicPeriod"/>
            </a:pPr>
            <a:r>
              <a:rPr lang="en-US" dirty="0" smtClean="0">
                <a:solidFill>
                  <a:srgbClr val="FFFFFF"/>
                </a:solidFill>
              </a:rPr>
              <a:t>Yes, it’s part of the organization’s overall strategic plan.</a:t>
            </a:r>
          </a:p>
          <a:p>
            <a:pPr marL="454025" lvl="1" indent="-227013">
              <a:buFont typeface="+mj-lt"/>
              <a:buAutoNum type="arabicPeriod"/>
            </a:pPr>
            <a:r>
              <a:rPr lang="en-US" dirty="0" smtClean="0">
                <a:solidFill>
                  <a:srgbClr val="FFFFFF"/>
                </a:solidFill>
              </a:rPr>
              <a:t>Yes, it’s a plan that aligns with, but isn’t directly part of, </a:t>
            </a:r>
            <a:br>
              <a:rPr lang="en-US" dirty="0" smtClean="0">
                <a:solidFill>
                  <a:srgbClr val="FFFFFF"/>
                </a:solidFill>
              </a:rPr>
            </a:br>
            <a:r>
              <a:rPr lang="en-US" dirty="0" smtClean="0">
                <a:solidFill>
                  <a:srgbClr val="FFFFFF"/>
                </a:solidFill>
              </a:rPr>
              <a:t>the organization’s strategy.</a:t>
            </a:r>
          </a:p>
          <a:p>
            <a:pPr marL="454025" lvl="1" indent="-227013">
              <a:buFont typeface="+mj-lt"/>
              <a:buAutoNum type="arabicPeriod"/>
            </a:pPr>
            <a:r>
              <a:rPr lang="en-US" dirty="0" smtClean="0">
                <a:solidFill>
                  <a:srgbClr val="FFFFFF"/>
                </a:solidFill>
              </a:rPr>
              <a:t>No, my </a:t>
            </a:r>
            <a:r>
              <a:rPr lang="en-US" dirty="0">
                <a:solidFill>
                  <a:srgbClr val="FFFFFF"/>
                </a:solidFill>
              </a:rPr>
              <a:t>unit doesn’t have a formal strategic plan</a:t>
            </a:r>
            <a:r>
              <a:rPr lang="en-US" dirty="0" smtClean="0">
                <a:solidFill>
                  <a:srgbClr val="FFFFFF"/>
                </a:solidFill>
              </a:rPr>
              <a:t>.</a:t>
            </a:r>
            <a:endParaRPr lang="en-US" dirty="0">
              <a:solidFill>
                <a:srgbClr val="FFFFFF"/>
              </a:solidFill>
            </a:endParaRPr>
          </a:p>
        </p:txBody>
      </p:sp>
      <p:sp>
        <p:nvSpPr>
          <p:cNvPr id="4" name="Text Placeholder 3"/>
          <p:cNvSpPr>
            <a:spLocks noGrp="1"/>
          </p:cNvSpPr>
          <p:nvPr>
            <p:ph type="body" sz="quarter" idx="11"/>
          </p:nvPr>
        </p:nvSpPr>
        <p:spPr>
          <a:xfrm>
            <a:off x="932328" y="1710989"/>
            <a:ext cx="6611160" cy="692150"/>
          </a:xfrm>
        </p:spPr>
        <p:txBody>
          <a:bodyPr/>
          <a:lstStyle/>
          <a:p>
            <a:r>
              <a:rPr lang="en-US" dirty="0" smtClean="0"/>
              <a:t>IMPORTANCE OF A STRATEGIC PLAN</a:t>
            </a:r>
            <a:endParaRPr lang="en-US" dirty="0"/>
          </a:p>
        </p:txBody>
      </p:sp>
      <p:grpSp>
        <p:nvGrpSpPr>
          <p:cNvPr id="8" name="Group 7"/>
          <p:cNvGrpSpPr/>
          <p:nvPr/>
        </p:nvGrpSpPr>
        <p:grpSpPr>
          <a:xfrm>
            <a:off x="7982922" y="5102464"/>
            <a:ext cx="1161078" cy="838132"/>
            <a:chOff x="7982922" y="4553595"/>
            <a:chExt cx="1161078" cy="838132"/>
          </a:xfrm>
        </p:grpSpPr>
        <p:sp>
          <p:nvSpPr>
            <p:cNvPr id="9" name="Rectangle 8"/>
            <p:cNvSpPr/>
            <p:nvPr/>
          </p:nvSpPr>
          <p:spPr>
            <a:xfrm>
              <a:off x="8624455" y="4560455"/>
              <a:ext cx="519545" cy="831272"/>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b="1" dirty="0" smtClean="0">
                  <a:solidFill>
                    <a:schemeClr val="bg2"/>
                  </a:solidFill>
                </a:rPr>
                <a:t>RAISE HAND</a:t>
              </a:r>
              <a:endParaRPr lang="en-US" sz="1200" b="1" dirty="0">
                <a:solidFill>
                  <a:schemeClr val="bg2"/>
                </a:solidFill>
              </a:endParaRP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267822853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objectives</a:t>
            </a:r>
            <a:endParaRPr lang="en-US" dirty="0"/>
          </a:p>
        </p:txBody>
      </p:sp>
      <p:sp>
        <p:nvSpPr>
          <p:cNvPr id="3" name="Content Placeholder 2"/>
          <p:cNvSpPr>
            <a:spLocks noGrp="1"/>
          </p:cNvSpPr>
          <p:nvPr>
            <p:ph sz="quarter" idx="10"/>
          </p:nvPr>
        </p:nvSpPr>
        <p:spPr>
          <a:xfrm>
            <a:off x="444499" y="1435994"/>
            <a:ext cx="8233833" cy="1977645"/>
          </a:xfrm>
        </p:spPr>
        <p:txBody>
          <a:bodyPr/>
          <a:lstStyle/>
          <a:p>
            <a:pPr>
              <a:buNone/>
            </a:pPr>
            <a:r>
              <a:rPr lang="en-US" sz="2400" dirty="0" smtClean="0"/>
              <a:t>Help you:</a:t>
            </a:r>
          </a:p>
          <a:p>
            <a:r>
              <a:rPr lang="en-US" sz="2400" dirty="0" smtClean="0"/>
              <a:t>Perform a SWOT analysis</a:t>
            </a:r>
          </a:p>
          <a:p>
            <a:pPr lvl="0"/>
            <a:r>
              <a:rPr lang="en-US" sz="2400" dirty="0" smtClean="0"/>
              <a:t>Identify priority issues </a:t>
            </a:r>
          </a:p>
          <a:p>
            <a:pPr lvl="0"/>
            <a:r>
              <a:rPr lang="en-US" sz="2400" dirty="0" smtClean="0"/>
              <a:t>Develop high-level action plans </a:t>
            </a:r>
            <a:endParaRPr lang="en-US" sz="2400" dirty="0"/>
          </a:p>
        </p:txBody>
      </p:sp>
      <p:pic>
        <p:nvPicPr>
          <p:cNvPr id="5" name="Picture 4" descr="icons_plan.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20500" y="3889723"/>
            <a:ext cx="1517130" cy="1857020"/>
          </a:xfrm>
          <a:prstGeom prst="rect">
            <a:avLst/>
          </a:prstGeom>
        </p:spPr>
      </p:pic>
      <p:pic>
        <p:nvPicPr>
          <p:cNvPr id="8" name="Picture 7" descr="icons_SWOT.png"/>
          <p:cNvPicPr>
            <a:picLocks noChangeAspect="1"/>
          </p:cNvPicPr>
          <p:nvPr/>
        </p:nvPicPr>
        <p:blipFill rotWithShape="1">
          <a:blip r:embed="rId4" cstate="print">
            <a:extLst>
              <a:ext uri="{28A0092B-C50C-407E-A947-70E740481C1C}">
                <a14:useLocalDpi xmlns:a14="http://schemas.microsoft.com/office/drawing/2010/main" val="0"/>
              </a:ext>
            </a:extLst>
          </a:blip>
          <a:srcRect t="11138" b="7008"/>
          <a:stretch/>
        </p:blipFill>
        <p:spPr>
          <a:xfrm>
            <a:off x="665015" y="3679292"/>
            <a:ext cx="2376040" cy="2277882"/>
          </a:xfrm>
          <a:prstGeom prst="rect">
            <a:avLst/>
          </a:prstGeom>
        </p:spPr>
      </p:pic>
      <p:sp>
        <p:nvSpPr>
          <p:cNvPr id="13" name="Chevron 12"/>
          <p:cNvSpPr/>
          <p:nvPr/>
        </p:nvSpPr>
        <p:spPr>
          <a:xfrm>
            <a:off x="3327815" y="4599760"/>
            <a:ext cx="436946" cy="436946"/>
          </a:xfrm>
          <a:prstGeom prst="chevron">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4" name="Chevron 13"/>
          <p:cNvSpPr/>
          <p:nvPr/>
        </p:nvSpPr>
        <p:spPr>
          <a:xfrm>
            <a:off x="5813100" y="4599760"/>
            <a:ext cx="436946" cy="436946"/>
          </a:xfrm>
          <a:prstGeom prst="chevron">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82534" y="3753556"/>
            <a:ext cx="1472807" cy="2020620"/>
          </a:xfrm>
          <a:prstGeom prst="rect">
            <a:avLst/>
          </a:prstGeom>
        </p:spPr>
      </p:pic>
    </p:spTree>
    <p:extLst>
      <p:ext uri="{BB962C8B-B14F-4D97-AF65-F5344CB8AC3E}">
        <p14:creationId xmlns:p14="http://schemas.microsoft.com/office/powerpoint/2010/main" val="349260898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Perform a SWOT Analysis</a:t>
            </a:r>
            <a:endParaRPr lang="en-US" dirty="0"/>
          </a:p>
        </p:txBody>
      </p:sp>
      <p:pic>
        <p:nvPicPr>
          <p:cNvPr id="7" name="Picture 6" descr="infographics-strategy execution-final-no title_SWOT.jpg"/>
          <p:cNvPicPr>
            <a:picLocks noChangeAspect="1"/>
          </p:cNvPicPr>
          <p:nvPr/>
        </p:nvPicPr>
        <p:blipFill rotWithShape="1">
          <a:blip r:embed="rId3">
            <a:extLst>
              <a:ext uri="{28A0092B-C50C-407E-A947-70E740481C1C}">
                <a14:useLocalDpi xmlns:a14="http://schemas.microsoft.com/office/drawing/2010/main" val="0"/>
              </a:ext>
            </a:extLst>
          </a:blip>
          <a:srcRect t="5343" b="5876"/>
          <a:stretch/>
        </p:blipFill>
        <p:spPr>
          <a:xfrm>
            <a:off x="1729446" y="1510631"/>
            <a:ext cx="4700016" cy="4465052"/>
          </a:xfrm>
          <a:prstGeom prst="rect">
            <a:avLst/>
          </a:prstGeom>
        </p:spPr>
      </p:pic>
    </p:spTree>
    <p:extLst>
      <p:ext uri="{BB962C8B-B14F-4D97-AF65-F5344CB8AC3E}">
        <p14:creationId xmlns:p14="http://schemas.microsoft.com/office/powerpoint/2010/main" val="263132002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Analyze external factors</a:t>
            </a:r>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3432487497"/>
              </p:ext>
            </p:extLst>
          </p:nvPr>
        </p:nvGraphicFramePr>
        <p:xfrm>
          <a:off x="413250" y="1620306"/>
          <a:ext cx="6524852" cy="4272321"/>
        </p:xfrm>
        <a:graphic>
          <a:graphicData uri="http://schemas.openxmlformats.org/drawingml/2006/table">
            <a:tbl>
              <a:tblPr firstRow="1" bandRow="1">
                <a:tableStyleId>{5940675A-B579-460E-94D1-54222C63F5DA}</a:tableStyleId>
              </a:tblPr>
              <a:tblGrid>
                <a:gridCol w="3262426"/>
                <a:gridCol w="3262426"/>
              </a:tblGrid>
              <a:tr h="2161808">
                <a:tc>
                  <a:txBody>
                    <a:bodyPr/>
                    <a:lstStyle/>
                    <a:p>
                      <a:pPr>
                        <a:spcAft>
                          <a:spcPts val="1200"/>
                        </a:spcAft>
                      </a:pPr>
                      <a:r>
                        <a:rPr lang="en-US" sz="1600" b="1" kern="1200" dirty="0" smtClean="0">
                          <a:solidFill>
                            <a:srgbClr val="A2B4C9"/>
                          </a:solidFill>
                        </a:rPr>
                        <a:t>STRENGTHS</a:t>
                      </a:r>
                    </a:p>
                  </a:txBody>
                  <a:tcPr marL="182880" marR="182880" marT="91440" marB="228600">
                    <a:lnL w="28575" cap="flat" cmpd="sng" algn="ctr">
                      <a:solidFill>
                        <a:srgbClr val="A2B4C9"/>
                      </a:solidFill>
                      <a:prstDash val="solid"/>
                      <a:round/>
                      <a:headEnd type="none" w="med" len="med"/>
                      <a:tailEnd type="none" w="med" len="med"/>
                    </a:lnL>
                    <a:lnR w="28575" cap="flat" cmpd="sng" algn="ctr">
                      <a:solidFill>
                        <a:srgbClr val="A2B4C9"/>
                      </a:solidFill>
                      <a:prstDash val="solid"/>
                      <a:round/>
                      <a:headEnd type="none" w="med" len="med"/>
                      <a:tailEnd type="none" w="med" len="med"/>
                    </a:lnR>
                    <a:lnT w="28575" cap="flat" cmpd="sng" algn="ctr">
                      <a:solidFill>
                        <a:srgbClr val="A2B4C9"/>
                      </a:solidFill>
                      <a:prstDash val="solid"/>
                      <a:round/>
                      <a:headEnd type="none" w="med" len="med"/>
                      <a:tailEnd type="none" w="med" len="med"/>
                    </a:lnT>
                    <a:lnB w="28575" cap="flat" cmpd="sng" algn="ctr">
                      <a:solidFill>
                        <a:srgbClr val="A2B4C9"/>
                      </a:solidFill>
                      <a:prstDash val="solid"/>
                      <a:round/>
                      <a:headEnd type="none" w="med" len="med"/>
                      <a:tailEnd type="none" w="med" len="med"/>
                    </a:lnB>
                    <a:noFill/>
                  </a:tcPr>
                </a:tc>
                <a:tc>
                  <a:txBody>
                    <a:bodyPr/>
                    <a:lstStyle/>
                    <a:p>
                      <a:pPr marL="0" marR="0" algn="r" defTabSz="914400" rtl="0" eaLnBrk="1" latinLnBrk="0" hangingPunct="1">
                        <a:lnSpc>
                          <a:spcPct val="110000"/>
                        </a:lnSpc>
                        <a:spcBef>
                          <a:spcPts val="0"/>
                        </a:spcBef>
                        <a:spcAft>
                          <a:spcPts val="1200"/>
                        </a:spcAft>
                        <a:tabLst>
                          <a:tab pos="139700" algn="l"/>
                          <a:tab pos="457200" algn="l"/>
                        </a:tabLst>
                      </a:pPr>
                      <a:r>
                        <a:rPr lang="en-US" sz="1600" b="1" kern="1200" dirty="0" smtClean="0">
                          <a:solidFill>
                            <a:srgbClr val="A2B4C9"/>
                          </a:solidFill>
                          <a:latin typeface="+mn-lt"/>
                          <a:ea typeface="+mn-ea"/>
                          <a:cs typeface="+mn-cs"/>
                        </a:rPr>
                        <a:t>WEAKNESSES</a:t>
                      </a:r>
                    </a:p>
                  </a:txBody>
                  <a:tcPr marL="182880" marR="182880" marT="91440" marB="228600">
                    <a:lnL w="28575" cap="flat" cmpd="sng" algn="ctr">
                      <a:solidFill>
                        <a:srgbClr val="A2B4C9"/>
                      </a:solidFill>
                      <a:prstDash val="solid"/>
                      <a:round/>
                      <a:headEnd type="none" w="med" len="med"/>
                      <a:tailEnd type="none" w="med" len="med"/>
                    </a:lnL>
                    <a:lnR w="28575" cap="flat" cmpd="sng" algn="ctr">
                      <a:solidFill>
                        <a:srgbClr val="A2B4C9"/>
                      </a:solidFill>
                      <a:prstDash val="solid"/>
                      <a:round/>
                      <a:headEnd type="none" w="med" len="med"/>
                      <a:tailEnd type="none" w="med" len="med"/>
                    </a:lnR>
                    <a:lnT w="28575" cap="flat" cmpd="sng" algn="ctr">
                      <a:solidFill>
                        <a:srgbClr val="A2B4C9"/>
                      </a:solidFill>
                      <a:prstDash val="solid"/>
                      <a:round/>
                      <a:headEnd type="none" w="med" len="med"/>
                      <a:tailEnd type="none" w="med" len="med"/>
                    </a:lnT>
                    <a:lnB w="28575" cap="flat" cmpd="sng" algn="ctr">
                      <a:solidFill>
                        <a:srgbClr val="A2B4C9"/>
                      </a:solidFill>
                      <a:prstDash val="solid"/>
                      <a:round/>
                      <a:headEnd type="none" w="med" len="med"/>
                      <a:tailEnd type="none" w="med" len="med"/>
                    </a:lnB>
                    <a:noFill/>
                  </a:tcPr>
                </a:tc>
              </a:tr>
              <a:tr h="2110513">
                <a:tc>
                  <a:txBody>
                    <a:bodyPr/>
                    <a:lstStyle/>
                    <a:p>
                      <a:pPr>
                        <a:lnSpc>
                          <a:spcPct val="90000"/>
                        </a:lnSpc>
                        <a:spcAft>
                          <a:spcPts val="1200"/>
                        </a:spcAft>
                      </a:pPr>
                      <a:r>
                        <a:rPr lang="en-US" sz="1600" b="1" kern="1200" dirty="0" smtClean="0">
                          <a:solidFill>
                            <a:schemeClr val="bg1"/>
                          </a:solidFill>
                          <a:latin typeface="+mn-lt"/>
                          <a:ea typeface="+mn-ea"/>
                          <a:cs typeface="+mn-cs"/>
                        </a:rPr>
                        <a:t>OPPORTUNITIES</a:t>
                      </a:r>
                    </a:p>
                    <a:p>
                      <a:pPr marL="285750" lvl="0" indent="-165100">
                        <a:lnSpc>
                          <a:spcPct val="90000"/>
                        </a:lnSpc>
                        <a:spcAft>
                          <a:spcPts val="600"/>
                        </a:spcAft>
                        <a:buFont typeface="Arial"/>
                        <a:buChar char="•"/>
                      </a:pPr>
                      <a:r>
                        <a:rPr lang="en-US" sz="1400" kern="1200" dirty="0" smtClean="0">
                          <a:solidFill>
                            <a:srgbClr val="FFFFFF"/>
                          </a:solidFill>
                        </a:rPr>
                        <a:t>Increasing</a:t>
                      </a:r>
                      <a:r>
                        <a:rPr lang="en-US" sz="1400" kern="1200" baseline="0" dirty="0" smtClean="0">
                          <a:solidFill>
                            <a:srgbClr val="FFFFFF"/>
                          </a:solidFill>
                        </a:rPr>
                        <a:t> demand for new commercial buildings</a:t>
                      </a:r>
                    </a:p>
                    <a:p>
                      <a:pPr marL="285750" lvl="0" indent="-165100">
                        <a:lnSpc>
                          <a:spcPct val="90000"/>
                        </a:lnSpc>
                        <a:spcAft>
                          <a:spcPts val="600"/>
                        </a:spcAft>
                        <a:buFont typeface="Arial"/>
                        <a:buChar char="•"/>
                      </a:pPr>
                      <a:r>
                        <a:rPr lang="en-US" sz="1400" kern="1200" baseline="0" dirty="0" smtClean="0">
                          <a:solidFill>
                            <a:srgbClr val="FFFFFF"/>
                          </a:solidFill>
                        </a:rPr>
                        <a:t>Increasing demand for </a:t>
                      </a:r>
                      <a:r>
                        <a:rPr lang="en-US" sz="1400" kern="1200" dirty="0" smtClean="0">
                          <a:solidFill>
                            <a:srgbClr val="FFFFFF"/>
                          </a:solidFill>
                          <a:latin typeface="+mn-lt"/>
                          <a:ea typeface="+mn-ea"/>
                          <a:cs typeface="+mn-cs"/>
                        </a:rPr>
                        <a:t>commercial</a:t>
                      </a:r>
                      <a:r>
                        <a:rPr lang="en-US" sz="1400" kern="1200" baseline="0" dirty="0" smtClean="0">
                          <a:solidFill>
                            <a:srgbClr val="FFFFFF"/>
                          </a:solidFill>
                        </a:rPr>
                        <a:t> building renovations</a:t>
                      </a:r>
                    </a:p>
                    <a:p>
                      <a:pPr marL="285750" lvl="0" indent="-165100">
                        <a:lnSpc>
                          <a:spcPct val="90000"/>
                        </a:lnSpc>
                        <a:spcAft>
                          <a:spcPts val="600"/>
                        </a:spcAft>
                        <a:buFont typeface="Arial"/>
                        <a:buChar char="•"/>
                      </a:pPr>
                      <a:r>
                        <a:rPr lang="en-US" sz="1400" kern="1200" baseline="0" dirty="0" smtClean="0">
                          <a:solidFill>
                            <a:srgbClr val="FFFFFF"/>
                          </a:solidFill>
                        </a:rPr>
                        <a:t>More demand for green building materials</a:t>
                      </a:r>
                      <a:endParaRPr lang="en-US" sz="1400" dirty="0">
                        <a:solidFill>
                          <a:srgbClr val="FFFFFF"/>
                        </a:solidFill>
                      </a:endParaRPr>
                    </a:p>
                  </a:txBody>
                  <a:tcPr marL="182880" marR="182880" marT="91440" marB="228600">
                    <a:lnL w="28575" cap="flat" cmpd="sng" algn="ctr">
                      <a:solidFill>
                        <a:srgbClr val="A2B4C9"/>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A2B4C9"/>
                      </a:solidFill>
                      <a:prstDash val="solid"/>
                      <a:round/>
                      <a:headEnd type="none" w="med" len="med"/>
                      <a:tailEnd type="none" w="med" len="med"/>
                    </a:lnT>
                    <a:lnB w="28575" cap="flat" cmpd="sng" algn="ctr">
                      <a:solidFill>
                        <a:srgbClr val="A2B4C9"/>
                      </a:solidFill>
                      <a:prstDash val="solid"/>
                      <a:round/>
                      <a:headEnd type="none" w="med" len="med"/>
                      <a:tailEnd type="none" w="med" len="med"/>
                    </a:lnB>
                    <a:solidFill>
                      <a:schemeClr val="accent3"/>
                    </a:solidFill>
                  </a:tcPr>
                </a:tc>
                <a:tc>
                  <a:txBody>
                    <a:bodyPr/>
                    <a:lstStyle/>
                    <a:p>
                      <a:pPr algn="r">
                        <a:spcAft>
                          <a:spcPts val="1200"/>
                        </a:spcAft>
                      </a:pPr>
                      <a:r>
                        <a:rPr lang="en-US" sz="1600" b="1" kern="1200" dirty="0" smtClean="0">
                          <a:solidFill>
                            <a:srgbClr val="FFFFFF"/>
                          </a:solidFill>
                          <a:latin typeface="+mn-lt"/>
                          <a:ea typeface="+mn-ea"/>
                          <a:cs typeface="+mn-cs"/>
                        </a:rPr>
                        <a:t>THREATS</a:t>
                      </a:r>
                    </a:p>
                    <a:p>
                      <a:pPr marL="285750" lvl="0" indent="-165100">
                        <a:lnSpc>
                          <a:spcPct val="90000"/>
                        </a:lnSpc>
                        <a:spcAft>
                          <a:spcPts val="600"/>
                        </a:spcAft>
                        <a:buFont typeface="Arial"/>
                        <a:buChar char="•"/>
                      </a:pPr>
                      <a:r>
                        <a:rPr lang="en-US" sz="1400" kern="1200" dirty="0" smtClean="0">
                          <a:solidFill>
                            <a:srgbClr val="FFFFFF"/>
                          </a:solidFill>
                        </a:rPr>
                        <a:t>Tight credit markets </a:t>
                      </a:r>
                      <a:br>
                        <a:rPr lang="en-US" sz="1400" kern="1200" dirty="0" smtClean="0">
                          <a:solidFill>
                            <a:srgbClr val="FFFFFF"/>
                          </a:solidFill>
                        </a:rPr>
                      </a:br>
                      <a:r>
                        <a:rPr lang="en-US" sz="1400" kern="1200" dirty="0" smtClean="0">
                          <a:solidFill>
                            <a:srgbClr val="FFFFFF"/>
                          </a:solidFill>
                        </a:rPr>
                        <a:t>hinder</a:t>
                      </a:r>
                      <a:r>
                        <a:rPr lang="en-US" sz="1400" kern="1200" baseline="0" dirty="0" smtClean="0">
                          <a:solidFill>
                            <a:srgbClr val="FFFFFF"/>
                          </a:solidFill>
                        </a:rPr>
                        <a:t> borrowing</a:t>
                      </a:r>
                    </a:p>
                    <a:p>
                      <a:pPr marL="285750" lvl="0" indent="-165100">
                        <a:lnSpc>
                          <a:spcPct val="90000"/>
                        </a:lnSpc>
                        <a:spcAft>
                          <a:spcPts val="600"/>
                        </a:spcAft>
                        <a:buFont typeface="Arial"/>
                        <a:buChar char="•"/>
                      </a:pPr>
                      <a:r>
                        <a:rPr lang="en-US" sz="1400" kern="1200" baseline="0" dirty="0" smtClean="0">
                          <a:solidFill>
                            <a:srgbClr val="FFFFFF"/>
                          </a:solidFill>
                          <a:latin typeface="+mn-lt"/>
                          <a:ea typeface="+mn-ea"/>
                          <a:cs typeface="+mn-cs"/>
                        </a:rPr>
                        <a:t>Better-established competitors in green market</a:t>
                      </a:r>
                    </a:p>
                    <a:p>
                      <a:pPr marL="285750" lvl="0" indent="-165100">
                        <a:lnSpc>
                          <a:spcPct val="90000"/>
                        </a:lnSpc>
                        <a:spcAft>
                          <a:spcPts val="600"/>
                        </a:spcAft>
                        <a:buFont typeface="Arial"/>
                        <a:buChar char="•"/>
                      </a:pPr>
                      <a:r>
                        <a:rPr lang="en-US" sz="1400" kern="1200" baseline="0" dirty="0" smtClean="0">
                          <a:solidFill>
                            <a:srgbClr val="FFFFFF"/>
                          </a:solidFill>
                          <a:latin typeface="+mn-lt"/>
                          <a:ea typeface="+mn-ea"/>
                          <a:cs typeface="+mn-cs"/>
                        </a:rPr>
                        <a:t>Higher costs of green building materials and products</a:t>
                      </a:r>
                      <a:endParaRPr lang="en-US" sz="1400" kern="1200" dirty="0">
                        <a:solidFill>
                          <a:srgbClr val="FFFFFF"/>
                        </a:solidFill>
                        <a:latin typeface="+mn-lt"/>
                        <a:ea typeface="+mn-ea"/>
                        <a:cs typeface="+mn-cs"/>
                      </a:endParaRPr>
                    </a:p>
                  </a:txBody>
                  <a:tcPr marL="182880" marR="182880" marT="91440" marB="228600">
                    <a:lnL w="28575" cap="flat" cmpd="sng" algn="ctr">
                      <a:solidFill>
                        <a:srgbClr val="FFFFFF"/>
                      </a:solidFill>
                      <a:prstDash val="solid"/>
                      <a:round/>
                      <a:headEnd type="none" w="med" len="med"/>
                      <a:tailEnd type="none" w="med" len="med"/>
                    </a:lnL>
                    <a:lnR w="28575" cap="flat" cmpd="sng" algn="ctr">
                      <a:solidFill>
                        <a:srgbClr val="A2B4C9"/>
                      </a:solidFill>
                      <a:prstDash val="solid"/>
                      <a:round/>
                      <a:headEnd type="none" w="med" len="med"/>
                      <a:tailEnd type="none" w="med" len="med"/>
                    </a:lnR>
                    <a:lnT w="28575" cap="flat" cmpd="sng" algn="ctr">
                      <a:solidFill>
                        <a:srgbClr val="A2B4C9"/>
                      </a:solidFill>
                      <a:prstDash val="solid"/>
                      <a:round/>
                      <a:headEnd type="none" w="med" len="med"/>
                      <a:tailEnd type="none" w="med" len="med"/>
                    </a:lnT>
                    <a:lnB w="28575" cap="flat" cmpd="sng" algn="ctr">
                      <a:solidFill>
                        <a:srgbClr val="A2B4C9"/>
                      </a:solidFill>
                      <a:prstDash val="solid"/>
                      <a:round/>
                      <a:headEnd type="none" w="med" len="med"/>
                      <a:tailEnd type="none" w="med" len="med"/>
                    </a:lnB>
                    <a:solidFill>
                      <a:schemeClr val="accent6"/>
                    </a:solidFill>
                  </a:tcPr>
                </a:tc>
              </a:tr>
            </a:tbl>
          </a:graphicData>
        </a:graphic>
      </p:graphicFrame>
      <p:grpSp>
        <p:nvGrpSpPr>
          <p:cNvPr id="7" name="Group 6"/>
          <p:cNvGrpSpPr/>
          <p:nvPr/>
        </p:nvGrpSpPr>
        <p:grpSpPr>
          <a:xfrm>
            <a:off x="7563253" y="5063931"/>
            <a:ext cx="1580747" cy="844729"/>
            <a:chOff x="7563253" y="4665042"/>
            <a:chExt cx="1580747" cy="844729"/>
          </a:xfrm>
        </p:grpSpPr>
        <p:sp>
          <p:nvSpPr>
            <p:cNvPr id="8" name="Rectangle 7"/>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13" name="Picture 12"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428361450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HMM-Cafe">
      <a:dk1>
        <a:sysClr val="windowText" lastClr="000000"/>
      </a:dk1>
      <a:lt1>
        <a:sysClr val="window" lastClr="FFFFFF"/>
      </a:lt1>
      <a:dk2>
        <a:srgbClr val="0071BA"/>
      </a:dk2>
      <a:lt2>
        <a:srgbClr val="660000"/>
      </a:lt2>
      <a:accent1>
        <a:srgbClr val="B00020"/>
      </a:accent1>
      <a:accent2>
        <a:srgbClr val="063A73"/>
      </a:accent2>
      <a:accent3>
        <a:srgbClr val="9FB739"/>
      </a:accent3>
      <a:accent4>
        <a:srgbClr val="B3CC94"/>
      </a:accent4>
      <a:accent5>
        <a:srgbClr val="DFE0E1"/>
      </a:accent5>
      <a:accent6>
        <a:srgbClr val="9E948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A51E36"/>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accent5">
              <a:lumMod val="75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3021</TotalTime>
  <Words>3800</Words>
  <Application>Microsoft Macintosh PowerPoint</Application>
  <PresentationFormat>On-screen Show (4:3)</PresentationFormat>
  <Paragraphs>438</Paragraphs>
  <Slides>24</Slides>
  <Notes>24</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Strategy Planning and Execution Café </vt:lpstr>
      <vt:lpstr>Strategy Planning and Execution Café </vt:lpstr>
      <vt:lpstr>Welcome</vt:lpstr>
      <vt:lpstr>Introductions</vt:lpstr>
      <vt:lpstr>Participation tips</vt:lpstr>
      <vt:lpstr>PowerPoint Presentation</vt:lpstr>
      <vt:lpstr>Today’s objectives</vt:lpstr>
      <vt:lpstr>Perform a SWOT Analysis</vt:lpstr>
      <vt:lpstr>Analyze external factors</vt:lpstr>
      <vt:lpstr>Analyze internal factors</vt:lpstr>
      <vt:lpstr>Identifying relevant strengths  and weaknesses</vt:lpstr>
      <vt:lpstr>In a SWOT analysis…</vt:lpstr>
      <vt:lpstr>PowerPoint Presentation</vt:lpstr>
      <vt:lpstr>Determining priority issues</vt:lpstr>
      <vt:lpstr>An effective priority issue…</vt:lpstr>
      <vt:lpstr>PowerPoint Presentation</vt:lpstr>
      <vt:lpstr>  Identifying high-level actions  </vt:lpstr>
      <vt:lpstr>High-level actions that address your  priority issues</vt:lpstr>
      <vt:lpstr>Next steps in the strategic  planning process</vt:lpstr>
      <vt:lpstr>After you complete your strategic plan…</vt:lpstr>
      <vt:lpstr>PowerPoint Presentation</vt:lpstr>
      <vt:lpstr>Today’s objectives</vt:lpstr>
      <vt:lpstr>Applying what you’ve learned</vt:lpstr>
      <vt:lpstr>Thank you</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 Frenkle</dc:creator>
  <cp:lastModifiedBy>Kehr, Ryan</cp:lastModifiedBy>
  <cp:revision>331</cp:revision>
  <cp:lastPrinted>2014-07-10T17:46:00Z</cp:lastPrinted>
  <dcterms:created xsi:type="dcterms:W3CDTF">2014-06-21T12:09:32Z</dcterms:created>
  <dcterms:modified xsi:type="dcterms:W3CDTF">2015-06-30T21:03:40Z</dcterms:modified>
</cp:coreProperties>
</file>