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368" r:id="rId1"/>
    <p:sldMasterId id="2147484193" r:id="rId2"/>
  </p:sldMasterIdLst>
  <p:notesMasterIdLst>
    <p:notesMasterId r:id="rId28"/>
  </p:notesMasterIdLst>
  <p:handoutMasterIdLst>
    <p:handoutMasterId r:id="rId29"/>
  </p:handoutMasterIdLst>
  <p:sldIdLst>
    <p:sldId id="4585" r:id="rId3"/>
    <p:sldId id="4591" r:id="rId4"/>
    <p:sldId id="4565" r:id="rId5"/>
    <p:sldId id="4583" r:id="rId6"/>
    <p:sldId id="4564" r:id="rId7"/>
    <p:sldId id="4568" r:id="rId8"/>
    <p:sldId id="4569" r:id="rId9"/>
    <p:sldId id="4600" r:id="rId10"/>
    <p:sldId id="4587" r:id="rId11"/>
    <p:sldId id="4619" r:id="rId12"/>
    <p:sldId id="4603" r:id="rId13"/>
    <p:sldId id="4604" r:id="rId14"/>
    <p:sldId id="4618" r:id="rId15"/>
    <p:sldId id="4601" r:id="rId16"/>
    <p:sldId id="4607" r:id="rId17"/>
    <p:sldId id="4608" r:id="rId18"/>
    <p:sldId id="4609" r:id="rId19"/>
    <p:sldId id="4611" r:id="rId20"/>
    <p:sldId id="4612" r:id="rId21"/>
    <p:sldId id="4598" r:id="rId22"/>
    <p:sldId id="4615" r:id="rId23"/>
    <p:sldId id="4617" r:id="rId24"/>
    <p:sldId id="4616" r:id="rId25"/>
    <p:sldId id="4595" r:id="rId26"/>
    <p:sldId id="4582" r:id="rId27"/>
  </p:sldIdLst>
  <p:sldSz cx="12192000" cy="6858000"/>
  <p:notesSz cx="7010400" cy="92964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F17835B-E1A3-DBD5-3745-DF1AC2692CB7}" name="Mastrone, Gail" initials="MG" userId="S::gail.mastrone@harvardbusiness.org::a2c6d77e-a403-49bb-9c95-b9533880a4de" providerId="AD"/>
  <p188:author id="{5EE84B70-B302-16FE-7546-CA059CCB62AE}" name="Megquier, Donna" initials="MD" userId="S::dmegquier@harvardbusiness.org::8059372a-d01a-40a2-ad3f-0d33722062c0" providerId="AD"/>
  <p188:author id="{47939BA9-8A32-CF14-A1BE-844FC6BAB8B8}" name="Molloy, Janice" initials="MJ" userId="S::janice.molloy@harvardbusiness.org::0a82384e-32ae-4080-82cc-8de98ab099c8" providerId="AD"/>
  <p188:author id="{9F3549CC-941A-A904-3858-91D86F2F62F8}" name="Petrillo, Kristin" initials="PK" userId="S::kpetrillo@harvardbusiness.org::28abcf79-03ed-4989-a3c0-efd2da02ec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etrillo, Kristin" initials="PK" lastIdx="35" clrIdx="0">
    <p:extLst>
      <p:ext uri="{19B8F6BF-5375-455C-9EA6-DF929625EA0E}">
        <p15:presenceInfo xmlns:p15="http://schemas.microsoft.com/office/powerpoint/2012/main" userId="28abcf79-03ed-4989-a3c0-efd2da02ecfb" providerId="Windows Live"/>
      </p:ext>
    </p:extLst>
  </p:cmAuthor>
  <p:cmAuthor id="2" name="Sprague, Jennifer" initials="SJ" lastIdx="6" clrIdx="1">
    <p:extLst>
      <p:ext uri="{19B8F6BF-5375-455C-9EA6-DF929625EA0E}">
        <p15:presenceInfo xmlns:p15="http://schemas.microsoft.com/office/powerpoint/2012/main" userId="S-1-5-21-112727276-1184242162-1814174597-17335" providerId="AD"/>
      </p:ext>
    </p:extLst>
  </p:cmAuthor>
  <p:cmAuthor id="3" name="Petrillo, Kristin" initials="PK [2]" lastIdx="78" clrIdx="2">
    <p:extLst>
      <p:ext uri="{19B8F6BF-5375-455C-9EA6-DF929625EA0E}">
        <p15:presenceInfo xmlns:p15="http://schemas.microsoft.com/office/powerpoint/2012/main" userId="S::kpetrillo@harvardbusiness.org::28abcf79-03ed-4989-a3c0-efd2da02ecfb" providerId="AD"/>
      </p:ext>
    </p:extLst>
  </p:cmAuthor>
  <p:cmAuthor id="4" name="Mastrone, Gail" initials="MG" lastIdx="51" clrIdx="3">
    <p:extLst>
      <p:ext uri="{19B8F6BF-5375-455C-9EA6-DF929625EA0E}">
        <p15:presenceInfo xmlns:p15="http://schemas.microsoft.com/office/powerpoint/2012/main" userId="S::gail.mastrone@harvardbusiness.org::0c1591f2-93b2-46f9-a987-ffd017f159c1" providerId="AD"/>
      </p:ext>
    </p:extLst>
  </p:cmAuthor>
  <p:cmAuthor id="5" name="Miller, Janice" initials="JM" lastIdx="25" clrIdx="4">
    <p:extLst>
      <p:ext uri="{19B8F6BF-5375-455C-9EA6-DF929625EA0E}">
        <p15:presenceInfo xmlns:p15="http://schemas.microsoft.com/office/powerpoint/2012/main" userId="Miller, Janic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2A8C0"/>
    <a:srgbClr val="00B4CD"/>
    <a:srgbClr val="96CB00"/>
    <a:srgbClr val="99D000"/>
    <a:srgbClr val="2556A5"/>
    <a:srgbClr val="710000"/>
    <a:srgbClr val="FFFFFF"/>
    <a:srgbClr val="C9F0FF"/>
    <a:srgbClr val="56B2F3"/>
    <a:srgbClr val="565F6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C89ECA-CB7D-487F-9CC4-12D99499881F}" v="2" dt="2022-05-10T13:55:57.497"/>
    <p1510:client id="{6139C080-791B-491C-B213-234484400248}" v="6" dt="2022-05-06T00:46:07.415"/>
    <p1510:client id="{E4D8E2E4-6C60-44B2-A630-13304AF89272}" v="124" dt="2022-05-06T16:49:08.682"/>
    <p1510:client id="{EA68DCD5-AFAF-4101-AF90-CCF52D49E303}" v="147" dt="2022-05-06T18:47:57.616"/>
  </p1510:revLst>
</p1510:revInfo>
</file>

<file path=ppt/tableStyles.xml><?xml version="1.0" encoding="utf-8"?>
<a:tblStyleLst xmlns:a="http://schemas.openxmlformats.org/drawingml/2006/main" def="{5C22544A-7EE6-4342-B048-85BDC9FD1C3A}">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75"/>
    <p:restoredTop sz="73061" autoAdjust="0"/>
  </p:normalViewPr>
  <p:slideViewPr>
    <p:cSldViewPr snapToGrid="0" snapToObjects="1" showGuides="1">
      <p:cViewPr varScale="1">
        <p:scale>
          <a:sx n="92" d="100"/>
          <a:sy n="92" d="100"/>
        </p:scale>
        <p:origin x="1592" y="168"/>
      </p:cViewPr>
      <p:guideLst/>
    </p:cSldViewPr>
  </p:slideViewPr>
  <p:outlineViewPr>
    <p:cViewPr>
      <p:scale>
        <a:sx n="33" d="100"/>
        <a:sy n="33" d="100"/>
      </p:scale>
      <p:origin x="0" y="-22424"/>
    </p:cViewPr>
  </p:outlineViewPr>
  <p:notesTextViewPr>
    <p:cViewPr>
      <p:scale>
        <a:sx n="95" d="100"/>
        <a:sy n="95" d="100"/>
      </p:scale>
      <p:origin x="0" y="0"/>
    </p:cViewPr>
  </p:notesTextViewPr>
  <p:sorterViewPr>
    <p:cViewPr varScale="1">
      <p:scale>
        <a:sx n="135" d="100"/>
        <a:sy n="135" d="100"/>
      </p:scale>
      <p:origin x="0" y="0"/>
    </p:cViewPr>
  </p:sorterViewPr>
  <p:notesViewPr>
    <p:cSldViewPr snapToGrid="0" snapToObjects="1">
      <p:cViewPr>
        <p:scale>
          <a:sx n="150" d="100"/>
          <a:sy n="150" d="100"/>
        </p:scale>
        <p:origin x="4056" y="16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37" Type="http://schemas.microsoft.com/office/2018/10/relationships/authors" Targe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cy Farrell" userId="ccLyRBluCo9kbWbd/zBDWe+dxTwIUJSpTllYap1AO0g=" providerId="None" clId="Web-{E4D8E2E4-6C60-44B2-A630-13304AF89272}"/>
    <pc:docChg chg="delSld modSld">
      <pc:chgData name="Marcy Farrell" userId="ccLyRBluCo9kbWbd/zBDWe+dxTwIUJSpTllYap1AO0g=" providerId="None" clId="Web-{E4D8E2E4-6C60-44B2-A630-13304AF89272}" dt="2022-05-06T16:49:08.682" v="242"/>
      <pc:docMkLst>
        <pc:docMk/>
      </pc:docMkLst>
      <pc:sldChg chg="addSp delSp modSp modNotes">
        <pc:chgData name="Marcy Farrell" userId="ccLyRBluCo9kbWbd/zBDWe+dxTwIUJSpTllYap1AO0g=" providerId="None" clId="Web-{E4D8E2E4-6C60-44B2-A630-13304AF89272}" dt="2022-05-06T16:48:16.600" v="241" actId="20577"/>
        <pc:sldMkLst>
          <pc:docMk/>
          <pc:sldMk cId="3368831571" sldId="4598"/>
        </pc:sldMkLst>
        <pc:spChg chg="add del mod">
          <ac:chgData name="Marcy Farrell" userId="ccLyRBluCo9kbWbd/zBDWe+dxTwIUJSpTllYap1AO0g=" providerId="None" clId="Web-{E4D8E2E4-6C60-44B2-A630-13304AF89272}" dt="2022-05-06T16:37:03.227" v="50"/>
          <ac:spMkLst>
            <pc:docMk/>
            <pc:sldMk cId="3368831571" sldId="4598"/>
            <ac:spMk id="2" creationId="{EC2881BB-FA61-64A9-67F7-4C981BA8BCB8}"/>
          </ac:spMkLst>
        </pc:spChg>
        <pc:spChg chg="add mod">
          <ac:chgData name="Marcy Farrell" userId="ccLyRBluCo9kbWbd/zBDWe+dxTwIUJSpTllYap1AO0g=" providerId="None" clId="Web-{E4D8E2E4-6C60-44B2-A630-13304AF89272}" dt="2022-05-06T16:39:02.329" v="69" actId="20577"/>
          <ac:spMkLst>
            <pc:docMk/>
            <pc:sldMk cId="3368831571" sldId="4598"/>
            <ac:spMk id="3" creationId="{0B205F58-11F1-295F-4AD0-77DF38D2B11E}"/>
          </ac:spMkLst>
        </pc:spChg>
        <pc:spChg chg="mod">
          <ac:chgData name="Marcy Farrell" userId="ccLyRBluCo9kbWbd/zBDWe+dxTwIUJSpTllYap1AO0g=" providerId="None" clId="Web-{E4D8E2E4-6C60-44B2-A630-13304AF89272}" dt="2022-05-06T16:48:16.600" v="241" actId="20577"/>
          <ac:spMkLst>
            <pc:docMk/>
            <pc:sldMk cId="3368831571" sldId="4598"/>
            <ac:spMk id="5" creationId="{29C7BF63-0FCA-C54F-BFD0-1992FEF9C7C4}"/>
          </ac:spMkLst>
        </pc:spChg>
      </pc:sldChg>
      <pc:sldChg chg="modNotes">
        <pc:chgData name="Marcy Farrell" userId="ccLyRBluCo9kbWbd/zBDWe+dxTwIUJSpTllYap1AO0g=" providerId="None" clId="Web-{E4D8E2E4-6C60-44B2-A630-13304AF89272}" dt="2022-05-06T16:35:34.175" v="45"/>
        <pc:sldMkLst>
          <pc:docMk/>
          <pc:sldMk cId="2375684872" sldId="4609"/>
        </pc:sldMkLst>
      </pc:sldChg>
      <pc:sldChg chg="del">
        <pc:chgData name="Marcy Farrell" userId="ccLyRBluCo9kbWbd/zBDWe+dxTwIUJSpTllYap1AO0g=" providerId="None" clId="Web-{E4D8E2E4-6C60-44B2-A630-13304AF89272}" dt="2022-05-06T16:33:58.981" v="0"/>
        <pc:sldMkLst>
          <pc:docMk/>
          <pc:sldMk cId="1416111545" sldId="4610"/>
        </pc:sldMkLst>
      </pc:sldChg>
      <pc:sldChg chg="del">
        <pc:chgData name="Marcy Farrell" userId="ccLyRBluCo9kbWbd/zBDWe+dxTwIUJSpTllYap1AO0g=" providerId="None" clId="Web-{E4D8E2E4-6C60-44B2-A630-13304AF89272}" dt="2022-05-06T16:49:08.682" v="242"/>
        <pc:sldMkLst>
          <pc:docMk/>
          <pc:sldMk cId="1478579308" sldId="4613"/>
        </pc:sldMkLst>
      </pc:sldChg>
      <pc:sldChg chg="del">
        <pc:chgData name="Marcy Farrell" userId="ccLyRBluCo9kbWbd/zBDWe+dxTwIUJSpTllYap1AO0g=" providerId="None" clId="Web-{E4D8E2E4-6C60-44B2-A630-13304AF89272}" dt="2022-05-06T16:36:19.240" v="46"/>
        <pc:sldMkLst>
          <pc:docMk/>
          <pc:sldMk cId="3057947222" sldId="4614"/>
        </pc:sldMkLst>
      </pc:sldChg>
    </pc:docChg>
  </pc:docChgLst>
  <pc:docChgLst>
    <pc:chgData name="Marcy Farrell" userId="ccLyRBluCo9kbWbd/zBDWe+dxTwIUJSpTllYap1AO0g=" providerId="None" clId="Web-{5DC89ECA-CB7D-487F-9CC4-12D99499881F}"/>
    <pc:docChg chg="addSld delSld modSld">
      <pc:chgData name="Marcy Farrell" userId="ccLyRBluCo9kbWbd/zBDWe+dxTwIUJSpTllYap1AO0g=" providerId="None" clId="Web-{5DC89ECA-CB7D-487F-9CC4-12D99499881F}" dt="2022-05-10T14:00:18.207" v="29"/>
      <pc:docMkLst>
        <pc:docMk/>
      </pc:docMkLst>
      <pc:sldChg chg="add del modNotes">
        <pc:chgData name="Marcy Farrell" userId="ccLyRBluCo9kbWbd/zBDWe+dxTwIUJSpTllYap1AO0g=" providerId="None" clId="Web-{5DC89ECA-CB7D-487F-9CC4-12D99499881F}" dt="2022-05-10T13:57:12.906" v="11"/>
        <pc:sldMkLst>
          <pc:docMk/>
          <pc:sldMk cId="2423156689" sldId="4571"/>
        </pc:sldMkLst>
      </pc:sldChg>
      <pc:sldChg chg="modNotes">
        <pc:chgData name="Marcy Farrell" userId="ccLyRBluCo9kbWbd/zBDWe+dxTwIUJSpTllYap1AO0g=" providerId="None" clId="Web-{5DC89ECA-CB7D-487F-9CC4-12D99499881F}" dt="2022-05-10T13:58:54.674" v="16"/>
        <pc:sldMkLst>
          <pc:docMk/>
          <pc:sldMk cId="242023648" sldId="4577"/>
        </pc:sldMkLst>
      </pc:sldChg>
      <pc:sldChg chg="modNotes">
        <pc:chgData name="Marcy Farrell" userId="ccLyRBluCo9kbWbd/zBDWe+dxTwIUJSpTllYap1AO0g=" providerId="None" clId="Web-{5DC89ECA-CB7D-487F-9CC4-12D99499881F}" dt="2022-05-10T13:54:20.088" v="1"/>
        <pc:sldMkLst>
          <pc:docMk/>
          <pc:sldMk cId="2961520422" sldId="4591"/>
        </pc:sldMkLst>
      </pc:sldChg>
      <pc:sldChg chg="modNotes">
        <pc:chgData name="Marcy Farrell" userId="ccLyRBluCo9kbWbd/zBDWe+dxTwIUJSpTllYap1AO0g=" providerId="None" clId="Web-{5DC89ECA-CB7D-487F-9CC4-12D99499881F}" dt="2022-05-10T14:00:18.207" v="29"/>
        <pc:sldMkLst>
          <pc:docMk/>
          <pc:sldMk cId="1020265467" sldId="4601"/>
        </pc:sldMkLst>
      </pc:sldChg>
      <pc:sldChg chg="modNotes">
        <pc:chgData name="Marcy Farrell" userId="ccLyRBluCo9kbWbd/zBDWe+dxTwIUJSpTllYap1AO0g=" providerId="None" clId="Web-{5DC89ECA-CB7D-487F-9CC4-12D99499881F}" dt="2022-05-10T13:57:30.093" v="14"/>
        <pc:sldMkLst>
          <pc:docMk/>
          <pc:sldMk cId="2115302534" sldId="4603"/>
        </pc:sldMkLst>
      </pc:sldChg>
    </pc:docChg>
  </pc:docChgLst>
  <pc:docChgLst>
    <pc:chgData name="Marcy Farrell" userId="ccLyRBluCo9kbWbd/zBDWe+dxTwIUJSpTllYap1AO0g=" providerId="None" clId="Web-{6139C080-791B-491C-B213-234484400248}"/>
    <pc:docChg chg="modSld">
      <pc:chgData name="Marcy Farrell" userId="ccLyRBluCo9kbWbd/zBDWe+dxTwIUJSpTllYap1AO0g=" providerId="None" clId="Web-{6139C080-791B-491C-B213-234484400248}" dt="2022-05-06T00:46:07.087" v="4" actId="20577"/>
      <pc:docMkLst>
        <pc:docMk/>
      </pc:docMkLst>
      <pc:sldChg chg="modSp">
        <pc:chgData name="Marcy Farrell" userId="ccLyRBluCo9kbWbd/zBDWe+dxTwIUJSpTllYap1AO0g=" providerId="None" clId="Web-{6139C080-791B-491C-B213-234484400248}" dt="2022-05-06T00:46:07.087" v="4" actId="20577"/>
        <pc:sldMkLst>
          <pc:docMk/>
          <pc:sldMk cId="3368831571" sldId="4598"/>
        </pc:sldMkLst>
        <pc:spChg chg="mod">
          <ac:chgData name="Marcy Farrell" userId="ccLyRBluCo9kbWbd/zBDWe+dxTwIUJSpTllYap1AO0g=" providerId="None" clId="Web-{6139C080-791B-491C-B213-234484400248}" dt="2022-05-06T00:46:07.087" v="4" actId="20577"/>
          <ac:spMkLst>
            <pc:docMk/>
            <pc:sldMk cId="3368831571" sldId="4598"/>
            <ac:spMk id="5" creationId="{29C7BF63-0FCA-C54F-BFD0-1992FEF9C7C4}"/>
          </ac:spMkLst>
        </pc:spChg>
      </pc:sldChg>
    </pc:docChg>
  </pc:docChgLst>
  <pc:docChgLst>
    <pc:chgData name="Marcy Farrell" userId="ccLyRBluCo9kbWbd/zBDWe+dxTwIUJSpTllYap1AO0g=" providerId="None" clId="Web-{EA68DCD5-AFAF-4101-AF90-CCF52D49E303}"/>
    <pc:docChg chg="modSld">
      <pc:chgData name="Marcy Farrell" userId="ccLyRBluCo9kbWbd/zBDWe+dxTwIUJSpTllYap1AO0g=" providerId="None" clId="Web-{EA68DCD5-AFAF-4101-AF90-CCF52D49E303}" dt="2022-05-06T18:50:54.575" v="212"/>
      <pc:docMkLst>
        <pc:docMk/>
      </pc:docMkLst>
      <pc:sldChg chg="modSp delCm">
        <pc:chgData name="Marcy Farrell" userId="ccLyRBluCo9kbWbd/zBDWe+dxTwIUJSpTllYap1AO0g=" providerId="None" clId="Web-{EA68DCD5-AFAF-4101-AF90-CCF52D49E303}" dt="2022-05-06T18:44:39.422" v="46" actId="20577"/>
        <pc:sldMkLst>
          <pc:docMk/>
          <pc:sldMk cId="1223232052" sldId="4587"/>
        </pc:sldMkLst>
        <pc:spChg chg="mod">
          <ac:chgData name="Marcy Farrell" userId="ccLyRBluCo9kbWbd/zBDWe+dxTwIUJSpTllYap1AO0g=" providerId="None" clId="Web-{EA68DCD5-AFAF-4101-AF90-CCF52D49E303}" dt="2022-05-06T18:44:39.422" v="46" actId="20577"/>
          <ac:spMkLst>
            <pc:docMk/>
            <pc:sldMk cId="1223232052" sldId="4587"/>
            <ac:spMk id="2" creationId="{5BD38E3A-E8BD-294B-973F-E0768DA3CFA1}"/>
          </ac:spMkLst>
        </pc:spChg>
        <pc:spChg chg="mod">
          <ac:chgData name="Marcy Farrell" userId="ccLyRBluCo9kbWbd/zBDWe+dxTwIUJSpTllYap1AO0g=" providerId="None" clId="Web-{EA68DCD5-AFAF-4101-AF90-CCF52D49E303}" dt="2022-05-06T18:43:37.123" v="22" actId="20577"/>
          <ac:spMkLst>
            <pc:docMk/>
            <pc:sldMk cId="1223232052" sldId="4587"/>
            <ac:spMk id="6" creationId="{DBB3886F-E85D-6A44-B92A-8FDCCF0460CE}"/>
          </ac:spMkLst>
        </pc:spChg>
      </pc:sldChg>
      <pc:sldChg chg="modSp">
        <pc:chgData name="Marcy Farrell" userId="ccLyRBluCo9kbWbd/zBDWe+dxTwIUJSpTllYap1AO0g=" providerId="None" clId="Web-{EA68DCD5-AFAF-4101-AF90-CCF52D49E303}" dt="2022-05-06T18:42:10.526" v="10" actId="20577"/>
        <pc:sldMkLst>
          <pc:docMk/>
          <pc:sldMk cId="1088868134" sldId="4595"/>
        </pc:sldMkLst>
        <pc:spChg chg="mod">
          <ac:chgData name="Marcy Farrell" userId="ccLyRBluCo9kbWbd/zBDWe+dxTwIUJSpTllYap1AO0g=" providerId="None" clId="Web-{EA68DCD5-AFAF-4101-AF90-CCF52D49E303}" dt="2022-05-06T18:42:10.526" v="10" actId="20577"/>
          <ac:spMkLst>
            <pc:docMk/>
            <pc:sldMk cId="1088868134" sldId="4595"/>
            <ac:spMk id="4" creationId="{3E9320C3-33F0-3340-903D-64D4899589AD}"/>
          </ac:spMkLst>
        </pc:spChg>
      </pc:sldChg>
      <pc:sldChg chg="delCm">
        <pc:chgData name="Marcy Farrell" userId="ccLyRBluCo9kbWbd/zBDWe+dxTwIUJSpTllYap1AO0g=" providerId="None" clId="Web-{EA68DCD5-AFAF-4101-AF90-CCF52D49E303}" dt="2022-05-06T18:45:00.438" v="47"/>
        <pc:sldMkLst>
          <pc:docMk/>
          <pc:sldMk cId="2115302534" sldId="4603"/>
        </pc:sldMkLst>
      </pc:sldChg>
      <pc:sldChg chg="modSp delCm modCm modNotes">
        <pc:chgData name="Marcy Farrell" userId="ccLyRBluCo9kbWbd/zBDWe+dxTwIUJSpTllYap1AO0g=" providerId="None" clId="Web-{EA68DCD5-AFAF-4101-AF90-CCF52D49E303}" dt="2022-05-06T18:50:54.575" v="212"/>
        <pc:sldMkLst>
          <pc:docMk/>
          <pc:sldMk cId="3590617705" sldId="4607"/>
        </pc:sldMkLst>
        <pc:spChg chg="mod">
          <ac:chgData name="Marcy Farrell" userId="ccLyRBluCo9kbWbd/zBDWe+dxTwIUJSpTllYap1AO0g=" providerId="None" clId="Web-{EA68DCD5-AFAF-4101-AF90-CCF52D49E303}" dt="2022-05-06T18:47:57.616" v="117" actId="1076"/>
          <ac:spMkLst>
            <pc:docMk/>
            <pc:sldMk cId="3590617705" sldId="4607"/>
            <ac:spMk id="3" creationId="{63F12AAA-6DF1-2D43-ACE7-7D395005E91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C8E76E5-B4DE-DD46-A52D-4D93C3C6B7E9}"/>
              </a:ext>
            </a:extLst>
          </p:cNvPr>
          <p:cNvSpPr>
            <a:spLocks noGrp="1"/>
          </p:cNvSpPr>
          <p:nvPr>
            <p:ph type="hdr" sz="quarter"/>
          </p:nvPr>
        </p:nvSpPr>
        <p:spPr>
          <a:xfrm>
            <a:off x="0" y="2"/>
            <a:ext cx="3037840" cy="466434"/>
          </a:xfrm>
          <a:prstGeom prst="rect">
            <a:avLst/>
          </a:prstGeom>
        </p:spPr>
        <p:txBody>
          <a:bodyPr vert="horz" lIns="93177" tIns="46589" rIns="93177" bIns="46589" rtlCol="0"/>
          <a:lstStyle>
            <a:lvl1pPr algn="l">
              <a:defRPr sz="1200"/>
            </a:lvl1pPr>
          </a:lstStyle>
          <a:p>
            <a:endParaRPr lang="en-US"/>
          </a:p>
        </p:txBody>
      </p:sp>
      <p:sp>
        <p:nvSpPr>
          <p:cNvPr id="4" name="Footer Placeholder 3">
            <a:extLst>
              <a:ext uri="{FF2B5EF4-FFF2-40B4-BE49-F238E27FC236}">
                <a16:creationId xmlns:a16="http://schemas.microsoft.com/office/drawing/2014/main" id="{29C61CD4-CD8D-E944-A577-80F2F8A7FE84}"/>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E94A4E2-4117-AF4E-AE94-1617947F3622}"/>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BE44DBB-A95C-9E4F-A5A4-B5F8C5A1AE24}" type="slidenum">
              <a:rPr lang="en-US" smtClean="0"/>
              <a:t>‹#›</a:t>
            </a:fld>
            <a:endParaRPr lang="en-US"/>
          </a:p>
        </p:txBody>
      </p:sp>
    </p:spTree>
    <p:extLst>
      <p:ext uri="{BB962C8B-B14F-4D97-AF65-F5344CB8AC3E}">
        <p14:creationId xmlns:p14="http://schemas.microsoft.com/office/powerpoint/2010/main" val="6332794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484632" y="465138"/>
            <a:ext cx="4641850" cy="2611437"/>
          </a:xfrm>
          <a:prstGeom prst="rect">
            <a:avLst/>
          </a:prstGeom>
          <a:noFill/>
          <a:ln w="3175">
            <a:solidFill>
              <a:schemeClr val="tx1"/>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484633" y="3439668"/>
            <a:ext cx="6054390" cy="4800565"/>
          </a:xfrm>
          <a:prstGeom prst="rect">
            <a:avLst/>
          </a:prstGeom>
        </p:spPr>
        <p:txBody>
          <a:bodyPr vert="horz" lIns="0" tIns="0" rIns="0" bIns="0" rtlCol="0"/>
          <a:lstStyle/>
          <a:p>
            <a:pPr marL="0" lvl="0" algn="l" defTabSz="931774" rtl="0" eaLnBrk="1" latinLnBrk="0" hangingPunct="1">
              <a:lnSpc>
                <a:spcPct val="90000"/>
              </a:lnSpc>
              <a:spcAft>
                <a:spcPts val="510"/>
              </a:spcAft>
            </a:pPr>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889DAC30-0850-1646-A381-293D24DC8962}"/>
              </a:ext>
            </a:extLst>
          </p:cNvPr>
          <p:cNvCxnSpPr>
            <a:cxnSpLocks/>
          </p:cNvCxnSpPr>
          <p:nvPr/>
        </p:nvCxnSpPr>
        <p:spPr>
          <a:xfrm>
            <a:off x="465330" y="8549476"/>
            <a:ext cx="6076886" cy="0"/>
          </a:xfrm>
          <a:prstGeom prst="line">
            <a:avLst/>
          </a:prstGeom>
          <a:ln w="381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0" name="Slide Number Placeholder 6">
            <a:extLst>
              <a:ext uri="{FF2B5EF4-FFF2-40B4-BE49-F238E27FC236}">
                <a16:creationId xmlns:a16="http://schemas.microsoft.com/office/drawing/2014/main" id="{596AFDB4-26A3-DE41-846E-B4DE26A43826}"/>
              </a:ext>
            </a:extLst>
          </p:cNvPr>
          <p:cNvSpPr txBox="1">
            <a:spLocks/>
          </p:cNvSpPr>
          <p:nvPr/>
        </p:nvSpPr>
        <p:spPr>
          <a:xfrm>
            <a:off x="924560" y="8708065"/>
            <a:ext cx="2169513" cy="297712"/>
          </a:xfrm>
          <a:prstGeom prst="rect">
            <a:avLst/>
          </a:prstGeom>
        </p:spPr>
        <p:txBody>
          <a:bodyPr vert="horz" lIns="0" tIns="0" rIns="0" bIns="0" rtlCol="0" anchor="b" anchorCtr="0"/>
          <a:lstStyle>
            <a:defPPr>
              <a:defRPr lang="en-US"/>
            </a:defPPr>
            <a:lvl1pPr marL="0" algn="r" defTabSz="457200" rtl="0" eaLnBrk="1" latinLnBrk="0" hangingPunct="1">
              <a:defRPr sz="900" kern="1200">
                <a:solidFill>
                  <a:schemeClr val="tx1"/>
                </a:solidFill>
                <a:latin typeface="+mj-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lnSpc>
                <a:spcPct val="90000"/>
              </a:lnSpc>
            </a:pPr>
            <a:r>
              <a:rPr lang="de-DE" sz="600" spc="-31" baseline="0" dirty="0">
                <a:solidFill>
                  <a:schemeClr val="tx1">
                    <a:lumMod val="50000"/>
                    <a:lumOff val="50000"/>
                  </a:schemeClr>
                </a:solidFill>
                <a:latin typeface="Arial" charset="0"/>
                <a:ea typeface="Arial" charset="0"/>
                <a:cs typeface="Arial" charset="0"/>
              </a:rPr>
              <a:t>© </a:t>
            </a:r>
            <a:fld id="{32C8D72F-B267-1342-A488-52BA5A04029C}" type="datetimeyyyy">
              <a:rPr lang="en-US" sz="600" spc="-31" baseline="0" smtClean="0">
                <a:solidFill>
                  <a:schemeClr val="tx1">
                    <a:lumMod val="50000"/>
                    <a:lumOff val="50000"/>
                  </a:schemeClr>
                </a:solidFill>
                <a:latin typeface="Arial" charset="0"/>
                <a:ea typeface="Arial" charset="0"/>
                <a:cs typeface="Arial" charset="0"/>
              </a:rPr>
              <a:t>2022</a:t>
            </a:fld>
            <a:r>
              <a:rPr lang="en-US" sz="600" spc="-31" baseline="0" dirty="0">
                <a:solidFill>
                  <a:schemeClr val="tx1">
                    <a:lumMod val="50000"/>
                    <a:lumOff val="50000"/>
                  </a:schemeClr>
                </a:solidFill>
                <a:latin typeface="Arial" charset="0"/>
                <a:ea typeface="Arial" charset="0"/>
                <a:cs typeface="Arial" charset="0"/>
              </a:rPr>
              <a:t> </a:t>
            </a:r>
            <a:r>
              <a:rPr lang="de-DE" sz="600" spc="-31" baseline="0" dirty="0">
                <a:solidFill>
                  <a:schemeClr val="tx1">
                    <a:lumMod val="50000"/>
                    <a:lumOff val="50000"/>
                  </a:schemeClr>
                </a:solidFill>
                <a:latin typeface="Arial" charset="0"/>
                <a:ea typeface="Arial" charset="0"/>
                <a:cs typeface="Arial" charset="0"/>
              </a:rPr>
              <a:t>Harvard Business School Publishing.  </a:t>
            </a:r>
            <a:br>
              <a:rPr lang="de-DE" sz="600" spc="-31" baseline="0" dirty="0">
                <a:solidFill>
                  <a:schemeClr val="tx1">
                    <a:lumMod val="50000"/>
                    <a:lumOff val="50000"/>
                  </a:schemeClr>
                </a:solidFill>
                <a:latin typeface="Arial" charset="0"/>
                <a:ea typeface="Arial" charset="0"/>
                <a:cs typeface="Arial" charset="0"/>
              </a:rPr>
            </a:br>
            <a:r>
              <a:rPr lang="de-DE" sz="600" spc="-31" baseline="0" dirty="0">
                <a:solidFill>
                  <a:schemeClr val="tx1">
                    <a:lumMod val="50000"/>
                    <a:lumOff val="50000"/>
                  </a:schemeClr>
                </a:solidFill>
                <a:latin typeface="Arial" charset="0"/>
                <a:ea typeface="Arial" charset="0"/>
                <a:cs typeface="Arial" charset="0"/>
              </a:rPr>
              <a:t>Harvard Business Publishing is an affiliate of Harvard Business School. </a:t>
            </a:r>
            <a:endParaRPr lang="en-US" sz="800" spc="-31" baseline="0" dirty="0">
              <a:solidFill>
                <a:schemeClr val="tx1">
                  <a:lumMod val="50000"/>
                  <a:lumOff val="50000"/>
                </a:schemeClr>
              </a:solidFill>
              <a:latin typeface="Arial" charset="0"/>
              <a:ea typeface="Arial" charset="0"/>
              <a:cs typeface="Arial" charset="0"/>
            </a:endParaRPr>
          </a:p>
        </p:txBody>
      </p:sp>
      <p:sp>
        <p:nvSpPr>
          <p:cNvPr id="11" name="Slide Number Placeholder 6">
            <a:extLst>
              <a:ext uri="{FF2B5EF4-FFF2-40B4-BE49-F238E27FC236}">
                <a16:creationId xmlns:a16="http://schemas.microsoft.com/office/drawing/2014/main" id="{4C3E2AD9-E2CD-8540-B303-D6D80A662960}"/>
              </a:ext>
            </a:extLst>
          </p:cNvPr>
          <p:cNvSpPr txBox="1">
            <a:spLocks/>
          </p:cNvSpPr>
          <p:nvPr/>
        </p:nvSpPr>
        <p:spPr>
          <a:xfrm>
            <a:off x="475488" y="8576340"/>
            <a:ext cx="449072" cy="429225"/>
          </a:xfrm>
          <a:prstGeom prst="rect">
            <a:avLst/>
          </a:prstGeom>
        </p:spPr>
        <p:txBody>
          <a:bodyPr vert="horz" lIns="0" tIns="0" rIns="0" bIns="0" rtlCol="0" anchor="b"/>
          <a:lstStyle>
            <a:defPPr>
              <a:defRPr lang="en-US"/>
            </a:defPPr>
            <a:lvl1pPr marL="0" algn="l" defTabSz="1097280" rtl="0" eaLnBrk="1" latinLnBrk="0" hangingPunct="1">
              <a:defRPr sz="800" kern="1200">
                <a:solidFill>
                  <a:schemeClr val="tx1"/>
                </a:solidFill>
                <a:latin typeface="Arial" panose="020B0604020202020204" pitchFamily="34" charset="0"/>
                <a:ea typeface="+mn-ea"/>
                <a:cs typeface="Arial" panose="020B0604020202020204" pitchFamily="34" charset="0"/>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fld id="{1B9E9002-1042-C74A-AFFB-320A75D83032}" type="slidenum">
              <a:rPr lang="en-US" sz="600" baseline="0" smtClean="0">
                <a:solidFill>
                  <a:schemeClr val="tx1">
                    <a:lumMod val="50000"/>
                    <a:lumOff val="50000"/>
                  </a:schemeClr>
                </a:solidFill>
              </a:rPr>
              <a:pPr/>
              <a:t>‹#›</a:t>
            </a:fld>
            <a:endParaRPr lang="en-US" sz="600" baseline="0" dirty="0">
              <a:solidFill>
                <a:schemeClr val="tx1">
                  <a:lumMod val="50000"/>
                  <a:lumOff val="50000"/>
                </a:schemeClr>
              </a:solidFill>
            </a:endParaRPr>
          </a:p>
        </p:txBody>
      </p:sp>
      <p:pic>
        <p:nvPicPr>
          <p:cNvPr id="9" name="Graphic 8">
            <a:extLst>
              <a:ext uri="{FF2B5EF4-FFF2-40B4-BE49-F238E27FC236}">
                <a16:creationId xmlns:a16="http://schemas.microsoft.com/office/drawing/2014/main" id="{54188C0A-96E7-A24D-806E-B498D578766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448704" y="8790952"/>
            <a:ext cx="1088136" cy="256032"/>
          </a:xfrm>
          <a:prstGeom prst="rect">
            <a:avLst/>
          </a:prstGeom>
        </p:spPr>
      </p:pic>
    </p:spTree>
    <p:extLst>
      <p:ext uri="{BB962C8B-B14F-4D97-AF65-F5344CB8AC3E}">
        <p14:creationId xmlns:p14="http://schemas.microsoft.com/office/powerpoint/2010/main" val="732746825"/>
      </p:ext>
    </p:extLst>
  </p:cSld>
  <p:clrMap bg1="lt1" tx1="dk1" bg2="lt2" tx2="dk2" accent1="accent1" accent2="accent2" accent3="accent3" accent4="accent4" accent5="accent5" accent6="accent6" hlink="hlink" folHlink="folHlink"/>
  <p:notesStyle>
    <a:lvl1pPr marL="0" algn="l" defTabSz="914363" rtl="0" eaLnBrk="1" latinLnBrk="0" hangingPunct="1">
      <a:spcBef>
        <a:spcPts val="0"/>
      </a:spcBef>
      <a:defRPr lang="en-US" sz="900" b="0" kern="1200" baseline="0" dirty="0">
        <a:solidFill>
          <a:schemeClr val="tx1">
            <a:lumMod val="75000"/>
            <a:lumOff val="25000"/>
          </a:schemeClr>
        </a:solidFill>
        <a:latin typeface="Arial" panose="020B0604020202020204" pitchFamily="34" charset="0"/>
        <a:ea typeface="+mn-ea"/>
        <a:cs typeface="Arial" panose="020B0604020202020204" pitchFamily="34" charset="0"/>
      </a:defRPr>
    </a:lvl1pPr>
    <a:lvl2pPr marL="5291" indent="0" algn="l" defTabSz="761970" rtl="0" eaLnBrk="1" latinLnBrk="0" hangingPunct="1">
      <a:lnSpc>
        <a:spcPct val="90000"/>
      </a:lnSpc>
      <a:spcBef>
        <a:spcPts val="0"/>
      </a:spcBef>
      <a:spcAft>
        <a:spcPts val="417"/>
      </a:spcAft>
      <a:tabLst/>
      <a:defRPr lang="en-US" sz="900" b="0" kern="1200" baseline="0" dirty="0">
        <a:solidFill>
          <a:schemeClr val="tx1">
            <a:lumMod val="75000"/>
            <a:lumOff val="25000"/>
          </a:schemeClr>
        </a:solidFill>
        <a:latin typeface="Arial" panose="020B0604020202020204" pitchFamily="34" charset="0"/>
        <a:ea typeface="+mn-ea"/>
        <a:cs typeface="Arial" panose="020B0604020202020204" pitchFamily="34" charset="0"/>
      </a:defRPr>
    </a:lvl2pPr>
    <a:lvl3pPr marL="5291" indent="0" algn="l" defTabSz="761970" rtl="0" eaLnBrk="1" latinLnBrk="0" hangingPunct="1">
      <a:lnSpc>
        <a:spcPct val="90000"/>
      </a:lnSpc>
      <a:spcBef>
        <a:spcPts val="0"/>
      </a:spcBef>
      <a:spcAft>
        <a:spcPts val="417"/>
      </a:spcAft>
      <a:tabLst/>
      <a:defRPr lang="en-US" sz="900" b="0" kern="1200" baseline="0" dirty="0">
        <a:solidFill>
          <a:schemeClr val="tx1">
            <a:lumMod val="75000"/>
            <a:lumOff val="25000"/>
          </a:schemeClr>
        </a:solidFill>
        <a:latin typeface="Arial" panose="020B0604020202020204" pitchFamily="34" charset="0"/>
        <a:ea typeface="+mn-ea"/>
        <a:cs typeface="Arial" panose="020B0604020202020204" pitchFamily="34" charset="0"/>
      </a:defRPr>
    </a:lvl3pPr>
    <a:lvl4pPr marL="148161" indent="-142869" algn="l" defTabSz="761970" rtl="0" eaLnBrk="1" latinLnBrk="0" hangingPunct="1">
      <a:lnSpc>
        <a:spcPct val="90000"/>
      </a:lnSpc>
      <a:spcBef>
        <a:spcPts val="0"/>
      </a:spcBef>
      <a:spcAft>
        <a:spcPts val="417"/>
      </a:spcAft>
      <a:buFont typeface="Arial" panose="020B0604020202020204" pitchFamily="34" charset="0"/>
      <a:buChar char="•"/>
      <a:tabLst/>
      <a:defRPr lang="en-US" sz="900" b="0" kern="1200" baseline="0" dirty="0">
        <a:solidFill>
          <a:schemeClr val="tx1">
            <a:lumMod val="75000"/>
            <a:lumOff val="25000"/>
          </a:schemeClr>
        </a:solidFill>
        <a:latin typeface="Arial" panose="020B0604020202020204" pitchFamily="34" charset="0"/>
        <a:ea typeface="+mn-ea"/>
        <a:cs typeface="Arial" panose="020B0604020202020204" pitchFamily="34" charset="0"/>
      </a:defRPr>
    </a:lvl4pPr>
    <a:lvl5pPr marL="285739" indent="-132286" algn="l" defTabSz="761970" rtl="0" eaLnBrk="1" latinLnBrk="0" hangingPunct="1">
      <a:lnSpc>
        <a:spcPct val="90000"/>
      </a:lnSpc>
      <a:spcBef>
        <a:spcPts val="0"/>
      </a:spcBef>
      <a:spcAft>
        <a:spcPts val="417"/>
      </a:spcAft>
      <a:buFont typeface="Arial" panose="020B0604020202020204" pitchFamily="34" charset="0"/>
      <a:buChar char="•"/>
      <a:tabLst/>
      <a:defRPr lang="en-US" sz="900" b="0" kern="1200" baseline="0" dirty="0">
        <a:solidFill>
          <a:schemeClr val="tx1">
            <a:lumMod val="75000"/>
            <a:lumOff val="25000"/>
          </a:schemeClr>
        </a:solidFill>
        <a:latin typeface="Arial" panose="020B0604020202020204" pitchFamily="34" charset="0"/>
        <a:ea typeface="+mn-ea"/>
        <a:cs typeface="Arial" panose="020B0604020202020204" pitchFamily="34" charset="0"/>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3089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rtl="0" fontAlgn="base"/>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Facilitator notes: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endParaRPr lang="en-US" sz="8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900" dirty="0"/>
              <a:t>[Time: 1 minute]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900" i="1" dirty="0"/>
          </a:p>
          <a:p>
            <a:pPr defTabSz="457200">
              <a:defRPr/>
            </a:pPr>
            <a:r>
              <a:rPr lang="en-US" sz="900" i="1" dirty="0">
                <a:latin typeface="Arial"/>
                <a:cs typeface="Arial"/>
              </a:rPr>
              <a:t>Say</a:t>
            </a:r>
            <a:r>
              <a:rPr lang="en-US" sz="900" i="0" dirty="0">
                <a:latin typeface="Arial"/>
                <a:cs typeface="Arial"/>
              </a:rPr>
              <a:t>: Increasing your business acumen has benefits for the organization and for you personally. With a deeper understanding of fundamental business principles, you’re better positioned to make valuable contributions in your role. You can better </a:t>
            </a:r>
            <a:r>
              <a:rPr lang="en-US" sz="900" b="1" i="0" dirty="0">
                <a:latin typeface="Arial"/>
                <a:cs typeface="Arial"/>
              </a:rPr>
              <a:t>align the decisions you make in your role to the organization’s overall goals</a:t>
            </a:r>
            <a:r>
              <a:rPr lang="en-US" sz="900" i="0" dirty="0">
                <a:latin typeface="Arial"/>
                <a:cs typeface="Arial"/>
              </a:rPr>
              <a:t> and its </a:t>
            </a:r>
            <a:r>
              <a:rPr lang="en-US" sz="900" b="1" i="0" dirty="0">
                <a:latin typeface="Arial"/>
                <a:cs typeface="Arial"/>
              </a:rPr>
              <a:t>success as a </a:t>
            </a:r>
            <a:r>
              <a:rPr lang="en-US" sz="900" b="1" i="1" dirty="0">
                <a:latin typeface="Arial"/>
                <a:cs typeface="Arial"/>
              </a:rPr>
              <a:t>business</a:t>
            </a:r>
            <a:r>
              <a:rPr lang="en-US" sz="900" i="0" dirty="0">
                <a:latin typeface="Arial"/>
                <a:cs typeface="Arial"/>
              </a:rPr>
              <a:t>. You also increase your ability to </a:t>
            </a:r>
            <a:r>
              <a:rPr lang="en-US" sz="900" b="1" i="0" dirty="0">
                <a:latin typeface="Arial"/>
                <a:cs typeface="Arial"/>
              </a:rPr>
              <a:t>work </a:t>
            </a:r>
            <a:r>
              <a:rPr lang="en-US" b="1" dirty="0">
                <a:latin typeface="Arial"/>
                <a:cs typeface="Arial"/>
              </a:rPr>
              <a:t>cross-functionally—</a:t>
            </a:r>
            <a:r>
              <a:rPr lang="en-US" dirty="0">
                <a:latin typeface="Arial"/>
                <a:cs typeface="Arial"/>
              </a:rPr>
              <a:t>because</a:t>
            </a:r>
            <a:r>
              <a:rPr lang="en-US" sz="900" i="0" dirty="0">
                <a:latin typeface="Arial"/>
                <a:cs typeface="Arial"/>
              </a:rPr>
              <a:t> you’re able to think about the priorities and challenges that your colleagues on other teams have to focus on. All of this makes you better able to </a:t>
            </a:r>
            <a:r>
              <a:rPr lang="en-US" sz="900" b="1" i="0" dirty="0">
                <a:latin typeface="Arial"/>
                <a:cs typeface="Arial"/>
              </a:rPr>
              <a:t>communicate your ideas </a:t>
            </a:r>
            <a:r>
              <a:rPr lang="en-US" b="1" dirty="0">
                <a:latin typeface="Arial"/>
                <a:cs typeface="Arial"/>
              </a:rPr>
              <a:t>effectively </a:t>
            </a:r>
            <a:r>
              <a:rPr lang="en-US" dirty="0">
                <a:latin typeface="Arial"/>
                <a:cs typeface="Arial"/>
              </a:rPr>
              <a:t>because</a:t>
            </a:r>
            <a:r>
              <a:rPr lang="en-US" sz="900" i="0" dirty="0">
                <a:latin typeface="Arial"/>
                <a:cs typeface="Arial"/>
              </a:rPr>
              <a:t> you can frame your suggestions and questions with an understanding of how your ideas may impact the organization </a:t>
            </a:r>
            <a:r>
              <a:rPr lang="en-US" sz="900" b="1" i="0" dirty="0">
                <a:latin typeface="Arial"/>
                <a:cs typeface="Arial"/>
              </a:rPr>
              <a:t>from a business perspective</a:t>
            </a:r>
            <a:r>
              <a:rPr lang="en-US" sz="900" i="0" dirty="0">
                <a:latin typeface="Arial"/>
                <a:cs typeface="Arial"/>
              </a:rPr>
              <a:t>.</a:t>
            </a:r>
            <a:endParaRPr lang="en-US" sz="900" i="1" dirty="0">
              <a:latin typeface="Arial"/>
              <a:cs typeface="Arial"/>
            </a:endParaRPr>
          </a:p>
          <a:p>
            <a:endParaRPr lang="en-US" dirty="0"/>
          </a:p>
        </p:txBody>
      </p:sp>
    </p:spTree>
    <p:extLst>
      <p:ext uri="{BB962C8B-B14F-4D97-AF65-F5344CB8AC3E}">
        <p14:creationId xmlns:p14="http://schemas.microsoft.com/office/powerpoint/2010/main" val="2716861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rtl="0" fontAlgn="base"/>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Facilitator notes: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[Time: 5 minutes]</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Say: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Let’s consider an example of business acumen in action. In this scenario, a product manager is thinking about different aspects of the organization as she generates ideas. </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1" u="none" strike="noStrike" kern="1200" baseline="0" dirty="0">
                <a:solidFill>
                  <a:schemeClr val="tx1">
                    <a:lumMod val="75000"/>
                    <a:lumOff val="25000"/>
                  </a:schemeClr>
                </a:solidFill>
                <a:effectLst/>
                <a:latin typeface="Arial"/>
                <a:cs typeface="Arial"/>
              </a:rPr>
              <a:t>Instructions</a:t>
            </a:r>
            <a:r>
              <a:rPr lang="en-US" sz="900" b="0" i="0" u="none" strike="noStrike" kern="1200" baseline="0" dirty="0">
                <a:solidFill>
                  <a:schemeClr val="tx1">
                    <a:lumMod val="75000"/>
                    <a:lumOff val="25000"/>
                  </a:schemeClr>
                </a:solidFill>
                <a:effectLst/>
                <a:latin typeface="Arial"/>
                <a:cs typeface="Arial"/>
              </a:rPr>
              <a:t>: Read the scenario on the left. Explain that the questions on the right are questions Parvati can explore as she thinks through her organization’s goals and how she could help support them. Note that the questions have different areas of focus: customers, pricing, investing in equipment, marketing, how the organization is spending money. These are areas different teams may focus on daily. To support the company’s goals, it’s helpful to think outside your own team’s area of focus. Ask participants to provide additional questions Parvati might ask. Invite them to contribute their ideas via the chat or to use the </a:t>
            </a:r>
            <a:r>
              <a:rPr lang="en-US" dirty="0">
                <a:latin typeface="Arial"/>
                <a:cs typeface="Arial"/>
              </a:rPr>
              <a:t>raise</a:t>
            </a:r>
            <a:r>
              <a:rPr lang="en-US" sz="900" b="0" i="0" u="none" strike="noStrike" kern="1200" baseline="0" dirty="0">
                <a:solidFill>
                  <a:schemeClr val="tx1">
                    <a:lumMod val="75000"/>
                    <a:lumOff val="25000"/>
                  </a:schemeClr>
                </a:solidFill>
                <a:effectLst/>
                <a:latin typeface="Arial"/>
                <a:cs typeface="Arial"/>
              </a:rPr>
              <a:t> </a:t>
            </a:r>
            <a:r>
              <a:rPr lang="en-US" dirty="0">
                <a:latin typeface="Arial"/>
                <a:cs typeface="Arial"/>
              </a:rPr>
              <a:t>hand</a:t>
            </a:r>
            <a:r>
              <a:rPr lang="en-US" sz="900" b="0" i="0" u="none" strike="noStrike" kern="1200" baseline="0" dirty="0">
                <a:solidFill>
                  <a:schemeClr val="tx1">
                    <a:lumMod val="75000"/>
                    <a:lumOff val="25000"/>
                  </a:schemeClr>
                </a:solidFill>
                <a:effectLst/>
                <a:latin typeface="Arial"/>
                <a:cs typeface="Arial"/>
              </a:rPr>
              <a:t> feature to be unmuted. Call on 2-3 participants to elaborate on their ideas. Draw attention to ideas that demonstrate effective cross-functional thinking. Sample answers participants may provide:</a:t>
            </a:r>
          </a:p>
          <a:p>
            <a:pPr marL="171450" indent="-171450" rtl="0" fontAlgn="base">
              <a:buFont typeface="Arial" panose="020B0604020202020204" pitchFamily="34" charset="0"/>
              <a:buChar char="•"/>
            </a:pP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Could using different suppliers reduce costs without impacting quality? </a:t>
            </a:r>
          </a:p>
          <a:p>
            <a:pPr marL="176741" lvl="1" indent="-171450" rtl="0" fontAlgn="base">
              <a:buFont typeface="Arial" panose="020B0604020202020204" pitchFamily="34" charset="0"/>
              <a:buChar char="•"/>
            </a:pP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How would proposed changes to the product impact marketing timelines, supplier contracts, or client relationships?</a:t>
            </a:r>
          </a:p>
          <a:p>
            <a:pPr marL="171450" indent="-171450" rtl="0" fontAlgn="base">
              <a:buFont typeface="Arial" panose="020B0604020202020204" pitchFamily="34" charset="0"/>
              <a:buChar char="•"/>
            </a:pP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Are there opportunities to bring together different teams to gain efficiencies?</a:t>
            </a:r>
          </a:p>
          <a:p>
            <a:pPr marL="0" marR="0" lvl="0" indent="0" algn="l" defTabSz="914363" rtl="0" eaLnBrk="1" fontAlgn="base" latinLnBrk="0" hangingPunct="1">
              <a:lnSpc>
                <a:spcPct val="100000"/>
              </a:lnSpc>
              <a:spcBef>
                <a:spcPts val="0"/>
              </a:spcBef>
              <a:spcAft>
                <a:spcPts val="0"/>
              </a:spcAft>
              <a:buClrTx/>
              <a:buSzTx/>
              <a:buFontTx/>
              <a:buNone/>
              <a:tabLst/>
              <a:defRPr/>
            </a:pPr>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marL="0" marR="0" lvl="0" indent="0" algn="l" defTabSz="914363" rtl="0" eaLnBrk="1" fontAlgn="base" latinLnBrk="0" hangingPunct="1">
              <a:lnSpc>
                <a:spcPct val="100000"/>
              </a:lnSpc>
              <a:spcBef>
                <a:spcPts val="0"/>
              </a:spcBef>
              <a:spcAft>
                <a:spcPts val="0"/>
              </a:spcAft>
              <a:buClrTx/>
              <a:buSzTx/>
              <a:buFontTx/>
              <a:buNone/>
              <a:tabLst/>
              <a:defRPr/>
            </a:pP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Thank participants for their responses. Close discussion of this scenario by noting that business acumen involves attention on the business or financial success of an organization, or an awareness of the organization’s profitability and ability to thrive within its industry.</a:t>
            </a:r>
          </a:p>
          <a:p>
            <a:pPr marL="171450" indent="-171450" rtl="0" fontAlgn="base">
              <a:buFont typeface="Arial" panose="020B0604020202020204" pitchFamily="34" charset="0"/>
              <a:buChar char="•"/>
            </a:pPr>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marL="171450" indent="-171450" rtl="0" fontAlgn="base">
              <a:buFont typeface="Arial" panose="020B0604020202020204" pitchFamily="34" charset="0"/>
              <a:buChar char="•"/>
            </a:pPr>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marL="171450" indent="-171450" rtl="0" fontAlgn="base">
              <a:buFont typeface="Arial" panose="020B0604020202020204" pitchFamily="34" charset="0"/>
              <a:buChar char="•"/>
            </a:pPr>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endPar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endParaRPr lang="en-US" dirty="0"/>
          </a:p>
        </p:txBody>
      </p:sp>
    </p:spTree>
    <p:extLst>
      <p:ext uri="{BB962C8B-B14F-4D97-AF65-F5344CB8AC3E}">
        <p14:creationId xmlns:p14="http://schemas.microsoft.com/office/powerpoint/2010/main" val="995014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900" dirty="0"/>
              <a:t>[Time: 1/2 minute]</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900" b="0" i="1" kern="1200" baseline="0" dirty="0">
                <a:solidFill>
                  <a:schemeClr val="tx1"/>
                </a:solidFill>
                <a:latin typeface="Arial" panose="020B0604020202020204" pitchFamily="34" charset="0"/>
                <a:ea typeface="+mn-ea"/>
                <a:cs typeface="Arial" panose="020B0604020202020204" pitchFamily="34" charset="0"/>
              </a:rPr>
              <a:t>Say: </a:t>
            </a:r>
            <a:r>
              <a:rPr lang="en-US" sz="900" b="0" i="0" kern="1200" baseline="0" dirty="0">
                <a:solidFill>
                  <a:schemeClr val="tx1"/>
                </a:solidFill>
                <a:latin typeface="Arial" panose="020B0604020202020204" pitchFamily="34" charset="0"/>
                <a:ea typeface="+mn-ea"/>
                <a:cs typeface="Arial" panose="020B0604020202020204" pitchFamily="34" charset="0"/>
              </a:rPr>
              <a:t>Now let’s think about what it takes for an organization to succeed as a business.</a:t>
            </a:r>
            <a:endParaRPr lang="en-US" dirty="0"/>
          </a:p>
        </p:txBody>
      </p:sp>
    </p:spTree>
    <p:extLst>
      <p:ext uri="{BB962C8B-B14F-4D97-AF65-F5344CB8AC3E}">
        <p14:creationId xmlns:p14="http://schemas.microsoft.com/office/powerpoint/2010/main" val="9560851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rtl="0" fontAlgn="base"/>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Facilitator notes: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[Time: 1 minute]</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fontAlgn="base"/>
            <a:r>
              <a:rPr lang="en-US" sz="900" b="0" i="1" u="none" strike="noStrike" kern="1200" baseline="0" dirty="0">
                <a:solidFill>
                  <a:schemeClr val="tx1">
                    <a:lumMod val="75000"/>
                    <a:lumOff val="25000"/>
                  </a:schemeClr>
                </a:solidFill>
                <a:effectLst/>
                <a:latin typeface="Arial"/>
                <a:cs typeface="Arial"/>
              </a:rPr>
              <a:t>Say: </a:t>
            </a:r>
            <a:r>
              <a:rPr lang="en-US" sz="900" b="0" i="0" u="none" strike="noStrike" kern="1200" baseline="0">
                <a:solidFill>
                  <a:schemeClr val="tx1">
                    <a:lumMod val="75000"/>
                    <a:lumOff val="25000"/>
                  </a:schemeClr>
                </a:solidFill>
                <a:effectLst/>
                <a:latin typeface="Arial"/>
                <a:cs typeface="Arial"/>
              </a:rPr>
              <a:t>There are four basic building blocks an organization must manage to achieve business success: satisfying a customer need; generating cash; getting a good return on investment</a:t>
            </a:r>
            <a:r>
              <a:rPr lang="en-US">
                <a:latin typeface="Arial"/>
                <a:cs typeface="Arial"/>
              </a:rPr>
              <a:t>; </a:t>
            </a:r>
            <a:r>
              <a:rPr lang="en-US" sz="900" b="0" i="0" u="none" strike="noStrike" kern="1200" baseline="0">
                <a:solidFill>
                  <a:schemeClr val="tx1">
                    <a:lumMod val="75000"/>
                    <a:lumOff val="25000"/>
                  </a:schemeClr>
                </a:solidFill>
                <a:effectLst/>
                <a:latin typeface="Arial"/>
                <a:cs typeface="Arial"/>
              </a:rPr>
              <a:t>and growing profitably. These building blocks are interrelated; they feed into each other and work together. When an organization manages them well, it thrives as a business. </a:t>
            </a:r>
          </a:p>
          <a:p>
            <a:endParaRPr lang="en-US" dirty="0"/>
          </a:p>
        </p:txBody>
      </p:sp>
    </p:spTree>
    <p:extLst>
      <p:ext uri="{BB962C8B-B14F-4D97-AF65-F5344CB8AC3E}">
        <p14:creationId xmlns:p14="http://schemas.microsoft.com/office/powerpoint/2010/main" val="388210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rtl="0" fontAlgn="base"/>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Facilitator notes: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[Time: 5 minutes]</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fontAlgn="base"/>
            <a:r>
              <a:rPr lang="en-US" sz="900" b="0" i="1" u="none" strike="noStrike" kern="1200" baseline="0" dirty="0">
                <a:solidFill>
                  <a:schemeClr val="tx1">
                    <a:lumMod val="75000"/>
                    <a:lumOff val="25000"/>
                  </a:schemeClr>
                </a:solidFill>
                <a:effectLst/>
                <a:latin typeface="Arial"/>
                <a:cs typeface="Arial"/>
              </a:rPr>
              <a:t>Say: </a:t>
            </a:r>
            <a:r>
              <a:rPr lang="en-US" sz="900" b="0" i="0" u="none" strike="noStrike" kern="1200" baseline="0">
                <a:solidFill>
                  <a:schemeClr val="tx1">
                    <a:lumMod val="75000"/>
                    <a:lumOff val="25000"/>
                  </a:schemeClr>
                </a:solidFill>
                <a:effectLst/>
                <a:latin typeface="Arial"/>
                <a:cs typeface="Arial"/>
              </a:rPr>
              <a:t>Every organization has customers or clients: </a:t>
            </a:r>
            <a:r>
              <a:rPr lang="en-US">
                <a:latin typeface="Arial"/>
                <a:cs typeface="Arial"/>
              </a:rPr>
              <a:t>people who</a:t>
            </a:r>
            <a:r>
              <a:rPr lang="en-US" sz="900" b="0" i="0" u="none" strike="noStrike" kern="1200" baseline="0">
                <a:solidFill>
                  <a:schemeClr val="tx1">
                    <a:lumMod val="75000"/>
                    <a:lumOff val="25000"/>
                  </a:schemeClr>
                </a:solidFill>
                <a:effectLst/>
                <a:latin typeface="Arial"/>
                <a:cs typeface="Arial"/>
              </a:rPr>
              <a:t> </a:t>
            </a:r>
            <a:r>
              <a:rPr lang="en-US">
                <a:latin typeface="Arial"/>
                <a:cs typeface="Arial"/>
              </a:rPr>
              <a:t>use</a:t>
            </a:r>
            <a:r>
              <a:rPr lang="en-US" sz="900" b="0" i="0" u="none" strike="noStrike" kern="1200" baseline="0">
                <a:solidFill>
                  <a:schemeClr val="tx1">
                    <a:lumMod val="75000"/>
                    <a:lumOff val="25000"/>
                  </a:schemeClr>
                </a:solidFill>
                <a:effectLst/>
                <a:latin typeface="Arial"/>
                <a:cs typeface="Arial"/>
              </a:rPr>
              <a:t> the organization’s products or services. Successful organizations understand their customers and what their customers need and value. They provide something that satisfies a need customers have. And they stand out from the competition in some way. </a:t>
            </a:r>
            <a:r>
              <a:rPr lang="en-US">
                <a:latin typeface="Arial"/>
                <a:cs typeface="Arial"/>
              </a:rPr>
              <a:t>In this way, the </a:t>
            </a:r>
            <a:r>
              <a:rPr lang="en-US" sz="900" b="0" i="0" u="none" strike="noStrike" kern="1200" baseline="0">
                <a:solidFill>
                  <a:schemeClr val="tx1">
                    <a:lumMod val="75000"/>
                    <a:lumOff val="25000"/>
                  </a:schemeClr>
                </a:solidFill>
                <a:effectLst/>
                <a:latin typeface="Arial"/>
                <a:cs typeface="Arial"/>
              </a:rPr>
              <a:t>satisfy their customers better than the competition.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So, who are our customers? And what needs do they have that we satisfy? Please take a minute to chat in your response.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r>
              <a:rPr lang="en-US" sz="900" b="0" i="1" u="none" strike="noStrike" kern="1200" baseline="0">
                <a:solidFill>
                  <a:schemeClr val="tx1">
                    <a:lumMod val="75000"/>
                    <a:lumOff val="25000"/>
                  </a:schemeClr>
                </a:solidFill>
                <a:effectLst/>
                <a:latin typeface="Arial"/>
                <a:cs typeface="Arial"/>
              </a:rPr>
              <a:t>Instructions: </a:t>
            </a:r>
            <a:r>
              <a:rPr lang="en-US" sz="900" b="0" i="0" u="none" strike="noStrike" kern="1200" baseline="0">
                <a:solidFill>
                  <a:schemeClr val="tx1">
                    <a:lumMod val="75000"/>
                    <a:lumOff val="25000"/>
                  </a:schemeClr>
                </a:solidFill>
                <a:effectLst/>
                <a:latin typeface="Arial"/>
                <a:cs typeface="Arial"/>
              </a:rPr>
              <a:t>Call on 1-2 people to elaborate on their responses.  </a:t>
            </a:r>
          </a:p>
          <a:p>
            <a:endParaRPr lang="en-US" dirty="0"/>
          </a:p>
        </p:txBody>
      </p:sp>
    </p:spTree>
    <p:extLst>
      <p:ext uri="{BB962C8B-B14F-4D97-AF65-F5344CB8AC3E}">
        <p14:creationId xmlns:p14="http://schemas.microsoft.com/office/powerpoint/2010/main" val="736332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rtl="0" fontAlgn="base"/>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Facilitator notes: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[Time: 3 minutes]</a:t>
            </a:r>
          </a:p>
          <a:p>
            <a:pPr rtl="0" fontAlgn="base"/>
            <a:endPar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fontAlgn="base"/>
            <a:r>
              <a:rPr lang="en-US" sz="900" b="0" i="1" u="none" strike="noStrike" kern="1200" baseline="0" dirty="0">
                <a:solidFill>
                  <a:schemeClr val="tx1">
                    <a:lumMod val="75000"/>
                    <a:lumOff val="25000"/>
                  </a:schemeClr>
                </a:solidFill>
                <a:effectLst/>
                <a:latin typeface="Arial"/>
                <a:cs typeface="Arial"/>
              </a:rPr>
              <a:t>Say: </a:t>
            </a:r>
            <a:r>
              <a:rPr lang="en-US" sz="900" b="0" i="0" u="none" strike="noStrike" kern="1200" baseline="0" dirty="0">
                <a:solidFill>
                  <a:schemeClr val="tx1">
                    <a:lumMod val="75000"/>
                    <a:lumOff val="25000"/>
                  </a:schemeClr>
                </a:solidFill>
                <a:effectLst/>
                <a:latin typeface="Arial"/>
                <a:cs typeface="Arial"/>
              </a:rPr>
              <a:t>As we’ve seen, satisfying customer needs is one very important building block. But organizations have to think beyond what customers want and value. They also have to think about </a:t>
            </a:r>
            <a:r>
              <a:rPr lang="en-US" sz="900" b="1" i="0" u="none" strike="noStrike" kern="1200" baseline="0" dirty="0">
                <a:solidFill>
                  <a:schemeClr val="tx1">
                    <a:lumMod val="75000"/>
                    <a:lumOff val="25000"/>
                  </a:schemeClr>
                </a:solidFill>
                <a:effectLst/>
                <a:latin typeface="Arial"/>
                <a:cs typeface="Arial"/>
              </a:rPr>
              <a:t>how to generate a healthy cash flow</a:t>
            </a:r>
            <a:r>
              <a:rPr lang="en-US" sz="900" b="0" i="0" u="none" strike="noStrike" kern="1200" baseline="0" dirty="0">
                <a:solidFill>
                  <a:schemeClr val="tx1">
                    <a:lumMod val="75000"/>
                    <a:lumOff val="25000"/>
                  </a:schemeClr>
                </a:solidFill>
                <a:effectLst/>
                <a:latin typeface="Arial"/>
                <a:cs typeface="Arial"/>
              </a:rPr>
              <a:t>. </a:t>
            </a:r>
            <a:r>
              <a:rPr lang="en-US" dirty="0">
                <a:latin typeface="Arial"/>
                <a:cs typeface="Arial"/>
              </a:rPr>
              <a:t>Let's think about </a:t>
            </a:r>
            <a:r>
              <a:rPr lang="en-US" b="1" dirty="0">
                <a:latin typeface="Arial"/>
                <a:cs typeface="Arial"/>
              </a:rPr>
              <a:t>why cash flow is important.</a:t>
            </a:r>
            <a:r>
              <a:rPr lang="en-US" dirty="0">
                <a:latin typeface="Arial"/>
                <a:cs typeface="Arial"/>
              </a:rPr>
              <a:t> Cash</a:t>
            </a:r>
            <a:r>
              <a:rPr lang="en-US" sz="900" b="0" i="0" u="none" strike="noStrike" kern="1200" baseline="0" dirty="0">
                <a:solidFill>
                  <a:schemeClr val="tx1">
                    <a:lumMod val="75000"/>
                    <a:lumOff val="25000"/>
                  </a:schemeClr>
                </a:solidFill>
                <a:effectLst/>
                <a:latin typeface="Arial"/>
                <a:cs typeface="Arial"/>
              </a:rPr>
              <a:t> flows in when customers buy products or services, or from investors or lenders. Cash flows out when the organization pays its bills. An organization has to plan and manage cash flow, so it doesn’t run out of cash.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fontAlgn="base"/>
            <a:r>
              <a:rPr lang="en-US" dirty="0">
                <a:latin typeface="Arial"/>
                <a:cs typeface="Arial"/>
              </a:rPr>
              <a:t>So, how can we manage cash flow? What</a:t>
            </a:r>
            <a:r>
              <a:rPr lang="en-US" sz="900" b="0" i="0" u="none" strike="noStrike" kern="1200" baseline="0" dirty="0">
                <a:solidFill>
                  <a:schemeClr val="tx1">
                    <a:lumMod val="75000"/>
                    <a:lumOff val="25000"/>
                  </a:schemeClr>
                </a:solidFill>
                <a:effectLst/>
                <a:latin typeface="Arial"/>
                <a:cs typeface="Arial"/>
              </a:rPr>
              <a:t> are some </a:t>
            </a:r>
            <a:r>
              <a:rPr lang="en-US" dirty="0">
                <a:latin typeface="Arial"/>
                <a:cs typeface="Arial"/>
              </a:rPr>
              <a:t>actions we can take to prevent cash flow problems and ensure there's always enough cash on hand to pay our bills</a:t>
            </a:r>
            <a:r>
              <a:rPr lang="en-US" sz="900" b="0" i="0" u="none" strike="noStrike" kern="1200" baseline="0" dirty="0">
                <a:solidFill>
                  <a:schemeClr val="tx1">
                    <a:lumMod val="75000"/>
                    <a:lumOff val="25000"/>
                  </a:schemeClr>
                </a:solidFill>
                <a:effectLst/>
                <a:latin typeface="Arial"/>
                <a:cs typeface="Arial"/>
              </a:rPr>
              <a:t>? Please chat in your responses.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Sample responses: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Have customers pay quickly or make regular payments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Give incentives to customers who pay up front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Negotiate longer timeframes to pay suppliers or debt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r>
              <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Instructions: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Summarize the answers given in the chat. Point out how these strategies help ensure that enough cash flows in for the organization to have cash on hand to pay its operating expenses. Everyone should be aware of the need to manage cash flow; this is one way to “think like an owner,” considering the needs of the organization as a whole.  </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3072957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rtl="0" fontAlgn="base"/>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Facilitator notes: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[Time: 3 minutes]</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Say: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Capital is money an organization spends in order to grow. It can spend money that it makes from selling to customers or that it borrows or gets from investors. Regardless of the source of the capital, the goal is to use it in a way that brings in more money. That means the capital is generating a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return</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it’s making a profit for the organization. </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There are many ways organizations can maximize investment, such as paying for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training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to reduce errors or build new capabilities; developing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new processes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that increase efficiency; purchasing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equipment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to do new kinds of work or make work faster and easier;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expanding</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into new markets. What’s your perspective on types of investment that generate or could generate a high ROIC for our organization? Please answer in the chat.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r>
              <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Instructions: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Summarize poll responses. You may wish to note answers and commit to further discussion of the ideas generated here.</a:t>
            </a:r>
            <a:endPar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endParaRPr lang="en-US" dirty="0"/>
          </a:p>
        </p:txBody>
      </p:sp>
    </p:spTree>
    <p:extLst>
      <p:ext uri="{BB962C8B-B14F-4D97-AF65-F5344CB8AC3E}">
        <p14:creationId xmlns:p14="http://schemas.microsoft.com/office/powerpoint/2010/main" val="41109528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rtl="0" fontAlgn="base"/>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Facilitator notes: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[Time: 5 minutes]</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Say: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The fourth building block of business success is driving profitable growth. This means an organization brings in more than it spends. This allows it to make decisions about how or where to expand, what to prioritize, or what new problems it might be able to solve. It can help an organization be innovative and grow in meaningful ways.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Let’s think about what profitable growth means for us. What does profitable growth look like? What happens when an organization is growing profitably? Please chat in your ideas or raise your hand so we can unmute your microphone.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Sample answers may include: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Growth is steady and the organization can expand to better accomplish its mission.</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Employees have confidence in the organization and may be more willing to take risks.</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Talented people will want to work for the organization.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The organization can hire more people; it can provide more compensation to attract and keep talent.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The organization has more money to create innovative products or services.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As the organization grows, more people hear about it, and this brings in more customers.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fontAlgn="base"/>
            <a:r>
              <a:rPr lang="en-US" sz="900" b="0" i="1" u="none" strike="noStrike" kern="1200" baseline="0" dirty="0">
                <a:solidFill>
                  <a:schemeClr val="tx1">
                    <a:lumMod val="75000"/>
                    <a:lumOff val="25000"/>
                  </a:schemeClr>
                </a:solidFill>
                <a:effectLst/>
                <a:latin typeface="Arial"/>
                <a:cs typeface="Arial"/>
              </a:rPr>
              <a:t>Instructions</a:t>
            </a:r>
            <a:r>
              <a:rPr lang="en-US" sz="900" b="0" i="0" u="none" strike="noStrike" kern="1200" baseline="0" dirty="0">
                <a:solidFill>
                  <a:schemeClr val="tx1">
                    <a:lumMod val="75000"/>
                    <a:lumOff val="25000"/>
                  </a:schemeClr>
                </a:solidFill>
                <a:effectLst/>
                <a:latin typeface="Arial"/>
                <a:cs typeface="Arial"/>
              </a:rPr>
              <a:t>: Call on 1-2 participants to elaborate on their responses.</a:t>
            </a:r>
            <a:r>
              <a:rPr lang="en-US" dirty="0">
                <a:latin typeface="Arial"/>
                <a:cs typeface="Arial"/>
              </a:rPr>
              <a:t> Close discussion by reminding participants that the four building blocks are priorities an organization must manage to stay financially healthy. The next section will focus on another fundamental business concept: strategy.</a:t>
            </a:r>
          </a:p>
          <a:p>
            <a:endParaRPr lang="en-US" sz="900" b="0" i="0" u="none" strike="noStrike" kern="1200" baseline="0" dirty="0">
              <a:solidFill>
                <a:schemeClr val="tx1">
                  <a:lumMod val="75000"/>
                  <a:lumOff val="25000"/>
                </a:schemeClr>
              </a:solidFill>
              <a:effectLst/>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9545433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900" dirty="0"/>
              <a:t>[Time: 1/2 minute]</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900" b="0" i="1" kern="1200" baseline="0" dirty="0">
                <a:solidFill>
                  <a:schemeClr val="tx1"/>
                </a:solidFill>
                <a:latin typeface="Arial" panose="020B0604020202020204" pitchFamily="34" charset="0"/>
                <a:ea typeface="+mn-ea"/>
                <a:cs typeface="Arial" panose="020B0604020202020204" pitchFamily="34" charset="0"/>
              </a:rPr>
              <a:t>Say: </a:t>
            </a:r>
            <a:r>
              <a:rPr lang="en-US" sz="900" b="0" i="0" kern="1200" baseline="0" dirty="0">
                <a:solidFill>
                  <a:schemeClr val="tx1"/>
                </a:solidFill>
                <a:latin typeface="Arial" panose="020B0604020202020204" pitchFamily="34" charset="0"/>
                <a:ea typeface="+mn-ea"/>
                <a:cs typeface="Arial" panose="020B0604020202020204" pitchFamily="34" charset="0"/>
              </a:rPr>
              <a:t>Business strategy is an important concept for everyone to understand. And by analyzing business strategy, you can make decisions that support the strategy—and that helps drive the overall success of the organization.</a:t>
            </a:r>
            <a:endParaRPr lang="en-US" dirty="0"/>
          </a:p>
        </p:txBody>
      </p:sp>
    </p:spTree>
    <p:extLst>
      <p:ext uri="{BB962C8B-B14F-4D97-AF65-F5344CB8AC3E}">
        <p14:creationId xmlns:p14="http://schemas.microsoft.com/office/powerpoint/2010/main" val="27023832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rtl="0" fontAlgn="base"/>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Facilitator notes: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endPar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[Time: 1 minute]</a:t>
            </a:r>
          </a:p>
          <a:p>
            <a:pPr rtl="0" fontAlgn="base"/>
            <a:endPar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Say: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So, what is business strategy? It’s a vision for how an organization will succeed in a competitive landscape by making a particular set of choices about what it will and won’t do. We can think of business strategy as a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plan</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It’s the plan an organization creates in order to succeed in its industry, in the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competitive landscape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in which it operates. A business strategy is a plan for how an organization will outdo its rivals and gain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competitive edge</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endParaRPr lang="en-US" dirty="0"/>
          </a:p>
        </p:txBody>
      </p:sp>
    </p:spTree>
    <p:extLst>
      <p:ext uri="{BB962C8B-B14F-4D97-AF65-F5344CB8AC3E}">
        <p14:creationId xmlns:p14="http://schemas.microsoft.com/office/powerpoint/2010/main" val="2270101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r>
              <a:rPr lang="en-US" sz="900" b="1" kern="1200" baseline="0" dirty="0">
                <a:solidFill>
                  <a:schemeClr val="tx1"/>
                </a:solidFill>
                <a:effectLst/>
                <a:latin typeface="Arial" panose="020B0604020202020204" pitchFamily="34" charset="0"/>
                <a:ea typeface="+mn-ea"/>
                <a:cs typeface="Arial" panose="020B0604020202020204" pitchFamily="34" charset="0"/>
              </a:rPr>
              <a:t>Facilitator notes:</a:t>
            </a:r>
          </a:p>
          <a:p>
            <a:endParaRPr lang="en-US" sz="900" b="1" kern="1200" baseline="0" dirty="0">
              <a:solidFill>
                <a:schemeClr val="tx1"/>
              </a:solidFill>
              <a:effectLst/>
              <a:latin typeface="Arial" panose="020B0604020202020204" pitchFamily="34" charset="0"/>
              <a:ea typeface="+mn-ea"/>
              <a:cs typeface="Arial" panose="020B0604020202020204" pitchFamily="34" charset="0"/>
            </a:endParaRPr>
          </a:p>
          <a:p>
            <a:r>
              <a:rPr lang="en-US" sz="900" b="0" i="1" kern="1200" baseline="0" dirty="0">
                <a:solidFill>
                  <a:schemeClr val="tx1"/>
                </a:solidFill>
                <a:latin typeface="Arial"/>
                <a:cs typeface="Arial"/>
              </a:rPr>
              <a:t>Say:</a:t>
            </a:r>
            <a:r>
              <a:rPr lang="en-US" sz="900" b="0" kern="1200" baseline="0" dirty="0">
                <a:solidFill>
                  <a:schemeClr val="tx1"/>
                </a:solidFill>
                <a:latin typeface="Arial"/>
                <a:cs typeface="Arial"/>
              </a:rPr>
              <a:t> Good morning/afternoon. This is ________ from ________. We’ll be starting today’s session at ___. As you come online, please take a moment to answer the question on your screen via the chat panel. We’ll give your colleagues a few more moments to join our session and then we’ll get started. Thank you.</a:t>
            </a:r>
          </a:p>
          <a:p>
            <a:r>
              <a:rPr lang="en-US" sz="900" b="0" i="1" kern="1200" baseline="0" dirty="0">
                <a:solidFill>
                  <a:schemeClr val="tx1"/>
                </a:solidFill>
                <a:latin typeface="Arial" panose="020B0604020202020204" pitchFamily="34" charset="0"/>
                <a:ea typeface="+mn-ea"/>
                <a:cs typeface="Arial" panose="020B0604020202020204" pitchFamily="34" charset="0"/>
              </a:rPr>
              <a:t>	</a:t>
            </a:r>
            <a:endParaRPr lang="en-US" sz="900" b="0" kern="1200" baseline="0" dirty="0">
              <a:solidFill>
                <a:schemeClr val="tx1"/>
              </a:solidFill>
              <a:latin typeface="Arial" panose="020B0604020202020204" pitchFamily="34" charset="0"/>
              <a:ea typeface="+mn-ea"/>
              <a:cs typeface="Arial" panose="020B0604020202020204" pitchFamily="34" charset="0"/>
            </a:endParaRPr>
          </a:p>
          <a:p>
            <a:r>
              <a:rPr lang="en-US" sz="900" b="0" i="1" kern="1200" baseline="0" dirty="0">
                <a:solidFill>
                  <a:schemeClr val="tx1"/>
                </a:solidFill>
                <a:latin typeface="Arial"/>
                <a:cs typeface="Arial"/>
              </a:rPr>
              <a:t>Instructions:</a:t>
            </a:r>
            <a:r>
              <a:rPr lang="en-US" sz="900" b="0" kern="1200" baseline="0" dirty="0">
                <a:solidFill>
                  <a:schemeClr val="tx1"/>
                </a:solidFill>
                <a:latin typeface="Arial"/>
                <a:cs typeface="Arial"/>
              </a:rPr>
              <a:t> Consider answering the question</a:t>
            </a:r>
            <a:r>
              <a:rPr lang="en-US" sz="900" b="0" kern="1200" baseline="0" dirty="0">
                <a:solidFill>
                  <a:srgbClr val="FF0000"/>
                </a:solidFill>
                <a:latin typeface="Arial"/>
                <a:cs typeface="Arial"/>
              </a:rPr>
              <a:t> </a:t>
            </a:r>
            <a:r>
              <a:rPr lang="en-US" sz="900" b="0" kern="1200" baseline="0" dirty="0">
                <a:solidFill>
                  <a:schemeClr val="tx1"/>
                </a:solidFill>
                <a:latin typeface="Arial"/>
                <a:cs typeface="Arial"/>
              </a:rPr>
              <a:t>in the chat panel first to show an example. Note, there is no need to debrief the question now—it will be discussed on slide 5. However, use this time to make note of the most common and least common responses, so you are prepared to debrief later.</a:t>
            </a:r>
          </a:p>
          <a:p>
            <a:endParaRPr lang="en-US" dirty="0"/>
          </a:p>
        </p:txBody>
      </p:sp>
    </p:spTree>
    <p:extLst>
      <p:ext uri="{BB962C8B-B14F-4D97-AF65-F5344CB8AC3E}">
        <p14:creationId xmlns:p14="http://schemas.microsoft.com/office/powerpoint/2010/main" val="4274346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r>
              <a:rPr lang="en-US" sz="800" b="1" dirty="0"/>
              <a:t>Facilitator notes:</a:t>
            </a:r>
          </a:p>
          <a:p>
            <a:endParaRPr lang="en-US" sz="8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900" dirty="0"/>
              <a:t>[Time: 5 minutes]</a:t>
            </a:r>
          </a:p>
          <a:p>
            <a:endParaRPr lang="en-US" sz="900" b="0" i="1" kern="1200" baseline="0" dirty="0">
              <a:solidFill>
                <a:schemeClr val="tx1"/>
              </a:solidFill>
              <a:latin typeface="Arial" panose="020B0604020202020204" pitchFamily="34" charset="0"/>
              <a:ea typeface="+mn-ea"/>
              <a:cs typeface="Arial" panose="020B0604020202020204" pitchFamily="34" charset="0"/>
            </a:endParaRPr>
          </a:p>
          <a:p>
            <a:pPr fontAlgn="base"/>
            <a:r>
              <a:rPr lang="en-US" sz="900" b="0" i="1" kern="1200" baseline="0" dirty="0">
                <a:solidFill>
                  <a:schemeClr val="tx1"/>
                </a:solidFill>
                <a:latin typeface="Arial"/>
                <a:cs typeface="Arial"/>
              </a:rPr>
              <a:t>Say</a:t>
            </a:r>
            <a:r>
              <a:rPr lang="en-US" sz="900" b="0" i="0" kern="1200" baseline="0" dirty="0">
                <a:solidFill>
                  <a:schemeClr val="tx1"/>
                </a:solidFill>
                <a:latin typeface="Arial"/>
                <a:cs typeface="Arial"/>
              </a:rPr>
              <a:t>: </a:t>
            </a:r>
            <a:r>
              <a:rPr lang="en-US" sz="900" b="0" i="0" u="none" strike="noStrike" kern="1200" baseline="0" dirty="0">
                <a:solidFill>
                  <a:schemeClr val="tx1">
                    <a:lumMod val="75000"/>
                    <a:lumOff val="25000"/>
                  </a:schemeClr>
                </a:solidFill>
                <a:effectLst/>
                <a:latin typeface="Arial"/>
                <a:cs typeface="Arial"/>
              </a:rPr>
              <a:t>Business strategy has to do with creating value. And there are three big groups an organization can consider in terms of creating value: </a:t>
            </a:r>
            <a:r>
              <a:rPr lang="en-US" sz="900" b="1" i="0" u="none" strike="noStrike" kern="1200" baseline="0" dirty="0">
                <a:solidFill>
                  <a:schemeClr val="tx1">
                    <a:lumMod val="75000"/>
                    <a:lumOff val="25000"/>
                  </a:schemeClr>
                </a:solidFill>
                <a:effectLst/>
                <a:latin typeface="Arial"/>
                <a:cs typeface="Arial"/>
              </a:rPr>
              <a:t>customers, employees, and suppliers</a:t>
            </a:r>
            <a:r>
              <a:rPr lang="en-US" sz="900" b="0" i="0" u="none" strike="noStrike" kern="1200" baseline="0" dirty="0">
                <a:solidFill>
                  <a:schemeClr val="tx1">
                    <a:lumMod val="75000"/>
                    <a:lumOff val="25000"/>
                  </a:schemeClr>
                </a:solidFill>
                <a:effectLst/>
                <a:latin typeface="Arial"/>
                <a:cs typeface="Arial"/>
              </a:rPr>
              <a:t>. In terms of customers, we can think about how to increase our customers’ </a:t>
            </a:r>
            <a:r>
              <a:rPr lang="en-US" sz="900" b="1" i="0" u="none" strike="noStrike" kern="1200" baseline="0" dirty="0">
                <a:solidFill>
                  <a:schemeClr val="tx1">
                    <a:lumMod val="75000"/>
                    <a:lumOff val="25000"/>
                  </a:schemeClr>
                </a:solidFill>
                <a:effectLst/>
                <a:latin typeface="Arial"/>
                <a:cs typeface="Arial"/>
              </a:rPr>
              <a:t>willingness to pay</a:t>
            </a:r>
            <a:r>
              <a:rPr lang="en-US" sz="900" b="0" i="0" u="none" strike="noStrike" kern="1200" baseline="0">
                <a:solidFill>
                  <a:schemeClr val="tx1">
                    <a:lumMod val="75000"/>
                    <a:lumOff val="25000"/>
                  </a:schemeClr>
                </a:solidFill>
                <a:effectLst/>
                <a:latin typeface="Arial"/>
                <a:cs typeface="Arial"/>
              </a:rPr>
              <a:t>. Can we provide </a:t>
            </a:r>
            <a:r>
              <a:rPr lang="en-US" sz="900" b="1" i="0" u="none" strike="noStrike" kern="1200" baseline="0">
                <a:solidFill>
                  <a:schemeClr val="tx1">
                    <a:lumMod val="75000"/>
                    <a:lumOff val="25000"/>
                  </a:schemeClr>
                </a:solidFill>
                <a:effectLst/>
                <a:latin typeface="Arial"/>
                <a:cs typeface="Arial"/>
              </a:rPr>
              <a:t>something more</a:t>
            </a:r>
            <a:r>
              <a:rPr lang="en-US" sz="900" b="0" i="0" u="none" strike="noStrike" kern="1200" baseline="0">
                <a:solidFill>
                  <a:schemeClr val="tx1">
                    <a:lumMod val="75000"/>
                    <a:lumOff val="25000"/>
                  </a:schemeClr>
                </a:solidFill>
                <a:effectLst/>
                <a:latin typeface="Arial"/>
                <a:cs typeface="Arial"/>
              </a:rPr>
              <a:t> that customers will pay for? Can we </a:t>
            </a:r>
            <a:r>
              <a:rPr lang="en-US" sz="900" b="1" i="0" u="none" strike="noStrike" kern="1200" baseline="0">
                <a:solidFill>
                  <a:schemeClr val="tx1">
                    <a:lumMod val="75000"/>
                    <a:lumOff val="25000"/>
                  </a:schemeClr>
                </a:solidFill>
                <a:effectLst/>
                <a:latin typeface="Arial"/>
                <a:cs typeface="Arial"/>
              </a:rPr>
              <a:t>increase the amount</a:t>
            </a:r>
            <a:r>
              <a:rPr lang="en-US" sz="900" b="0" i="0" u="none" strike="noStrike" kern="1200" baseline="0">
                <a:solidFill>
                  <a:schemeClr val="tx1">
                    <a:lumMod val="75000"/>
                    <a:lumOff val="25000"/>
                  </a:schemeClr>
                </a:solidFill>
                <a:effectLst/>
                <a:latin typeface="Arial"/>
                <a:cs typeface="Arial"/>
              </a:rPr>
              <a:t> customers pay for what we do?</a:t>
            </a:r>
            <a:r>
              <a:rPr lang="en-US">
                <a:latin typeface="Arial"/>
                <a:cs typeface="Arial"/>
              </a:rPr>
              <a:t> </a:t>
            </a:r>
          </a:p>
          <a:p>
            <a:endParaRPr lang="en-US">
              <a:latin typeface="Arial"/>
              <a:cs typeface="Arial"/>
            </a:endParaRPr>
          </a:p>
          <a:p>
            <a:r>
              <a:rPr lang="en-US">
                <a:latin typeface="Arial"/>
                <a:cs typeface="Arial"/>
              </a:rPr>
              <a:t>In the same way, we can ask what makes employees </a:t>
            </a:r>
            <a:r>
              <a:rPr lang="en-US" b="1">
                <a:latin typeface="Arial"/>
                <a:cs typeface="Arial"/>
              </a:rPr>
              <a:t>willing to sell </a:t>
            </a:r>
            <a:r>
              <a:rPr lang="en-US">
                <a:latin typeface="Arial"/>
                <a:cs typeface="Arial"/>
              </a:rPr>
              <a:t>their work, time, and talent to an organization? Monetary compensation is important. But other factors can also </a:t>
            </a:r>
            <a:r>
              <a:rPr lang="en-US" b="1">
                <a:latin typeface="Arial"/>
                <a:cs typeface="Arial"/>
              </a:rPr>
              <a:t>impact willingness to sell</a:t>
            </a:r>
            <a:r>
              <a:rPr lang="en-US">
                <a:latin typeface="Arial"/>
                <a:cs typeface="Arial"/>
              </a:rPr>
              <a:t>. And the same is true for suppliers. In addition to what they are paid, </a:t>
            </a:r>
            <a:r>
              <a:rPr lang="en-US" b="1">
                <a:latin typeface="Arial"/>
                <a:cs typeface="Arial"/>
              </a:rPr>
              <a:t>what else makes them willing to sell </a:t>
            </a:r>
            <a:r>
              <a:rPr lang="en-US">
                <a:latin typeface="Arial"/>
                <a:cs typeface="Arial"/>
              </a:rPr>
              <a:t>to an organization? </a:t>
            </a:r>
            <a:endParaRPr lang="en-US"/>
          </a:p>
          <a:p>
            <a:endParaRPr lang="en-US">
              <a:latin typeface="Arial"/>
              <a:cs typeface="Arial"/>
            </a:endParaRPr>
          </a:p>
          <a:p>
            <a:r>
              <a:rPr lang="en-US">
                <a:latin typeface="Arial"/>
                <a:cs typeface="Arial"/>
              </a:rPr>
              <a:t>Please share your thoughts on these groups. What impacts our customers' willingness to pay? What impacts employees’ and suppliers’ willingness to sell? What policies or processes make them willing to lower the price at which they will sell? </a:t>
            </a:r>
            <a:r>
              <a:rPr lang="en-US" sz="900" b="0" i="0" u="none" strike="noStrike" kern="1200" baseline="0">
                <a:solidFill>
                  <a:schemeClr val="tx1">
                    <a:lumMod val="75000"/>
                    <a:lumOff val="25000"/>
                  </a:schemeClr>
                </a:solidFill>
                <a:effectLst/>
                <a:latin typeface="Arial"/>
                <a:cs typeface="Arial"/>
              </a:rPr>
              <a:t>Please chat in your ideas or raise your hand so we can unmute your microphone. </a:t>
            </a:r>
            <a:endParaRPr lang="en-US" sz="900" b="0" i="0" u="none" strike="noStrike" kern="1200" baseline="0">
              <a:solidFill>
                <a:schemeClr val="tx1">
                  <a:lumMod val="75000"/>
                  <a:lumOff val="25000"/>
                </a:schemeClr>
              </a:solidFill>
              <a:effectLst/>
            </a:endParaRP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r>
              <a:rPr lang="en-US" sz="900" b="0" i="1" u="none" strike="noStrike" kern="1200" baseline="0" dirty="0">
                <a:solidFill>
                  <a:schemeClr val="tx1">
                    <a:lumMod val="75000"/>
                    <a:lumOff val="25000"/>
                  </a:schemeClr>
                </a:solidFill>
                <a:effectLst/>
                <a:latin typeface="Arial"/>
                <a:cs typeface="Arial"/>
              </a:rPr>
              <a:t>Instructions:</a:t>
            </a:r>
            <a:r>
              <a:rPr lang="en-US" sz="900" b="0" i="0" u="none" strike="noStrike" kern="1200" baseline="0">
                <a:solidFill>
                  <a:schemeClr val="tx1">
                    <a:lumMod val="75000"/>
                    <a:lumOff val="25000"/>
                  </a:schemeClr>
                </a:solidFill>
                <a:effectLst/>
                <a:latin typeface="Arial"/>
                <a:cs typeface="Arial"/>
              </a:rPr>
              <a:t> Call on </a:t>
            </a:r>
            <a:r>
              <a:rPr lang="en-US">
                <a:latin typeface="Arial"/>
                <a:cs typeface="Arial"/>
              </a:rPr>
              <a:t>2-3</a:t>
            </a:r>
            <a:r>
              <a:rPr lang="en-US" sz="900" b="0" i="0" u="none" strike="noStrike" kern="1200" baseline="0">
                <a:solidFill>
                  <a:schemeClr val="tx1">
                    <a:lumMod val="75000"/>
                    <a:lumOff val="25000"/>
                  </a:schemeClr>
                </a:solidFill>
                <a:effectLst/>
                <a:latin typeface="Arial"/>
                <a:cs typeface="Arial"/>
              </a:rPr>
              <a:t> participants to elaborate on their responses. </a:t>
            </a:r>
          </a:p>
          <a:p>
            <a:endParaRPr lang="en-US" dirty="0"/>
          </a:p>
        </p:txBody>
      </p:sp>
    </p:spTree>
    <p:extLst>
      <p:ext uri="{BB962C8B-B14F-4D97-AF65-F5344CB8AC3E}">
        <p14:creationId xmlns:p14="http://schemas.microsoft.com/office/powerpoint/2010/main" val="21517326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rtl="0" fontAlgn="base"/>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Facilitator notes: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[Time: 2 minute ]</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Say: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Where do you see the most opportunities to create value? Please weigh in by answering the poll via chat.</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r>
              <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Instructions: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Summarize poll answers. Note that to boost business acumen, people can set a goal to learn more about how the organization can create value for the groups they are less familiar with. </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2428840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900" dirty="0"/>
              <a:t>[Time: 1/2 minute]</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900" b="0" i="1" kern="1200" baseline="0" dirty="0">
                <a:solidFill>
                  <a:schemeClr val="tx1"/>
                </a:solidFill>
                <a:latin typeface="Arial" panose="020B0604020202020204" pitchFamily="34" charset="0"/>
                <a:ea typeface="+mn-ea"/>
                <a:cs typeface="Arial" panose="020B0604020202020204" pitchFamily="34" charset="0"/>
              </a:rPr>
              <a:t>Say: </a:t>
            </a:r>
            <a:r>
              <a:rPr lang="en-US" sz="900" b="0" i="0" kern="1200" baseline="0" dirty="0">
                <a:solidFill>
                  <a:schemeClr val="tx1"/>
                </a:solidFill>
                <a:latin typeface="Arial" panose="020B0604020202020204" pitchFamily="34" charset="0"/>
                <a:ea typeface="+mn-ea"/>
                <a:cs typeface="Arial" panose="020B0604020202020204" pitchFamily="34" charset="0"/>
              </a:rPr>
              <a:t>We’re coming to the end of our session today.</a:t>
            </a:r>
            <a:endParaRPr lang="en-US" dirty="0"/>
          </a:p>
        </p:txBody>
      </p:sp>
    </p:spTree>
    <p:extLst>
      <p:ext uri="{BB962C8B-B14F-4D97-AF65-F5344CB8AC3E}">
        <p14:creationId xmlns:p14="http://schemas.microsoft.com/office/powerpoint/2010/main" val="38297092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sz="900" b="0" i="1" kern="1200" baseline="0" dirty="0">
              <a:solidFill>
                <a:schemeClr val="tx1"/>
              </a:solidFill>
              <a:latin typeface="Arial" panose="020B0604020202020204" pitchFamily="34" charset="0"/>
              <a:ea typeface="+mn-ea"/>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dirty="0"/>
              <a:t>[Time: 1 minute]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900" b="0" i="1" kern="1200" baseline="0" dirty="0">
              <a:solidFill>
                <a:schemeClr val="tx1"/>
              </a:solidFill>
              <a:latin typeface="Arial" panose="020B0604020202020204" pitchFamily="34" charset="0"/>
              <a:ea typeface="+mn-ea"/>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b="0" i="1" kern="1200" baseline="0" dirty="0">
                <a:solidFill>
                  <a:schemeClr val="tx1"/>
                </a:solidFill>
                <a:latin typeface="Arial" panose="020B0604020202020204" pitchFamily="34" charset="0"/>
                <a:ea typeface="+mn-ea"/>
                <a:cs typeface="Arial" panose="020B0604020202020204" pitchFamily="34" charset="0"/>
              </a:rPr>
              <a:t>Say: </a:t>
            </a:r>
            <a:r>
              <a:rPr lang="en-US" sz="900" b="0" kern="1200" baseline="0" dirty="0">
                <a:solidFill>
                  <a:schemeClr val="tx1"/>
                </a:solidFill>
                <a:latin typeface="Arial" panose="020B0604020202020204" pitchFamily="34" charset="0"/>
                <a:ea typeface="+mn-ea"/>
                <a:cs typeface="Arial" panose="020B0604020202020204" pitchFamily="34" charset="0"/>
              </a:rPr>
              <a:t>Today’s session was intended to help you understand and increase your business acumen. We defined business acumen as having an understanding of how your organization operates as a whole and how it succeeds as a business, and how this understanding benefits you and the organization. We looked at the four basic building blocks that are the foundation of business success. And we considered business strategy and analyzed strategic ideas, thinking about creating value for customers, employees, and suppliers. </a:t>
            </a:r>
          </a:p>
        </p:txBody>
      </p:sp>
    </p:spTree>
    <p:extLst>
      <p:ext uri="{BB962C8B-B14F-4D97-AF65-F5344CB8AC3E}">
        <p14:creationId xmlns:p14="http://schemas.microsoft.com/office/powerpoint/2010/main" val="13747172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t>Facilitator notes:</a:t>
            </a:r>
          </a:p>
          <a:p>
            <a:endParaRPr lang="en-US" sz="800" b="0" i="1" kern="1200" baseline="0" dirty="0">
              <a:solidFill>
                <a:schemeClr val="tx1"/>
              </a:solidFill>
              <a:latin typeface="Arial" panose="020B0604020202020204" pitchFamily="34" charset="0"/>
              <a:ea typeface="+mn-ea"/>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800" dirty="0"/>
              <a:t>[Time: 1 minute]</a:t>
            </a:r>
          </a:p>
          <a:p>
            <a:endParaRPr lang="en-US" sz="900" b="0" i="1" kern="1200" baseline="0" dirty="0">
              <a:solidFill>
                <a:schemeClr val="tx1"/>
              </a:solidFill>
              <a:latin typeface="Arial" panose="020B0604020202020204" pitchFamily="34" charset="0"/>
              <a:ea typeface="+mn-ea"/>
              <a:cs typeface="Arial" panose="020B0604020202020204" pitchFamily="34" charset="0"/>
            </a:endParaRPr>
          </a:p>
          <a:p>
            <a:r>
              <a:rPr lang="en-US" sz="900" b="0" i="1" kern="1200" baseline="0" dirty="0">
                <a:solidFill>
                  <a:schemeClr val="tx1"/>
                </a:solidFill>
                <a:latin typeface="Arial" panose="020B0604020202020204" pitchFamily="34" charset="0"/>
                <a:ea typeface="+mn-ea"/>
                <a:cs typeface="Arial" panose="020B0604020202020204" pitchFamily="34" charset="0"/>
              </a:rPr>
              <a:t>Say: </a:t>
            </a:r>
            <a:r>
              <a:rPr lang="en-US" sz="900" b="0" kern="1200" baseline="0" dirty="0">
                <a:solidFill>
                  <a:schemeClr val="tx1"/>
                </a:solidFill>
                <a:latin typeface="Arial" panose="020B0604020202020204" pitchFamily="34" charset="0"/>
                <a:ea typeface="+mn-ea"/>
                <a:cs typeface="Arial" panose="020B0604020202020204" pitchFamily="34" charset="0"/>
              </a:rPr>
              <a:t>The next step in your development is to focus on applying and developing a business acumen skill that is particularly relevant to you and has a good chance of making a positive impact in the workplace for you and your team.</a:t>
            </a:r>
          </a:p>
          <a:p>
            <a:r>
              <a:rPr lang="en-US" sz="900" b="0" kern="1200" baseline="0" dirty="0">
                <a:solidFill>
                  <a:schemeClr val="tx1"/>
                </a:solidFill>
                <a:latin typeface="Arial" panose="020B0604020202020204" pitchFamily="34" charset="0"/>
                <a:ea typeface="+mn-ea"/>
                <a:cs typeface="Arial" panose="020B0604020202020204" pitchFamily="34" charset="0"/>
              </a:rPr>
              <a:t> </a:t>
            </a:r>
          </a:p>
          <a:p>
            <a:r>
              <a:rPr lang="en-US" sz="900" b="0" kern="1200" baseline="0" dirty="0">
                <a:solidFill>
                  <a:schemeClr val="tx1"/>
                </a:solidFill>
                <a:latin typeface="Arial" panose="020B0604020202020204" pitchFamily="34" charset="0"/>
                <a:ea typeface="+mn-ea"/>
                <a:cs typeface="Arial" panose="020B0604020202020204" pitchFamily="34" charset="0"/>
              </a:rPr>
              <a:t>The On-the-Job section in the Harvard </a:t>
            </a:r>
            <a:r>
              <a:rPr lang="en-US" sz="900" b="0" kern="1200" baseline="0" dirty="0" err="1">
                <a:solidFill>
                  <a:schemeClr val="tx1"/>
                </a:solidFill>
                <a:latin typeface="Arial" panose="020B0604020202020204" pitchFamily="34" charset="0"/>
                <a:ea typeface="+mn-ea"/>
                <a:cs typeface="Arial" panose="020B0604020202020204" pitchFamily="34" charset="0"/>
              </a:rPr>
              <a:t>ManageMentor</a:t>
            </a:r>
            <a:r>
              <a:rPr lang="en-US" sz="900" b="0" kern="1200" baseline="0" dirty="0">
                <a:solidFill>
                  <a:schemeClr val="tx1"/>
                </a:solidFill>
                <a:latin typeface="Arial" panose="020B0604020202020204" pitchFamily="34" charset="0"/>
                <a:ea typeface="+mn-ea"/>
                <a:cs typeface="Arial" panose="020B0604020202020204" pitchFamily="34" charset="0"/>
              </a:rPr>
              <a:t> topic provides an opportunity for you to pick a skill to work on and come up with specific ways to apply and develop the skill in your workplace. For instance, you can pick the skill </a:t>
            </a:r>
            <a:r>
              <a:rPr lang="en-US" sz="900" b="1" i="0" u="none" strike="noStrike" kern="1200" baseline="0" dirty="0">
                <a:solidFill>
                  <a:schemeClr val="tx1"/>
                </a:solidFill>
                <a:effectLst/>
                <a:latin typeface="Arial" panose="020B0604020202020204" pitchFamily="34" charset="0"/>
                <a:ea typeface="+mn-ea"/>
                <a:cs typeface="Arial" panose="020B0604020202020204" pitchFamily="34" charset="0"/>
              </a:rPr>
              <a:t>U</a:t>
            </a:r>
            <a:r>
              <a:rPr lang="en-US" b="1" i="0" u="none" strike="noStrike" dirty="0">
                <a:effectLst/>
                <a:latin typeface="Arial" panose="020B0604020202020204" pitchFamily="34" charset="0"/>
              </a:rPr>
              <a:t>nderstand business strategy and how my organization gains competitive edge</a:t>
            </a:r>
            <a:r>
              <a:rPr lang="en-US" sz="900" b="0" kern="1200" baseline="0" dirty="0">
                <a:solidFill>
                  <a:schemeClr val="tx1"/>
                </a:solidFill>
                <a:latin typeface="Arial" panose="020B0604020202020204" pitchFamily="34" charset="0"/>
                <a:ea typeface="+mn-ea"/>
                <a:cs typeface="Arial" panose="020B0604020202020204" pitchFamily="34" charset="0"/>
              </a:rPr>
              <a:t>. Then you’ll identify specific action items that you can do to apply and develop this skill. For example, you could develop an action item of “I will reach out to other teams to learn more about our competitors and the choices we make in order to stand out.”</a:t>
            </a:r>
          </a:p>
          <a:p>
            <a:r>
              <a:rPr lang="en-US" sz="900" b="0" kern="1200" baseline="0" dirty="0">
                <a:solidFill>
                  <a:schemeClr val="tx1"/>
                </a:solidFill>
                <a:latin typeface="Arial" panose="020B0604020202020204" pitchFamily="34" charset="0"/>
                <a:ea typeface="+mn-ea"/>
                <a:cs typeface="Arial" panose="020B0604020202020204" pitchFamily="34" charset="0"/>
              </a:rPr>
              <a:t> </a:t>
            </a:r>
          </a:p>
          <a:p>
            <a:r>
              <a:rPr lang="en-US" sz="900" b="0" i="1" kern="1200" baseline="0" dirty="0">
                <a:solidFill>
                  <a:schemeClr val="tx1"/>
                </a:solidFill>
                <a:latin typeface="Arial" panose="020B0604020202020204" pitchFamily="34" charset="0"/>
                <a:ea typeface="+mn-ea"/>
                <a:cs typeface="Arial" panose="020B0604020202020204" pitchFamily="34" charset="0"/>
              </a:rPr>
              <a:t>Say</a:t>
            </a:r>
            <a:r>
              <a:rPr lang="en-US" sz="900" b="0" kern="1200" baseline="0" dirty="0">
                <a:solidFill>
                  <a:schemeClr val="tx1"/>
                </a:solidFill>
                <a:latin typeface="Arial" panose="020B0604020202020204" pitchFamily="34" charset="0"/>
                <a:ea typeface="+mn-ea"/>
                <a:cs typeface="Arial" panose="020B0604020202020204" pitchFamily="34" charset="0"/>
              </a:rPr>
              <a:t>: In order to complete this learning experience, proceed to the On-the-Job section </a:t>
            </a:r>
            <a:r>
              <a:rPr lang="en-US" sz="900" b="0" kern="1200" baseline="0" dirty="0">
                <a:solidFill>
                  <a:schemeClr val="tx1">
                    <a:lumMod val="75000"/>
                    <a:lumOff val="25000"/>
                  </a:schemeClr>
                </a:solidFill>
                <a:latin typeface="Arial" panose="020B0604020202020204" pitchFamily="34" charset="0"/>
                <a:ea typeface="+mn-ea"/>
                <a:cs typeface="Arial" panose="020B0604020202020204" pitchFamily="34" charset="0"/>
              </a:rPr>
              <a:t>in the </a:t>
            </a:r>
            <a:r>
              <a:rPr lang="en-US" sz="900" b="0" kern="1200" baseline="0" dirty="0">
                <a:solidFill>
                  <a:schemeClr val="tx1"/>
                </a:solidFill>
                <a:latin typeface="Arial" panose="020B0604020202020204" pitchFamily="34" charset="0"/>
                <a:ea typeface="+mn-ea"/>
                <a:cs typeface="Arial" panose="020B0604020202020204" pitchFamily="34" charset="0"/>
              </a:rPr>
              <a:t>Harvard </a:t>
            </a:r>
            <a:r>
              <a:rPr lang="en-US" sz="900" b="0" kern="1200" baseline="0" dirty="0" err="1">
                <a:solidFill>
                  <a:schemeClr val="tx1"/>
                </a:solidFill>
                <a:latin typeface="Arial" panose="020B0604020202020204" pitchFamily="34" charset="0"/>
                <a:ea typeface="+mn-ea"/>
                <a:cs typeface="Arial" panose="020B0604020202020204" pitchFamily="34" charset="0"/>
              </a:rPr>
              <a:t>ManageMentor</a:t>
            </a:r>
            <a:r>
              <a:rPr lang="en-US" sz="900" b="0" kern="1200" baseline="0" dirty="0">
                <a:solidFill>
                  <a:schemeClr val="tx1"/>
                </a:solidFill>
                <a:latin typeface="Arial" panose="020B0604020202020204" pitchFamily="34" charset="0"/>
                <a:ea typeface="+mn-ea"/>
                <a:cs typeface="Arial" panose="020B0604020202020204" pitchFamily="34" charset="0"/>
              </a:rPr>
              <a:t> topic. Remember, the only way to develop a skill is to apply and experiment with the use of that skill in your workplace.</a:t>
            </a:r>
            <a:r>
              <a:rPr lang="en-US" sz="800" b="0" kern="1200" baseline="0" dirty="0">
                <a:solidFill>
                  <a:schemeClr val="tx1"/>
                </a:solidFill>
                <a:effectLst/>
                <a:latin typeface="Arial" panose="020B0604020202020204" pitchFamily="34" charset="0"/>
                <a:ea typeface="+mn-ea"/>
                <a:cs typeface="Arial" panose="020B0604020202020204" pitchFamily="34" charset="0"/>
              </a:rPr>
              <a:t> </a:t>
            </a:r>
          </a:p>
          <a:p>
            <a:endParaRPr lang="en-US" dirty="0"/>
          </a:p>
        </p:txBody>
      </p:sp>
    </p:spTree>
    <p:extLst>
      <p:ext uri="{BB962C8B-B14F-4D97-AF65-F5344CB8AC3E}">
        <p14:creationId xmlns:p14="http://schemas.microsoft.com/office/powerpoint/2010/main" val="30432991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r>
              <a:rPr lang="en-US" b="1" dirty="0"/>
              <a:t>Facilitator notes:</a:t>
            </a:r>
          </a:p>
          <a:p>
            <a:endParaRPr lang="en-US" b="1" dirty="0"/>
          </a:p>
          <a:p>
            <a:r>
              <a:rPr lang="en-US" i="1" dirty="0"/>
              <a:t>Instructions:</a:t>
            </a:r>
            <a:r>
              <a:rPr lang="en-US" dirty="0"/>
              <a:t> Thank</a:t>
            </a:r>
            <a:r>
              <a:rPr lang="en-US" baseline="0" dirty="0"/>
              <a:t> participants for their time and active participation.</a:t>
            </a:r>
            <a:endParaRPr lang="en-US" dirty="0"/>
          </a:p>
          <a:p>
            <a:endParaRPr lang="en-US" dirty="0"/>
          </a:p>
        </p:txBody>
      </p:sp>
    </p:spTree>
    <p:extLst>
      <p:ext uri="{BB962C8B-B14F-4D97-AF65-F5344CB8AC3E}">
        <p14:creationId xmlns:p14="http://schemas.microsoft.com/office/powerpoint/2010/main" val="52585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a:t>
            </a:r>
            <a:r>
              <a:rPr lang="en-US" i="0" baseline="0" dirty="0"/>
              <a:t>Time: </a:t>
            </a:r>
            <a:r>
              <a:rPr lang="en-US" baseline="0" dirty="0"/>
              <a:t>1</a:t>
            </a:r>
            <a:r>
              <a:rPr lang="en-US" dirty="0"/>
              <a:t> minute]</a:t>
            </a:r>
          </a:p>
          <a:p>
            <a:endParaRPr lang="en-US" b="1" baseline="0" dirty="0"/>
          </a:p>
          <a:p>
            <a:r>
              <a:rPr lang="en-US" sz="900" b="0" i="1" kern="1200" baseline="0" dirty="0">
                <a:solidFill>
                  <a:schemeClr val="tx1"/>
                </a:solidFill>
                <a:latin typeface="Arial" panose="020B0604020202020204" pitchFamily="34" charset="0"/>
                <a:ea typeface="+mn-ea"/>
                <a:cs typeface="Arial" panose="020B0604020202020204" pitchFamily="34" charset="0"/>
              </a:rPr>
              <a:t>Instructions</a:t>
            </a:r>
            <a:r>
              <a:rPr lang="en-US" sz="900" b="0" kern="1200" baseline="0" dirty="0">
                <a:solidFill>
                  <a:schemeClr val="tx1"/>
                </a:solidFill>
                <a:latin typeface="Arial" panose="020B0604020202020204" pitchFamily="34" charset="0"/>
                <a:ea typeface="+mn-ea"/>
                <a:cs typeface="Arial" panose="020B0604020202020204" pitchFamily="34" charset="0"/>
              </a:rPr>
              <a:t>: Introduce yourself and any co-facilitator or web conferencing producer who might be helping with the session. Acknowledge the relative size of the audience; consider having participants chat in their locations if this information is not readily apparent. The point is to give people a sense of who is participating in the session today.</a:t>
            </a:r>
            <a:endParaRPr lang="en-US" dirty="0"/>
          </a:p>
          <a:p>
            <a:endParaRPr lang="en-US" dirty="0"/>
          </a:p>
        </p:txBody>
      </p:sp>
    </p:spTree>
    <p:extLst>
      <p:ext uri="{BB962C8B-B14F-4D97-AF65-F5344CB8AC3E}">
        <p14:creationId xmlns:p14="http://schemas.microsoft.com/office/powerpoint/2010/main" val="285522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a:t>
            </a:r>
            <a:r>
              <a:rPr lang="en-US" i="0" baseline="0" dirty="0"/>
              <a:t>Time: </a:t>
            </a:r>
            <a:r>
              <a:rPr lang="en-US" baseline="0" dirty="0"/>
              <a:t>1</a:t>
            </a:r>
            <a:r>
              <a:rPr lang="en-US" dirty="0"/>
              <a:t> minute]</a:t>
            </a:r>
          </a:p>
          <a:p>
            <a:endParaRPr lang="en-US" b="1" dirty="0"/>
          </a:p>
          <a:p>
            <a:r>
              <a:rPr lang="en-US" i="1" dirty="0"/>
              <a:t>Say: </a:t>
            </a:r>
            <a:r>
              <a:rPr lang="en-US" i="0" dirty="0"/>
              <a:t>Today’s session</a:t>
            </a:r>
            <a:r>
              <a:rPr lang="en-US" i="0" baseline="0" dirty="0"/>
              <a:t> has been designed to be an interactive experience. To get the most from the session, h</a:t>
            </a:r>
            <a:r>
              <a:rPr lang="en-US" dirty="0"/>
              <a:t>ere are a few tips about how to participate.</a:t>
            </a:r>
          </a:p>
          <a:p>
            <a:endParaRPr lang="en-US" dirty="0"/>
          </a:p>
          <a:p>
            <a:r>
              <a:rPr lang="en-US" sz="900" b="0" i="1" kern="1200" baseline="0" dirty="0">
                <a:solidFill>
                  <a:schemeClr val="tx1"/>
                </a:solidFill>
                <a:latin typeface="Arial" panose="020B0604020202020204" pitchFamily="34" charset="0"/>
                <a:ea typeface="+mn-ea"/>
                <a:cs typeface="Arial" panose="020B0604020202020204" pitchFamily="34" charset="0"/>
              </a:rPr>
              <a:t>Instructions: </a:t>
            </a:r>
            <a:r>
              <a:rPr lang="en-US" sz="900" b="0" kern="1200" baseline="0" dirty="0">
                <a:solidFill>
                  <a:schemeClr val="tx1"/>
                </a:solidFill>
                <a:latin typeface="Arial" panose="020B0604020202020204" pitchFamily="34" charset="0"/>
                <a:ea typeface="+mn-ea"/>
                <a:cs typeface="Arial" panose="020B0604020202020204" pitchFamily="34" charset="0"/>
              </a:rPr>
              <a:t>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p:txBody>
      </p:sp>
    </p:spTree>
    <p:extLst>
      <p:ext uri="{BB962C8B-B14F-4D97-AF65-F5344CB8AC3E}">
        <p14:creationId xmlns:p14="http://schemas.microsoft.com/office/powerpoint/2010/main" val="3994525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r>
              <a:rPr lang="en-US" sz="800" b="1" dirty="0"/>
              <a:t>Facilitator notes:</a:t>
            </a:r>
          </a:p>
          <a:p>
            <a:endParaRPr lang="en-US" sz="8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900" dirty="0"/>
              <a:t>[Time: 3 minutes]</a:t>
            </a:r>
          </a:p>
          <a:p>
            <a:endParaRPr lang="en-US" sz="900" b="0" i="1" kern="1200" baseline="0" dirty="0">
              <a:solidFill>
                <a:schemeClr val="tx1"/>
              </a:solidFill>
              <a:latin typeface="Arial" panose="020B0604020202020204" pitchFamily="34" charset="0"/>
              <a:ea typeface="+mn-ea"/>
              <a:cs typeface="Arial" panose="020B0604020202020204" pitchFamily="34" charset="0"/>
            </a:endParaRPr>
          </a:p>
          <a:p>
            <a:r>
              <a:rPr lang="en-US" sz="900" b="0" i="1" kern="1200" baseline="0" dirty="0">
                <a:solidFill>
                  <a:schemeClr val="tx1"/>
                </a:solidFill>
                <a:latin typeface="Arial" panose="020B0604020202020204" pitchFamily="34" charset="0"/>
                <a:ea typeface="+mn-ea"/>
                <a:cs typeface="Arial" panose="020B0604020202020204" pitchFamily="34" charset="0"/>
              </a:rPr>
              <a:t>Say: </a:t>
            </a:r>
            <a:r>
              <a:rPr lang="en-US" sz="900" b="0" kern="1200" baseline="0" dirty="0">
                <a:solidFill>
                  <a:schemeClr val="tx1"/>
                </a:solidFill>
                <a:latin typeface="Arial" panose="020B0604020202020204" pitchFamily="34" charset="0"/>
                <a:ea typeface="+mn-ea"/>
                <a:cs typeface="Arial" panose="020B0604020202020204" pitchFamily="34" charset="0"/>
              </a:rPr>
              <a:t>Let’s start by taking a look at the opening question. Thank you, everyone, for your answers in the chat.</a:t>
            </a:r>
          </a:p>
          <a:p>
            <a:r>
              <a:rPr lang="en-US" sz="900" b="0" i="1" kern="1200" baseline="0" dirty="0">
                <a:solidFill>
                  <a:schemeClr val="tx1"/>
                </a:solidFill>
                <a:latin typeface="Arial" panose="020B0604020202020204" pitchFamily="34" charset="0"/>
                <a:ea typeface="+mn-ea"/>
                <a:cs typeface="Arial" panose="020B0604020202020204" pitchFamily="34" charset="0"/>
              </a:rPr>
              <a:t> </a:t>
            </a:r>
            <a:endParaRPr lang="en-US" sz="900" b="0" kern="1200" baseline="0" dirty="0">
              <a:solidFill>
                <a:schemeClr val="tx1"/>
              </a:solidFill>
              <a:latin typeface="Arial" panose="020B0604020202020204" pitchFamily="34" charset="0"/>
              <a:ea typeface="+mn-ea"/>
              <a:cs typeface="Arial" panose="020B0604020202020204" pitchFamily="34" charset="0"/>
            </a:endParaRPr>
          </a:p>
          <a:p>
            <a:r>
              <a:rPr lang="en-US" sz="900" b="0" i="1" kern="1200" baseline="0" dirty="0">
                <a:solidFill>
                  <a:schemeClr val="tx1"/>
                </a:solidFill>
                <a:latin typeface="Arial" panose="020B0604020202020204" pitchFamily="34" charset="0"/>
                <a:ea typeface="+mn-ea"/>
                <a:cs typeface="Arial" panose="020B0604020202020204" pitchFamily="34" charset="0"/>
              </a:rPr>
              <a:t>Instructions:</a:t>
            </a:r>
            <a:r>
              <a:rPr lang="en-US" sz="900" b="0" kern="1200" baseline="0" dirty="0">
                <a:solidFill>
                  <a:schemeClr val="tx1"/>
                </a:solidFill>
                <a:latin typeface="Arial" panose="020B0604020202020204" pitchFamily="34" charset="0"/>
                <a:ea typeface="+mn-ea"/>
                <a:cs typeface="Arial" panose="020B0604020202020204" pitchFamily="34" charset="0"/>
              </a:rPr>
              <a:t> Debrief the icebreaker question. Look for common responses in the chat window. Briefly summarize them and validate the </a:t>
            </a:r>
            <a:r>
              <a:rPr lang="en-US" sz="900" b="0" kern="1200" baseline="0" dirty="0">
                <a:solidFill>
                  <a:schemeClr val="tx1">
                    <a:lumMod val="75000"/>
                    <a:lumOff val="25000"/>
                  </a:schemeClr>
                </a:solidFill>
                <a:latin typeface="Arial" panose="020B0604020202020204" pitchFamily="34" charset="0"/>
                <a:ea typeface="+mn-ea"/>
                <a:cs typeface="Arial" panose="020B0604020202020204" pitchFamily="34" charset="0"/>
              </a:rPr>
              <a:t>participants’ responses (e.g., say, “I see that some of you think of business acumen as having good instincts. Some of you see it as tied to understanding the financial side of the organization.”)</a:t>
            </a:r>
          </a:p>
          <a:p>
            <a:r>
              <a:rPr lang="en-US" sz="900" b="0" kern="1200" baseline="0" dirty="0">
                <a:solidFill>
                  <a:schemeClr val="tx1"/>
                </a:solidFill>
                <a:latin typeface="Arial" panose="020B0604020202020204" pitchFamily="34" charset="0"/>
                <a:ea typeface="+mn-ea"/>
                <a:cs typeface="Arial" panose="020B0604020202020204" pitchFamily="34" charset="0"/>
              </a:rPr>
              <a:t> </a:t>
            </a:r>
          </a:p>
          <a:p>
            <a:pPr rtl="0" fontAlgn="base"/>
            <a:r>
              <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Note: Sample responses you might hear from participants: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marL="171450" indent="-171450" rtl="0" fontAlgn="base">
              <a:buFont typeface="Arial" panose="020B0604020202020204" pitchFamily="34" charset="0"/>
              <a:buChar char="•"/>
            </a:pP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Knowing how to make a profit </a:t>
            </a:r>
          </a:p>
          <a:p>
            <a:pPr marL="171450" indent="-171450" rtl="0" fontAlgn="base">
              <a:buFont typeface="Arial" panose="020B0604020202020204" pitchFamily="34" charset="0"/>
              <a:buChar char="•"/>
            </a:pP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Knowing business terms </a:t>
            </a:r>
          </a:p>
          <a:p>
            <a:pPr marL="171450" indent="-171450" rtl="0" fontAlgn="base">
              <a:buFont typeface="Arial" panose="020B0604020202020204" pitchFamily="34" charset="0"/>
              <a:buChar char="•"/>
            </a:pP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Understanding financial concepts </a:t>
            </a:r>
          </a:p>
          <a:p>
            <a:pPr marL="171450" indent="-171450" rtl="0" fontAlgn="base">
              <a:buFont typeface="Arial" panose="020B0604020202020204" pitchFamily="34" charset="0"/>
              <a:buChar char="•"/>
            </a:pP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Knowing business strategy </a:t>
            </a:r>
          </a:p>
          <a:p>
            <a:pPr marL="171450" indent="-171450" rtl="0" fontAlgn="base">
              <a:buFont typeface="Arial" panose="020B0604020202020204" pitchFamily="34" charset="0"/>
              <a:buChar char="•"/>
            </a:pP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Having a talent for business </a:t>
            </a:r>
          </a:p>
          <a:p>
            <a:pPr marL="171450" indent="-171450" rtl="0" fontAlgn="base">
              <a:buFont typeface="Arial" panose="020B0604020202020204" pitchFamily="34" charset="0"/>
              <a:buChar char="•"/>
            </a:pP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Having good business instincts </a:t>
            </a:r>
          </a:p>
          <a:p>
            <a:pPr marL="171450" indent="-171450" rtl="0" fontAlgn="base">
              <a:buFont typeface="Arial" panose="020B0604020202020204" pitchFamily="34" charset="0"/>
              <a:buChar char="•"/>
            </a:pP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It helps you work better with other teams. </a:t>
            </a:r>
          </a:p>
          <a:p>
            <a:pPr marL="171450" indent="-171450" rtl="0" fontAlgn="base">
              <a:buFont typeface="Arial" panose="020B0604020202020204" pitchFamily="34" charset="0"/>
              <a:buChar char="•"/>
            </a:pP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It helps you advance your career.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r>
              <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Say: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Business acumen is a term that covers a lot of concepts. That’s because there are many parts and pieces to business success. You don’t need to be an expert in everything to have business acumen. And it’s not just for senior leadership or for the finance team. It’s really about building up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an understanding of the organization as a whole</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To sharpen your business acumen, you can learn more about fundamental business principles and how to apply them in your role.</a:t>
            </a:r>
          </a:p>
          <a:p>
            <a:endParaRPr lang="en-US" dirty="0"/>
          </a:p>
        </p:txBody>
      </p:sp>
    </p:spTree>
    <p:extLst>
      <p:ext uri="{BB962C8B-B14F-4D97-AF65-F5344CB8AC3E}">
        <p14:creationId xmlns:p14="http://schemas.microsoft.com/office/powerpoint/2010/main" val="216881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900" dirty="0"/>
              <a:t>[Time: 1 minute]</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i="1" dirty="0"/>
              <a:t>Say</a:t>
            </a:r>
            <a:r>
              <a:rPr lang="en-US" dirty="0"/>
              <a:t>:</a:t>
            </a:r>
            <a:r>
              <a:rPr lang="en-US" baseline="0" dirty="0"/>
              <a:t> </a:t>
            </a:r>
            <a:r>
              <a:rPr lang="en-US" sz="900" b="0" kern="1200" baseline="0" dirty="0">
                <a:solidFill>
                  <a:schemeClr val="tx1"/>
                </a:solidFill>
                <a:latin typeface="Arial" panose="020B0604020202020204" pitchFamily="34" charset="0"/>
                <a:ea typeface="+mn-ea"/>
                <a:cs typeface="Arial" panose="020B0604020202020204" pitchFamily="34" charset="0"/>
              </a:rPr>
              <a:t>Today’s session is about understanding the different aspects of business acumen and how you can build your knowledge and skills. Specifically, we are going to discuss the benefits of business acumen, the basic building blocks of business success, and how to understand and apply business strategy.</a:t>
            </a:r>
          </a:p>
          <a:p>
            <a:endParaRPr lang="en-US" dirty="0"/>
          </a:p>
        </p:txBody>
      </p:sp>
    </p:spTree>
    <p:extLst>
      <p:ext uri="{BB962C8B-B14F-4D97-AF65-F5344CB8AC3E}">
        <p14:creationId xmlns:p14="http://schemas.microsoft.com/office/powerpoint/2010/main" val="36722715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900" dirty="0"/>
              <a:t>[Time: 1/2 minute]</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900" b="0" i="1" kern="1200" baseline="0" dirty="0">
                <a:solidFill>
                  <a:schemeClr val="tx1"/>
                </a:solidFill>
                <a:latin typeface="Arial" panose="020B0604020202020204" pitchFamily="34" charset="0"/>
                <a:ea typeface="+mn-ea"/>
                <a:cs typeface="Arial" panose="020B0604020202020204" pitchFamily="34" charset="0"/>
              </a:rPr>
              <a:t>Say:</a:t>
            </a:r>
            <a:r>
              <a:rPr lang="en-US" sz="900" b="0" kern="1200" baseline="0" dirty="0">
                <a:solidFill>
                  <a:schemeClr val="tx1"/>
                </a:solidFill>
                <a:latin typeface="Arial" panose="020B0604020202020204" pitchFamily="34" charset="0"/>
                <a:ea typeface="+mn-ea"/>
                <a:cs typeface="Arial" panose="020B0604020202020204" pitchFamily="34" charset="0"/>
              </a:rPr>
              <a:t> Let’s get started by defining business acumen and exploring the benefits of increasing your business acumen.</a:t>
            </a:r>
            <a:endParaRPr lang="en-US" dirty="0"/>
          </a:p>
        </p:txBody>
      </p:sp>
    </p:spTree>
    <p:extLst>
      <p:ext uri="{BB962C8B-B14F-4D97-AF65-F5344CB8AC3E}">
        <p14:creationId xmlns:p14="http://schemas.microsoft.com/office/powerpoint/2010/main" val="1085447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rtl="0" fontAlgn="base"/>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Facilitator notes: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endParaRPr lang="en-US" sz="8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900" dirty="0"/>
              <a:t>[Time: 1 minute]</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Say: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Business acumen means having an understanding of the big picture of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how organizations operate</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and how they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succeed financially</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We could also talk about having an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enterprise mindset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or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thinking like an owner</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Or we might use the term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“business savvy.”</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All these terms mean that you know how to think about the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organization as a whole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and how to bring that knowledge into what you do in your specific role. Anyone can build business acumen by learning some basic business principles and getting in the habit of asking questions about the business impacts of decisions and processes. </a:t>
            </a:r>
          </a:p>
        </p:txBody>
      </p:sp>
    </p:spTree>
    <p:extLst>
      <p:ext uri="{BB962C8B-B14F-4D97-AF65-F5344CB8AC3E}">
        <p14:creationId xmlns:p14="http://schemas.microsoft.com/office/powerpoint/2010/main" val="2297361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rtl="0" fontAlgn="base"/>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Facilitator notes:</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[Time: 2 minutes]</a:t>
            </a:r>
          </a:p>
          <a:p>
            <a:pPr rtl="0" fontAlgn="base"/>
            <a:endPar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rtl="0" fontAlgn="base"/>
            <a:r>
              <a:rPr lang="en-US" sz="900" b="0" i="1"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Instructions: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Ask participants to enter their poll responses in the chat. Summarize or comment on the results, noting any patterns you see. Note that becoming more familiar with areas of the organization that you are </a:t>
            </a:r>
            <a:r>
              <a:rPr lang="en-US" sz="900" b="1"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less </a:t>
            </a:r>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knowledgeable about helps to build business acumen. </a:t>
            </a:r>
          </a:p>
          <a:p>
            <a:pPr rtl="0" fontAlgn="base"/>
            <a:r>
              <a:rPr lang="en-US" sz="900" b="0" i="0" u="none" strike="noStrike" kern="1200" baseline="0" dirty="0">
                <a:solidFill>
                  <a:schemeClr val="tx1">
                    <a:lumMod val="75000"/>
                    <a:lumOff val="25000"/>
                  </a:schemeClr>
                </a:solidFill>
                <a:effectLst/>
                <a:latin typeface="Arial" panose="020B0604020202020204" pitchFamily="34" charset="0"/>
                <a:ea typeface="+mn-ea"/>
                <a:cs typeface="Arial" panose="020B0604020202020204" pitchFamily="34" charset="0"/>
              </a:rPr>
              <a:t> </a:t>
            </a:r>
          </a:p>
          <a:p>
            <a:endParaRPr lang="en-US" dirty="0"/>
          </a:p>
        </p:txBody>
      </p:sp>
    </p:spTree>
    <p:extLst>
      <p:ext uri="{BB962C8B-B14F-4D97-AF65-F5344CB8AC3E}">
        <p14:creationId xmlns:p14="http://schemas.microsoft.com/office/powerpoint/2010/main" val="20557035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MM CAFE_TITLE COVER">
    <p:bg>
      <p:bgPr>
        <a:solidFill>
          <a:schemeClr val="bg1"/>
        </a:soli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33C899F4-495F-D64F-AC34-0718C8A85242}"/>
              </a:ext>
            </a:extLst>
          </p:cNvPr>
          <p:cNvSpPr>
            <a:spLocks noGrp="1"/>
          </p:cNvSpPr>
          <p:nvPr>
            <p:ph type="body" sz="quarter" idx="20"/>
          </p:nvPr>
        </p:nvSpPr>
        <p:spPr>
          <a:xfrm>
            <a:off x="533400" y="2685120"/>
            <a:ext cx="5130801" cy="1678141"/>
          </a:xfrm>
          <a:prstGeom prst="rect">
            <a:avLst/>
          </a:prstGeom>
        </p:spPr>
        <p:txBody>
          <a:bodyPr lIns="0" tIns="0" rIns="0" bIns="0"/>
          <a:lstStyle>
            <a:lvl1pPr marL="9260" indent="0" algn="l">
              <a:spcBef>
                <a:spcPts val="0"/>
              </a:spcBef>
              <a:buNone/>
              <a:tabLst/>
              <a:defRPr sz="4000" b="1" spc="-100" baseline="0">
                <a:solidFill>
                  <a:schemeClr val="tx1"/>
                </a:solidFill>
                <a:latin typeface="Arial" panose="020B0604020202020204" pitchFamily="34" charset="0"/>
                <a:cs typeface="Arial" panose="020B0604020202020204" pitchFamily="34" charset="0"/>
              </a:defRPr>
            </a:lvl1pPr>
            <a:lvl2pPr marL="9260" indent="0" algn="l">
              <a:spcBef>
                <a:spcPts val="833"/>
              </a:spcBef>
              <a:buNone/>
              <a:tabLst/>
              <a:defRPr sz="3000" b="0" spc="-83" baseline="0">
                <a:solidFill>
                  <a:schemeClr val="tx1"/>
                </a:solidFill>
                <a:latin typeface="Arial" panose="020B0604020202020204" pitchFamily="34" charset="0"/>
                <a:cs typeface="Arial" panose="020B0604020202020204" pitchFamily="34" charset="0"/>
              </a:defRPr>
            </a:lvl2pPr>
            <a:lvl3pPr marL="9260" indent="0" algn="l">
              <a:spcBef>
                <a:spcPts val="2083"/>
              </a:spcBef>
              <a:buNone/>
              <a:tabLst/>
              <a:defRPr sz="1333" b="1" cap="all" spc="-42" baseline="0">
                <a:solidFill>
                  <a:schemeClr val="tx1"/>
                </a:solidFill>
                <a:latin typeface="Arial" panose="020B0604020202020204" pitchFamily="34" charset="0"/>
                <a:cs typeface="Arial" panose="020B0604020202020204" pitchFamily="34" charset="0"/>
              </a:defRPr>
            </a:lvl3pPr>
            <a:lvl4pPr marL="9260" indent="0" algn="l">
              <a:buNone/>
              <a:tabLst/>
              <a:defRPr b="0" spc="-83" baseline="0">
                <a:solidFill>
                  <a:schemeClr val="tx1"/>
                </a:solidFill>
                <a:latin typeface="Arial" panose="020B0604020202020204" pitchFamily="34" charset="0"/>
                <a:cs typeface="Arial" panose="020B0604020202020204" pitchFamily="34" charset="0"/>
              </a:defRPr>
            </a:lvl4pPr>
            <a:lvl5pPr marL="9260" indent="0" algn="l">
              <a:buNone/>
              <a:tabLst/>
              <a:defRPr b="0" spc="-83" baseline="0">
                <a:solidFill>
                  <a:schemeClr val="tx1"/>
                </a:solidFill>
                <a:latin typeface="Arial" panose="020B0604020202020204" pitchFamily="34" charset="0"/>
                <a:cs typeface="Arial" panose="020B0604020202020204" pitchFamily="34" charset="0"/>
              </a:defRPr>
            </a:lvl5pPr>
          </a:lstStyle>
          <a:p>
            <a:pPr lvl="0"/>
            <a:r>
              <a:rPr lang="en-US" dirty="0"/>
              <a:t>Click to edit Master text styles</a:t>
            </a:r>
          </a:p>
        </p:txBody>
      </p:sp>
      <p:pic>
        <p:nvPicPr>
          <p:cNvPr id="12" name="Graphic 11">
            <a:extLst>
              <a:ext uri="{FF2B5EF4-FFF2-40B4-BE49-F238E27FC236}">
                <a16:creationId xmlns:a16="http://schemas.microsoft.com/office/drawing/2014/main" id="{D80C9EE6-F2BC-CF44-9F5E-66603E60316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49841" y="785977"/>
            <a:ext cx="2943167" cy="202977"/>
          </a:xfrm>
          <a:prstGeom prst="rect">
            <a:avLst/>
          </a:prstGeom>
        </p:spPr>
      </p:pic>
      <p:grpSp>
        <p:nvGrpSpPr>
          <p:cNvPr id="2" name="Group 1">
            <a:extLst>
              <a:ext uri="{FF2B5EF4-FFF2-40B4-BE49-F238E27FC236}">
                <a16:creationId xmlns:a16="http://schemas.microsoft.com/office/drawing/2014/main" id="{8E806BDC-1E82-B146-866A-8060B004BF96}"/>
              </a:ext>
            </a:extLst>
          </p:cNvPr>
          <p:cNvGrpSpPr/>
          <p:nvPr userDrawn="1"/>
        </p:nvGrpSpPr>
        <p:grpSpPr>
          <a:xfrm>
            <a:off x="533400" y="637830"/>
            <a:ext cx="11125200" cy="5467047"/>
            <a:chOff x="533400" y="637830"/>
            <a:chExt cx="5435600" cy="5467047"/>
          </a:xfrm>
        </p:grpSpPr>
        <p:cxnSp>
          <p:nvCxnSpPr>
            <p:cNvPr id="14" name="Straight Connector 13">
              <a:extLst>
                <a:ext uri="{FF2B5EF4-FFF2-40B4-BE49-F238E27FC236}">
                  <a16:creationId xmlns:a16="http://schemas.microsoft.com/office/drawing/2014/main" id="{B221B14C-1E51-ED4A-8160-4BC9F6102A3D}"/>
                </a:ext>
              </a:extLst>
            </p:cNvPr>
            <p:cNvCxnSpPr>
              <a:cxnSpLocks/>
            </p:cNvCxnSpPr>
            <p:nvPr userDrawn="1"/>
          </p:nvCxnSpPr>
          <p:spPr>
            <a:xfrm>
              <a:off x="533400" y="637830"/>
              <a:ext cx="54356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864E2390-6B71-7349-A5F1-97E60EF9469E}"/>
                </a:ext>
              </a:extLst>
            </p:cNvPr>
            <p:cNvCxnSpPr>
              <a:cxnSpLocks/>
            </p:cNvCxnSpPr>
            <p:nvPr userDrawn="1"/>
          </p:nvCxnSpPr>
          <p:spPr>
            <a:xfrm>
              <a:off x="543566" y="6104877"/>
              <a:ext cx="5425434"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grpSp>
      <p:cxnSp>
        <p:nvCxnSpPr>
          <p:cNvPr id="16" name="Straight Connector 15">
            <a:extLst>
              <a:ext uri="{FF2B5EF4-FFF2-40B4-BE49-F238E27FC236}">
                <a16:creationId xmlns:a16="http://schemas.microsoft.com/office/drawing/2014/main" id="{DCA1FC1A-7C6E-DF45-B77D-EBA136E50A38}"/>
              </a:ext>
            </a:extLst>
          </p:cNvPr>
          <p:cNvCxnSpPr>
            <a:cxnSpLocks/>
          </p:cNvCxnSpPr>
          <p:nvPr userDrawn="1"/>
        </p:nvCxnSpPr>
        <p:spPr>
          <a:xfrm>
            <a:off x="543803" y="1119414"/>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Picture Placeholder 3">
            <a:extLst>
              <a:ext uri="{FF2B5EF4-FFF2-40B4-BE49-F238E27FC236}">
                <a16:creationId xmlns:a16="http://schemas.microsoft.com/office/drawing/2014/main" id="{E82370C3-F232-764C-86AA-9F6B8B675368}"/>
              </a:ext>
            </a:extLst>
          </p:cNvPr>
          <p:cNvSpPr>
            <a:spLocks noGrp="1"/>
          </p:cNvSpPr>
          <p:nvPr>
            <p:ph type="pic" sz="quarter" idx="28"/>
          </p:nvPr>
        </p:nvSpPr>
        <p:spPr>
          <a:xfrm>
            <a:off x="5700306" y="1379095"/>
            <a:ext cx="5958294" cy="4489554"/>
          </a:xfrm>
          <a:prstGeom prst="rect">
            <a:avLst/>
          </a:prstGeom>
          <a:noFill/>
        </p:spPr>
        <p:txBody>
          <a:bodyPr anchor="ctr"/>
          <a:lstStyle>
            <a:lvl1pPr marL="0" indent="0" algn="ctr">
              <a:buNone/>
              <a:defRPr sz="1200"/>
            </a:lvl1pPr>
          </a:lstStyle>
          <a:p>
            <a:r>
              <a:rPr lang="en-US"/>
              <a:t>Click icon to add picture</a:t>
            </a:r>
            <a:endParaRPr lang="en-US" dirty="0"/>
          </a:p>
        </p:txBody>
      </p:sp>
    </p:spTree>
    <p:extLst>
      <p:ext uri="{BB962C8B-B14F-4D97-AF65-F5344CB8AC3E}">
        <p14:creationId xmlns:p14="http://schemas.microsoft.com/office/powerpoint/2010/main" val="1992957458"/>
      </p:ext>
    </p:extLst>
  </p:cSld>
  <p:clrMapOvr>
    <a:masterClrMapping/>
  </p:clrMapOvr>
  <p:extLst>
    <p:ext uri="{DCECCB84-F9BA-43D5-87BE-67443E8EF086}">
      <p15:sldGuideLst xmlns:p15="http://schemas.microsoft.com/office/powerpoint/2012/main">
        <p15:guide id="1" orient="horz" pos="576">
          <p15:clr>
            <a:srgbClr val="FBAE40"/>
          </p15:clr>
        </p15:guide>
        <p15:guide id="3" pos="52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MM_3 COLUMN_BULLETS">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0C5449AF-9717-E94C-A331-C25259EC3D53}"/>
              </a:ext>
            </a:extLst>
          </p:cNvPr>
          <p:cNvSpPr>
            <a:spLocks noGrp="1"/>
          </p:cNvSpPr>
          <p:nvPr>
            <p:ph type="body" sz="quarter" idx="29"/>
          </p:nvPr>
        </p:nvSpPr>
        <p:spPr>
          <a:xfrm>
            <a:off x="533400" y="2247900"/>
            <a:ext cx="354330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11" name="Text Placeholder 9">
            <a:extLst>
              <a:ext uri="{FF2B5EF4-FFF2-40B4-BE49-F238E27FC236}">
                <a16:creationId xmlns:a16="http://schemas.microsoft.com/office/drawing/2014/main" id="{F0193BC6-AD26-E040-91B2-958EAF6BC9FC}"/>
              </a:ext>
            </a:extLst>
          </p:cNvPr>
          <p:cNvSpPr>
            <a:spLocks noGrp="1"/>
          </p:cNvSpPr>
          <p:nvPr>
            <p:ph type="body" sz="quarter" idx="30"/>
          </p:nvPr>
        </p:nvSpPr>
        <p:spPr>
          <a:xfrm>
            <a:off x="4341750" y="2247900"/>
            <a:ext cx="35449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7" name="Content Placeholder 5">
            <a:extLst>
              <a:ext uri="{FF2B5EF4-FFF2-40B4-BE49-F238E27FC236}">
                <a16:creationId xmlns:a16="http://schemas.microsoft.com/office/drawing/2014/main" id="{F4421A7E-BF7C-3E40-B163-C4043D92246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14EF34CB-FF71-AC43-AA62-86C501065BE8}"/>
              </a:ext>
            </a:extLst>
          </p:cNvPr>
          <p:cNvSpPr>
            <a:spLocks noGrp="1"/>
          </p:cNvSpPr>
          <p:nvPr>
            <p:ph type="body" sz="quarter" idx="31"/>
          </p:nvPr>
        </p:nvSpPr>
        <p:spPr>
          <a:xfrm>
            <a:off x="8113650" y="2247900"/>
            <a:ext cx="35449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12" name="Text Placeholder 6">
            <a:extLst>
              <a:ext uri="{FF2B5EF4-FFF2-40B4-BE49-F238E27FC236}">
                <a16:creationId xmlns:a16="http://schemas.microsoft.com/office/drawing/2014/main" id="{53BB4C6B-9D3F-9447-91B8-482EA0139A69}"/>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Tree>
    <p:extLst>
      <p:ext uri="{BB962C8B-B14F-4D97-AF65-F5344CB8AC3E}">
        <p14:creationId xmlns:p14="http://schemas.microsoft.com/office/powerpoint/2010/main" val="444103622"/>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MM_HEADLINE ONLY">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7DA9EDD-44FD-4E40-B850-36829108E61A}"/>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5" name="Text Placeholder 6">
            <a:extLst>
              <a:ext uri="{FF2B5EF4-FFF2-40B4-BE49-F238E27FC236}">
                <a16:creationId xmlns:a16="http://schemas.microsoft.com/office/drawing/2014/main" id="{F8687DF0-CB09-1541-BAF5-D59221A23143}"/>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
        <p:nvSpPr>
          <p:cNvPr id="7" name="Content Placeholder 5">
            <a:extLst>
              <a:ext uri="{FF2B5EF4-FFF2-40B4-BE49-F238E27FC236}">
                <a16:creationId xmlns:a16="http://schemas.microsoft.com/office/drawing/2014/main" id="{1107D659-38AD-A140-B16F-74A229E4AC9F}"/>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141001729"/>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MM_3 COL NUMBERED BOX">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4D24D1-52FF-CF43-91AF-90A633E224F5}"/>
              </a:ext>
            </a:extLst>
          </p:cNvPr>
          <p:cNvSpPr/>
          <p:nvPr userDrawn="1"/>
        </p:nvSpPr>
        <p:spPr>
          <a:xfrm>
            <a:off x="545274" y="2247899"/>
            <a:ext cx="3531426"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F0C736C-2482-DB44-86E8-7DA557EDEFBC}"/>
              </a:ext>
            </a:extLst>
          </p:cNvPr>
          <p:cNvSpPr/>
          <p:nvPr userDrawn="1"/>
        </p:nvSpPr>
        <p:spPr>
          <a:xfrm>
            <a:off x="4305300" y="2247899"/>
            <a:ext cx="3581400"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013B65D5-F1D7-3242-9D85-5D5B3AC2D098}"/>
              </a:ext>
            </a:extLst>
          </p:cNvPr>
          <p:cNvSpPr/>
          <p:nvPr userDrawn="1"/>
        </p:nvSpPr>
        <p:spPr>
          <a:xfrm>
            <a:off x="8115300" y="2247899"/>
            <a:ext cx="3539559"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5">
            <a:extLst>
              <a:ext uri="{FF2B5EF4-FFF2-40B4-BE49-F238E27FC236}">
                <a16:creationId xmlns:a16="http://schemas.microsoft.com/office/drawing/2014/main" id="{1B60BA9B-CFB0-E848-BF4C-6F99A4B479E6}"/>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16" name="Straight Connector 15">
            <a:extLst>
              <a:ext uri="{FF2B5EF4-FFF2-40B4-BE49-F238E27FC236}">
                <a16:creationId xmlns:a16="http://schemas.microsoft.com/office/drawing/2014/main" id="{B70762CE-F358-E644-8AC9-EAA7D89B544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081492E2-0C55-244C-8F8D-6ACF2D42C495}"/>
              </a:ext>
            </a:extLst>
          </p:cNvPr>
          <p:cNvSpPr>
            <a:spLocks noGrp="1"/>
          </p:cNvSpPr>
          <p:nvPr>
            <p:ph type="body" sz="quarter" idx="31"/>
          </p:nvPr>
        </p:nvSpPr>
        <p:spPr>
          <a:xfrm>
            <a:off x="695446" y="3118155"/>
            <a:ext cx="3043177"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26" name="Text Placeholder 9">
            <a:extLst>
              <a:ext uri="{FF2B5EF4-FFF2-40B4-BE49-F238E27FC236}">
                <a16:creationId xmlns:a16="http://schemas.microsoft.com/office/drawing/2014/main" id="{56CB346A-376C-954C-A91F-0100F074A5C4}"/>
              </a:ext>
            </a:extLst>
          </p:cNvPr>
          <p:cNvSpPr>
            <a:spLocks noGrp="1"/>
          </p:cNvSpPr>
          <p:nvPr>
            <p:ph type="body" sz="quarter" idx="32"/>
          </p:nvPr>
        </p:nvSpPr>
        <p:spPr>
          <a:xfrm>
            <a:off x="4495800" y="3118155"/>
            <a:ext cx="3099121"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27" name="Text Placeholder 9">
            <a:extLst>
              <a:ext uri="{FF2B5EF4-FFF2-40B4-BE49-F238E27FC236}">
                <a16:creationId xmlns:a16="http://schemas.microsoft.com/office/drawing/2014/main" id="{0CF2261F-68F5-C340-A4ED-F19D6A80E9F8}"/>
              </a:ext>
            </a:extLst>
          </p:cNvPr>
          <p:cNvSpPr>
            <a:spLocks noGrp="1"/>
          </p:cNvSpPr>
          <p:nvPr>
            <p:ph type="body" sz="quarter" idx="33"/>
          </p:nvPr>
        </p:nvSpPr>
        <p:spPr>
          <a:xfrm>
            <a:off x="8298787" y="3118155"/>
            <a:ext cx="3197767"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14" name="Text Placeholder 6">
            <a:extLst>
              <a:ext uri="{FF2B5EF4-FFF2-40B4-BE49-F238E27FC236}">
                <a16:creationId xmlns:a16="http://schemas.microsoft.com/office/drawing/2014/main" id="{74213DB8-B794-4D46-98EC-497C4554C4CD}"/>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
        <p:nvSpPr>
          <p:cNvPr id="19" name="TextBox 18">
            <a:extLst>
              <a:ext uri="{FF2B5EF4-FFF2-40B4-BE49-F238E27FC236}">
                <a16:creationId xmlns:a16="http://schemas.microsoft.com/office/drawing/2014/main" id="{A07D81B3-E8F5-CF4D-A11F-E7B1F93D4E61}"/>
              </a:ext>
            </a:extLst>
          </p:cNvPr>
          <p:cNvSpPr txBox="1"/>
          <p:nvPr userDrawn="1"/>
        </p:nvSpPr>
        <p:spPr>
          <a:xfrm>
            <a:off x="548640" y="2286000"/>
            <a:ext cx="470000" cy="707886"/>
          </a:xfrm>
          <a:prstGeom prst="rect">
            <a:avLst/>
          </a:prstGeom>
          <a:noFill/>
        </p:spPr>
        <p:txBody>
          <a:bodyPr wrap="none" rtlCol="0">
            <a:spAutoFit/>
          </a:bodyPr>
          <a:lstStyle/>
          <a:p>
            <a:r>
              <a:rPr lang="en-US" sz="4000" dirty="0">
                <a:solidFill>
                  <a:schemeClr val="accent2"/>
                </a:solidFill>
              </a:rPr>
              <a:t>1</a:t>
            </a:r>
          </a:p>
        </p:txBody>
      </p:sp>
      <p:sp>
        <p:nvSpPr>
          <p:cNvPr id="22" name="TextBox 21">
            <a:extLst>
              <a:ext uri="{FF2B5EF4-FFF2-40B4-BE49-F238E27FC236}">
                <a16:creationId xmlns:a16="http://schemas.microsoft.com/office/drawing/2014/main" id="{20A38100-6DCF-754A-8A18-4494F38D9D84}"/>
              </a:ext>
            </a:extLst>
          </p:cNvPr>
          <p:cNvSpPr txBox="1"/>
          <p:nvPr userDrawn="1"/>
        </p:nvSpPr>
        <p:spPr>
          <a:xfrm>
            <a:off x="4419600" y="2286000"/>
            <a:ext cx="470000" cy="707886"/>
          </a:xfrm>
          <a:prstGeom prst="rect">
            <a:avLst/>
          </a:prstGeom>
          <a:noFill/>
        </p:spPr>
        <p:txBody>
          <a:bodyPr wrap="none" rtlCol="0">
            <a:spAutoFit/>
          </a:bodyPr>
          <a:lstStyle/>
          <a:p>
            <a:r>
              <a:rPr lang="en-US" sz="4000" dirty="0">
                <a:solidFill>
                  <a:schemeClr val="accent2"/>
                </a:solidFill>
              </a:rPr>
              <a:t>2</a:t>
            </a:r>
          </a:p>
        </p:txBody>
      </p:sp>
      <p:sp>
        <p:nvSpPr>
          <p:cNvPr id="24" name="TextBox 23">
            <a:extLst>
              <a:ext uri="{FF2B5EF4-FFF2-40B4-BE49-F238E27FC236}">
                <a16:creationId xmlns:a16="http://schemas.microsoft.com/office/drawing/2014/main" id="{4DC4C75E-71E3-AE41-A309-69BB02CE1759}"/>
              </a:ext>
            </a:extLst>
          </p:cNvPr>
          <p:cNvSpPr txBox="1"/>
          <p:nvPr userDrawn="1"/>
        </p:nvSpPr>
        <p:spPr>
          <a:xfrm>
            <a:off x="8229600" y="2286000"/>
            <a:ext cx="470000" cy="707886"/>
          </a:xfrm>
          <a:prstGeom prst="rect">
            <a:avLst/>
          </a:prstGeom>
          <a:noFill/>
        </p:spPr>
        <p:txBody>
          <a:bodyPr wrap="none" rtlCol="0">
            <a:spAutoFit/>
          </a:bodyPr>
          <a:lstStyle/>
          <a:p>
            <a:r>
              <a:rPr lang="en-US" sz="4000" dirty="0">
                <a:solidFill>
                  <a:schemeClr val="accent2"/>
                </a:solidFill>
              </a:rPr>
              <a:t>3</a:t>
            </a:r>
          </a:p>
        </p:txBody>
      </p:sp>
    </p:spTree>
    <p:extLst>
      <p:ext uri="{BB962C8B-B14F-4D97-AF65-F5344CB8AC3E}">
        <p14:creationId xmlns:p14="http://schemas.microsoft.com/office/powerpoint/2010/main" val="2133269079"/>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HMM_NUMBERED LIST">
    <p:bg>
      <p:bgPr>
        <a:solidFill>
          <a:schemeClr val="bg1"/>
        </a:solidFill>
        <a:effectLst/>
      </p:bgPr>
    </p:bg>
    <p:spTree>
      <p:nvGrpSpPr>
        <p:cNvPr id="1" name=""/>
        <p:cNvGrpSpPr/>
        <p:nvPr/>
      </p:nvGrpSpPr>
      <p:grpSpPr>
        <a:xfrm>
          <a:off x="0" y="0"/>
          <a:ext cx="0" cy="0"/>
          <a:chOff x="0" y="0"/>
          <a:chExt cx="0" cy="0"/>
        </a:xfrm>
      </p:grpSpPr>
      <p:sp>
        <p:nvSpPr>
          <p:cNvPr id="15" name="Content Placeholder 5">
            <a:extLst>
              <a:ext uri="{FF2B5EF4-FFF2-40B4-BE49-F238E27FC236}">
                <a16:creationId xmlns:a16="http://schemas.microsoft.com/office/drawing/2014/main" id="{1B60BA9B-CFB0-E848-BF4C-6F99A4B479E6}"/>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16" name="Straight Connector 15">
            <a:extLst>
              <a:ext uri="{FF2B5EF4-FFF2-40B4-BE49-F238E27FC236}">
                <a16:creationId xmlns:a16="http://schemas.microsoft.com/office/drawing/2014/main" id="{B70762CE-F358-E644-8AC9-EAA7D89B544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081492E2-0C55-244C-8F8D-6ACF2D42C495}"/>
              </a:ext>
            </a:extLst>
          </p:cNvPr>
          <p:cNvSpPr>
            <a:spLocks noGrp="1"/>
          </p:cNvSpPr>
          <p:nvPr>
            <p:ph type="body" sz="quarter" idx="31"/>
          </p:nvPr>
        </p:nvSpPr>
        <p:spPr>
          <a:xfrm>
            <a:off x="533400" y="2247900"/>
            <a:ext cx="5435600" cy="3543300"/>
          </a:xfrm>
          <a:prstGeom prst="rect">
            <a:avLst/>
          </a:prstGeom>
        </p:spPr>
        <p:txBody>
          <a:bodyPr lIns="0" tIns="0" rIns="0" bIns="0"/>
          <a:lstStyle>
            <a:lvl1pPr marL="349250" indent="-349250">
              <a:spcBef>
                <a:spcPts val="1500"/>
              </a:spcBef>
              <a:buClr>
                <a:schemeClr val="accent2"/>
              </a:buClr>
              <a:buFont typeface="+mj-lt"/>
              <a:buAutoNum type="arabicPeriod"/>
              <a:tabLst/>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14" name="Text Placeholder 6">
            <a:extLst>
              <a:ext uri="{FF2B5EF4-FFF2-40B4-BE49-F238E27FC236}">
                <a16:creationId xmlns:a16="http://schemas.microsoft.com/office/drawing/2014/main" id="{74213DB8-B794-4D46-98EC-497C4554C4CD}"/>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Tree>
    <p:extLst>
      <p:ext uri="{BB962C8B-B14F-4D97-AF65-F5344CB8AC3E}">
        <p14:creationId xmlns:p14="http://schemas.microsoft.com/office/powerpoint/2010/main" val="907212724"/>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MM_4 COLUMN NUMBERED BOX">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4D24D1-52FF-CF43-91AF-90A633E224F5}"/>
              </a:ext>
            </a:extLst>
          </p:cNvPr>
          <p:cNvSpPr/>
          <p:nvPr userDrawn="1"/>
        </p:nvSpPr>
        <p:spPr>
          <a:xfrm>
            <a:off x="545274" y="2247900"/>
            <a:ext cx="2574477"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241718E2-21DB-8643-BE59-A2124EAD9215}"/>
              </a:ext>
            </a:extLst>
          </p:cNvPr>
          <p:cNvSpPr/>
          <p:nvPr userDrawn="1"/>
        </p:nvSpPr>
        <p:spPr>
          <a:xfrm>
            <a:off x="3393249" y="2247900"/>
            <a:ext cx="2574477"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3A8DE8CC-82F2-A84F-B149-1622B5A4BE33}"/>
              </a:ext>
            </a:extLst>
          </p:cNvPr>
          <p:cNvSpPr/>
          <p:nvPr userDrawn="1"/>
        </p:nvSpPr>
        <p:spPr>
          <a:xfrm>
            <a:off x="6241224" y="2247900"/>
            <a:ext cx="2574477"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D8961762-0727-3845-8FB5-FACEB262A025}"/>
              </a:ext>
            </a:extLst>
          </p:cNvPr>
          <p:cNvSpPr/>
          <p:nvPr userDrawn="1"/>
        </p:nvSpPr>
        <p:spPr>
          <a:xfrm>
            <a:off x="9089200" y="2247900"/>
            <a:ext cx="2574477"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ntent Placeholder 5">
            <a:extLst>
              <a:ext uri="{FF2B5EF4-FFF2-40B4-BE49-F238E27FC236}">
                <a16:creationId xmlns:a16="http://schemas.microsoft.com/office/drawing/2014/main" id="{676F920D-F3F1-A343-BC0D-3CA3B5CA6E31}"/>
              </a:ext>
            </a:extLst>
          </p:cNvPr>
          <p:cNvSpPr>
            <a:spLocks noGrp="1"/>
          </p:cNvSpPr>
          <p:nvPr>
            <p:ph sz="quarter" idx="28"/>
          </p:nvPr>
        </p:nvSpPr>
        <p:spPr>
          <a:xfrm>
            <a:off x="521525" y="860498"/>
            <a:ext cx="11125200" cy="1027937"/>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18" name="Straight Connector 17">
            <a:extLst>
              <a:ext uri="{FF2B5EF4-FFF2-40B4-BE49-F238E27FC236}">
                <a16:creationId xmlns:a16="http://schemas.microsoft.com/office/drawing/2014/main" id="{32253FCB-9825-1D4B-9611-4DE38938F1E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26378781-89B0-7B4A-85CB-9016DD0C4BCA}"/>
              </a:ext>
            </a:extLst>
          </p:cNvPr>
          <p:cNvSpPr>
            <a:spLocks noGrp="1"/>
          </p:cNvSpPr>
          <p:nvPr>
            <p:ph type="body" sz="quarter" idx="31"/>
          </p:nvPr>
        </p:nvSpPr>
        <p:spPr>
          <a:xfrm>
            <a:off x="695447"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24" name="Text Placeholder 9">
            <a:extLst>
              <a:ext uri="{FF2B5EF4-FFF2-40B4-BE49-F238E27FC236}">
                <a16:creationId xmlns:a16="http://schemas.microsoft.com/office/drawing/2014/main" id="{05061768-F2CA-DF4E-B364-031AF460041D}"/>
              </a:ext>
            </a:extLst>
          </p:cNvPr>
          <p:cNvSpPr>
            <a:spLocks noGrp="1"/>
          </p:cNvSpPr>
          <p:nvPr>
            <p:ph type="body" sz="quarter" idx="32"/>
          </p:nvPr>
        </p:nvSpPr>
        <p:spPr>
          <a:xfrm>
            <a:off x="3556323"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25" name="Text Placeholder 9">
            <a:extLst>
              <a:ext uri="{FF2B5EF4-FFF2-40B4-BE49-F238E27FC236}">
                <a16:creationId xmlns:a16="http://schemas.microsoft.com/office/drawing/2014/main" id="{88D3DB3A-2ED0-3D4D-8EB5-3372E27C4773}"/>
              </a:ext>
            </a:extLst>
          </p:cNvPr>
          <p:cNvSpPr>
            <a:spLocks noGrp="1"/>
          </p:cNvSpPr>
          <p:nvPr>
            <p:ph type="body" sz="quarter" idx="33"/>
          </p:nvPr>
        </p:nvSpPr>
        <p:spPr>
          <a:xfrm>
            <a:off x="6405624"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29" name="Text Placeholder 9">
            <a:extLst>
              <a:ext uri="{FF2B5EF4-FFF2-40B4-BE49-F238E27FC236}">
                <a16:creationId xmlns:a16="http://schemas.microsoft.com/office/drawing/2014/main" id="{527EA71C-B6EC-5147-A479-1A231805D0F4}"/>
              </a:ext>
            </a:extLst>
          </p:cNvPr>
          <p:cNvSpPr>
            <a:spLocks noGrp="1"/>
          </p:cNvSpPr>
          <p:nvPr>
            <p:ph type="body" sz="quarter" idx="34"/>
          </p:nvPr>
        </p:nvSpPr>
        <p:spPr>
          <a:xfrm>
            <a:off x="9254925"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19" name="Text Placeholder 6">
            <a:extLst>
              <a:ext uri="{FF2B5EF4-FFF2-40B4-BE49-F238E27FC236}">
                <a16:creationId xmlns:a16="http://schemas.microsoft.com/office/drawing/2014/main" id="{993AA895-A731-AA46-BB06-42DCF5C6D3C6}"/>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
        <p:nvSpPr>
          <p:cNvPr id="27" name="TextBox 26">
            <a:extLst>
              <a:ext uri="{FF2B5EF4-FFF2-40B4-BE49-F238E27FC236}">
                <a16:creationId xmlns:a16="http://schemas.microsoft.com/office/drawing/2014/main" id="{C66349FD-8119-F947-B190-B9ADA3E34E0D}"/>
              </a:ext>
            </a:extLst>
          </p:cNvPr>
          <p:cNvSpPr txBox="1"/>
          <p:nvPr userDrawn="1"/>
        </p:nvSpPr>
        <p:spPr>
          <a:xfrm>
            <a:off x="548640" y="2244820"/>
            <a:ext cx="470000" cy="707886"/>
          </a:xfrm>
          <a:prstGeom prst="rect">
            <a:avLst/>
          </a:prstGeom>
          <a:noFill/>
        </p:spPr>
        <p:txBody>
          <a:bodyPr wrap="none" rtlCol="0">
            <a:spAutoFit/>
          </a:bodyPr>
          <a:lstStyle/>
          <a:p>
            <a:r>
              <a:rPr lang="en-US" sz="4000" dirty="0">
                <a:solidFill>
                  <a:schemeClr val="accent2"/>
                </a:solidFill>
              </a:rPr>
              <a:t>1</a:t>
            </a:r>
          </a:p>
        </p:txBody>
      </p:sp>
      <p:sp>
        <p:nvSpPr>
          <p:cNvPr id="28" name="TextBox 27">
            <a:extLst>
              <a:ext uri="{FF2B5EF4-FFF2-40B4-BE49-F238E27FC236}">
                <a16:creationId xmlns:a16="http://schemas.microsoft.com/office/drawing/2014/main" id="{3D9F632C-A694-0F4A-BD66-6CD5415CCA01}"/>
              </a:ext>
            </a:extLst>
          </p:cNvPr>
          <p:cNvSpPr txBox="1"/>
          <p:nvPr userDrawn="1"/>
        </p:nvSpPr>
        <p:spPr>
          <a:xfrm>
            <a:off x="3465306" y="2244820"/>
            <a:ext cx="470000" cy="707886"/>
          </a:xfrm>
          <a:prstGeom prst="rect">
            <a:avLst/>
          </a:prstGeom>
          <a:noFill/>
        </p:spPr>
        <p:txBody>
          <a:bodyPr wrap="none" rtlCol="0">
            <a:spAutoFit/>
          </a:bodyPr>
          <a:lstStyle/>
          <a:p>
            <a:r>
              <a:rPr lang="en-US" sz="4000" dirty="0">
                <a:solidFill>
                  <a:schemeClr val="accent2"/>
                </a:solidFill>
              </a:rPr>
              <a:t>2</a:t>
            </a:r>
          </a:p>
        </p:txBody>
      </p:sp>
      <p:sp>
        <p:nvSpPr>
          <p:cNvPr id="30" name="TextBox 29">
            <a:extLst>
              <a:ext uri="{FF2B5EF4-FFF2-40B4-BE49-F238E27FC236}">
                <a16:creationId xmlns:a16="http://schemas.microsoft.com/office/drawing/2014/main" id="{A700F94A-2033-3549-AC50-00C5A328EF2F}"/>
              </a:ext>
            </a:extLst>
          </p:cNvPr>
          <p:cNvSpPr txBox="1"/>
          <p:nvPr userDrawn="1"/>
        </p:nvSpPr>
        <p:spPr>
          <a:xfrm>
            <a:off x="6313281" y="2244820"/>
            <a:ext cx="470000" cy="707886"/>
          </a:xfrm>
          <a:prstGeom prst="rect">
            <a:avLst/>
          </a:prstGeom>
          <a:noFill/>
        </p:spPr>
        <p:txBody>
          <a:bodyPr wrap="none" rtlCol="0">
            <a:spAutoFit/>
          </a:bodyPr>
          <a:lstStyle/>
          <a:p>
            <a:r>
              <a:rPr lang="en-US" sz="4000" dirty="0">
                <a:solidFill>
                  <a:schemeClr val="accent2"/>
                </a:solidFill>
              </a:rPr>
              <a:t>3</a:t>
            </a:r>
          </a:p>
        </p:txBody>
      </p:sp>
      <p:sp>
        <p:nvSpPr>
          <p:cNvPr id="31" name="TextBox 30">
            <a:extLst>
              <a:ext uri="{FF2B5EF4-FFF2-40B4-BE49-F238E27FC236}">
                <a16:creationId xmlns:a16="http://schemas.microsoft.com/office/drawing/2014/main" id="{F23B4D64-3277-4743-8EB5-2AA1345A43A5}"/>
              </a:ext>
            </a:extLst>
          </p:cNvPr>
          <p:cNvSpPr txBox="1"/>
          <p:nvPr userDrawn="1"/>
        </p:nvSpPr>
        <p:spPr>
          <a:xfrm>
            <a:off x="9170772" y="2244820"/>
            <a:ext cx="470000" cy="707886"/>
          </a:xfrm>
          <a:prstGeom prst="rect">
            <a:avLst/>
          </a:prstGeom>
          <a:noFill/>
        </p:spPr>
        <p:txBody>
          <a:bodyPr wrap="none" rtlCol="0">
            <a:spAutoFit/>
          </a:bodyPr>
          <a:lstStyle/>
          <a:p>
            <a:r>
              <a:rPr lang="en-US" sz="4000" dirty="0">
                <a:solidFill>
                  <a:schemeClr val="accent2"/>
                </a:solidFill>
              </a:rPr>
              <a:t>4</a:t>
            </a:r>
          </a:p>
        </p:txBody>
      </p:sp>
    </p:spTree>
    <p:extLst>
      <p:ext uri="{BB962C8B-B14F-4D97-AF65-F5344CB8AC3E}">
        <p14:creationId xmlns:p14="http://schemas.microsoft.com/office/powerpoint/2010/main" val="140033560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MM_5 COLUMN_NUMBERED_BOX">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91873C6-29CC-B943-9055-F1E73BD5697F}"/>
              </a:ext>
            </a:extLst>
          </p:cNvPr>
          <p:cNvSpPr/>
          <p:nvPr userDrawn="1"/>
        </p:nvSpPr>
        <p:spPr>
          <a:xfrm>
            <a:off x="533400"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8AA91A09-A89C-6143-85CF-DD54B91ABFF4}"/>
              </a:ext>
            </a:extLst>
          </p:cNvPr>
          <p:cNvSpPr/>
          <p:nvPr userDrawn="1"/>
        </p:nvSpPr>
        <p:spPr>
          <a:xfrm>
            <a:off x="2803151"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1EB238B2-2733-BB41-811B-569478AD15D2}"/>
              </a:ext>
            </a:extLst>
          </p:cNvPr>
          <p:cNvSpPr/>
          <p:nvPr userDrawn="1"/>
        </p:nvSpPr>
        <p:spPr>
          <a:xfrm>
            <a:off x="5072902"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6E05F32D-5529-484E-8046-1B0CE8E1B63A}"/>
              </a:ext>
            </a:extLst>
          </p:cNvPr>
          <p:cNvSpPr/>
          <p:nvPr userDrawn="1"/>
        </p:nvSpPr>
        <p:spPr>
          <a:xfrm>
            <a:off x="7342653"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E1FB0C06-BFD8-6B44-8515-CFB87358FBA1}"/>
              </a:ext>
            </a:extLst>
          </p:cNvPr>
          <p:cNvSpPr/>
          <p:nvPr userDrawn="1"/>
        </p:nvSpPr>
        <p:spPr>
          <a:xfrm>
            <a:off x="9612406"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Content Placeholder 5">
            <a:extLst>
              <a:ext uri="{FF2B5EF4-FFF2-40B4-BE49-F238E27FC236}">
                <a16:creationId xmlns:a16="http://schemas.microsoft.com/office/drawing/2014/main" id="{9C205D95-6168-D54A-B0CE-303599D941BC}"/>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32" name="Straight Connector 31">
            <a:extLst>
              <a:ext uri="{FF2B5EF4-FFF2-40B4-BE49-F238E27FC236}">
                <a16:creationId xmlns:a16="http://schemas.microsoft.com/office/drawing/2014/main" id="{865FFAFE-81FC-214A-898F-D15E08EB8FE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33" name="Text Placeholder 9">
            <a:extLst>
              <a:ext uri="{FF2B5EF4-FFF2-40B4-BE49-F238E27FC236}">
                <a16:creationId xmlns:a16="http://schemas.microsoft.com/office/drawing/2014/main" id="{EBBBCA11-D8A8-3C4C-B807-D77294848E7A}"/>
              </a:ext>
            </a:extLst>
          </p:cNvPr>
          <p:cNvSpPr>
            <a:spLocks noGrp="1"/>
          </p:cNvSpPr>
          <p:nvPr>
            <p:ph type="body" sz="quarter" idx="31"/>
          </p:nvPr>
        </p:nvSpPr>
        <p:spPr>
          <a:xfrm>
            <a:off x="695447"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dirty="0"/>
              <a:t>Click to edit Master text styles</a:t>
            </a:r>
          </a:p>
        </p:txBody>
      </p:sp>
      <p:sp>
        <p:nvSpPr>
          <p:cNvPr id="34" name="Text Placeholder 9">
            <a:extLst>
              <a:ext uri="{FF2B5EF4-FFF2-40B4-BE49-F238E27FC236}">
                <a16:creationId xmlns:a16="http://schemas.microsoft.com/office/drawing/2014/main" id="{63A8C5CD-BE84-D94A-81CD-273244E67A7F}"/>
              </a:ext>
            </a:extLst>
          </p:cNvPr>
          <p:cNvSpPr>
            <a:spLocks noGrp="1"/>
          </p:cNvSpPr>
          <p:nvPr>
            <p:ph type="body" sz="quarter" idx="32"/>
          </p:nvPr>
        </p:nvSpPr>
        <p:spPr>
          <a:xfrm>
            <a:off x="2977589"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dirty="0"/>
              <a:t>Click to edit Master text styles</a:t>
            </a:r>
          </a:p>
        </p:txBody>
      </p:sp>
      <p:sp>
        <p:nvSpPr>
          <p:cNvPr id="35" name="Text Placeholder 9">
            <a:extLst>
              <a:ext uri="{FF2B5EF4-FFF2-40B4-BE49-F238E27FC236}">
                <a16:creationId xmlns:a16="http://schemas.microsoft.com/office/drawing/2014/main" id="{22396DCC-BC6B-2D4D-8C1C-027D387ABCFA}"/>
              </a:ext>
            </a:extLst>
          </p:cNvPr>
          <p:cNvSpPr>
            <a:spLocks noGrp="1"/>
          </p:cNvSpPr>
          <p:nvPr>
            <p:ph type="body" sz="quarter" idx="33"/>
          </p:nvPr>
        </p:nvSpPr>
        <p:spPr>
          <a:xfrm>
            <a:off x="5259730"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dirty="0"/>
              <a:t>Click to edit Master text styles</a:t>
            </a:r>
          </a:p>
        </p:txBody>
      </p:sp>
      <p:sp>
        <p:nvSpPr>
          <p:cNvPr id="36" name="Text Placeholder 9">
            <a:extLst>
              <a:ext uri="{FF2B5EF4-FFF2-40B4-BE49-F238E27FC236}">
                <a16:creationId xmlns:a16="http://schemas.microsoft.com/office/drawing/2014/main" id="{A420631E-EB61-4B4B-A068-4E94FFB93F4D}"/>
              </a:ext>
            </a:extLst>
          </p:cNvPr>
          <p:cNvSpPr>
            <a:spLocks noGrp="1"/>
          </p:cNvSpPr>
          <p:nvPr>
            <p:ph type="body" sz="quarter" idx="34"/>
          </p:nvPr>
        </p:nvSpPr>
        <p:spPr>
          <a:xfrm>
            <a:off x="7507148"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dirty="0"/>
              <a:t>Click to edit Master text styles</a:t>
            </a:r>
          </a:p>
        </p:txBody>
      </p:sp>
      <p:sp>
        <p:nvSpPr>
          <p:cNvPr id="37" name="Text Placeholder 9">
            <a:extLst>
              <a:ext uri="{FF2B5EF4-FFF2-40B4-BE49-F238E27FC236}">
                <a16:creationId xmlns:a16="http://schemas.microsoft.com/office/drawing/2014/main" id="{0DAFA872-12FD-DB43-A39E-AA93A1F1B661}"/>
              </a:ext>
            </a:extLst>
          </p:cNvPr>
          <p:cNvSpPr>
            <a:spLocks noGrp="1"/>
          </p:cNvSpPr>
          <p:nvPr>
            <p:ph type="body" sz="quarter" idx="35"/>
          </p:nvPr>
        </p:nvSpPr>
        <p:spPr>
          <a:xfrm>
            <a:off x="9789290"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dirty="0"/>
              <a:t>Click to edit Master text styles</a:t>
            </a:r>
          </a:p>
        </p:txBody>
      </p:sp>
      <p:sp>
        <p:nvSpPr>
          <p:cNvPr id="22" name="Text Placeholder 6">
            <a:extLst>
              <a:ext uri="{FF2B5EF4-FFF2-40B4-BE49-F238E27FC236}">
                <a16:creationId xmlns:a16="http://schemas.microsoft.com/office/drawing/2014/main" id="{9BA8FE47-F496-D24C-89CA-CDA609A83454}"/>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
        <p:nvSpPr>
          <p:cNvPr id="24" name="TextBox 23">
            <a:extLst>
              <a:ext uri="{FF2B5EF4-FFF2-40B4-BE49-F238E27FC236}">
                <a16:creationId xmlns:a16="http://schemas.microsoft.com/office/drawing/2014/main" id="{A7ED1FAB-72A5-EF40-A6F5-0CA42A3261CB}"/>
              </a:ext>
            </a:extLst>
          </p:cNvPr>
          <p:cNvSpPr txBox="1"/>
          <p:nvPr userDrawn="1"/>
        </p:nvSpPr>
        <p:spPr>
          <a:xfrm>
            <a:off x="548640" y="2244820"/>
            <a:ext cx="470000" cy="707886"/>
          </a:xfrm>
          <a:prstGeom prst="rect">
            <a:avLst/>
          </a:prstGeom>
          <a:noFill/>
        </p:spPr>
        <p:txBody>
          <a:bodyPr wrap="none" rtlCol="0">
            <a:spAutoFit/>
          </a:bodyPr>
          <a:lstStyle/>
          <a:p>
            <a:r>
              <a:rPr lang="en-US" sz="4000" dirty="0">
                <a:solidFill>
                  <a:schemeClr val="accent2"/>
                </a:solidFill>
              </a:rPr>
              <a:t>1</a:t>
            </a:r>
          </a:p>
        </p:txBody>
      </p:sp>
      <p:sp>
        <p:nvSpPr>
          <p:cNvPr id="26" name="TextBox 25">
            <a:extLst>
              <a:ext uri="{FF2B5EF4-FFF2-40B4-BE49-F238E27FC236}">
                <a16:creationId xmlns:a16="http://schemas.microsoft.com/office/drawing/2014/main" id="{49872C0C-D96D-F843-B059-867C53788F68}"/>
              </a:ext>
            </a:extLst>
          </p:cNvPr>
          <p:cNvSpPr txBox="1"/>
          <p:nvPr userDrawn="1"/>
        </p:nvSpPr>
        <p:spPr>
          <a:xfrm>
            <a:off x="2900317" y="2244820"/>
            <a:ext cx="470000" cy="707886"/>
          </a:xfrm>
          <a:prstGeom prst="rect">
            <a:avLst/>
          </a:prstGeom>
          <a:noFill/>
        </p:spPr>
        <p:txBody>
          <a:bodyPr wrap="none" rtlCol="0">
            <a:spAutoFit/>
          </a:bodyPr>
          <a:lstStyle/>
          <a:p>
            <a:r>
              <a:rPr lang="en-US" sz="4000" dirty="0">
                <a:solidFill>
                  <a:schemeClr val="accent2"/>
                </a:solidFill>
              </a:rPr>
              <a:t>2</a:t>
            </a:r>
          </a:p>
        </p:txBody>
      </p:sp>
      <p:sp>
        <p:nvSpPr>
          <p:cNvPr id="28" name="TextBox 27">
            <a:extLst>
              <a:ext uri="{FF2B5EF4-FFF2-40B4-BE49-F238E27FC236}">
                <a16:creationId xmlns:a16="http://schemas.microsoft.com/office/drawing/2014/main" id="{C9A94E6A-ACA2-434B-9C11-DFA9C9A13742}"/>
              </a:ext>
            </a:extLst>
          </p:cNvPr>
          <p:cNvSpPr txBox="1"/>
          <p:nvPr userDrawn="1"/>
        </p:nvSpPr>
        <p:spPr>
          <a:xfrm>
            <a:off x="5175787" y="2244820"/>
            <a:ext cx="470000" cy="707886"/>
          </a:xfrm>
          <a:prstGeom prst="rect">
            <a:avLst/>
          </a:prstGeom>
          <a:noFill/>
        </p:spPr>
        <p:txBody>
          <a:bodyPr wrap="none" rtlCol="0">
            <a:spAutoFit/>
          </a:bodyPr>
          <a:lstStyle/>
          <a:p>
            <a:r>
              <a:rPr lang="en-US" sz="4000" dirty="0">
                <a:solidFill>
                  <a:schemeClr val="accent2"/>
                </a:solidFill>
              </a:rPr>
              <a:t>3</a:t>
            </a:r>
          </a:p>
        </p:txBody>
      </p:sp>
      <p:sp>
        <p:nvSpPr>
          <p:cNvPr id="30" name="TextBox 29">
            <a:extLst>
              <a:ext uri="{FF2B5EF4-FFF2-40B4-BE49-F238E27FC236}">
                <a16:creationId xmlns:a16="http://schemas.microsoft.com/office/drawing/2014/main" id="{7CA1D432-D6D9-774B-AEC2-F7DDC29A22BC}"/>
              </a:ext>
            </a:extLst>
          </p:cNvPr>
          <p:cNvSpPr txBox="1"/>
          <p:nvPr userDrawn="1"/>
        </p:nvSpPr>
        <p:spPr>
          <a:xfrm flipH="1">
            <a:off x="7435378" y="2244820"/>
            <a:ext cx="1725234" cy="707886"/>
          </a:xfrm>
          <a:prstGeom prst="rect">
            <a:avLst/>
          </a:prstGeom>
          <a:noFill/>
        </p:spPr>
        <p:txBody>
          <a:bodyPr wrap="square" rtlCol="0">
            <a:spAutoFit/>
          </a:bodyPr>
          <a:lstStyle/>
          <a:p>
            <a:r>
              <a:rPr lang="en-US" sz="4000" dirty="0">
                <a:solidFill>
                  <a:schemeClr val="accent2"/>
                </a:solidFill>
              </a:rPr>
              <a:t>4</a:t>
            </a:r>
          </a:p>
        </p:txBody>
      </p:sp>
      <p:sp>
        <p:nvSpPr>
          <p:cNvPr id="38" name="TextBox 37">
            <a:extLst>
              <a:ext uri="{FF2B5EF4-FFF2-40B4-BE49-F238E27FC236}">
                <a16:creationId xmlns:a16="http://schemas.microsoft.com/office/drawing/2014/main" id="{A2BE7FFC-A0C1-294C-80AD-F09315E855B6}"/>
              </a:ext>
            </a:extLst>
          </p:cNvPr>
          <p:cNvSpPr txBox="1"/>
          <p:nvPr userDrawn="1"/>
        </p:nvSpPr>
        <p:spPr>
          <a:xfrm flipH="1">
            <a:off x="9705129" y="2244820"/>
            <a:ext cx="1725234" cy="707886"/>
          </a:xfrm>
          <a:prstGeom prst="rect">
            <a:avLst/>
          </a:prstGeom>
          <a:noFill/>
        </p:spPr>
        <p:txBody>
          <a:bodyPr wrap="square" rtlCol="0">
            <a:spAutoFit/>
          </a:bodyPr>
          <a:lstStyle/>
          <a:p>
            <a:r>
              <a:rPr lang="en-US" sz="4000" dirty="0">
                <a:solidFill>
                  <a:schemeClr val="accent2"/>
                </a:solidFill>
              </a:rPr>
              <a:t>5</a:t>
            </a:r>
          </a:p>
        </p:txBody>
      </p:sp>
    </p:spTree>
    <p:extLst>
      <p:ext uri="{BB962C8B-B14F-4D97-AF65-F5344CB8AC3E}">
        <p14:creationId xmlns:p14="http://schemas.microsoft.com/office/powerpoint/2010/main" val="1191963814"/>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MM_3 COLUMN_LABELS">
    <p:spTree>
      <p:nvGrpSpPr>
        <p:cNvPr id="1" name=""/>
        <p:cNvGrpSpPr/>
        <p:nvPr/>
      </p:nvGrpSpPr>
      <p:grpSpPr>
        <a:xfrm>
          <a:off x="0" y="0"/>
          <a:ext cx="0" cy="0"/>
          <a:chOff x="0" y="0"/>
          <a:chExt cx="0" cy="0"/>
        </a:xfrm>
      </p:grpSpPr>
      <p:sp>
        <p:nvSpPr>
          <p:cNvPr id="15" name="Content Placeholder 5">
            <a:extLst>
              <a:ext uri="{FF2B5EF4-FFF2-40B4-BE49-F238E27FC236}">
                <a16:creationId xmlns:a16="http://schemas.microsoft.com/office/drawing/2014/main" id="{1B60BA9B-CFB0-E848-BF4C-6F99A4B479E6}"/>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16" name="Straight Connector 15">
            <a:extLst>
              <a:ext uri="{FF2B5EF4-FFF2-40B4-BE49-F238E27FC236}">
                <a16:creationId xmlns:a16="http://schemas.microsoft.com/office/drawing/2014/main" id="{B70762CE-F358-E644-8AC9-EAA7D89B544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4" name="Text Placeholder 6">
            <a:extLst>
              <a:ext uri="{FF2B5EF4-FFF2-40B4-BE49-F238E27FC236}">
                <a16:creationId xmlns:a16="http://schemas.microsoft.com/office/drawing/2014/main" id="{74213DB8-B794-4D46-98EC-497C4554C4CD}"/>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
        <p:nvSpPr>
          <p:cNvPr id="25" name="Text Placeholder 9">
            <a:extLst>
              <a:ext uri="{FF2B5EF4-FFF2-40B4-BE49-F238E27FC236}">
                <a16:creationId xmlns:a16="http://schemas.microsoft.com/office/drawing/2014/main" id="{091634B1-D7A9-6D4D-AFA6-210CEA7991EE}"/>
              </a:ext>
            </a:extLst>
          </p:cNvPr>
          <p:cNvSpPr>
            <a:spLocks noGrp="1"/>
          </p:cNvSpPr>
          <p:nvPr>
            <p:ph type="body" sz="quarter" idx="31"/>
          </p:nvPr>
        </p:nvSpPr>
        <p:spPr>
          <a:xfrm>
            <a:off x="695446" y="3427841"/>
            <a:ext cx="3043177" cy="680864"/>
          </a:xfrm>
          <a:prstGeom prst="rect">
            <a:avLst/>
          </a:prstGeom>
          <a:solidFill>
            <a:schemeClr val="bg1"/>
          </a:solidFill>
        </p:spPr>
        <p:txBody>
          <a:bodyPr lIns="0" tIns="91440" rIns="0" bIns="0" anchor="b"/>
          <a:lstStyle>
            <a:lvl1pPr marL="0" indent="0" algn="ctr">
              <a:buNone/>
              <a:defRPr lang="en-US" sz="2000" b="1"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p:txBody>
      </p:sp>
      <p:sp>
        <p:nvSpPr>
          <p:cNvPr id="28" name="Text Placeholder 9">
            <a:extLst>
              <a:ext uri="{FF2B5EF4-FFF2-40B4-BE49-F238E27FC236}">
                <a16:creationId xmlns:a16="http://schemas.microsoft.com/office/drawing/2014/main" id="{553EA2AE-CF9C-8342-9BA0-90A0875BAF95}"/>
              </a:ext>
            </a:extLst>
          </p:cNvPr>
          <p:cNvSpPr>
            <a:spLocks noGrp="1"/>
          </p:cNvSpPr>
          <p:nvPr>
            <p:ph type="body" sz="quarter" idx="32"/>
          </p:nvPr>
        </p:nvSpPr>
        <p:spPr>
          <a:xfrm>
            <a:off x="4551744" y="3427841"/>
            <a:ext cx="3043177" cy="680864"/>
          </a:xfrm>
          <a:prstGeom prst="rect">
            <a:avLst/>
          </a:prstGeom>
          <a:solidFill>
            <a:schemeClr val="bg1"/>
          </a:solidFill>
        </p:spPr>
        <p:txBody>
          <a:bodyPr lIns="0" tIns="91440" rIns="0" bIns="0" anchor="b"/>
          <a:lstStyle>
            <a:lvl1pPr marL="0" indent="0" algn="ctr">
              <a:buNone/>
              <a:defRPr lang="en-US" sz="2000" b="1"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p:txBody>
      </p:sp>
      <p:sp>
        <p:nvSpPr>
          <p:cNvPr id="29" name="Text Placeholder 9">
            <a:extLst>
              <a:ext uri="{FF2B5EF4-FFF2-40B4-BE49-F238E27FC236}">
                <a16:creationId xmlns:a16="http://schemas.microsoft.com/office/drawing/2014/main" id="{8DE19497-149E-8242-92DD-ACA2C2A4E075}"/>
              </a:ext>
            </a:extLst>
          </p:cNvPr>
          <p:cNvSpPr>
            <a:spLocks noGrp="1"/>
          </p:cNvSpPr>
          <p:nvPr>
            <p:ph type="body" sz="quarter" idx="33"/>
          </p:nvPr>
        </p:nvSpPr>
        <p:spPr>
          <a:xfrm>
            <a:off x="8454342" y="3427841"/>
            <a:ext cx="3043177" cy="680864"/>
          </a:xfrm>
          <a:prstGeom prst="rect">
            <a:avLst/>
          </a:prstGeom>
          <a:solidFill>
            <a:schemeClr val="bg1"/>
          </a:solidFill>
        </p:spPr>
        <p:txBody>
          <a:bodyPr lIns="0" tIns="91440" rIns="0" bIns="0" anchor="b"/>
          <a:lstStyle>
            <a:lvl1pPr marL="0" indent="0" algn="ctr">
              <a:buNone/>
              <a:defRPr lang="en-US" sz="2000" b="1"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p:txBody>
      </p:sp>
      <p:sp>
        <p:nvSpPr>
          <p:cNvPr id="8" name="Text Placeholder 9">
            <a:extLst>
              <a:ext uri="{FF2B5EF4-FFF2-40B4-BE49-F238E27FC236}">
                <a16:creationId xmlns:a16="http://schemas.microsoft.com/office/drawing/2014/main" id="{712940E8-D7AA-744E-91C6-0046E5B1ADC0}"/>
              </a:ext>
            </a:extLst>
          </p:cNvPr>
          <p:cNvSpPr>
            <a:spLocks noGrp="1"/>
          </p:cNvSpPr>
          <p:nvPr>
            <p:ph type="body" sz="quarter" idx="34"/>
          </p:nvPr>
        </p:nvSpPr>
        <p:spPr>
          <a:xfrm>
            <a:off x="689350" y="4128517"/>
            <a:ext cx="3043177" cy="1589531"/>
          </a:xfrm>
          <a:prstGeom prst="rect">
            <a:avLst/>
          </a:prstGeom>
          <a:solidFill>
            <a:schemeClr val="bg1"/>
          </a:solidFill>
        </p:spPr>
        <p:txBody>
          <a:bodyPr lIns="0" tIns="91440" rIns="0" bIns="0"/>
          <a:lstStyle>
            <a:lvl1pPr marL="0" indent="0" algn="ctr">
              <a:buNone/>
              <a:defRPr lang="en-US" sz="1800" b="0"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p:txBody>
      </p:sp>
      <p:sp>
        <p:nvSpPr>
          <p:cNvPr id="9" name="Text Placeholder 9">
            <a:extLst>
              <a:ext uri="{FF2B5EF4-FFF2-40B4-BE49-F238E27FC236}">
                <a16:creationId xmlns:a16="http://schemas.microsoft.com/office/drawing/2014/main" id="{61CB30CB-0BA7-3147-A980-25712A36A877}"/>
              </a:ext>
            </a:extLst>
          </p:cNvPr>
          <p:cNvSpPr>
            <a:spLocks noGrp="1"/>
          </p:cNvSpPr>
          <p:nvPr>
            <p:ph type="body" sz="quarter" idx="35"/>
          </p:nvPr>
        </p:nvSpPr>
        <p:spPr>
          <a:xfrm>
            <a:off x="4545648" y="4128517"/>
            <a:ext cx="3043177" cy="1589531"/>
          </a:xfrm>
          <a:prstGeom prst="rect">
            <a:avLst/>
          </a:prstGeom>
          <a:solidFill>
            <a:schemeClr val="bg1"/>
          </a:solidFill>
        </p:spPr>
        <p:txBody>
          <a:bodyPr lIns="0" tIns="91440" rIns="0" bIns="0"/>
          <a:lstStyle>
            <a:lvl1pPr marL="0" indent="0" algn="ctr">
              <a:buNone/>
              <a:defRPr lang="en-US" sz="1800" b="0"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p:txBody>
      </p:sp>
      <p:sp>
        <p:nvSpPr>
          <p:cNvPr id="10" name="Text Placeholder 9">
            <a:extLst>
              <a:ext uri="{FF2B5EF4-FFF2-40B4-BE49-F238E27FC236}">
                <a16:creationId xmlns:a16="http://schemas.microsoft.com/office/drawing/2014/main" id="{2842D6F8-88F1-9441-BA89-83591E55F76C}"/>
              </a:ext>
            </a:extLst>
          </p:cNvPr>
          <p:cNvSpPr>
            <a:spLocks noGrp="1"/>
          </p:cNvSpPr>
          <p:nvPr>
            <p:ph type="body" sz="quarter" idx="36"/>
          </p:nvPr>
        </p:nvSpPr>
        <p:spPr>
          <a:xfrm>
            <a:off x="8448246" y="4128517"/>
            <a:ext cx="3043177" cy="1589531"/>
          </a:xfrm>
          <a:prstGeom prst="rect">
            <a:avLst/>
          </a:prstGeom>
          <a:solidFill>
            <a:schemeClr val="bg1"/>
          </a:solidFill>
        </p:spPr>
        <p:txBody>
          <a:bodyPr lIns="0" tIns="91440" rIns="0" bIns="0"/>
          <a:lstStyle>
            <a:lvl1pPr marL="0" indent="0" algn="ctr">
              <a:buNone/>
              <a:defRPr lang="en-US" sz="1800" b="0"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p:txBody>
      </p:sp>
    </p:spTree>
    <p:extLst>
      <p:ext uri="{BB962C8B-B14F-4D97-AF65-F5344CB8AC3E}">
        <p14:creationId xmlns:p14="http://schemas.microsoft.com/office/powerpoint/2010/main" val="415386246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MM_BULLETS_LAPTOP">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3E7235B-A197-8246-B28F-5179DBB97D44}"/>
              </a:ext>
            </a:extLst>
          </p:cNvPr>
          <p:cNvSpPr/>
          <p:nvPr userDrawn="1"/>
        </p:nvSpPr>
        <p:spPr>
          <a:xfrm>
            <a:off x="533399" y="2212258"/>
            <a:ext cx="11113325" cy="3578941"/>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6">
            <a:extLst>
              <a:ext uri="{FF2B5EF4-FFF2-40B4-BE49-F238E27FC236}">
                <a16:creationId xmlns:a16="http://schemas.microsoft.com/office/drawing/2014/main" id="{C25CDFC4-176E-2F4C-ABD6-04155115C99B}"/>
              </a:ext>
            </a:extLst>
          </p:cNvPr>
          <p:cNvSpPr>
            <a:spLocks noGrp="1"/>
          </p:cNvSpPr>
          <p:nvPr>
            <p:ph type="body" sz="quarter" idx="29"/>
          </p:nvPr>
        </p:nvSpPr>
        <p:spPr>
          <a:xfrm>
            <a:off x="779206" y="2466476"/>
            <a:ext cx="3771900" cy="2005973"/>
          </a:xfrm>
          <a:prstGeom prst="rect">
            <a:avLst/>
          </a:prstGeom>
        </p:spPr>
        <p:txBody>
          <a:bodyPr lIns="0" tIns="0" rIns="0" bIns="0"/>
          <a:lstStyle>
            <a:lvl1pPr marL="0" indent="0">
              <a:buNone/>
              <a:defRPr sz="2000" spc="-30" baseline="0"/>
            </a:lvl1pPr>
            <a:lvl2pPr marL="300546" indent="-342900">
              <a:tabLst/>
              <a:defRPr lang="en-US" sz="1800" kern="1200" spc="-30" baseline="0" dirty="0">
                <a:solidFill>
                  <a:schemeClr val="tx1"/>
                </a:solidFill>
                <a:latin typeface="+mn-lt"/>
                <a:ea typeface="+mn-ea"/>
                <a:cs typeface="+mn-cs"/>
              </a:defRPr>
            </a:lvl2pPr>
            <a:lvl3pPr marL="488950" indent="-285750">
              <a:tabLst/>
              <a:defRPr lang="en-US" sz="1600" kern="1200" dirty="0">
                <a:solidFill>
                  <a:schemeClr val="tx1"/>
                </a:solidFill>
                <a:latin typeface="+mn-lt"/>
                <a:ea typeface="+mn-ea"/>
                <a:cs typeface="+mn-cs"/>
              </a:defRPr>
            </a:lvl3pPr>
            <a:lvl4pPr>
              <a:defRPr sz="1400"/>
            </a:lvl4pPr>
            <a:lvl5pPr>
              <a:defRPr sz="1400"/>
            </a:lvl5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521525" y="860498"/>
            <a:ext cx="3797027"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pic>
        <p:nvPicPr>
          <p:cNvPr id="9" name="Picture 8" descr="A picture containing text, monitor, screenshot, computer&#10;&#10;Description automatically generated">
            <a:extLst>
              <a:ext uri="{FF2B5EF4-FFF2-40B4-BE49-F238E27FC236}">
                <a16:creationId xmlns:a16="http://schemas.microsoft.com/office/drawing/2014/main" id="{FA558574-93C5-F04F-BFD5-7B67BA8E2AE9}"/>
              </a:ext>
            </a:extLst>
          </p:cNvPr>
          <p:cNvPicPr>
            <a:picLocks noChangeAspect="1"/>
          </p:cNvPicPr>
          <p:nvPr userDrawn="1"/>
        </p:nvPicPr>
        <p:blipFill rotWithShape="1">
          <a:blip r:embed="rId2"/>
          <a:srcRect r="2452"/>
          <a:stretch/>
        </p:blipFill>
        <p:spPr>
          <a:xfrm>
            <a:off x="4318552" y="1386348"/>
            <a:ext cx="7522911" cy="4404853"/>
          </a:xfrm>
          <a:prstGeom prst="rect">
            <a:avLst/>
          </a:prstGeom>
        </p:spPr>
      </p:pic>
      <p:sp>
        <p:nvSpPr>
          <p:cNvPr id="10" name="Text Placeholder 6">
            <a:extLst>
              <a:ext uri="{FF2B5EF4-FFF2-40B4-BE49-F238E27FC236}">
                <a16:creationId xmlns:a16="http://schemas.microsoft.com/office/drawing/2014/main" id="{32BBAF2E-279D-5D46-AB66-1F2FB16EC44F}"/>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pic>
        <p:nvPicPr>
          <p:cNvPr id="13" name="Picture Placeholder 12">
            <a:extLst>
              <a:ext uri="{FF2B5EF4-FFF2-40B4-BE49-F238E27FC236}">
                <a16:creationId xmlns:a16="http://schemas.microsoft.com/office/drawing/2014/main" id="{17E98CDF-1547-3D47-8F33-02EF2E2BADF9}"/>
              </a:ext>
            </a:extLst>
          </p:cNvPr>
          <p:cNvPicPr>
            <a:picLocks noChangeAspect="1"/>
          </p:cNvPicPr>
          <p:nvPr userDrawn="1"/>
        </p:nvPicPr>
        <p:blipFill>
          <a:blip r:embed="rId3"/>
          <a:srcRect l="22" r="22"/>
          <a:stretch/>
        </p:blipFill>
        <p:spPr>
          <a:xfrm>
            <a:off x="5282932" y="1698123"/>
            <a:ext cx="5783855" cy="3601464"/>
          </a:xfrm>
          <a:prstGeom prst="rect">
            <a:avLst/>
          </a:prstGeom>
        </p:spPr>
      </p:pic>
      <p:sp>
        <p:nvSpPr>
          <p:cNvPr id="14" name="Arc 13">
            <a:extLst>
              <a:ext uri="{FF2B5EF4-FFF2-40B4-BE49-F238E27FC236}">
                <a16:creationId xmlns:a16="http://schemas.microsoft.com/office/drawing/2014/main" id="{6BBBED39-D9A7-3E4F-9923-4A26E30712F2}"/>
              </a:ext>
            </a:extLst>
          </p:cNvPr>
          <p:cNvSpPr/>
          <p:nvPr userDrawn="1"/>
        </p:nvSpPr>
        <p:spPr>
          <a:xfrm rot="3078003" flipV="1">
            <a:off x="3805636" y="1146198"/>
            <a:ext cx="2842542" cy="2842542"/>
          </a:xfrm>
          <a:prstGeom prst="arc">
            <a:avLst/>
          </a:prstGeom>
          <a:ln w="19050">
            <a:solidFill>
              <a:schemeClr val="accent4"/>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4244292793"/>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MM_SECTION BREAK">
    <p:bg>
      <p:bgPr>
        <a:solidFill>
          <a:schemeClr val="accent1"/>
        </a:solidFill>
        <a:effectLst/>
      </p:bgPr>
    </p:bg>
    <p:spTree>
      <p:nvGrpSpPr>
        <p:cNvPr id="1" name=""/>
        <p:cNvGrpSpPr/>
        <p:nvPr/>
      </p:nvGrpSpPr>
      <p:grpSpPr>
        <a:xfrm>
          <a:off x="0" y="0"/>
          <a:ext cx="0" cy="0"/>
          <a:chOff x="0" y="0"/>
          <a:chExt cx="0" cy="0"/>
        </a:xfrm>
      </p:grpSpPr>
      <p:sp>
        <p:nvSpPr>
          <p:cNvPr id="3" name="Text Placeholder 6">
            <a:extLst>
              <a:ext uri="{FF2B5EF4-FFF2-40B4-BE49-F238E27FC236}">
                <a16:creationId xmlns:a16="http://schemas.microsoft.com/office/drawing/2014/main" id="{8F560E54-33E2-9746-A8CC-E00D13AFCDF8}"/>
              </a:ext>
            </a:extLst>
          </p:cNvPr>
          <p:cNvSpPr>
            <a:spLocks noGrp="1"/>
          </p:cNvSpPr>
          <p:nvPr>
            <p:ph type="body" sz="quarter" idx="17" hasCustomPrompt="1"/>
          </p:nvPr>
        </p:nvSpPr>
        <p:spPr>
          <a:xfrm>
            <a:off x="533400" y="1181100"/>
            <a:ext cx="9220200" cy="3619500"/>
          </a:xfrm>
          <a:prstGeom prst="rect">
            <a:avLst/>
          </a:prstGeom>
          <a:ln>
            <a:noFill/>
          </a:ln>
        </p:spPr>
        <p:txBody>
          <a:bodyPr lIns="0"/>
          <a:lstStyle>
            <a:lvl1pPr marL="0" indent="0">
              <a:lnSpc>
                <a:spcPct val="80000"/>
              </a:lnSpc>
              <a:buFontTx/>
              <a:buNone/>
              <a:defRPr lang="en-US" sz="6000" b="1" kern="1200" spc="-150" baseline="0" dirty="0" smtClean="0">
                <a:solidFill>
                  <a:schemeClr val="accent2">
                    <a:lumMod val="40000"/>
                    <a:lumOff val="60000"/>
                  </a:schemeClr>
                </a:solidFill>
                <a:latin typeface="Arial" panose="020B0604020202020204" pitchFamily="34" charset="0"/>
                <a:ea typeface="+mj-ea"/>
                <a:cs typeface="Arial" panose="020B0604020202020204" pitchFamily="34" charset="0"/>
              </a:defRPr>
            </a:lvl1pPr>
            <a:lvl2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1"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cxnSp>
        <p:nvCxnSpPr>
          <p:cNvPr id="6" name="Straight Connector 5">
            <a:extLst>
              <a:ext uri="{FF2B5EF4-FFF2-40B4-BE49-F238E27FC236}">
                <a16:creationId xmlns:a16="http://schemas.microsoft.com/office/drawing/2014/main" id="{C48C884A-4FFE-3E43-8C59-8B2C29492741}"/>
              </a:ext>
            </a:extLst>
          </p:cNvPr>
          <p:cNvCxnSpPr>
            <a:cxnSpLocks/>
          </p:cNvCxnSpPr>
          <p:nvPr userDrawn="1"/>
        </p:nvCxnSpPr>
        <p:spPr>
          <a:xfrm>
            <a:off x="533400" y="637830"/>
            <a:ext cx="11125200" cy="0"/>
          </a:xfrm>
          <a:prstGeom prst="line">
            <a:avLst/>
          </a:prstGeom>
          <a:ln w="952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7" name="Text Placeholder 6">
            <a:extLst>
              <a:ext uri="{FF2B5EF4-FFF2-40B4-BE49-F238E27FC236}">
                <a16:creationId xmlns:a16="http://schemas.microsoft.com/office/drawing/2014/main" id="{66584975-F61F-004A-8C6B-68E2BFE02FA9}"/>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Tree>
    <p:extLst>
      <p:ext uri="{BB962C8B-B14F-4D97-AF65-F5344CB8AC3E}">
        <p14:creationId xmlns:p14="http://schemas.microsoft.com/office/powerpoint/2010/main" val="3788628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L_TITLE_END">
    <p:bg>
      <p:bgPr>
        <a:solidFill>
          <a:schemeClr val="bg1"/>
        </a:solidFill>
        <a:effectLst/>
      </p:bgPr>
    </p:bg>
    <p:spTree>
      <p:nvGrpSpPr>
        <p:cNvPr id="1" name=""/>
        <p:cNvGrpSpPr/>
        <p:nvPr/>
      </p:nvGrpSpPr>
      <p:grpSpPr>
        <a:xfrm>
          <a:off x="0" y="0"/>
          <a:ext cx="0" cy="0"/>
          <a:chOff x="0" y="0"/>
          <a:chExt cx="0" cy="0"/>
        </a:xfrm>
      </p:grpSpPr>
      <p:sp>
        <p:nvSpPr>
          <p:cNvPr id="10" name="Text Placeholder 5">
            <a:extLst>
              <a:ext uri="{FF2B5EF4-FFF2-40B4-BE49-F238E27FC236}">
                <a16:creationId xmlns:a16="http://schemas.microsoft.com/office/drawing/2014/main" id="{20955193-F439-B149-9E31-2313F374E838}"/>
              </a:ext>
            </a:extLst>
          </p:cNvPr>
          <p:cNvSpPr>
            <a:spLocks noGrp="1"/>
          </p:cNvSpPr>
          <p:nvPr>
            <p:ph type="body" sz="quarter" idx="20" hasCustomPrompt="1"/>
          </p:nvPr>
        </p:nvSpPr>
        <p:spPr>
          <a:xfrm>
            <a:off x="533400" y="2685121"/>
            <a:ext cx="5130801" cy="1257300"/>
          </a:xfrm>
          <a:prstGeom prst="rect">
            <a:avLst/>
          </a:prstGeom>
        </p:spPr>
        <p:txBody>
          <a:bodyPr lIns="0" tIns="0" rIns="0" bIns="0"/>
          <a:lstStyle>
            <a:lvl1pPr marL="9260" indent="0" algn="l">
              <a:spcBef>
                <a:spcPts val="0"/>
              </a:spcBef>
              <a:buNone/>
              <a:tabLst/>
              <a:defRPr sz="6000" b="1" spc="-100" baseline="0">
                <a:solidFill>
                  <a:schemeClr val="tx1"/>
                </a:solidFill>
                <a:latin typeface="Arial" panose="020B0604020202020204" pitchFamily="34" charset="0"/>
                <a:cs typeface="Arial" panose="020B0604020202020204" pitchFamily="34" charset="0"/>
              </a:defRPr>
            </a:lvl1pPr>
            <a:lvl2pPr marL="9260" indent="0" algn="l">
              <a:spcBef>
                <a:spcPts val="833"/>
              </a:spcBef>
              <a:buNone/>
              <a:tabLst/>
              <a:defRPr sz="3000" b="0" spc="-83" baseline="0">
                <a:solidFill>
                  <a:schemeClr val="tx1"/>
                </a:solidFill>
                <a:latin typeface="Arial" panose="020B0604020202020204" pitchFamily="34" charset="0"/>
                <a:cs typeface="Arial" panose="020B0604020202020204" pitchFamily="34" charset="0"/>
              </a:defRPr>
            </a:lvl2pPr>
            <a:lvl3pPr marL="9260" indent="0" algn="l">
              <a:spcBef>
                <a:spcPts val="2083"/>
              </a:spcBef>
              <a:buNone/>
              <a:tabLst/>
              <a:defRPr sz="1333" b="1" cap="all" spc="-42" baseline="0">
                <a:solidFill>
                  <a:schemeClr val="tx1"/>
                </a:solidFill>
                <a:latin typeface="Arial" panose="020B0604020202020204" pitchFamily="34" charset="0"/>
                <a:cs typeface="Arial" panose="020B0604020202020204" pitchFamily="34" charset="0"/>
              </a:defRPr>
            </a:lvl3pPr>
            <a:lvl4pPr marL="9260" indent="0" algn="l">
              <a:buNone/>
              <a:tabLst/>
              <a:defRPr b="0" spc="-83" baseline="0">
                <a:solidFill>
                  <a:schemeClr val="tx1"/>
                </a:solidFill>
                <a:latin typeface="Arial" panose="020B0604020202020204" pitchFamily="34" charset="0"/>
                <a:cs typeface="Arial" panose="020B0604020202020204" pitchFamily="34" charset="0"/>
              </a:defRPr>
            </a:lvl4pPr>
            <a:lvl5pPr marL="9260" indent="0" algn="l">
              <a:buNone/>
              <a:tabLst/>
              <a:defRPr b="0" spc="-83" baseline="0">
                <a:solidFill>
                  <a:schemeClr val="tx1"/>
                </a:solidFill>
                <a:latin typeface="Arial" panose="020B0604020202020204" pitchFamily="34" charset="0"/>
                <a:cs typeface="Arial" panose="020B0604020202020204" pitchFamily="34" charset="0"/>
              </a:defRPr>
            </a:lvl5pPr>
          </a:lstStyle>
          <a:p>
            <a:pPr lvl="0"/>
            <a:r>
              <a:rPr lang="en-US" dirty="0"/>
              <a:t>Thank you!</a:t>
            </a:r>
          </a:p>
        </p:txBody>
      </p:sp>
      <p:grpSp>
        <p:nvGrpSpPr>
          <p:cNvPr id="12" name="Group 11">
            <a:extLst>
              <a:ext uri="{FF2B5EF4-FFF2-40B4-BE49-F238E27FC236}">
                <a16:creationId xmlns:a16="http://schemas.microsoft.com/office/drawing/2014/main" id="{19F39B7F-795E-5449-AC8D-F17D06273DB5}"/>
              </a:ext>
            </a:extLst>
          </p:cNvPr>
          <p:cNvGrpSpPr/>
          <p:nvPr userDrawn="1"/>
        </p:nvGrpSpPr>
        <p:grpSpPr>
          <a:xfrm>
            <a:off x="533400" y="637830"/>
            <a:ext cx="11125200" cy="5467047"/>
            <a:chOff x="533400" y="637830"/>
            <a:chExt cx="5435600" cy="5467047"/>
          </a:xfrm>
        </p:grpSpPr>
        <p:cxnSp>
          <p:nvCxnSpPr>
            <p:cNvPr id="13" name="Straight Connector 12">
              <a:extLst>
                <a:ext uri="{FF2B5EF4-FFF2-40B4-BE49-F238E27FC236}">
                  <a16:creationId xmlns:a16="http://schemas.microsoft.com/office/drawing/2014/main" id="{AA780690-4485-5642-AB7F-14CFE71BC267}"/>
                </a:ext>
              </a:extLst>
            </p:cNvPr>
            <p:cNvCxnSpPr>
              <a:cxnSpLocks/>
            </p:cNvCxnSpPr>
            <p:nvPr userDrawn="1"/>
          </p:nvCxnSpPr>
          <p:spPr>
            <a:xfrm>
              <a:off x="533400" y="637830"/>
              <a:ext cx="54356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8D04F797-8025-6043-9DB7-7D98ECBF21B4}"/>
                </a:ext>
              </a:extLst>
            </p:cNvPr>
            <p:cNvCxnSpPr>
              <a:cxnSpLocks/>
            </p:cNvCxnSpPr>
            <p:nvPr userDrawn="1"/>
          </p:nvCxnSpPr>
          <p:spPr>
            <a:xfrm>
              <a:off x="543566" y="6104877"/>
              <a:ext cx="5425434"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grpSp>
      <p:pic>
        <p:nvPicPr>
          <p:cNvPr id="19" name="Graphic 18">
            <a:extLst>
              <a:ext uri="{FF2B5EF4-FFF2-40B4-BE49-F238E27FC236}">
                <a16:creationId xmlns:a16="http://schemas.microsoft.com/office/drawing/2014/main" id="{C291FBD7-CBAC-B449-AAA1-757D3B2F4A5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49841" y="785977"/>
            <a:ext cx="2943167" cy="202977"/>
          </a:xfrm>
          <a:prstGeom prst="rect">
            <a:avLst/>
          </a:prstGeom>
        </p:spPr>
      </p:pic>
      <p:cxnSp>
        <p:nvCxnSpPr>
          <p:cNvPr id="20" name="Straight Connector 19">
            <a:extLst>
              <a:ext uri="{FF2B5EF4-FFF2-40B4-BE49-F238E27FC236}">
                <a16:creationId xmlns:a16="http://schemas.microsoft.com/office/drawing/2014/main" id="{FC3B75D4-F45E-4D44-A147-5D906ED22BA5}"/>
              </a:ext>
            </a:extLst>
          </p:cNvPr>
          <p:cNvCxnSpPr>
            <a:cxnSpLocks/>
          </p:cNvCxnSpPr>
          <p:nvPr userDrawn="1"/>
        </p:nvCxnSpPr>
        <p:spPr>
          <a:xfrm>
            <a:off x="543803" y="1119414"/>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1" name="Picture Placeholder 3">
            <a:extLst>
              <a:ext uri="{FF2B5EF4-FFF2-40B4-BE49-F238E27FC236}">
                <a16:creationId xmlns:a16="http://schemas.microsoft.com/office/drawing/2014/main" id="{30DCF597-0A99-0941-9416-28A8599CE8F9}"/>
              </a:ext>
            </a:extLst>
          </p:cNvPr>
          <p:cNvSpPr>
            <a:spLocks noGrp="1"/>
          </p:cNvSpPr>
          <p:nvPr>
            <p:ph type="pic" sz="quarter" idx="28"/>
          </p:nvPr>
        </p:nvSpPr>
        <p:spPr>
          <a:xfrm>
            <a:off x="5700306" y="1379095"/>
            <a:ext cx="5958294" cy="4489554"/>
          </a:xfrm>
          <a:prstGeom prst="rect">
            <a:avLst/>
          </a:prstGeom>
          <a:noFill/>
        </p:spPr>
        <p:txBody>
          <a:bodyPr anchor="ctr"/>
          <a:lstStyle>
            <a:lvl1pPr marL="0" indent="0" algn="ctr">
              <a:buNone/>
              <a:defRPr sz="1200"/>
            </a:lvl1pPr>
          </a:lstStyle>
          <a:p>
            <a:r>
              <a:rPr lang="en-US"/>
              <a:t>Click icon to add picture</a:t>
            </a:r>
            <a:endParaRPr lang="en-US" dirty="0"/>
          </a:p>
        </p:txBody>
      </p:sp>
    </p:spTree>
    <p:extLst>
      <p:ext uri="{BB962C8B-B14F-4D97-AF65-F5344CB8AC3E}">
        <p14:creationId xmlns:p14="http://schemas.microsoft.com/office/powerpoint/2010/main" val="653917139"/>
      </p:ext>
    </p:extLst>
  </p:cSld>
  <p:clrMapOvr>
    <a:masterClrMapping/>
  </p:clrMapOvr>
  <p:extLst>
    <p:ext uri="{DCECCB84-F9BA-43D5-87BE-67443E8EF086}">
      <p15:sldGuideLst xmlns:p15="http://schemas.microsoft.com/office/powerpoint/2012/main">
        <p15:guide id="1" orient="horz" pos="528">
          <p15:clr>
            <a:srgbClr val="FBAE40"/>
          </p15:clr>
        </p15:guide>
        <p15:guide id="2" orient="horz" pos="3705">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MM_COLOR FIELD_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6F2DA6-91C4-CF4C-AA7A-F2D405F72B4C}"/>
              </a:ext>
            </a:extLst>
          </p:cNvPr>
          <p:cNvSpPr/>
          <p:nvPr userDrawn="1"/>
        </p:nvSpPr>
        <p:spPr>
          <a:xfrm>
            <a:off x="533399" y="860498"/>
            <a:ext cx="11113325" cy="493070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762000" y="1134800"/>
            <a:ext cx="8991600" cy="4216962"/>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6D9B940F-DFE0-274B-9DE7-EDE3D978DED1}"/>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Tree>
    <p:extLst>
      <p:ext uri="{BB962C8B-B14F-4D97-AF65-F5344CB8AC3E}">
        <p14:creationId xmlns:p14="http://schemas.microsoft.com/office/powerpoint/2010/main" val="1691561878"/>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MM_COLOR FIELD_TEXT_LR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6F2DA6-91C4-CF4C-AA7A-F2D405F72B4C}"/>
              </a:ext>
            </a:extLst>
          </p:cNvPr>
          <p:cNvSpPr/>
          <p:nvPr userDrawn="1"/>
        </p:nvSpPr>
        <p:spPr>
          <a:xfrm>
            <a:off x="533399" y="860498"/>
            <a:ext cx="11113325" cy="493070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762000" y="1134800"/>
            <a:ext cx="8991600" cy="4216962"/>
          </a:xfrm>
          <a:prstGeom prst="rect">
            <a:avLst/>
          </a:prstGeom>
        </p:spPr>
        <p:txBody>
          <a:bodyPr lIns="0" tIns="0" rIns="0" bIns="0"/>
          <a:lstStyle>
            <a:lvl1pPr marL="0" indent="0">
              <a:buNone/>
              <a:tabLst/>
              <a:defRPr sz="4200" b="1" spc="-130" baseline="0">
                <a:solidFill>
                  <a:schemeClr val="tx1"/>
                </a:solidFill>
              </a:defRPr>
            </a:lvl1pPr>
            <a:lvl2pPr marL="0" indent="0">
              <a:spcBef>
                <a:spcPts val="400"/>
              </a:spcBef>
              <a:buNone/>
              <a:tabLst/>
              <a:defRPr sz="42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6D9B940F-DFE0-274B-9DE7-EDE3D978DED1}"/>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Tree>
    <p:extLst>
      <p:ext uri="{BB962C8B-B14F-4D97-AF65-F5344CB8AC3E}">
        <p14:creationId xmlns:p14="http://schemas.microsoft.com/office/powerpoint/2010/main" val="305170379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MM_HOST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58B6313-BAAC-5B4D-AB49-033632570BF8}"/>
              </a:ext>
            </a:extLst>
          </p:cNvPr>
          <p:cNvSpPr/>
          <p:nvPr userDrawn="1"/>
        </p:nvSpPr>
        <p:spPr>
          <a:xfrm>
            <a:off x="669646" y="2364539"/>
            <a:ext cx="1878012" cy="2405063"/>
          </a:xfrm>
          <a:prstGeom prst="rect">
            <a:avLst/>
          </a:prstGeom>
          <a:solidFill>
            <a:schemeClr val="accent6">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a:extLst>
              <a:ext uri="{FF2B5EF4-FFF2-40B4-BE49-F238E27FC236}">
                <a16:creationId xmlns:a16="http://schemas.microsoft.com/office/drawing/2014/main" id="{0C5449AF-9717-E94C-A331-C25259EC3D53}"/>
              </a:ext>
            </a:extLst>
          </p:cNvPr>
          <p:cNvSpPr>
            <a:spLocks noGrp="1"/>
          </p:cNvSpPr>
          <p:nvPr>
            <p:ph type="body" sz="quarter" idx="29"/>
          </p:nvPr>
        </p:nvSpPr>
        <p:spPr>
          <a:xfrm>
            <a:off x="2806384" y="2257044"/>
            <a:ext cx="2760325" cy="26670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0" indent="0">
              <a:buNone/>
              <a:tabLst/>
              <a:defRPr sz="2000" spc="-30" baseline="0"/>
            </a:lvl2pPr>
            <a:lvl3pPr marL="117475" indent="85725">
              <a:buNone/>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lvl="1"/>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7" name="Content Placeholder 5">
            <a:extLst>
              <a:ext uri="{FF2B5EF4-FFF2-40B4-BE49-F238E27FC236}">
                <a16:creationId xmlns:a16="http://schemas.microsoft.com/office/drawing/2014/main" id="{F4421A7E-BF7C-3E40-B163-C4043D92246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D34DEAF7-F266-DD48-B705-2AF3A2EFA13F}"/>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
        <p:nvSpPr>
          <p:cNvPr id="3" name="Picture Placeholder 2">
            <a:extLst>
              <a:ext uri="{FF2B5EF4-FFF2-40B4-BE49-F238E27FC236}">
                <a16:creationId xmlns:a16="http://schemas.microsoft.com/office/drawing/2014/main" id="{7E519D73-F798-1442-AB57-F1FFDEC2072A}"/>
              </a:ext>
            </a:extLst>
          </p:cNvPr>
          <p:cNvSpPr>
            <a:spLocks noGrp="1"/>
          </p:cNvSpPr>
          <p:nvPr>
            <p:ph type="pic" sz="quarter" idx="31"/>
          </p:nvPr>
        </p:nvSpPr>
        <p:spPr>
          <a:xfrm>
            <a:off x="522288" y="2257045"/>
            <a:ext cx="1878011" cy="2355922"/>
          </a:xfrm>
          <a:prstGeom prst="rect">
            <a:avLst/>
          </a:prstGeom>
          <a:solidFill>
            <a:schemeClr val="bg2">
              <a:lumMod val="90000"/>
            </a:schemeClr>
          </a:solidFill>
        </p:spPr>
        <p:txBody>
          <a:bodyPr anchor="ctr"/>
          <a:lstStyle>
            <a:lvl1pPr marL="0" indent="0" algn="ctr">
              <a:buNone/>
              <a:defRPr sz="1200"/>
            </a:lvl1pPr>
          </a:lstStyle>
          <a:p>
            <a:endParaRPr lang="en-US" dirty="0"/>
          </a:p>
        </p:txBody>
      </p:sp>
      <p:sp>
        <p:nvSpPr>
          <p:cNvPr id="13" name="Text Placeholder 9">
            <a:extLst>
              <a:ext uri="{FF2B5EF4-FFF2-40B4-BE49-F238E27FC236}">
                <a16:creationId xmlns:a16="http://schemas.microsoft.com/office/drawing/2014/main" id="{D95CA2B2-DE55-944C-8C27-EFA8682526EE}"/>
              </a:ext>
            </a:extLst>
          </p:cNvPr>
          <p:cNvSpPr>
            <a:spLocks noGrp="1"/>
          </p:cNvSpPr>
          <p:nvPr>
            <p:ph type="body" sz="quarter" idx="33"/>
          </p:nvPr>
        </p:nvSpPr>
        <p:spPr>
          <a:xfrm>
            <a:off x="8526517" y="2257044"/>
            <a:ext cx="2763197" cy="26670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0" indent="0">
              <a:buNone/>
              <a:tabLst/>
              <a:defRPr sz="2000" spc="-30" baseline="0"/>
            </a:lvl2pPr>
            <a:lvl3pPr marL="117475" indent="85725">
              <a:buNone/>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lvl="1"/>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15" name="Rectangle 14">
            <a:extLst>
              <a:ext uri="{FF2B5EF4-FFF2-40B4-BE49-F238E27FC236}">
                <a16:creationId xmlns:a16="http://schemas.microsoft.com/office/drawing/2014/main" id="{B824FB15-96C2-4D48-9CBE-E131086436A5}"/>
              </a:ext>
            </a:extLst>
          </p:cNvPr>
          <p:cNvSpPr/>
          <p:nvPr userDrawn="1"/>
        </p:nvSpPr>
        <p:spPr>
          <a:xfrm>
            <a:off x="6384647" y="2364539"/>
            <a:ext cx="1878012" cy="2405063"/>
          </a:xfrm>
          <a:prstGeom prst="rect">
            <a:avLst/>
          </a:prstGeom>
          <a:solidFill>
            <a:schemeClr val="accent6">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icture Placeholder 2">
            <a:extLst>
              <a:ext uri="{FF2B5EF4-FFF2-40B4-BE49-F238E27FC236}">
                <a16:creationId xmlns:a16="http://schemas.microsoft.com/office/drawing/2014/main" id="{81AAEB8E-FBAF-4446-8F64-E03D028C331B}"/>
              </a:ext>
            </a:extLst>
          </p:cNvPr>
          <p:cNvSpPr>
            <a:spLocks noGrp="1"/>
          </p:cNvSpPr>
          <p:nvPr>
            <p:ph type="pic" sz="quarter" idx="34"/>
          </p:nvPr>
        </p:nvSpPr>
        <p:spPr>
          <a:xfrm>
            <a:off x="6237289" y="2257045"/>
            <a:ext cx="1878011" cy="2355922"/>
          </a:xfrm>
          <a:prstGeom prst="rect">
            <a:avLst/>
          </a:prstGeom>
          <a:solidFill>
            <a:schemeClr val="bg2">
              <a:lumMod val="90000"/>
            </a:schemeClr>
          </a:solidFill>
        </p:spPr>
        <p:txBody>
          <a:bodyPr anchor="ctr"/>
          <a:lstStyle>
            <a:lvl1pPr marL="0" indent="0" algn="ctr">
              <a:buNone/>
              <a:defRPr sz="1200"/>
            </a:lvl1pPr>
          </a:lstStyle>
          <a:p>
            <a:endParaRPr lang="en-US" dirty="0"/>
          </a:p>
        </p:txBody>
      </p:sp>
    </p:spTree>
    <p:extLst>
      <p:ext uri="{BB962C8B-B14F-4D97-AF65-F5344CB8AC3E}">
        <p14:creationId xmlns:p14="http://schemas.microsoft.com/office/powerpoint/2010/main" val="174116354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MM_STANDARD TEXT_BULLETS">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C25CDFC4-176E-2F4C-ABD6-04155115C99B}"/>
              </a:ext>
            </a:extLst>
          </p:cNvPr>
          <p:cNvSpPr>
            <a:spLocks noGrp="1"/>
          </p:cNvSpPr>
          <p:nvPr>
            <p:ph type="body" sz="quarter" idx="29"/>
          </p:nvPr>
        </p:nvSpPr>
        <p:spPr>
          <a:xfrm>
            <a:off x="533400" y="2247900"/>
            <a:ext cx="9220200" cy="3124200"/>
          </a:xfrm>
          <a:prstGeom prst="rect">
            <a:avLst/>
          </a:prstGeom>
        </p:spPr>
        <p:txBody>
          <a:bodyPr lIns="0" tIns="0" rIns="0" bIns="0"/>
          <a:lstStyle>
            <a:lvl1pPr marL="0" indent="0">
              <a:buNone/>
              <a:defRPr sz="2400" b="1" spc="-30" baseline="0"/>
            </a:lvl1pPr>
            <a:lvl2pPr marL="230188" indent="-271463">
              <a:spcBef>
                <a:spcPts val="1000"/>
              </a:spcBef>
              <a:tabLst/>
              <a:defRPr lang="en-US" sz="2400" kern="1200" spc="-30" baseline="0" dirty="0">
                <a:solidFill>
                  <a:schemeClr val="tx1"/>
                </a:solidFill>
                <a:latin typeface="+mn-lt"/>
                <a:ea typeface="+mn-ea"/>
                <a:cs typeface="+mn-cs"/>
              </a:defRPr>
            </a:lvl2pPr>
            <a:lvl3pPr marL="488950" indent="-285750">
              <a:spcBef>
                <a:spcPts val="1000"/>
              </a:spcBef>
              <a:tabLst/>
              <a:defRPr lang="en-US" sz="2400" kern="1200" dirty="0">
                <a:solidFill>
                  <a:schemeClr val="tx1"/>
                </a:solidFill>
                <a:latin typeface="+mn-lt"/>
                <a:ea typeface="+mn-ea"/>
                <a:cs typeface="+mn-cs"/>
              </a:defRPr>
            </a:lvl3pPr>
            <a:lvl4pPr>
              <a:defRPr sz="1400"/>
            </a:lvl4pPr>
            <a:lvl5pPr>
              <a:defRPr sz="1400"/>
            </a:lvl5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6D9B940F-DFE0-274B-9DE7-EDE3D978DED1}"/>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Tree>
    <p:extLst>
      <p:ext uri="{BB962C8B-B14F-4D97-AF65-F5344CB8AC3E}">
        <p14:creationId xmlns:p14="http://schemas.microsoft.com/office/powerpoint/2010/main" val="3789828151"/>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MM_TWO COL_TEXT FILL I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6F2DA6-91C4-CF4C-AA7A-F2D405F72B4C}"/>
              </a:ext>
            </a:extLst>
          </p:cNvPr>
          <p:cNvSpPr/>
          <p:nvPr userDrawn="1"/>
        </p:nvSpPr>
        <p:spPr>
          <a:xfrm>
            <a:off x="525904" y="1996068"/>
            <a:ext cx="11113325" cy="37951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6D9B940F-DFE0-274B-9DE7-EDE3D978DED1}"/>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
        <p:nvSpPr>
          <p:cNvPr id="7" name="Text Placeholder 6">
            <a:extLst>
              <a:ext uri="{FF2B5EF4-FFF2-40B4-BE49-F238E27FC236}">
                <a16:creationId xmlns:a16="http://schemas.microsoft.com/office/drawing/2014/main" id="{52BBFF29-E1C9-5C4A-A844-AE9A253CBB6A}"/>
              </a:ext>
            </a:extLst>
          </p:cNvPr>
          <p:cNvSpPr>
            <a:spLocks noGrp="1"/>
          </p:cNvSpPr>
          <p:nvPr>
            <p:ph type="body" sz="quarter" idx="29"/>
          </p:nvPr>
        </p:nvSpPr>
        <p:spPr>
          <a:xfrm>
            <a:off x="776870" y="2575933"/>
            <a:ext cx="5243654" cy="2999678"/>
          </a:xfrm>
          <a:prstGeom prst="rect">
            <a:avLst/>
          </a:prstGeom>
          <a:solidFill>
            <a:schemeClr val="bg1"/>
          </a:solidFill>
        </p:spPr>
        <p:txBody>
          <a:bodyPr lIns="91440" tIns="91440" rIns="91440" bIns="91440"/>
          <a:lstStyle>
            <a:lvl1pPr marL="0" indent="0">
              <a:buNone/>
              <a:defRPr sz="1800" spc="-30" baseline="0"/>
            </a:lvl1pPr>
            <a:lvl2pPr marL="300546" indent="-342900">
              <a:spcBef>
                <a:spcPts val="1000"/>
              </a:spcBef>
              <a:tabLst/>
              <a:defRPr lang="en-US" sz="1800" kern="1200" spc="-30" baseline="0" dirty="0">
                <a:solidFill>
                  <a:schemeClr val="tx1"/>
                </a:solidFill>
                <a:latin typeface="+mn-lt"/>
                <a:ea typeface="+mn-ea"/>
                <a:cs typeface="+mn-cs"/>
              </a:defRPr>
            </a:lvl2pPr>
            <a:lvl3pPr marL="488950" indent="-285750">
              <a:spcBef>
                <a:spcPts val="1000"/>
              </a:spcBef>
              <a:tabLst/>
              <a:defRPr lang="en-US" sz="1800" kern="1200" dirty="0">
                <a:solidFill>
                  <a:schemeClr val="tx1"/>
                </a:solidFill>
                <a:latin typeface="+mn-lt"/>
                <a:ea typeface="+mn-ea"/>
                <a:cs typeface="+mn-cs"/>
              </a:defRPr>
            </a:lvl3pPr>
            <a:lvl4pPr>
              <a:defRPr sz="1400"/>
            </a:lvl4pPr>
            <a:lvl5pPr>
              <a:defRPr sz="1400"/>
            </a:lvl5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p:txBody>
      </p:sp>
      <p:sp>
        <p:nvSpPr>
          <p:cNvPr id="10" name="Content Placeholder 5">
            <a:extLst>
              <a:ext uri="{FF2B5EF4-FFF2-40B4-BE49-F238E27FC236}">
                <a16:creationId xmlns:a16="http://schemas.microsoft.com/office/drawing/2014/main" id="{0272888A-D93B-024A-AB67-3E7230182FD2}"/>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sp>
        <p:nvSpPr>
          <p:cNvPr id="4" name="Text Placeholder 3">
            <a:extLst>
              <a:ext uri="{FF2B5EF4-FFF2-40B4-BE49-F238E27FC236}">
                <a16:creationId xmlns:a16="http://schemas.microsoft.com/office/drawing/2014/main" id="{F07EF46D-0D06-2341-A419-113891E48BC1}"/>
              </a:ext>
            </a:extLst>
          </p:cNvPr>
          <p:cNvSpPr>
            <a:spLocks noGrp="1"/>
          </p:cNvSpPr>
          <p:nvPr>
            <p:ph type="body" sz="quarter" idx="30"/>
          </p:nvPr>
        </p:nvSpPr>
        <p:spPr>
          <a:xfrm>
            <a:off x="541780" y="1995488"/>
            <a:ext cx="11121200" cy="423862"/>
          </a:xfrm>
          <a:prstGeom prst="rect">
            <a:avLst/>
          </a:prstGeom>
          <a:solidFill>
            <a:schemeClr val="accent1"/>
          </a:solidFill>
        </p:spPr>
        <p:txBody>
          <a:bodyPr anchor="ctr"/>
          <a:lstStyle>
            <a:lvl1pPr marL="66675" indent="0">
              <a:buNone/>
              <a:tabLst/>
              <a:defRPr sz="2000" b="1" spc="-40" baseline="0">
                <a:solidFill>
                  <a:schemeClr val="bg1"/>
                </a:solidFill>
              </a:defRPr>
            </a:lvl1pPr>
          </a:lstStyle>
          <a:p>
            <a:pPr lvl="0"/>
            <a:r>
              <a:rPr lang="en-US" dirty="0"/>
              <a:t>Click to edit Master text styles</a:t>
            </a:r>
          </a:p>
        </p:txBody>
      </p:sp>
      <p:sp>
        <p:nvSpPr>
          <p:cNvPr id="12" name="Text Placeholder 6">
            <a:extLst>
              <a:ext uri="{FF2B5EF4-FFF2-40B4-BE49-F238E27FC236}">
                <a16:creationId xmlns:a16="http://schemas.microsoft.com/office/drawing/2014/main" id="{E45C20CD-46F5-1349-B339-CF193A5B5085}"/>
              </a:ext>
            </a:extLst>
          </p:cNvPr>
          <p:cNvSpPr>
            <a:spLocks noGrp="1"/>
          </p:cNvSpPr>
          <p:nvPr>
            <p:ph type="body" sz="quarter" idx="31"/>
          </p:nvPr>
        </p:nvSpPr>
        <p:spPr>
          <a:xfrm>
            <a:off x="6171477" y="2575933"/>
            <a:ext cx="5243654" cy="2999678"/>
          </a:xfrm>
          <a:prstGeom prst="rect">
            <a:avLst/>
          </a:prstGeom>
          <a:solidFill>
            <a:schemeClr val="bg1"/>
          </a:solidFill>
        </p:spPr>
        <p:txBody>
          <a:bodyPr lIns="91440" tIns="91440" rIns="91440" bIns="91440"/>
          <a:lstStyle>
            <a:lvl1pPr marL="0" indent="0">
              <a:buNone/>
              <a:defRPr sz="1800" spc="-30" baseline="0"/>
            </a:lvl1pPr>
            <a:lvl2pPr marL="300546" indent="-342900">
              <a:spcBef>
                <a:spcPts val="1000"/>
              </a:spcBef>
              <a:tabLst/>
              <a:defRPr lang="en-US" sz="1800" kern="1200" spc="-30" baseline="0" dirty="0">
                <a:solidFill>
                  <a:schemeClr val="tx1"/>
                </a:solidFill>
                <a:latin typeface="+mn-lt"/>
                <a:ea typeface="+mn-ea"/>
                <a:cs typeface="+mn-cs"/>
              </a:defRPr>
            </a:lvl2pPr>
            <a:lvl3pPr marL="488950" indent="-285750">
              <a:spcBef>
                <a:spcPts val="1000"/>
              </a:spcBef>
              <a:tabLst/>
              <a:defRPr lang="en-US" sz="1800" kern="1200" dirty="0">
                <a:solidFill>
                  <a:schemeClr val="tx1"/>
                </a:solidFill>
                <a:latin typeface="+mn-lt"/>
                <a:ea typeface="+mn-ea"/>
                <a:cs typeface="+mn-cs"/>
              </a:defRPr>
            </a:lvl3pPr>
            <a:lvl4pPr>
              <a:defRPr sz="1400"/>
            </a:lvl4pPr>
            <a:lvl5pPr>
              <a:defRPr sz="1400"/>
            </a:lvl5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p:txBody>
      </p:sp>
    </p:spTree>
    <p:extLst>
      <p:ext uri="{BB962C8B-B14F-4D97-AF65-F5344CB8AC3E}">
        <p14:creationId xmlns:p14="http://schemas.microsoft.com/office/powerpoint/2010/main" val="277250991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MM_QUOTE_SCENARIO">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182C16C-4626-5847-8464-E03ED5B421F1}"/>
              </a:ext>
            </a:extLst>
          </p:cNvPr>
          <p:cNvSpPr/>
          <p:nvPr userDrawn="1"/>
        </p:nvSpPr>
        <p:spPr>
          <a:xfrm>
            <a:off x="533399" y="1689904"/>
            <a:ext cx="11113325" cy="4101295"/>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D34DEAF7-F266-DD48-B705-2AF3A2EFA13F}"/>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
        <p:nvSpPr>
          <p:cNvPr id="16" name="Content Placeholder 5">
            <a:extLst>
              <a:ext uri="{FF2B5EF4-FFF2-40B4-BE49-F238E27FC236}">
                <a16:creationId xmlns:a16="http://schemas.microsoft.com/office/drawing/2014/main" id="{71AD8F1D-C5DD-8C4F-9492-DA6FF0373C35}"/>
              </a:ext>
            </a:extLst>
          </p:cNvPr>
          <p:cNvSpPr>
            <a:spLocks noGrp="1"/>
          </p:cNvSpPr>
          <p:nvPr>
            <p:ph sz="quarter" idx="28"/>
          </p:nvPr>
        </p:nvSpPr>
        <p:spPr>
          <a:xfrm>
            <a:off x="521525" y="860499"/>
            <a:ext cx="11125200" cy="860514"/>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p:txBody>
      </p:sp>
      <p:cxnSp>
        <p:nvCxnSpPr>
          <p:cNvPr id="20" name="Straight Connector 19">
            <a:extLst>
              <a:ext uri="{FF2B5EF4-FFF2-40B4-BE49-F238E27FC236}">
                <a16:creationId xmlns:a16="http://schemas.microsoft.com/office/drawing/2014/main" id="{BD03BC27-55BF-2B4F-BDD3-11CED4D0F1DC}"/>
              </a:ext>
            </a:extLst>
          </p:cNvPr>
          <p:cNvCxnSpPr>
            <a:cxnSpLocks/>
          </p:cNvCxnSpPr>
          <p:nvPr userDrawn="1"/>
        </p:nvCxnSpPr>
        <p:spPr>
          <a:xfrm>
            <a:off x="8128857" y="2152891"/>
            <a:ext cx="0" cy="3379808"/>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575C8E9C-4929-4A46-816D-E1A314221AE1}"/>
              </a:ext>
            </a:extLst>
          </p:cNvPr>
          <p:cNvSpPr>
            <a:spLocks noGrp="1"/>
          </p:cNvSpPr>
          <p:nvPr>
            <p:ph type="body" sz="quarter" idx="33"/>
          </p:nvPr>
        </p:nvSpPr>
        <p:spPr>
          <a:xfrm>
            <a:off x="8378220" y="2036540"/>
            <a:ext cx="2862804" cy="3462052"/>
          </a:xfrm>
          <a:prstGeom prst="rect">
            <a:avLst/>
          </a:prstGeom>
          <a:noFill/>
        </p:spPr>
        <p:txBody>
          <a:bodyPr lIns="0" tIns="91440" rIns="0" bIns="0"/>
          <a:lstStyle>
            <a:lvl1pPr marL="0" indent="0" algn="l">
              <a:buNone/>
              <a:defRPr lang="en-US" sz="1600" b="1" kern="1200" spc="-40" baseline="0" dirty="0" smtClean="0">
                <a:solidFill>
                  <a:schemeClr val="tx1"/>
                </a:solidFill>
                <a:latin typeface="+mn-lt"/>
                <a:ea typeface="+mn-ea"/>
                <a:cs typeface="+mn-cs"/>
              </a:defRPr>
            </a:lvl1pPr>
            <a:lvl2pPr marL="0" indent="0" algn="l">
              <a:spcBef>
                <a:spcPts val="1500"/>
              </a:spcBef>
              <a:spcAft>
                <a:spcPts val="1500"/>
              </a:spcAft>
              <a:buNone/>
              <a:tabLst/>
              <a:defRPr sz="16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p:txBody>
      </p:sp>
      <p:sp>
        <p:nvSpPr>
          <p:cNvPr id="12" name="Content Placeholder 2">
            <a:extLst>
              <a:ext uri="{FF2B5EF4-FFF2-40B4-BE49-F238E27FC236}">
                <a16:creationId xmlns:a16="http://schemas.microsoft.com/office/drawing/2014/main" id="{5F1C9D71-74AB-A54D-972C-DF17B63CA200}"/>
              </a:ext>
            </a:extLst>
          </p:cNvPr>
          <p:cNvSpPr>
            <a:spLocks noGrp="1"/>
          </p:cNvSpPr>
          <p:nvPr>
            <p:ph sz="quarter" idx="34"/>
          </p:nvPr>
        </p:nvSpPr>
        <p:spPr>
          <a:xfrm>
            <a:off x="769620" y="2024442"/>
            <a:ext cx="6679692" cy="3522917"/>
          </a:xfrm>
          <a:prstGeom prst="rect">
            <a:avLst/>
          </a:prstGeom>
        </p:spPr>
        <p:txBody>
          <a:bodyPr lIns="0" tIns="0" rIns="0" bIns="0"/>
          <a:lstStyle>
            <a:lvl1pPr marL="0" indent="0">
              <a:buNone/>
              <a:defRPr sz="3600" spc="-40" baseline="0"/>
            </a:lvl1pPr>
            <a:lvl2pPr marL="0" indent="0">
              <a:spcBef>
                <a:spcPts val="1500"/>
              </a:spcBef>
              <a:buNone/>
              <a:tabLst/>
              <a:defRPr sz="2400" b="1" spc="-40" baseline="0"/>
            </a:lvl2pPr>
            <a:lvl3pPr marL="11112" indent="0">
              <a:spcBef>
                <a:spcPts val="1500"/>
              </a:spcBef>
              <a:buNone/>
              <a:tabLst/>
              <a:defRPr sz="2000" spc="-40" baseline="0"/>
            </a:lvl3pPr>
            <a:lvl4pPr marL="0" indent="0">
              <a:lnSpc>
                <a:spcPct val="100000"/>
              </a:lnSpc>
              <a:spcBef>
                <a:spcPts val="800"/>
              </a:spcBef>
              <a:buNone/>
              <a:tabLst/>
              <a:defRPr sz="1600" spc="-40" baseline="0"/>
            </a:lvl4pPr>
            <a:lvl5pPr>
              <a:defRPr spc="-40"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32033374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MM_POLL_SCENARIO">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182C16C-4626-5847-8464-E03ED5B421F1}"/>
              </a:ext>
            </a:extLst>
          </p:cNvPr>
          <p:cNvSpPr/>
          <p:nvPr userDrawn="1"/>
        </p:nvSpPr>
        <p:spPr>
          <a:xfrm>
            <a:off x="533399" y="1689904"/>
            <a:ext cx="11113325" cy="4101295"/>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D34DEAF7-F266-DD48-B705-2AF3A2EFA13F}"/>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Sharpening Your Business Acumen</a:t>
            </a:r>
          </a:p>
        </p:txBody>
      </p:sp>
      <p:sp>
        <p:nvSpPr>
          <p:cNvPr id="16" name="Content Placeholder 5">
            <a:extLst>
              <a:ext uri="{FF2B5EF4-FFF2-40B4-BE49-F238E27FC236}">
                <a16:creationId xmlns:a16="http://schemas.microsoft.com/office/drawing/2014/main" id="{71AD8F1D-C5DD-8C4F-9492-DA6FF0373C35}"/>
              </a:ext>
            </a:extLst>
          </p:cNvPr>
          <p:cNvSpPr>
            <a:spLocks noGrp="1"/>
          </p:cNvSpPr>
          <p:nvPr>
            <p:ph sz="quarter" idx="28"/>
          </p:nvPr>
        </p:nvSpPr>
        <p:spPr>
          <a:xfrm>
            <a:off x="521525" y="860499"/>
            <a:ext cx="11125200" cy="860514"/>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p:txBody>
      </p:sp>
      <p:cxnSp>
        <p:nvCxnSpPr>
          <p:cNvPr id="20" name="Straight Connector 19">
            <a:extLst>
              <a:ext uri="{FF2B5EF4-FFF2-40B4-BE49-F238E27FC236}">
                <a16:creationId xmlns:a16="http://schemas.microsoft.com/office/drawing/2014/main" id="{BD03BC27-55BF-2B4F-BDD3-11CED4D0F1DC}"/>
              </a:ext>
            </a:extLst>
          </p:cNvPr>
          <p:cNvCxnSpPr>
            <a:cxnSpLocks/>
          </p:cNvCxnSpPr>
          <p:nvPr userDrawn="1"/>
        </p:nvCxnSpPr>
        <p:spPr>
          <a:xfrm>
            <a:off x="4076700" y="2152891"/>
            <a:ext cx="0" cy="3345701"/>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 Placeholder 9">
            <a:extLst>
              <a:ext uri="{FF2B5EF4-FFF2-40B4-BE49-F238E27FC236}">
                <a16:creationId xmlns:a16="http://schemas.microsoft.com/office/drawing/2014/main" id="{23441728-EEE8-A540-8D5F-A1E5362B407D}"/>
              </a:ext>
            </a:extLst>
          </p:cNvPr>
          <p:cNvSpPr>
            <a:spLocks noGrp="1"/>
          </p:cNvSpPr>
          <p:nvPr>
            <p:ph type="body" sz="quarter" idx="32"/>
          </p:nvPr>
        </p:nvSpPr>
        <p:spPr>
          <a:xfrm>
            <a:off x="770412" y="2036540"/>
            <a:ext cx="2862804" cy="3462052"/>
          </a:xfrm>
          <a:prstGeom prst="rect">
            <a:avLst/>
          </a:prstGeom>
          <a:noFill/>
        </p:spPr>
        <p:txBody>
          <a:bodyPr lIns="0" tIns="91440" rIns="0" bIns="0"/>
          <a:lstStyle>
            <a:lvl1pPr marL="0" indent="0" algn="l">
              <a:buNone/>
              <a:defRPr lang="en-US" sz="1600" b="1" kern="1200" spc="-40" baseline="0" dirty="0" smtClean="0">
                <a:solidFill>
                  <a:schemeClr val="tx1"/>
                </a:solidFill>
                <a:latin typeface="+mn-lt"/>
                <a:ea typeface="+mn-ea"/>
                <a:cs typeface="+mn-cs"/>
              </a:defRPr>
            </a:lvl1pPr>
            <a:lvl2pPr marL="0" indent="0" algn="l">
              <a:spcBef>
                <a:spcPts val="1500"/>
              </a:spcBef>
              <a:spcAft>
                <a:spcPts val="1500"/>
              </a:spcAft>
              <a:buNone/>
              <a:tabLst/>
              <a:defRPr sz="16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p:txBody>
      </p:sp>
      <p:sp>
        <p:nvSpPr>
          <p:cNvPr id="3" name="Content Placeholder 2">
            <a:extLst>
              <a:ext uri="{FF2B5EF4-FFF2-40B4-BE49-F238E27FC236}">
                <a16:creationId xmlns:a16="http://schemas.microsoft.com/office/drawing/2014/main" id="{E0DC3992-A2C5-D942-AB58-7AF1CC1C0955}"/>
              </a:ext>
            </a:extLst>
          </p:cNvPr>
          <p:cNvSpPr>
            <a:spLocks noGrp="1"/>
          </p:cNvSpPr>
          <p:nvPr>
            <p:ph sz="quarter" idx="33"/>
          </p:nvPr>
        </p:nvSpPr>
        <p:spPr>
          <a:xfrm>
            <a:off x="4305300" y="2024443"/>
            <a:ext cx="7021068" cy="3498534"/>
          </a:xfrm>
          <a:prstGeom prst="rect">
            <a:avLst/>
          </a:prstGeom>
        </p:spPr>
        <p:txBody>
          <a:bodyPr lIns="0" tIns="0" rIns="0" bIns="0"/>
          <a:lstStyle>
            <a:lvl1pPr marL="0" indent="0">
              <a:buNone/>
              <a:defRPr sz="3600" spc="-40" baseline="0"/>
            </a:lvl1pPr>
            <a:lvl2pPr marL="0" indent="0">
              <a:spcBef>
                <a:spcPts val="1500"/>
              </a:spcBef>
              <a:buNone/>
              <a:tabLst/>
              <a:defRPr sz="2400" b="1" spc="-40" baseline="0"/>
            </a:lvl2pPr>
            <a:lvl3pPr marL="11112" indent="0">
              <a:spcBef>
                <a:spcPts val="1500"/>
              </a:spcBef>
              <a:buNone/>
              <a:tabLst/>
              <a:defRPr sz="2000" spc="-40" baseline="0"/>
            </a:lvl3pPr>
            <a:lvl4pPr marL="0" indent="0">
              <a:spcBef>
                <a:spcPts val="800"/>
              </a:spcBef>
              <a:buNone/>
              <a:tabLst/>
              <a:defRPr sz="1600" spc="-40" baseline="0"/>
            </a:lvl4pPr>
            <a:lvl5pPr>
              <a:defRPr spc="-40"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70644802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image" Target="../media/image1.pn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theme" Target="../theme/theme2.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image" Target="../media/image2.svg"/><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A28E9-A41E-E748-82F6-9935CE03D156}"/>
              </a:ext>
            </a:extLst>
          </p:cNvPr>
          <p:cNvSpPr/>
          <p:nvPr userDrawn="1"/>
        </p:nvSpPr>
        <p:spPr>
          <a:xfrm>
            <a:off x="7455162" y="6414736"/>
            <a:ext cx="4209678" cy="179536"/>
          </a:xfrm>
          <a:prstGeom prst="rect">
            <a:avLst/>
          </a:prstGeom>
        </p:spPr>
        <p:txBody>
          <a:bodyPr wrap="square" lIns="0" tIns="0" rIns="0" bIns="0">
            <a:spAutoFit/>
          </a:bodyPr>
          <a:lstStyle/>
          <a:p>
            <a:pPr algn="r">
              <a:lnSpc>
                <a:spcPts val="725"/>
              </a:lnSpc>
            </a:pPr>
            <a:r>
              <a:rPr lang="en-US" sz="600" i="0" spc="0" dirty="0">
                <a:solidFill>
                  <a:schemeClr val="tx2"/>
                </a:solidFill>
                <a:latin typeface="Arial" panose="020B0604020202020204" pitchFamily="34" charset="0"/>
                <a:cs typeface="Arial" panose="020B0604020202020204" pitchFamily="34" charset="0"/>
              </a:rPr>
              <a:t>© </a:t>
            </a:r>
            <a:fld id="{0050A832-B8B1-EC47-A12A-95EBB8F28320}" type="datetimeyyyy">
              <a:rPr lang="en-US" sz="600" i="0" spc="0" smtClean="0">
                <a:solidFill>
                  <a:schemeClr val="tx2"/>
                </a:solidFill>
                <a:latin typeface="Arial" panose="020B0604020202020204" pitchFamily="34" charset="0"/>
                <a:cs typeface="Arial" panose="020B0604020202020204" pitchFamily="34" charset="0"/>
              </a:rPr>
              <a:pPr algn="r">
                <a:lnSpc>
                  <a:spcPts val="725"/>
                </a:lnSpc>
              </a:pPr>
              <a:t>2022</a:t>
            </a:fld>
            <a:r>
              <a:rPr lang="en-US" sz="600" i="0" spc="0" dirty="0">
                <a:solidFill>
                  <a:schemeClr val="tx2"/>
                </a:solidFill>
                <a:latin typeface="Arial" panose="020B0604020202020204" pitchFamily="34" charset="0"/>
                <a:cs typeface="Arial" panose="020B0604020202020204" pitchFamily="34" charset="0"/>
              </a:rPr>
              <a:t> Harvard Business School Publishing. All rights reserved. </a:t>
            </a:r>
            <a:br>
              <a:rPr lang="en-US" sz="600" i="0" spc="0" dirty="0">
                <a:solidFill>
                  <a:schemeClr val="tx2"/>
                </a:solidFill>
                <a:latin typeface="Arial" panose="020B0604020202020204" pitchFamily="34" charset="0"/>
                <a:cs typeface="Arial" panose="020B0604020202020204" pitchFamily="34" charset="0"/>
              </a:rPr>
            </a:br>
            <a:r>
              <a:rPr lang="en-US" sz="600" i="0" spc="0" dirty="0">
                <a:solidFill>
                  <a:schemeClr val="tx2"/>
                </a:solidFill>
                <a:latin typeface="Arial" panose="020B0604020202020204" pitchFamily="34" charset="0"/>
                <a:cs typeface="Arial" panose="020B0604020202020204" pitchFamily="34" charset="0"/>
              </a:rPr>
              <a:t>Harvard Business Publishing is an affiliate of Harvard Business School.</a:t>
            </a:r>
          </a:p>
        </p:txBody>
      </p:sp>
    </p:spTree>
    <p:extLst>
      <p:ext uri="{BB962C8B-B14F-4D97-AF65-F5344CB8AC3E}">
        <p14:creationId xmlns:p14="http://schemas.microsoft.com/office/powerpoint/2010/main" val="3406412634"/>
      </p:ext>
    </p:extLst>
  </p:cSld>
  <p:clrMap bg1="lt1" tx1="dk1" bg2="lt2" tx2="dk2" accent1="accent1" accent2="accent2" accent3="accent3" accent4="accent4" accent5="accent5" accent6="accent6" hlink="hlink" folHlink="folHlink"/>
  <p:sldLayoutIdLst>
    <p:sldLayoutId id="2147484369" r:id="rId1"/>
    <p:sldLayoutId id="2147484370" r:id="rId2"/>
  </p:sldLayoutIdLst>
  <p:hf hdr="0" ftr="0" dt="0"/>
  <p:txStyles>
    <p:titleStyle>
      <a:lvl1pPr algn="l" defTabSz="761970" rtl="0" eaLnBrk="1" latinLnBrk="0" hangingPunct="1">
        <a:lnSpc>
          <a:spcPct val="80000"/>
        </a:lnSpc>
        <a:spcBef>
          <a:spcPct val="0"/>
        </a:spcBef>
        <a:buNone/>
        <a:defRPr lang="en-US" sz="4666" b="1" kern="1200" spc="-125" dirty="0">
          <a:solidFill>
            <a:schemeClr val="bg1"/>
          </a:solidFill>
          <a:latin typeface="Arial" panose="020B0604020202020204" pitchFamily="34" charset="0"/>
          <a:ea typeface="+mj-ea"/>
          <a:cs typeface="Arial" panose="020B0604020202020204" pitchFamily="34" charset="0"/>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368">
          <p15:clr>
            <a:srgbClr val="F26B43"/>
          </p15:clr>
        </p15:guide>
        <p15:guide id="3" pos="336">
          <p15:clr>
            <a:srgbClr val="F26B43"/>
          </p15:clr>
        </p15:guide>
        <p15:guide id="4" orient="horz" pos="336">
          <p15:clr>
            <a:srgbClr val="F26B43"/>
          </p15:clr>
        </p15:guide>
        <p15:guide id="7" pos="7344">
          <p15:clr>
            <a:srgbClr val="F26B43"/>
          </p15:clr>
        </p15:guide>
        <p15:guide id="10" pos="1512">
          <p15:clr>
            <a:srgbClr val="F26B43"/>
          </p15:clr>
        </p15:guide>
        <p15:guide id="11" pos="2568">
          <p15:clr>
            <a:srgbClr val="F26B43"/>
          </p15:clr>
        </p15:guide>
        <p15:guide id="12" pos="2712">
          <p15:clr>
            <a:srgbClr val="F26B43"/>
          </p15:clr>
        </p15:guide>
        <p15:guide id="15" pos="3760">
          <p15:clr>
            <a:srgbClr val="F26B43"/>
          </p15:clr>
        </p15:guide>
        <p15:guide id="16" pos="3920">
          <p15:clr>
            <a:srgbClr val="F26B43"/>
          </p15:clr>
        </p15:guide>
        <p15:guide id="19" pos="4944">
          <p15:clr>
            <a:srgbClr val="F26B43"/>
          </p15:clr>
        </p15:guide>
        <p15:guide id="20" pos="5112">
          <p15:clr>
            <a:srgbClr val="F26B43"/>
          </p15:clr>
        </p15:guide>
        <p15:guide id="21" pos="6144">
          <p15:clr>
            <a:srgbClr val="F26B43"/>
          </p15:clr>
        </p15:guide>
        <p15:guide id="22" pos="6312">
          <p15:clr>
            <a:srgbClr val="F26B43"/>
          </p15:clr>
        </p15:guide>
        <p15:guide id="23" orient="horz" pos="2544">
          <p15:clr>
            <a:srgbClr val="F26B43"/>
          </p15:clr>
        </p15:guide>
        <p15:guide id="24" orient="horz" pos="3096">
          <p15:clr>
            <a:srgbClr val="F26B43"/>
          </p15:clr>
        </p15:guide>
        <p15:guide id="25" orient="horz" pos="1032">
          <p15:clr>
            <a:srgbClr val="F26B43"/>
          </p15:clr>
        </p15:guide>
        <p15:guide id="29" orient="horz" pos="3648">
          <p15:clr>
            <a:srgbClr val="F26B43"/>
          </p15:clr>
        </p15:guide>
        <p15:guide id="30" orient="horz" pos="1968">
          <p15:clr>
            <a:srgbClr val="F26B43"/>
          </p15:clr>
        </p15:guide>
        <p15:guide id="31" orient="horz" pos="744">
          <p15:clr>
            <a:srgbClr val="F26B43"/>
          </p15:clr>
        </p15:guide>
        <p15:guide id="32" orient="horz" pos="1416">
          <p15:clr>
            <a:srgbClr val="F26B43"/>
          </p15:clr>
        </p15:guide>
        <p15:guide id="34" orient="horz" pos="400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5E40AA2-7D72-CF4B-AE3E-57D788FEEEBF}"/>
              </a:ext>
            </a:extLst>
          </p:cNvPr>
          <p:cNvSpPr/>
          <p:nvPr userDrawn="1"/>
        </p:nvSpPr>
        <p:spPr>
          <a:xfrm>
            <a:off x="0" y="6096000"/>
            <a:ext cx="12192000" cy="77307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8" name="Slide Number Placeholder 1">
            <a:extLst>
              <a:ext uri="{FF2B5EF4-FFF2-40B4-BE49-F238E27FC236}">
                <a16:creationId xmlns:a16="http://schemas.microsoft.com/office/drawing/2014/main" id="{8459648F-0F94-704B-95DA-6BFCB0B5F930}"/>
              </a:ext>
            </a:extLst>
          </p:cNvPr>
          <p:cNvSpPr txBox="1">
            <a:spLocks/>
          </p:cNvSpPr>
          <p:nvPr userDrawn="1"/>
        </p:nvSpPr>
        <p:spPr>
          <a:xfrm>
            <a:off x="11740117" y="6384567"/>
            <a:ext cx="507999" cy="172731"/>
          </a:xfrm>
          <a:prstGeom prst="rect">
            <a:avLst/>
          </a:prstGeom>
        </p:spPr>
        <p:txBody>
          <a:bodyPr vert="horz" lIns="0" tIns="0" rIns="0" bIns="0" rtlCol="0" anchor="b"/>
          <a:lstStyle>
            <a:defPPr>
              <a:defRPr lang="en-US"/>
            </a:defPPr>
            <a:lvl1pPr marL="0" algn="l" defTabSz="1097280" rtl="0" eaLnBrk="1" latinLnBrk="0" hangingPunct="1">
              <a:defRPr sz="1000" kern="1200">
                <a:solidFill>
                  <a:schemeClr val="tx1">
                    <a:tint val="75000"/>
                  </a:schemeClr>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algn="l"/>
            <a:fld id="{7B43C20D-A13F-464B-BAE7-EE671D41C53E}" type="slidenum">
              <a:rPr lang="en-US" sz="900" smtClean="0">
                <a:solidFill>
                  <a:schemeClr val="tx1"/>
                </a:solidFill>
              </a:rPr>
              <a:pPr algn="l"/>
              <a:t>‹#›</a:t>
            </a:fld>
            <a:endParaRPr lang="en-US" sz="900" dirty="0">
              <a:solidFill>
                <a:schemeClr val="tx1"/>
              </a:solidFill>
            </a:endParaRPr>
          </a:p>
        </p:txBody>
      </p:sp>
      <p:sp>
        <p:nvSpPr>
          <p:cNvPr id="10" name="Rectangle 9">
            <a:extLst>
              <a:ext uri="{FF2B5EF4-FFF2-40B4-BE49-F238E27FC236}">
                <a16:creationId xmlns:a16="http://schemas.microsoft.com/office/drawing/2014/main" id="{E06789A3-A4BB-234D-9DA8-0427A28EE154}"/>
              </a:ext>
            </a:extLst>
          </p:cNvPr>
          <p:cNvSpPr/>
          <p:nvPr userDrawn="1"/>
        </p:nvSpPr>
        <p:spPr>
          <a:xfrm>
            <a:off x="7299044" y="6414736"/>
            <a:ext cx="4209678" cy="179536"/>
          </a:xfrm>
          <a:prstGeom prst="rect">
            <a:avLst/>
          </a:prstGeom>
        </p:spPr>
        <p:txBody>
          <a:bodyPr wrap="square" lIns="0" tIns="0" rIns="0" bIns="0">
            <a:spAutoFit/>
          </a:bodyPr>
          <a:lstStyle/>
          <a:p>
            <a:pPr algn="r">
              <a:lnSpc>
                <a:spcPts val="725"/>
              </a:lnSpc>
            </a:pPr>
            <a:r>
              <a:rPr lang="en-US" sz="600" i="0" spc="0" dirty="0">
                <a:solidFill>
                  <a:schemeClr val="tx2"/>
                </a:solidFill>
                <a:latin typeface="Arial" panose="020B0604020202020204" pitchFamily="34" charset="0"/>
                <a:cs typeface="Arial" panose="020B0604020202020204" pitchFamily="34" charset="0"/>
              </a:rPr>
              <a:t>© </a:t>
            </a:r>
            <a:fld id="{0050A832-B8B1-EC47-A12A-95EBB8F28320}" type="datetimeyyyy">
              <a:rPr lang="en-US" sz="600" i="0" spc="0" smtClean="0">
                <a:solidFill>
                  <a:schemeClr val="tx2"/>
                </a:solidFill>
                <a:latin typeface="Arial" panose="020B0604020202020204" pitchFamily="34" charset="0"/>
                <a:cs typeface="Arial" panose="020B0604020202020204" pitchFamily="34" charset="0"/>
              </a:rPr>
              <a:pPr algn="r">
                <a:lnSpc>
                  <a:spcPts val="725"/>
                </a:lnSpc>
              </a:pPr>
              <a:t>2022</a:t>
            </a:fld>
            <a:r>
              <a:rPr lang="en-US" sz="600" i="0" spc="0" dirty="0">
                <a:solidFill>
                  <a:schemeClr val="tx2"/>
                </a:solidFill>
                <a:latin typeface="Arial" panose="020B0604020202020204" pitchFamily="34" charset="0"/>
                <a:cs typeface="Arial" panose="020B0604020202020204" pitchFamily="34" charset="0"/>
              </a:rPr>
              <a:t> Harvard Business School Publishing. All rights reserved. </a:t>
            </a:r>
            <a:br>
              <a:rPr lang="en-US" sz="600" i="0" spc="0" dirty="0">
                <a:solidFill>
                  <a:schemeClr val="tx2"/>
                </a:solidFill>
                <a:latin typeface="Arial" panose="020B0604020202020204" pitchFamily="34" charset="0"/>
                <a:cs typeface="Arial" panose="020B0604020202020204" pitchFamily="34" charset="0"/>
              </a:rPr>
            </a:br>
            <a:r>
              <a:rPr lang="en-US" sz="600" i="0" spc="0" dirty="0">
                <a:solidFill>
                  <a:schemeClr val="tx2"/>
                </a:solidFill>
                <a:latin typeface="Arial" panose="020B0604020202020204" pitchFamily="34" charset="0"/>
                <a:cs typeface="Arial" panose="020B0604020202020204" pitchFamily="34" charset="0"/>
              </a:rPr>
              <a:t>Harvard Business Publishing is an affiliate of Harvard Business School.</a:t>
            </a:r>
          </a:p>
        </p:txBody>
      </p:sp>
      <p:cxnSp>
        <p:nvCxnSpPr>
          <p:cNvPr id="13" name="Straight Connector 12">
            <a:extLst>
              <a:ext uri="{FF2B5EF4-FFF2-40B4-BE49-F238E27FC236}">
                <a16:creationId xmlns:a16="http://schemas.microsoft.com/office/drawing/2014/main" id="{07C9C19F-62C4-3045-9FC6-1F5FD0190B99}"/>
              </a:ext>
            </a:extLst>
          </p:cNvPr>
          <p:cNvCxnSpPr>
            <a:cxnSpLocks/>
          </p:cNvCxnSpPr>
          <p:nvPr userDrawn="1"/>
        </p:nvCxnSpPr>
        <p:spPr>
          <a:xfrm>
            <a:off x="11624098" y="6361683"/>
            <a:ext cx="0" cy="269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4" name="Graphic 3">
            <a:extLst>
              <a:ext uri="{FF2B5EF4-FFF2-40B4-BE49-F238E27FC236}">
                <a16:creationId xmlns:a16="http://schemas.microsoft.com/office/drawing/2014/main" id="{50C0A382-FDDE-B649-9BDB-3475E6D60039}"/>
              </a:ext>
            </a:extLst>
          </p:cNvPr>
          <p:cNvPicPr>
            <a:picLocks noChangeAspect="1"/>
          </p:cNvPicPr>
          <p:nvPr userDrawn="1"/>
        </p:nvPicPr>
        <p:blipFill>
          <a:blip r:embed="rId18">
            <a:extLst>
              <a:ext uri="{96DAC541-7B7A-43D3-8B79-37D633B846F1}">
                <asvg:svgBlip xmlns:asvg="http://schemas.microsoft.com/office/drawing/2016/SVG/main" r:embed="rId19"/>
              </a:ext>
            </a:extLst>
          </a:blip>
          <a:stretch>
            <a:fillRect/>
          </a:stretch>
        </p:blipFill>
        <p:spPr>
          <a:xfrm>
            <a:off x="532819" y="6430109"/>
            <a:ext cx="2603272" cy="179536"/>
          </a:xfrm>
          <a:prstGeom prst="rect">
            <a:avLst/>
          </a:prstGeom>
        </p:spPr>
      </p:pic>
    </p:spTree>
    <p:extLst>
      <p:ext uri="{BB962C8B-B14F-4D97-AF65-F5344CB8AC3E}">
        <p14:creationId xmlns:p14="http://schemas.microsoft.com/office/powerpoint/2010/main" val="1808574233"/>
      </p:ext>
    </p:extLst>
  </p:cSld>
  <p:clrMap bg1="lt1" tx1="dk1" bg2="lt2" tx2="dk2" accent1="accent1" accent2="accent2" accent3="accent3" accent4="accent4" accent5="accent5" accent6="accent6" hlink="hlink" folHlink="folHlink"/>
  <p:sldLayoutIdLst>
    <p:sldLayoutId id="2147484366" r:id="rId1"/>
    <p:sldLayoutId id="2147484373" r:id="rId2"/>
    <p:sldLayoutId id="2147484364" r:id="rId3"/>
    <p:sldLayoutId id="2147484232" r:id="rId4"/>
    <p:sldLayoutId id="2147484367" r:id="rId5"/>
    <p:sldLayoutId id="2147484233" r:id="rId6"/>
    <p:sldLayoutId id="2147484371" r:id="rId7"/>
    <p:sldLayoutId id="2147484308" r:id="rId8"/>
    <p:sldLayoutId id="2147484269" r:id="rId9"/>
    <p:sldLayoutId id="2147484254" r:id="rId10"/>
    <p:sldLayoutId id="2147484372" r:id="rId11"/>
    <p:sldLayoutId id="2147484255" r:id="rId12"/>
    <p:sldLayoutId id="2147484256" r:id="rId13"/>
    <p:sldLayoutId id="2147484365" r:id="rId14"/>
    <p:sldLayoutId id="2147484374" r:id="rId15"/>
    <p:sldLayoutId id="2147484307" r:id="rId16"/>
  </p:sldLayoutIdLst>
  <p:hf hdr="0" ftr="0" dt="0"/>
  <p:txStyles>
    <p:titleStyle>
      <a:lvl1pPr algn="l" defTabSz="91436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1" indent="-228591" algn="l" defTabSz="91436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73" indent="-228591" algn="l" defTabSz="91436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54" indent="-228591" algn="l" defTabSz="91436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36"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18"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968" userDrawn="1">
          <p15:clr>
            <a:srgbClr val="F26B43"/>
          </p15:clr>
        </p15:guide>
        <p15:guide id="3" pos="1368">
          <p15:clr>
            <a:srgbClr val="F26B43"/>
          </p15:clr>
        </p15:guide>
        <p15:guide id="4" pos="4968">
          <p15:clr>
            <a:srgbClr val="F26B43"/>
          </p15:clr>
        </p15:guide>
        <p15:guide id="6" pos="7344">
          <p15:clr>
            <a:srgbClr val="F26B43"/>
          </p15:clr>
        </p15:guide>
        <p15:guide id="7" pos="336">
          <p15:clr>
            <a:srgbClr val="F26B43"/>
          </p15:clr>
        </p15:guide>
        <p15:guide id="8" pos="1512">
          <p15:clr>
            <a:srgbClr val="F26B43"/>
          </p15:clr>
        </p15:guide>
        <p15:guide id="9" orient="horz" pos="1032" userDrawn="1">
          <p15:clr>
            <a:srgbClr val="F26B43"/>
          </p15:clr>
        </p15:guide>
        <p15:guide id="10" orient="horz" pos="3096" userDrawn="1">
          <p15:clr>
            <a:srgbClr val="F26B43"/>
          </p15:clr>
        </p15:guide>
        <p15:guide id="12" orient="horz" pos="1416" userDrawn="1">
          <p15:clr>
            <a:srgbClr val="F26B43"/>
          </p15:clr>
        </p15:guide>
        <p15:guide id="14" orient="horz" pos="2520" userDrawn="1">
          <p15:clr>
            <a:srgbClr val="F26B43"/>
          </p15:clr>
        </p15:guide>
        <p15:guide id="16" pos="2568">
          <p15:clr>
            <a:srgbClr val="F26B43"/>
          </p15:clr>
        </p15:guide>
        <p15:guide id="17" pos="2712">
          <p15:clr>
            <a:srgbClr val="F26B43"/>
          </p15:clr>
        </p15:guide>
        <p15:guide id="18" pos="3760">
          <p15:clr>
            <a:srgbClr val="F26B43"/>
          </p15:clr>
        </p15:guide>
        <p15:guide id="19" pos="3920">
          <p15:clr>
            <a:srgbClr val="F26B43"/>
          </p15:clr>
        </p15:guide>
        <p15:guide id="20" pos="5112">
          <p15:clr>
            <a:srgbClr val="F26B43"/>
          </p15:clr>
        </p15:guide>
        <p15:guide id="21" pos="6144">
          <p15:clr>
            <a:srgbClr val="F26B43"/>
          </p15:clr>
        </p15:guide>
        <p15:guide id="22" pos="6312">
          <p15:clr>
            <a:srgbClr val="F26B43"/>
          </p15:clr>
        </p15:guide>
        <p15:guide id="23" orient="horz" pos="336">
          <p15:clr>
            <a:srgbClr val="F26B43"/>
          </p15:clr>
        </p15:guide>
        <p15:guide id="24" orient="horz" pos="3648" userDrawn="1">
          <p15:clr>
            <a:srgbClr val="F26B43"/>
          </p15:clr>
        </p15:guide>
        <p15:guide id="26" orient="horz" pos="408" userDrawn="1">
          <p15:clr>
            <a:srgbClr val="F26B43"/>
          </p15:clr>
        </p15:guide>
        <p15:guide id="27" orient="horz" pos="744" userDrawn="1">
          <p15:clr>
            <a:srgbClr val="F26B43"/>
          </p15:clr>
        </p15:guide>
        <p15:guide id="28" orient="horz" pos="3840" userDrawn="1">
          <p15:clr>
            <a:srgbClr val="F26B43"/>
          </p15:clr>
        </p15:guide>
        <p15:guide id="29" pos="4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6.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9.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9.sv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9.sv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9.sv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9.sv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9.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39.sv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9.sv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9.sv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9.sv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 Id="rId14" Type="http://schemas.openxmlformats.org/officeDocument/2006/relationships/image" Target="../media/image21.sv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9.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A72317D-8ED5-C748-94B5-77B01FDB3E5A}"/>
              </a:ext>
            </a:extLst>
          </p:cNvPr>
          <p:cNvSpPr/>
          <p:nvPr/>
        </p:nvSpPr>
        <p:spPr>
          <a:xfrm>
            <a:off x="533400" y="5000718"/>
            <a:ext cx="1686780" cy="86285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Place client logo here</a:t>
            </a:r>
          </a:p>
        </p:txBody>
      </p:sp>
      <p:sp>
        <p:nvSpPr>
          <p:cNvPr id="4" name="Text Placeholder 3">
            <a:extLst>
              <a:ext uri="{FF2B5EF4-FFF2-40B4-BE49-F238E27FC236}">
                <a16:creationId xmlns:a16="http://schemas.microsoft.com/office/drawing/2014/main" id="{7D5D98AC-981D-A74F-BBD6-F6AC9D5C72C1}"/>
              </a:ext>
            </a:extLst>
          </p:cNvPr>
          <p:cNvSpPr>
            <a:spLocks noGrp="1"/>
          </p:cNvSpPr>
          <p:nvPr>
            <p:ph type="body" sz="quarter" idx="20"/>
          </p:nvPr>
        </p:nvSpPr>
        <p:spPr>
          <a:xfrm>
            <a:off x="533400" y="2236304"/>
            <a:ext cx="5130801" cy="1706117"/>
          </a:xfrm>
        </p:spPr>
        <p:txBody>
          <a:bodyPr/>
          <a:lstStyle/>
          <a:p>
            <a:r>
              <a:rPr lang="en-US" dirty="0"/>
              <a:t>Sharpening Your Business Acumen</a:t>
            </a:r>
          </a:p>
          <a:p>
            <a:r>
              <a:rPr lang="en-US" dirty="0"/>
              <a:t>Café</a:t>
            </a:r>
          </a:p>
        </p:txBody>
      </p:sp>
      <p:pic>
        <p:nvPicPr>
          <p:cNvPr id="3" name="Picture Placeholder 2">
            <a:extLst>
              <a:ext uri="{FF2B5EF4-FFF2-40B4-BE49-F238E27FC236}">
                <a16:creationId xmlns:a16="http://schemas.microsoft.com/office/drawing/2014/main" id="{3BF988CB-C765-D6E4-9147-D58C574D9B37}"/>
              </a:ext>
            </a:extLst>
          </p:cNvPr>
          <p:cNvPicPr>
            <a:picLocks noGrp="1" noChangeAspect="1"/>
          </p:cNvPicPr>
          <p:nvPr>
            <p:ph type="pic" sz="quarter" idx="28"/>
          </p:nvPr>
        </p:nvPicPr>
        <p:blipFill>
          <a:blip r:embed="rId3"/>
          <a:srcRect l="5764" r="5764"/>
          <a:stretch>
            <a:fillRect/>
          </a:stretch>
        </p:blipFill>
        <p:spPr/>
      </p:pic>
    </p:spTree>
    <p:extLst>
      <p:ext uri="{BB962C8B-B14F-4D97-AF65-F5344CB8AC3E}">
        <p14:creationId xmlns:p14="http://schemas.microsoft.com/office/powerpoint/2010/main" val="27490933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947B424B-C373-7B4F-B72F-80C1E4648D60}"/>
              </a:ext>
            </a:extLst>
          </p:cNvPr>
          <p:cNvSpPr/>
          <p:nvPr/>
        </p:nvSpPr>
        <p:spPr>
          <a:xfrm>
            <a:off x="545274" y="1638301"/>
            <a:ext cx="3367625" cy="41529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E037D288-663B-9C40-BC75-ED422DB61800}"/>
              </a:ext>
            </a:extLst>
          </p:cNvPr>
          <p:cNvSpPr/>
          <p:nvPr/>
        </p:nvSpPr>
        <p:spPr>
          <a:xfrm>
            <a:off x="4416254" y="1638301"/>
            <a:ext cx="3367625" cy="41529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58107065-D94F-E84A-B4C0-C031075C02CE}"/>
              </a:ext>
            </a:extLst>
          </p:cNvPr>
          <p:cNvSpPr/>
          <p:nvPr/>
        </p:nvSpPr>
        <p:spPr>
          <a:xfrm>
            <a:off x="8287234" y="1638301"/>
            <a:ext cx="3367625" cy="41529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ontent Placeholder 1">
            <a:extLst>
              <a:ext uri="{FF2B5EF4-FFF2-40B4-BE49-F238E27FC236}">
                <a16:creationId xmlns:a16="http://schemas.microsoft.com/office/drawing/2014/main" id="{A4669C9F-0518-3740-916D-C54CFA1BD0F0}"/>
              </a:ext>
            </a:extLst>
          </p:cNvPr>
          <p:cNvSpPr>
            <a:spLocks noGrp="1"/>
          </p:cNvSpPr>
          <p:nvPr>
            <p:ph sz="quarter" idx="28"/>
          </p:nvPr>
        </p:nvSpPr>
        <p:spPr/>
        <p:txBody>
          <a:bodyPr/>
          <a:lstStyle/>
          <a:p>
            <a:r>
              <a:rPr lang="en-US" dirty="0"/>
              <a:t>Benefits of business acumen</a:t>
            </a:r>
          </a:p>
        </p:txBody>
      </p:sp>
      <p:sp>
        <p:nvSpPr>
          <p:cNvPr id="28" name="Text Placeholder 27">
            <a:extLst>
              <a:ext uri="{FF2B5EF4-FFF2-40B4-BE49-F238E27FC236}">
                <a16:creationId xmlns:a16="http://schemas.microsoft.com/office/drawing/2014/main" id="{062434B3-F481-6B4B-B7B1-806D7ACA0767}"/>
              </a:ext>
            </a:extLst>
          </p:cNvPr>
          <p:cNvSpPr>
            <a:spLocks noGrp="1"/>
          </p:cNvSpPr>
          <p:nvPr>
            <p:ph type="body" sz="quarter" idx="31"/>
          </p:nvPr>
        </p:nvSpPr>
        <p:spPr>
          <a:xfrm>
            <a:off x="599333" y="3707476"/>
            <a:ext cx="3043177" cy="2083725"/>
          </a:xfrm>
        </p:spPr>
        <p:txBody>
          <a:bodyPr anchor="t"/>
          <a:lstStyle/>
          <a:p>
            <a:r>
              <a:rPr lang="en-US" b="0" dirty="0"/>
              <a:t>Align your work to the organization’s overall goals</a:t>
            </a:r>
          </a:p>
          <a:p>
            <a:endParaRPr lang="en-US" dirty="0"/>
          </a:p>
          <a:p>
            <a:endParaRPr lang="en-US" dirty="0"/>
          </a:p>
        </p:txBody>
      </p:sp>
      <p:sp>
        <p:nvSpPr>
          <p:cNvPr id="20" name="Text Placeholder 27">
            <a:extLst>
              <a:ext uri="{FF2B5EF4-FFF2-40B4-BE49-F238E27FC236}">
                <a16:creationId xmlns:a16="http://schemas.microsoft.com/office/drawing/2014/main" id="{DCD3743D-43AF-0B4A-883F-BF18EB3AF4BB}"/>
              </a:ext>
            </a:extLst>
          </p:cNvPr>
          <p:cNvSpPr txBox="1">
            <a:spLocks/>
          </p:cNvSpPr>
          <p:nvPr/>
        </p:nvSpPr>
        <p:spPr>
          <a:xfrm>
            <a:off x="8393930" y="3672149"/>
            <a:ext cx="3043177" cy="2083725"/>
          </a:xfrm>
          <a:prstGeom prst="rect">
            <a:avLst/>
          </a:prstGeom>
          <a:solidFill>
            <a:schemeClr val="bg1"/>
          </a:solidFill>
        </p:spPr>
        <p:txBody>
          <a:bodyPr lIns="0" tIns="91440" rIns="0" bIns="0" anchor="t"/>
          <a:lstStyle>
            <a:lvl1pPr marL="0" indent="0" algn="ctr" defTabSz="914363" rtl="0" eaLnBrk="1" latinLnBrk="0" hangingPunct="1">
              <a:lnSpc>
                <a:spcPct val="90000"/>
              </a:lnSpc>
              <a:spcBef>
                <a:spcPts val="1000"/>
              </a:spcBef>
              <a:buFont typeface="Arial" panose="020B0604020202020204" pitchFamily="34" charset="0"/>
              <a:buNone/>
              <a:defRPr lang="en-US" sz="2000" b="1" kern="1200" spc="-67" dirty="0" smtClean="0">
                <a:solidFill>
                  <a:schemeClr val="tx1"/>
                </a:solidFill>
                <a:latin typeface="+mn-lt"/>
                <a:ea typeface="+mn-ea"/>
                <a:cs typeface="+mn-cs"/>
              </a:defRPr>
            </a:lvl1pPr>
            <a:lvl2pPr marL="0" indent="0" algn="ctr" defTabSz="914363" rtl="0" eaLnBrk="1" latinLnBrk="0" hangingPunct="1">
              <a:lnSpc>
                <a:spcPct val="90000"/>
              </a:lnSpc>
              <a:spcBef>
                <a:spcPts val="500"/>
              </a:spcBef>
              <a:buFont typeface="Arial" panose="020B0604020202020204" pitchFamily="34" charset="0"/>
              <a:buNone/>
              <a:tabLst/>
              <a:defRPr sz="2000" kern="1200" spc="-30" baseline="0">
                <a:solidFill>
                  <a:schemeClr val="tx1"/>
                </a:solidFill>
                <a:latin typeface="+mn-lt"/>
                <a:ea typeface="+mn-ea"/>
                <a:cs typeface="+mn-cs"/>
              </a:defRPr>
            </a:lvl2pPr>
            <a:lvl3pPr marL="230188" indent="-219075" algn="ctr" defTabSz="914363" rtl="0" eaLnBrk="1" latinLnBrk="0" hangingPunct="1">
              <a:lnSpc>
                <a:spcPct val="90000"/>
              </a:lnSpc>
              <a:spcBef>
                <a:spcPts val="500"/>
              </a:spcBef>
              <a:buFont typeface="Arial" panose="020B0604020202020204" pitchFamily="34" charset="0"/>
              <a:buChar char="•"/>
              <a:tabLst/>
              <a:defRPr sz="1600" kern="1200" spc="-30" baseline="0">
                <a:solidFill>
                  <a:schemeClr val="tx1"/>
                </a:solidFill>
                <a:latin typeface="+mn-lt"/>
                <a:ea typeface="+mn-ea"/>
                <a:cs typeface="+mn-cs"/>
              </a:defRPr>
            </a:lvl3pPr>
            <a:lvl4pPr marL="693738" indent="-227013" algn="l" defTabSz="914363" rtl="0" eaLnBrk="1" latinLnBrk="0" hangingPunct="1">
              <a:lnSpc>
                <a:spcPct val="90000"/>
              </a:lnSpc>
              <a:spcBef>
                <a:spcPts val="500"/>
              </a:spcBef>
              <a:buFont typeface="Arial" panose="020B0604020202020204" pitchFamily="34" charset="0"/>
              <a:buChar char="•"/>
              <a:tabLst/>
              <a:defRPr sz="1400" kern="1200" spc="-30" baseline="0">
                <a:solidFill>
                  <a:schemeClr val="tx1"/>
                </a:solidFill>
                <a:latin typeface="+mn-lt"/>
                <a:ea typeface="+mn-ea"/>
                <a:cs typeface="+mn-cs"/>
              </a:defRPr>
            </a:lvl4pPr>
            <a:lvl5pPr marL="2057318"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t>Communicate your ideas effectively</a:t>
            </a:r>
          </a:p>
          <a:p>
            <a:endParaRPr lang="en-US" dirty="0"/>
          </a:p>
          <a:p>
            <a:endParaRPr lang="en-US" dirty="0"/>
          </a:p>
        </p:txBody>
      </p:sp>
      <p:sp>
        <p:nvSpPr>
          <p:cNvPr id="22" name="Text Placeholder 27">
            <a:extLst>
              <a:ext uri="{FF2B5EF4-FFF2-40B4-BE49-F238E27FC236}">
                <a16:creationId xmlns:a16="http://schemas.microsoft.com/office/drawing/2014/main" id="{B710AF4C-4729-4D47-99CA-65727846BB26}"/>
              </a:ext>
            </a:extLst>
          </p:cNvPr>
          <p:cNvSpPr txBox="1">
            <a:spLocks/>
          </p:cNvSpPr>
          <p:nvPr/>
        </p:nvSpPr>
        <p:spPr>
          <a:xfrm>
            <a:off x="4562536" y="3686630"/>
            <a:ext cx="3043177" cy="2083725"/>
          </a:xfrm>
          <a:prstGeom prst="rect">
            <a:avLst/>
          </a:prstGeom>
          <a:solidFill>
            <a:schemeClr val="bg1"/>
          </a:solidFill>
        </p:spPr>
        <p:txBody>
          <a:bodyPr lIns="0" tIns="91440" rIns="0" bIns="0" anchor="t"/>
          <a:lstStyle>
            <a:lvl1pPr marL="0" indent="0" algn="ctr" defTabSz="914363" rtl="0" eaLnBrk="1" latinLnBrk="0" hangingPunct="1">
              <a:lnSpc>
                <a:spcPct val="90000"/>
              </a:lnSpc>
              <a:spcBef>
                <a:spcPts val="1000"/>
              </a:spcBef>
              <a:buFont typeface="Arial" panose="020B0604020202020204" pitchFamily="34" charset="0"/>
              <a:buNone/>
              <a:defRPr lang="en-US" sz="2000" b="1" kern="1200" spc="-67" dirty="0" smtClean="0">
                <a:solidFill>
                  <a:schemeClr val="tx1"/>
                </a:solidFill>
                <a:latin typeface="+mn-lt"/>
                <a:ea typeface="+mn-ea"/>
                <a:cs typeface="+mn-cs"/>
              </a:defRPr>
            </a:lvl1pPr>
            <a:lvl2pPr marL="0" indent="0" algn="ctr" defTabSz="914363" rtl="0" eaLnBrk="1" latinLnBrk="0" hangingPunct="1">
              <a:lnSpc>
                <a:spcPct val="90000"/>
              </a:lnSpc>
              <a:spcBef>
                <a:spcPts val="500"/>
              </a:spcBef>
              <a:buFont typeface="Arial" panose="020B0604020202020204" pitchFamily="34" charset="0"/>
              <a:buNone/>
              <a:tabLst/>
              <a:defRPr sz="2000" kern="1200" spc="-30" baseline="0">
                <a:solidFill>
                  <a:schemeClr val="tx1"/>
                </a:solidFill>
                <a:latin typeface="+mn-lt"/>
                <a:ea typeface="+mn-ea"/>
                <a:cs typeface="+mn-cs"/>
              </a:defRPr>
            </a:lvl2pPr>
            <a:lvl3pPr marL="230188" indent="-219075" algn="ctr" defTabSz="914363" rtl="0" eaLnBrk="1" latinLnBrk="0" hangingPunct="1">
              <a:lnSpc>
                <a:spcPct val="90000"/>
              </a:lnSpc>
              <a:spcBef>
                <a:spcPts val="500"/>
              </a:spcBef>
              <a:buFont typeface="Arial" panose="020B0604020202020204" pitchFamily="34" charset="0"/>
              <a:buChar char="•"/>
              <a:tabLst/>
              <a:defRPr sz="1600" kern="1200" spc="-30" baseline="0">
                <a:solidFill>
                  <a:schemeClr val="tx1"/>
                </a:solidFill>
                <a:latin typeface="+mn-lt"/>
                <a:ea typeface="+mn-ea"/>
                <a:cs typeface="+mn-cs"/>
              </a:defRPr>
            </a:lvl3pPr>
            <a:lvl4pPr marL="693738" indent="-227013" algn="l" defTabSz="914363" rtl="0" eaLnBrk="1" latinLnBrk="0" hangingPunct="1">
              <a:lnSpc>
                <a:spcPct val="90000"/>
              </a:lnSpc>
              <a:spcBef>
                <a:spcPts val="500"/>
              </a:spcBef>
              <a:buFont typeface="Arial" panose="020B0604020202020204" pitchFamily="34" charset="0"/>
              <a:buChar char="•"/>
              <a:tabLst/>
              <a:defRPr sz="1400" kern="1200" spc="-30" baseline="0">
                <a:solidFill>
                  <a:schemeClr val="tx1"/>
                </a:solidFill>
                <a:latin typeface="+mn-lt"/>
                <a:ea typeface="+mn-ea"/>
                <a:cs typeface="+mn-cs"/>
              </a:defRPr>
            </a:lvl4pPr>
            <a:lvl5pPr marL="2057318"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t>Increase your ability to work cross-functionally </a:t>
            </a:r>
          </a:p>
          <a:p>
            <a:endParaRPr lang="en-US" dirty="0"/>
          </a:p>
          <a:p>
            <a:endParaRPr lang="en-US" dirty="0"/>
          </a:p>
        </p:txBody>
      </p:sp>
      <p:pic>
        <p:nvPicPr>
          <p:cNvPr id="5" name="Graphic 4">
            <a:extLst>
              <a:ext uri="{FF2B5EF4-FFF2-40B4-BE49-F238E27FC236}">
                <a16:creationId xmlns:a16="http://schemas.microsoft.com/office/drawing/2014/main" id="{DF0C3044-E034-F2BC-DEF3-714E38B4D9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1365" y="1686242"/>
            <a:ext cx="3359112" cy="1887501"/>
          </a:xfrm>
          <a:prstGeom prst="rect">
            <a:avLst/>
          </a:prstGeom>
        </p:spPr>
      </p:pic>
      <p:pic>
        <p:nvPicPr>
          <p:cNvPr id="8" name="Graphic 7">
            <a:extLst>
              <a:ext uri="{FF2B5EF4-FFF2-40B4-BE49-F238E27FC236}">
                <a16:creationId xmlns:a16="http://schemas.microsoft.com/office/drawing/2014/main" id="{099AB3E4-B38E-3541-E488-CD4044D526F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498965" y="1819975"/>
            <a:ext cx="3284914" cy="1845809"/>
          </a:xfrm>
          <a:prstGeom prst="rect">
            <a:avLst/>
          </a:prstGeom>
        </p:spPr>
      </p:pic>
      <p:pic>
        <p:nvPicPr>
          <p:cNvPr id="14" name="Graphic 13">
            <a:extLst>
              <a:ext uri="{FF2B5EF4-FFF2-40B4-BE49-F238E27FC236}">
                <a16:creationId xmlns:a16="http://schemas.microsoft.com/office/drawing/2014/main" id="{0C99C936-CB37-0FEC-A5CF-89F2FFD9709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121162" y="1607713"/>
            <a:ext cx="3699768" cy="2078917"/>
          </a:xfrm>
          <a:prstGeom prst="rect">
            <a:avLst/>
          </a:prstGeom>
        </p:spPr>
      </p:pic>
      <p:sp>
        <p:nvSpPr>
          <p:cNvPr id="16" name="Text Placeholder 15">
            <a:extLst>
              <a:ext uri="{FF2B5EF4-FFF2-40B4-BE49-F238E27FC236}">
                <a16:creationId xmlns:a16="http://schemas.microsoft.com/office/drawing/2014/main" id="{88345FE2-6ADF-CEB7-71AC-227BF884E2F1}"/>
              </a:ext>
            </a:extLst>
          </p:cNvPr>
          <p:cNvSpPr>
            <a:spLocks noGrp="1"/>
          </p:cNvSpPr>
          <p:nvPr>
            <p:ph type="body" sz="quarter" idx="27"/>
          </p:nvPr>
        </p:nvSpPr>
        <p:spPr/>
        <p:txBody>
          <a:bodyPr/>
          <a:lstStyle/>
          <a:p>
            <a:r>
              <a:rPr lang="en-US" dirty="0"/>
              <a:t>Sharpening Your Business Acumen</a:t>
            </a:r>
          </a:p>
          <a:p>
            <a:endParaRPr lang="en-US" dirty="0"/>
          </a:p>
        </p:txBody>
      </p:sp>
    </p:spTree>
    <p:extLst>
      <p:ext uri="{BB962C8B-B14F-4D97-AF65-F5344CB8AC3E}">
        <p14:creationId xmlns:p14="http://schemas.microsoft.com/office/powerpoint/2010/main" val="3171283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FD041882-E308-BF64-FDBA-87042FE800BB}"/>
              </a:ext>
            </a:extLst>
          </p:cNvPr>
          <p:cNvSpPr>
            <a:spLocks noGrp="1"/>
          </p:cNvSpPr>
          <p:nvPr>
            <p:ph type="body" sz="quarter" idx="27"/>
          </p:nvPr>
        </p:nvSpPr>
        <p:spPr/>
        <p:txBody>
          <a:bodyPr/>
          <a:lstStyle/>
          <a:p>
            <a:r>
              <a:rPr lang="en-US" dirty="0"/>
              <a:t>Sharpening Your Business Acumen</a:t>
            </a:r>
          </a:p>
          <a:p>
            <a:endParaRPr lang="en-US" dirty="0"/>
          </a:p>
        </p:txBody>
      </p:sp>
      <p:sp>
        <p:nvSpPr>
          <p:cNvPr id="2" name="Content Placeholder 1">
            <a:extLst>
              <a:ext uri="{FF2B5EF4-FFF2-40B4-BE49-F238E27FC236}">
                <a16:creationId xmlns:a16="http://schemas.microsoft.com/office/drawing/2014/main" id="{5BD38E3A-E8BD-294B-973F-E0768DA3CFA1}"/>
              </a:ext>
            </a:extLst>
          </p:cNvPr>
          <p:cNvSpPr>
            <a:spLocks noGrp="1"/>
          </p:cNvSpPr>
          <p:nvPr>
            <p:ph sz="quarter" idx="28"/>
          </p:nvPr>
        </p:nvSpPr>
        <p:spPr/>
        <p:txBody>
          <a:bodyPr/>
          <a:lstStyle/>
          <a:p>
            <a:r>
              <a:rPr lang="en-US" dirty="0"/>
              <a:t>Asking valuable questions</a:t>
            </a:r>
          </a:p>
        </p:txBody>
      </p:sp>
      <p:sp>
        <p:nvSpPr>
          <p:cNvPr id="7" name="Text Placeholder 6">
            <a:extLst>
              <a:ext uri="{FF2B5EF4-FFF2-40B4-BE49-F238E27FC236}">
                <a16:creationId xmlns:a16="http://schemas.microsoft.com/office/drawing/2014/main" id="{E75C001E-75FE-3B4A-80C7-9C57FC9C5F56}"/>
              </a:ext>
            </a:extLst>
          </p:cNvPr>
          <p:cNvSpPr>
            <a:spLocks noGrp="1"/>
          </p:cNvSpPr>
          <p:nvPr>
            <p:ph type="body" sz="quarter" idx="32"/>
          </p:nvPr>
        </p:nvSpPr>
        <p:spPr/>
        <p:txBody>
          <a:bodyPr/>
          <a:lstStyle/>
          <a:p>
            <a:pPr lvl="1"/>
            <a:r>
              <a:rPr lang="en-US" b="1" dirty="0"/>
              <a:t>Parvati is part of a product development team. Her company has set goals to reduce expenses and boost profits. </a:t>
            </a:r>
          </a:p>
          <a:p>
            <a:pPr lvl="1"/>
            <a:r>
              <a:rPr lang="en-US" b="1" dirty="0"/>
              <a:t>She generates ideas to align with these goals, trying to consider multiple aspects of her organization.</a:t>
            </a:r>
          </a:p>
        </p:txBody>
      </p:sp>
      <p:sp>
        <p:nvSpPr>
          <p:cNvPr id="6" name="Text Placeholder 5">
            <a:extLst>
              <a:ext uri="{FF2B5EF4-FFF2-40B4-BE49-F238E27FC236}">
                <a16:creationId xmlns:a16="http://schemas.microsoft.com/office/drawing/2014/main" id="{DBB3886F-E85D-6A44-B92A-8FDCCF0460CE}"/>
              </a:ext>
            </a:extLst>
          </p:cNvPr>
          <p:cNvSpPr>
            <a:spLocks noGrp="1"/>
          </p:cNvSpPr>
          <p:nvPr>
            <p:ph sz="quarter" idx="33"/>
          </p:nvPr>
        </p:nvSpPr>
        <p:spPr>
          <a:xfrm>
            <a:off x="4317175" y="2131320"/>
            <a:ext cx="6394368" cy="3498534"/>
          </a:xfrm>
        </p:spPr>
        <p:txBody>
          <a:bodyPr/>
          <a:lstStyle/>
          <a:p>
            <a:pPr marL="285750" indent="-285750" fontAlgn="base">
              <a:buFont typeface="Arial" panose="020B0604020202020204" pitchFamily="34" charset="0"/>
              <a:buChar char="•"/>
            </a:pPr>
            <a:r>
              <a:rPr lang="en-US" sz="2000" dirty="0"/>
              <a:t>Does our product include features customers don’t really value? Could streamlining the product reduce costs? </a:t>
            </a:r>
          </a:p>
          <a:p>
            <a:pPr marL="285750" indent="-285750" fontAlgn="base">
              <a:buFont typeface="Arial" panose="020B0604020202020204" pitchFamily="34" charset="0"/>
              <a:buChar char="•"/>
            </a:pPr>
            <a:r>
              <a:rPr lang="en-US" sz="2000" dirty="0"/>
              <a:t>Are there any customer problems the product doesn’t currently solve? Could the product be revamped to meet those needs, justifying a price increase? </a:t>
            </a:r>
          </a:p>
          <a:p>
            <a:pPr marL="285750" indent="-285750" fontAlgn="base">
              <a:buFont typeface="Arial" panose="020B0604020202020204" pitchFamily="34" charset="0"/>
              <a:buChar char="•"/>
            </a:pPr>
            <a:r>
              <a:rPr lang="en-US" sz="2000" dirty="0"/>
              <a:t>Could an investment in new equipment pay off in the long term by significantly reducing production expenses?</a:t>
            </a:r>
          </a:p>
          <a:p>
            <a:pPr marL="285750" indent="-285750" fontAlgn="base">
              <a:buFont typeface="Arial" panose="020B0604020202020204" pitchFamily="34" charset="0"/>
              <a:buChar char="•"/>
            </a:pPr>
            <a:r>
              <a:rPr lang="en-US" sz="2000" dirty="0"/>
              <a:t>Are marketing efforts paying off or could that money be better spent?</a:t>
            </a:r>
          </a:p>
        </p:txBody>
      </p:sp>
      <p:pic>
        <p:nvPicPr>
          <p:cNvPr id="8" name="Graphic 7">
            <a:extLst>
              <a:ext uri="{FF2B5EF4-FFF2-40B4-BE49-F238E27FC236}">
                <a16:creationId xmlns:a16="http://schemas.microsoft.com/office/drawing/2014/main" id="{71997890-5259-EA1E-CF14-34910FD9F57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99347" y="965997"/>
            <a:ext cx="673949" cy="539159"/>
          </a:xfrm>
          <a:prstGeom prst="rect">
            <a:avLst/>
          </a:prstGeom>
        </p:spPr>
      </p:pic>
    </p:spTree>
    <p:extLst>
      <p:ext uri="{BB962C8B-B14F-4D97-AF65-F5344CB8AC3E}">
        <p14:creationId xmlns:p14="http://schemas.microsoft.com/office/powerpoint/2010/main" val="2115302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AA5292-8A28-034C-BE90-8C6A542217E3}"/>
              </a:ext>
            </a:extLst>
          </p:cNvPr>
          <p:cNvSpPr>
            <a:spLocks noGrp="1"/>
          </p:cNvSpPr>
          <p:nvPr>
            <p:ph type="body" sz="quarter" idx="17"/>
          </p:nvPr>
        </p:nvSpPr>
        <p:spPr/>
        <p:txBody>
          <a:bodyPr/>
          <a:lstStyle/>
          <a:p>
            <a:r>
              <a:rPr lang="en-US" dirty="0"/>
              <a:t>Understand the building blocks of business success</a:t>
            </a:r>
          </a:p>
        </p:txBody>
      </p:sp>
      <p:sp>
        <p:nvSpPr>
          <p:cNvPr id="5" name="Text Placeholder 4">
            <a:extLst>
              <a:ext uri="{FF2B5EF4-FFF2-40B4-BE49-F238E27FC236}">
                <a16:creationId xmlns:a16="http://schemas.microsoft.com/office/drawing/2014/main" id="{3F5F2013-EB1D-C19F-F131-212346EE19B1}"/>
              </a:ext>
            </a:extLst>
          </p:cNvPr>
          <p:cNvSpPr>
            <a:spLocks noGrp="1"/>
          </p:cNvSpPr>
          <p:nvPr>
            <p:ph type="body" sz="quarter" idx="27"/>
          </p:nvPr>
        </p:nvSpPr>
        <p:spPr/>
        <p:txBody>
          <a:bodyPr/>
          <a:lstStyle/>
          <a:p>
            <a:r>
              <a:rPr lang="en-US" dirty="0"/>
              <a:t>Sharpening Your Business Acumen</a:t>
            </a:r>
          </a:p>
          <a:p>
            <a:endParaRPr lang="en-US" dirty="0"/>
          </a:p>
        </p:txBody>
      </p:sp>
    </p:spTree>
    <p:extLst>
      <p:ext uri="{BB962C8B-B14F-4D97-AF65-F5344CB8AC3E}">
        <p14:creationId xmlns:p14="http://schemas.microsoft.com/office/powerpoint/2010/main" val="3309944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1C44950-CE2D-2D4B-B52C-AE35DAE20EC9}"/>
              </a:ext>
            </a:extLst>
          </p:cNvPr>
          <p:cNvSpPr>
            <a:spLocks noGrp="1"/>
          </p:cNvSpPr>
          <p:nvPr>
            <p:ph sz="quarter" idx="28"/>
          </p:nvPr>
        </p:nvSpPr>
        <p:spPr>
          <a:xfrm>
            <a:off x="521525" y="860498"/>
            <a:ext cx="11125200" cy="4709029"/>
          </a:xfrm>
        </p:spPr>
        <p:txBody>
          <a:bodyPr/>
          <a:lstStyle/>
          <a:p>
            <a:r>
              <a:rPr lang="en-US" dirty="0"/>
              <a:t>Four building blocks of business success</a:t>
            </a:r>
          </a:p>
          <a:p>
            <a:endParaRPr lang="en-US" dirty="0"/>
          </a:p>
          <a:p>
            <a:endParaRPr lang="en-US" dirty="0"/>
          </a:p>
          <a:p>
            <a:endParaRPr lang="en-US" dirty="0"/>
          </a:p>
          <a:p>
            <a:endParaRPr lang="en-US" dirty="0"/>
          </a:p>
        </p:txBody>
      </p:sp>
      <p:pic>
        <p:nvPicPr>
          <p:cNvPr id="5" name="Graphic 4">
            <a:extLst>
              <a:ext uri="{FF2B5EF4-FFF2-40B4-BE49-F238E27FC236}">
                <a16:creationId xmlns:a16="http://schemas.microsoft.com/office/drawing/2014/main" id="{249D254C-BED8-28B4-736E-FCA37C96D9B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34138" y="2060162"/>
            <a:ext cx="9142328" cy="2737675"/>
          </a:xfrm>
          <a:prstGeom prst="rect">
            <a:avLst/>
          </a:prstGeom>
        </p:spPr>
      </p:pic>
      <p:sp>
        <p:nvSpPr>
          <p:cNvPr id="6" name="Text Placeholder 5">
            <a:extLst>
              <a:ext uri="{FF2B5EF4-FFF2-40B4-BE49-F238E27FC236}">
                <a16:creationId xmlns:a16="http://schemas.microsoft.com/office/drawing/2014/main" id="{DFB67A3B-FA74-F37A-5D69-98EF79450DA3}"/>
              </a:ext>
            </a:extLst>
          </p:cNvPr>
          <p:cNvSpPr>
            <a:spLocks noGrp="1"/>
          </p:cNvSpPr>
          <p:nvPr>
            <p:ph type="body" sz="quarter" idx="27"/>
          </p:nvPr>
        </p:nvSpPr>
        <p:spPr/>
        <p:txBody>
          <a:bodyPr/>
          <a:lstStyle/>
          <a:p>
            <a:r>
              <a:rPr lang="en-US" dirty="0"/>
              <a:t>Sharpening Your Business Acumen</a:t>
            </a:r>
          </a:p>
          <a:p>
            <a:endParaRPr lang="en-US" dirty="0"/>
          </a:p>
        </p:txBody>
      </p:sp>
    </p:spTree>
    <p:extLst>
      <p:ext uri="{BB962C8B-B14F-4D97-AF65-F5344CB8AC3E}">
        <p14:creationId xmlns:p14="http://schemas.microsoft.com/office/powerpoint/2010/main" val="1772463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981B4C17-1D4B-9D69-6BB2-D440373C862D}"/>
              </a:ext>
            </a:extLst>
          </p:cNvPr>
          <p:cNvSpPr>
            <a:spLocks noGrp="1"/>
          </p:cNvSpPr>
          <p:nvPr>
            <p:ph type="body" sz="quarter" idx="29"/>
          </p:nvPr>
        </p:nvSpPr>
        <p:spPr>
          <a:xfrm>
            <a:off x="533400" y="2247900"/>
            <a:ext cx="5404262" cy="3124200"/>
          </a:xfrm>
        </p:spPr>
        <p:txBody>
          <a:bodyPr/>
          <a:lstStyle/>
          <a:p>
            <a:pPr marL="457200" indent="-457200">
              <a:buFont typeface="Arial" panose="020B0604020202020204" pitchFamily="34" charset="0"/>
              <a:buChar char="•"/>
            </a:pPr>
            <a:r>
              <a:rPr lang="en-US" dirty="0"/>
              <a:t>Who are our customers?</a:t>
            </a:r>
          </a:p>
          <a:p>
            <a:pPr marL="457200" indent="-457200">
              <a:buFont typeface="Arial" panose="020B0604020202020204" pitchFamily="34" charset="0"/>
              <a:buChar char="•"/>
            </a:pPr>
            <a:r>
              <a:rPr lang="en-US" dirty="0"/>
              <a:t>What needs do they have that we satisfy?</a:t>
            </a:r>
          </a:p>
          <a:p>
            <a:endParaRPr lang="en-US" dirty="0"/>
          </a:p>
        </p:txBody>
      </p:sp>
      <p:sp>
        <p:nvSpPr>
          <p:cNvPr id="4" name="Content Placeholder 3">
            <a:extLst>
              <a:ext uri="{FF2B5EF4-FFF2-40B4-BE49-F238E27FC236}">
                <a16:creationId xmlns:a16="http://schemas.microsoft.com/office/drawing/2014/main" id="{11C44950-CE2D-2D4B-B52C-AE35DAE20EC9}"/>
              </a:ext>
            </a:extLst>
          </p:cNvPr>
          <p:cNvSpPr>
            <a:spLocks noGrp="1"/>
          </p:cNvSpPr>
          <p:nvPr>
            <p:ph sz="quarter" idx="28"/>
          </p:nvPr>
        </p:nvSpPr>
        <p:spPr/>
        <p:txBody>
          <a:bodyPr/>
          <a:lstStyle/>
          <a:p>
            <a:r>
              <a:rPr lang="en-US" dirty="0"/>
              <a:t>Satisfy customer needs</a:t>
            </a:r>
          </a:p>
        </p:txBody>
      </p:sp>
      <p:sp>
        <p:nvSpPr>
          <p:cNvPr id="11" name="Text Placeholder 10">
            <a:extLst>
              <a:ext uri="{FF2B5EF4-FFF2-40B4-BE49-F238E27FC236}">
                <a16:creationId xmlns:a16="http://schemas.microsoft.com/office/drawing/2014/main" id="{37716D6D-18D0-870D-2DB7-2468D2D58358}"/>
              </a:ext>
            </a:extLst>
          </p:cNvPr>
          <p:cNvSpPr>
            <a:spLocks noGrp="1"/>
          </p:cNvSpPr>
          <p:nvPr>
            <p:ph type="body" sz="quarter" idx="27"/>
          </p:nvPr>
        </p:nvSpPr>
        <p:spPr/>
        <p:txBody>
          <a:bodyPr/>
          <a:lstStyle/>
          <a:p>
            <a:r>
              <a:rPr lang="en-US" dirty="0"/>
              <a:t>Sharpening Your Business Acumen</a:t>
            </a:r>
          </a:p>
          <a:p>
            <a:endParaRPr lang="en-US" dirty="0"/>
          </a:p>
        </p:txBody>
      </p:sp>
      <p:pic>
        <p:nvPicPr>
          <p:cNvPr id="7" name="Graphic 6">
            <a:extLst>
              <a:ext uri="{FF2B5EF4-FFF2-40B4-BE49-F238E27FC236}">
                <a16:creationId xmlns:a16="http://schemas.microsoft.com/office/drawing/2014/main" id="{7949D4F7-3581-F429-B4FA-0E50B1BFBCC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99347" y="965997"/>
            <a:ext cx="673949" cy="539159"/>
          </a:xfrm>
          <a:prstGeom prst="rect">
            <a:avLst/>
          </a:prstGeom>
        </p:spPr>
      </p:pic>
      <p:pic>
        <p:nvPicPr>
          <p:cNvPr id="14" name="Graphic 13">
            <a:extLst>
              <a:ext uri="{FF2B5EF4-FFF2-40B4-BE49-F238E27FC236}">
                <a16:creationId xmlns:a16="http://schemas.microsoft.com/office/drawing/2014/main" id="{D89684F3-262A-1E90-D452-5F3A7EEE53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712526" y="1815084"/>
            <a:ext cx="6330283" cy="3557016"/>
          </a:xfrm>
          <a:prstGeom prst="rect">
            <a:avLst/>
          </a:prstGeom>
        </p:spPr>
      </p:pic>
    </p:spTree>
    <p:extLst>
      <p:ext uri="{BB962C8B-B14F-4D97-AF65-F5344CB8AC3E}">
        <p14:creationId xmlns:p14="http://schemas.microsoft.com/office/powerpoint/2010/main" val="1020265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9D265BAD-7A78-83A5-4083-E81FD864DFC4}"/>
              </a:ext>
            </a:extLst>
          </p:cNvPr>
          <p:cNvSpPr>
            <a:spLocks noGrp="1"/>
          </p:cNvSpPr>
          <p:nvPr>
            <p:ph type="body" sz="quarter" idx="29"/>
          </p:nvPr>
        </p:nvSpPr>
        <p:spPr>
          <a:xfrm>
            <a:off x="533400" y="2247900"/>
            <a:ext cx="6045530" cy="3124200"/>
          </a:xfrm>
        </p:spPr>
        <p:txBody>
          <a:bodyPr/>
          <a:lstStyle/>
          <a:p>
            <a:pPr marL="457200" indent="-457200">
              <a:buFont typeface="Arial" panose="020B0604020202020204" pitchFamily="34" charset="0"/>
              <a:buChar char="•"/>
            </a:pPr>
            <a:r>
              <a:rPr lang="en-US" dirty="0"/>
              <a:t>Why is cash flow important?</a:t>
            </a:r>
            <a:endParaRPr lang="en-US" dirty="0">
              <a:cs typeface="Arial"/>
            </a:endParaRPr>
          </a:p>
          <a:p>
            <a:pPr marL="457200" indent="-457200">
              <a:buFont typeface="Arial" panose="020B0604020202020204" pitchFamily="34" charset="0"/>
              <a:buChar char="•"/>
            </a:pPr>
            <a:r>
              <a:rPr lang="en-US" dirty="0">
                <a:cs typeface="Arial"/>
              </a:rPr>
              <a:t>What steps can we take to manage cash flow?</a:t>
            </a:r>
          </a:p>
          <a:p>
            <a:endParaRPr lang="en-US" dirty="0"/>
          </a:p>
        </p:txBody>
      </p:sp>
      <p:sp>
        <p:nvSpPr>
          <p:cNvPr id="4" name="Content Placeholder 3">
            <a:extLst>
              <a:ext uri="{FF2B5EF4-FFF2-40B4-BE49-F238E27FC236}">
                <a16:creationId xmlns:a16="http://schemas.microsoft.com/office/drawing/2014/main" id="{11C44950-CE2D-2D4B-B52C-AE35DAE20EC9}"/>
              </a:ext>
            </a:extLst>
          </p:cNvPr>
          <p:cNvSpPr>
            <a:spLocks noGrp="1"/>
          </p:cNvSpPr>
          <p:nvPr>
            <p:ph sz="quarter" idx="28"/>
          </p:nvPr>
        </p:nvSpPr>
        <p:spPr/>
        <p:txBody>
          <a:bodyPr/>
          <a:lstStyle/>
          <a:p>
            <a:r>
              <a:rPr lang="en-US" dirty="0"/>
              <a:t>Generate a healthy cash flow</a:t>
            </a:r>
          </a:p>
        </p:txBody>
      </p:sp>
      <p:sp>
        <p:nvSpPr>
          <p:cNvPr id="8" name="Text Placeholder 7">
            <a:extLst>
              <a:ext uri="{FF2B5EF4-FFF2-40B4-BE49-F238E27FC236}">
                <a16:creationId xmlns:a16="http://schemas.microsoft.com/office/drawing/2014/main" id="{294C8ED3-99F5-154D-DB09-E29A2030F5AB}"/>
              </a:ext>
            </a:extLst>
          </p:cNvPr>
          <p:cNvSpPr>
            <a:spLocks noGrp="1"/>
          </p:cNvSpPr>
          <p:nvPr>
            <p:ph type="body" sz="quarter" idx="27"/>
          </p:nvPr>
        </p:nvSpPr>
        <p:spPr/>
        <p:txBody>
          <a:bodyPr/>
          <a:lstStyle/>
          <a:p>
            <a:r>
              <a:rPr lang="en-US" dirty="0"/>
              <a:t>Sharpening Your Business Acumen</a:t>
            </a:r>
          </a:p>
          <a:p>
            <a:endParaRPr lang="en-US" dirty="0"/>
          </a:p>
        </p:txBody>
      </p:sp>
      <p:pic>
        <p:nvPicPr>
          <p:cNvPr id="7" name="Graphic 6">
            <a:extLst>
              <a:ext uri="{FF2B5EF4-FFF2-40B4-BE49-F238E27FC236}">
                <a16:creationId xmlns:a16="http://schemas.microsoft.com/office/drawing/2014/main" id="{5BAA9A47-36FA-68DD-9053-AF4E840F02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99347" y="965997"/>
            <a:ext cx="673949" cy="539159"/>
          </a:xfrm>
          <a:prstGeom prst="rect">
            <a:avLst/>
          </a:prstGeom>
        </p:spPr>
      </p:pic>
      <p:pic>
        <p:nvPicPr>
          <p:cNvPr id="12" name="Graphic 11">
            <a:extLst>
              <a:ext uri="{FF2B5EF4-FFF2-40B4-BE49-F238E27FC236}">
                <a16:creationId xmlns:a16="http://schemas.microsoft.com/office/drawing/2014/main" id="{E62545C6-0F8C-AC8E-DA65-16D87E6060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712526" y="1610655"/>
            <a:ext cx="6330283" cy="3557016"/>
          </a:xfrm>
          <a:prstGeom prst="rect">
            <a:avLst/>
          </a:prstGeom>
        </p:spPr>
      </p:pic>
    </p:spTree>
    <p:extLst>
      <p:ext uri="{BB962C8B-B14F-4D97-AF65-F5344CB8AC3E}">
        <p14:creationId xmlns:p14="http://schemas.microsoft.com/office/powerpoint/2010/main" val="35906177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C7C87229-D323-84DB-E118-BAB0E4F399F8}"/>
              </a:ext>
            </a:extLst>
          </p:cNvPr>
          <p:cNvSpPr>
            <a:spLocks noGrp="1"/>
          </p:cNvSpPr>
          <p:nvPr>
            <p:ph type="body" sz="quarter" idx="29"/>
          </p:nvPr>
        </p:nvSpPr>
        <p:spPr>
          <a:xfrm>
            <a:off x="533400" y="2247900"/>
            <a:ext cx="5562600" cy="3124200"/>
          </a:xfrm>
        </p:spPr>
        <p:txBody>
          <a:bodyPr/>
          <a:lstStyle/>
          <a:p>
            <a:r>
              <a:rPr lang="en-US" dirty="0"/>
              <a:t>What types of investment might have a high ROIC for our organization?</a:t>
            </a:r>
          </a:p>
          <a:p>
            <a:endParaRPr lang="en-US" dirty="0"/>
          </a:p>
          <a:p>
            <a:pPr marL="514350" indent="-514350" fontAlgn="base">
              <a:buFont typeface="+mj-lt"/>
              <a:buAutoNum type="alphaLcPeriod"/>
            </a:pPr>
            <a:r>
              <a:rPr lang="en-US" b="0" dirty="0"/>
              <a:t>Training </a:t>
            </a:r>
          </a:p>
          <a:p>
            <a:pPr marL="514350" indent="-514350" fontAlgn="base">
              <a:buFont typeface="+mj-lt"/>
              <a:buAutoNum type="alphaLcPeriod"/>
            </a:pPr>
            <a:r>
              <a:rPr lang="en-US" b="0" dirty="0"/>
              <a:t>Developing new processes </a:t>
            </a:r>
          </a:p>
          <a:p>
            <a:pPr marL="514350" indent="-514350" fontAlgn="base">
              <a:buFont typeface="+mj-lt"/>
              <a:buAutoNum type="alphaLcPeriod"/>
            </a:pPr>
            <a:r>
              <a:rPr lang="en-US" b="0" dirty="0"/>
              <a:t>Purchasing equipment </a:t>
            </a:r>
          </a:p>
          <a:p>
            <a:pPr marL="514350" indent="-514350" fontAlgn="base">
              <a:buFont typeface="+mj-lt"/>
              <a:buAutoNum type="alphaLcPeriod"/>
            </a:pPr>
            <a:r>
              <a:rPr lang="en-US" b="0" dirty="0"/>
              <a:t>Expanding into new markets </a:t>
            </a:r>
          </a:p>
          <a:p>
            <a:pPr marL="514350" indent="-514350" fontAlgn="base">
              <a:buFont typeface="+mj-lt"/>
              <a:buAutoNum type="alphaLcPeriod"/>
            </a:pPr>
            <a:r>
              <a:rPr lang="en-US" b="0" dirty="0"/>
              <a:t>Other </a:t>
            </a:r>
          </a:p>
          <a:p>
            <a:pPr fontAlgn="base"/>
            <a:r>
              <a:rPr lang="en-US" dirty="0"/>
              <a:t> </a:t>
            </a:r>
          </a:p>
        </p:txBody>
      </p:sp>
      <p:sp>
        <p:nvSpPr>
          <p:cNvPr id="4" name="Content Placeholder 3">
            <a:extLst>
              <a:ext uri="{FF2B5EF4-FFF2-40B4-BE49-F238E27FC236}">
                <a16:creationId xmlns:a16="http://schemas.microsoft.com/office/drawing/2014/main" id="{11C44950-CE2D-2D4B-B52C-AE35DAE20EC9}"/>
              </a:ext>
            </a:extLst>
          </p:cNvPr>
          <p:cNvSpPr>
            <a:spLocks noGrp="1"/>
          </p:cNvSpPr>
          <p:nvPr>
            <p:ph sz="quarter" idx="28"/>
          </p:nvPr>
        </p:nvSpPr>
        <p:spPr/>
        <p:txBody>
          <a:bodyPr/>
          <a:lstStyle/>
          <a:p>
            <a:r>
              <a:rPr lang="en-US" dirty="0"/>
              <a:t>Maximize return on invested capital (ROIC)</a:t>
            </a:r>
          </a:p>
        </p:txBody>
      </p:sp>
      <p:sp>
        <p:nvSpPr>
          <p:cNvPr id="9" name="Text Placeholder 8">
            <a:extLst>
              <a:ext uri="{FF2B5EF4-FFF2-40B4-BE49-F238E27FC236}">
                <a16:creationId xmlns:a16="http://schemas.microsoft.com/office/drawing/2014/main" id="{BC056AD9-DD58-6F8C-BFF4-34D330684793}"/>
              </a:ext>
            </a:extLst>
          </p:cNvPr>
          <p:cNvSpPr>
            <a:spLocks noGrp="1"/>
          </p:cNvSpPr>
          <p:nvPr>
            <p:ph type="body" sz="quarter" idx="27"/>
          </p:nvPr>
        </p:nvSpPr>
        <p:spPr/>
        <p:txBody>
          <a:bodyPr/>
          <a:lstStyle/>
          <a:p>
            <a:r>
              <a:rPr lang="en-US" dirty="0"/>
              <a:t>Sharpening Your Business Acumen</a:t>
            </a:r>
          </a:p>
          <a:p>
            <a:endParaRPr lang="en-US" dirty="0"/>
          </a:p>
        </p:txBody>
      </p:sp>
      <p:pic>
        <p:nvPicPr>
          <p:cNvPr id="8" name="Graphic 7">
            <a:extLst>
              <a:ext uri="{FF2B5EF4-FFF2-40B4-BE49-F238E27FC236}">
                <a16:creationId xmlns:a16="http://schemas.microsoft.com/office/drawing/2014/main" id="{75D156DE-ED01-B7B7-E24F-9A6C77BCF65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99347" y="965997"/>
            <a:ext cx="673949" cy="539159"/>
          </a:xfrm>
          <a:prstGeom prst="rect">
            <a:avLst/>
          </a:prstGeom>
        </p:spPr>
      </p:pic>
      <p:pic>
        <p:nvPicPr>
          <p:cNvPr id="12" name="Graphic 11">
            <a:extLst>
              <a:ext uri="{FF2B5EF4-FFF2-40B4-BE49-F238E27FC236}">
                <a16:creationId xmlns:a16="http://schemas.microsoft.com/office/drawing/2014/main" id="{2EC38850-CB6E-972A-174A-CA15671D729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758464" y="1901604"/>
            <a:ext cx="6327648" cy="3555535"/>
          </a:xfrm>
          <a:prstGeom prst="rect">
            <a:avLst/>
          </a:prstGeom>
        </p:spPr>
      </p:pic>
    </p:spTree>
    <p:extLst>
      <p:ext uri="{BB962C8B-B14F-4D97-AF65-F5344CB8AC3E}">
        <p14:creationId xmlns:p14="http://schemas.microsoft.com/office/powerpoint/2010/main" val="3776775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99D5532-EC33-C8CA-EA75-4D9578877A9F}"/>
              </a:ext>
            </a:extLst>
          </p:cNvPr>
          <p:cNvSpPr>
            <a:spLocks noGrp="1"/>
          </p:cNvSpPr>
          <p:nvPr>
            <p:ph type="body" sz="quarter" idx="29"/>
          </p:nvPr>
        </p:nvSpPr>
        <p:spPr>
          <a:xfrm>
            <a:off x="533400" y="2247900"/>
            <a:ext cx="4525488" cy="3124200"/>
          </a:xfrm>
        </p:spPr>
        <p:txBody>
          <a:bodyPr/>
          <a:lstStyle/>
          <a:p>
            <a:r>
              <a:rPr lang="en-US" dirty="0"/>
              <a:t>What does profitable growth look like? </a:t>
            </a:r>
          </a:p>
          <a:p>
            <a:endParaRPr lang="en-US" dirty="0"/>
          </a:p>
        </p:txBody>
      </p:sp>
      <p:sp>
        <p:nvSpPr>
          <p:cNvPr id="4" name="Content Placeholder 3">
            <a:extLst>
              <a:ext uri="{FF2B5EF4-FFF2-40B4-BE49-F238E27FC236}">
                <a16:creationId xmlns:a16="http://schemas.microsoft.com/office/drawing/2014/main" id="{11C44950-CE2D-2D4B-B52C-AE35DAE20EC9}"/>
              </a:ext>
            </a:extLst>
          </p:cNvPr>
          <p:cNvSpPr>
            <a:spLocks noGrp="1"/>
          </p:cNvSpPr>
          <p:nvPr>
            <p:ph sz="quarter" idx="28"/>
          </p:nvPr>
        </p:nvSpPr>
        <p:spPr/>
        <p:txBody>
          <a:bodyPr/>
          <a:lstStyle/>
          <a:p>
            <a:r>
              <a:rPr lang="en-US" dirty="0"/>
              <a:t>Drive profitable growth</a:t>
            </a:r>
          </a:p>
        </p:txBody>
      </p:sp>
      <p:sp>
        <p:nvSpPr>
          <p:cNvPr id="9" name="Text Placeholder 8">
            <a:extLst>
              <a:ext uri="{FF2B5EF4-FFF2-40B4-BE49-F238E27FC236}">
                <a16:creationId xmlns:a16="http://schemas.microsoft.com/office/drawing/2014/main" id="{81FF5E51-85AD-FC41-5EAE-8CA14C0A2DDA}"/>
              </a:ext>
            </a:extLst>
          </p:cNvPr>
          <p:cNvSpPr>
            <a:spLocks noGrp="1"/>
          </p:cNvSpPr>
          <p:nvPr>
            <p:ph type="body" sz="quarter" idx="27"/>
          </p:nvPr>
        </p:nvSpPr>
        <p:spPr/>
        <p:txBody>
          <a:bodyPr/>
          <a:lstStyle/>
          <a:p>
            <a:r>
              <a:rPr lang="en-US" dirty="0"/>
              <a:t>Sharpening Your Business Acumen</a:t>
            </a:r>
          </a:p>
          <a:p>
            <a:endParaRPr lang="en-US" dirty="0"/>
          </a:p>
        </p:txBody>
      </p:sp>
      <p:pic>
        <p:nvPicPr>
          <p:cNvPr id="8" name="Graphic 7">
            <a:extLst>
              <a:ext uri="{FF2B5EF4-FFF2-40B4-BE49-F238E27FC236}">
                <a16:creationId xmlns:a16="http://schemas.microsoft.com/office/drawing/2014/main" id="{73BD67C5-1B5F-7154-003C-FAB514603D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99347" y="965997"/>
            <a:ext cx="673949" cy="539159"/>
          </a:xfrm>
          <a:prstGeom prst="rect">
            <a:avLst/>
          </a:prstGeom>
        </p:spPr>
      </p:pic>
      <p:pic>
        <p:nvPicPr>
          <p:cNvPr id="14" name="Graphic 13">
            <a:extLst>
              <a:ext uri="{FF2B5EF4-FFF2-40B4-BE49-F238E27FC236}">
                <a16:creationId xmlns:a16="http://schemas.microsoft.com/office/drawing/2014/main" id="{5DBDE915-9281-924F-5A23-83FDB49EB34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712031" y="1817255"/>
            <a:ext cx="6326419" cy="3554845"/>
          </a:xfrm>
          <a:prstGeom prst="rect">
            <a:avLst/>
          </a:prstGeom>
        </p:spPr>
      </p:pic>
    </p:spTree>
    <p:extLst>
      <p:ext uri="{BB962C8B-B14F-4D97-AF65-F5344CB8AC3E}">
        <p14:creationId xmlns:p14="http://schemas.microsoft.com/office/powerpoint/2010/main" val="2375684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AA5292-8A28-034C-BE90-8C6A542217E3}"/>
              </a:ext>
            </a:extLst>
          </p:cNvPr>
          <p:cNvSpPr>
            <a:spLocks noGrp="1"/>
          </p:cNvSpPr>
          <p:nvPr>
            <p:ph type="body" sz="quarter" idx="17"/>
          </p:nvPr>
        </p:nvSpPr>
        <p:spPr/>
        <p:txBody>
          <a:bodyPr/>
          <a:lstStyle/>
          <a:p>
            <a:r>
              <a:rPr lang="en-US" dirty="0"/>
              <a:t>Analyze your organization’s business strategy</a:t>
            </a:r>
          </a:p>
        </p:txBody>
      </p:sp>
      <p:sp>
        <p:nvSpPr>
          <p:cNvPr id="5" name="Text Placeholder 4">
            <a:extLst>
              <a:ext uri="{FF2B5EF4-FFF2-40B4-BE49-F238E27FC236}">
                <a16:creationId xmlns:a16="http://schemas.microsoft.com/office/drawing/2014/main" id="{C80A80FC-48CB-AD39-4FD7-464D26EFE0AE}"/>
              </a:ext>
            </a:extLst>
          </p:cNvPr>
          <p:cNvSpPr>
            <a:spLocks noGrp="1"/>
          </p:cNvSpPr>
          <p:nvPr>
            <p:ph type="body" sz="quarter" idx="27"/>
          </p:nvPr>
        </p:nvSpPr>
        <p:spPr/>
        <p:txBody>
          <a:bodyPr/>
          <a:lstStyle/>
          <a:p>
            <a:r>
              <a:rPr lang="en-US" dirty="0"/>
              <a:t>Sharpening Your Business Acumen</a:t>
            </a:r>
          </a:p>
          <a:p>
            <a:endParaRPr lang="en-US" dirty="0"/>
          </a:p>
        </p:txBody>
      </p:sp>
    </p:spTree>
    <p:extLst>
      <p:ext uri="{BB962C8B-B14F-4D97-AF65-F5344CB8AC3E}">
        <p14:creationId xmlns:p14="http://schemas.microsoft.com/office/powerpoint/2010/main" val="3893560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98D88DDD-3E77-F232-E525-D87CE0B5A317}"/>
              </a:ext>
            </a:extLst>
          </p:cNvPr>
          <p:cNvSpPr>
            <a:spLocks noGrp="1"/>
          </p:cNvSpPr>
          <p:nvPr>
            <p:ph type="body" sz="quarter" idx="29"/>
          </p:nvPr>
        </p:nvSpPr>
        <p:spPr>
          <a:xfrm>
            <a:off x="533401" y="2247900"/>
            <a:ext cx="5831774" cy="3124200"/>
          </a:xfrm>
        </p:spPr>
        <p:txBody>
          <a:bodyPr/>
          <a:lstStyle/>
          <a:p>
            <a:r>
              <a:rPr lang="en-US" sz="2800" b="0" dirty="0"/>
              <a:t>A vision for how an organization will succeed in a competitive landscape by making a particular set of choices about what it will and won’t do. </a:t>
            </a:r>
            <a:endParaRPr lang="en-US" sz="2800" dirty="0"/>
          </a:p>
          <a:p>
            <a:endParaRPr lang="en-US" sz="2800" dirty="0"/>
          </a:p>
        </p:txBody>
      </p:sp>
      <p:sp>
        <p:nvSpPr>
          <p:cNvPr id="4" name="Content Placeholder 3">
            <a:extLst>
              <a:ext uri="{FF2B5EF4-FFF2-40B4-BE49-F238E27FC236}">
                <a16:creationId xmlns:a16="http://schemas.microsoft.com/office/drawing/2014/main" id="{11C44950-CE2D-2D4B-B52C-AE35DAE20EC9}"/>
              </a:ext>
            </a:extLst>
          </p:cNvPr>
          <p:cNvSpPr>
            <a:spLocks noGrp="1"/>
          </p:cNvSpPr>
          <p:nvPr>
            <p:ph sz="quarter" idx="28"/>
          </p:nvPr>
        </p:nvSpPr>
        <p:spPr/>
        <p:txBody>
          <a:bodyPr/>
          <a:lstStyle/>
          <a:p>
            <a:r>
              <a:rPr lang="en-US" dirty="0"/>
              <a:t>What is business strategy?</a:t>
            </a:r>
          </a:p>
          <a:p>
            <a:endParaRPr lang="en-US" dirty="0"/>
          </a:p>
          <a:p>
            <a:endParaRPr lang="en-US" dirty="0"/>
          </a:p>
        </p:txBody>
      </p:sp>
      <p:sp>
        <p:nvSpPr>
          <p:cNvPr id="8" name="Text Placeholder 7">
            <a:extLst>
              <a:ext uri="{FF2B5EF4-FFF2-40B4-BE49-F238E27FC236}">
                <a16:creationId xmlns:a16="http://schemas.microsoft.com/office/drawing/2014/main" id="{CAC970F8-4317-D034-3CBA-0CA91EC66ACF}"/>
              </a:ext>
            </a:extLst>
          </p:cNvPr>
          <p:cNvSpPr>
            <a:spLocks noGrp="1"/>
          </p:cNvSpPr>
          <p:nvPr>
            <p:ph type="body" sz="quarter" idx="27"/>
          </p:nvPr>
        </p:nvSpPr>
        <p:spPr/>
        <p:txBody>
          <a:bodyPr/>
          <a:lstStyle/>
          <a:p>
            <a:r>
              <a:rPr lang="en-US" dirty="0"/>
              <a:t>Sharpening Your Business Acumen</a:t>
            </a:r>
          </a:p>
          <a:p>
            <a:endParaRPr lang="en-US" dirty="0"/>
          </a:p>
        </p:txBody>
      </p:sp>
      <p:pic>
        <p:nvPicPr>
          <p:cNvPr id="5" name="Graphic 4">
            <a:extLst>
              <a:ext uri="{FF2B5EF4-FFF2-40B4-BE49-F238E27FC236}">
                <a16:creationId xmlns:a16="http://schemas.microsoft.com/office/drawing/2014/main" id="{F2A72ECA-C0D2-EE4B-8C07-ED7740C3DEF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83932" y="2247900"/>
            <a:ext cx="1834339" cy="1970778"/>
          </a:xfrm>
          <a:prstGeom prst="rect">
            <a:avLst/>
          </a:prstGeom>
        </p:spPr>
      </p:pic>
    </p:spTree>
    <p:extLst>
      <p:ext uri="{BB962C8B-B14F-4D97-AF65-F5344CB8AC3E}">
        <p14:creationId xmlns:p14="http://schemas.microsoft.com/office/powerpoint/2010/main" val="818394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2795D4-B7E1-854C-AF98-320880BCDA06}"/>
              </a:ext>
            </a:extLst>
          </p:cNvPr>
          <p:cNvSpPr>
            <a:spLocks noGrp="1"/>
          </p:cNvSpPr>
          <p:nvPr>
            <p:ph sz="quarter" idx="28"/>
          </p:nvPr>
        </p:nvSpPr>
        <p:spPr/>
        <p:txBody>
          <a:bodyPr/>
          <a:lstStyle/>
          <a:p>
            <a:r>
              <a:rPr lang="en-US" sz="4200" dirty="0"/>
              <a:t>Welcome</a:t>
            </a:r>
          </a:p>
          <a:p>
            <a:pPr lvl="1"/>
            <a:r>
              <a:rPr lang="en-US" dirty="0"/>
              <a:t>What is business acumen and </a:t>
            </a:r>
          </a:p>
          <a:p>
            <a:pPr lvl="1"/>
            <a:r>
              <a:rPr lang="en-US" dirty="0"/>
              <a:t>why is it important?</a:t>
            </a:r>
          </a:p>
          <a:p>
            <a:pPr lvl="1"/>
            <a:endParaRPr lang="en-US" dirty="0"/>
          </a:p>
          <a:p>
            <a:pPr lvl="1"/>
            <a:r>
              <a:rPr lang="en-US" sz="2400" dirty="0"/>
              <a:t>(Please chat in your response)</a:t>
            </a:r>
          </a:p>
        </p:txBody>
      </p:sp>
      <p:pic>
        <p:nvPicPr>
          <p:cNvPr id="4" name="Graphic 3">
            <a:extLst>
              <a:ext uri="{FF2B5EF4-FFF2-40B4-BE49-F238E27FC236}">
                <a16:creationId xmlns:a16="http://schemas.microsoft.com/office/drawing/2014/main" id="{7BAB44FC-E503-FAFE-5B51-2995047FAE1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99347" y="965997"/>
            <a:ext cx="673949" cy="539159"/>
          </a:xfrm>
          <a:prstGeom prst="rect">
            <a:avLst/>
          </a:prstGeom>
        </p:spPr>
      </p:pic>
      <p:sp>
        <p:nvSpPr>
          <p:cNvPr id="6" name="Text Placeholder 5">
            <a:extLst>
              <a:ext uri="{FF2B5EF4-FFF2-40B4-BE49-F238E27FC236}">
                <a16:creationId xmlns:a16="http://schemas.microsoft.com/office/drawing/2014/main" id="{E4E89091-FE12-288C-6C39-397C2BC626D9}"/>
              </a:ext>
            </a:extLst>
          </p:cNvPr>
          <p:cNvSpPr>
            <a:spLocks noGrp="1"/>
          </p:cNvSpPr>
          <p:nvPr>
            <p:ph type="body" sz="quarter" idx="27"/>
          </p:nvPr>
        </p:nvSpPr>
        <p:spPr/>
        <p:txBody>
          <a:bodyPr/>
          <a:lstStyle/>
          <a:p>
            <a:pPr lvl="0"/>
            <a:r>
              <a:rPr lang="en-US" dirty="0"/>
              <a:t>Sharpening Your Business Acumen</a:t>
            </a:r>
          </a:p>
        </p:txBody>
      </p:sp>
    </p:spTree>
    <p:extLst>
      <p:ext uri="{BB962C8B-B14F-4D97-AF65-F5344CB8AC3E}">
        <p14:creationId xmlns:p14="http://schemas.microsoft.com/office/powerpoint/2010/main" val="29615204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9C7BF63-0FCA-C54F-BFD0-1992FEF9C7C4}"/>
              </a:ext>
            </a:extLst>
          </p:cNvPr>
          <p:cNvSpPr>
            <a:spLocks noGrp="1"/>
          </p:cNvSpPr>
          <p:nvPr>
            <p:ph sz="quarter" idx="28"/>
          </p:nvPr>
        </p:nvSpPr>
        <p:spPr/>
        <p:txBody>
          <a:bodyPr lIns="0" tIns="0" rIns="0" bIns="0" anchor="t"/>
          <a:lstStyle/>
          <a:p>
            <a:r>
              <a:rPr lang="en-US" dirty="0"/>
              <a:t>Creating value</a:t>
            </a:r>
          </a:p>
          <a:p>
            <a:endParaRPr lang="en-US" sz="3200" b="0" spc="-120" dirty="0">
              <a:cs typeface="Arial"/>
            </a:endParaRPr>
          </a:p>
          <a:p>
            <a:pPr marL="571500" indent="-571500">
              <a:buChar char="•"/>
            </a:pPr>
            <a:r>
              <a:rPr lang="en-US" sz="3000" b="0" spc="-120" dirty="0"/>
              <a:t>What impacts customers' </a:t>
            </a:r>
            <a:r>
              <a:rPr lang="en-US" sz="3000" spc="-120" dirty="0"/>
              <a:t>willingness to pay</a:t>
            </a:r>
            <a:r>
              <a:rPr lang="en-US" sz="3000" b="0" spc="-120" dirty="0"/>
              <a:t> (WTP)? What impacts what they are willing to pay? </a:t>
            </a:r>
            <a:endParaRPr lang="en-US" sz="3000" b="0" spc="-120" dirty="0">
              <a:cs typeface="Arial"/>
            </a:endParaRPr>
          </a:p>
          <a:p>
            <a:pPr marL="571500" indent="-571500">
              <a:buChar char="•"/>
            </a:pPr>
            <a:endParaRPr lang="en-US" sz="3000" b="0" spc="-120" dirty="0">
              <a:cs typeface="Arial"/>
            </a:endParaRPr>
          </a:p>
          <a:p>
            <a:pPr marL="571500" indent="-571500">
              <a:buChar char="•"/>
            </a:pPr>
            <a:r>
              <a:rPr lang="en-US" sz="3000" b="0" spc="-120" dirty="0"/>
              <a:t>What impacts employees' and suppliers' </a:t>
            </a:r>
            <a:r>
              <a:rPr lang="en-US" sz="3000" spc="-120" dirty="0"/>
              <a:t>willingness to sell </a:t>
            </a:r>
            <a:r>
              <a:rPr lang="en-US" sz="3000" b="0" spc="-120" dirty="0"/>
              <a:t>(WTS)? What impacts the price at which they will sell?</a:t>
            </a:r>
            <a:endParaRPr lang="en-US" sz="3000" dirty="0">
              <a:cs typeface="Arial"/>
            </a:endParaRPr>
          </a:p>
          <a:p>
            <a:endParaRPr lang="en-US" b="0" spc="-120" dirty="0">
              <a:cs typeface="Arial"/>
            </a:endParaRPr>
          </a:p>
        </p:txBody>
      </p:sp>
      <p:sp>
        <p:nvSpPr>
          <p:cNvPr id="6" name="Text Placeholder 5">
            <a:extLst>
              <a:ext uri="{FF2B5EF4-FFF2-40B4-BE49-F238E27FC236}">
                <a16:creationId xmlns:a16="http://schemas.microsoft.com/office/drawing/2014/main" id="{5BF6E108-515A-6068-0395-760C154DD765}"/>
              </a:ext>
            </a:extLst>
          </p:cNvPr>
          <p:cNvSpPr>
            <a:spLocks noGrp="1"/>
          </p:cNvSpPr>
          <p:nvPr>
            <p:ph type="body" sz="quarter" idx="27"/>
          </p:nvPr>
        </p:nvSpPr>
        <p:spPr/>
        <p:txBody>
          <a:bodyPr/>
          <a:lstStyle/>
          <a:p>
            <a:r>
              <a:rPr lang="en-US" dirty="0"/>
              <a:t>Sharpening Your Business Acumen</a:t>
            </a:r>
          </a:p>
          <a:p>
            <a:endParaRPr lang="en-US" dirty="0"/>
          </a:p>
        </p:txBody>
      </p:sp>
      <p:pic>
        <p:nvPicPr>
          <p:cNvPr id="4" name="Graphic 3">
            <a:extLst>
              <a:ext uri="{FF2B5EF4-FFF2-40B4-BE49-F238E27FC236}">
                <a16:creationId xmlns:a16="http://schemas.microsoft.com/office/drawing/2014/main" id="{74CB2FB1-027D-E61D-CE10-DB8D08FFF99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99347" y="965997"/>
            <a:ext cx="673949" cy="539159"/>
          </a:xfrm>
          <a:prstGeom prst="rect">
            <a:avLst/>
          </a:prstGeom>
        </p:spPr>
      </p:pic>
      <p:sp>
        <p:nvSpPr>
          <p:cNvPr id="3" name="Content Placeholder 4">
            <a:extLst>
              <a:ext uri="{FF2B5EF4-FFF2-40B4-BE49-F238E27FC236}">
                <a16:creationId xmlns:a16="http://schemas.microsoft.com/office/drawing/2014/main" id="{0B205F58-11F1-295F-4AD0-77DF38D2B11E}"/>
              </a:ext>
            </a:extLst>
          </p:cNvPr>
          <p:cNvSpPr txBox="1">
            <a:spLocks/>
          </p:cNvSpPr>
          <p:nvPr/>
        </p:nvSpPr>
        <p:spPr>
          <a:xfrm>
            <a:off x="6220178" y="1131978"/>
            <a:ext cx="5435600" cy="4216962"/>
          </a:xfrm>
          <a:prstGeom prst="rect">
            <a:avLst/>
          </a:prstGeom>
        </p:spPr>
        <p:txBody>
          <a:bodyPr lIns="0" tIns="0" rIns="0" bIns="0" anchor="t"/>
          <a:lstStyle>
            <a:lvl1pPr marL="0" indent="0" algn="l" defTabSz="914363" rtl="0" eaLnBrk="1" latinLnBrk="0" hangingPunct="1">
              <a:lnSpc>
                <a:spcPct val="90000"/>
              </a:lnSpc>
              <a:spcBef>
                <a:spcPts val="1000"/>
              </a:spcBef>
              <a:buFont typeface="Arial" panose="020B0604020202020204" pitchFamily="34" charset="0"/>
              <a:buNone/>
              <a:tabLst/>
              <a:defRPr sz="4200" b="1" kern="1200" spc="-130" baseline="0">
                <a:solidFill>
                  <a:schemeClr val="tx1"/>
                </a:solidFill>
                <a:latin typeface="+mn-lt"/>
                <a:ea typeface="+mn-ea"/>
                <a:cs typeface="+mn-cs"/>
              </a:defRPr>
            </a:lvl1pPr>
            <a:lvl2pPr marL="0" indent="0" algn="l" defTabSz="914363" rtl="0" eaLnBrk="1" latinLnBrk="0" hangingPunct="1">
              <a:lnSpc>
                <a:spcPct val="90000"/>
              </a:lnSpc>
              <a:spcBef>
                <a:spcPts val="400"/>
              </a:spcBef>
              <a:buFont typeface="Arial" panose="020B0604020202020204" pitchFamily="34" charset="0"/>
              <a:buNone/>
              <a:tabLst/>
              <a:defRPr sz="4200" b="0" kern="1200" spc="-120" baseline="0">
                <a:solidFill>
                  <a:schemeClr val="tx1"/>
                </a:solidFill>
                <a:latin typeface="+mn-lt"/>
                <a:ea typeface="+mn-ea"/>
                <a:cs typeface="+mn-cs"/>
              </a:defRPr>
            </a:lvl2pPr>
            <a:lvl3pPr marL="11113" indent="0" algn="l" defTabSz="914363" rtl="0" eaLnBrk="1" latinLnBrk="0" hangingPunct="1">
              <a:lnSpc>
                <a:spcPct val="90000"/>
              </a:lnSpc>
              <a:spcBef>
                <a:spcPts val="500"/>
              </a:spcBef>
              <a:buFont typeface="Arial" panose="020B0604020202020204" pitchFamily="34" charset="0"/>
              <a:buNone/>
              <a:tabLst/>
              <a:defRPr sz="2800" kern="1200" spc="-130" baseline="0">
                <a:solidFill>
                  <a:schemeClr val="tx1"/>
                </a:solidFill>
                <a:latin typeface="+mn-lt"/>
                <a:ea typeface="+mn-ea"/>
                <a:cs typeface="+mn-cs"/>
              </a:defRPr>
            </a:lvl3pPr>
            <a:lvl4pPr marL="11113" indent="0" algn="l" defTabSz="914363" rtl="0" eaLnBrk="1" latinLnBrk="0" hangingPunct="1">
              <a:lnSpc>
                <a:spcPct val="90000"/>
              </a:lnSpc>
              <a:spcBef>
                <a:spcPts val="500"/>
              </a:spcBef>
              <a:buFont typeface="Arial" panose="020B0604020202020204" pitchFamily="34" charset="0"/>
              <a:buNone/>
              <a:tabLst/>
              <a:defRPr sz="1800" kern="1200" spc="-130" baseline="0">
                <a:solidFill>
                  <a:schemeClr val="tx1"/>
                </a:solidFill>
                <a:latin typeface="+mn-lt"/>
                <a:ea typeface="+mn-ea"/>
                <a:cs typeface="+mn-cs"/>
              </a:defRPr>
            </a:lvl4pPr>
            <a:lvl5pPr marL="11113" indent="0" algn="l" defTabSz="914363" rtl="0" eaLnBrk="1" latinLnBrk="0" hangingPunct="1">
              <a:lnSpc>
                <a:spcPct val="90000"/>
              </a:lnSpc>
              <a:spcBef>
                <a:spcPts val="500"/>
              </a:spcBef>
              <a:buFont typeface="Arial" panose="020B0604020202020204" pitchFamily="34" charset="0"/>
              <a:buChar char="•"/>
              <a:tabLst/>
              <a:defRPr sz="1800" kern="1200" spc="-130" baseline="0">
                <a:solidFill>
                  <a:schemeClr val="tx1"/>
                </a:solidFill>
                <a:latin typeface="+mn-lt"/>
                <a:ea typeface="+mn-ea"/>
                <a:cs typeface="+mn-cs"/>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b="0" spc="-120" dirty="0">
              <a:ea typeface="+mn-lt"/>
              <a:cs typeface="+mn-lt"/>
            </a:endParaRPr>
          </a:p>
          <a:p>
            <a:endParaRPr lang="en-US" b="0" spc="-120" dirty="0">
              <a:ea typeface="+mn-lt"/>
              <a:cs typeface="+mn-lt"/>
            </a:endParaRPr>
          </a:p>
          <a:p>
            <a:endParaRPr lang="en-US" b="0" spc="-120">
              <a:cs typeface="Arial"/>
            </a:endParaRPr>
          </a:p>
        </p:txBody>
      </p:sp>
    </p:spTree>
    <p:extLst>
      <p:ext uri="{BB962C8B-B14F-4D97-AF65-F5344CB8AC3E}">
        <p14:creationId xmlns:p14="http://schemas.microsoft.com/office/powerpoint/2010/main" val="33688315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D38E3A-E8BD-294B-973F-E0768DA3CFA1}"/>
              </a:ext>
            </a:extLst>
          </p:cNvPr>
          <p:cNvSpPr>
            <a:spLocks noGrp="1"/>
          </p:cNvSpPr>
          <p:nvPr>
            <p:ph sz="quarter" idx="28"/>
          </p:nvPr>
        </p:nvSpPr>
        <p:spPr/>
        <p:txBody>
          <a:bodyPr/>
          <a:lstStyle/>
          <a:p>
            <a:r>
              <a:rPr lang="en-US" dirty="0"/>
              <a:t>Opportunities</a:t>
            </a:r>
          </a:p>
        </p:txBody>
      </p:sp>
      <p:sp>
        <p:nvSpPr>
          <p:cNvPr id="7" name="Text Placeholder 6">
            <a:extLst>
              <a:ext uri="{FF2B5EF4-FFF2-40B4-BE49-F238E27FC236}">
                <a16:creationId xmlns:a16="http://schemas.microsoft.com/office/drawing/2014/main" id="{E75C001E-75FE-3B4A-80C7-9C57FC9C5F56}"/>
              </a:ext>
            </a:extLst>
          </p:cNvPr>
          <p:cNvSpPr>
            <a:spLocks noGrp="1"/>
          </p:cNvSpPr>
          <p:nvPr>
            <p:ph type="body" sz="quarter" idx="32"/>
          </p:nvPr>
        </p:nvSpPr>
        <p:spPr>
          <a:xfrm>
            <a:off x="770411" y="2091114"/>
            <a:ext cx="3041933" cy="3462052"/>
          </a:xfrm>
        </p:spPr>
        <p:txBody>
          <a:bodyPr/>
          <a:lstStyle/>
          <a:p>
            <a:pPr lvl="1"/>
            <a:r>
              <a:rPr lang="en-US" b="1" dirty="0"/>
              <a:t>Where do you see opportunities to create value?</a:t>
            </a:r>
          </a:p>
        </p:txBody>
      </p:sp>
      <p:sp>
        <p:nvSpPr>
          <p:cNvPr id="6" name="Text Placeholder 5">
            <a:extLst>
              <a:ext uri="{FF2B5EF4-FFF2-40B4-BE49-F238E27FC236}">
                <a16:creationId xmlns:a16="http://schemas.microsoft.com/office/drawing/2014/main" id="{DBB3886F-E85D-6A44-B92A-8FDCCF0460CE}"/>
              </a:ext>
            </a:extLst>
          </p:cNvPr>
          <p:cNvSpPr>
            <a:spLocks noGrp="1"/>
          </p:cNvSpPr>
          <p:nvPr>
            <p:ph type="body" sz="quarter" idx="33"/>
          </p:nvPr>
        </p:nvSpPr>
        <p:spPr>
          <a:xfrm>
            <a:off x="4254500" y="2091114"/>
            <a:ext cx="7021068" cy="3045874"/>
          </a:xfrm>
        </p:spPr>
        <p:txBody>
          <a:bodyPr/>
          <a:lstStyle/>
          <a:p>
            <a:pPr marL="525462" lvl="2" indent="-514350">
              <a:buFont typeface="+mj-lt"/>
              <a:buAutoNum type="alphaUcPeriod"/>
            </a:pPr>
            <a:r>
              <a:rPr lang="en-US" sz="2800" dirty="0"/>
              <a:t>Customers</a:t>
            </a:r>
          </a:p>
          <a:p>
            <a:pPr marL="525462" lvl="2" indent="-514350">
              <a:buFont typeface="+mj-lt"/>
              <a:buAutoNum type="alphaUcPeriod"/>
            </a:pPr>
            <a:r>
              <a:rPr lang="en-US" sz="2800" dirty="0"/>
              <a:t>Employees</a:t>
            </a:r>
          </a:p>
          <a:p>
            <a:pPr marL="525462" lvl="2" indent="-514350">
              <a:buFont typeface="+mj-lt"/>
              <a:buAutoNum type="alphaUcPeriod"/>
            </a:pPr>
            <a:r>
              <a:rPr lang="en-US" sz="2800" dirty="0"/>
              <a:t>Suppliers</a:t>
            </a:r>
          </a:p>
          <a:p>
            <a:pPr marL="525462" lvl="2" indent="-514350">
              <a:buFont typeface="+mj-lt"/>
              <a:buAutoNum type="alphaUcPeriod"/>
            </a:pPr>
            <a:endParaRPr lang="en-US" sz="2800" dirty="0"/>
          </a:p>
        </p:txBody>
      </p:sp>
      <p:pic>
        <p:nvPicPr>
          <p:cNvPr id="8" name="Graphic 7">
            <a:extLst>
              <a:ext uri="{FF2B5EF4-FFF2-40B4-BE49-F238E27FC236}">
                <a16:creationId xmlns:a16="http://schemas.microsoft.com/office/drawing/2014/main" id="{71997890-5259-EA1E-CF14-34910FD9F57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99347" y="965997"/>
            <a:ext cx="673949" cy="539159"/>
          </a:xfrm>
          <a:prstGeom prst="rect">
            <a:avLst/>
          </a:prstGeom>
        </p:spPr>
      </p:pic>
      <p:sp>
        <p:nvSpPr>
          <p:cNvPr id="5" name="Text Placeholder 4">
            <a:extLst>
              <a:ext uri="{FF2B5EF4-FFF2-40B4-BE49-F238E27FC236}">
                <a16:creationId xmlns:a16="http://schemas.microsoft.com/office/drawing/2014/main" id="{C4B13C91-8881-B121-8551-71A78D40E545}"/>
              </a:ext>
            </a:extLst>
          </p:cNvPr>
          <p:cNvSpPr>
            <a:spLocks noGrp="1"/>
          </p:cNvSpPr>
          <p:nvPr>
            <p:ph type="body" sz="quarter" idx="27"/>
          </p:nvPr>
        </p:nvSpPr>
        <p:spPr/>
        <p:txBody>
          <a:bodyPr/>
          <a:lstStyle/>
          <a:p>
            <a:r>
              <a:rPr lang="en-US" dirty="0"/>
              <a:t>Sharpening Your Business Acumen</a:t>
            </a:r>
          </a:p>
          <a:p>
            <a:endParaRPr lang="en-US" dirty="0"/>
          </a:p>
        </p:txBody>
      </p:sp>
    </p:spTree>
    <p:extLst>
      <p:ext uri="{BB962C8B-B14F-4D97-AF65-F5344CB8AC3E}">
        <p14:creationId xmlns:p14="http://schemas.microsoft.com/office/powerpoint/2010/main" val="19614572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AA5292-8A28-034C-BE90-8C6A542217E3}"/>
              </a:ext>
            </a:extLst>
          </p:cNvPr>
          <p:cNvSpPr>
            <a:spLocks noGrp="1"/>
          </p:cNvSpPr>
          <p:nvPr>
            <p:ph type="body" sz="quarter" idx="17"/>
          </p:nvPr>
        </p:nvSpPr>
        <p:spPr/>
        <p:txBody>
          <a:bodyPr/>
          <a:lstStyle/>
          <a:p>
            <a:r>
              <a:rPr lang="en-US" dirty="0"/>
              <a:t>Apply what you’ve learned</a:t>
            </a:r>
          </a:p>
        </p:txBody>
      </p:sp>
      <p:sp>
        <p:nvSpPr>
          <p:cNvPr id="5" name="Text Placeholder 4">
            <a:extLst>
              <a:ext uri="{FF2B5EF4-FFF2-40B4-BE49-F238E27FC236}">
                <a16:creationId xmlns:a16="http://schemas.microsoft.com/office/drawing/2014/main" id="{2EC97940-40F1-10C0-DAA3-339693A4DA3D}"/>
              </a:ext>
            </a:extLst>
          </p:cNvPr>
          <p:cNvSpPr>
            <a:spLocks noGrp="1"/>
          </p:cNvSpPr>
          <p:nvPr>
            <p:ph type="body" sz="quarter" idx="27"/>
          </p:nvPr>
        </p:nvSpPr>
        <p:spPr/>
        <p:txBody>
          <a:bodyPr/>
          <a:lstStyle/>
          <a:p>
            <a:r>
              <a:rPr lang="en-US" dirty="0"/>
              <a:t>Sharpening Your Business Acumen</a:t>
            </a:r>
          </a:p>
          <a:p>
            <a:endParaRPr lang="en-US" dirty="0"/>
          </a:p>
        </p:txBody>
      </p:sp>
    </p:spTree>
    <p:extLst>
      <p:ext uri="{BB962C8B-B14F-4D97-AF65-F5344CB8AC3E}">
        <p14:creationId xmlns:p14="http://schemas.microsoft.com/office/powerpoint/2010/main" val="2136827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41AE12-5C21-3948-9B18-9B894BEED0CB}"/>
              </a:ext>
            </a:extLst>
          </p:cNvPr>
          <p:cNvSpPr>
            <a:spLocks noGrp="1"/>
          </p:cNvSpPr>
          <p:nvPr>
            <p:ph sz="quarter" idx="28"/>
          </p:nvPr>
        </p:nvSpPr>
        <p:spPr/>
        <p:txBody>
          <a:bodyPr/>
          <a:lstStyle/>
          <a:p>
            <a:r>
              <a:rPr lang="en-US" dirty="0"/>
              <a:t>Today’s objectives </a:t>
            </a:r>
          </a:p>
        </p:txBody>
      </p:sp>
      <p:sp>
        <p:nvSpPr>
          <p:cNvPr id="2" name="Text Placeholder 1">
            <a:extLst>
              <a:ext uri="{FF2B5EF4-FFF2-40B4-BE49-F238E27FC236}">
                <a16:creationId xmlns:a16="http://schemas.microsoft.com/office/drawing/2014/main" id="{C176E70C-E09E-C54B-91BE-79D696D9D1CA}"/>
              </a:ext>
            </a:extLst>
          </p:cNvPr>
          <p:cNvSpPr>
            <a:spLocks noGrp="1"/>
          </p:cNvSpPr>
          <p:nvPr>
            <p:ph type="body" sz="quarter" idx="31"/>
          </p:nvPr>
        </p:nvSpPr>
        <p:spPr/>
        <p:txBody>
          <a:bodyPr/>
          <a:lstStyle/>
          <a:p>
            <a:r>
              <a:rPr lang="en-US" dirty="0"/>
              <a:t>Explore the benefits of business acumen</a:t>
            </a:r>
          </a:p>
        </p:txBody>
      </p:sp>
      <p:sp>
        <p:nvSpPr>
          <p:cNvPr id="5" name="Text Placeholder 4">
            <a:extLst>
              <a:ext uri="{FF2B5EF4-FFF2-40B4-BE49-F238E27FC236}">
                <a16:creationId xmlns:a16="http://schemas.microsoft.com/office/drawing/2014/main" id="{A84DC0B7-E596-CA47-88E3-2B965966200F}"/>
              </a:ext>
            </a:extLst>
          </p:cNvPr>
          <p:cNvSpPr>
            <a:spLocks noGrp="1"/>
          </p:cNvSpPr>
          <p:nvPr>
            <p:ph type="body" sz="quarter" idx="32"/>
          </p:nvPr>
        </p:nvSpPr>
        <p:spPr/>
        <p:txBody>
          <a:bodyPr/>
          <a:lstStyle/>
          <a:p>
            <a:r>
              <a:rPr lang="en-US" dirty="0"/>
              <a:t>Understand the building blocks of business success</a:t>
            </a:r>
          </a:p>
        </p:txBody>
      </p:sp>
      <p:sp>
        <p:nvSpPr>
          <p:cNvPr id="6" name="Text Placeholder 5">
            <a:extLst>
              <a:ext uri="{FF2B5EF4-FFF2-40B4-BE49-F238E27FC236}">
                <a16:creationId xmlns:a16="http://schemas.microsoft.com/office/drawing/2014/main" id="{B998DA93-2DD3-C543-8C95-C6544B887A7A}"/>
              </a:ext>
            </a:extLst>
          </p:cNvPr>
          <p:cNvSpPr>
            <a:spLocks noGrp="1"/>
          </p:cNvSpPr>
          <p:nvPr>
            <p:ph type="body" sz="quarter" idx="33"/>
          </p:nvPr>
        </p:nvSpPr>
        <p:spPr/>
        <p:txBody>
          <a:bodyPr/>
          <a:lstStyle/>
          <a:p>
            <a:r>
              <a:rPr lang="en-US" dirty="0"/>
              <a:t>Analyze your organization’s business strategy</a:t>
            </a:r>
          </a:p>
        </p:txBody>
      </p:sp>
      <p:sp>
        <p:nvSpPr>
          <p:cNvPr id="8" name="Text Placeholder 7">
            <a:extLst>
              <a:ext uri="{FF2B5EF4-FFF2-40B4-BE49-F238E27FC236}">
                <a16:creationId xmlns:a16="http://schemas.microsoft.com/office/drawing/2014/main" id="{1DBDD64C-C352-2D15-00D4-53D0BC3E0389}"/>
              </a:ext>
            </a:extLst>
          </p:cNvPr>
          <p:cNvSpPr>
            <a:spLocks noGrp="1"/>
          </p:cNvSpPr>
          <p:nvPr>
            <p:ph type="body" sz="quarter" idx="27"/>
          </p:nvPr>
        </p:nvSpPr>
        <p:spPr/>
        <p:txBody>
          <a:bodyPr/>
          <a:lstStyle/>
          <a:p>
            <a:r>
              <a:rPr lang="en-US" dirty="0"/>
              <a:t>Sharpening Your Business Acumen</a:t>
            </a:r>
          </a:p>
          <a:p>
            <a:endParaRPr lang="en-US" dirty="0"/>
          </a:p>
        </p:txBody>
      </p:sp>
    </p:spTree>
    <p:extLst>
      <p:ext uri="{BB962C8B-B14F-4D97-AF65-F5344CB8AC3E}">
        <p14:creationId xmlns:p14="http://schemas.microsoft.com/office/powerpoint/2010/main" val="41966243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BE13317-7117-AD49-831D-DD2294EFCFEB}"/>
              </a:ext>
            </a:extLst>
          </p:cNvPr>
          <p:cNvSpPr>
            <a:spLocks noGrp="1"/>
          </p:cNvSpPr>
          <p:nvPr>
            <p:ph type="body" sz="quarter" idx="29"/>
          </p:nvPr>
        </p:nvSpPr>
        <p:spPr/>
        <p:txBody>
          <a:bodyPr/>
          <a:lstStyle/>
          <a:p>
            <a:r>
              <a:rPr lang="en-US" dirty="0"/>
              <a:t>Your next step is to complete </a:t>
            </a:r>
            <a:br>
              <a:rPr lang="en-US" dirty="0"/>
            </a:br>
            <a:r>
              <a:rPr lang="en-US" dirty="0"/>
              <a:t>the </a:t>
            </a:r>
            <a:r>
              <a:rPr lang="en-US" b="1" dirty="0"/>
              <a:t>On-the-Job</a:t>
            </a:r>
            <a:r>
              <a:rPr lang="en-US" dirty="0"/>
              <a:t> section of the </a:t>
            </a:r>
            <a:br>
              <a:rPr lang="en-US" dirty="0"/>
            </a:br>
            <a:r>
              <a:rPr lang="en-US" i="1" dirty="0"/>
              <a:t>Harvard ManageMentor </a:t>
            </a:r>
            <a:br>
              <a:rPr lang="en-US" dirty="0"/>
            </a:br>
            <a:r>
              <a:rPr lang="en-US" dirty="0"/>
              <a:t>Sharpening Your Business Acumen course.</a:t>
            </a:r>
          </a:p>
          <a:p>
            <a:endParaRPr lang="en-US" dirty="0"/>
          </a:p>
        </p:txBody>
      </p:sp>
      <p:sp>
        <p:nvSpPr>
          <p:cNvPr id="3" name="Content Placeholder 2">
            <a:extLst>
              <a:ext uri="{FF2B5EF4-FFF2-40B4-BE49-F238E27FC236}">
                <a16:creationId xmlns:a16="http://schemas.microsoft.com/office/drawing/2014/main" id="{7BAD72F4-294C-9945-9ABE-931A97025FFF}"/>
              </a:ext>
            </a:extLst>
          </p:cNvPr>
          <p:cNvSpPr>
            <a:spLocks noGrp="1"/>
          </p:cNvSpPr>
          <p:nvPr>
            <p:ph sz="quarter" idx="28"/>
          </p:nvPr>
        </p:nvSpPr>
        <p:spPr/>
        <p:txBody>
          <a:bodyPr/>
          <a:lstStyle/>
          <a:p>
            <a:r>
              <a:rPr lang="en-US" dirty="0"/>
              <a:t>Apply what you’ve learned</a:t>
            </a:r>
          </a:p>
        </p:txBody>
      </p:sp>
      <p:sp>
        <p:nvSpPr>
          <p:cNvPr id="8" name="Text Placeholder 7">
            <a:extLst>
              <a:ext uri="{FF2B5EF4-FFF2-40B4-BE49-F238E27FC236}">
                <a16:creationId xmlns:a16="http://schemas.microsoft.com/office/drawing/2014/main" id="{8EE9A288-34A7-AB86-563F-A315A9A10D6A}"/>
              </a:ext>
            </a:extLst>
          </p:cNvPr>
          <p:cNvSpPr>
            <a:spLocks noGrp="1"/>
          </p:cNvSpPr>
          <p:nvPr>
            <p:ph type="body" sz="quarter" idx="27"/>
          </p:nvPr>
        </p:nvSpPr>
        <p:spPr/>
        <p:txBody>
          <a:bodyPr/>
          <a:lstStyle/>
          <a:p>
            <a:r>
              <a:rPr lang="en-US" dirty="0"/>
              <a:t>Sharpening Your Business Acumen</a:t>
            </a:r>
          </a:p>
          <a:p>
            <a:endParaRPr lang="en-US" dirty="0"/>
          </a:p>
        </p:txBody>
      </p:sp>
    </p:spTree>
    <p:extLst>
      <p:ext uri="{BB962C8B-B14F-4D97-AF65-F5344CB8AC3E}">
        <p14:creationId xmlns:p14="http://schemas.microsoft.com/office/powerpoint/2010/main" val="1088868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A5A625B-8BB8-B04B-8732-5DB0AD02AF3B}"/>
              </a:ext>
            </a:extLst>
          </p:cNvPr>
          <p:cNvSpPr>
            <a:spLocks noGrp="1"/>
          </p:cNvSpPr>
          <p:nvPr>
            <p:ph type="body" sz="quarter" idx="20"/>
          </p:nvPr>
        </p:nvSpPr>
        <p:spPr/>
        <p:txBody>
          <a:bodyPr/>
          <a:lstStyle/>
          <a:p>
            <a:r>
              <a:rPr lang="en-US" dirty="0"/>
              <a:t>Thank you!</a:t>
            </a:r>
          </a:p>
        </p:txBody>
      </p:sp>
      <p:pic>
        <p:nvPicPr>
          <p:cNvPr id="4" name="Picture Placeholder 3">
            <a:extLst>
              <a:ext uri="{FF2B5EF4-FFF2-40B4-BE49-F238E27FC236}">
                <a16:creationId xmlns:a16="http://schemas.microsoft.com/office/drawing/2014/main" id="{748D45D1-83B8-9574-29A0-CFFBF7283D62}"/>
              </a:ext>
            </a:extLst>
          </p:cNvPr>
          <p:cNvPicPr>
            <a:picLocks noGrp="1" noChangeAspect="1"/>
          </p:cNvPicPr>
          <p:nvPr>
            <p:ph type="pic" sz="quarter" idx="28"/>
          </p:nvPr>
        </p:nvPicPr>
        <p:blipFill>
          <a:blip r:embed="rId3"/>
          <a:srcRect l="5764" r="5764"/>
          <a:stretch>
            <a:fillRect/>
          </a:stretch>
        </p:blipFill>
        <p:spPr/>
      </p:pic>
    </p:spTree>
    <p:extLst>
      <p:ext uri="{BB962C8B-B14F-4D97-AF65-F5344CB8AC3E}">
        <p14:creationId xmlns:p14="http://schemas.microsoft.com/office/powerpoint/2010/main" val="2013156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8DCDF055-4D5C-1A40-8189-BB2621ED23C5}"/>
              </a:ext>
            </a:extLst>
          </p:cNvPr>
          <p:cNvSpPr>
            <a:spLocks noGrp="1"/>
          </p:cNvSpPr>
          <p:nvPr>
            <p:ph type="body" sz="quarter" idx="29"/>
          </p:nvPr>
        </p:nvSpPr>
        <p:spPr/>
        <p:txBody>
          <a:bodyPr/>
          <a:lstStyle/>
          <a:p>
            <a:r>
              <a:rPr lang="en-US" dirty="0"/>
              <a:t>Name Name</a:t>
            </a:r>
          </a:p>
          <a:p>
            <a:pPr lvl="1"/>
            <a:r>
              <a:rPr lang="en-US" dirty="0"/>
              <a:t>Title</a:t>
            </a:r>
          </a:p>
          <a:p>
            <a:pPr lvl="1"/>
            <a:r>
              <a:rPr lang="en-US" dirty="0"/>
              <a:t>Company</a:t>
            </a:r>
          </a:p>
        </p:txBody>
      </p:sp>
      <p:sp>
        <p:nvSpPr>
          <p:cNvPr id="11" name="Content Placeholder 10">
            <a:extLst>
              <a:ext uri="{FF2B5EF4-FFF2-40B4-BE49-F238E27FC236}">
                <a16:creationId xmlns:a16="http://schemas.microsoft.com/office/drawing/2014/main" id="{7BE51FB9-E6F1-4F40-BFD9-ED4135BD4B39}"/>
              </a:ext>
            </a:extLst>
          </p:cNvPr>
          <p:cNvSpPr>
            <a:spLocks noGrp="1"/>
          </p:cNvSpPr>
          <p:nvPr>
            <p:ph sz="quarter" idx="28"/>
          </p:nvPr>
        </p:nvSpPr>
        <p:spPr/>
        <p:txBody>
          <a:bodyPr/>
          <a:lstStyle/>
          <a:p>
            <a:r>
              <a:rPr lang="en-US" dirty="0"/>
              <a:t>Introductions</a:t>
            </a:r>
          </a:p>
        </p:txBody>
      </p:sp>
      <p:sp>
        <p:nvSpPr>
          <p:cNvPr id="21" name="Text Placeholder 20">
            <a:extLst>
              <a:ext uri="{FF2B5EF4-FFF2-40B4-BE49-F238E27FC236}">
                <a16:creationId xmlns:a16="http://schemas.microsoft.com/office/drawing/2014/main" id="{DDD93830-95C0-234D-8E75-08B9101BE979}"/>
              </a:ext>
            </a:extLst>
          </p:cNvPr>
          <p:cNvSpPr>
            <a:spLocks noGrp="1"/>
          </p:cNvSpPr>
          <p:nvPr>
            <p:ph type="body" sz="quarter" idx="33"/>
          </p:nvPr>
        </p:nvSpPr>
        <p:spPr/>
        <p:txBody>
          <a:bodyPr/>
          <a:lstStyle/>
          <a:p>
            <a:r>
              <a:rPr lang="en-US" dirty="0"/>
              <a:t>Name Name</a:t>
            </a:r>
          </a:p>
          <a:p>
            <a:pPr lvl="1"/>
            <a:r>
              <a:rPr lang="en-US" dirty="0"/>
              <a:t>Title</a:t>
            </a:r>
          </a:p>
          <a:p>
            <a:pPr lvl="1"/>
            <a:r>
              <a:rPr lang="en-US" dirty="0"/>
              <a:t>Company</a:t>
            </a:r>
          </a:p>
          <a:p>
            <a:endParaRPr lang="en-US" dirty="0"/>
          </a:p>
        </p:txBody>
      </p:sp>
      <p:sp>
        <p:nvSpPr>
          <p:cNvPr id="3" name="Picture Placeholder 2">
            <a:extLst>
              <a:ext uri="{FF2B5EF4-FFF2-40B4-BE49-F238E27FC236}">
                <a16:creationId xmlns:a16="http://schemas.microsoft.com/office/drawing/2014/main" id="{787A5F32-87DF-1A4A-A449-0FD9171C2AF6}"/>
              </a:ext>
            </a:extLst>
          </p:cNvPr>
          <p:cNvSpPr>
            <a:spLocks noGrp="1"/>
          </p:cNvSpPr>
          <p:nvPr>
            <p:ph type="pic" sz="quarter" idx="34"/>
          </p:nvPr>
        </p:nvSpPr>
        <p:spPr/>
      </p:sp>
      <p:sp>
        <p:nvSpPr>
          <p:cNvPr id="5" name="Picture Placeholder 4">
            <a:extLst>
              <a:ext uri="{FF2B5EF4-FFF2-40B4-BE49-F238E27FC236}">
                <a16:creationId xmlns:a16="http://schemas.microsoft.com/office/drawing/2014/main" id="{AA127474-4B9A-744F-9AFB-242863C5A8DB}"/>
              </a:ext>
            </a:extLst>
          </p:cNvPr>
          <p:cNvSpPr>
            <a:spLocks noGrp="1"/>
          </p:cNvSpPr>
          <p:nvPr>
            <p:ph type="pic" sz="quarter" idx="31"/>
          </p:nvPr>
        </p:nvSpPr>
        <p:spPr/>
      </p:sp>
      <p:sp>
        <p:nvSpPr>
          <p:cNvPr id="4" name="Text Placeholder 3">
            <a:extLst>
              <a:ext uri="{FF2B5EF4-FFF2-40B4-BE49-F238E27FC236}">
                <a16:creationId xmlns:a16="http://schemas.microsoft.com/office/drawing/2014/main" id="{7167D202-2A9B-BD48-96C3-9BC51707D821}"/>
              </a:ext>
            </a:extLst>
          </p:cNvPr>
          <p:cNvSpPr>
            <a:spLocks noGrp="1"/>
          </p:cNvSpPr>
          <p:nvPr>
            <p:ph type="body" sz="quarter" idx="27"/>
          </p:nvPr>
        </p:nvSpPr>
        <p:spPr/>
        <p:txBody>
          <a:bodyPr/>
          <a:lstStyle/>
          <a:p>
            <a:pPr lvl="0"/>
            <a:r>
              <a:rPr lang="en-US" dirty="0"/>
              <a:t>Sharpening Your Business Acumen</a:t>
            </a:r>
          </a:p>
        </p:txBody>
      </p:sp>
    </p:spTree>
    <p:extLst>
      <p:ext uri="{BB962C8B-B14F-4D97-AF65-F5344CB8AC3E}">
        <p14:creationId xmlns:p14="http://schemas.microsoft.com/office/powerpoint/2010/main" val="4114800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4CA347-DD89-1F46-A5CA-7094A80E4D12}"/>
              </a:ext>
            </a:extLst>
          </p:cNvPr>
          <p:cNvSpPr>
            <a:spLocks noGrp="1"/>
          </p:cNvSpPr>
          <p:nvPr>
            <p:ph sz="quarter" idx="28"/>
          </p:nvPr>
        </p:nvSpPr>
        <p:spPr/>
        <p:txBody>
          <a:bodyPr/>
          <a:lstStyle/>
          <a:p>
            <a:r>
              <a:rPr lang="en-US" dirty="0"/>
              <a:t>Participation tips</a:t>
            </a:r>
          </a:p>
        </p:txBody>
      </p:sp>
      <p:grpSp>
        <p:nvGrpSpPr>
          <p:cNvPr id="25" name="Group 24">
            <a:extLst>
              <a:ext uri="{FF2B5EF4-FFF2-40B4-BE49-F238E27FC236}">
                <a16:creationId xmlns:a16="http://schemas.microsoft.com/office/drawing/2014/main" id="{6437D0AD-D241-6E4E-BE32-83B301F83FD5}"/>
              </a:ext>
            </a:extLst>
          </p:cNvPr>
          <p:cNvGrpSpPr/>
          <p:nvPr/>
        </p:nvGrpSpPr>
        <p:grpSpPr>
          <a:xfrm>
            <a:off x="4293202" y="3478869"/>
            <a:ext cx="3581845" cy="1008422"/>
            <a:chOff x="4304854" y="3484491"/>
            <a:chExt cx="3581845" cy="1008422"/>
          </a:xfrm>
        </p:grpSpPr>
        <p:sp>
          <p:nvSpPr>
            <p:cNvPr id="8" name="Rectangle 7">
              <a:extLst>
                <a:ext uri="{FF2B5EF4-FFF2-40B4-BE49-F238E27FC236}">
                  <a16:creationId xmlns:a16="http://schemas.microsoft.com/office/drawing/2014/main" id="{FC8BC7B7-900F-3B46-B04D-CC4F92F40B6D}"/>
                </a:ext>
              </a:extLst>
            </p:cNvPr>
            <p:cNvSpPr/>
            <p:nvPr/>
          </p:nvSpPr>
          <p:spPr>
            <a:xfrm>
              <a:off x="4304854" y="3484491"/>
              <a:ext cx="3581845" cy="1008422"/>
            </a:xfrm>
            <a:prstGeom prst="rect">
              <a:avLst/>
            </a:prstGeom>
            <a:solidFill>
              <a:schemeClr val="bg1">
                <a:alpha val="0"/>
              </a:schemeClr>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marL="692150"/>
              <a:r>
                <a:rPr lang="en-US" dirty="0">
                  <a:solidFill>
                    <a:sysClr val="windowText" lastClr="000000"/>
                  </a:solidFill>
                </a:rPr>
                <a:t>Use </a:t>
              </a:r>
              <a:r>
                <a:rPr lang="en-US" b="1" dirty="0">
                  <a:solidFill>
                    <a:schemeClr val="accent1"/>
                  </a:solidFill>
                </a:rPr>
                <a:t>raise hand </a:t>
              </a:r>
              <a:r>
                <a:rPr lang="en-US" dirty="0">
                  <a:solidFill>
                    <a:sysClr val="windowText" lastClr="000000"/>
                  </a:solidFill>
                </a:rPr>
                <a:t>to volunteer to speak.</a:t>
              </a:r>
            </a:p>
          </p:txBody>
        </p:sp>
        <p:pic>
          <p:nvPicPr>
            <p:cNvPr id="12" name="Graphic 11">
              <a:extLst>
                <a:ext uri="{FF2B5EF4-FFF2-40B4-BE49-F238E27FC236}">
                  <a16:creationId xmlns:a16="http://schemas.microsoft.com/office/drawing/2014/main" id="{5D4C2EB5-E02A-B040-8E43-08641905AE6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07473" y="3778390"/>
              <a:ext cx="420624" cy="420624"/>
            </a:xfrm>
            <a:prstGeom prst="rect">
              <a:avLst/>
            </a:prstGeom>
          </p:spPr>
        </p:pic>
      </p:grpSp>
      <p:grpSp>
        <p:nvGrpSpPr>
          <p:cNvPr id="26" name="Group 25">
            <a:extLst>
              <a:ext uri="{FF2B5EF4-FFF2-40B4-BE49-F238E27FC236}">
                <a16:creationId xmlns:a16="http://schemas.microsoft.com/office/drawing/2014/main" id="{55E1A818-AA57-494E-BAEC-947FAD130BC5}"/>
              </a:ext>
            </a:extLst>
          </p:cNvPr>
          <p:cNvGrpSpPr/>
          <p:nvPr/>
        </p:nvGrpSpPr>
        <p:grpSpPr>
          <a:xfrm>
            <a:off x="8100060" y="3478869"/>
            <a:ext cx="3546665" cy="1008422"/>
            <a:chOff x="8115299" y="3484491"/>
            <a:chExt cx="3546665" cy="1008422"/>
          </a:xfrm>
        </p:grpSpPr>
        <p:sp>
          <p:nvSpPr>
            <p:cNvPr id="10" name="Rectangle 9">
              <a:extLst>
                <a:ext uri="{FF2B5EF4-FFF2-40B4-BE49-F238E27FC236}">
                  <a16:creationId xmlns:a16="http://schemas.microsoft.com/office/drawing/2014/main" id="{29578522-DB23-9442-856A-516007216FB7}"/>
                </a:ext>
              </a:extLst>
            </p:cNvPr>
            <p:cNvSpPr/>
            <p:nvPr/>
          </p:nvSpPr>
          <p:spPr>
            <a:xfrm>
              <a:off x="8115299" y="3484491"/>
              <a:ext cx="3546665" cy="1008422"/>
            </a:xfrm>
            <a:prstGeom prst="rect">
              <a:avLst/>
            </a:prstGeom>
            <a:solidFill>
              <a:schemeClr val="bg1">
                <a:alpha val="0"/>
              </a:schemeClr>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marL="692150"/>
              <a:r>
                <a:rPr lang="en-US" dirty="0">
                  <a:solidFill>
                    <a:sysClr val="windowText" lastClr="000000"/>
                  </a:solidFill>
                </a:rPr>
                <a:t>Mute yourself when </a:t>
              </a:r>
              <a:br>
                <a:rPr lang="en-US" dirty="0">
                  <a:solidFill>
                    <a:sysClr val="windowText" lastClr="000000"/>
                  </a:solidFill>
                </a:rPr>
              </a:br>
              <a:r>
                <a:rPr lang="en-US" dirty="0">
                  <a:solidFill>
                    <a:sysClr val="windowText" lastClr="000000"/>
                  </a:solidFill>
                </a:rPr>
                <a:t>not speaking.</a:t>
              </a:r>
            </a:p>
          </p:txBody>
        </p:sp>
        <p:pic>
          <p:nvPicPr>
            <p:cNvPr id="14" name="Graphic 13">
              <a:extLst>
                <a:ext uri="{FF2B5EF4-FFF2-40B4-BE49-F238E27FC236}">
                  <a16:creationId xmlns:a16="http://schemas.microsoft.com/office/drawing/2014/main" id="{E0BCDF09-7A13-D54F-A783-7D447FF0B42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29003" y="3813138"/>
              <a:ext cx="438912" cy="351129"/>
            </a:xfrm>
            <a:prstGeom prst="rect">
              <a:avLst/>
            </a:prstGeom>
          </p:spPr>
        </p:pic>
      </p:grpSp>
      <p:grpSp>
        <p:nvGrpSpPr>
          <p:cNvPr id="21" name="Group 20">
            <a:extLst>
              <a:ext uri="{FF2B5EF4-FFF2-40B4-BE49-F238E27FC236}">
                <a16:creationId xmlns:a16="http://schemas.microsoft.com/office/drawing/2014/main" id="{A16BC181-139E-014C-9649-541F03E3CC0F}"/>
              </a:ext>
            </a:extLst>
          </p:cNvPr>
          <p:cNvGrpSpPr/>
          <p:nvPr/>
        </p:nvGrpSpPr>
        <p:grpSpPr>
          <a:xfrm>
            <a:off x="543593" y="2248569"/>
            <a:ext cx="3555175" cy="1008422"/>
            <a:chOff x="521524" y="2267233"/>
            <a:chExt cx="3555175" cy="1008422"/>
          </a:xfrm>
        </p:grpSpPr>
        <p:sp>
          <p:nvSpPr>
            <p:cNvPr id="4" name="Rectangle 3">
              <a:extLst>
                <a:ext uri="{FF2B5EF4-FFF2-40B4-BE49-F238E27FC236}">
                  <a16:creationId xmlns:a16="http://schemas.microsoft.com/office/drawing/2014/main" id="{D28C6D91-DEA7-EB45-B2AD-D8767AE4F481}"/>
                </a:ext>
              </a:extLst>
            </p:cNvPr>
            <p:cNvSpPr/>
            <p:nvPr/>
          </p:nvSpPr>
          <p:spPr>
            <a:xfrm>
              <a:off x="521524" y="2267233"/>
              <a:ext cx="3555175" cy="1008422"/>
            </a:xfrm>
            <a:prstGeom prst="rect">
              <a:avLst/>
            </a:prstGeom>
            <a:solidFill>
              <a:schemeClr val="bg1">
                <a:alpha val="0"/>
              </a:schemeClr>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marL="692150"/>
              <a:r>
                <a:rPr lang="en-US" dirty="0">
                  <a:solidFill>
                    <a:sysClr val="windowText" lastClr="000000"/>
                  </a:solidFill>
                </a:rPr>
                <a:t>Limit electronic interruptions.</a:t>
              </a:r>
            </a:p>
          </p:txBody>
        </p:sp>
        <p:pic>
          <p:nvPicPr>
            <p:cNvPr id="16" name="Graphic 15">
              <a:extLst>
                <a:ext uri="{FF2B5EF4-FFF2-40B4-BE49-F238E27FC236}">
                  <a16:creationId xmlns:a16="http://schemas.microsoft.com/office/drawing/2014/main" id="{C12877B2-D83A-BA4B-893D-0BC9AA75A4E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0922" y="2561895"/>
              <a:ext cx="419099" cy="419099"/>
            </a:xfrm>
            <a:prstGeom prst="rect">
              <a:avLst/>
            </a:prstGeom>
          </p:spPr>
        </p:pic>
      </p:grpSp>
      <p:grpSp>
        <p:nvGrpSpPr>
          <p:cNvPr id="22" name="Group 21">
            <a:extLst>
              <a:ext uri="{FF2B5EF4-FFF2-40B4-BE49-F238E27FC236}">
                <a16:creationId xmlns:a16="http://schemas.microsoft.com/office/drawing/2014/main" id="{EE6DCEDA-351D-9D41-91F8-6222C6220166}"/>
              </a:ext>
            </a:extLst>
          </p:cNvPr>
          <p:cNvGrpSpPr/>
          <p:nvPr/>
        </p:nvGrpSpPr>
        <p:grpSpPr>
          <a:xfrm>
            <a:off x="4305300" y="2248569"/>
            <a:ext cx="3581845" cy="1008422"/>
            <a:chOff x="4304854" y="2267233"/>
            <a:chExt cx="3581845" cy="1008422"/>
          </a:xfrm>
        </p:grpSpPr>
        <p:sp>
          <p:nvSpPr>
            <p:cNvPr id="7" name="Rectangle 6">
              <a:extLst>
                <a:ext uri="{FF2B5EF4-FFF2-40B4-BE49-F238E27FC236}">
                  <a16:creationId xmlns:a16="http://schemas.microsoft.com/office/drawing/2014/main" id="{88CD7A5A-7166-804E-A7A9-B8AA8CB875D1}"/>
                </a:ext>
              </a:extLst>
            </p:cNvPr>
            <p:cNvSpPr/>
            <p:nvPr/>
          </p:nvSpPr>
          <p:spPr>
            <a:xfrm>
              <a:off x="4304854" y="2267233"/>
              <a:ext cx="3581845" cy="1008422"/>
            </a:xfrm>
            <a:prstGeom prst="rect">
              <a:avLst/>
            </a:prstGeom>
            <a:solidFill>
              <a:schemeClr val="bg1">
                <a:alpha val="0"/>
              </a:schemeClr>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marL="692150"/>
              <a:r>
                <a:rPr lang="en-US" dirty="0">
                  <a:solidFill>
                    <a:sysClr val="windowText" lastClr="000000"/>
                  </a:solidFill>
                </a:rPr>
                <a:t>Take part in the discussion. </a:t>
              </a:r>
            </a:p>
          </p:txBody>
        </p:sp>
        <p:pic>
          <p:nvPicPr>
            <p:cNvPr id="18" name="Graphic 17">
              <a:extLst>
                <a:ext uri="{FF2B5EF4-FFF2-40B4-BE49-F238E27FC236}">
                  <a16:creationId xmlns:a16="http://schemas.microsoft.com/office/drawing/2014/main" id="{7216E9B2-3026-4A4E-9689-2EFDC8D8C47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507475" y="2588564"/>
              <a:ext cx="457200" cy="365760"/>
            </a:xfrm>
            <a:prstGeom prst="rect">
              <a:avLst/>
            </a:prstGeom>
          </p:spPr>
        </p:pic>
      </p:grpSp>
      <p:grpSp>
        <p:nvGrpSpPr>
          <p:cNvPr id="23" name="Group 22">
            <a:extLst>
              <a:ext uri="{FF2B5EF4-FFF2-40B4-BE49-F238E27FC236}">
                <a16:creationId xmlns:a16="http://schemas.microsoft.com/office/drawing/2014/main" id="{AF6704B7-4A4D-2E4A-B3C0-3761A9C389CE}"/>
              </a:ext>
            </a:extLst>
          </p:cNvPr>
          <p:cNvGrpSpPr/>
          <p:nvPr/>
        </p:nvGrpSpPr>
        <p:grpSpPr>
          <a:xfrm>
            <a:off x="8101742" y="2248569"/>
            <a:ext cx="3546665" cy="1008422"/>
            <a:chOff x="8115299" y="2267233"/>
            <a:chExt cx="3546665" cy="1008422"/>
          </a:xfrm>
        </p:grpSpPr>
        <p:sp>
          <p:nvSpPr>
            <p:cNvPr id="9" name="Rectangle 8">
              <a:extLst>
                <a:ext uri="{FF2B5EF4-FFF2-40B4-BE49-F238E27FC236}">
                  <a16:creationId xmlns:a16="http://schemas.microsoft.com/office/drawing/2014/main" id="{42C0CE26-FDE5-564A-BFFE-FAA8ED26464B}"/>
                </a:ext>
              </a:extLst>
            </p:cNvPr>
            <p:cNvSpPr/>
            <p:nvPr/>
          </p:nvSpPr>
          <p:spPr>
            <a:xfrm>
              <a:off x="8115299" y="2267233"/>
              <a:ext cx="3546665" cy="1008422"/>
            </a:xfrm>
            <a:prstGeom prst="rect">
              <a:avLst/>
            </a:prstGeom>
            <a:solidFill>
              <a:schemeClr val="bg1">
                <a:alpha val="0"/>
              </a:schemeClr>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marL="692150"/>
              <a:r>
                <a:rPr lang="en-US" dirty="0">
                  <a:solidFill>
                    <a:sysClr val="windowText" lastClr="000000"/>
                  </a:solidFill>
                </a:rPr>
                <a:t>Listen carefully to </a:t>
              </a:r>
              <a:br>
                <a:rPr lang="en-US" dirty="0">
                  <a:solidFill>
                    <a:sysClr val="windowText" lastClr="000000"/>
                  </a:solidFill>
                </a:rPr>
              </a:br>
              <a:r>
                <a:rPr lang="en-US" dirty="0">
                  <a:solidFill>
                    <a:sysClr val="windowText" lastClr="000000"/>
                  </a:solidFill>
                </a:rPr>
                <a:t>what is being said.</a:t>
              </a:r>
            </a:p>
          </p:txBody>
        </p:sp>
        <p:pic>
          <p:nvPicPr>
            <p:cNvPr id="20" name="Graphic 19">
              <a:extLst>
                <a:ext uri="{FF2B5EF4-FFF2-40B4-BE49-F238E27FC236}">
                  <a16:creationId xmlns:a16="http://schemas.microsoft.com/office/drawing/2014/main" id="{8BD96762-AA3F-794B-A5C3-78C7BC2C6CE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391832" y="2564180"/>
              <a:ext cx="310896" cy="414528"/>
            </a:xfrm>
            <a:prstGeom prst="rect">
              <a:avLst/>
            </a:prstGeom>
          </p:spPr>
        </p:pic>
      </p:grpSp>
      <p:grpSp>
        <p:nvGrpSpPr>
          <p:cNvPr id="17" name="Group 16">
            <a:extLst>
              <a:ext uri="{FF2B5EF4-FFF2-40B4-BE49-F238E27FC236}">
                <a16:creationId xmlns:a16="http://schemas.microsoft.com/office/drawing/2014/main" id="{3C83591D-9F90-5640-A469-F108650B4065}"/>
              </a:ext>
            </a:extLst>
          </p:cNvPr>
          <p:cNvGrpSpPr/>
          <p:nvPr/>
        </p:nvGrpSpPr>
        <p:grpSpPr>
          <a:xfrm>
            <a:off x="535875" y="3478869"/>
            <a:ext cx="3555175" cy="1008422"/>
            <a:chOff x="535875" y="3478869"/>
            <a:chExt cx="3555175" cy="1008422"/>
          </a:xfrm>
        </p:grpSpPr>
        <p:sp>
          <p:nvSpPr>
            <p:cNvPr id="6" name="Rectangle 5">
              <a:extLst>
                <a:ext uri="{FF2B5EF4-FFF2-40B4-BE49-F238E27FC236}">
                  <a16:creationId xmlns:a16="http://schemas.microsoft.com/office/drawing/2014/main" id="{AC4F865F-AA60-6740-879A-C5989CAB98E2}"/>
                </a:ext>
              </a:extLst>
            </p:cNvPr>
            <p:cNvSpPr/>
            <p:nvPr/>
          </p:nvSpPr>
          <p:spPr>
            <a:xfrm>
              <a:off x="535875" y="3478869"/>
              <a:ext cx="3555175" cy="1008422"/>
            </a:xfrm>
            <a:prstGeom prst="rect">
              <a:avLst/>
            </a:prstGeom>
            <a:solidFill>
              <a:schemeClr val="bg1">
                <a:alpha val="0"/>
              </a:schemeClr>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marL="692150"/>
              <a:r>
                <a:rPr lang="en-US" dirty="0">
                  <a:solidFill>
                    <a:sysClr val="windowText" lastClr="000000"/>
                  </a:solidFill>
                </a:rPr>
                <a:t>The </a:t>
              </a:r>
              <a:r>
                <a:rPr lang="en-US" b="1" dirty="0">
                  <a:solidFill>
                    <a:schemeClr val="accent4"/>
                  </a:solidFill>
                </a:rPr>
                <a:t>chat panel </a:t>
              </a:r>
              <a:r>
                <a:rPr lang="en-US" dirty="0">
                  <a:solidFill>
                    <a:sysClr val="windowText" lastClr="000000"/>
                  </a:solidFill>
                </a:rPr>
                <a:t>is enabled for the session.</a:t>
              </a:r>
            </a:p>
          </p:txBody>
        </p:sp>
        <p:pic>
          <p:nvPicPr>
            <p:cNvPr id="15" name="Graphic 14">
              <a:extLst>
                <a:ext uri="{FF2B5EF4-FFF2-40B4-BE49-F238E27FC236}">
                  <a16:creationId xmlns:a16="http://schemas.microsoft.com/office/drawing/2014/main" id="{2B9B994A-1A39-AF42-964C-0A2013A75CE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75504" y="3768524"/>
              <a:ext cx="420624" cy="420624"/>
            </a:xfrm>
            <a:prstGeom prst="rect">
              <a:avLst/>
            </a:prstGeom>
          </p:spPr>
        </p:pic>
      </p:grpSp>
      <p:sp>
        <p:nvSpPr>
          <p:cNvPr id="11" name="Text Placeholder 10">
            <a:extLst>
              <a:ext uri="{FF2B5EF4-FFF2-40B4-BE49-F238E27FC236}">
                <a16:creationId xmlns:a16="http://schemas.microsoft.com/office/drawing/2014/main" id="{78A662E1-6C48-0457-1395-E52F24D6145C}"/>
              </a:ext>
            </a:extLst>
          </p:cNvPr>
          <p:cNvSpPr>
            <a:spLocks noGrp="1"/>
          </p:cNvSpPr>
          <p:nvPr>
            <p:ph type="body" sz="quarter" idx="27"/>
          </p:nvPr>
        </p:nvSpPr>
        <p:spPr/>
        <p:txBody>
          <a:bodyPr/>
          <a:lstStyle/>
          <a:p>
            <a:r>
              <a:rPr lang="en-US" dirty="0"/>
              <a:t>Sharpening Your Business Acumen</a:t>
            </a:r>
          </a:p>
          <a:p>
            <a:endParaRPr lang="en-US" dirty="0"/>
          </a:p>
        </p:txBody>
      </p:sp>
    </p:spTree>
    <p:extLst>
      <p:ext uri="{BB962C8B-B14F-4D97-AF65-F5344CB8AC3E}">
        <p14:creationId xmlns:p14="http://schemas.microsoft.com/office/powerpoint/2010/main" val="2585563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9C7BF63-0FCA-C54F-BFD0-1992FEF9C7C4}"/>
              </a:ext>
            </a:extLst>
          </p:cNvPr>
          <p:cNvSpPr>
            <a:spLocks noGrp="1"/>
          </p:cNvSpPr>
          <p:nvPr>
            <p:ph sz="quarter" idx="28"/>
          </p:nvPr>
        </p:nvSpPr>
        <p:spPr/>
        <p:txBody>
          <a:bodyPr/>
          <a:lstStyle/>
          <a:p>
            <a:r>
              <a:rPr lang="en-US" dirty="0"/>
              <a:t>Setting the context</a:t>
            </a:r>
          </a:p>
          <a:p>
            <a:pPr lvl="1"/>
            <a:r>
              <a:rPr lang="en-US" sz="3000" dirty="0"/>
              <a:t>What is business acumen and </a:t>
            </a:r>
          </a:p>
          <a:p>
            <a:pPr lvl="1"/>
            <a:r>
              <a:rPr lang="en-US" sz="3000" dirty="0"/>
              <a:t>why is it important?</a:t>
            </a:r>
          </a:p>
        </p:txBody>
      </p:sp>
      <p:sp>
        <p:nvSpPr>
          <p:cNvPr id="6" name="Text Placeholder 5">
            <a:extLst>
              <a:ext uri="{FF2B5EF4-FFF2-40B4-BE49-F238E27FC236}">
                <a16:creationId xmlns:a16="http://schemas.microsoft.com/office/drawing/2014/main" id="{431250D4-8493-D96B-F0C6-6715A16E5592}"/>
              </a:ext>
            </a:extLst>
          </p:cNvPr>
          <p:cNvSpPr>
            <a:spLocks noGrp="1"/>
          </p:cNvSpPr>
          <p:nvPr>
            <p:ph type="body" sz="quarter" idx="27"/>
          </p:nvPr>
        </p:nvSpPr>
        <p:spPr/>
        <p:txBody>
          <a:bodyPr/>
          <a:lstStyle/>
          <a:p>
            <a:r>
              <a:rPr lang="en-US" dirty="0"/>
              <a:t>Sharpening Your Business Acumen</a:t>
            </a:r>
          </a:p>
          <a:p>
            <a:endParaRPr lang="en-US" dirty="0"/>
          </a:p>
        </p:txBody>
      </p:sp>
      <p:pic>
        <p:nvPicPr>
          <p:cNvPr id="4" name="Graphic 3">
            <a:extLst>
              <a:ext uri="{FF2B5EF4-FFF2-40B4-BE49-F238E27FC236}">
                <a16:creationId xmlns:a16="http://schemas.microsoft.com/office/drawing/2014/main" id="{74CB2FB1-027D-E61D-CE10-DB8D08FFF99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99347" y="965997"/>
            <a:ext cx="673949" cy="539159"/>
          </a:xfrm>
          <a:prstGeom prst="rect">
            <a:avLst/>
          </a:prstGeom>
        </p:spPr>
      </p:pic>
    </p:spTree>
    <p:extLst>
      <p:ext uri="{BB962C8B-B14F-4D97-AF65-F5344CB8AC3E}">
        <p14:creationId xmlns:p14="http://schemas.microsoft.com/office/powerpoint/2010/main" val="1524763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41AE12-5C21-3948-9B18-9B894BEED0CB}"/>
              </a:ext>
            </a:extLst>
          </p:cNvPr>
          <p:cNvSpPr>
            <a:spLocks noGrp="1"/>
          </p:cNvSpPr>
          <p:nvPr>
            <p:ph sz="quarter" idx="28"/>
          </p:nvPr>
        </p:nvSpPr>
        <p:spPr/>
        <p:txBody>
          <a:bodyPr/>
          <a:lstStyle/>
          <a:p>
            <a:r>
              <a:rPr lang="en-US" dirty="0"/>
              <a:t>Today’s objectives </a:t>
            </a:r>
          </a:p>
        </p:txBody>
      </p:sp>
      <p:sp>
        <p:nvSpPr>
          <p:cNvPr id="2" name="Text Placeholder 1">
            <a:extLst>
              <a:ext uri="{FF2B5EF4-FFF2-40B4-BE49-F238E27FC236}">
                <a16:creationId xmlns:a16="http://schemas.microsoft.com/office/drawing/2014/main" id="{C176E70C-E09E-C54B-91BE-79D696D9D1CA}"/>
              </a:ext>
            </a:extLst>
          </p:cNvPr>
          <p:cNvSpPr>
            <a:spLocks noGrp="1"/>
          </p:cNvSpPr>
          <p:nvPr>
            <p:ph type="body" sz="quarter" idx="31"/>
          </p:nvPr>
        </p:nvSpPr>
        <p:spPr/>
        <p:txBody>
          <a:bodyPr/>
          <a:lstStyle/>
          <a:p>
            <a:r>
              <a:rPr lang="en-US" dirty="0"/>
              <a:t>Explore the benefits of business acumen</a:t>
            </a:r>
          </a:p>
        </p:txBody>
      </p:sp>
      <p:sp>
        <p:nvSpPr>
          <p:cNvPr id="5" name="Text Placeholder 4">
            <a:extLst>
              <a:ext uri="{FF2B5EF4-FFF2-40B4-BE49-F238E27FC236}">
                <a16:creationId xmlns:a16="http://schemas.microsoft.com/office/drawing/2014/main" id="{A84DC0B7-E596-CA47-88E3-2B965966200F}"/>
              </a:ext>
            </a:extLst>
          </p:cNvPr>
          <p:cNvSpPr>
            <a:spLocks noGrp="1"/>
          </p:cNvSpPr>
          <p:nvPr>
            <p:ph type="body" sz="quarter" idx="32"/>
          </p:nvPr>
        </p:nvSpPr>
        <p:spPr/>
        <p:txBody>
          <a:bodyPr/>
          <a:lstStyle/>
          <a:p>
            <a:r>
              <a:rPr lang="en-US" dirty="0"/>
              <a:t>Understand the building blocks of business success</a:t>
            </a:r>
          </a:p>
        </p:txBody>
      </p:sp>
      <p:sp>
        <p:nvSpPr>
          <p:cNvPr id="6" name="Text Placeholder 5">
            <a:extLst>
              <a:ext uri="{FF2B5EF4-FFF2-40B4-BE49-F238E27FC236}">
                <a16:creationId xmlns:a16="http://schemas.microsoft.com/office/drawing/2014/main" id="{B998DA93-2DD3-C543-8C95-C6544B887A7A}"/>
              </a:ext>
            </a:extLst>
          </p:cNvPr>
          <p:cNvSpPr>
            <a:spLocks noGrp="1"/>
          </p:cNvSpPr>
          <p:nvPr>
            <p:ph type="body" sz="quarter" idx="33"/>
          </p:nvPr>
        </p:nvSpPr>
        <p:spPr/>
        <p:txBody>
          <a:bodyPr/>
          <a:lstStyle/>
          <a:p>
            <a:r>
              <a:rPr lang="en-US" dirty="0"/>
              <a:t>Analyze your organization’s business strategy</a:t>
            </a:r>
          </a:p>
        </p:txBody>
      </p:sp>
      <p:sp>
        <p:nvSpPr>
          <p:cNvPr id="8" name="Text Placeholder 7">
            <a:extLst>
              <a:ext uri="{FF2B5EF4-FFF2-40B4-BE49-F238E27FC236}">
                <a16:creationId xmlns:a16="http://schemas.microsoft.com/office/drawing/2014/main" id="{DBDB814F-C7CA-25EE-BDAF-19E4F4AEC82D}"/>
              </a:ext>
            </a:extLst>
          </p:cNvPr>
          <p:cNvSpPr>
            <a:spLocks noGrp="1"/>
          </p:cNvSpPr>
          <p:nvPr>
            <p:ph type="body" sz="quarter" idx="27"/>
          </p:nvPr>
        </p:nvSpPr>
        <p:spPr/>
        <p:txBody>
          <a:bodyPr/>
          <a:lstStyle/>
          <a:p>
            <a:r>
              <a:rPr lang="en-US" dirty="0"/>
              <a:t>Sharpening Your Business Acumen</a:t>
            </a:r>
          </a:p>
          <a:p>
            <a:endParaRPr lang="en-US" dirty="0"/>
          </a:p>
        </p:txBody>
      </p:sp>
    </p:spTree>
    <p:extLst>
      <p:ext uri="{BB962C8B-B14F-4D97-AF65-F5344CB8AC3E}">
        <p14:creationId xmlns:p14="http://schemas.microsoft.com/office/powerpoint/2010/main" val="730965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AA5292-8A28-034C-BE90-8C6A542217E3}"/>
              </a:ext>
            </a:extLst>
          </p:cNvPr>
          <p:cNvSpPr>
            <a:spLocks noGrp="1"/>
          </p:cNvSpPr>
          <p:nvPr>
            <p:ph type="body" sz="quarter" idx="17"/>
          </p:nvPr>
        </p:nvSpPr>
        <p:spPr/>
        <p:txBody>
          <a:bodyPr/>
          <a:lstStyle/>
          <a:p>
            <a:r>
              <a:rPr lang="en-US" dirty="0"/>
              <a:t>Explore the benefits of business acumen</a:t>
            </a:r>
          </a:p>
        </p:txBody>
      </p:sp>
      <p:sp>
        <p:nvSpPr>
          <p:cNvPr id="5" name="Text Placeholder 4">
            <a:extLst>
              <a:ext uri="{FF2B5EF4-FFF2-40B4-BE49-F238E27FC236}">
                <a16:creationId xmlns:a16="http://schemas.microsoft.com/office/drawing/2014/main" id="{94DE8745-720D-F18B-7763-4810D179FB81}"/>
              </a:ext>
            </a:extLst>
          </p:cNvPr>
          <p:cNvSpPr>
            <a:spLocks noGrp="1"/>
          </p:cNvSpPr>
          <p:nvPr>
            <p:ph type="body" sz="quarter" idx="27"/>
          </p:nvPr>
        </p:nvSpPr>
        <p:spPr/>
        <p:txBody>
          <a:bodyPr/>
          <a:lstStyle/>
          <a:p>
            <a:r>
              <a:rPr lang="en-US" dirty="0"/>
              <a:t>Sharpening Your Business Acumen</a:t>
            </a:r>
          </a:p>
          <a:p>
            <a:endParaRPr lang="en-US" dirty="0"/>
          </a:p>
        </p:txBody>
      </p:sp>
    </p:spTree>
    <p:extLst>
      <p:ext uri="{BB962C8B-B14F-4D97-AF65-F5344CB8AC3E}">
        <p14:creationId xmlns:p14="http://schemas.microsoft.com/office/powerpoint/2010/main" val="2056494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1C44950-CE2D-2D4B-B52C-AE35DAE20EC9}"/>
              </a:ext>
            </a:extLst>
          </p:cNvPr>
          <p:cNvSpPr>
            <a:spLocks noGrp="1"/>
          </p:cNvSpPr>
          <p:nvPr>
            <p:ph sz="quarter" idx="28"/>
          </p:nvPr>
        </p:nvSpPr>
        <p:spPr/>
        <p:txBody>
          <a:bodyPr/>
          <a:lstStyle/>
          <a:p>
            <a:r>
              <a:rPr lang="en-US" dirty="0"/>
              <a:t>What is business acumen?</a:t>
            </a:r>
          </a:p>
          <a:p>
            <a:endParaRPr lang="en-US" dirty="0"/>
          </a:p>
          <a:p>
            <a:pPr fontAlgn="base"/>
            <a:r>
              <a:rPr lang="en-US" b="0" dirty="0"/>
              <a:t>It’s an understanding of the big picture of how organizations operate and succeed. </a:t>
            </a:r>
          </a:p>
        </p:txBody>
      </p:sp>
      <p:sp>
        <p:nvSpPr>
          <p:cNvPr id="7" name="Text Placeholder 6">
            <a:extLst>
              <a:ext uri="{FF2B5EF4-FFF2-40B4-BE49-F238E27FC236}">
                <a16:creationId xmlns:a16="http://schemas.microsoft.com/office/drawing/2014/main" id="{F94AAF51-3BD4-23B2-61AD-A0844A61C018}"/>
              </a:ext>
            </a:extLst>
          </p:cNvPr>
          <p:cNvSpPr>
            <a:spLocks noGrp="1"/>
          </p:cNvSpPr>
          <p:nvPr>
            <p:ph type="body" sz="quarter" idx="27"/>
          </p:nvPr>
        </p:nvSpPr>
        <p:spPr/>
        <p:txBody>
          <a:bodyPr/>
          <a:lstStyle/>
          <a:p>
            <a:r>
              <a:rPr lang="en-US" dirty="0"/>
              <a:t>Sharpening Your Business Acumen</a:t>
            </a:r>
          </a:p>
          <a:p>
            <a:endParaRPr lang="en-US" dirty="0"/>
          </a:p>
        </p:txBody>
      </p:sp>
    </p:spTree>
    <p:extLst>
      <p:ext uri="{BB962C8B-B14F-4D97-AF65-F5344CB8AC3E}">
        <p14:creationId xmlns:p14="http://schemas.microsoft.com/office/powerpoint/2010/main" val="2122679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BC942D7A-1A91-DE82-5AA2-53A35B81EAFC}"/>
              </a:ext>
            </a:extLst>
          </p:cNvPr>
          <p:cNvSpPr>
            <a:spLocks noGrp="1"/>
          </p:cNvSpPr>
          <p:nvPr>
            <p:ph type="body" sz="quarter" idx="27"/>
          </p:nvPr>
        </p:nvSpPr>
        <p:spPr/>
        <p:txBody>
          <a:bodyPr/>
          <a:lstStyle/>
          <a:p>
            <a:r>
              <a:rPr lang="en-US" dirty="0"/>
              <a:t>Sharpening Your Business Acumen</a:t>
            </a:r>
          </a:p>
          <a:p>
            <a:endParaRPr lang="en-US" dirty="0"/>
          </a:p>
        </p:txBody>
      </p:sp>
      <p:sp>
        <p:nvSpPr>
          <p:cNvPr id="2" name="Content Placeholder 1">
            <a:extLst>
              <a:ext uri="{FF2B5EF4-FFF2-40B4-BE49-F238E27FC236}">
                <a16:creationId xmlns:a16="http://schemas.microsoft.com/office/drawing/2014/main" id="{5BD38E3A-E8BD-294B-973F-E0768DA3CFA1}"/>
              </a:ext>
            </a:extLst>
          </p:cNvPr>
          <p:cNvSpPr>
            <a:spLocks noGrp="1"/>
          </p:cNvSpPr>
          <p:nvPr>
            <p:ph sz="quarter" idx="28"/>
          </p:nvPr>
        </p:nvSpPr>
        <p:spPr/>
        <p:txBody>
          <a:bodyPr lIns="0" tIns="0" rIns="0" bIns="0" anchor="t"/>
          <a:lstStyle/>
          <a:p>
            <a:r>
              <a:rPr lang="en-US" dirty="0"/>
              <a:t>Current strengths</a:t>
            </a:r>
          </a:p>
        </p:txBody>
      </p:sp>
      <p:sp>
        <p:nvSpPr>
          <p:cNvPr id="7" name="Text Placeholder 6">
            <a:extLst>
              <a:ext uri="{FF2B5EF4-FFF2-40B4-BE49-F238E27FC236}">
                <a16:creationId xmlns:a16="http://schemas.microsoft.com/office/drawing/2014/main" id="{E75C001E-75FE-3B4A-80C7-9C57FC9C5F56}"/>
              </a:ext>
            </a:extLst>
          </p:cNvPr>
          <p:cNvSpPr>
            <a:spLocks noGrp="1"/>
          </p:cNvSpPr>
          <p:nvPr>
            <p:ph type="body" sz="quarter" idx="32"/>
          </p:nvPr>
        </p:nvSpPr>
        <p:spPr/>
        <p:txBody>
          <a:bodyPr/>
          <a:lstStyle/>
          <a:p>
            <a:pPr lvl="1"/>
            <a:r>
              <a:rPr lang="en-US" b="1" dirty="0"/>
              <a:t>Which of these </a:t>
            </a:r>
            <a:br>
              <a:rPr lang="en-US" b="1" dirty="0"/>
            </a:br>
            <a:r>
              <a:rPr lang="en-US" b="1" dirty="0"/>
              <a:t>areas do you feel most knowledgeable about?</a:t>
            </a:r>
          </a:p>
        </p:txBody>
      </p:sp>
      <p:sp>
        <p:nvSpPr>
          <p:cNvPr id="6" name="Text Placeholder 5">
            <a:extLst>
              <a:ext uri="{FF2B5EF4-FFF2-40B4-BE49-F238E27FC236}">
                <a16:creationId xmlns:a16="http://schemas.microsoft.com/office/drawing/2014/main" id="{DBB3886F-E85D-6A44-B92A-8FDCCF0460CE}"/>
              </a:ext>
            </a:extLst>
          </p:cNvPr>
          <p:cNvSpPr>
            <a:spLocks noGrp="1"/>
          </p:cNvSpPr>
          <p:nvPr>
            <p:ph sz="quarter" idx="33"/>
          </p:nvPr>
        </p:nvSpPr>
        <p:spPr/>
        <p:txBody>
          <a:bodyPr lIns="0" tIns="0" rIns="0" bIns="0" anchor="t"/>
          <a:lstStyle/>
          <a:p>
            <a:pPr marL="525145" lvl="2" indent="-514350">
              <a:buFont typeface="+mj-lt"/>
              <a:buAutoNum type="alphaUcPeriod"/>
            </a:pPr>
            <a:r>
              <a:rPr lang="en-US" sz="2800" dirty="0"/>
              <a:t>Operations</a:t>
            </a:r>
            <a:endParaRPr lang="en-US" sz="2800" dirty="0">
              <a:cs typeface="Arial" panose="020B0604020202020204"/>
            </a:endParaRPr>
          </a:p>
          <a:p>
            <a:pPr marL="525145" lvl="2" indent="-514350">
              <a:buFont typeface="+mj-lt"/>
              <a:buAutoNum type="alphaUcPeriod"/>
            </a:pPr>
            <a:r>
              <a:rPr lang="en-US" sz="2800" dirty="0"/>
              <a:t>Financials</a:t>
            </a:r>
            <a:endParaRPr lang="en-US" sz="2800" dirty="0">
              <a:cs typeface="Arial" panose="020B0604020202020204"/>
            </a:endParaRPr>
          </a:p>
          <a:p>
            <a:pPr marL="525145" lvl="2" indent="-514350">
              <a:buFont typeface="+mj-lt"/>
              <a:buAutoNum type="alphaUcPeriod"/>
            </a:pPr>
            <a:r>
              <a:rPr lang="en-US" sz="2800" dirty="0"/>
              <a:t>Sales</a:t>
            </a:r>
            <a:endParaRPr lang="en-US" sz="2800" dirty="0">
              <a:cs typeface="Arial" panose="020B0604020202020204"/>
            </a:endParaRPr>
          </a:p>
          <a:p>
            <a:pPr marL="525145" lvl="2" indent="-514350">
              <a:buFont typeface="+mj-lt"/>
              <a:buAutoNum type="alphaUcPeriod"/>
            </a:pPr>
            <a:r>
              <a:rPr lang="en-US" sz="2800" dirty="0"/>
              <a:t>Strategy</a:t>
            </a:r>
            <a:endParaRPr lang="en-US" sz="2800" dirty="0">
              <a:cs typeface="Arial" panose="020B0604020202020204"/>
            </a:endParaRPr>
          </a:p>
          <a:p>
            <a:pPr marL="525145" lvl="2" indent="-514350">
              <a:buFont typeface="+mj-lt"/>
              <a:buAutoNum type="alphaUcPeriod"/>
            </a:pPr>
            <a:r>
              <a:rPr lang="en-US" sz="2800" dirty="0"/>
              <a:t>Other</a:t>
            </a:r>
            <a:endParaRPr lang="en-US" sz="2800" dirty="0">
              <a:cs typeface="Arial" panose="020B0604020202020204"/>
            </a:endParaRPr>
          </a:p>
        </p:txBody>
      </p:sp>
      <p:pic>
        <p:nvPicPr>
          <p:cNvPr id="8" name="Graphic 7">
            <a:extLst>
              <a:ext uri="{FF2B5EF4-FFF2-40B4-BE49-F238E27FC236}">
                <a16:creationId xmlns:a16="http://schemas.microsoft.com/office/drawing/2014/main" id="{71997890-5259-EA1E-CF14-34910FD9F57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99347" y="965997"/>
            <a:ext cx="673949" cy="539159"/>
          </a:xfrm>
          <a:prstGeom prst="rect">
            <a:avLst/>
          </a:prstGeom>
        </p:spPr>
      </p:pic>
    </p:spTree>
    <p:extLst>
      <p:ext uri="{BB962C8B-B14F-4D97-AF65-F5344CB8AC3E}">
        <p14:creationId xmlns:p14="http://schemas.microsoft.com/office/powerpoint/2010/main" val="1223232052"/>
      </p:ext>
    </p:extLst>
  </p:cSld>
  <p:clrMapOvr>
    <a:masterClrMapping/>
  </p:clrMapOvr>
</p:sld>
</file>

<file path=ppt/theme/theme1.xml><?xml version="1.0" encoding="utf-8"?>
<a:theme xmlns:a="http://schemas.openxmlformats.org/drawingml/2006/main" name="HMM CAFE COVER">
  <a:themeElements>
    <a:clrScheme name="HMM v1">
      <a:dk1>
        <a:srgbClr val="000000"/>
      </a:dk1>
      <a:lt1>
        <a:srgbClr val="FFFFFF"/>
      </a:lt1>
      <a:dk2>
        <a:srgbClr val="636C71"/>
      </a:dk2>
      <a:lt2>
        <a:srgbClr val="ECF0F3"/>
      </a:lt2>
      <a:accent1>
        <a:srgbClr val="2556A5"/>
      </a:accent1>
      <a:accent2>
        <a:srgbClr val="00AEEF"/>
      </a:accent2>
      <a:accent3>
        <a:srgbClr val="34B14F"/>
      </a:accent3>
      <a:accent4>
        <a:srgbClr val="EF5601"/>
      </a:accent4>
      <a:accent5>
        <a:srgbClr val="FEF4EC"/>
      </a:accent5>
      <a:accent6>
        <a:srgbClr val="C0E6F4"/>
      </a:accent6>
      <a:hlink>
        <a:srgbClr val="0036A7"/>
      </a:hlink>
      <a:folHlink>
        <a:srgbClr val="745AB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56CE3DA-E30E-5D40-AD23-92C29976A6C4}" vid="{3E87F45E-724B-6B41-A383-E6A699C4602C}"/>
    </a:ext>
  </a:extLst>
</a:theme>
</file>

<file path=ppt/theme/theme2.xml><?xml version="1.0" encoding="utf-8"?>
<a:theme xmlns:a="http://schemas.openxmlformats.org/drawingml/2006/main" name="HMM_CAFE">
  <a:themeElements>
    <a:clrScheme name="HMM 2022 1">
      <a:dk1>
        <a:srgbClr val="000000"/>
      </a:dk1>
      <a:lt1>
        <a:srgbClr val="FFFFFF"/>
      </a:lt1>
      <a:dk2>
        <a:srgbClr val="636C71"/>
      </a:dk2>
      <a:lt2>
        <a:srgbClr val="ECF0F3"/>
      </a:lt2>
      <a:accent1>
        <a:srgbClr val="2556A5"/>
      </a:accent1>
      <a:accent2>
        <a:srgbClr val="00B3CD"/>
      </a:accent2>
      <a:accent3>
        <a:srgbClr val="34B14F"/>
      </a:accent3>
      <a:accent4>
        <a:srgbClr val="EF5601"/>
      </a:accent4>
      <a:accent5>
        <a:srgbClr val="FEF4EC"/>
      </a:accent5>
      <a:accent6>
        <a:srgbClr val="C0E6F4"/>
      </a:accent6>
      <a:hlink>
        <a:srgbClr val="0036A7"/>
      </a:hlink>
      <a:folHlink>
        <a:srgbClr val="745AB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56CE3DA-E30E-5D40-AD23-92C29976A6C4}" vid="{422C4B54-A2F2-1440-8E42-6EA447FDA8C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HMM CAFE COVER</Template>
  <TotalTime>638</TotalTime>
  <Words>3549</Words>
  <Application>Microsoft Macintosh PowerPoint</Application>
  <PresentationFormat>Widescreen</PresentationFormat>
  <Paragraphs>299</Paragraphs>
  <Slides>25</Slides>
  <Notes>25</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25</vt:i4>
      </vt:variant>
    </vt:vector>
  </HeadingPairs>
  <TitlesOfParts>
    <vt:vector size="29" baseType="lpstr">
      <vt:lpstr>Arial</vt:lpstr>
      <vt:lpstr>Calibri</vt:lpstr>
      <vt:lpstr>HMM CAFE COVER</vt:lpstr>
      <vt:lpstr>HMM_CAFE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Marcy Farrell</dc:creator>
  <cp:keywords/>
  <dc:description/>
  <cp:lastModifiedBy>Megquier, Donna</cp:lastModifiedBy>
  <cp:revision>159</cp:revision>
  <cp:lastPrinted>2018-11-26T19:25:35Z</cp:lastPrinted>
  <dcterms:created xsi:type="dcterms:W3CDTF">2022-05-05T18:22:10Z</dcterms:created>
  <dcterms:modified xsi:type="dcterms:W3CDTF">2022-06-10T04:40:26Z</dcterms:modified>
  <cp:category/>
</cp:coreProperties>
</file>