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72" r:id="rId2"/>
    <p:sldId id="334" r:id="rId3"/>
    <p:sldId id="274" r:id="rId4"/>
    <p:sldId id="275" r:id="rId5"/>
    <p:sldId id="335" r:id="rId6"/>
    <p:sldId id="277" r:id="rId7"/>
    <p:sldId id="311" r:id="rId8"/>
    <p:sldId id="298" r:id="rId9"/>
    <p:sldId id="326" r:id="rId10"/>
    <p:sldId id="287" r:id="rId11"/>
    <p:sldId id="307" r:id="rId12"/>
    <p:sldId id="279" r:id="rId13"/>
    <p:sldId id="314" r:id="rId14"/>
    <p:sldId id="331" r:id="rId15"/>
    <p:sldId id="332" r:id="rId16"/>
    <p:sldId id="297" r:id="rId17"/>
    <p:sldId id="333" r:id="rId18"/>
    <p:sldId id="294" r:id="rId19"/>
    <p:sldId id="29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lora, Sarah" initials="FS" lastIdx="1" clrIdx="0">
    <p:extLst/>
  </p:cmAuthor>
  <p:cmAuthor id="2" name="Jan K" initials="JanK"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5F5"/>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0418" autoAdjust="0"/>
    <p:restoredTop sz="92534" autoAdjust="0"/>
  </p:normalViewPr>
  <p:slideViewPr>
    <p:cSldViewPr snapToGrid="0" showGuides="1">
      <p:cViewPr>
        <p:scale>
          <a:sx n="100" d="100"/>
          <a:sy n="100" d="100"/>
        </p:scale>
        <p:origin x="1688" y="1360"/>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62" d="100"/>
          <a:sy n="162" d="100"/>
        </p:scale>
        <p:origin x="2280" y="-1816"/>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commentAuthors" Target="commentAuthors.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2/20/18</a:t>
            </a:fld>
            <a:endParaRPr lang="en-US" dirty="0"/>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794125"/>
            <a:ext cx="5486400" cy="4664075"/>
          </a:xfrm>
        </p:spPr>
        <p:txBody>
          <a:bodyPr/>
          <a:lstStyle/>
          <a:p>
            <a:r>
              <a:rPr lang="en-US" b="1" kern="1200" dirty="0" smtClean="0">
                <a:solidFill>
                  <a:schemeClr val="tx1"/>
                </a:solidFill>
                <a:effectLst/>
              </a:rPr>
              <a:t>Facilitator notes:</a:t>
            </a:r>
            <a:endParaRPr lang="en-US" b="0" kern="1200" dirty="0" smtClean="0">
              <a:solidFill>
                <a:schemeClr val="tx1"/>
              </a:solidFill>
              <a:effectLst/>
            </a:endParaRPr>
          </a:p>
          <a:p>
            <a:r>
              <a:rPr lang="en-US" b="0" i="1" kern="1200" dirty="0" smtClean="0">
                <a:solidFill>
                  <a:schemeClr val="tx1"/>
                </a:solidFill>
                <a:effectLst/>
              </a:rPr>
              <a:t>Instructions</a:t>
            </a:r>
            <a:r>
              <a:rPr lang="en-US" b="0" kern="1200" dirty="0" smtClean="0">
                <a:solidFill>
                  <a:schemeClr val="tx1"/>
                </a:solidFill>
                <a:effectLst/>
              </a:rPr>
              <a:t>:</a:t>
            </a:r>
            <a:r>
              <a:rPr lang="en-US" b="0" kern="1200" baseline="0" dirty="0" smtClean="0">
                <a:solidFill>
                  <a:schemeClr val="tx1"/>
                </a:solidFill>
                <a:effectLst/>
              </a:rPr>
              <a:t> Proceed to the next slide once the presentation is visible to the participants.</a:t>
            </a:r>
            <a:endParaRPr lang="en-US" b="0" kern="1200" dirty="0" smtClean="0">
              <a:solidFill>
                <a:schemeClr val="tx1"/>
              </a:solidFill>
              <a:effectLst/>
            </a:endParaRP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3057" y="3721553"/>
            <a:ext cx="5486400" cy="4664075"/>
          </a:xfrm>
        </p:spPr>
        <p:txBody>
          <a:bodyPr/>
          <a:lstStyle/>
          <a:p>
            <a:r>
              <a:rPr lang="en-US" b="1" dirty="0" smtClean="0">
                <a:solidFill>
                  <a:srgbClr val="000000"/>
                </a:solidFill>
              </a:rPr>
              <a:t>Facilitator notes:</a:t>
            </a:r>
          </a:p>
          <a:p>
            <a:endParaRPr lang="en-US" b="1" dirty="0" smtClean="0">
              <a:solidFill>
                <a:srgbClr val="000000"/>
              </a:solidFill>
            </a:endParaRPr>
          </a:p>
          <a:p>
            <a:pPr>
              <a:defRPr/>
            </a:pPr>
            <a:r>
              <a:rPr lang="en-US" kern="1200" dirty="0" smtClean="0">
                <a:solidFill>
                  <a:srgbClr val="000000"/>
                </a:solidFill>
              </a:rPr>
              <a:t>[</a:t>
            </a:r>
            <a:r>
              <a:rPr lang="en-US" dirty="0"/>
              <a:t>Time</a:t>
            </a:r>
            <a:r>
              <a:rPr lang="en-US" kern="1200" dirty="0" smtClean="0">
                <a:solidFill>
                  <a:srgbClr val="000000"/>
                </a:solidFill>
              </a:rPr>
              <a:t>: 1/2 minute]</a:t>
            </a:r>
          </a:p>
          <a:p>
            <a:endParaRPr lang="en-US" b="1" dirty="0" smtClean="0">
              <a:solidFill>
                <a:srgbClr val="000000"/>
              </a:solidFill>
            </a:endParaRPr>
          </a:p>
          <a:p>
            <a:r>
              <a:rPr lang="en-US" i="1" kern="1200" dirty="0" smtClean="0">
                <a:solidFill>
                  <a:schemeClr val="tx1"/>
                </a:solidFill>
                <a:effectLst/>
              </a:rPr>
              <a:t>Say:</a:t>
            </a:r>
            <a:r>
              <a:rPr lang="en-US" kern="1200" dirty="0" smtClean="0">
                <a:solidFill>
                  <a:schemeClr val="tx1"/>
                </a:solidFill>
                <a:effectLst/>
              </a:rPr>
              <a:t> </a:t>
            </a:r>
            <a:r>
              <a:rPr lang="en-US" dirty="0"/>
              <a:t>No matter what your role is in the business, at some point in your career, you are likely to </a:t>
            </a:r>
            <a:r>
              <a:rPr lang="en-US" dirty="0" smtClean="0"/>
              <a:t>contribute to </a:t>
            </a:r>
            <a:r>
              <a:rPr lang="en-US" dirty="0"/>
              <a:t>the budgeting </a:t>
            </a:r>
            <a:r>
              <a:rPr lang="en-US" dirty="0" smtClean="0"/>
              <a:t>process in some way.</a:t>
            </a:r>
            <a:endParaRPr lang="en-US" dirty="0"/>
          </a:p>
          <a:p>
            <a:endParaRPr lang="en-US" dirty="0" smtClean="0"/>
          </a:p>
          <a:p>
            <a:r>
              <a:rPr lang="en-US" dirty="0" smtClean="0"/>
              <a:t>Typically</a:t>
            </a:r>
            <a:r>
              <a:rPr lang="en-US" dirty="0"/>
              <a:t>, </a:t>
            </a:r>
            <a:r>
              <a:rPr lang="en-US" dirty="0" smtClean="0"/>
              <a:t>budgeting </a:t>
            </a:r>
            <a:r>
              <a:rPr lang="en-US" dirty="0"/>
              <a:t>is an iterative </a:t>
            </a:r>
            <a:r>
              <a:rPr lang="en-US" dirty="0" smtClean="0"/>
              <a:t>process. </a:t>
            </a:r>
            <a:r>
              <a:rPr lang="en-US" dirty="0"/>
              <a:t>Different groups prepare preliminary budgets. They then come together to identify and resolve differences. Coordination and communication between people at different levels of the organization and across functions are critical for arriving at useful budgets</a:t>
            </a:r>
            <a:r>
              <a:rPr lang="en-US" dirty="0" smtClean="0"/>
              <a:t>. </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dirty="0"/>
          </a:p>
        </p:txBody>
      </p:sp>
    </p:spTree>
    <p:extLst>
      <p:ext uri="{BB962C8B-B14F-4D97-AF65-F5344CB8AC3E}">
        <p14:creationId xmlns:p14="http://schemas.microsoft.com/office/powerpoint/2010/main" val="31867796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8850" name="Rectangle 2"/>
          <p:cNvSpPr>
            <a:spLocks noGrp="1" noChangeArrowheads="1"/>
          </p:cNvSpPr>
          <p:nvPr>
            <p:ph type="body" idx="1"/>
          </p:nvPr>
        </p:nvSpPr>
        <p:spPr bwMode="auto">
          <a:xfrm>
            <a:off x="698500" y="4343400"/>
            <a:ext cx="5486400" cy="45339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txBody>
          <a:bodyPr/>
          <a:lstStyle/>
          <a:p>
            <a:r>
              <a:rPr lang="en-US" b="1" dirty="0">
                <a:latin typeface="Calibri"/>
                <a:cs typeface="Calibri"/>
              </a:rPr>
              <a:t>Facilitator notes:</a:t>
            </a:r>
          </a:p>
          <a:p>
            <a:pPr>
              <a:defRPr/>
            </a:pPr>
            <a:endParaRPr lang="en-US" dirty="0">
              <a:latin typeface="Calibri"/>
              <a:cs typeface="Calibri"/>
            </a:endParaRPr>
          </a:p>
          <a:p>
            <a:pPr>
              <a:defRPr/>
            </a:pPr>
            <a:r>
              <a:rPr lang="en-US" dirty="0">
                <a:latin typeface="Calibri"/>
                <a:cs typeface="Calibri"/>
              </a:rPr>
              <a:t>[Time: </a:t>
            </a:r>
            <a:r>
              <a:rPr lang="en-US" dirty="0" smtClean="0">
                <a:latin typeface="Calibri"/>
                <a:cs typeface="Calibri"/>
              </a:rPr>
              <a:t>12 </a:t>
            </a:r>
            <a:r>
              <a:rPr lang="en-US" dirty="0">
                <a:latin typeface="Calibri"/>
                <a:cs typeface="Calibri"/>
              </a:rPr>
              <a:t>minutes]</a:t>
            </a:r>
          </a:p>
          <a:p>
            <a:pPr>
              <a:tabLst>
                <a:tab pos="139692" algn="l"/>
                <a:tab pos="457175" algn="l"/>
                <a:tab pos="139692" algn="l"/>
                <a:tab pos="457175" algn="l"/>
              </a:tabLst>
            </a:pPr>
            <a:endParaRPr lang="en-US" i="1" dirty="0" smtClean="0">
              <a:latin typeface="Calibri"/>
              <a:cs typeface="Calibri"/>
            </a:endParaRPr>
          </a:p>
          <a:p>
            <a:r>
              <a:rPr lang="en-US" i="1" dirty="0" smtClean="0">
                <a:latin typeface="Calibri"/>
                <a:cs typeface="Calibri"/>
              </a:rPr>
              <a:t>Say:</a:t>
            </a:r>
            <a:r>
              <a:rPr lang="en-US" dirty="0" smtClean="0">
                <a:latin typeface="Calibri"/>
                <a:cs typeface="Calibri"/>
              </a:rPr>
              <a:t> </a:t>
            </a:r>
            <a:r>
              <a:rPr lang="en-US" dirty="0" smtClean="0"/>
              <a:t>Organizations create operating budgets by defining goals and assumptions and forecasting revenues and costs. The operating budget for your unit or team and those created by other units or teams in your business will be “rolled up” by your organization’s finance department into a master budget for the entire organization. </a:t>
            </a:r>
            <a:r>
              <a:rPr lang="en-US" i="1" dirty="0"/>
              <a:t/>
            </a:r>
            <a:br>
              <a:rPr lang="en-US" i="1" dirty="0"/>
            </a:br>
            <a:endParaRPr lang="en-US" dirty="0">
              <a:latin typeface="Calibri"/>
              <a:cs typeface="Calibri"/>
            </a:endParaRPr>
          </a:p>
          <a:p>
            <a:r>
              <a:rPr lang="en-US" dirty="0" smtClean="0"/>
              <a:t>In </a:t>
            </a:r>
            <a:r>
              <a:rPr lang="en-US" dirty="0"/>
              <a:t>preparation for our session today, you were asked to </a:t>
            </a:r>
            <a:r>
              <a:rPr lang="en-US" dirty="0" smtClean="0"/>
              <a:t>complete </a:t>
            </a:r>
            <a:r>
              <a:rPr lang="en-US" dirty="0"/>
              <a:t>the Harvard ManageMentor </a:t>
            </a:r>
            <a:r>
              <a:rPr lang="en-US" dirty="0" smtClean="0"/>
              <a:t>resource </a:t>
            </a:r>
            <a:r>
              <a:rPr lang="en-US" dirty="0"/>
              <a:t>“</a:t>
            </a:r>
            <a:r>
              <a:rPr lang="en-US" dirty="0" smtClean="0"/>
              <a:t>Worksheet for Negotiating Your Team’s Budget.” This tool has been designed to guide </a:t>
            </a:r>
            <a:r>
              <a:rPr lang="en-US" dirty="0"/>
              <a:t>you as you </a:t>
            </a:r>
            <a:r>
              <a:rPr lang="en-US" dirty="0" smtClean="0"/>
              <a:t>prepare </a:t>
            </a:r>
            <a:r>
              <a:rPr lang="en-US" dirty="0"/>
              <a:t>your team's annual operating </a:t>
            </a:r>
            <a:r>
              <a:rPr lang="en-US" dirty="0" smtClean="0"/>
              <a:t>budget. Please </a:t>
            </a:r>
            <a:r>
              <a:rPr lang="en-US" dirty="0"/>
              <a:t>take your </a:t>
            </a:r>
            <a:r>
              <a:rPr lang="en-US" dirty="0" smtClean="0"/>
              <a:t>worksheet out </a:t>
            </a:r>
            <a:r>
              <a:rPr lang="en-US" dirty="0"/>
              <a:t>now and spend a minute reviewing it. </a:t>
            </a:r>
          </a:p>
          <a:p>
            <a:endParaRPr lang="en-US" dirty="0"/>
          </a:p>
          <a:p>
            <a:r>
              <a:rPr lang="en-US" dirty="0"/>
              <a:t>What were some of your observations about </a:t>
            </a:r>
            <a:r>
              <a:rPr lang="en-US" dirty="0" smtClean="0"/>
              <a:t>your organization’s budgeting process and the goals and concerns of decision makers? </a:t>
            </a:r>
            <a:r>
              <a:rPr lang="en-US" dirty="0"/>
              <a:t>What surprised you</a:t>
            </a:r>
            <a:r>
              <a:rPr lang="en-US" dirty="0" smtClean="0"/>
              <a:t>? </a:t>
            </a:r>
            <a:endParaRPr lang="en-US" dirty="0"/>
          </a:p>
          <a:p>
            <a:endParaRPr lang="en-US" i="1" dirty="0"/>
          </a:p>
          <a:p>
            <a:r>
              <a:rPr lang="en-US" i="1" dirty="0"/>
              <a:t>Instructions:</a:t>
            </a:r>
            <a:r>
              <a:rPr lang="en-US" dirty="0"/>
              <a:t> Ask </a:t>
            </a:r>
            <a:r>
              <a:rPr lang="en-US" dirty="0" smtClean="0"/>
              <a:t>2-3 volunteers </a:t>
            </a:r>
            <a:r>
              <a:rPr lang="en-US" dirty="0"/>
              <a:t>to </a:t>
            </a:r>
            <a:r>
              <a:rPr lang="en-US" dirty="0" smtClean="0"/>
              <a:t>raise their hands to share </a:t>
            </a:r>
            <a:r>
              <a:rPr lang="en-US" dirty="0"/>
              <a:t>their observations and insights, and comment on the activity’s </a:t>
            </a:r>
            <a:r>
              <a:rPr lang="en-US" dirty="0" smtClean="0"/>
              <a:t>value in considering the operating budgeting process from a systematic perspective. </a:t>
            </a:r>
            <a:endParaRPr lang="en-US" dirty="0"/>
          </a:p>
          <a:p>
            <a:endParaRPr lang="en-US" i="1" dirty="0" smtClean="0"/>
          </a:p>
          <a:p>
            <a:r>
              <a:rPr lang="en-US" i="1" dirty="0" smtClean="0"/>
              <a:t>Follow up on the observations shared with one or more of the following questions related to participants’ initial responses, as time permits:</a:t>
            </a:r>
            <a:endParaRPr lang="en-US" i="1" dirty="0"/>
          </a:p>
          <a:p>
            <a:pPr marL="171450" indent="-171450">
              <a:buFont typeface="Arial" charset="0"/>
              <a:buChar char="•"/>
            </a:pPr>
            <a:r>
              <a:rPr lang="en-US" dirty="0" smtClean="0"/>
              <a:t>Did you document any items in the budget that you don't understand or that your team was challenged to understand? How will you follow up to gain clarity on these points? </a:t>
            </a:r>
          </a:p>
          <a:p>
            <a:pPr marL="171450" indent="-171450">
              <a:buFont typeface="Arial" charset="0"/>
              <a:buChar char="•"/>
            </a:pPr>
            <a:r>
              <a:rPr lang="en-US" dirty="0" smtClean="0"/>
              <a:t>Whom can you turn to ask for additional assistance in completing your budget? </a:t>
            </a:r>
            <a:endParaRPr lang="en-US" dirty="0"/>
          </a:p>
          <a:p>
            <a:pPr marL="171450" indent="-171450">
              <a:buFont typeface="Arial" charset="0"/>
              <a:buChar char="•"/>
            </a:pPr>
            <a:r>
              <a:rPr lang="en-US" dirty="0" smtClean="0"/>
              <a:t>Based </a:t>
            </a:r>
            <a:r>
              <a:rPr lang="en-US" dirty="0"/>
              <a:t>on </a:t>
            </a:r>
            <a:r>
              <a:rPr lang="en-US" dirty="0" smtClean="0"/>
              <a:t>the information you captured on the worksheet, did you identify any key changes you need to make in your process to ensure that your budget aligns with the needs of the business?</a:t>
            </a:r>
            <a:endParaRPr lang="en-US" dirty="0"/>
          </a:p>
          <a:p>
            <a:endParaRPr lang="en-US" dirty="0" smtClean="0"/>
          </a:p>
          <a:p>
            <a:r>
              <a:rPr lang="en-US" i="1" dirty="0"/>
              <a:t>Instructions:</a:t>
            </a:r>
            <a:r>
              <a:rPr lang="en-US" dirty="0"/>
              <a:t> Ask </a:t>
            </a:r>
            <a:r>
              <a:rPr lang="en-US" dirty="0" smtClean="0"/>
              <a:t>1-2 volunteers </a:t>
            </a:r>
            <a:r>
              <a:rPr lang="en-US" dirty="0"/>
              <a:t>to raise their hands to share their observations and </a:t>
            </a:r>
            <a:r>
              <a:rPr lang="en-US" dirty="0" smtClean="0"/>
              <a:t>insights</a:t>
            </a:r>
            <a:r>
              <a:rPr lang="en-US" dirty="0"/>
              <a:t> </a:t>
            </a:r>
            <a:r>
              <a:rPr lang="en-US" dirty="0" smtClean="0"/>
              <a:t>to each question posed, as time permits.</a:t>
            </a:r>
            <a:endParaRPr lang="en-US" dirty="0"/>
          </a:p>
        </p:txBody>
      </p:sp>
    </p:spTree>
    <p:extLst>
      <p:ext uri="{BB962C8B-B14F-4D97-AF65-F5344CB8AC3E}">
        <p14:creationId xmlns:p14="http://schemas.microsoft.com/office/powerpoint/2010/main" val="614581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794125"/>
            <a:ext cx="5486400" cy="5132591"/>
          </a:xfrm>
        </p:spPr>
        <p:txBody>
          <a:bodyPr/>
          <a:lstStyle/>
          <a:p>
            <a:r>
              <a:rPr lang="en-US" sz="850" b="1" dirty="0" smtClean="0">
                <a:solidFill>
                  <a:srgbClr val="000000"/>
                </a:solidFill>
              </a:rPr>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850" b="1" i="1" dirty="0" smtClean="0">
              <a:solidFill>
                <a:srgbClr val="000000"/>
              </a:solidFill>
            </a:endParaRPr>
          </a:p>
          <a:p>
            <a:r>
              <a:rPr lang="en-US" sz="850" dirty="0"/>
              <a:t>[Time: </a:t>
            </a:r>
            <a:r>
              <a:rPr lang="en-US" sz="850" dirty="0" smtClean="0"/>
              <a:t>9</a:t>
            </a:r>
            <a:r>
              <a:rPr lang="en-US" sz="850" dirty="0"/>
              <a:t> </a:t>
            </a:r>
            <a:r>
              <a:rPr lang="en-US" sz="850" dirty="0" smtClean="0"/>
              <a:t>1/2</a:t>
            </a:r>
            <a:r>
              <a:rPr lang="en-US" sz="850" kern="1200" dirty="0" smtClean="0">
                <a:solidFill>
                  <a:schemeClr val="tx1"/>
                </a:solidFill>
                <a:effectLst/>
              </a:rPr>
              <a:t> minutes]</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a:t>
            </a:r>
            <a:r>
              <a:rPr lang="en-US" dirty="0" smtClean="0"/>
              <a:t>Let’s turn our attention now to capital budgeting. Capital budgeting is </a:t>
            </a:r>
            <a:r>
              <a:rPr lang="en-US" dirty="0"/>
              <a:t>the process of identifying the potential return on a given investment in a capital </a:t>
            </a:r>
            <a:r>
              <a:rPr lang="en-US" dirty="0" smtClean="0"/>
              <a:t>asset. It allows you </a:t>
            </a:r>
            <a:r>
              <a:rPr lang="en-US" dirty="0"/>
              <a:t>to determine whether the investment makes sense </a:t>
            </a:r>
            <a:r>
              <a:rPr lang="en-US" dirty="0" smtClean="0"/>
              <a:t>both financially and strategically and </a:t>
            </a:r>
            <a:r>
              <a:rPr lang="en-US" dirty="0"/>
              <a:t>to compare alternative investment options. </a:t>
            </a:r>
            <a:endParaRPr lang="en-US" dirty="0" smtClean="0"/>
          </a:p>
          <a:p>
            <a:endParaRPr lang="en-US" dirty="0" smtClean="0"/>
          </a:p>
          <a:p>
            <a:r>
              <a:rPr lang="en-US" dirty="0" smtClean="0"/>
              <a:t>One common evaluation method, net </a:t>
            </a:r>
            <a:r>
              <a:rPr lang="en-US" dirty="0"/>
              <a:t>present </a:t>
            </a:r>
            <a:r>
              <a:rPr lang="en-US" dirty="0" smtClean="0"/>
              <a:t>value, or NPV</a:t>
            </a:r>
            <a:r>
              <a:rPr lang="en-US" dirty="0"/>
              <a:t>, can help managers decide when to make an </a:t>
            </a:r>
            <a:r>
              <a:rPr lang="en-US" dirty="0" smtClean="0"/>
              <a:t>investment. </a:t>
            </a:r>
            <a:r>
              <a:rPr lang="en-US" dirty="0"/>
              <a:t>NPV </a:t>
            </a:r>
            <a:r>
              <a:rPr lang="en-US" dirty="0" smtClean="0"/>
              <a:t>is a good way of analyzing an investment because it takes </a:t>
            </a:r>
            <a:r>
              <a:rPr lang="en-US" dirty="0"/>
              <a:t>into account the time value of money. </a:t>
            </a:r>
            <a:r>
              <a:rPr lang="en-US" dirty="0" smtClean="0"/>
              <a:t>Using a financial tool or calculator, you essentially project </a:t>
            </a:r>
            <a:r>
              <a:rPr lang="en-US" dirty="0"/>
              <a:t>out on an annual basis the cash flow associated with the investment and then discount back those annual cash flows to their present value, using the company's discount rate. The NPV rule suggests that, once all of those individual cash flows are summed, </a:t>
            </a:r>
            <a:r>
              <a:rPr lang="en-US" dirty="0" smtClean="0"/>
              <a:t>if the </a:t>
            </a:r>
            <a:r>
              <a:rPr lang="en-US" dirty="0"/>
              <a:t>result is </a:t>
            </a:r>
            <a:r>
              <a:rPr lang="en-US" dirty="0" smtClean="0"/>
              <a:t>positive, you should </a:t>
            </a:r>
            <a:r>
              <a:rPr lang="en-US" dirty="0"/>
              <a:t>make the investment. If the result is negative, </a:t>
            </a:r>
            <a:r>
              <a:rPr lang="en-US" dirty="0" smtClean="0"/>
              <a:t>you should </a:t>
            </a:r>
            <a:r>
              <a:rPr lang="en-US" dirty="0"/>
              <a:t>not make the investment. </a:t>
            </a:r>
          </a:p>
          <a:p>
            <a:endParaRPr lang="en-US" dirty="0" smtClean="0"/>
          </a:p>
          <a:p>
            <a:r>
              <a:rPr lang="en-US" dirty="0" smtClean="0"/>
              <a:t>Most companies have annual </a:t>
            </a:r>
            <a:r>
              <a:rPr lang="en-US" dirty="0" smtClean="0">
                <a:solidFill>
                  <a:srgbClr val="000000"/>
                </a:solidFill>
              </a:rPr>
              <a:t>binding </a:t>
            </a:r>
            <a:r>
              <a:rPr lang="en-US" dirty="0">
                <a:solidFill>
                  <a:srgbClr val="000000"/>
                </a:solidFill>
              </a:rPr>
              <a:t>budget </a:t>
            </a:r>
            <a:r>
              <a:rPr lang="en-US" dirty="0" smtClean="0">
                <a:solidFill>
                  <a:srgbClr val="000000"/>
                </a:solidFill>
              </a:rPr>
              <a:t>constraints </a:t>
            </a:r>
            <a:r>
              <a:rPr lang="en-US" dirty="0">
                <a:solidFill>
                  <a:srgbClr val="000000"/>
                </a:solidFill>
              </a:rPr>
              <a:t>that </a:t>
            </a:r>
            <a:r>
              <a:rPr lang="en-US" dirty="0" smtClean="0">
                <a:solidFill>
                  <a:srgbClr val="000000"/>
                </a:solidFill>
              </a:rPr>
              <a:t>limits investments, however, so capital budgeting decisions generally are not as simple as funding all positive NPV projects. </a:t>
            </a:r>
            <a:r>
              <a:rPr lang="en-US" dirty="0" smtClean="0"/>
              <a:t>Let’s review a short scenario that illustrates some of the factors you might consider in choosing between two positive NPV projects. Take </a:t>
            </a:r>
            <a:r>
              <a:rPr lang="en-US" dirty="0"/>
              <a:t>a minute to </a:t>
            </a:r>
            <a:r>
              <a:rPr lang="en-US" dirty="0" smtClean="0"/>
              <a:t>read this </a:t>
            </a:r>
            <a:r>
              <a:rPr lang="en-US" dirty="0"/>
              <a:t>scenario, and then raise your hand to offer your </a:t>
            </a:r>
            <a:r>
              <a:rPr lang="en-US" dirty="0" smtClean="0"/>
              <a:t>perspective.</a:t>
            </a:r>
            <a:endParaRPr lang="en-US" dirty="0"/>
          </a:p>
          <a:p>
            <a:endParaRPr lang="en-US" dirty="0" smtClean="0"/>
          </a:p>
          <a:p>
            <a:r>
              <a:rPr lang="en-US" i="1" kern="1200" dirty="0" smtClean="0">
                <a:solidFill>
                  <a:schemeClr val="tx1"/>
                </a:solidFill>
                <a:effectLst/>
              </a:rPr>
              <a:t>Instructions: </a:t>
            </a:r>
            <a:r>
              <a:rPr lang="en-US" kern="1200" dirty="0" smtClean="0">
                <a:solidFill>
                  <a:schemeClr val="tx1"/>
                </a:solidFill>
                <a:effectLst/>
              </a:rPr>
              <a:t>Give participants one minute to review the scenario, and then ask 2-3 participants to offer their perspectives. Note that the simple answer is to fund the higher NPV project (Machine A). Highlight the following </a:t>
            </a:r>
            <a:r>
              <a:rPr lang="en-US" dirty="0" smtClean="0"/>
              <a:t>additional considerations </a:t>
            </a:r>
            <a:r>
              <a:rPr lang="en-US" kern="1200" dirty="0" smtClean="0">
                <a:solidFill>
                  <a:schemeClr val="tx1"/>
                </a:solidFill>
                <a:effectLst/>
              </a:rPr>
              <a:t>if participants do not mention them:</a:t>
            </a:r>
          </a:p>
          <a:p>
            <a:pPr marL="171450" indent="-171450">
              <a:buFont typeface="Arial"/>
              <a:buChar char="•"/>
            </a:pPr>
            <a:r>
              <a:rPr lang="en-US" dirty="0" smtClean="0"/>
              <a:t>The differences in upfront cost may be an issue if the company is currently cash constrained.</a:t>
            </a:r>
          </a:p>
          <a:p>
            <a:pPr marL="171450" indent="-171450">
              <a:buFont typeface="Arial"/>
              <a:buChar char="•"/>
            </a:pPr>
            <a:r>
              <a:rPr lang="en-US" dirty="0" smtClean="0"/>
              <a:t>“New technology” may be appealing or risky, depending on the company’s current financial position and attitude toward risk.</a:t>
            </a:r>
          </a:p>
          <a:p>
            <a:pPr marL="171450" indent="-171450">
              <a:buFont typeface="Arial"/>
              <a:buChar char="•"/>
            </a:pPr>
            <a:r>
              <a:rPr lang="en-US" dirty="0" smtClean="0"/>
              <a:t>Efficiency and competitive advantage have both tangible and intangible benefits and are aligned with a business’s strategy and operations.</a:t>
            </a:r>
          </a:p>
          <a:p>
            <a:pPr marL="171450" lvl="0" indent="-171450">
              <a:buFont typeface="Arial"/>
              <a:buChar char="•"/>
            </a:pPr>
            <a:endParaRPr lang="en-US" sz="850" dirty="0" smtClean="0"/>
          </a:p>
          <a:p>
            <a:r>
              <a:rPr lang="en-US" i="1" dirty="0" smtClean="0"/>
              <a:t>Say: </a:t>
            </a:r>
            <a:r>
              <a:rPr lang="en-US" dirty="0" smtClean="0"/>
              <a:t>These are great insights. As we’ve discussed, budgeting starts with the numbers, but it doesn’t end there. There are strategic and operational factors that shape decision making. And let’s not forget that, as with most management decisions, our own individual biases play a role. How might Erich’s personal attitude toward risk shape his thinking, for example?</a:t>
            </a:r>
          </a:p>
          <a:p>
            <a:endParaRPr lang="en-US" dirty="0" smtClean="0"/>
          </a:p>
          <a:p>
            <a:r>
              <a:rPr lang="en-US" i="1" dirty="0"/>
              <a:t>Instructions: </a:t>
            </a:r>
            <a:r>
              <a:rPr lang="en-US" dirty="0" smtClean="0"/>
              <a:t>As </a:t>
            </a:r>
            <a:r>
              <a:rPr lang="en-US" dirty="0"/>
              <a:t>time permits, allow 1-2 participants to share personal insights or </a:t>
            </a:r>
            <a:r>
              <a:rPr lang="en-US" dirty="0" smtClean="0"/>
              <a:t>perspectives.  </a:t>
            </a:r>
          </a:p>
          <a:p>
            <a:endParaRPr lang="en-US" sz="850" i="1"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endParaRPr lang="en-US" b="1" dirty="0" smtClean="0"/>
          </a:p>
          <a:p>
            <a:r>
              <a:rPr lang="en-US" b="1" dirty="0" smtClean="0"/>
              <a:t>Facilitator notes:</a:t>
            </a:r>
          </a:p>
          <a:p>
            <a:endParaRPr lang="en-US" b="1" dirty="0" smtClean="0"/>
          </a:p>
          <a:p>
            <a:pPr>
              <a:defRPr/>
            </a:pPr>
            <a:r>
              <a:rPr lang="en-US" kern="1200" dirty="0" smtClean="0">
                <a:solidFill>
                  <a:schemeClr val="tx1"/>
                </a:solidFill>
              </a:rPr>
              <a:t>[</a:t>
            </a:r>
            <a:r>
              <a:rPr lang="en-US" dirty="0" smtClean="0"/>
              <a:t>Time</a:t>
            </a:r>
            <a:r>
              <a:rPr lang="en-US" kern="1200" dirty="0" smtClean="0">
                <a:solidFill>
                  <a:schemeClr val="tx1"/>
                </a:solidFill>
              </a:rPr>
              <a:t>: 1/2 minute]</a:t>
            </a:r>
          </a:p>
          <a:p>
            <a:endParaRPr lang="en-US" b="1" dirty="0" smtClean="0"/>
          </a:p>
          <a:p>
            <a:r>
              <a:rPr lang="en-US" i="1" kern="1200" dirty="0" smtClean="0">
                <a:solidFill>
                  <a:schemeClr val="tx1"/>
                </a:solidFill>
                <a:effectLst/>
              </a:rPr>
              <a:t>Say:</a:t>
            </a:r>
            <a:r>
              <a:rPr lang="en-US" kern="1200" dirty="0" smtClean="0">
                <a:solidFill>
                  <a:schemeClr val="tx1"/>
                </a:solidFill>
                <a:effectLst/>
              </a:rPr>
              <a:t> Now that </a:t>
            </a:r>
            <a:r>
              <a:rPr lang="en-US" dirty="0" smtClean="0"/>
              <a:t>you</a:t>
            </a:r>
            <a:r>
              <a:rPr lang="en-US" kern="1200" dirty="0" smtClean="0">
                <a:solidFill>
                  <a:schemeClr val="tx1"/>
                </a:solidFill>
                <a:effectLst/>
              </a:rPr>
              <a:t> understand a bit about</a:t>
            </a:r>
            <a:r>
              <a:rPr lang="en-US" dirty="0" smtClean="0"/>
              <a:t> budgeting processes</a:t>
            </a:r>
            <a:r>
              <a:rPr lang="en-US" kern="1200" dirty="0" smtClean="0">
                <a:solidFill>
                  <a:schemeClr val="tx1"/>
                </a:solidFill>
                <a:effectLst/>
              </a:rPr>
              <a:t>, let’s turn our attentio</a:t>
            </a:r>
            <a:r>
              <a:rPr lang="en-US" dirty="0" smtClean="0"/>
              <a:t>n in the last section to what happens when things don’t go as planned.</a:t>
            </a:r>
            <a:r>
              <a:rPr lang="en-US" dirty="0"/>
              <a:t> </a:t>
            </a:r>
            <a:r>
              <a:rPr lang="en-US" dirty="0" smtClean="0"/>
              <a:t>Every </a:t>
            </a:r>
            <a:r>
              <a:rPr lang="en-US" dirty="0"/>
              <a:t>budget contains assumptions about what will happen under specific circumstances. But real life can turn out differently. </a:t>
            </a:r>
            <a:r>
              <a:rPr lang="en-US" dirty="0" smtClean="0"/>
              <a:t>If </a:t>
            </a:r>
            <a:r>
              <a:rPr lang="en-US" dirty="0"/>
              <a:t>actual outcomes differ from what you budgeted, </a:t>
            </a:r>
            <a:r>
              <a:rPr lang="en-US" dirty="0" smtClean="0"/>
              <a:t>you will need to find </a:t>
            </a:r>
            <a:r>
              <a:rPr lang="en-US" dirty="0"/>
              <a:t>out why—and take corrective </a:t>
            </a:r>
            <a:r>
              <a:rPr lang="en-US" dirty="0" smtClean="0"/>
              <a:t>actions, </a:t>
            </a:r>
            <a:r>
              <a:rPr lang="en-US" dirty="0"/>
              <a:t>if needed.</a:t>
            </a:r>
            <a:r>
              <a:rPr lang="en-US" dirty="0" smtClean="0"/>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616325"/>
            <a:ext cx="5486400" cy="5337175"/>
          </a:xfrm>
        </p:spPr>
        <p:txBody>
          <a:bodyPr/>
          <a:lstStyle/>
          <a:p>
            <a:r>
              <a:rPr lang="en-US" b="1" dirty="0">
                <a:cs typeface="Calibri"/>
              </a:rPr>
              <a:t>Facilitator notes:</a:t>
            </a:r>
          </a:p>
          <a:p>
            <a:pPr>
              <a:defRPr/>
            </a:pPr>
            <a:endParaRPr lang="en-US" dirty="0">
              <a:cs typeface="Calibri"/>
            </a:endParaRPr>
          </a:p>
          <a:p>
            <a:pPr>
              <a:defRPr/>
            </a:pPr>
            <a:r>
              <a:rPr lang="en-US" dirty="0">
                <a:cs typeface="Calibri"/>
              </a:rPr>
              <a:t>[Time: </a:t>
            </a:r>
            <a:r>
              <a:rPr lang="en-US" dirty="0" smtClean="0">
                <a:cs typeface="Calibri"/>
              </a:rPr>
              <a:t>5 </a:t>
            </a:r>
            <a:r>
              <a:rPr lang="en-US" dirty="0">
                <a:cs typeface="Calibri"/>
              </a:rPr>
              <a:t>minutes]</a:t>
            </a:r>
          </a:p>
          <a:p>
            <a:pPr>
              <a:tabLst>
                <a:tab pos="139692" algn="l"/>
                <a:tab pos="457175" algn="l"/>
                <a:tab pos="139692" algn="l"/>
                <a:tab pos="457175" algn="l"/>
              </a:tabLst>
            </a:pPr>
            <a:endParaRPr lang="en-US" i="1" dirty="0">
              <a:cs typeface="Calibri"/>
            </a:endParaRPr>
          </a:p>
          <a:p>
            <a:r>
              <a:rPr lang="en-US" i="1" dirty="0">
                <a:cs typeface="Calibri"/>
              </a:rPr>
              <a:t>Say</a:t>
            </a:r>
            <a:r>
              <a:rPr lang="en-US" i="1" dirty="0" smtClean="0">
                <a:cs typeface="Calibri"/>
              </a:rPr>
              <a:t>: </a:t>
            </a:r>
            <a:r>
              <a:rPr lang="en-US" dirty="0" smtClean="0"/>
              <a:t>Of course, actual </a:t>
            </a:r>
            <a:r>
              <a:rPr lang="en-US" dirty="0"/>
              <a:t>business results </a:t>
            </a:r>
            <a:r>
              <a:rPr lang="en-US" dirty="0" smtClean="0"/>
              <a:t>may </a:t>
            </a:r>
            <a:r>
              <a:rPr lang="en-US" dirty="0"/>
              <a:t>differ from what was in the budget. </a:t>
            </a:r>
            <a:r>
              <a:rPr lang="en-US" b="1" dirty="0" smtClean="0"/>
              <a:t>Variance</a:t>
            </a:r>
            <a:r>
              <a:rPr lang="en-US" dirty="0" smtClean="0"/>
              <a:t> </a:t>
            </a:r>
            <a:r>
              <a:rPr lang="en-US" dirty="0"/>
              <a:t>is the difference between the actual results produced by your group and the results you’ve budgeted for. Variance can be favorable—for example, sales increase more than you anticipated or a capital investment delivers a greater return than you calculated. Variance can also be unfavorable—for instance, sales increase less than you expected or the capital investment delivers a lower return than you </a:t>
            </a:r>
            <a:r>
              <a:rPr lang="en-US" dirty="0" smtClean="0"/>
              <a:t>anticipated. By </a:t>
            </a:r>
            <a:r>
              <a:rPr lang="en-US" dirty="0"/>
              <a:t>comparing actual to budgeted results, you can consider whether you need to take corrective action. With unfavorable variances, you’ll likely want to take action so future results will be closer to your budget. </a:t>
            </a:r>
            <a:endParaRPr lang="en-US" dirty="0" smtClean="0"/>
          </a:p>
          <a:p>
            <a:endParaRPr lang="en-US" dirty="0"/>
          </a:p>
          <a:p>
            <a:r>
              <a:rPr lang="en-US" dirty="0" smtClean="0"/>
              <a:t>The chart pictured on this slide highlights two common causes of variance—higher production costs and lower revenues—and their possible causes. What others types of variance can you think of? Chat in any others that come to mind.</a:t>
            </a:r>
          </a:p>
          <a:p>
            <a:endParaRPr lang="en-US" i="1" dirty="0">
              <a:ea typeface="ＭＳ Ｐゴシック" charset="0"/>
              <a:cs typeface="ＭＳ Ｐゴシック" charset="0"/>
            </a:endParaRPr>
          </a:p>
          <a:p>
            <a:r>
              <a:rPr lang="en-US" i="1" dirty="0" smtClean="0">
                <a:ea typeface="ＭＳ Ｐゴシック" charset="0"/>
                <a:cs typeface="ＭＳ Ｐゴシック" charset="0"/>
              </a:rPr>
              <a:t>Instructions</a:t>
            </a:r>
            <a:r>
              <a:rPr lang="en-US" dirty="0" smtClean="0">
                <a:ea typeface="ＭＳ Ｐゴシック" charset="0"/>
                <a:cs typeface="ＭＳ Ｐゴシック" charset="0"/>
              </a:rPr>
              <a:t>: Ask participants to chat in other causes of budget variance. </a:t>
            </a:r>
            <a:r>
              <a:rPr lang="en-US" i="1" dirty="0" smtClean="0">
                <a:ea typeface="ＭＳ Ｐゴシック" charset="0"/>
                <a:cs typeface="ＭＳ Ｐゴシック" charset="0"/>
              </a:rPr>
              <a:t>Note: </a:t>
            </a:r>
            <a:r>
              <a:rPr lang="en-US" dirty="0" smtClean="0">
                <a:ea typeface="ＭＳ Ｐゴシック" charset="0"/>
                <a:cs typeface="ＭＳ Ｐゴシック" charset="0"/>
              </a:rPr>
              <a:t>Experienced facilitators may want to list these ideas on the slide.</a:t>
            </a:r>
          </a:p>
          <a:p>
            <a:endParaRPr lang="en-US" dirty="0">
              <a:ea typeface="ＭＳ Ｐゴシック" charset="0"/>
              <a:cs typeface="ＭＳ Ｐゴシック" charset="0"/>
            </a:endParaRPr>
          </a:p>
          <a:p>
            <a:r>
              <a:rPr lang="en-US" i="1" dirty="0" smtClean="0">
                <a:ea typeface="ＭＳ Ｐゴシック" charset="0"/>
                <a:cs typeface="ＭＳ Ｐゴシック" charset="0"/>
              </a:rPr>
              <a:t>Say: </a:t>
            </a:r>
            <a:r>
              <a:rPr lang="en-US" dirty="0" smtClean="0">
                <a:ea typeface="ＭＳ Ｐゴシック" charset="0"/>
                <a:cs typeface="ＭＳ Ｐゴシック" charset="0"/>
              </a:rPr>
              <a:t>Let’s look at one or two of these variances a bit more. What are some of the possible causes?</a:t>
            </a:r>
          </a:p>
          <a:p>
            <a:endParaRPr lang="en-US" i="1" dirty="0">
              <a:ea typeface="ＭＳ Ｐゴシック" charset="0"/>
              <a:cs typeface="ＭＳ Ｐゴシック" charset="0"/>
            </a:endParaRPr>
          </a:p>
          <a:p>
            <a:r>
              <a:rPr lang="en-US" i="1" dirty="0" smtClean="0">
                <a:ea typeface="ＭＳ Ｐゴシック" charset="0"/>
                <a:cs typeface="ＭＳ Ｐゴシック" charset="0"/>
              </a:rPr>
              <a:t>Instructions</a:t>
            </a:r>
            <a:r>
              <a:rPr lang="en-US" dirty="0" smtClean="0">
                <a:ea typeface="ＭＳ Ｐゴシック" charset="0"/>
                <a:cs typeface="ＭＳ Ｐゴシック" charset="0"/>
              </a:rPr>
              <a:t>: As time permits, choose 1-2 additional sources of variance and ask participants to chat in causes for each. Call on participants to </a:t>
            </a:r>
            <a:r>
              <a:rPr lang="en-US" dirty="0">
                <a:ea typeface="ＭＳ Ｐゴシック" charset="0"/>
                <a:cs typeface="ＭＳ Ｐゴシック" charset="0"/>
              </a:rPr>
              <a:t>e</a:t>
            </a:r>
            <a:r>
              <a:rPr lang="en-US" dirty="0" smtClean="0">
                <a:ea typeface="ＭＳ Ｐゴシック" charset="0"/>
                <a:cs typeface="ＭＳ Ｐゴシック" charset="0"/>
              </a:rPr>
              <a:t>laborate on their responses.</a:t>
            </a:r>
            <a:endParaRPr lang="en-US" i="1" dirty="0">
              <a:ea typeface="ＭＳ Ｐゴシック" charset="0"/>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14</a:t>
            </a:fld>
            <a:endParaRPr lang="en-US" dirty="0"/>
          </a:p>
        </p:txBody>
      </p:sp>
    </p:spTree>
    <p:extLst>
      <p:ext uri="{BB962C8B-B14F-4D97-AF65-F5344CB8AC3E}">
        <p14:creationId xmlns:p14="http://schemas.microsoft.com/office/powerpoint/2010/main" val="3107453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68866" y="3794125"/>
            <a:ext cx="5486400" cy="4935008"/>
          </a:xfrm>
        </p:spPr>
        <p:txBody>
          <a:bodyPr/>
          <a:lstStyle/>
          <a:p>
            <a:r>
              <a:rPr lang="en-US" sz="900" b="1" dirty="0" smtClean="0"/>
              <a:t>Facilitator notes:</a:t>
            </a:r>
          </a:p>
          <a:p>
            <a:endParaRPr lang="en-US" sz="900" dirty="0" smtClean="0"/>
          </a:p>
          <a:p>
            <a:r>
              <a:rPr lang="en-US" sz="900" dirty="0" smtClean="0"/>
              <a:t>[Time: 7 1/2 minutes]</a:t>
            </a:r>
          </a:p>
          <a:p>
            <a:endParaRPr lang="en-US" sz="900" i="1" dirty="0" smtClean="0"/>
          </a:p>
          <a:p>
            <a:r>
              <a:rPr lang="en-US" sz="900" i="1" dirty="0" smtClean="0"/>
              <a:t>Say: </a:t>
            </a:r>
            <a:r>
              <a:rPr lang="en-US" sz="900" dirty="0" smtClean="0"/>
              <a:t>Let’s take a closer look at variance based on the Harvard ManageMentor practice activity “Explaining Variance,” which we asked you to complete in preparation for our session today. Read through the scenario, and then we will take the concept of variance apart bit by bit.</a:t>
            </a:r>
          </a:p>
          <a:p>
            <a:endParaRPr lang="en-US" sz="900" dirty="0" smtClean="0"/>
          </a:p>
          <a:p>
            <a:r>
              <a:rPr lang="en-US" sz="900" i="1" dirty="0" smtClean="0"/>
              <a:t>Instructions</a:t>
            </a:r>
            <a:r>
              <a:rPr lang="en-US" sz="900" dirty="0" smtClean="0"/>
              <a:t>: Ask participants to take a moment to read through the scenario. Then review each paragraph as a group, asking participants to chat in responses after each variance statement. </a:t>
            </a:r>
            <a:r>
              <a:rPr lang="en-US" sz="900" i="1" dirty="0" smtClean="0"/>
              <a:t>Note:</a:t>
            </a:r>
            <a:r>
              <a:rPr lang="en-US" sz="900" dirty="0" smtClean="0"/>
              <a:t> Experienced facilitators might also want to pick a volunteer to walk through the scenario on behalf of the group.</a:t>
            </a:r>
          </a:p>
          <a:p>
            <a:endParaRPr lang="en-US" sz="900" i="1" dirty="0" smtClean="0"/>
          </a:p>
          <a:p>
            <a:r>
              <a:rPr lang="en-US" sz="900" i="1" dirty="0" smtClean="0"/>
              <a:t>Ask: </a:t>
            </a:r>
            <a:r>
              <a:rPr lang="en-US" sz="900" dirty="0" smtClean="0"/>
              <a:t>Initially, Elliott notices a budget variance. He investigates further and finds that 697 custom wedding gowns were actually sold, versus a budgeted number of 750. Should he take any action on this type of variance?</a:t>
            </a:r>
          </a:p>
          <a:p>
            <a:endParaRPr lang="en-US" sz="900" dirty="0" smtClean="0"/>
          </a:p>
          <a:p>
            <a:r>
              <a:rPr lang="en-US" sz="900" i="1" dirty="0" smtClean="0"/>
              <a:t>Answer</a:t>
            </a:r>
            <a:r>
              <a:rPr lang="en-US" sz="900" dirty="0" smtClean="0"/>
              <a:t>: The quantity of gowns sold </a:t>
            </a:r>
            <a:r>
              <a:rPr lang="en-US" sz="900" i="1" dirty="0" smtClean="0"/>
              <a:t>was fewer than</a:t>
            </a:r>
            <a:r>
              <a:rPr lang="en-US" sz="900" dirty="0" smtClean="0"/>
              <a:t> the budgeted amount, so it is an </a:t>
            </a:r>
            <a:r>
              <a:rPr lang="en-US" sz="900" i="1" dirty="0" smtClean="0"/>
              <a:t>unfavorable</a:t>
            </a:r>
            <a:r>
              <a:rPr lang="en-US" sz="900" dirty="0" smtClean="0"/>
              <a:t> </a:t>
            </a:r>
            <a:r>
              <a:rPr lang="en-US" sz="900" i="1" dirty="0" smtClean="0"/>
              <a:t>quantity variance. </a:t>
            </a:r>
            <a:r>
              <a:rPr lang="en-US" sz="900" dirty="0" smtClean="0"/>
              <a:t>With unfavorable variances, you want to take action so future results will be closer to your budget. </a:t>
            </a:r>
          </a:p>
          <a:p>
            <a:endParaRPr lang="en-US" sz="900" dirty="0" smtClean="0"/>
          </a:p>
          <a:p>
            <a:r>
              <a:rPr lang="en-US" sz="900" i="1" dirty="0" smtClean="0"/>
              <a:t>Ask: </a:t>
            </a:r>
            <a:r>
              <a:rPr lang="en-US" sz="900" dirty="0" smtClean="0"/>
              <a:t>Okay, Elliott digs a little deeper, and he finds that the average price per gown sold during the quarter was $1,442, compared with a budgeted price of $1,357. Should he take any action on this type of variance?</a:t>
            </a:r>
          </a:p>
          <a:p>
            <a:endParaRPr lang="en-US" sz="900" dirty="0" smtClean="0"/>
          </a:p>
          <a:p>
            <a:r>
              <a:rPr lang="en-US" sz="900" i="1" dirty="0" smtClean="0"/>
              <a:t>Answer</a:t>
            </a:r>
            <a:r>
              <a:rPr lang="en-US" sz="900" dirty="0" smtClean="0"/>
              <a:t>: The average price of the gowns sold </a:t>
            </a:r>
            <a:r>
              <a:rPr lang="en-US" sz="900" i="1" dirty="0" smtClean="0"/>
              <a:t>was higher than </a:t>
            </a:r>
            <a:r>
              <a:rPr lang="en-US" sz="900" dirty="0" smtClean="0"/>
              <a:t>the budgeted price, so this is a </a:t>
            </a:r>
            <a:r>
              <a:rPr lang="en-US" sz="900" i="1" dirty="0" smtClean="0"/>
              <a:t>favorable</a:t>
            </a:r>
            <a:r>
              <a:rPr lang="en-US" sz="900" dirty="0" smtClean="0"/>
              <a:t> </a:t>
            </a:r>
            <a:r>
              <a:rPr lang="en-US" sz="900" i="1" dirty="0" smtClean="0"/>
              <a:t>average</a:t>
            </a:r>
            <a:r>
              <a:rPr lang="en-US" sz="900" dirty="0" smtClean="0"/>
              <a:t> </a:t>
            </a:r>
            <a:r>
              <a:rPr lang="en-US" sz="900" i="1" dirty="0" smtClean="0"/>
              <a:t>price variance. </a:t>
            </a:r>
            <a:r>
              <a:rPr lang="en-US" sz="900" dirty="0" smtClean="0"/>
              <a:t>With a favorable variance, you may not need to take any action; however, in this case, you may need more information before coming to that conclusion. For example, you might need to investigate if retailers in certain markets were able to charge a premium due to ongoing trends or one-time events, such as the closing of competitor stores in that region.</a:t>
            </a:r>
          </a:p>
          <a:p>
            <a:endParaRPr lang="en-US" sz="900" dirty="0" smtClean="0"/>
          </a:p>
          <a:p>
            <a:r>
              <a:rPr lang="en-US" sz="900" i="1" dirty="0" smtClean="0"/>
              <a:t>Ask: </a:t>
            </a:r>
            <a:r>
              <a:rPr lang="en-US" sz="900" dirty="0" smtClean="0"/>
              <a:t>Elliott notices that the total revenue for the period was $1,005,074, versus a budget of $1,017,750. How would Elliott describe this type of variance and how might he address it?</a:t>
            </a:r>
          </a:p>
          <a:p>
            <a:endParaRPr lang="en-US" sz="900" i="1" dirty="0" smtClean="0"/>
          </a:p>
          <a:p>
            <a:r>
              <a:rPr lang="en-US" sz="900" i="1" dirty="0" smtClean="0"/>
              <a:t>Answer: </a:t>
            </a:r>
            <a:r>
              <a:rPr lang="en-US" sz="900" dirty="0" smtClean="0"/>
              <a:t>The revenue variance is slightly </a:t>
            </a:r>
            <a:r>
              <a:rPr lang="en-US" sz="900" i="1" dirty="0" smtClean="0"/>
              <a:t>unfavorable</a:t>
            </a:r>
            <a:r>
              <a:rPr lang="en-US" sz="900" dirty="0" smtClean="0"/>
              <a:t> and results from the combination of a </a:t>
            </a:r>
            <a:r>
              <a:rPr lang="en-US" sz="900" i="1" dirty="0" smtClean="0"/>
              <a:t>favorable average price variance </a:t>
            </a:r>
            <a:r>
              <a:rPr lang="en-US" sz="900" dirty="0" smtClean="0"/>
              <a:t>and an </a:t>
            </a:r>
            <a:r>
              <a:rPr lang="en-US" sz="900" i="1" dirty="0" smtClean="0"/>
              <a:t>unfavorable quantity variance</a:t>
            </a:r>
            <a:r>
              <a:rPr lang="en-US" sz="900" dirty="0" smtClean="0"/>
              <a:t>. With unfavorable variances, you want to take action so future results will be closer to your budget. In this case, since the pricing is favorable—above what was budgeted, indicating that discounting is not the problem—Elliott needs to consider if he can take corrective action to improve the sales volume or further boost the average price per gown. In either case, he should work closely with his local distributors to devise an appropriate approach aligned to the business strategy and objectives.</a:t>
            </a:r>
          </a:p>
          <a:p>
            <a:endParaRPr lang="en-US" sz="900" dirty="0" smtClean="0"/>
          </a:p>
          <a:p>
            <a:r>
              <a:rPr lang="en-US" sz="900" i="1" dirty="0" smtClean="0"/>
              <a:t>Say: </a:t>
            </a:r>
            <a:r>
              <a:rPr lang="en-US" sz="900" dirty="0" smtClean="0"/>
              <a:t>Why might it be harder to identify and address variances like these in your business? What can get in the way? </a:t>
            </a:r>
          </a:p>
          <a:p>
            <a:endParaRPr lang="en-US" sz="900" i="1" dirty="0" smtClean="0"/>
          </a:p>
          <a:p>
            <a:r>
              <a:rPr lang="en-US" sz="900" i="1" dirty="0" smtClean="0"/>
              <a:t>Instructions</a:t>
            </a:r>
            <a:r>
              <a:rPr lang="en-US" sz="900" dirty="0" smtClean="0"/>
              <a:t>: Ask 1-2 participants to raise their hands to offer a perspective. You may wish to prompt replies by offering common examples of why it might be difficult to identify and address variances, such as people’s tendency to promote good news and to sugarcoat bad news or a belief that slight variances will self-correct.</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dirty="0"/>
          </a:p>
        </p:txBody>
      </p:sp>
    </p:spTree>
    <p:extLst>
      <p:ext uri="{BB962C8B-B14F-4D97-AF65-F5344CB8AC3E}">
        <p14:creationId xmlns:p14="http://schemas.microsoft.com/office/powerpoint/2010/main" val="5802377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1/2 minute]</a:t>
            </a:r>
          </a:p>
          <a:p>
            <a:endParaRPr lang="en-US" b="1" dirty="0" smtClean="0"/>
          </a:p>
          <a:p>
            <a:r>
              <a:rPr lang="en-US" i="1" kern="1200" dirty="0" smtClean="0">
                <a:solidFill>
                  <a:schemeClr val="tx1"/>
                </a:solidFill>
                <a:effectLst/>
              </a:rPr>
              <a:t>Say</a:t>
            </a:r>
            <a:r>
              <a:rPr lang="en-US" kern="1200" dirty="0" smtClean="0">
                <a:solidFill>
                  <a:schemeClr val="tx1"/>
                </a:solidFill>
                <a:effectLst/>
              </a:rPr>
              <a:t>: We’re coming to the end of our session today.</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04850"/>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dirty="0" smtClean="0"/>
          </a:p>
          <a:p>
            <a:r>
              <a:rPr lang="en-US" kern="1200" dirty="0" smtClean="0">
                <a:solidFill>
                  <a:schemeClr val="tx1"/>
                </a:solidFill>
                <a:effectLst/>
              </a:rPr>
              <a:t>[Time: 3 minutes]</a:t>
            </a:r>
          </a:p>
          <a:p>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Today’s session focused on three important elements of </a:t>
            </a:r>
            <a:r>
              <a:rPr lang="en-US" dirty="0" smtClean="0"/>
              <a:t>financial essentials</a:t>
            </a:r>
            <a:r>
              <a:rPr lang="en-US" kern="1200" dirty="0" smtClean="0">
                <a:solidFill>
                  <a:schemeClr val="tx1"/>
                </a:solidFill>
                <a:effectLst/>
              </a:rPr>
              <a:t>. Specifically, we discussed how to:</a:t>
            </a:r>
          </a:p>
          <a:p>
            <a:pPr lvl="0"/>
            <a:endParaRPr lang="en-US" kern="1200" dirty="0" smtClean="0">
              <a:solidFill>
                <a:schemeClr val="tx1"/>
              </a:solidFill>
              <a:effectLst/>
            </a:endParaRPr>
          </a:p>
          <a:p>
            <a:pPr marL="171450" lvl="0" indent="-171450">
              <a:buFont typeface="Arial" charset="0"/>
              <a:buChar char="•"/>
            </a:pPr>
            <a:r>
              <a:rPr lang="en-US" dirty="0" smtClean="0"/>
              <a:t>Identify the link between budgeting, operations, and planning </a:t>
            </a:r>
          </a:p>
          <a:p>
            <a:pPr marL="171450" lvl="0" indent="-171450">
              <a:buFont typeface="Arial" charset="0"/>
              <a:buChar char="•"/>
            </a:pPr>
            <a:r>
              <a:rPr lang="en-US" dirty="0" smtClean="0"/>
              <a:t>Contribute to budgeting processes</a:t>
            </a:r>
          </a:p>
          <a:p>
            <a:pPr marL="171450" lvl="0" indent="-171450">
              <a:buFont typeface="Arial" charset="0"/>
              <a:buChar char="•"/>
            </a:pPr>
            <a:r>
              <a:rPr lang="en-US" dirty="0" smtClean="0"/>
              <a:t>Analyze and address budget variances</a:t>
            </a:r>
          </a:p>
          <a:p>
            <a:pPr lvl="0"/>
            <a:endParaRPr lang="en-US" dirty="0" smtClean="0"/>
          </a:p>
          <a:p>
            <a:pPr lvl="0"/>
            <a:r>
              <a:rPr lang="en-US" dirty="0" smtClean="0"/>
              <a:t>What is one insight that you will take away from today’s session and apply to your role? Raise your hand or chat in.</a:t>
            </a:r>
          </a:p>
          <a:p>
            <a:pPr lvl="0"/>
            <a:endParaRPr lang="en-US" dirty="0" smtClean="0"/>
          </a:p>
          <a:p>
            <a:r>
              <a:rPr lang="en-US" i="1" dirty="0" smtClean="0"/>
              <a:t>Instructions: </a:t>
            </a:r>
            <a:r>
              <a:rPr lang="en-US" dirty="0" smtClean="0"/>
              <a:t>Ask 2-3 participants to share an insight or idea.</a:t>
            </a:r>
          </a:p>
          <a:p>
            <a:pPr lvl="0"/>
            <a:endParaRPr lang="en-US" dirty="0" smtClean="0"/>
          </a:p>
          <a:p>
            <a:endParaRPr lang="en-US" b="1" dirty="0" smtClean="0"/>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dirty="0"/>
          </a:p>
        </p:txBody>
      </p:sp>
    </p:spTree>
    <p:extLst>
      <p:ext uri="{BB962C8B-B14F-4D97-AF65-F5344CB8AC3E}">
        <p14:creationId xmlns:p14="http://schemas.microsoft.com/office/powerpoint/2010/main" val="19840667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8500" y="3794125"/>
            <a:ext cx="5486400" cy="4664075"/>
          </a:xfrm>
        </p:spPr>
        <p:txBody>
          <a:bodyPr/>
          <a:lstStyle/>
          <a:p>
            <a:r>
              <a:rPr lang="en-US" b="1" dirty="0" smtClean="0">
                <a:solidFill>
                  <a:srgbClr val="000000"/>
                </a:solidFill>
              </a:rPr>
              <a:t>Facilitator notes:</a:t>
            </a:r>
          </a:p>
          <a:p>
            <a:endParaRPr lang="en-US" i="1" dirty="0" smtClean="0">
              <a:solidFill>
                <a:srgbClr val="000000"/>
              </a:solidFill>
            </a:endParaRPr>
          </a:p>
          <a:p>
            <a:r>
              <a:rPr lang="en-US" dirty="0"/>
              <a:t>[Time: </a:t>
            </a:r>
            <a:r>
              <a:rPr lang="en-US" kern="1200" dirty="0" smtClean="0">
                <a:solidFill>
                  <a:schemeClr val="tx1"/>
                </a:solidFill>
                <a:effectLst/>
              </a:rPr>
              <a:t>1 minute]</a:t>
            </a:r>
          </a:p>
          <a:p>
            <a:r>
              <a:rPr lang="en-US" b="1" kern="1200" dirty="0" smtClean="0">
                <a:solidFill>
                  <a:schemeClr val="tx1"/>
                </a:solidFill>
                <a:effectLst/>
              </a:rPr>
              <a:t> </a:t>
            </a:r>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The next step in your development is to focus on applying and developing a skill that is particularly relevant to you, and has a good chance of making an impact in the workplace for you and your team.</a:t>
            </a:r>
          </a:p>
          <a:p>
            <a:endParaRPr lang="en-US" kern="1200" dirty="0" smtClean="0">
              <a:solidFill>
                <a:schemeClr val="tx1"/>
              </a:solidFill>
              <a:effectLst/>
            </a:endParaRPr>
          </a:p>
          <a:p>
            <a:r>
              <a:rPr lang="en-US" kern="1200" dirty="0" smtClean="0">
                <a:solidFill>
                  <a:schemeClr val="tx1"/>
                </a:solidFill>
                <a:effectLst/>
              </a:rPr>
              <a:t>The On-the-Job section in the Harvard ManageMentor </a:t>
            </a:r>
            <a:r>
              <a:rPr lang="en-US" dirty="0" smtClean="0"/>
              <a:t>Budgeting </a:t>
            </a:r>
            <a:r>
              <a:rPr lang="en-US" kern="1200" dirty="0" smtClean="0">
                <a:solidFill>
                  <a:schemeClr val="tx1"/>
                </a:solidFill>
                <a:effectLst/>
              </a:rPr>
              <a:t>topic provides an opportunity for you to pick a skill to work on and come up with specific ways to apply and develop the skill in your workplace. For instance, you can pick the skill: </a:t>
            </a:r>
            <a:r>
              <a:rPr lang="en-US" b="1" kern="1200" dirty="0" smtClean="0">
                <a:solidFill>
                  <a:schemeClr val="tx1"/>
                </a:solidFill>
                <a:effectLst/>
              </a:rPr>
              <a:t>“</a:t>
            </a:r>
            <a:r>
              <a:rPr lang="en-US" b="1" dirty="0"/>
              <a:t>Perform budget sensitivity analysis and analyze budget variances</a:t>
            </a:r>
            <a:r>
              <a:rPr lang="en-US" b="1" dirty="0" smtClean="0"/>
              <a:t>.” </a:t>
            </a:r>
            <a:r>
              <a:rPr lang="en-US" kern="1200" dirty="0" smtClean="0">
                <a:solidFill>
                  <a:schemeClr val="tx1"/>
                </a:solidFill>
                <a:effectLst/>
              </a:rPr>
              <a:t>Then you’ll identify specific action items that you can do to apply and develop this skill. For example, you could develop an action item of: “Work with my team to </a:t>
            </a:r>
            <a:r>
              <a:rPr lang="en-US" dirty="0" smtClean="0"/>
              <a:t>determine </a:t>
            </a:r>
            <a:r>
              <a:rPr lang="en-US" dirty="0"/>
              <a:t>what would happen if important inputs for </a:t>
            </a:r>
            <a:r>
              <a:rPr lang="en-US" dirty="0" smtClean="0"/>
              <a:t>our </a:t>
            </a:r>
            <a:r>
              <a:rPr lang="en-US" dirty="0"/>
              <a:t>budget calculations—such as </a:t>
            </a:r>
            <a:r>
              <a:rPr lang="en-US" dirty="0" smtClean="0"/>
              <a:t>the cost </a:t>
            </a:r>
            <a:r>
              <a:rPr lang="en-US" dirty="0"/>
              <a:t>of materials </a:t>
            </a:r>
            <a:r>
              <a:rPr lang="en-US" dirty="0" smtClean="0"/>
              <a:t>or services from our suppliers—turn </a:t>
            </a:r>
            <a:r>
              <a:rPr lang="en-US" dirty="0"/>
              <a:t>out to be higher or lower than </a:t>
            </a:r>
            <a:r>
              <a:rPr lang="en-US" dirty="0" smtClean="0"/>
              <a:t>we expected</a:t>
            </a:r>
            <a:r>
              <a:rPr lang="en-US" kern="1200" dirty="0" smtClean="0">
                <a:solidFill>
                  <a:schemeClr val="tx1"/>
                </a:solidFill>
                <a:effectLst/>
              </a:rPr>
              <a:t>.”</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To complete this learning experience, proceed to the On-the-Job section in the Harvard ManageMentor topic. Remember, the only way to develop a skill is to apply and experiment with the use of that skill in your workplace.</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1/2 minute]</a:t>
            </a:r>
          </a:p>
          <a:p>
            <a:endParaRPr lang="en-US" b="1" dirty="0" smtClean="0"/>
          </a:p>
          <a:p>
            <a:r>
              <a:rPr lang="en-US" i="1" kern="1200" dirty="0" smtClean="0">
                <a:solidFill>
                  <a:schemeClr val="tx1"/>
                </a:solidFill>
                <a:effectLst/>
              </a:rPr>
              <a:t>Instructions:</a:t>
            </a:r>
            <a:r>
              <a:rPr lang="en-US" kern="1200" dirty="0" smtClean="0">
                <a:solidFill>
                  <a:schemeClr val="tx1"/>
                </a:solidFill>
                <a:effectLst/>
              </a:rPr>
              <a:t> Thank participants for their </a:t>
            </a:r>
            <a:r>
              <a:rPr lang="en-US" dirty="0" smtClean="0"/>
              <a:t>time</a:t>
            </a:r>
            <a:r>
              <a:rPr lang="en-US" kern="1200" dirty="0" smtClean="0">
                <a:solidFill>
                  <a:schemeClr val="tx1"/>
                </a:solidFill>
                <a:effectLst/>
              </a:rPr>
              <a:t> and active participation.</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i="1" dirty="0"/>
          </a:p>
          <a:p>
            <a:r>
              <a:rPr lang="en-US" dirty="0"/>
              <a:t>[Time: 2 min]</a:t>
            </a:r>
          </a:p>
          <a:p>
            <a:endParaRPr lang="en-US" i="1" dirty="0"/>
          </a:p>
          <a:p>
            <a:r>
              <a:rPr lang="en-US" i="1" dirty="0"/>
              <a:t>Say</a:t>
            </a:r>
            <a:r>
              <a:rPr lang="en-US" dirty="0"/>
              <a:t>: Good morning/afternoon. This is ________ from ________. We’ll be starting today’s session at ___. As you come online, please take a moment to answer the question on your screen via the chat panel, </a:t>
            </a:r>
            <a:r>
              <a:rPr lang="en-US" dirty="0" smtClean="0"/>
              <a:t>“What’s your perspective on the effectiveness of budgeting in organizations?” We’ve listed a few common perspectives here, and you can choose from this list or share another perspective. </a:t>
            </a:r>
            <a:r>
              <a:rPr lang="en-US" dirty="0"/>
              <a:t>We’ll give your colleagues a few more moments to join our </a:t>
            </a:r>
            <a:r>
              <a:rPr lang="en-US" dirty="0" smtClean="0"/>
              <a:t>session, </a:t>
            </a:r>
            <a:r>
              <a:rPr lang="en-US" dirty="0"/>
              <a:t>and then we’ll get started. Thank you.</a:t>
            </a:r>
          </a:p>
          <a:p>
            <a:endParaRPr lang="en-US" i="1" dirty="0"/>
          </a:p>
          <a:p>
            <a:r>
              <a:rPr lang="en-US" i="1" dirty="0"/>
              <a:t>Instructions:</a:t>
            </a:r>
            <a:r>
              <a:rPr lang="en-US" dirty="0"/>
              <a:t> Consider answering the question in the chat panel first to show an example. </a:t>
            </a:r>
            <a:r>
              <a:rPr lang="en-US" i="1" dirty="0"/>
              <a:t>Note: </a:t>
            </a:r>
            <a:r>
              <a:rPr lang="en-US" dirty="0"/>
              <a:t>There is no need to debrief the question now—it will be discussed several slides later. Make note of the most common and least common responses so you are prepared to debrief later.</a:t>
            </a:r>
          </a:p>
          <a:p>
            <a:endParaRPr lang="en-US" b="0" kern="1200" dirty="0" smtClean="0">
              <a:effectLst/>
            </a:endParaRPr>
          </a:p>
          <a:p>
            <a:endParaRPr lang="en-US" b="0" kern="1200" dirty="0" smtClean="0">
              <a:effectLst/>
            </a:endParaRPr>
          </a:p>
          <a:p>
            <a:endParaRPr lang="en-US" b="0" kern="1200" dirty="0" smtClean="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1590012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a:t>
            </a:r>
            <a:r>
              <a:rPr lang="en-US" b="1" baseline="0" dirty="0" smtClean="0">
                <a:solidFill>
                  <a:srgbClr val="000000"/>
                </a:solidFill>
              </a:rPr>
              <a:t> notes:</a:t>
            </a:r>
          </a:p>
          <a:p>
            <a:endParaRPr lang="en-US" b="1" dirty="0" smtClean="0">
              <a:solidFill>
                <a:srgbClr val="000000"/>
              </a:solidFill>
            </a:endParaRPr>
          </a:p>
          <a:p>
            <a:r>
              <a:rPr lang="en-US" baseline="0" dirty="0" smtClean="0">
                <a:solidFill>
                  <a:srgbClr val="000000"/>
                </a:solidFill>
              </a:rPr>
              <a:t>[</a:t>
            </a:r>
            <a:r>
              <a:rPr lang="en-US" dirty="0"/>
              <a:t>Time</a:t>
            </a:r>
            <a:r>
              <a:rPr lang="en-US" i="0" baseline="0" dirty="0" smtClean="0">
                <a:solidFill>
                  <a:srgbClr val="000000"/>
                </a:solidFill>
              </a:rPr>
              <a:t>: </a:t>
            </a:r>
            <a:r>
              <a:rPr lang="en-US" baseline="0" dirty="0" smtClean="0">
                <a:solidFill>
                  <a:srgbClr val="000000"/>
                </a:solidFill>
              </a:rPr>
              <a:t>1</a:t>
            </a:r>
            <a:r>
              <a:rPr lang="en-US" dirty="0" smtClean="0">
                <a:solidFill>
                  <a:srgbClr val="000000"/>
                </a:solidFill>
              </a:rPr>
              <a:t> minute]</a:t>
            </a:r>
          </a:p>
          <a:p>
            <a:endParaRPr lang="en-US" b="1" baseline="0" dirty="0" smtClean="0">
              <a:solidFill>
                <a:srgbClr val="000000"/>
              </a:solidFill>
            </a:endParaRPr>
          </a:p>
          <a:p>
            <a:r>
              <a:rPr lang="en-US" i="1" baseline="0" dirty="0" smtClean="0">
                <a:solidFill>
                  <a:srgbClr val="000000"/>
                </a:solidFill>
              </a:rPr>
              <a:t>Instructions</a:t>
            </a:r>
            <a:r>
              <a:rPr lang="en-US" baseline="0" dirty="0" smtClean="0">
                <a:solidFill>
                  <a:srgbClr val="000000"/>
                </a:solidFill>
              </a:rPr>
              <a:t>: Introduce yourself and any co-facilitator or web conferencing producer who might be helping with the session. Acknowledge the relative size of the audience, and consider having participants chat in their location</a:t>
            </a:r>
            <a:r>
              <a:rPr lang="en-US" u="none" baseline="0" dirty="0" smtClean="0">
                <a:solidFill>
                  <a:srgbClr val="000000"/>
                </a:solidFill>
              </a:rPr>
              <a:t>s</a:t>
            </a:r>
            <a:r>
              <a:rPr lang="en-US" baseline="0" dirty="0" smtClean="0">
                <a:solidFill>
                  <a:srgbClr val="000000"/>
                </a:solidFill>
              </a:rPr>
              <a:t> if this information is not readily apparent. The point is to give people a sense of who is participating in the session today.</a:t>
            </a:r>
            <a:endParaRPr lang="en-US"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z="900" smtClean="0"/>
              <a:pPr/>
              <a:t>3</a:t>
            </a:fld>
            <a:endParaRPr lang="en-US" sz="900"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r>
              <a:rPr lang="en-US" dirty="0" smtClean="0">
                <a:solidFill>
                  <a:srgbClr val="000000"/>
                </a:solidFill>
              </a:rPr>
              <a:t>[</a:t>
            </a:r>
            <a:r>
              <a:rPr lang="en-US" dirty="0" smtClean="0"/>
              <a:t>Time</a:t>
            </a:r>
            <a:r>
              <a:rPr lang="en-US" dirty="0" smtClean="0">
                <a:solidFill>
                  <a:srgbClr val="000000"/>
                </a:solidFill>
              </a:rPr>
              <a:t>: 1 minute]</a:t>
            </a:r>
          </a:p>
          <a:p>
            <a:endParaRPr lang="en-US" dirty="0" smtClean="0">
              <a:solidFill>
                <a:srgbClr val="000000"/>
              </a:solidFill>
            </a:endParaRPr>
          </a:p>
          <a:p>
            <a:r>
              <a:rPr lang="en-US" i="1" dirty="0" smtClean="0">
                <a:solidFill>
                  <a:srgbClr val="000000"/>
                </a:solidFill>
              </a:rPr>
              <a:t>Say</a:t>
            </a:r>
            <a:r>
              <a:rPr lang="en-US" dirty="0" smtClean="0">
                <a:solidFill>
                  <a:srgbClr val="000000"/>
                </a:solidFill>
              </a:rPr>
              <a:t>: Today’s session has been designed to be an interactive experience. To get the most from the session, here are a few tips about how to participate.</a:t>
            </a:r>
          </a:p>
          <a:p>
            <a:endParaRPr lang="en-US" i="1" dirty="0" smtClean="0">
              <a:solidFill>
                <a:srgbClr val="000000"/>
              </a:solidFill>
            </a:endParaRPr>
          </a:p>
          <a:p>
            <a:r>
              <a:rPr lang="en-US" i="1" dirty="0" smtClean="0">
                <a:solidFill>
                  <a:srgbClr val="000000"/>
                </a:solidFill>
              </a:rPr>
              <a:t>Instructions</a:t>
            </a:r>
            <a:r>
              <a:rPr lang="en-US" dirty="0" smtClean="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i="1" dirty="0" smtClean="0">
              <a:solidFill>
                <a:srgbClr val="000000"/>
              </a:solidFill>
            </a:endParaRPr>
          </a:p>
          <a:p>
            <a:r>
              <a:rPr lang="en-US" i="1" dirty="0" smtClean="0">
                <a:solidFill>
                  <a:srgbClr val="000000"/>
                </a:solidFill>
              </a:rPr>
              <a:t>Say</a:t>
            </a:r>
            <a:r>
              <a:rPr lang="en-US" dirty="0" smtClean="0">
                <a:solidFill>
                  <a:srgbClr val="000000"/>
                </a:solidFill>
              </a:rPr>
              <a:t>: It appears we are ready to start.</a:t>
            </a: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r>
              <a:rPr lang="en-US" dirty="0" smtClean="0"/>
              <a:t>[Time: 5 minutes]</a:t>
            </a:r>
          </a:p>
          <a:p>
            <a:endParaRPr lang="en-US" dirty="0" smtClean="0"/>
          </a:p>
          <a:p>
            <a:r>
              <a:rPr lang="en-US" i="1" dirty="0" smtClean="0"/>
              <a:t>Say: </a:t>
            </a:r>
            <a:r>
              <a:rPr lang="en-US" dirty="0" smtClean="0"/>
              <a:t>The word “budgeting” alone is enough to produce groans in many business circles. So, what’s your perspective on the effectiveness of budgeting in organizations? You’ve shared some interesting thoughts on chat.</a:t>
            </a:r>
          </a:p>
          <a:p>
            <a:endParaRPr lang="en-US" i="1" dirty="0" smtClean="0"/>
          </a:p>
          <a:p>
            <a:r>
              <a:rPr lang="en-US" i="1" dirty="0" smtClean="0"/>
              <a:t>Instructions: </a:t>
            </a:r>
            <a:r>
              <a:rPr lang="en-US" dirty="0" smtClean="0"/>
              <a:t>Highlight responses and call on 2-3 participants to expand on their answers.</a:t>
            </a:r>
          </a:p>
          <a:p>
            <a:endParaRPr lang="en-US" dirty="0" smtClean="0"/>
          </a:p>
          <a:p>
            <a:r>
              <a:rPr lang="en-US" i="1" dirty="0" smtClean="0"/>
              <a:t>Note: </a:t>
            </a:r>
            <a:r>
              <a:rPr lang="en-US" dirty="0" smtClean="0"/>
              <a:t>Experienced facilitators may wish to use the annotation feature to summarize responses in writing on the slide or virtual white board. </a:t>
            </a:r>
          </a:p>
          <a:p>
            <a:r>
              <a:rPr lang="en-US" dirty="0" smtClean="0"/>
              <a:t> </a:t>
            </a:r>
          </a:p>
          <a:p>
            <a:pPr lvl="0"/>
            <a:r>
              <a:rPr lang="en-US" i="1" dirty="0" smtClean="0"/>
              <a:t>Say:</a:t>
            </a:r>
            <a:r>
              <a:rPr lang="en-US" dirty="0" smtClean="0"/>
              <a:t> In fact, budgeting is not just something you have to endure quarterly or get through once a year to comply with corporate requests or bankers’ questions. Budgeting gives you a roadmap to where you want to go. It is a useful, real-time, flexible tool that offers you immediate feedback so you can make adjustments to impact performance. Even in uncertain environments, budgets allow you to accomplish three things: </a:t>
            </a:r>
          </a:p>
          <a:p>
            <a:pPr lvl="0"/>
            <a:endParaRPr lang="en-US" dirty="0" smtClean="0"/>
          </a:p>
          <a:p>
            <a:pPr marL="171450" lvl="0" indent="-171450">
              <a:buFont typeface="Arial" charset="0"/>
              <a:buChar char="•"/>
            </a:pPr>
            <a:r>
              <a:rPr lang="en-US" dirty="0" smtClean="0"/>
              <a:t>Communicate priorities inside the firm to align efforts with goals. </a:t>
            </a:r>
          </a:p>
          <a:p>
            <a:pPr marL="171450" lvl="0" indent="-171450">
              <a:buFont typeface="Arial" charset="0"/>
              <a:buChar char="•"/>
            </a:pPr>
            <a:r>
              <a:rPr lang="en-US" dirty="0" smtClean="0"/>
              <a:t>Leverage an early-warning system for poor performance. </a:t>
            </a:r>
          </a:p>
          <a:p>
            <a:pPr marL="171450" lvl="0" indent="-171450">
              <a:buFont typeface="Arial" charset="0"/>
              <a:buChar char="•"/>
            </a:pPr>
            <a:r>
              <a:rPr lang="en-US" dirty="0" smtClean="0"/>
              <a:t>Generate valuable information about markets and how to respond to </a:t>
            </a:r>
            <a:r>
              <a:rPr lang="en-US" dirty="0"/>
              <a:t>changes—both </a:t>
            </a:r>
            <a:r>
              <a:rPr lang="en-US" dirty="0" smtClean="0"/>
              <a:t>expected and unexpected. </a:t>
            </a:r>
          </a:p>
          <a:p>
            <a:pPr lvl="0"/>
            <a:endParaRPr lang="en-US" dirty="0" smtClean="0"/>
          </a:p>
          <a:p>
            <a:pPr lvl="0"/>
            <a:r>
              <a:rPr lang="en-US" dirty="0" smtClean="0"/>
              <a:t>For these reasons, it’s critical to understand how budgets work and how you contribute to various budgeting processes, regardless of your role. Today’s session is designed to help you do that. </a:t>
            </a:r>
            <a:endParaRPr lang="en-US" b="0" kern="1200" dirty="0" smtClean="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dirty="0"/>
          </a:p>
        </p:txBody>
      </p:sp>
    </p:spTree>
    <p:extLst>
      <p:ext uri="{BB962C8B-B14F-4D97-AF65-F5344CB8AC3E}">
        <p14:creationId xmlns:p14="http://schemas.microsoft.com/office/powerpoint/2010/main" val="15427695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dirty="0" smtClean="0"/>
          </a:p>
          <a:p>
            <a:r>
              <a:rPr lang="en-US" dirty="0"/>
              <a:t>[Time: </a:t>
            </a:r>
            <a:r>
              <a:rPr lang="en-US" kern="1200" dirty="0" smtClean="0">
                <a:solidFill>
                  <a:schemeClr val="tx1"/>
                </a:solidFill>
                <a:effectLst/>
              </a:rPr>
              <a:t>1 minute]</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a:t>
            </a:r>
            <a:r>
              <a:rPr lang="en-US" dirty="0" smtClean="0"/>
              <a:t>Specifically, our </a:t>
            </a:r>
            <a:r>
              <a:rPr lang="en-US" kern="1200" dirty="0" smtClean="0">
                <a:solidFill>
                  <a:schemeClr val="tx1"/>
                </a:solidFill>
                <a:effectLst/>
              </a:rPr>
              <a:t>lesson today will help you to:</a:t>
            </a:r>
          </a:p>
          <a:p>
            <a:endParaRPr lang="en-US" kern="1200" dirty="0" smtClean="0">
              <a:solidFill>
                <a:schemeClr val="tx1"/>
              </a:solidFill>
              <a:effectLst/>
            </a:endParaRPr>
          </a:p>
          <a:p>
            <a:pPr marL="171450" lvl="0" indent="-171450">
              <a:buFont typeface="Arial" charset="0"/>
              <a:buChar char="•"/>
            </a:pPr>
            <a:r>
              <a:rPr lang="en-US" b="1" dirty="0"/>
              <a:t>Identify the link between </a:t>
            </a:r>
            <a:r>
              <a:rPr lang="en-US" b="1" dirty="0" smtClean="0"/>
              <a:t>budgeting, operations, and</a:t>
            </a:r>
            <a:r>
              <a:rPr lang="en-US" b="1" baseline="0" dirty="0" smtClean="0"/>
              <a:t> planning</a:t>
            </a:r>
            <a:r>
              <a:rPr lang="en-US" dirty="0" smtClean="0"/>
              <a:t>, paying careful attention to the ways in which your everyday decisions regarding budgets impact the ”big picture” in your business. </a:t>
            </a:r>
            <a:r>
              <a:rPr lang="en-US" dirty="0"/>
              <a:t> </a:t>
            </a:r>
          </a:p>
          <a:p>
            <a:pPr marL="171450" lvl="0" indent="-171450">
              <a:buFont typeface="Arial" charset="0"/>
              <a:buChar char="•"/>
            </a:pPr>
            <a:r>
              <a:rPr lang="en-US" b="1" dirty="0"/>
              <a:t>Contribute to budgeting </a:t>
            </a:r>
            <a:r>
              <a:rPr lang="en-US" b="1" dirty="0" smtClean="0"/>
              <a:t>processes</a:t>
            </a:r>
            <a:r>
              <a:rPr lang="en-US" dirty="0"/>
              <a:t>—specifically</a:t>
            </a:r>
            <a:r>
              <a:rPr lang="en-US" dirty="0" smtClean="0"/>
              <a:t>, operating and capital budget processes.</a:t>
            </a:r>
            <a:endParaRPr lang="en-US" dirty="0"/>
          </a:p>
          <a:p>
            <a:pPr marL="171450" lvl="0" indent="-171450">
              <a:buFont typeface="Arial" charset="0"/>
              <a:buChar char="•"/>
            </a:pPr>
            <a:r>
              <a:rPr lang="en-US" b="1" dirty="0"/>
              <a:t>Analyze and address budget </a:t>
            </a:r>
            <a:r>
              <a:rPr lang="en-US" b="1" dirty="0" smtClean="0"/>
              <a:t>variances</a:t>
            </a:r>
            <a:r>
              <a:rPr lang="en-US" dirty="0" smtClean="0"/>
              <a:t> by testing </a:t>
            </a:r>
            <a:r>
              <a:rPr lang="en-US" dirty="0"/>
              <a:t>your </a:t>
            </a:r>
            <a:r>
              <a:rPr lang="en-US" dirty="0" smtClean="0"/>
              <a:t>assumptions and tackling discrepancies when things don’t go according to plan.</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794125"/>
            <a:ext cx="5486400" cy="4664075"/>
          </a:xfrm>
        </p:spPr>
        <p:txBody>
          <a:bodyPr/>
          <a:lstStyle/>
          <a:p>
            <a:r>
              <a:rPr lang="en-US" sz="1000" b="1" dirty="0" smtClean="0"/>
              <a:t>Facilitator notes:</a:t>
            </a:r>
          </a:p>
          <a:p>
            <a:endParaRPr lang="en-US" sz="1000" i="1" dirty="0" smtClean="0"/>
          </a:p>
          <a:p>
            <a:r>
              <a:rPr lang="en-US" dirty="0" smtClean="0"/>
              <a:t>[</a:t>
            </a:r>
            <a:r>
              <a:rPr lang="en-US" dirty="0"/>
              <a:t>Time</a:t>
            </a:r>
            <a:r>
              <a:rPr lang="en-US" dirty="0" smtClean="0"/>
              <a:t>: 1/2 minute]</a:t>
            </a:r>
          </a:p>
          <a:p>
            <a:endParaRPr lang="en-US" sz="1000" i="1" dirty="0" smtClean="0"/>
          </a:p>
          <a:p>
            <a:r>
              <a:rPr lang="en-US" i="1" dirty="0" smtClean="0"/>
              <a:t>Say: </a:t>
            </a:r>
            <a:r>
              <a:rPr lang="en-US" dirty="0"/>
              <a:t>In simple terms, </a:t>
            </a:r>
            <a:r>
              <a:rPr lang="en-US" dirty="0" smtClean="0"/>
              <a:t>a </a:t>
            </a:r>
            <a:r>
              <a:rPr lang="en-US" b="1" dirty="0"/>
              <a:t>budget</a:t>
            </a:r>
            <a:r>
              <a:rPr lang="en-US" dirty="0"/>
              <a:t> is a document that translates a group’s or organization’s strategic and operational plans into </a:t>
            </a:r>
            <a:r>
              <a:rPr lang="en-US" dirty="0" smtClean="0"/>
              <a:t>an estimate of the resources that will be </a:t>
            </a:r>
            <a:r>
              <a:rPr lang="en-US" dirty="0"/>
              <a:t>required and </a:t>
            </a:r>
            <a:r>
              <a:rPr lang="en-US" dirty="0" smtClean="0"/>
              <a:t>the returns </a:t>
            </a:r>
            <a:r>
              <a:rPr lang="en-US" dirty="0"/>
              <a:t>anticipated over a certain period. A budget functions as </a:t>
            </a:r>
            <a:r>
              <a:rPr lang="en-US" dirty="0" smtClean="0"/>
              <a:t>a financial </a:t>
            </a:r>
            <a:r>
              <a:rPr lang="en-US" dirty="0"/>
              <a:t>blueprint or action plan that a group or organization uses to ensure that it has enough resources to achieve its goals. </a:t>
            </a:r>
            <a:endParaRPr lang="en-US" dirty="0" smtClean="0"/>
          </a:p>
          <a:p>
            <a:endParaRPr lang="en-US" dirty="0"/>
          </a:p>
          <a:p>
            <a:r>
              <a:rPr lang="en-US" dirty="0" smtClean="0"/>
              <a:t>The </a:t>
            </a:r>
            <a:r>
              <a:rPr lang="en-US" b="1" dirty="0" smtClean="0"/>
              <a:t>budgeting process </a:t>
            </a:r>
            <a:r>
              <a:rPr lang="en-US" dirty="0" smtClean="0"/>
              <a:t>is the act of creating various types of budgets at the unit and institutional levels. Budgeting helps a business ensure </a:t>
            </a:r>
            <a:r>
              <a:rPr lang="en-US" dirty="0"/>
              <a:t>that </a:t>
            </a:r>
            <a:r>
              <a:rPr lang="en-US" dirty="0" smtClean="0"/>
              <a:t>it is achieving its </a:t>
            </a:r>
            <a:r>
              <a:rPr lang="en-US" dirty="0"/>
              <a:t>goals </a:t>
            </a:r>
            <a:r>
              <a:rPr lang="en-US" dirty="0" smtClean="0"/>
              <a:t>and generating </a:t>
            </a:r>
            <a:r>
              <a:rPr lang="en-US" dirty="0"/>
              <a:t>the desired benefits. </a:t>
            </a:r>
            <a:r>
              <a:rPr lang="en-US" dirty="0" smtClean="0"/>
              <a:t>So you need to understand not only how these budgeting processes work, but also how they enable your organization </a:t>
            </a:r>
            <a:r>
              <a:rPr lang="en-US" dirty="0"/>
              <a:t>to better </a:t>
            </a:r>
            <a:r>
              <a:rPr lang="en-US" dirty="0" smtClean="0"/>
              <a:t>manage its </a:t>
            </a:r>
            <a:r>
              <a:rPr lang="en-US" dirty="0"/>
              <a:t>strategy and </a:t>
            </a:r>
            <a:r>
              <a:rPr lang="en-US" dirty="0" smtClean="0"/>
              <a:t>drive value.</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495301" y="3581999"/>
            <a:ext cx="5803900" cy="5494867"/>
          </a:xfrm>
        </p:spPr>
        <p:txBody>
          <a:bodyPr/>
          <a:lstStyle/>
          <a:p>
            <a:r>
              <a:rPr lang="en-US" sz="850" b="1" dirty="0" smtClean="0"/>
              <a:t>Facilitator notes:</a:t>
            </a:r>
          </a:p>
          <a:p>
            <a:endParaRPr lang="en-US" sz="850" b="1" dirty="0" smtClean="0"/>
          </a:p>
          <a:p>
            <a:r>
              <a:rPr lang="en-US" sz="850" dirty="0"/>
              <a:t>[Time: </a:t>
            </a:r>
            <a:r>
              <a:rPr lang="en-US" sz="850" dirty="0" smtClean="0"/>
              <a:t>6 1/2 </a:t>
            </a:r>
            <a:r>
              <a:rPr lang="en-US" sz="850" kern="1200" dirty="0" smtClean="0">
                <a:solidFill>
                  <a:schemeClr val="tx1"/>
                </a:solidFill>
                <a:effectLst/>
              </a:rPr>
              <a:t>minutes]</a:t>
            </a:r>
          </a:p>
          <a:p>
            <a:endParaRPr lang="en-US" sz="850" i="1" kern="1200" dirty="0" smtClean="0">
              <a:solidFill>
                <a:schemeClr val="tx1"/>
              </a:solidFill>
              <a:effectLst/>
            </a:endParaRPr>
          </a:p>
          <a:p>
            <a:r>
              <a:rPr lang="en-US" sz="850" i="1" kern="1200" dirty="0" smtClean="0">
                <a:solidFill>
                  <a:schemeClr val="tx1"/>
                </a:solidFill>
                <a:effectLst/>
              </a:rPr>
              <a:t>Say: </a:t>
            </a:r>
            <a:r>
              <a:rPr lang="en-US" sz="850" dirty="0" smtClean="0"/>
              <a:t>There </a:t>
            </a:r>
            <a:r>
              <a:rPr lang="en-US" sz="850" dirty="0"/>
              <a:t>are many types of </a:t>
            </a:r>
            <a:r>
              <a:rPr lang="en-US" sz="850" dirty="0" smtClean="0"/>
              <a:t>budgets. The Harvard </a:t>
            </a:r>
            <a:r>
              <a:rPr lang="en-US" sz="850" dirty="0"/>
              <a:t>ManageMentor lesson you were asked to review in preparation for our session </a:t>
            </a:r>
            <a:r>
              <a:rPr lang="en-US" sz="850" dirty="0" smtClean="0"/>
              <a:t>today highlights three in particular:</a:t>
            </a:r>
            <a:endParaRPr lang="en-US" sz="850" dirty="0"/>
          </a:p>
          <a:p>
            <a:pPr marL="171450" indent="-171450">
              <a:buFont typeface="Arial" charset="0"/>
              <a:buChar char="•"/>
            </a:pPr>
            <a:r>
              <a:rPr lang="en-US" sz="850" b="1" dirty="0"/>
              <a:t>Operating budgets</a:t>
            </a:r>
            <a:r>
              <a:rPr lang="en-US" sz="850" dirty="0"/>
              <a:t> reflect a group’s or organization’s day-to-day revenues and </a:t>
            </a:r>
            <a:r>
              <a:rPr lang="en-US" sz="850" dirty="0" smtClean="0"/>
              <a:t>expenses, typically over </a:t>
            </a:r>
            <a:r>
              <a:rPr lang="en-US" sz="850" dirty="0"/>
              <a:t>a one-year period.</a:t>
            </a:r>
          </a:p>
          <a:p>
            <a:pPr marL="171450" indent="-171450">
              <a:buFont typeface="Arial" charset="0"/>
              <a:buChar char="•"/>
            </a:pPr>
            <a:r>
              <a:rPr lang="en-US" sz="850" b="1" dirty="0"/>
              <a:t>Capital budgets</a:t>
            </a:r>
            <a:r>
              <a:rPr lang="en-US" sz="850" dirty="0"/>
              <a:t> show planned outlays for investments in plant, equipment, and product development. </a:t>
            </a:r>
          </a:p>
          <a:p>
            <a:pPr marL="171450" indent="-171450">
              <a:buFont typeface="Arial" charset="0"/>
              <a:buChar char="•"/>
            </a:pPr>
            <a:r>
              <a:rPr lang="en-US" sz="850" b="1" dirty="0"/>
              <a:t>Cash budgets</a:t>
            </a:r>
            <a:r>
              <a:rPr lang="en-US" sz="850" dirty="0"/>
              <a:t> plot the expected cash balances an organization will experience during the forecast </a:t>
            </a:r>
            <a:r>
              <a:rPr lang="en-US" sz="850" dirty="0" smtClean="0"/>
              <a:t>period. </a:t>
            </a:r>
            <a:endParaRPr lang="en-US" sz="850" dirty="0"/>
          </a:p>
          <a:p>
            <a:endParaRPr lang="en-US" sz="850" dirty="0"/>
          </a:p>
          <a:p>
            <a:r>
              <a:rPr lang="en-US" sz="850" dirty="0"/>
              <a:t>You probably won’t be preparing cash budgets unless you work in your organization’s finance department, so our work today is going to focus on operating and capital budgets, both of which you may need to prepare or contribute to in your role. Getting </a:t>
            </a:r>
            <a:r>
              <a:rPr lang="en-US" sz="850" dirty="0" smtClean="0"/>
              <a:t>these budgets </a:t>
            </a:r>
            <a:r>
              <a:rPr lang="en-US" sz="850" dirty="0"/>
              <a:t>right is </a:t>
            </a:r>
            <a:r>
              <a:rPr lang="en-US" sz="850" dirty="0" smtClean="0"/>
              <a:t>important for your business.</a:t>
            </a:r>
          </a:p>
          <a:p>
            <a:endParaRPr lang="en-US" sz="850" dirty="0"/>
          </a:p>
          <a:p>
            <a:r>
              <a:rPr lang="en-US" sz="850" i="1" dirty="0" smtClean="0"/>
              <a:t>Ask: </a:t>
            </a:r>
            <a:r>
              <a:rPr lang="en-US" sz="850" dirty="0" smtClean="0"/>
              <a:t>What are some of the ways budgets help your business? Chat in any that come to mind. </a:t>
            </a:r>
          </a:p>
          <a:p>
            <a:r>
              <a:rPr lang="en-US" sz="850" b="1" i="1" dirty="0" smtClean="0"/>
              <a:t>Potential answers</a:t>
            </a:r>
            <a:r>
              <a:rPr lang="en-US" sz="850" i="1" dirty="0" smtClean="0"/>
              <a:t>: </a:t>
            </a:r>
            <a:r>
              <a:rPr lang="en-US" sz="850" dirty="0" smtClean="0"/>
              <a:t>Budgets </a:t>
            </a:r>
            <a:r>
              <a:rPr lang="en-US" sz="850" dirty="0"/>
              <a:t>help a group or </a:t>
            </a:r>
            <a:r>
              <a:rPr lang="en-US" sz="850" dirty="0" smtClean="0"/>
              <a:t>organization</a:t>
            </a:r>
            <a:r>
              <a:rPr lang="en-US" sz="850" dirty="0"/>
              <a:t> </a:t>
            </a:r>
            <a:r>
              <a:rPr lang="is-IS" sz="850" dirty="0" smtClean="0"/>
              <a:t>…</a:t>
            </a:r>
            <a:endParaRPr lang="en-US" sz="850" dirty="0"/>
          </a:p>
          <a:p>
            <a:pPr marL="171450" indent="-171450">
              <a:buFont typeface="Arial" charset="0"/>
              <a:buChar char="•"/>
            </a:pPr>
            <a:r>
              <a:rPr lang="en-US" sz="850" dirty="0"/>
              <a:t>Put </a:t>
            </a:r>
            <a:r>
              <a:rPr lang="en-US" sz="850" dirty="0" smtClean="0"/>
              <a:t>financial </a:t>
            </a:r>
            <a:r>
              <a:rPr lang="en-US" sz="850" dirty="0"/>
              <a:t>components into one coherent picture that shows </a:t>
            </a:r>
            <a:r>
              <a:rPr lang="en-US" sz="850" dirty="0" smtClean="0"/>
              <a:t>strategic </a:t>
            </a:r>
            <a:r>
              <a:rPr lang="en-US" sz="850" dirty="0"/>
              <a:t>and operational goals along with </a:t>
            </a:r>
            <a:r>
              <a:rPr lang="en-US" sz="850" dirty="0" smtClean="0"/>
              <a:t>financial health.</a:t>
            </a:r>
            <a:endParaRPr lang="en-US" sz="850" dirty="0"/>
          </a:p>
          <a:p>
            <a:pPr marL="171450" indent="-171450">
              <a:buFont typeface="Arial" charset="0"/>
              <a:buChar char="•"/>
            </a:pPr>
            <a:r>
              <a:rPr lang="en-US" sz="850" dirty="0"/>
              <a:t>Align individual teams, departments, and business units behind the organization’s </a:t>
            </a:r>
            <a:r>
              <a:rPr lang="en-US" sz="850" dirty="0" smtClean="0"/>
              <a:t>goals.</a:t>
            </a:r>
            <a:endParaRPr lang="en-US" sz="850" dirty="0"/>
          </a:p>
          <a:p>
            <a:pPr marL="171450" indent="-171450">
              <a:buFont typeface="Arial" charset="0"/>
              <a:buChar char="•"/>
            </a:pPr>
            <a:r>
              <a:rPr lang="en-US" sz="850" dirty="0"/>
              <a:t>Allocate resources </a:t>
            </a:r>
            <a:r>
              <a:rPr lang="en-US" sz="850" dirty="0" smtClean="0"/>
              <a:t>wisely.</a:t>
            </a:r>
            <a:endParaRPr lang="en-US" sz="850" dirty="0"/>
          </a:p>
          <a:p>
            <a:pPr marL="171450" indent="-171450">
              <a:buFont typeface="Arial" charset="0"/>
              <a:buChar char="•"/>
            </a:pPr>
            <a:r>
              <a:rPr lang="en-US" sz="850" dirty="0"/>
              <a:t>Communicate financial </a:t>
            </a:r>
            <a:r>
              <a:rPr lang="en-US" sz="850" dirty="0" smtClean="0"/>
              <a:t>expectations.</a:t>
            </a:r>
            <a:endParaRPr lang="en-US" sz="850" dirty="0"/>
          </a:p>
          <a:p>
            <a:pPr marL="171450" indent="-171450">
              <a:buFont typeface="Arial" charset="0"/>
              <a:buChar char="•"/>
            </a:pPr>
            <a:r>
              <a:rPr lang="en-US" sz="850" dirty="0"/>
              <a:t>Evaluate and motivate managers’ and employees’ </a:t>
            </a:r>
            <a:r>
              <a:rPr lang="en-US" sz="850" dirty="0" smtClean="0"/>
              <a:t>performance.</a:t>
            </a:r>
            <a:endParaRPr lang="en-US" sz="850" dirty="0"/>
          </a:p>
          <a:p>
            <a:pPr marL="171450" indent="-171450">
              <a:buFont typeface="Arial" charset="0"/>
              <a:buChar char="•"/>
            </a:pPr>
            <a:r>
              <a:rPr lang="en-US" sz="850" dirty="0"/>
              <a:t>Communicate goals to external </a:t>
            </a:r>
            <a:r>
              <a:rPr lang="en-US" sz="850" dirty="0" smtClean="0"/>
              <a:t>stakeholders.</a:t>
            </a:r>
            <a:endParaRPr lang="en-US" sz="850" dirty="0"/>
          </a:p>
          <a:p>
            <a:pPr marL="171450" indent="-171450">
              <a:buFont typeface="Arial" charset="0"/>
              <a:buChar char="•"/>
            </a:pPr>
            <a:r>
              <a:rPr lang="en-US" sz="850" dirty="0"/>
              <a:t>Take corrective action when actual business results don’t match the target results shown in the </a:t>
            </a:r>
            <a:r>
              <a:rPr lang="en-US" sz="850" dirty="0" smtClean="0"/>
              <a:t>budget.</a:t>
            </a:r>
          </a:p>
          <a:p>
            <a:pPr marL="171450" indent="-171450">
              <a:buFont typeface="Arial" charset="0"/>
              <a:buChar char="•"/>
            </a:pPr>
            <a:r>
              <a:rPr lang="en-US" sz="850" dirty="0" smtClean="0"/>
              <a:t>Coordinate the organization as a whole, using a common language and framework.</a:t>
            </a:r>
            <a:endParaRPr lang="en-US" sz="850" dirty="0"/>
          </a:p>
          <a:p>
            <a:endParaRPr lang="en-US" sz="850" dirty="0"/>
          </a:p>
          <a:p>
            <a:r>
              <a:rPr lang="en-US" sz="850" i="1" dirty="0" smtClean="0"/>
              <a:t>Instructions: </a:t>
            </a:r>
            <a:r>
              <a:rPr lang="en-US" sz="850" dirty="0" smtClean="0"/>
              <a:t>Ask participants to chat in 1-2 ways in which budgets help a business. Use the list of potential answers to prompt responses or start the conversation. </a:t>
            </a:r>
            <a:endParaRPr lang="en-US" sz="850" i="1" dirty="0" smtClean="0"/>
          </a:p>
          <a:p>
            <a:endParaRPr lang="en-US" sz="850" dirty="0" smtClean="0"/>
          </a:p>
          <a:p>
            <a:r>
              <a:rPr lang="en-US" sz="850" i="1" dirty="0" smtClean="0"/>
              <a:t>Say: </a:t>
            </a:r>
            <a:r>
              <a:rPr lang="en-US" sz="850" dirty="0" smtClean="0"/>
              <a:t>Now, what’s your role in contributing to these critical processes? Let’s hear from one or two folks who perhaps have had some experience with this or have observed the budgeting process on your team.</a:t>
            </a:r>
          </a:p>
          <a:p>
            <a:r>
              <a:rPr lang="en-US" sz="850" b="1" i="1" dirty="0" smtClean="0"/>
              <a:t>Suggest or prompt potential answers if no hands are raised:</a:t>
            </a:r>
          </a:p>
          <a:p>
            <a:pPr marL="171450" indent="-171450">
              <a:buFont typeface="Arial" charset="0"/>
              <a:buChar char="•"/>
            </a:pPr>
            <a:r>
              <a:rPr lang="en-US" sz="850" b="1" dirty="0" smtClean="0"/>
              <a:t>Operating budgets: </a:t>
            </a:r>
            <a:r>
              <a:rPr lang="en-US" sz="850" dirty="0" smtClean="0"/>
              <a:t>You</a:t>
            </a:r>
            <a:r>
              <a:rPr lang="en-US" sz="850" i="1" dirty="0" smtClean="0"/>
              <a:t> </a:t>
            </a:r>
            <a:r>
              <a:rPr lang="en-US" sz="850" dirty="0" smtClean="0"/>
              <a:t>may </a:t>
            </a:r>
            <a:r>
              <a:rPr lang="en-US" sz="850" dirty="0"/>
              <a:t>need to prepare operating budgets for your group every </a:t>
            </a:r>
            <a:r>
              <a:rPr lang="en-US" sz="850" dirty="0" smtClean="0"/>
              <a:t>year or help your department prepare for these budgets by contributing information, analysis, or estimates. You also may need to manage to operating budget targets, ensuring that expenditures and activities align to established budget parameters.</a:t>
            </a:r>
          </a:p>
          <a:p>
            <a:pPr marL="171450" indent="-171450">
              <a:buFont typeface="Arial" charset="0"/>
              <a:buChar char="•"/>
            </a:pPr>
            <a:r>
              <a:rPr lang="en-US" sz="850" b="1" dirty="0" smtClean="0"/>
              <a:t>Capital budgets:</a:t>
            </a:r>
            <a:r>
              <a:rPr lang="en-US" sz="850" dirty="0" smtClean="0"/>
              <a:t> You also might create capital budgets or contribute information, analysis, or estimates for investments </a:t>
            </a:r>
            <a:r>
              <a:rPr lang="en-US" sz="850" dirty="0"/>
              <a:t>you’re considering making for your </a:t>
            </a:r>
            <a:r>
              <a:rPr lang="en-US" sz="850" dirty="0" smtClean="0"/>
              <a:t>group. </a:t>
            </a:r>
            <a:r>
              <a:rPr lang="en-US" sz="850" dirty="0"/>
              <a:t>Y</a:t>
            </a:r>
            <a:r>
              <a:rPr lang="en-US" sz="850" dirty="0" smtClean="0"/>
              <a:t>ou may need to identify </a:t>
            </a:r>
            <a:r>
              <a:rPr lang="en-US" sz="850" dirty="0"/>
              <a:t>the potential return on a given investment in a capital asset to determine whether the investment makes </a:t>
            </a:r>
            <a:r>
              <a:rPr lang="en-US" sz="850" dirty="0" smtClean="0"/>
              <a:t>sense, compare </a:t>
            </a:r>
            <a:r>
              <a:rPr lang="en-US" sz="850" dirty="0"/>
              <a:t>alternative investment </a:t>
            </a:r>
            <a:r>
              <a:rPr lang="en-US" sz="850" dirty="0" smtClean="0"/>
              <a:t>options, and make the case for the best choice.</a:t>
            </a:r>
          </a:p>
          <a:p>
            <a:endParaRPr lang="en-US" sz="850" i="1" dirty="0"/>
          </a:p>
          <a:p>
            <a:r>
              <a:rPr lang="en-US" sz="850" i="1" dirty="0" smtClean="0"/>
              <a:t>Instructions</a:t>
            </a:r>
            <a:r>
              <a:rPr lang="en-US" sz="850" i="1" dirty="0"/>
              <a:t>: </a:t>
            </a:r>
            <a:r>
              <a:rPr lang="en-US" sz="850" dirty="0" smtClean="0"/>
              <a:t>Call on 1-2 people to describe ways in which they contribute to budgeting processes. </a:t>
            </a:r>
            <a:endParaRPr lang="en-US" sz="850" i="1" dirty="0" smtClean="0"/>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721496"/>
            <a:ext cx="5486400" cy="5020484"/>
          </a:xfrm>
        </p:spPr>
        <p:txBody>
          <a:bodyPr/>
          <a:lstStyle/>
          <a:p>
            <a:r>
              <a:rPr lang="en-US" b="1" dirty="0" smtClean="0"/>
              <a:t>Facilitator notes:</a:t>
            </a:r>
          </a:p>
          <a:p>
            <a:endParaRPr lang="en-US" b="1" dirty="0" smtClean="0"/>
          </a:p>
          <a:p>
            <a:r>
              <a:rPr lang="en-US" dirty="0"/>
              <a:t>[Time: </a:t>
            </a:r>
            <a:r>
              <a:rPr lang="en-US" dirty="0" smtClean="0"/>
              <a:t>3</a:t>
            </a:r>
            <a:r>
              <a:rPr lang="en-US" kern="1200" dirty="0" smtClean="0">
                <a:solidFill>
                  <a:schemeClr val="tx1"/>
                </a:solidFill>
                <a:effectLst/>
              </a:rPr>
              <a:t> minutes]</a:t>
            </a:r>
          </a:p>
          <a:p>
            <a:endParaRPr lang="en-US" i="1" kern="1200" dirty="0" smtClean="0">
              <a:solidFill>
                <a:schemeClr val="tx1"/>
              </a:solidFill>
              <a:effectLst/>
            </a:endParaRPr>
          </a:p>
          <a:p>
            <a:r>
              <a:rPr lang="en-US" i="1" kern="1200" dirty="0" smtClean="0">
                <a:solidFill>
                  <a:schemeClr val="tx1"/>
                </a:solidFill>
                <a:effectLst/>
              </a:rPr>
              <a:t>Say: </a:t>
            </a:r>
            <a:r>
              <a:rPr lang="en-US" dirty="0" smtClean="0"/>
              <a:t>Companies </a:t>
            </a:r>
            <a:r>
              <a:rPr lang="en-US" dirty="0"/>
              <a:t>are increasingly adopting more holistic, more real-time management approaches, and for many, this is changing how they view, use, and develop budgets. New technology tools are helping to integrate budgeting with other management processes. For instance, strategic planning used to be handled separately from other processes, including budgeting. But today, organizations are beginning to link these processes so they can manage more effectively.</a:t>
            </a:r>
          </a:p>
          <a:p>
            <a:endParaRPr lang="en-US" dirty="0" smtClean="0"/>
          </a:p>
          <a:p>
            <a:r>
              <a:rPr lang="en-US" dirty="0" smtClean="0"/>
              <a:t>Even if your organization does not have a specific system or process to link budgeting with other management processes, you can view your budget like an institutional thermostat: It provides an important temperature check about how your business is performing against its overarching goals. You </a:t>
            </a:r>
            <a:r>
              <a:rPr lang="en-US" dirty="0"/>
              <a:t>set targets in your budgets for things like costs and revenues. At the end of that budget period, you review actual results and compare them to your targets. If you see differences, you take </a:t>
            </a:r>
            <a:r>
              <a:rPr lang="en-US" dirty="0" smtClean="0"/>
              <a:t>short-term corrective operational action. You also might take longer-term strategic action, such as reconsidering your competitive position in the markets you serve.</a:t>
            </a:r>
          </a:p>
          <a:p>
            <a:endParaRPr lang="en-US" dirty="0"/>
          </a:p>
          <a:p>
            <a:r>
              <a:rPr lang="en-US" i="1" dirty="0" smtClean="0"/>
              <a:t>Ask</a:t>
            </a:r>
            <a:r>
              <a:rPr lang="en-US" dirty="0" smtClean="0"/>
              <a:t>: What links do you observe between budgeting, operations, and planning in your business?</a:t>
            </a:r>
          </a:p>
          <a:p>
            <a:endParaRPr lang="en-US" dirty="0"/>
          </a:p>
          <a:p>
            <a:r>
              <a:rPr lang="en-US" b="1" i="1" dirty="0" smtClean="0"/>
              <a:t>Potential answers/prompts include:</a:t>
            </a:r>
          </a:p>
          <a:p>
            <a:pPr marL="171450" indent="-171450">
              <a:buFont typeface="Arial" charset="0"/>
              <a:buChar char="•"/>
            </a:pPr>
            <a:r>
              <a:rPr lang="en-US" dirty="0" smtClean="0"/>
              <a:t>Budgets serve </a:t>
            </a:r>
            <a:r>
              <a:rPr lang="en-US" dirty="0"/>
              <a:t>as </a:t>
            </a:r>
            <a:r>
              <a:rPr lang="en-US" dirty="0" smtClean="0"/>
              <a:t>a foundation of operations and strategy: They define the </a:t>
            </a:r>
            <a:r>
              <a:rPr lang="en-US" dirty="0"/>
              <a:t>resources the organization needs to translate its </a:t>
            </a:r>
            <a:r>
              <a:rPr lang="en-US" dirty="0" smtClean="0"/>
              <a:t>plans </a:t>
            </a:r>
            <a:r>
              <a:rPr lang="en-US" dirty="0"/>
              <a:t>into action. </a:t>
            </a:r>
            <a:endParaRPr lang="en-US" dirty="0" smtClean="0"/>
          </a:p>
          <a:p>
            <a:pPr marL="171450" indent="-171450">
              <a:buFont typeface="Arial" charset="0"/>
              <a:buChar char="•"/>
            </a:pPr>
            <a:r>
              <a:rPr lang="en-US" dirty="0"/>
              <a:t>Budgeting also serves as a system of checks and balances: The outcomes of budgets indicate how well an organization is performing according to those plans, enabling executives and managers to make course corrections as needed to improve performance. </a:t>
            </a:r>
            <a:endParaRPr lang="en-US" dirty="0" smtClean="0"/>
          </a:p>
          <a:p>
            <a:pPr marL="171450" indent="-171450">
              <a:buFont typeface="Arial" charset="0"/>
              <a:buChar char="•"/>
            </a:pPr>
            <a:r>
              <a:rPr lang="en-US" dirty="0" smtClean="0"/>
              <a:t>A budget </a:t>
            </a:r>
            <a:r>
              <a:rPr lang="en-US" dirty="0"/>
              <a:t>includes both human and material </a:t>
            </a:r>
            <a:r>
              <a:rPr lang="en-US" dirty="0" smtClean="0"/>
              <a:t>resource costs, which are generally derived from the strategic and operational plans. Strategic plans outline </a:t>
            </a:r>
            <a:r>
              <a:rPr lang="en-US" dirty="0"/>
              <a:t>what kind of resource allocation is needed to </a:t>
            </a:r>
            <a:r>
              <a:rPr lang="en-US" dirty="0" smtClean="0"/>
              <a:t>achieve broad organizational </a:t>
            </a:r>
            <a:r>
              <a:rPr lang="en-US" dirty="0" smtClean="0"/>
              <a:t>objectives; operational </a:t>
            </a:r>
            <a:r>
              <a:rPr lang="en-US" dirty="0" smtClean="0"/>
              <a:t>plans reflect the use </a:t>
            </a:r>
            <a:r>
              <a:rPr lang="en-US" dirty="0"/>
              <a:t>of company </a:t>
            </a:r>
            <a:r>
              <a:rPr lang="en-US" dirty="0" smtClean="0"/>
              <a:t>resources</a:t>
            </a:r>
            <a:r>
              <a:rPr lang="en-US" dirty="0"/>
              <a:t>, such as equipment and </a:t>
            </a:r>
            <a:r>
              <a:rPr lang="en-US" dirty="0" smtClean="0"/>
              <a:t>facilities, for day-to-day operations. </a:t>
            </a:r>
          </a:p>
          <a:p>
            <a:pPr marL="171450" indent="-171450">
              <a:buFont typeface="Arial" charset="0"/>
              <a:buChar char="•"/>
            </a:pPr>
            <a:r>
              <a:rPr lang="en-US" dirty="0"/>
              <a:t>Budgeting enables enterprises to take prompt action. And with a growing array of data-gathering and analytic technology tools available, budgeting can play an </a:t>
            </a:r>
            <a:r>
              <a:rPr lang="en-US" dirty="0" smtClean="0"/>
              <a:t>ever more </a:t>
            </a:r>
            <a:r>
              <a:rPr lang="en-US" dirty="0"/>
              <a:t>relevant role in helping organizations be </a:t>
            </a:r>
            <a:r>
              <a:rPr lang="en-US" dirty="0" smtClean="0"/>
              <a:t>more responsive to change, as well as being efficient</a:t>
            </a:r>
            <a:r>
              <a:rPr lang="en-US" dirty="0"/>
              <a:t>, effective, and successful.</a:t>
            </a:r>
            <a:endParaRPr lang="en-US" dirty="0" smtClean="0"/>
          </a:p>
          <a:p>
            <a:endParaRPr lang="en-US" dirty="0"/>
          </a:p>
          <a:p>
            <a:r>
              <a:rPr lang="en-US" i="1" dirty="0" smtClean="0"/>
              <a:t>Instructions</a:t>
            </a:r>
            <a:r>
              <a:rPr lang="en-US" dirty="0" smtClean="0"/>
              <a:t>: Ask participants to chat in answers; if time permits, encourage participants to raise their hands to elaborate on their responses.</a:t>
            </a:r>
            <a:endParaRPr lang="en-US" i="1" dirty="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dirty="0"/>
          </a:p>
        </p:txBody>
      </p:sp>
    </p:spTree>
    <p:extLst>
      <p:ext uri="{BB962C8B-B14F-4D97-AF65-F5344CB8AC3E}">
        <p14:creationId xmlns:p14="http://schemas.microsoft.com/office/powerpoint/2010/main" val="195527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2018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82577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444499" y="1831975"/>
            <a:ext cx="8233833" cy="42216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9274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smtClean="0"/>
              <a:t>Bullet</a:t>
            </a:r>
          </a:p>
          <a:p>
            <a:pPr lvl="1"/>
            <a:r>
              <a:rPr lang="en-US" dirty="0" smtClean="0"/>
              <a:t>Sub bullet</a:t>
            </a:r>
          </a:p>
          <a:p>
            <a:pPr lvl="0"/>
            <a:r>
              <a:rPr lang="en-US" dirty="0" smtClean="0"/>
              <a:t>Bullet</a:t>
            </a:r>
          </a:p>
          <a:p>
            <a:pPr lvl="0"/>
            <a:r>
              <a:rPr lang="en-US" dirty="0" smtClean="0"/>
              <a:t>Bullet</a:t>
            </a:r>
          </a:p>
          <a:p>
            <a:pPr lvl="0"/>
            <a:endParaRPr lang="en-US" dirty="0" smtClean="0"/>
          </a:p>
        </p:txBody>
      </p:sp>
    </p:spTree>
    <p:extLst>
      <p:ext uri="{BB962C8B-B14F-4D97-AF65-F5344CB8AC3E}">
        <p14:creationId xmlns:p14="http://schemas.microsoft.com/office/powerpoint/2010/main" val="262062878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87932626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smtClean="0"/>
              <a:t>Click to edit master title style</a:t>
            </a:r>
            <a:endParaRPr lang="en-US" dirty="0"/>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2018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643746" y="664718"/>
              <a:ext cx="1098177" cy="246221"/>
            </a:xfrm>
            <a:prstGeom prst="rect">
              <a:avLst/>
            </a:prstGeom>
            <a:noFill/>
          </p:spPr>
          <p:txBody>
            <a:bodyPr wrap="square" rtlCol="0">
              <a:spAutoFit/>
            </a:bodyPr>
            <a:lstStyle/>
            <a:p>
              <a:pPr algn="ctr"/>
              <a:r>
                <a:rPr lang="en-US" sz="1000" cap="all" dirty="0" smtClean="0">
                  <a:solidFill>
                    <a:schemeClr val="bg1"/>
                  </a:solidFill>
                </a:rPr>
                <a:t>Budgeting</a:t>
              </a:r>
              <a:endParaRPr lang="en-US" sz="1000" cap="all" dirty="0">
                <a:solidFill>
                  <a:schemeClr val="bg1"/>
                </a:solidFill>
              </a:endParaRP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smtClean="0"/>
              <a:t>Click to edit Master text styles</a:t>
            </a:r>
          </a:p>
        </p:txBody>
      </p:sp>
    </p:spTree>
    <p:extLst>
      <p:ext uri="{BB962C8B-B14F-4D97-AF65-F5344CB8AC3E}">
        <p14:creationId xmlns:p14="http://schemas.microsoft.com/office/powerpoint/2010/main" val="180475100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smtClean="0">
                <a:solidFill>
                  <a:schemeClr val="bg1">
                    <a:lumMod val="65000"/>
                  </a:schemeClr>
                </a:solidFill>
              </a:rPr>
              <a:t>© Copyright </a:t>
            </a:r>
            <a:r>
              <a:rPr lang="en-US" sz="800" dirty="0" smtClean="0">
                <a:solidFill>
                  <a:schemeClr val="accent5">
                    <a:lumMod val="75000"/>
                  </a:schemeClr>
                </a:solidFill>
              </a:rPr>
              <a:t>2018</a:t>
            </a:r>
            <a:r>
              <a:rPr lang="en-US" sz="800" dirty="0" smtClean="0">
                <a:solidFill>
                  <a:schemeClr val="bg1">
                    <a:lumMod val="65000"/>
                  </a:schemeClr>
                </a:solidFill>
              </a:rPr>
              <a:t>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smtClean="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643746" y="664718"/>
              <a:ext cx="1098177" cy="246221"/>
            </a:xfrm>
            <a:prstGeom prst="rect">
              <a:avLst/>
            </a:prstGeom>
            <a:noFill/>
          </p:spPr>
          <p:txBody>
            <a:bodyPr wrap="square" rtlCol="0">
              <a:spAutoFit/>
            </a:bodyPr>
            <a:lstStyle/>
            <a:p>
              <a:pPr algn="ctr"/>
              <a:r>
                <a:rPr lang="en-US" sz="1000" cap="all" dirty="0" smtClean="0">
                  <a:solidFill>
                    <a:schemeClr val="bg1"/>
                  </a:solidFill>
                </a:rPr>
                <a:t>Budgeting</a:t>
              </a:r>
              <a:endParaRPr lang="en-US" sz="1000" cap="all" dirty="0">
                <a:solidFill>
                  <a:schemeClr val="bg1"/>
                </a:solidFill>
              </a:endParaRPr>
            </a:p>
          </p:txBody>
        </p:sp>
      </p:grpSp>
    </p:spTree>
    <p:extLst>
      <p:ext uri="{BB962C8B-B14F-4D97-AF65-F5344CB8AC3E}">
        <p14:creationId xmlns:p14="http://schemas.microsoft.com/office/powerpoint/2010/main" val="87533585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2018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2018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smtClean="0"/>
              <a:t>Text</a:t>
            </a:r>
            <a:endParaRPr lang="en-US" dirty="0"/>
          </a:p>
        </p:txBody>
      </p:sp>
    </p:spTree>
    <p:extLst>
      <p:ext uri="{BB962C8B-B14F-4D97-AF65-F5344CB8AC3E}">
        <p14:creationId xmlns:p14="http://schemas.microsoft.com/office/powerpoint/2010/main" val="347251197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895253" y="6246751"/>
            <a:ext cx="6654800" cy="365125"/>
          </a:xfrm>
          <a:prstGeom prst="rect">
            <a:avLst/>
          </a:prstGeom>
        </p:spPr>
        <p:txBody>
          <a:bodyPr/>
          <a:lstStyle/>
          <a:p>
            <a:endParaRPr lang="en-US" dirty="0"/>
          </a:p>
        </p:txBody>
      </p:sp>
    </p:spTree>
    <p:extLst>
      <p:ext uri="{BB962C8B-B14F-4D97-AF65-F5344CB8AC3E}">
        <p14:creationId xmlns:p14="http://schemas.microsoft.com/office/powerpoint/2010/main" val="35469565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2018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643746" y="664718"/>
              <a:ext cx="1098177" cy="246221"/>
            </a:xfrm>
            <a:prstGeom prst="rect">
              <a:avLst/>
            </a:prstGeom>
            <a:noFill/>
          </p:spPr>
          <p:txBody>
            <a:bodyPr wrap="square" rtlCol="0">
              <a:spAutoFit/>
            </a:bodyPr>
            <a:lstStyle/>
            <a:p>
              <a:pPr algn="ctr"/>
              <a:r>
                <a:rPr lang="en-US" sz="1000" cap="all" dirty="0" smtClean="0">
                  <a:solidFill>
                    <a:schemeClr val="bg1"/>
                  </a:solidFill>
                </a:rPr>
                <a:t>Budgeting</a:t>
              </a:r>
              <a:endParaRPr lang="en-US" sz="1000" cap="all" dirty="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70" r:id="rId4"/>
    <p:sldLayoutId id="2147483671" r:id="rId5"/>
    <p:sldLayoutId id="2147483669" r:id="rId6"/>
    <p:sldLayoutId id="2147483651" r:id="rId7"/>
    <p:sldLayoutId id="2147483665" r:id="rId8"/>
    <p:sldLayoutId id="2147483672" r:id="rId9"/>
  </p:sldLayoutIdLst>
  <p:timing>
    <p:tnLst>
      <p:par>
        <p:cTn id="1" dur="indefinite" restart="never" nodeType="tmRoot"/>
      </p:par>
    </p:tnLst>
  </p:timing>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16.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1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20.jp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1.jpg"/></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8.png"/><Relationship Id="rId1" Type="http://schemas.openxmlformats.org/officeDocument/2006/relationships/slideLayout" Target="../slideLayouts/slideLayout8.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a:extLst>
              <a:ext uri="{28A0092B-C50C-407E-A947-70E740481C1C}">
                <a14:useLocalDpi xmlns:a14="http://schemas.microsoft.com/office/drawing/2010/main" val="0"/>
              </a:ext>
            </a:extLst>
          </a:blip>
          <a:srcRect l="166" t="-242" r="-166" b="21471"/>
          <a:stretch/>
        </p:blipFill>
        <p:spPr>
          <a:xfrm>
            <a:off x="0" y="1003301"/>
            <a:ext cx="9144000" cy="4362872"/>
          </a:xfrm>
          <a:prstGeom prst="rect">
            <a:avLst/>
          </a:prstGeom>
        </p:spPr>
      </p:pic>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r="23339"/>
          <a:stretch/>
        </p:blipFill>
        <p:spPr>
          <a:xfrm flipH="1">
            <a:off x="-10160" y="1020232"/>
            <a:ext cx="9149138" cy="4356100"/>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cover_arrow.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3032653"/>
            <a:ext cx="7299659" cy="1242679"/>
          </a:xfrm>
        </p:spPr>
        <p:txBody>
          <a:bodyPr/>
          <a:lstStyle/>
          <a:p>
            <a:r>
              <a:rPr lang="en-US" dirty="0" smtClean="0"/>
              <a:t>Budgeting Café </a:t>
            </a:r>
            <a:endParaRPr lang="en-US" dirty="0"/>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HMM-logo_stacked_whit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Insert client logo here</a:t>
            </a:r>
            <a:endParaRPr lang="en-US" dirty="0"/>
          </a:p>
        </p:txBody>
      </p:sp>
    </p:spTree>
    <p:extLst>
      <p:ext uri="{BB962C8B-B14F-4D97-AF65-F5344CB8AC3E}">
        <p14:creationId xmlns:p14="http://schemas.microsoft.com/office/powerpoint/2010/main" val="9048920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r>
              <a:rPr lang="en-US" dirty="0" smtClean="0"/>
              <a:t>CONTRIBUTE TO BUDGETING PROCESSES</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2082800"/>
          </a:xfrm>
          <a:prstGeom prst="rect">
            <a:avLst/>
          </a:prstGeom>
        </p:spPr>
      </p:pic>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3" name="TextBox 12"/>
            <p:cNvSpPr txBox="1"/>
            <p:nvPr/>
          </p:nvSpPr>
          <p:spPr>
            <a:xfrm>
              <a:off x="1564256" y="1537843"/>
              <a:ext cx="1098177" cy="246221"/>
            </a:xfrm>
            <a:prstGeom prst="rect">
              <a:avLst/>
            </a:prstGeom>
            <a:noFill/>
          </p:spPr>
          <p:txBody>
            <a:bodyPr wrap="square" rtlCol="0">
              <a:spAutoFit/>
            </a:bodyPr>
            <a:lstStyle/>
            <a:p>
              <a:pPr algn="ctr"/>
              <a:r>
                <a:rPr lang="en-US" sz="1000" cap="all" dirty="0" smtClean="0">
                  <a:solidFill>
                    <a:schemeClr val="bg1"/>
                  </a:solidFill>
                </a:rPr>
                <a:t>Budgeting</a:t>
              </a:r>
              <a:endParaRPr lang="en-US" sz="1000" cap="all" dirty="0">
                <a:solidFill>
                  <a:schemeClr val="bg1"/>
                </a:solidFill>
              </a:endParaRPr>
            </a:p>
          </p:txBody>
        </p:sp>
      </p:grpSp>
    </p:spTree>
    <p:extLst>
      <p:ext uri="{BB962C8B-B14F-4D97-AF65-F5344CB8AC3E}">
        <p14:creationId xmlns:p14="http://schemas.microsoft.com/office/powerpoint/2010/main" val="19357708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1"/>
          <p:cNvSpPr>
            <a:spLocks noGrp="1" noChangeArrowheads="1"/>
          </p:cNvSpPr>
          <p:nvPr>
            <p:ph type="title"/>
          </p:nvPr>
        </p:nvSpPr>
        <p:spPr>
          <a:ln/>
        </p:spPr>
        <p:txBody>
          <a:bodyPr/>
          <a:lstStyle/>
          <a:p>
            <a:r>
              <a:rPr lang="en-US" dirty="0" smtClean="0"/>
              <a:t>Negotiate your team’s operating budget</a:t>
            </a:r>
            <a:endParaRPr lang="en-US" dirty="0"/>
          </a:p>
        </p:txBody>
      </p:sp>
      <p:sp>
        <p:nvSpPr>
          <p:cNvPr id="5" name="Rectangle 4"/>
          <p:cNvSpPr/>
          <p:nvPr/>
        </p:nvSpPr>
        <p:spPr>
          <a:xfrm>
            <a:off x="4828032" y="2157983"/>
            <a:ext cx="3959352" cy="2770632"/>
          </a:xfrm>
          <a:prstGeom prst="rect">
            <a:avLst/>
          </a:prstGeom>
        </p:spPr>
        <p:txBody>
          <a:bodyPr wrap="square">
            <a:spAutoFit/>
          </a:bodyPr>
          <a:lstStyle/>
          <a:p>
            <a:r>
              <a:rPr lang="en-US" sz="2400" i="1" dirty="0" smtClean="0">
                <a:solidFill>
                  <a:schemeClr val="accent1"/>
                </a:solidFill>
              </a:rPr>
              <a:t>What </a:t>
            </a:r>
            <a:r>
              <a:rPr lang="en-US" sz="2400" i="1" dirty="0">
                <a:solidFill>
                  <a:schemeClr val="accent1"/>
                </a:solidFill>
              </a:rPr>
              <a:t>were some of your observations about your organization’s budgeting process and the goals and concerns of decision makers? </a:t>
            </a:r>
          </a:p>
          <a:p>
            <a:pPr>
              <a:spcBef>
                <a:spcPts val="1200"/>
              </a:spcBef>
            </a:pPr>
            <a:r>
              <a:rPr lang="en-US" sz="2400" i="1" dirty="0">
                <a:solidFill>
                  <a:schemeClr val="accent1"/>
                </a:solidFill>
              </a:rPr>
              <a:t>What surprised you? </a:t>
            </a:r>
          </a:p>
          <a:p>
            <a:endParaRPr lang="en-US" sz="2000" i="1" dirty="0">
              <a:solidFill>
                <a:schemeClr val="accent1"/>
              </a:solidFill>
            </a:endParaRPr>
          </a:p>
        </p:txBody>
      </p:sp>
      <p:grpSp>
        <p:nvGrpSpPr>
          <p:cNvPr id="6" name="Group 5"/>
          <p:cNvGrpSpPr/>
          <p:nvPr/>
        </p:nvGrpSpPr>
        <p:grpSpPr>
          <a:xfrm>
            <a:off x="566273" y="1607192"/>
            <a:ext cx="3367740" cy="4356847"/>
            <a:chOff x="0" y="1499616"/>
            <a:chExt cx="3367740" cy="4356847"/>
          </a:xfrm>
        </p:grpSpPr>
        <p:sp>
          <p:nvSpPr>
            <p:cNvPr id="4" name="Rectangle 3"/>
            <p:cNvSpPr/>
            <p:nvPr/>
          </p:nvSpPr>
          <p:spPr>
            <a:xfrm>
              <a:off x="0" y="1499616"/>
              <a:ext cx="3367740" cy="4356847"/>
            </a:xfrm>
            <a:prstGeom prst="rect">
              <a:avLst/>
            </a:prstGeom>
            <a:solidFill>
              <a:schemeClr val="bg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499616"/>
              <a:ext cx="3366078" cy="4356100"/>
            </a:xfrm>
            <a:prstGeom prst="rect">
              <a:avLst/>
            </a:prstGeom>
          </p:spPr>
        </p:pic>
      </p:grpSp>
    </p:spTree>
    <p:extLst>
      <p:ext uri="{BB962C8B-B14F-4D97-AF65-F5344CB8AC3E}">
        <p14:creationId xmlns:p14="http://schemas.microsoft.com/office/powerpoint/2010/main" val="35502517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778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008"/>
            <a:ext cx="5148072" cy="919840"/>
          </a:xfrm>
        </p:spPr>
        <p:txBody>
          <a:bodyPr>
            <a:noAutofit/>
          </a:bodyPr>
          <a:lstStyle/>
          <a:p>
            <a:pPr>
              <a:lnSpc>
                <a:spcPct val="90000"/>
              </a:lnSpc>
            </a:pPr>
            <a:r>
              <a:rPr lang="en-US" sz="2400" dirty="0" smtClean="0">
                <a:solidFill>
                  <a:schemeClr val="tx1"/>
                </a:solidFill>
              </a:rPr>
              <a:t/>
            </a:r>
            <a:br>
              <a:rPr lang="en-US" sz="2400" dirty="0" smtClean="0">
                <a:solidFill>
                  <a:schemeClr val="tx1"/>
                </a:solidFill>
              </a:rPr>
            </a:br>
            <a:r>
              <a:rPr lang="en-US" sz="2400" dirty="0">
                <a:solidFill>
                  <a:schemeClr val="tx1"/>
                </a:solidFill>
              </a:rPr>
              <a:t/>
            </a:r>
            <a:br>
              <a:rPr lang="en-US" sz="2400" dirty="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EVALUATE CAPITAL BUDGETING INVESTMENTS</a:t>
            </a:r>
            <a:endParaRPr lang="en-US" sz="2400" dirty="0">
              <a:solidFill>
                <a:schemeClr val="tx1"/>
              </a:solidFill>
            </a:endParaRPr>
          </a:p>
        </p:txBody>
      </p:sp>
      <p:sp>
        <p:nvSpPr>
          <p:cNvPr id="8" name="Text Placeholder 7"/>
          <p:cNvSpPr>
            <a:spLocks noGrp="1"/>
          </p:cNvSpPr>
          <p:nvPr>
            <p:ph type="body" sz="quarter" idx="10"/>
          </p:nvPr>
        </p:nvSpPr>
        <p:spPr>
          <a:xfrm>
            <a:off x="448056" y="1188720"/>
            <a:ext cx="4919472" cy="4076533"/>
          </a:xfrm>
        </p:spPr>
        <p:txBody>
          <a:bodyPr/>
          <a:lstStyle/>
          <a:p>
            <a:pPr>
              <a:spcAft>
                <a:spcPts val="1200"/>
              </a:spcAft>
            </a:pPr>
            <a:r>
              <a:rPr lang="en-US" sz="1600" dirty="0" smtClean="0"/>
              <a:t>Erich is a senior manager in a manufacturing business. His unit is evaluating several investments in new equipment as part of his company’s annual capital budgeting cycle. Leadership has already told him that they will only be able to fund one of his proposed investments, but he is finding it difficult to choose between two machines in particular.</a:t>
            </a:r>
          </a:p>
          <a:p>
            <a:r>
              <a:rPr lang="en-US" sz="1600" dirty="0" smtClean="0"/>
              <a:t>Both </a:t>
            </a:r>
            <a:r>
              <a:rPr lang="en-US" sz="1600" dirty="0"/>
              <a:t>machines take </a:t>
            </a:r>
            <a:r>
              <a:rPr lang="en-US" sz="1600" dirty="0" smtClean="0"/>
              <a:t>the </a:t>
            </a:r>
            <a:r>
              <a:rPr lang="en-US" sz="1600" dirty="0"/>
              <a:t>same input and produce </a:t>
            </a:r>
            <a:r>
              <a:rPr lang="en-US" sz="1600" dirty="0" smtClean="0"/>
              <a:t>the </a:t>
            </a:r>
            <a:r>
              <a:rPr lang="en-US" sz="1600" dirty="0"/>
              <a:t>same final product. </a:t>
            </a:r>
            <a:r>
              <a:rPr lang="en-US" sz="1600" dirty="0" smtClean="0"/>
              <a:t>Machine A requires an upfront investment of $30,000. It runs more efficiently, so it has </a:t>
            </a:r>
            <a:r>
              <a:rPr lang="en-US" sz="1600" dirty="0"/>
              <a:t>lower operating costs, resulting in higher net cash </a:t>
            </a:r>
            <a:r>
              <a:rPr lang="en-US" sz="1600" dirty="0" smtClean="0"/>
              <a:t>flows and producing a five-year net present value (NPV) of $790. </a:t>
            </a:r>
          </a:p>
          <a:p>
            <a:r>
              <a:rPr lang="en-US" sz="1600" dirty="0" smtClean="0"/>
              <a:t>Machine B is based on a newer technology and may represent the “wave of the future” for the industry, offering potential intangible, strategic advantage over the competition. </a:t>
            </a:r>
            <a:r>
              <a:rPr lang="en-US" sz="1600" dirty="0"/>
              <a:t>I</a:t>
            </a:r>
            <a:r>
              <a:rPr lang="en-US" sz="1600" dirty="0" smtClean="0"/>
              <a:t>t requires only a $20,000 upfront investment and earns a five-year NPV of $654. </a:t>
            </a:r>
          </a:p>
        </p:txBody>
      </p:sp>
      <p:sp>
        <p:nvSpPr>
          <p:cNvPr id="3" name="Text Placeholder 2"/>
          <p:cNvSpPr>
            <a:spLocks noGrp="1"/>
          </p:cNvSpPr>
          <p:nvPr>
            <p:ph type="body" sz="quarter" idx="11"/>
          </p:nvPr>
        </p:nvSpPr>
        <p:spPr>
          <a:xfrm>
            <a:off x="5733288" y="1728216"/>
            <a:ext cx="3172968" cy="3300984"/>
          </a:xfrm>
        </p:spPr>
        <p:txBody>
          <a:bodyPr anchor="t"/>
          <a:lstStyle/>
          <a:p>
            <a:pPr marL="53975" indent="0">
              <a:buNone/>
            </a:pPr>
            <a:r>
              <a:rPr lang="en-US" sz="2200" dirty="0" smtClean="0">
                <a:solidFill>
                  <a:schemeClr val="accent1"/>
                </a:solidFill>
              </a:rPr>
              <a:t>Which investment should Erich choose? </a:t>
            </a:r>
          </a:p>
          <a:p>
            <a:pPr marL="53975" indent="0">
              <a:spcBef>
                <a:spcPts val="600"/>
              </a:spcBef>
              <a:buNone/>
            </a:pPr>
            <a:r>
              <a:rPr lang="en-US" sz="2200" dirty="0" smtClean="0">
                <a:solidFill>
                  <a:schemeClr val="accent1"/>
                </a:solidFill>
              </a:rPr>
              <a:t>Is this decision as simple as choosing the project with the higher net present value? What other factors might Erich need to consider?</a:t>
            </a:r>
            <a:endParaRPr lang="en-US" sz="2200" dirty="0">
              <a:solidFill>
                <a:schemeClr val="accent1"/>
              </a:solidFill>
            </a:endParaRPr>
          </a:p>
        </p:txBody>
      </p:sp>
      <p:grpSp>
        <p:nvGrpSpPr>
          <p:cNvPr id="6" name="Group 5"/>
          <p:cNvGrpSpPr/>
          <p:nvPr/>
        </p:nvGrpSpPr>
        <p:grpSpPr>
          <a:xfrm>
            <a:off x="7437121" y="52632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5605272" y="1417320"/>
            <a:ext cx="0" cy="415879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07605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939625" y="2709863"/>
            <a:ext cx="7397551" cy="2888719"/>
          </a:xfrm>
        </p:spPr>
        <p:txBody>
          <a:bodyPr/>
          <a:lstStyle/>
          <a:p>
            <a:r>
              <a:rPr lang="en-US" dirty="0" smtClean="0"/>
              <a:t>ANALYZE AND ADDRESS BUDGET VARIANCES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4914"/>
            <a:ext cx="9144000" cy="2082800"/>
          </a:xfrm>
          <a:prstGeom prst="rect">
            <a:avLst/>
          </a:prstGeom>
        </p:spPr>
      </p:pic>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7" name="TextBox 16"/>
            <p:cNvSpPr txBox="1"/>
            <p:nvPr/>
          </p:nvSpPr>
          <p:spPr>
            <a:xfrm>
              <a:off x="1564256" y="1537843"/>
              <a:ext cx="1098177" cy="246221"/>
            </a:xfrm>
            <a:prstGeom prst="rect">
              <a:avLst/>
            </a:prstGeom>
            <a:noFill/>
          </p:spPr>
          <p:txBody>
            <a:bodyPr wrap="square" rtlCol="0">
              <a:spAutoFit/>
            </a:bodyPr>
            <a:lstStyle/>
            <a:p>
              <a:pPr algn="ctr"/>
              <a:r>
                <a:rPr lang="en-US" sz="1000" cap="all" dirty="0" smtClean="0">
                  <a:solidFill>
                    <a:schemeClr val="bg1"/>
                  </a:solidFill>
                </a:rPr>
                <a:t>Budgeting</a:t>
              </a:r>
              <a:endParaRPr lang="en-US" sz="1000" cap="all" dirty="0">
                <a:solidFill>
                  <a:schemeClr val="bg1"/>
                </a:solidFill>
              </a:endParaRPr>
            </a:p>
          </p:txBody>
        </p:sp>
      </p:grpSp>
    </p:spTree>
    <p:extLst>
      <p:ext uri="{BB962C8B-B14F-4D97-AF65-F5344CB8AC3E}">
        <p14:creationId xmlns:p14="http://schemas.microsoft.com/office/powerpoint/2010/main" val="5103824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variance cause and effect</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0794" y="1509806"/>
            <a:ext cx="5092700" cy="4572000"/>
          </a:xfrm>
          <a:prstGeom prst="rect">
            <a:avLst/>
          </a:prstGeom>
          <a:ln>
            <a:solidFill>
              <a:schemeClr val="accent6"/>
            </a:solidFill>
          </a:ln>
          <a:effectLst>
            <a:outerShdw blurRad="50800" dist="76200" algn="l" rotWithShape="0">
              <a:prstClr val="black">
                <a:alpha val="40000"/>
              </a:prstClr>
            </a:outerShdw>
          </a:effectLst>
        </p:spPr>
      </p:pic>
      <p:sp>
        <p:nvSpPr>
          <p:cNvPr id="3" name="TextBox 2"/>
          <p:cNvSpPr txBox="1"/>
          <p:nvPr/>
        </p:nvSpPr>
        <p:spPr>
          <a:xfrm>
            <a:off x="1765989" y="6081806"/>
            <a:ext cx="5602309" cy="276999"/>
          </a:xfrm>
          <a:prstGeom prst="rect">
            <a:avLst/>
          </a:prstGeom>
          <a:noFill/>
        </p:spPr>
        <p:txBody>
          <a:bodyPr wrap="square" rtlCol="0">
            <a:spAutoFit/>
          </a:bodyPr>
          <a:lstStyle/>
          <a:p>
            <a:r>
              <a:rPr lang="en-US" sz="1200" i="1" dirty="0" smtClean="0">
                <a:solidFill>
                  <a:schemeClr val="tx1">
                    <a:lumMod val="50000"/>
                    <a:lumOff val="50000"/>
                  </a:schemeClr>
                </a:solidFill>
              </a:rPr>
              <a:t>*Preparing </a:t>
            </a:r>
            <a:r>
              <a:rPr lang="en-US" sz="1200" i="1" dirty="0">
                <a:solidFill>
                  <a:schemeClr val="tx1">
                    <a:lumMod val="50000"/>
                    <a:lumOff val="50000"/>
                  </a:schemeClr>
                </a:solidFill>
              </a:rPr>
              <a:t>a Budget. </a:t>
            </a:r>
            <a:r>
              <a:rPr lang="en-US" sz="1200" dirty="0">
                <a:solidFill>
                  <a:schemeClr val="tx1">
                    <a:lumMod val="50000"/>
                    <a:lumOff val="50000"/>
                  </a:schemeClr>
                </a:solidFill>
              </a:rPr>
              <a:t>Pocket Mentor. Boston: Harvard Business School Publishing, 2009</a:t>
            </a:r>
          </a:p>
        </p:txBody>
      </p:sp>
    </p:spTree>
    <p:extLst>
      <p:ext uri="{BB962C8B-B14F-4D97-AF65-F5344CB8AC3E}">
        <p14:creationId xmlns:p14="http://schemas.microsoft.com/office/powerpoint/2010/main" val="35118900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67788"/>
            <a:ext cx="5144552" cy="916059"/>
          </a:xfrm>
        </p:spPr>
        <p:txBody>
          <a:bodyPr>
            <a:noAutofit/>
          </a:bodyPr>
          <a:lstStyle/>
          <a:p>
            <a:pPr>
              <a:lnSpc>
                <a:spcPct val="90000"/>
              </a:lnSpc>
            </a:pPr>
            <a:r>
              <a:rPr lang="en-US" sz="2400" dirty="0" smtClean="0"/>
              <a:t>IDENTIFY AND ADDRESS SOURCES OF VARIANCE</a:t>
            </a:r>
            <a:endParaRPr lang="en-US" sz="2400" dirty="0">
              <a:solidFill>
                <a:schemeClr val="tx1"/>
              </a:solidFill>
            </a:endParaRPr>
          </a:p>
        </p:txBody>
      </p:sp>
      <p:sp>
        <p:nvSpPr>
          <p:cNvPr id="8" name="Text Placeholder 7"/>
          <p:cNvSpPr>
            <a:spLocks noGrp="1"/>
          </p:cNvSpPr>
          <p:nvPr>
            <p:ph type="body" sz="quarter" idx="10"/>
          </p:nvPr>
        </p:nvSpPr>
        <p:spPr>
          <a:xfrm>
            <a:off x="444499" y="1145894"/>
            <a:ext cx="4920189" cy="5176091"/>
          </a:xfrm>
        </p:spPr>
        <p:txBody>
          <a:bodyPr/>
          <a:lstStyle/>
          <a:p>
            <a:r>
              <a:rPr lang="en-US" sz="1600" dirty="0"/>
              <a:t>Elliott is the manager of West Coast Bridal. He's reviewing the results for the recent quarter and notices that actual revenues are not the same as the budgeted revenues. He investigates further and finds that 697 custom wedding gowns were actually sold through local retail </a:t>
            </a:r>
            <a:r>
              <a:rPr lang="en-US" sz="1600" dirty="0" smtClean="0"/>
              <a:t>distributors, </a:t>
            </a:r>
            <a:r>
              <a:rPr lang="en-US" sz="1600" dirty="0"/>
              <a:t>versus a budgeted number of 750. </a:t>
            </a:r>
          </a:p>
          <a:p>
            <a:r>
              <a:rPr lang="en-US" sz="1600" dirty="0"/>
              <a:t>Elliott calculates that the average price per gown sold during the quarter was $</a:t>
            </a:r>
            <a:r>
              <a:rPr lang="en-US" sz="1600" dirty="0" smtClean="0"/>
              <a:t>1,442</a:t>
            </a:r>
            <a:r>
              <a:rPr lang="en-US" sz="1600" dirty="0"/>
              <a:t>, compared with a budgeted price of $</a:t>
            </a:r>
            <a:r>
              <a:rPr lang="en-US" sz="1600" dirty="0" smtClean="0"/>
              <a:t>1,357.</a:t>
            </a:r>
            <a:endParaRPr lang="en-US" sz="1600" dirty="0"/>
          </a:p>
          <a:p>
            <a:r>
              <a:rPr lang="en-US" sz="1600" dirty="0"/>
              <a:t>Revenue for the period was $</a:t>
            </a:r>
            <a:r>
              <a:rPr lang="en-US" sz="1600" dirty="0" smtClean="0"/>
              <a:t>1,005,074, </a:t>
            </a:r>
            <a:r>
              <a:rPr lang="en-US" sz="1600" dirty="0"/>
              <a:t>versus a budget of $1,017,750. </a:t>
            </a:r>
          </a:p>
        </p:txBody>
      </p:sp>
      <p:sp>
        <p:nvSpPr>
          <p:cNvPr id="3" name="Text Placeholder 2"/>
          <p:cNvSpPr>
            <a:spLocks noGrp="1"/>
          </p:cNvSpPr>
          <p:nvPr>
            <p:ph type="body" sz="quarter" idx="11"/>
          </p:nvPr>
        </p:nvSpPr>
        <p:spPr>
          <a:xfrm>
            <a:off x="5732450" y="1730529"/>
            <a:ext cx="3174484" cy="3301999"/>
          </a:xfrm>
        </p:spPr>
        <p:txBody>
          <a:bodyPr anchor="t"/>
          <a:lstStyle/>
          <a:p>
            <a:r>
              <a:rPr lang="en-US" sz="2400" dirty="0" smtClean="0">
                <a:solidFill>
                  <a:schemeClr val="accent1"/>
                </a:solidFill>
              </a:rPr>
              <a:t>Identify </a:t>
            </a:r>
            <a:r>
              <a:rPr lang="en-US" sz="2400" dirty="0">
                <a:solidFill>
                  <a:schemeClr val="accent1"/>
                </a:solidFill>
              </a:rPr>
              <a:t>the source of revenue variance by looking at underlying volume and price data, and consider possible actions.</a:t>
            </a:r>
          </a:p>
        </p:txBody>
      </p:sp>
      <p:grpSp>
        <p:nvGrpSpPr>
          <p:cNvPr id="6" name="Group 5"/>
          <p:cNvGrpSpPr/>
          <p:nvPr/>
        </p:nvGrpSpPr>
        <p:grpSpPr>
          <a:xfrm>
            <a:off x="7437121" y="503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5601754" y="1514629"/>
            <a:ext cx="0" cy="415879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14654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smtClean="0"/>
              <a:t>APPLY WHAT YOU’VE LEARNED</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246221"/>
            </a:xfrm>
            <a:prstGeom prst="rect">
              <a:avLst/>
            </a:prstGeom>
            <a:noFill/>
          </p:spPr>
          <p:txBody>
            <a:bodyPr wrap="square" rtlCol="0">
              <a:spAutoFit/>
            </a:bodyPr>
            <a:lstStyle/>
            <a:p>
              <a:pPr algn="ctr"/>
              <a:r>
                <a:rPr lang="en-US" sz="1000" cap="all" dirty="0" smtClean="0">
                  <a:solidFill>
                    <a:schemeClr val="bg1"/>
                  </a:solidFill>
                </a:rPr>
                <a:t>Budgeting</a:t>
              </a:r>
              <a:endParaRPr lang="en-US" sz="1000" cap="all" dirty="0">
                <a:solidFill>
                  <a:schemeClr val="bg1"/>
                </a:solidFill>
              </a:endParaRPr>
            </a:p>
          </p:txBody>
        </p:sp>
      </p:grpSp>
    </p:spTree>
    <p:extLst>
      <p:ext uri="{BB962C8B-B14F-4D97-AF65-F5344CB8AC3E}">
        <p14:creationId xmlns:p14="http://schemas.microsoft.com/office/powerpoint/2010/main" val="11178088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27565" y="1754704"/>
            <a:ext cx="7090835" cy="4097455"/>
          </a:xfrm>
        </p:spPr>
        <p:txBody>
          <a:bodyPr/>
          <a:lstStyle/>
          <a:p>
            <a:pPr>
              <a:buNone/>
            </a:pPr>
            <a:r>
              <a:rPr lang="en-US" sz="2800" dirty="0"/>
              <a:t>Help you:</a:t>
            </a:r>
          </a:p>
          <a:p>
            <a:pPr lvl="0"/>
            <a:r>
              <a:rPr lang="en-US" sz="2800" dirty="0"/>
              <a:t>Identify the link between budgeting, operations, and </a:t>
            </a:r>
            <a:r>
              <a:rPr lang="en-US" sz="2800" dirty="0" smtClean="0"/>
              <a:t>planning </a:t>
            </a:r>
            <a:r>
              <a:rPr lang="en-US" sz="2800" dirty="0"/>
              <a:t> </a:t>
            </a:r>
          </a:p>
          <a:p>
            <a:pPr lvl="0"/>
            <a:r>
              <a:rPr lang="en-US" sz="2800" dirty="0"/>
              <a:t>Contribute to budgeting processes</a:t>
            </a:r>
          </a:p>
          <a:p>
            <a:pPr lvl="0"/>
            <a:r>
              <a:rPr lang="en-US" sz="2800" dirty="0"/>
              <a:t>Analyze and address budget </a:t>
            </a:r>
            <a:r>
              <a:rPr lang="en-US" sz="2800" dirty="0" smtClean="0"/>
              <a:t>variances</a:t>
            </a:r>
            <a:endParaRPr lang="en-US" sz="2800" dirty="0"/>
          </a:p>
          <a:p>
            <a:pPr marL="53975" indent="0">
              <a:buNone/>
            </a:pPr>
            <a:r>
              <a:rPr lang="en-US" sz="2800" i="1" dirty="0">
                <a:solidFill>
                  <a:schemeClr val="accent1"/>
                </a:solidFill>
              </a:rPr>
              <a:t/>
            </a:r>
            <a:br>
              <a:rPr lang="en-US" sz="2800" i="1" dirty="0">
                <a:solidFill>
                  <a:schemeClr val="accent1"/>
                </a:solidFill>
              </a:rPr>
            </a:br>
            <a:r>
              <a:rPr lang="en-US" sz="2800" i="1" dirty="0" smtClean="0">
                <a:solidFill>
                  <a:schemeClr val="accent1"/>
                </a:solidFill>
              </a:rPr>
              <a:t>What </a:t>
            </a:r>
            <a:r>
              <a:rPr lang="en-US" sz="2800" i="1" dirty="0">
                <a:solidFill>
                  <a:schemeClr val="accent1"/>
                </a:solidFill>
              </a:rPr>
              <a:t>will you take away from today’s session and apply to your role?</a:t>
            </a:r>
          </a:p>
          <a:p>
            <a:pPr marL="53975" lvl="0" indent="0">
              <a:buNone/>
            </a:pPr>
            <a:endParaRPr lang="en-US" sz="2800" dirty="0"/>
          </a:p>
        </p:txBody>
      </p:sp>
      <p:grpSp>
        <p:nvGrpSpPr>
          <p:cNvPr id="4" name="Group 3"/>
          <p:cNvGrpSpPr/>
          <p:nvPr/>
        </p:nvGrpSpPr>
        <p:grpSpPr>
          <a:xfrm>
            <a:off x="7563253" y="4068605"/>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6" name="Picture 5"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7" name="Group 6"/>
          <p:cNvGrpSpPr/>
          <p:nvPr/>
        </p:nvGrpSpPr>
        <p:grpSpPr>
          <a:xfrm>
            <a:off x="7982922" y="5245491"/>
            <a:ext cx="1161078" cy="838132"/>
            <a:chOff x="7982922" y="4553595"/>
            <a:chExt cx="1161078" cy="838132"/>
          </a:xfrm>
        </p:grpSpPr>
        <p:sp>
          <p:nvSpPr>
            <p:cNvPr id="8" name="Rectangle 7"/>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9" name="Picture 8"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5536314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 what you’ve learned</a:t>
            </a:r>
            <a:endParaRPr lang="en-US" dirty="0"/>
          </a:p>
        </p:txBody>
      </p:sp>
      <p:sp>
        <p:nvSpPr>
          <p:cNvPr id="3" name="Content Placeholder 2"/>
          <p:cNvSpPr>
            <a:spLocks noGrp="1"/>
          </p:cNvSpPr>
          <p:nvPr>
            <p:ph type="body" sz="quarter" idx="13"/>
          </p:nvPr>
        </p:nvSpPr>
        <p:spPr>
          <a:xfrm>
            <a:off x="3904488" y="2458298"/>
            <a:ext cx="4370832" cy="2818354"/>
          </a:xfrm>
        </p:spPr>
        <p:txBody>
          <a:bodyPr>
            <a:normAutofit/>
          </a:bodyPr>
          <a:lstStyle/>
          <a:p>
            <a:pPr marL="0" indent="0">
              <a:buNone/>
            </a:pPr>
            <a:r>
              <a:rPr lang="en-US" sz="2800" dirty="0"/>
              <a:t>Your next step is to complete the On-the-Job section of the Harvard ManageMentor </a:t>
            </a:r>
            <a:r>
              <a:rPr lang="en-US" sz="2800" dirty="0" smtClean="0"/>
              <a:t>Budgeting </a:t>
            </a:r>
            <a:r>
              <a:rPr lang="en-US" sz="2800" dirty="0"/>
              <a:t>topic</a:t>
            </a:r>
            <a:r>
              <a:rPr lang="en-US" sz="2800" dirty="0" smtClean="0"/>
              <a:t>.</a:t>
            </a:r>
          </a:p>
          <a:p>
            <a:pPr marL="0" indent="0">
              <a:buNone/>
            </a:pPr>
            <a:endParaRPr lang="en-US" sz="2800" dirty="0" smtClean="0"/>
          </a:p>
          <a:p>
            <a:pPr marL="0" indent="0">
              <a:buNone/>
            </a:pPr>
            <a:endParaRPr lang="en-US" sz="2800" dirty="0"/>
          </a:p>
          <a:p>
            <a:pPr marL="0" indent="0" algn="ctr">
              <a:buNone/>
            </a:pPr>
            <a:endParaRPr lang="en-US" sz="2800"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10370"/>
          <a:stretch/>
        </p:blipFill>
        <p:spPr>
          <a:xfrm>
            <a:off x="457201" y="1371600"/>
            <a:ext cx="3074758" cy="5025032"/>
          </a:xfrm>
          <a:prstGeom prst="rect">
            <a:avLst/>
          </a:prstGeom>
        </p:spPr>
      </p:pic>
    </p:spTree>
    <p:extLst>
      <p:ext uri="{BB962C8B-B14F-4D97-AF65-F5344CB8AC3E}">
        <p14:creationId xmlns:p14="http://schemas.microsoft.com/office/powerpoint/2010/main" val="23631092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13460"/>
            <a:ext cx="9144000" cy="5538651"/>
          </a:xfrm>
          <a:prstGeom prst="rect">
            <a:avLst/>
          </a:prstGeom>
        </p:spPr>
      </p:pic>
      <p:sp>
        <p:nvSpPr>
          <p:cNvPr id="11" name="Rectangle 10"/>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371600" y="3525123"/>
            <a:ext cx="6605138" cy="1481667"/>
          </a:xfrm>
        </p:spPr>
        <p:txBody>
          <a:bodyPr>
            <a:normAutofit/>
          </a:bodyPr>
          <a:lstStyle/>
          <a:p>
            <a:r>
              <a:rPr lang="en-US" dirty="0" smtClean="0"/>
              <a:t>Thank you</a:t>
            </a:r>
            <a:endParaRPr lang="en-US" dirty="0"/>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grpSp>
        <p:nvGrpSpPr>
          <p:cNvPr id="8" name="Group 7"/>
          <p:cNvGrpSpPr/>
          <p:nvPr/>
        </p:nvGrpSpPr>
        <p:grpSpPr>
          <a:xfrm>
            <a:off x="7563253" y="5257697"/>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13" name="Text Placeholder 9"/>
          <p:cNvSpPr txBox="1">
            <a:spLocks/>
          </p:cNvSpPr>
          <p:nvPr/>
        </p:nvSpPr>
        <p:spPr>
          <a:xfrm>
            <a:off x="3066372" y="1671662"/>
            <a:ext cx="5777608" cy="5156961"/>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lnSpc>
                <a:spcPct val="100000"/>
              </a:lnSpc>
              <a:spcAft>
                <a:spcPts val="0"/>
              </a:spcAft>
              <a:buNone/>
            </a:pPr>
            <a:r>
              <a:rPr lang="en-US" sz="2400" i="1" dirty="0" smtClean="0">
                <a:solidFill>
                  <a:schemeClr val="accent1"/>
                </a:solidFill>
              </a:rPr>
              <a:t>What’s </a:t>
            </a:r>
            <a:r>
              <a:rPr lang="en-US" sz="2400" i="1" dirty="0">
                <a:solidFill>
                  <a:schemeClr val="accent1"/>
                </a:solidFill>
              </a:rPr>
              <a:t>your perspective on the effectiveness of budgeting in organizations</a:t>
            </a:r>
            <a:r>
              <a:rPr lang="en-US" sz="2400" i="1" dirty="0" smtClean="0">
                <a:solidFill>
                  <a:schemeClr val="accent1"/>
                </a:solidFill>
              </a:rPr>
              <a:t>?</a:t>
            </a:r>
            <a:r>
              <a:rPr lang="en-US" sz="2400" dirty="0" smtClean="0">
                <a:solidFill>
                  <a:schemeClr val="accent1"/>
                </a:solidFill>
              </a:rPr>
              <a:t> </a:t>
            </a:r>
          </a:p>
          <a:p>
            <a:pPr marL="53975" indent="0">
              <a:spcBef>
                <a:spcPts val="600"/>
              </a:spcBef>
              <a:spcAft>
                <a:spcPts val="1200"/>
              </a:spcAft>
              <a:buNone/>
            </a:pPr>
            <a:r>
              <a:rPr lang="en-US" sz="1800" dirty="0" smtClean="0"/>
              <a:t>(Please share the letter of your response via chat.)</a:t>
            </a:r>
          </a:p>
          <a:p>
            <a:pPr marL="804672" indent="-512064">
              <a:lnSpc>
                <a:spcPct val="100000"/>
              </a:lnSpc>
              <a:spcAft>
                <a:spcPts val="1200"/>
              </a:spcAft>
              <a:buAutoNum type="alphaUcPeriod"/>
            </a:pPr>
            <a:r>
              <a:rPr lang="en-US" sz="2000" dirty="0" smtClean="0"/>
              <a:t>I agree with the quote 100%. </a:t>
            </a:r>
          </a:p>
          <a:p>
            <a:pPr marL="804672" indent="-512064">
              <a:lnSpc>
                <a:spcPct val="100000"/>
              </a:lnSpc>
              <a:spcAft>
                <a:spcPts val="1200"/>
              </a:spcAft>
              <a:buAutoNum type="alphaUcPeriod"/>
            </a:pPr>
            <a:r>
              <a:rPr lang="en-US" sz="2000" dirty="0" smtClean="0"/>
              <a:t>The process isn’t </a:t>
            </a:r>
            <a:r>
              <a:rPr lang="en-US" sz="2000" dirty="0"/>
              <a:t>always fun, but done right, budgets are critical business tools. </a:t>
            </a:r>
            <a:endParaRPr lang="en-US" sz="2000" dirty="0" smtClean="0"/>
          </a:p>
          <a:p>
            <a:pPr marL="804672" indent="-512064">
              <a:lnSpc>
                <a:spcPct val="100000"/>
              </a:lnSpc>
              <a:spcAft>
                <a:spcPts val="1200"/>
              </a:spcAft>
              <a:buAutoNum type="alphaUcPeriod"/>
            </a:pPr>
            <a:r>
              <a:rPr lang="en-US" sz="2000" dirty="0" smtClean="0"/>
              <a:t>I completely disagree—without </a:t>
            </a:r>
            <a:r>
              <a:rPr lang="en-US" sz="2000" dirty="0"/>
              <a:t>a </a:t>
            </a:r>
            <a:r>
              <a:rPr lang="en-US" sz="2000" dirty="0" smtClean="0"/>
              <a:t>budget, </a:t>
            </a:r>
            <a:r>
              <a:rPr lang="en-US" sz="2000" dirty="0"/>
              <a:t>a business is lost</a:t>
            </a:r>
            <a:r>
              <a:rPr lang="en-US" sz="2000" dirty="0" smtClean="0"/>
              <a:t>!</a:t>
            </a:r>
          </a:p>
          <a:p>
            <a:pPr marL="804672" indent="-512064">
              <a:lnSpc>
                <a:spcPts val="2280"/>
              </a:lnSpc>
              <a:spcAft>
                <a:spcPts val="0"/>
              </a:spcAft>
              <a:buAutoNum type="alphaUcPeriod"/>
            </a:pPr>
            <a:r>
              <a:rPr lang="en-US" sz="2000" dirty="0" smtClean="0"/>
              <a:t>I </a:t>
            </a:r>
            <a:r>
              <a:rPr lang="en-US" sz="2000" dirty="0"/>
              <a:t>have another </a:t>
            </a:r>
            <a:r>
              <a:rPr lang="en-US" sz="2000" dirty="0" smtClean="0"/>
              <a:t>perspective. </a:t>
            </a:r>
            <a:r>
              <a:rPr lang="en-US" sz="2000" dirty="0"/>
              <a:t/>
            </a:r>
            <a:br>
              <a:rPr lang="en-US" sz="2000" dirty="0"/>
            </a:br>
            <a:r>
              <a:rPr lang="en-US" sz="1800" i="1" dirty="0" smtClean="0"/>
              <a:t>(Please </a:t>
            </a:r>
            <a:r>
              <a:rPr lang="en-US" sz="1800" i="1" dirty="0"/>
              <a:t>share it in </a:t>
            </a:r>
            <a:r>
              <a:rPr lang="en-US" sz="1800" i="1" dirty="0" smtClean="0"/>
              <a:t>the chat.) </a:t>
            </a:r>
            <a:r>
              <a:rPr lang="en-US" sz="2400" i="1" dirty="0"/>
              <a:t> </a:t>
            </a:r>
            <a:endParaRPr lang="en-US" sz="2400" b="1" i="1" dirty="0" smtClean="0"/>
          </a:p>
        </p:txBody>
      </p:sp>
      <p:sp>
        <p:nvSpPr>
          <p:cNvPr id="3" name="TextBox 2"/>
          <p:cNvSpPr txBox="1"/>
          <p:nvPr/>
        </p:nvSpPr>
        <p:spPr>
          <a:xfrm>
            <a:off x="376176" y="1671662"/>
            <a:ext cx="2793743" cy="3924151"/>
          </a:xfrm>
          <a:prstGeom prst="rect">
            <a:avLst/>
          </a:prstGeom>
          <a:noFill/>
        </p:spPr>
        <p:txBody>
          <a:bodyPr wrap="square" rtlCol="0">
            <a:spAutoFit/>
          </a:bodyPr>
          <a:lstStyle/>
          <a:p>
            <a:r>
              <a:rPr lang="en-US" sz="1500" dirty="0"/>
              <a:t>Former General Electric Chairman Jack Welch </a:t>
            </a:r>
            <a:r>
              <a:rPr lang="en-US" sz="1500" dirty="0" smtClean="0"/>
              <a:t>claimed </a:t>
            </a:r>
            <a:r>
              <a:rPr lang="en-US" sz="1500" dirty="0"/>
              <a:t>that the annual business budgeting </a:t>
            </a:r>
            <a:r>
              <a:rPr lang="en-US" sz="1500" dirty="0" smtClean="0"/>
              <a:t>process was...</a:t>
            </a:r>
          </a:p>
          <a:p>
            <a:r>
              <a:rPr lang="en-US" sz="900" dirty="0" smtClean="0"/>
              <a:t> </a:t>
            </a:r>
            <a:endParaRPr lang="en-US" sz="900" dirty="0" smtClean="0">
              <a:solidFill>
                <a:schemeClr val="tx1">
                  <a:lumMod val="65000"/>
                  <a:lumOff val="35000"/>
                </a:schemeClr>
              </a:solidFill>
            </a:endParaRPr>
          </a:p>
          <a:p>
            <a:pPr marL="9525"/>
            <a:r>
              <a:rPr lang="en-US" i="1" dirty="0" smtClean="0">
                <a:solidFill>
                  <a:schemeClr val="tx1">
                    <a:lumMod val="65000"/>
                    <a:lumOff val="35000"/>
                  </a:schemeClr>
                </a:solidFill>
              </a:rPr>
              <a:t>“</a:t>
            </a:r>
            <a:r>
              <a:rPr lang="en-US" i="1" dirty="0">
                <a:solidFill>
                  <a:schemeClr val="tx1">
                    <a:lumMod val="65000"/>
                    <a:lumOff val="35000"/>
                  </a:schemeClr>
                </a:solidFill>
              </a:rPr>
              <a:t>the most ineffective practice </a:t>
            </a:r>
            <a:r>
              <a:rPr lang="en-US" i="1" dirty="0" smtClean="0">
                <a:solidFill>
                  <a:schemeClr val="tx1">
                    <a:lumMod val="65000"/>
                    <a:lumOff val="35000"/>
                  </a:schemeClr>
                </a:solidFill>
              </a:rPr>
              <a:t>in management</a:t>
            </a:r>
            <a:r>
              <a:rPr lang="en-US" i="1" dirty="0">
                <a:solidFill>
                  <a:schemeClr val="tx1">
                    <a:lumMod val="65000"/>
                    <a:lumOff val="35000"/>
                  </a:schemeClr>
                </a:solidFill>
              </a:rPr>
              <a:t>. </a:t>
            </a:r>
            <a:endParaRPr lang="en-US" i="1" dirty="0" smtClean="0">
              <a:solidFill>
                <a:schemeClr val="tx1">
                  <a:lumMod val="65000"/>
                  <a:lumOff val="35000"/>
                </a:schemeClr>
              </a:solidFill>
            </a:endParaRPr>
          </a:p>
          <a:p>
            <a:pPr marL="9525"/>
            <a:r>
              <a:rPr lang="en-US" i="1" dirty="0" smtClean="0">
                <a:solidFill>
                  <a:schemeClr val="tx1">
                    <a:lumMod val="65000"/>
                    <a:lumOff val="35000"/>
                  </a:schemeClr>
                </a:solidFill>
              </a:rPr>
              <a:t>It </a:t>
            </a:r>
            <a:r>
              <a:rPr lang="en-US" i="1" dirty="0">
                <a:solidFill>
                  <a:schemeClr val="tx1">
                    <a:lumMod val="65000"/>
                    <a:lumOff val="35000"/>
                  </a:schemeClr>
                </a:solidFill>
              </a:rPr>
              <a:t>sucks the energy, time, fun and big dreams out </a:t>
            </a:r>
            <a:r>
              <a:rPr lang="en-US" i="1" dirty="0" smtClean="0">
                <a:solidFill>
                  <a:schemeClr val="tx1">
                    <a:lumMod val="65000"/>
                    <a:lumOff val="35000"/>
                  </a:schemeClr>
                </a:solidFill>
              </a:rPr>
              <a:t>of </a:t>
            </a:r>
            <a:r>
              <a:rPr lang="en-US" i="1" dirty="0">
                <a:solidFill>
                  <a:schemeClr val="tx1">
                    <a:lumMod val="65000"/>
                    <a:lumOff val="35000"/>
                  </a:schemeClr>
                </a:solidFill>
              </a:rPr>
              <a:t>an organization</a:t>
            </a:r>
            <a:r>
              <a:rPr lang="en-US" i="1" dirty="0" smtClean="0">
                <a:solidFill>
                  <a:schemeClr val="tx1">
                    <a:lumMod val="65000"/>
                    <a:lumOff val="35000"/>
                  </a:schemeClr>
                </a:solidFill>
              </a:rPr>
              <a:t>…In fact, when </a:t>
            </a:r>
            <a:r>
              <a:rPr lang="en-US" i="1" dirty="0">
                <a:solidFill>
                  <a:schemeClr val="tx1">
                    <a:lumMod val="65000"/>
                    <a:lumOff val="35000"/>
                  </a:schemeClr>
                </a:solidFill>
              </a:rPr>
              <a:t>companies win, in most cases it is despite </a:t>
            </a:r>
            <a:endParaRPr lang="en-US" i="1" dirty="0" smtClean="0">
              <a:solidFill>
                <a:schemeClr val="tx1">
                  <a:lumMod val="65000"/>
                  <a:lumOff val="35000"/>
                </a:schemeClr>
              </a:solidFill>
            </a:endParaRPr>
          </a:p>
          <a:p>
            <a:pPr marL="9525"/>
            <a:r>
              <a:rPr lang="en-US" i="1" dirty="0" smtClean="0">
                <a:solidFill>
                  <a:schemeClr val="tx1">
                    <a:lumMod val="65000"/>
                    <a:lumOff val="35000"/>
                  </a:schemeClr>
                </a:solidFill>
              </a:rPr>
              <a:t>their </a:t>
            </a:r>
            <a:r>
              <a:rPr lang="en-US" i="1" dirty="0">
                <a:solidFill>
                  <a:schemeClr val="tx1">
                    <a:lumMod val="65000"/>
                    <a:lumOff val="35000"/>
                  </a:schemeClr>
                </a:solidFill>
              </a:rPr>
              <a:t>budgets, not </a:t>
            </a:r>
            <a:endParaRPr lang="en-US" i="1" dirty="0" smtClean="0">
              <a:solidFill>
                <a:schemeClr val="tx1">
                  <a:lumMod val="65000"/>
                  <a:lumOff val="35000"/>
                </a:schemeClr>
              </a:solidFill>
            </a:endParaRPr>
          </a:p>
          <a:p>
            <a:pPr marL="9525"/>
            <a:r>
              <a:rPr lang="en-US" i="1" dirty="0" smtClean="0">
                <a:solidFill>
                  <a:schemeClr val="tx1">
                    <a:lumMod val="65000"/>
                    <a:lumOff val="35000"/>
                  </a:schemeClr>
                </a:solidFill>
              </a:rPr>
              <a:t>because </a:t>
            </a:r>
            <a:r>
              <a:rPr lang="en-US" i="1" dirty="0">
                <a:solidFill>
                  <a:schemeClr val="tx1">
                    <a:lumMod val="65000"/>
                    <a:lumOff val="35000"/>
                  </a:schemeClr>
                </a:solidFill>
              </a:rPr>
              <a:t>of them.”</a:t>
            </a:r>
          </a:p>
          <a:p>
            <a:endParaRPr lang="en-US" dirty="0"/>
          </a:p>
        </p:txBody>
      </p:sp>
      <p:cxnSp>
        <p:nvCxnSpPr>
          <p:cNvPr id="11" name="Straight Connector 10"/>
          <p:cNvCxnSpPr/>
          <p:nvPr/>
        </p:nvCxnSpPr>
        <p:spPr>
          <a:xfrm>
            <a:off x="3046052" y="1671662"/>
            <a:ext cx="0" cy="4158794"/>
          </a:xfrm>
          <a:prstGeom prst="line">
            <a:avLst/>
          </a:prstGeom>
          <a:ln>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82039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866427"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369709" y="2156182"/>
            <a:ext cx="2738710" cy="2601396"/>
          </a:xfrm>
          <a:prstGeom prst="rect">
            <a:avLst/>
          </a:prstGeom>
        </p:spPr>
      </p:pic>
      <p:sp>
        <p:nvSpPr>
          <p:cNvPr id="6" name="TextBox 5"/>
          <p:cNvSpPr txBox="1"/>
          <p:nvPr/>
        </p:nvSpPr>
        <p:spPr>
          <a:xfrm>
            <a:off x="1494730" y="4861049"/>
            <a:ext cx="2485670" cy="846385"/>
          </a:xfrm>
          <a:prstGeom prst="rect">
            <a:avLst/>
          </a:prstGeom>
          <a:noFill/>
        </p:spPr>
        <p:txBody>
          <a:bodyPr wrap="square" rtlCol="0">
            <a:spAutoFit/>
          </a:bodyPr>
          <a:lstStyle/>
          <a:p>
            <a:pPr algn="ctr"/>
            <a:r>
              <a:rPr lang="en-US" sz="2400" b="1" dirty="0" smtClean="0"/>
              <a:t>NAME</a:t>
            </a:r>
          </a:p>
          <a:p>
            <a:pPr algn="ctr"/>
            <a:r>
              <a:rPr lang="en-US" sz="2000" dirty="0"/>
              <a:t>T</a:t>
            </a:r>
            <a:r>
              <a:rPr lang="en-US" sz="2000" dirty="0" smtClean="0"/>
              <a:t>itle</a:t>
            </a:r>
            <a:endParaRPr lang="en-US" sz="2000" dirty="0"/>
          </a:p>
        </p:txBody>
      </p:sp>
      <p:sp>
        <p:nvSpPr>
          <p:cNvPr id="7" name="TextBox 6"/>
          <p:cNvSpPr txBox="1"/>
          <p:nvPr/>
        </p:nvSpPr>
        <p:spPr>
          <a:xfrm>
            <a:off x="4990965" y="4861049"/>
            <a:ext cx="2485670" cy="846385"/>
          </a:xfrm>
          <a:prstGeom prst="rect">
            <a:avLst/>
          </a:prstGeom>
          <a:noFill/>
        </p:spPr>
        <p:txBody>
          <a:bodyPr wrap="square" rtlCol="0">
            <a:spAutoFit/>
          </a:bodyPr>
          <a:lstStyle/>
          <a:p>
            <a:pPr algn="ctr"/>
            <a:r>
              <a:rPr lang="en-US" sz="2400" b="1" dirty="0" smtClean="0">
                <a:solidFill>
                  <a:srgbClr val="000000"/>
                </a:solidFill>
              </a:rPr>
              <a:t>NAME</a:t>
            </a:r>
          </a:p>
          <a:p>
            <a:pPr algn="ctr"/>
            <a:r>
              <a:rPr lang="en-US" sz="2000" dirty="0">
                <a:solidFill>
                  <a:srgbClr val="000000"/>
                </a:solidFill>
              </a:rPr>
              <a:t>T</a:t>
            </a:r>
            <a:r>
              <a:rPr lang="en-US" sz="2000" dirty="0" smtClean="0">
                <a:solidFill>
                  <a:srgbClr val="000000"/>
                </a:solidFill>
              </a:rPr>
              <a:t>itle</a:t>
            </a:r>
            <a:endParaRPr lang="en-US" sz="2000" dirty="0">
              <a:solidFill>
                <a:srgbClr val="000000"/>
              </a:solidFill>
            </a:endParaRPr>
          </a:p>
        </p:txBody>
      </p:sp>
    </p:spTree>
    <p:extLst>
      <p:ext uri="{BB962C8B-B14F-4D97-AF65-F5344CB8AC3E}">
        <p14:creationId xmlns:p14="http://schemas.microsoft.com/office/powerpoint/2010/main" val="40006428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smtClean="0">
                <a:solidFill>
                  <a:schemeClr val="accent1"/>
                </a:solidFill>
              </a:rPr>
              <a:t>CHAT PANEL </a:t>
            </a:r>
            <a:r>
              <a:rPr lang="en-US" sz="2400" dirty="0" smtClean="0">
                <a:solidFill>
                  <a:prstClr val="black"/>
                </a:solidFill>
              </a:rPr>
              <a:t>is </a:t>
            </a:r>
            <a:r>
              <a:rPr lang="en-US" sz="2400" dirty="0">
                <a:solidFill>
                  <a:prstClr val="black"/>
                </a:solidFill>
              </a:rPr>
              <a:t>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smtClean="0">
                <a:solidFill>
                  <a:schemeClr val="accent1"/>
                </a:solidFill>
              </a:rPr>
              <a:t>RAISE HAND </a:t>
            </a:r>
            <a:r>
              <a:rPr lang="en-US" sz="2400" dirty="0" smtClean="0">
                <a:solidFill>
                  <a:prstClr val="black"/>
                </a:solidFill>
              </a:rPr>
              <a:t>feature </a:t>
            </a:r>
            <a:r>
              <a:rPr lang="en-US" sz="2400" dirty="0">
                <a:solidFill>
                  <a:prstClr val="black"/>
                </a:solidFill>
              </a:rPr>
              <a:t>to volunteer </a:t>
            </a:r>
            <a:r>
              <a:rPr lang="en-US" sz="2400" dirty="0" smtClean="0">
                <a:solidFill>
                  <a:prstClr val="black"/>
                </a:solidFill>
              </a:rPr>
              <a:t/>
            </a:r>
            <a:br>
              <a:rPr lang="en-US" sz="2400" dirty="0" smtClean="0">
                <a:solidFill>
                  <a:prstClr val="black"/>
                </a:solidFill>
              </a:rPr>
            </a:br>
            <a:r>
              <a:rPr lang="en-US" sz="2400" dirty="0" smtClean="0">
                <a:solidFill>
                  <a:prstClr val="black"/>
                </a:solidFill>
              </a:rPr>
              <a:t>to </a:t>
            </a:r>
            <a:r>
              <a:rPr lang="en-US" sz="2400" dirty="0">
                <a:solidFill>
                  <a:prstClr val="black"/>
                </a:solidFill>
              </a:rPr>
              <a:t>speak.</a:t>
            </a:r>
          </a:p>
          <a:p>
            <a:r>
              <a:rPr lang="en-US" sz="2400" dirty="0">
                <a:solidFill>
                  <a:prstClr val="black"/>
                </a:solidFill>
              </a:rPr>
              <a:t>Put your phone on mute when </a:t>
            </a:r>
            <a:r>
              <a:rPr lang="en-US" sz="2400" dirty="0" smtClean="0">
                <a:solidFill>
                  <a:prstClr val="black"/>
                </a:solidFill>
              </a:rPr>
              <a:t>not </a:t>
            </a:r>
            <a:r>
              <a:rPr lang="en-US" sz="2400" dirty="0">
                <a:solidFill>
                  <a:prstClr val="black"/>
                </a:solidFill>
              </a:rPr>
              <a:t>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the context</a:t>
            </a:r>
            <a:endParaRPr lang="en-US" dirty="0"/>
          </a:p>
        </p:txBody>
      </p:sp>
      <p:sp>
        <p:nvSpPr>
          <p:cNvPr id="14" name="Text Placeholder 9"/>
          <p:cNvSpPr txBox="1">
            <a:spLocks/>
          </p:cNvSpPr>
          <p:nvPr/>
        </p:nvSpPr>
        <p:spPr>
          <a:xfrm>
            <a:off x="3066372" y="1671662"/>
            <a:ext cx="5777608" cy="5156961"/>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lnSpc>
                <a:spcPct val="100000"/>
              </a:lnSpc>
              <a:spcAft>
                <a:spcPts val="0"/>
              </a:spcAft>
              <a:buNone/>
            </a:pPr>
            <a:r>
              <a:rPr lang="en-US" sz="2400" i="1" dirty="0" smtClean="0">
                <a:solidFill>
                  <a:schemeClr val="accent1"/>
                </a:solidFill>
              </a:rPr>
              <a:t>What’s </a:t>
            </a:r>
            <a:r>
              <a:rPr lang="en-US" sz="2400" i="1" dirty="0">
                <a:solidFill>
                  <a:schemeClr val="accent1"/>
                </a:solidFill>
              </a:rPr>
              <a:t>your perspective on the effectiveness of budgeting in organizations</a:t>
            </a:r>
            <a:r>
              <a:rPr lang="en-US" sz="2400" i="1" dirty="0" smtClean="0">
                <a:solidFill>
                  <a:schemeClr val="accent1"/>
                </a:solidFill>
              </a:rPr>
              <a:t>?</a:t>
            </a:r>
          </a:p>
          <a:p>
            <a:pPr marL="53975" indent="0">
              <a:lnSpc>
                <a:spcPct val="100000"/>
              </a:lnSpc>
              <a:spcAft>
                <a:spcPts val="0"/>
              </a:spcAft>
              <a:buNone/>
            </a:pPr>
            <a:r>
              <a:rPr lang="en-US" sz="2400" dirty="0" smtClean="0">
                <a:solidFill>
                  <a:schemeClr val="accent1"/>
                </a:solidFill>
              </a:rPr>
              <a:t> </a:t>
            </a:r>
          </a:p>
          <a:p>
            <a:pPr marL="804672" indent="-512064">
              <a:lnSpc>
                <a:spcPct val="100000"/>
              </a:lnSpc>
              <a:spcAft>
                <a:spcPts val="1200"/>
              </a:spcAft>
              <a:buAutoNum type="alphaUcPeriod"/>
            </a:pPr>
            <a:r>
              <a:rPr lang="en-US" sz="2000" dirty="0" smtClean="0"/>
              <a:t>I agree with the quote 100%. </a:t>
            </a:r>
          </a:p>
          <a:p>
            <a:pPr marL="804672" indent="-512064">
              <a:lnSpc>
                <a:spcPct val="100000"/>
              </a:lnSpc>
              <a:spcAft>
                <a:spcPts val="1200"/>
              </a:spcAft>
              <a:buAutoNum type="alphaUcPeriod"/>
            </a:pPr>
            <a:r>
              <a:rPr lang="en-US" sz="2000" dirty="0" smtClean="0"/>
              <a:t>The process isn’t </a:t>
            </a:r>
            <a:r>
              <a:rPr lang="en-US" sz="2000" dirty="0"/>
              <a:t>always fun, but done right, budgets are critical business tools. </a:t>
            </a:r>
            <a:endParaRPr lang="en-US" sz="2000" dirty="0" smtClean="0"/>
          </a:p>
          <a:p>
            <a:pPr marL="804672" indent="-512064">
              <a:lnSpc>
                <a:spcPct val="100000"/>
              </a:lnSpc>
              <a:spcAft>
                <a:spcPts val="1200"/>
              </a:spcAft>
              <a:buAutoNum type="alphaUcPeriod"/>
            </a:pPr>
            <a:r>
              <a:rPr lang="en-US" sz="2000" dirty="0" smtClean="0"/>
              <a:t>I completely disagree—without </a:t>
            </a:r>
            <a:r>
              <a:rPr lang="en-US" sz="2000" dirty="0"/>
              <a:t>a </a:t>
            </a:r>
            <a:r>
              <a:rPr lang="en-US" sz="2000" dirty="0" smtClean="0"/>
              <a:t>budget, </a:t>
            </a:r>
            <a:r>
              <a:rPr lang="en-US" sz="2000" dirty="0"/>
              <a:t>a business is lost</a:t>
            </a:r>
            <a:r>
              <a:rPr lang="en-US" sz="2000" dirty="0" smtClean="0"/>
              <a:t>!</a:t>
            </a:r>
          </a:p>
          <a:p>
            <a:pPr marL="804672" indent="-512064">
              <a:lnSpc>
                <a:spcPts val="2280"/>
              </a:lnSpc>
              <a:spcAft>
                <a:spcPts val="0"/>
              </a:spcAft>
              <a:buAutoNum type="alphaUcPeriod"/>
            </a:pPr>
            <a:r>
              <a:rPr lang="en-US" sz="2000" dirty="0" smtClean="0"/>
              <a:t>I </a:t>
            </a:r>
            <a:r>
              <a:rPr lang="en-US" sz="2000" dirty="0"/>
              <a:t>have another </a:t>
            </a:r>
            <a:r>
              <a:rPr lang="en-US" sz="2000" dirty="0" smtClean="0"/>
              <a:t>perspective. </a:t>
            </a:r>
            <a:r>
              <a:rPr lang="en-US" sz="2000" dirty="0"/>
              <a:t/>
            </a:r>
            <a:br>
              <a:rPr lang="en-US" sz="2000" dirty="0"/>
            </a:br>
            <a:r>
              <a:rPr lang="en-US" sz="1800" i="1" dirty="0" smtClean="0"/>
              <a:t>(Please </a:t>
            </a:r>
            <a:r>
              <a:rPr lang="en-US" sz="1800" i="1" dirty="0"/>
              <a:t>share it in </a:t>
            </a:r>
            <a:r>
              <a:rPr lang="en-US" sz="1800" i="1" dirty="0" smtClean="0"/>
              <a:t>the chat.) </a:t>
            </a:r>
            <a:r>
              <a:rPr lang="en-US" sz="2400" i="1" dirty="0"/>
              <a:t> </a:t>
            </a:r>
            <a:endParaRPr lang="en-US" sz="2400" b="1" i="1" dirty="0" smtClean="0"/>
          </a:p>
        </p:txBody>
      </p:sp>
      <p:sp>
        <p:nvSpPr>
          <p:cNvPr id="15" name="TextBox 14"/>
          <p:cNvSpPr txBox="1"/>
          <p:nvPr/>
        </p:nvSpPr>
        <p:spPr>
          <a:xfrm>
            <a:off x="376176" y="1671662"/>
            <a:ext cx="2793743" cy="3924151"/>
          </a:xfrm>
          <a:prstGeom prst="rect">
            <a:avLst/>
          </a:prstGeom>
          <a:noFill/>
        </p:spPr>
        <p:txBody>
          <a:bodyPr wrap="square" rtlCol="0">
            <a:spAutoFit/>
          </a:bodyPr>
          <a:lstStyle/>
          <a:p>
            <a:r>
              <a:rPr lang="en-US" sz="1500" dirty="0"/>
              <a:t>Former General Electric Chairman Jack Welch </a:t>
            </a:r>
            <a:r>
              <a:rPr lang="en-US" sz="1500" dirty="0" smtClean="0"/>
              <a:t>claimed that </a:t>
            </a:r>
            <a:r>
              <a:rPr lang="en-US" sz="1500" dirty="0"/>
              <a:t>the annual business budgeting </a:t>
            </a:r>
            <a:r>
              <a:rPr lang="en-US" sz="1500" dirty="0" smtClean="0"/>
              <a:t>process was...</a:t>
            </a:r>
          </a:p>
          <a:p>
            <a:r>
              <a:rPr lang="en-US" sz="900" dirty="0" smtClean="0"/>
              <a:t> </a:t>
            </a:r>
            <a:endParaRPr lang="en-US" sz="900" dirty="0" smtClean="0">
              <a:solidFill>
                <a:schemeClr val="tx1">
                  <a:lumMod val="65000"/>
                  <a:lumOff val="35000"/>
                </a:schemeClr>
              </a:solidFill>
            </a:endParaRPr>
          </a:p>
          <a:p>
            <a:pPr marL="9525"/>
            <a:r>
              <a:rPr lang="en-US" i="1" dirty="0" smtClean="0">
                <a:solidFill>
                  <a:schemeClr val="tx1">
                    <a:lumMod val="65000"/>
                    <a:lumOff val="35000"/>
                  </a:schemeClr>
                </a:solidFill>
              </a:rPr>
              <a:t>“</a:t>
            </a:r>
            <a:r>
              <a:rPr lang="en-US" i="1" dirty="0">
                <a:solidFill>
                  <a:schemeClr val="tx1">
                    <a:lumMod val="65000"/>
                    <a:lumOff val="35000"/>
                  </a:schemeClr>
                </a:solidFill>
              </a:rPr>
              <a:t>the most ineffective practice </a:t>
            </a:r>
            <a:r>
              <a:rPr lang="en-US" i="1" dirty="0" smtClean="0">
                <a:solidFill>
                  <a:schemeClr val="tx1">
                    <a:lumMod val="65000"/>
                    <a:lumOff val="35000"/>
                  </a:schemeClr>
                </a:solidFill>
              </a:rPr>
              <a:t>in management</a:t>
            </a:r>
            <a:r>
              <a:rPr lang="en-US" i="1" dirty="0">
                <a:solidFill>
                  <a:schemeClr val="tx1">
                    <a:lumMod val="65000"/>
                    <a:lumOff val="35000"/>
                  </a:schemeClr>
                </a:solidFill>
              </a:rPr>
              <a:t>. </a:t>
            </a:r>
            <a:endParaRPr lang="en-US" i="1" dirty="0" smtClean="0">
              <a:solidFill>
                <a:schemeClr val="tx1">
                  <a:lumMod val="65000"/>
                  <a:lumOff val="35000"/>
                </a:schemeClr>
              </a:solidFill>
            </a:endParaRPr>
          </a:p>
          <a:p>
            <a:pPr marL="9525"/>
            <a:r>
              <a:rPr lang="en-US" i="1" dirty="0" smtClean="0">
                <a:solidFill>
                  <a:schemeClr val="tx1">
                    <a:lumMod val="65000"/>
                    <a:lumOff val="35000"/>
                  </a:schemeClr>
                </a:solidFill>
              </a:rPr>
              <a:t>It </a:t>
            </a:r>
            <a:r>
              <a:rPr lang="en-US" i="1" dirty="0">
                <a:solidFill>
                  <a:schemeClr val="tx1">
                    <a:lumMod val="65000"/>
                    <a:lumOff val="35000"/>
                  </a:schemeClr>
                </a:solidFill>
              </a:rPr>
              <a:t>sucks the energy, time, fun and big dreams out </a:t>
            </a:r>
            <a:r>
              <a:rPr lang="en-US" i="1" dirty="0" smtClean="0">
                <a:solidFill>
                  <a:schemeClr val="tx1">
                    <a:lumMod val="65000"/>
                    <a:lumOff val="35000"/>
                  </a:schemeClr>
                </a:solidFill>
              </a:rPr>
              <a:t>of </a:t>
            </a:r>
            <a:r>
              <a:rPr lang="en-US" i="1" dirty="0">
                <a:solidFill>
                  <a:schemeClr val="tx1">
                    <a:lumMod val="65000"/>
                    <a:lumOff val="35000"/>
                  </a:schemeClr>
                </a:solidFill>
              </a:rPr>
              <a:t>an organization… In </a:t>
            </a:r>
            <a:r>
              <a:rPr lang="en-US" i="1" dirty="0" smtClean="0">
                <a:solidFill>
                  <a:schemeClr val="tx1">
                    <a:lumMod val="65000"/>
                    <a:lumOff val="35000"/>
                  </a:schemeClr>
                </a:solidFill>
              </a:rPr>
              <a:t>fact, </a:t>
            </a:r>
            <a:r>
              <a:rPr lang="en-US" i="1" dirty="0">
                <a:solidFill>
                  <a:schemeClr val="tx1">
                    <a:lumMod val="65000"/>
                    <a:lumOff val="35000"/>
                  </a:schemeClr>
                </a:solidFill>
              </a:rPr>
              <a:t>when companies win, in most cases it is despite </a:t>
            </a:r>
            <a:endParaRPr lang="en-US" i="1" dirty="0" smtClean="0">
              <a:solidFill>
                <a:schemeClr val="tx1">
                  <a:lumMod val="65000"/>
                  <a:lumOff val="35000"/>
                </a:schemeClr>
              </a:solidFill>
            </a:endParaRPr>
          </a:p>
          <a:p>
            <a:pPr marL="9525"/>
            <a:r>
              <a:rPr lang="en-US" i="1" dirty="0" smtClean="0">
                <a:solidFill>
                  <a:schemeClr val="tx1">
                    <a:lumMod val="65000"/>
                    <a:lumOff val="35000"/>
                  </a:schemeClr>
                </a:solidFill>
              </a:rPr>
              <a:t>their </a:t>
            </a:r>
            <a:r>
              <a:rPr lang="en-US" i="1" dirty="0">
                <a:solidFill>
                  <a:schemeClr val="tx1">
                    <a:lumMod val="65000"/>
                    <a:lumOff val="35000"/>
                  </a:schemeClr>
                </a:solidFill>
              </a:rPr>
              <a:t>budgets, not </a:t>
            </a:r>
            <a:endParaRPr lang="en-US" i="1" dirty="0" smtClean="0">
              <a:solidFill>
                <a:schemeClr val="tx1">
                  <a:lumMod val="65000"/>
                  <a:lumOff val="35000"/>
                </a:schemeClr>
              </a:solidFill>
            </a:endParaRPr>
          </a:p>
          <a:p>
            <a:pPr marL="9525"/>
            <a:r>
              <a:rPr lang="en-US" i="1" dirty="0" smtClean="0">
                <a:solidFill>
                  <a:schemeClr val="tx1">
                    <a:lumMod val="65000"/>
                    <a:lumOff val="35000"/>
                  </a:schemeClr>
                </a:solidFill>
              </a:rPr>
              <a:t>because </a:t>
            </a:r>
            <a:r>
              <a:rPr lang="en-US" i="1" dirty="0">
                <a:solidFill>
                  <a:schemeClr val="tx1">
                    <a:lumMod val="65000"/>
                    <a:lumOff val="35000"/>
                  </a:schemeClr>
                </a:solidFill>
              </a:rPr>
              <a:t>of them.”</a:t>
            </a:r>
          </a:p>
          <a:p>
            <a:endParaRPr lang="en-US" dirty="0"/>
          </a:p>
        </p:txBody>
      </p:sp>
      <p:cxnSp>
        <p:nvCxnSpPr>
          <p:cNvPr id="16" name="Straight Connector 15"/>
          <p:cNvCxnSpPr/>
          <p:nvPr/>
        </p:nvCxnSpPr>
        <p:spPr>
          <a:xfrm>
            <a:off x="3046052" y="1671662"/>
            <a:ext cx="0" cy="4158794"/>
          </a:xfrm>
          <a:prstGeom prst="line">
            <a:avLst/>
          </a:prstGeom>
          <a:ln>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862679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44499" y="1826381"/>
            <a:ext cx="8233833" cy="3061678"/>
          </a:xfrm>
        </p:spPr>
        <p:txBody>
          <a:bodyPr/>
          <a:lstStyle/>
          <a:p>
            <a:pPr>
              <a:buNone/>
            </a:pPr>
            <a:r>
              <a:rPr lang="en-US" sz="2800" dirty="0" smtClean="0"/>
              <a:t>Help you:</a:t>
            </a:r>
          </a:p>
          <a:p>
            <a:pPr lvl="0"/>
            <a:r>
              <a:rPr lang="en-US" sz="2800" dirty="0"/>
              <a:t>Identify the link </a:t>
            </a:r>
            <a:r>
              <a:rPr lang="en-US" sz="2800" dirty="0" smtClean="0"/>
              <a:t>between budgeting, operations, </a:t>
            </a:r>
            <a:r>
              <a:rPr lang="en-US" sz="2800" dirty="0"/>
              <a:t>and </a:t>
            </a:r>
            <a:r>
              <a:rPr lang="en-US" sz="2800" dirty="0" smtClean="0"/>
              <a:t>planning </a:t>
            </a:r>
            <a:r>
              <a:rPr lang="en-US" sz="2800" dirty="0"/>
              <a:t> </a:t>
            </a:r>
          </a:p>
          <a:p>
            <a:pPr lvl="0"/>
            <a:r>
              <a:rPr lang="en-US" sz="2800" dirty="0" smtClean="0"/>
              <a:t>Contribute </a:t>
            </a:r>
            <a:r>
              <a:rPr lang="en-US" sz="2800" dirty="0"/>
              <a:t>to budgeting processes</a:t>
            </a:r>
          </a:p>
          <a:p>
            <a:pPr lvl="0"/>
            <a:r>
              <a:rPr lang="en-US" sz="2800" dirty="0"/>
              <a:t>Analyze and address budget </a:t>
            </a:r>
            <a:r>
              <a:rPr lang="en-US" sz="2800" dirty="0" smtClean="0"/>
              <a:t>variances</a:t>
            </a:r>
            <a:endParaRPr lang="en-US" sz="2800" dirty="0"/>
          </a:p>
        </p:txBody>
      </p:sp>
    </p:spTree>
    <p:extLst>
      <p:ext uri="{BB962C8B-B14F-4D97-AF65-F5344CB8AC3E}">
        <p14:creationId xmlns:p14="http://schemas.microsoft.com/office/powerpoint/2010/main" val="3062861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
          </p:nvPr>
        </p:nvSpPr>
        <p:spPr>
          <a:xfrm>
            <a:off x="850724" y="2709863"/>
            <a:ext cx="8204376" cy="2888719"/>
          </a:xfrm>
        </p:spPr>
        <p:txBody>
          <a:bodyPr/>
          <a:lstStyle/>
          <a:p>
            <a:r>
              <a:rPr lang="en-US" sz="6600" dirty="0" smtClean="0"/>
              <a:t>IDENTIFY THE LINK BETWEEN BUDGETING, OPERATIONS, AND PLANNING</a:t>
            </a:r>
            <a:endParaRPr lang="en-US" sz="6600" strike="sngStrike"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2082800"/>
          </a:xfrm>
          <a:prstGeom prst="rect">
            <a:avLst/>
          </a:prstGeom>
        </p:spPr>
      </p:pic>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246221"/>
            </a:xfrm>
            <a:prstGeom prst="rect">
              <a:avLst/>
            </a:prstGeom>
            <a:noFill/>
          </p:spPr>
          <p:txBody>
            <a:bodyPr wrap="square" rtlCol="0">
              <a:spAutoFit/>
            </a:bodyPr>
            <a:lstStyle/>
            <a:p>
              <a:pPr algn="ctr"/>
              <a:r>
                <a:rPr lang="en-US" sz="1000" cap="all" dirty="0" smtClean="0">
                  <a:solidFill>
                    <a:schemeClr val="bg1"/>
                  </a:solidFill>
                </a:rPr>
                <a:t>Budgeting</a:t>
              </a:r>
              <a:endParaRPr lang="en-US" sz="1000" cap="all" dirty="0">
                <a:solidFill>
                  <a:schemeClr val="bg1"/>
                </a:solidFill>
              </a:endParaRPr>
            </a:p>
          </p:txBody>
        </p:sp>
      </p:grpSp>
    </p:spTree>
    <p:extLst>
      <p:ext uri="{BB962C8B-B14F-4D97-AF65-F5344CB8AC3E}">
        <p14:creationId xmlns:p14="http://schemas.microsoft.com/office/powerpoint/2010/main" val="12294889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223680"/>
            <a:ext cx="3865070" cy="5300065"/>
          </a:xfrm>
          <a:prstGeom prst="rect">
            <a:avLst/>
          </a:prstGeom>
          <a:solidFill>
            <a:srgbClr val="F5F5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dirty="0" smtClean="0"/>
              <a:t>Types of organizational budgets</a:t>
            </a:r>
            <a:endParaRPr lang="en-US" dirty="0"/>
          </a:p>
        </p:txBody>
      </p:sp>
      <p:sp>
        <p:nvSpPr>
          <p:cNvPr id="10" name="Text Box 5"/>
          <p:cNvSpPr txBox="1">
            <a:spLocks noChangeArrowheads="1"/>
          </p:cNvSpPr>
          <p:nvPr/>
        </p:nvSpPr>
        <p:spPr bwMode="auto">
          <a:xfrm>
            <a:off x="4760617" y="2531806"/>
            <a:ext cx="3300984" cy="2683812"/>
          </a:xfrm>
          <a:prstGeom prst="rect">
            <a:avLst/>
          </a:prstGeom>
          <a:solidFill>
            <a:srgbClr val="FFFFFF"/>
          </a:solidFill>
          <a:ln>
            <a:solidFill>
              <a:srgbClr val="FFFFFF"/>
            </a:solidFill>
          </a:ln>
          <a:effectLst/>
        </p:spPr>
        <p:txBody>
          <a:bodyPr wrap="square">
            <a:spAutoFit/>
          </a:bodyPr>
          <a:lstStyle/>
          <a:p>
            <a:pPr marL="54864" lvl="1">
              <a:lnSpc>
                <a:spcPct val="110000"/>
              </a:lnSpc>
              <a:spcAft>
                <a:spcPts val="600"/>
              </a:spcAft>
            </a:pPr>
            <a:r>
              <a:rPr lang="en-GB" sz="2400" i="1" dirty="0" smtClean="0">
                <a:solidFill>
                  <a:schemeClr val="accent1"/>
                </a:solidFill>
              </a:rPr>
              <a:t>How do budgets help your business? </a:t>
            </a:r>
          </a:p>
          <a:p>
            <a:pPr marL="54864" lvl="1">
              <a:lnSpc>
                <a:spcPct val="110000"/>
              </a:lnSpc>
              <a:spcBef>
                <a:spcPts val="600"/>
              </a:spcBef>
              <a:spcAft>
                <a:spcPts val="600"/>
              </a:spcAft>
            </a:pPr>
            <a:r>
              <a:rPr lang="en-GB" sz="2400" i="1" dirty="0" smtClean="0">
                <a:solidFill>
                  <a:schemeClr val="accent1"/>
                </a:solidFill>
              </a:rPr>
              <a:t>How do you contribute to budgeting processes?</a:t>
            </a:r>
            <a:endParaRPr lang="en-US" sz="2400" i="1" dirty="0">
              <a:solidFill>
                <a:schemeClr val="accent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3218" y="1477727"/>
            <a:ext cx="3158633" cy="4791970"/>
          </a:xfrm>
          <a:prstGeom prst="rect">
            <a:avLst/>
          </a:prstGeom>
        </p:spPr>
      </p:pic>
    </p:spTree>
    <p:extLst>
      <p:ext uri="{BB962C8B-B14F-4D97-AF65-F5344CB8AC3E}">
        <p14:creationId xmlns:p14="http://schemas.microsoft.com/office/powerpoint/2010/main" val="14213971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Links between budgeting, operations, and planning</a:t>
            </a:r>
            <a:endParaRPr lang="en-US" dirty="0"/>
          </a:p>
        </p:txBody>
      </p:sp>
      <p:sp>
        <p:nvSpPr>
          <p:cNvPr id="6" name="Text Box 5"/>
          <p:cNvSpPr txBox="1">
            <a:spLocks noChangeArrowheads="1"/>
          </p:cNvSpPr>
          <p:nvPr/>
        </p:nvSpPr>
        <p:spPr bwMode="auto">
          <a:xfrm>
            <a:off x="365760" y="2569464"/>
            <a:ext cx="6693408" cy="1569660"/>
          </a:xfrm>
          <a:prstGeom prst="rect">
            <a:avLst/>
          </a:prstGeom>
          <a:solidFill>
            <a:srgbClr val="FFFFFF"/>
          </a:solidFill>
          <a:ln>
            <a:solidFill>
              <a:srgbClr val="FFFFFF"/>
            </a:solidFill>
          </a:ln>
          <a:effectLst/>
        </p:spPr>
        <p:txBody>
          <a:bodyPr wrap="square">
            <a:spAutoFit/>
          </a:bodyPr>
          <a:lstStyle/>
          <a:p>
            <a:r>
              <a:rPr lang="en-US" sz="3200" i="1" dirty="0" smtClean="0">
                <a:solidFill>
                  <a:schemeClr val="accent1"/>
                </a:solidFill>
              </a:rPr>
              <a:t>What </a:t>
            </a:r>
            <a:r>
              <a:rPr lang="en-US" sz="3200" i="1" dirty="0">
                <a:solidFill>
                  <a:schemeClr val="accent1"/>
                </a:solidFill>
              </a:rPr>
              <a:t>links do you observe between budgeting, </a:t>
            </a:r>
            <a:r>
              <a:rPr lang="en-US" sz="3200" i="1" dirty="0" smtClean="0">
                <a:solidFill>
                  <a:schemeClr val="accent1"/>
                </a:solidFill>
              </a:rPr>
              <a:t>operations, </a:t>
            </a:r>
            <a:r>
              <a:rPr lang="en-US" sz="3200" i="1" dirty="0">
                <a:solidFill>
                  <a:schemeClr val="accent1"/>
                </a:solidFill>
              </a:rPr>
              <a:t>and </a:t>
            </a:r>
            <a:r>
              <a:rPr lang="en-US" sz="3200" i="1" dirty="0" smtClean="0">
                <a:solidFill>
                  <a:schemeClr val="accent1"/>
                </a:solidFill>
              </a:rPr>
              <a:t>planning in </a:t>
            </a:r>
            <a:r>
              <a:rPr lang="en-US" sz="3200" i="1" dirty="0">
                <a:solidFill>
                  <a:schemeClr val="accent1"/>
                </a:solidFill>
              </a:rPr>
              <a:t>your business?</a:t>
            </a:r>
          </a:p>
        </p:txBody>
      </p:sp>
      <p:grpSp>
        <p:nvGrpSpPr>
          <p:cNvPr id="4" name="Group 3"/>
          <p:cNvGrpSpPr/>
          <p:nvPr/>
        </p:nvGrpSpPr>
        <p:grpSpPr>
          <a:xfrm>
            <a:off x="7563253" y="4791456"/>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7" name="Picture 6"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23267465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12939</TotalTime>
  <Words>4032</Words>
  <Application>Microsoft Macintosh PowerPoint</Application>
  <PresentationFormat>On-screen Show (4:3)</PresentationFormat>
  <Paragraphs>330</Paragraphs>
  <Slides>19</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Lucida Grande</vt:lpstr>
      <vt:lpstr>ＭＳ Ｐゴシック</vt:lpstr>
      <vt:lpstr>Wingdings</vt:lpstr>
      <vt:lpstr>Office Theme</vt:lpstr>
      <vt:lpstr>Budgeting Café </vt:lpstr>
      <vt:lpstr>Welcome</vt:lpstr>
      <vt:lpstr>Introductions</vt:lpstr>
      <vt:lpstr>Participation tips</vt:lpstr>
      <vt:lpstr>Setting the context</vt:lpstr>
      <vt:lpstr>Today’s objectives</vt:lpstr>
      <vt:lpstr>PowerPoint Presentation</vt:lpstr>
      <vt:lpstr>Types of organizational budgets</vt:lpstr>
      <vt:lpstr>Links between budgeting, operations, and planning</vt:lpstr>
      <vt:lpstr>PowerPoint Presentation</vt:lpstr>
      <vt:lpstr>Negotiate your team’s operating budget</vt:lpstr>
      <vt:lpstr>   EVALUATE CAPITAL BUDGETING INVESTMENTS</vt:lpstr>
      <vt:lpstr>PowerPoint Presentation</vt:lpstr>
      <vt:lpstr>Budget variance cause and effect</vt:lpstr>
      <vt:lpstr>IDENTIFY AND ADDRESS SOURCES OF VARIANCE</vt:lpstr>
      <vt:lpstr>PowerPoint Presentation</vt:lpstr>
      <vt:lpstr>Today’s objectives</vt:lpstr>
      <vt:lpstr>Apply what you’ve learned</vt:lpstr>
      <vt:lpstr>Thank you</vt:lpstr>
    </vt:vector>
  </TitlesOfParts>
  <Manager/>
  <Company>Harvard Business Publishing</Company>
  <LinksUpToDate>false</LinksUpToDate>
  <SharedDoc>false</SharedDoc>
  <HyperlinkBase/>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Harvard Business Publishing</dc:creator>
  <cp:keywords/>
  <dc:description/>
  <cp:lastModifiedBy>Maunder, Joanna</cp:lastModifiedBy>
  <cp:revision>1183</cp:revision>
  <cp:lastPrinted>2016-09-09T19:23:26Z</cp:lastPrinted>
  <dcterms:created xsi:type="dcterms:W3CDTF">2014-06-21T12:09:32Z</dcterms:created>
  <dcterms:modified xsi:type="dcterms:W3CDTF">2018-02-20T20:13:04Z</dcterms:modified>
  <cp:category/>
</cp:coreProperties>
</file>