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notesMasterIdLst>
    <p:notesMasterId r:id="rId22"/>
  </p:notesMasterIdLst>
  <p:sldIdLst>
    <p:sldId id="272" r:id="rId2"/>
    <p:sldId id="296" r:id="rId3"/>
    <p:sldId id="274" r:id="rId4"/>
    <p:sldId id="275" r:id="rId5"/>
    <p:sldId id="276" r:id="rId6"/>
    <p:sldId id="277" r:id="rId7"/>
    <p:sldId id="278" r:id="rId8"/>
    <p:sldId id="345" r:id="rId9"/>
    <p:sldId id="355" r:id="rId10"/>
    <p:sldId id="348" r:id="rId11"/>
    <p:sldId id="356" r:id="rId12"/>
    <p:sldId id="347" r:id="rId13"/>
    <p:sldId id="349" r:id="rId14"/>
    <p:sldId id="350" r:id="rId15"/>
    <p:sldId id="357" r:id="rId16"/>
    <p:sldId id="351" r:id="rId17"/>
    <p:sldId id="297" r:id="rId18"/>
    <p:sldId id="293" r:id="rId19"/>
    <p:sldId id="294" r:id="rId20"/>
    <p:sldId id="295" r:id="rId21"/>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15:clr>
            <a:srgbClr val="A4A3A4"/>
          </p15:clr>
        </p15:guide>
        <p15:guide id="2">
          <p15:clr>
            <a:srgbClr val="A4A3A4"/>
          </p15:clr>
        </p15:guide>
      </p15:sldGuideLst>
    </p:ext>
    <p:ext uri="{2D200454-40CA-4A62-9FC3-DE9A4176ACB9}">
      <p15:notesGuideLst xmlns:p15="http://schemas.microsoft.com/office/powerpoint/2012/main" xmlns="">
        <p15:guide id="1" orient="horz" pos="2957" userDrawn="1">
          <p15:clr>
            <a:srgbClr val="A4A3A4"/>
          </p15:clr>
        </p15:guide>
        <p15:guide id="2" pos="4473"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leen Jordan" initials="KJ" lastIdx="23" clrIdx="0">
    <p:extLst/>
  </p:cmAuthor>
  <p:cmAuthor id="2" name="Audley, Emily"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DF33"/>
    <a:srgbClr val="E2CD31"/>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96" autoAdjust="0"/>
    <p:restoredTop sz="86202" autoAdjust="0"/>
  </p:normalViewPr>
  <p:slideViewPr>
    <p:cSldViewPr snapToGrid="0" showGuides="1">
      <p:cViewPr varScale="1">
        <p:scale>
          <a:sx n="102" d="100"/>
          <a:sy n="102" d="100"/>
        </p:scale>
        <p:origin x="-1992" y="-84"/>
      </p:cViewPr>
      <p:guideLst>
        <p:guide orient="horz"/>
        <p:guide/>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p:scale>
          <a:sx n="150" d="100"/>
          <a:sy n="150" d="100"/>
        </p:scale>
        <p:origin x="-2358" y="1662"/>
      </p:cViewPr>
      <p:guideLst>
        <p:guide orient="horz" pos="2957"/>
        <p:guide pos="4473"/>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942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69424"/>
          </a:xfrm>
          <a:prstGeom prst="rect">
            <a:avLst/>
          </a:prstGeom>
        </p:spPr>
        <p:txBody>
          <a:bodyPr vert="horz" lIns="94229" tIns="47114" rIns="94229" bIns="47114" rtlCol="0"/>
          <a:lstStyle>
            <a:lvl1pPr algn="r">
              <a:defRPr sz="1200"/>
            </a:lvl1pPr>
          </a:lstStyle>
          <a:p>
            <a:fld id="{7ED43B05-9673-724C-B555-E3F4B6C0B8D9}" type="datetimeFigureOut">
              <a:rPr lang="en-US" smtClean="0"/>
              <a:pPr/>
              <a:t>8/8/2016</a:t>
            </a:fld>
            <a:endParaRPr lang="en-US"/>
          </a:p>
        </p:txBody>
      </p:sp>
      <p:sp>
        <p:nvSpPr>
          <p:cNvPr id="4" name="Slide Image Placeholder 3"/>
          <p:cNvSpPr>
            <a:spLocks noGrp="1" noRot="1" noChangeAspect="1"/>
          </p:cNvSpPr>
          <p:nvPr>
            <p:ph type="sldImg" idx="2"/>
          </p:nvPr>
        </p:nvSpPr>
        <p:spPr>
          <a:xfrm>
            <a:off x="1579563" y="741363"/>
            <a:ext cx="3943350" cy="2957512"/>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3895566"/>
            <a:ext cx="5681980" cy="4788774"/>
          </a:xfrm>
          <a:prstGeom prst="rect">
            <a:avLst/>
          </a:prstGeom>
        </p:spPr>
        <p:txBody>
          <a:bodyPr vert="horz" lIns="94229" tIns="47114" rIns="94229" bIns="47114"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917422"/>
            <a:ext cx="3077739" cy="469424"/>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69424"/>
          </a:xfrm>
          <a:prstGeom prst="rect">
            <a:avLst/>
          </a:prstGeom>
        </p:spPr>
        <p:txBody>
          <a:bodyPr vert="horz" lIns="94229" tIns="47114" rIns="94229" bIns="47114" rtlCol="0" anchor="b"/>
          <a:lstStyle>
            <a:lvl1pPr algn="r">
              <a:defRPr sz="1200"/>
            </a:lvl1pPr>
          </a:lstStyle>
          <a:p>
            <a:fld id="{5462CC30-9124-1748-A6BC-3C0C609A0208}" type="slidenum">
              <a:rPr lang="en-US" smtClean="0"/>
              <a:pPr/>
              <a:t>‹#›</a:t>
            </a:fld>
            <a:endParaRPr lang="en-US"/>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endParaRPr lang="en-US" sz="1000" dirty="0"/>
          </a:p>
          <a:p>
            <a:r>
              <a:rPr lang="en-US" sz="1000" i="1" dirty="0"/>
              <a:t>Instructions</a:t>
            </a:r>
            <a:r>
              <a:rPr lang="en-US" sz="1000" dirty="0"/>
              <a:t>: Proceed to the next slide once the presentation is visible to the participants.</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t>Facilitator notes:</a:t>
            </a:r>
            <a:endParaRPr lang="en-US" sz="1000" dirty="0"/>
          </a:p>
          <a:p>
            <a:r>
              <a:rPr lang="en-US" sz="1000" dirty="0"/>
              <a:t>[Time: 5 minutes</a:t>
            </a:r>
            <a:r>
              <a:rPr lang="en-US" sz="1000" dirty="0" smtClean="0"/>
              <a:t>]</a:t>
            </a:r>
          </a:p>
          <a:p>
            <a:endParaRPr lang="en-US" sz="1000" dirty="0"/>
          </a:p>
          <a:p>
            <a:r>
              <a:rPr lang="en-US" sz="1000" i="1" dirty="0"/>
              <a:t>Say</a:t>
            </a:r>
            <a:r>
              <a:rPr lang="en-US" sz="1000" dirty="0"/>
              <a:t>: There are many challenges that can hinder efforts to create a culture of integrity—personal, organizational, structural. What challenges do you face with your teams in ensuring an ethical culture? Consider your current situation or examples from your previous experience</a:t>
            </a:r>
            <a:r>
              <a:rPr lang="en-US" sz="1000" dirty="0" smtClean="0"/>
              <a:t>.</a:t>
            </a:r>
          </a:p>
          <a:p>
            <a:endParaRPr lang="en-US" sz="1000" dirty="0"/>
          </a:p>
          <a:p>
            <a:r>
              <a:rPr lang="en-US" sz="1000" i="1" dirty="0"/>
              <a:t>Instructions: </a:t>
            </a:r>
            <a:r>
              <a:rPr lang="en-US" sz="1000" dirty="0"/>
              <a:t>Ask participants to chat in a brief comment. Identify any common themes among the responses and select one or two to address by discussing further with participants. Focus the discussion on ideas for overcoming the challenge.</a:t>
            </a:r>
          </a:p>
          <a:p>
            <a:r>
              <a:rPr lang="en-US" sz="1000" dirty="0"/>
              <a:t> </a:t>
            </a:r>
          </a:p>
          <a:p>
            <a:r>
              <a:rPr lang="en-US" sz="1000" dirty="0"/>
              <a:t>For example, say:  A number of group members have noted that [insert challenge] can make it difficult to foster integrity in a team. What might be some ways to overcome this </a:t>
            </a:r>
            <a:r>
              <a:rPr lang="en-US" sz="1000" dirty="0" smtClean="0"/>
              <a:t>challenge? </a:t>
            </a:r>
            <a:r>
              <a:rPr lang="en-US" sz="1000" dirty="0"/>
              <a:t>Raise your hand to share your suggestions.</a:t>
            </a:r>
          </a:p>
        </p:txBody>
      </p:sp>
      <p:sp>
        <p:nvSpPr>
          <p:cNvPr id="4" name="Slide Number Placeholder 3"/>
          <p:cNvSpPr>
            <a:spLocks noGrp="1"/>
          </p:cNvSpPr>
          <p:nvPr>
            <p:ph type="sldNum" sz="quarter" idx="10"/>
          </p:nvPr>
        </p:nvSpPr>
        <p:spPr/>
        <p:txBody>
          <a:bodyPr/>
          <a:lstStyle/>
          <a:p>
            <a:fld id="{5462CC30-9124-1748-A6BC-3C0C609A0208}" type="slidenum">
              <a:rPr lang="en-US" smtClean="0"/>
              <a:pPr/>
              <a:t>10</a:t>
            </a:fld>
            <a:endParaRPr lang="en-US"/>
          </a:p>
        </p:txBody>
      </p:sp>
    </p:spTree>
    <p:extLst>
      <p:ext uri="{BB962C8B-B14F-4D97-AF65-F5344CB8AC3E}">
        <p14:creationId xmlns:p14="http://schemas.microsoft.com/office/powerpoint/2010/main" val="19969473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1 minute]</a:t>
            </a:r>
          </a:p>
          <a:p>
            <a:endParaRPr lang="en-US" sz="900" i="1" kern="1200" dirty="0">
              <a:solidFill>
                <a:schemeClr val="tx1"/>
              </a:solidFill>
              <a:effectLst/>
              <a:latin typeface="+mn-lt"/>
              <a:ea typeface="+mn-ea"/>
              <a:cs typeface="+mn-cs"/>
            </a:endParaRPr>
          </a:p>
          <a:p>
            <a:r>
              <a:rPr lang="en-US" sz="1000" i="1" dirty="0"/>
              <a:t>Say</a:t>
            </a:r>
            <a:r>
              <a:rPr lang="en-US" sz="1000" b="1" dirty="0"/>
              <a:t>: </a:t>
            </a:r>
            <a:r>
              <a:rPr lang="en-US" sz="1000" dirty="0"/>
              <a:t>Even normally conscientious managers can sometimes lapse into unethical behavior, without realizing they are not behaving appropriately</a:t>
            </a:r>
            <a:r>
              <a:rPr lang="en-US" sz="1000" dirty="0" smtClean="0"/>
              <a:t>.</a:t>
            </a:r>
          </a:p>
          <a:p>
            <a:endParaRPr lang="en-US" sz="1000" dirty="0"/>
          </a:p>
          <a:p>
            <a:r>
              <a:rPr lang="en-US" sz="1000" dirty="0"/>
              <a:t>Let’s turn to consider some barriers to ethical behavior and how we can all keep our </a:t>
            </a:r>
            <a:r>
              <a:rPr lang="en-US" sz="1000" dirty="0" smtClean="0"/>
              <a:t>“ethical compasses” </a:t>
            </a:r>
            <a:r>
              <a:rPr lang="en-US" sz="1000" dirty="0"/>
              <a:t>intact.</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11</a:t>
            </a:fld>
            <a:endParaRPr lang="en-US"/>
          </a:p>
        </p:txBody>
      </p:sp>
    </p:spTree>
    <p:extLst>
      <p:ext uri="{BB962C8B-B14F-4D97-AF65-F5344CB8AC3E}">
        <p14:creationId xmlns:p14="http://schemas.microsoft.com/office/powerpoint/2010/main" val="9053500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kern="1200" dirty="0">
                <a:solidFill>
                  <a:schemeClr val="tx1"/>
                </a:solidFill>
                <a:effectLst/>
              </a:rPr>
              <a:t>Facilitator notes:</a:t>
            </a:r>
            <a:endParaRPr lang="en-US" sz="1000" kern="1200" dirty="0">
              <a:solidFill>
                <a:schemeClr val="tx1"/>
              </a:solidFill>
              <a:effectLst/>
            </a:endParaRPr>
          </a:p>
          <a:p>
            <a:endParaRPr lang="en-US" sz="1000" kern="1200" dirty="0">
              <a:solidFill>
                <a:schemeClr val="tx1"/>
              </a:solidFill>
              <a:effectLst/>
            </a:endParaRPr>
          </a:p>
          <a:p>
            <a:r>
              <a:rPr lang="en-US" sz="1000" kern="1200" dirty="0">
                <a:solidFill>
                  <a:schemeClr val="tx1"/>
                </a:solidFill>
                <a:effectLst/>
              </a:rPr>
              <a:t>[Time: </a:t>
            </a:r>
            <a:r>
              <a:rPr lang="en-US" sz="1000" dirty="0"/>
              <a:t>7</a:t>
            </a:r>
            <a:r>
              <a:rPr lang="en-US" sz="1000" dirty="0" smtClean="0"/>
              <a:t> </a:t>
            </a:r>
            <a:r>
              <a:rPr lang="en-US" sz="1000" kern="1200" dirty="0">
                <a:solidFill>
                  <a:schemeClr val="tx1"/>
                </a:solidFill>
                <a:effectLst/>
              </a:rPr>
              <a:t>minutes]</a:t>
            </a:r>
          </a:p>
          <a:p>
            <a:endParaRPr lang="en-US" sz="1000" dirty="0"/>
          </a:p>
          <a:p>
            <a:endParaRPr lang="en-US" sz="900" i="1" kern="1200" dirty="0">
              <a:solidFill>
                <a:schemeClr val="tx1"/>
              </a:solidFill>
              <a:effectLst/>
              <a:latin typeface="+mn-lt"/>
              <a:ea typeface="+mn-ea"/>
              <a:cs typeface="+mn-cs"/>
            </a:endParaRPr>
          </a:p>
          <a:p>
            <a:r>
              <a:rPr lang="en-US" i="1" dirty="0"/>
              <a:t>Say</a:t>
            </a:r>
            <a:r>
              <a:rPr lang="en-US" dirty="0"/>
              <a:t>: Take a look at this scenario. What do you think might have influenced Bethany to behave dishonestly</a:t>
            </a:r>
            <a:r>
              <a:rPr lang="en-US" dirty="0" smtClean="0"/>
              <a:t>?</a:t>
            </a:r>
          </a:p>
          <a:p>
            <a:endParaRPr lang="en-US" dirty="0"/>
          </a:p>
          <a:p>
            <a:r>
              <a:rPr lang="en-US" i="1" dirty="0"/>
              <a:t>Instructions</a:t>
            </a:r>
            <a:r>
              <a:rPr lang="en-US" dirty="0"/>
              <a:t>: Give participants a minute to read the scenario and ask them to chat in their responses. Identify one or two to comment on. Highlight the following ideas if participants do not mention them: </a:t>
            </a:r>
          </a:p>
          <a:p>
            <a:endParaRPr lang="en-US" dirty="0" smtClean="0"/>
          </a:p>
          <a:p>
            <a:r>
              <a:rPr lang="en-US" dirty="0" smtClean="0"/>
              <a:t>Bethany </a:t>
            </a:r>
            <a:r>
              <a:rPr lang="en-US" dirty="0"/>
              <a:t>might have believed that</a:t>
            </a:r>
            <a:r>
              <a:rPr lang="en-US" dirty="0" smtClean="0"/>
              <a:t>:</a:t>
            </a:r>
          </a:p>
          <a:p>
            <a:endParaRPr lang="en-US" dirty="0"/>
          </a:p>
          <a:p>
            <a:pPr marL="171450" lvl="0" indent="-171450">
              <a:buFont typeface="Arial" charset="0"/>
              <a:buChar char="•"/>
            </a:pPr>
            <a:r>
              <a:rPr lang="en-US" dirty="0"/>
              <a:t>H</a:t>
            </a:r>
            <a:r>
              <a:rPr lang="en-US" dirty="0" smtClean="0"/>
              <a:t>er </a:t>
            </a:r>
            <a:r>
              <a:rPr lang="en-US" dirty="0"/>
              <a:t>actions will be condoned by her </a:t>
            </a:r>
            <a:r>
              <a:rPr lang="en-US" dirty="0" smtClean="0"/>
              <a:t>manager, </a:t>
            </a:r>
            <a:r>
              <a:rPr lang="en-US" dirty="0"/>
              <a:t>as it’s only a minor </a:t>
            </a:r>
            <a:r>
              <a:rPr lang="en-US" dirty="0" smtClean="0"/>
              <a:t>deception</a:t>
            </a:r>
            <a:endParaRPr lang="en-US" dirty="0"/>
          </a:p>
          <a:p>
            <a:pPr marL="171450" lvl="0" indent="-171450">
              <a:buFont typeface="Arial" charset="0"/>
              <a:buChar char="•"/>
            </a:pPr>
            <a:r>
              <a:rPr lang="en-US" dirty="0" smtClean="0"/>
              <a:t>“The </a:t>
            </a:r>
            <a:r>
              <a:rPr lang="en-US" dirty="0"/>
              <a:t>end justifies the </a:t>
            </a:r>
            <a:r>
              <a:rPr lang="en-US" dirty="0" smtClean="0"/>
              <a:t>means,” since the </a:t>
            </a:r>
            <a:r>
              <a:rPr lang="en-US" dirty="0"/>
              <a:t>company will benefit if she gets the </a:t>
            </a:r>
            <a:r>
              <a:rPr lang="en-US" dirty="0" smtClean="0"/>
              <a:t>business</a:t>
            </a:r>
            <a:endParaRPr lang="en-US" dirty="0"/>
          </a:p>
          <a:p>
            <a:pPr marL="171450" lvl="0" indent="-171450">
              <a:buFont typeface="Arial" charset="0"/>
              <a:buChar char="•"/>
            </a:pPr>
            <a:r>
              <a:rPr lang="en-US" dirty="0"/>
              <a:t>S</a:t>
            </a:r>
            <a:r>
              <a:rPr lang="en-US" dirty="0" smtClean="0"/>
              <a:t>he’s </a:t>
            </a:r>
            <a:r>
              <a:rPr lang="en-US" dirty="0"/>
              <a:t>only doing what is best for her </a:t>
            </a:r>
            <a:r>
              <a:rPr lang="en-US" dirty="0" smtClean="0"/>
              <a:t>company</a:t>
            </a:r>
            <a:endParaRPr lang="en-US" dirty="0"/>
          </a:p>
          <a:p>
            <a:pPr marL="171450" lvl="0" indent="-171450">
              <a:buFont typeface="Arial" charset="0"/>
              <a:buChar char="•"/>
            </a:pPr>
            <a:r>
              <a:rPr lang="en-US" dirty="0"/>
              <a:t>N</a:t>
            </a:r>
            <a:r>
              <a:rPr lang="en-US" dirty="0" smtClean="0"/>
              <a:t>o</a:t>
            </a:r>
            <a:r>
              <a:rPr lang="en-US" dirty="0"/>
              <a:t>-one will find </a:t>
            </a:r>
            <a:r>
              <a:rPr lang="en-US" dirty="0" smtClean="0"/>
              <a:t>out</a:t>
            </a:r>
            <a:endParaRPr lang="en-US" dirty="0"/>
          </a:p>
          <a:p>
            <a:pPr marL="171450" lvl="0" indent="-171450">
              <a:buFont typeface="Arial" charset="0"/>
              <a:buChar char="•"/>
            </a:pPr>
            <a:r>
              <a:rPr lang="en-US" dirty="0"/>
              <a:t>S</a:t>
            </a:r>
            <a:r>
              <a:rPr lang="en-US" dirty="0" smtClean="0"/>
              <a:t>he’s </a:t>
            </a:r>
            <a:r>
              <a:rPr lang="en-US" dirty="0"/>
              <a:t>rewarded for getting new clients, so any approach to get results is </a:t>
            </a:r>
            <a:r>
              <a:rPr lang="en-US" dirty="0" smtClean="0"/>
              <a:t>acceptable</a:t>
            </a:r>
            <a:endParaRPr lang="en-US" dirty="0"/>
          </a:p>
          <a:p>
            <a:endParaRPr lang="en-US" sz="900" kern="1200" dirty="0">
              <a:solidFill>
                <a:schemeClr val="tx1"/>
              </a:solidFill>
              <a:effectLst/>
              <a:latin typeface="+mn-lt"/>
              <a:ea typeface="+mn-ea"/>
              <a:cs typeface="+mn-cs"/>
            </a:endParaRPr>
          </a:p>
          <a:p>
            <a:r>
              <a:rPr lang="en-US" sz="700" kern="1200" dirty="0">
                <a:solidFill>
                  <a:schemeClr val="tx1"/>
                </a:solidFill>
                <a:effectLst/>
                <a:latin typeface="+mn-lt"/>
                <a:ea typeface="+mn-ea"/>
                <a:cs typeface="+mn-cs"/>
              </a:rPr>
              <a:t> </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462CC30-9124-1748-A6BC-3C0C609A0208}" type="slidenum">
              <a:rPr lang="en-US" smtClean="0"/>
              <a:pPr/>
              <a:t>12</a:t>
            </a:fld>
            <a:endParaRPr lang="en-US"/>
          </a:p>
        </p:txBody>
      </p:sp>
    </p:spTree>
    <p:extLst>
      <p:ext uri="{BB962C8B-B14F-4D97-AF65-F5344CB8AC3E}">
        <p14:creationId xmlns:p14="http://schemas.microsoft.com/office/powerpoint/2010/main" val="4298604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t>Facilitator notes:</a:t>
            </a:r>
            <a:endParaRPr lang="en-US" sz="1000" dirty="0"/>
          </a:p>
          <a:p>
            <a:r>
              <a:rPr lang="en-US" sz="1000" dirty="0"/>
              <a:t>[Time: </a:t>
            </a:r>
            <a:r>
              <a:rPr lang="en-US" sz="1000" dirty="0" smtClean="0"/>
              <a:t>7 </a:t>
            </a:r>
            <a:r>
              <a:rPr lang="en-US" sz="1000" dirty="0"/>
              <a:t>minutes]</a:t>
            </a:r>
          </a:p>
          <a:p>
            <a:endParaRPr lang="en-US" sz="1000" dirty="0" smtClean="0"/>
          </a:p>
          <a:p>
            <a:r>
              <a:rPr lang="en-US" sz="1000" i="1" dirty="0"/>
              <a:t>Say</a:t>
            </a:r>
            <a:r>
              <a:rPr lang="en-US" sz="1000" b="1" dirty="0"/>
              <a:t>: </a:t>
            </a:r>
            <a:r>
              <a:rPr lang="en-US" sz="1000" dirty="0"/>
              <a:t>Here</a:t>
            </a:r>
            <a:r>
              <a:rPr lang="en-US" sz="1000" b="1" dirty="0"/>
              <a:t> </a:t>
            </a:r>
            <a:r>
              <a:rPr lang="en-US" sz="1000" dirty="0"/>
              <a:t>are some common barriers to ethical behavior that you’ll recall from the Harvard </a:t>
            </a:r>
            <a:r>
              <a:rPr lang="en-US" sz="1000" dirty="0" err="1"/>
              <a:t>ManageMentor</a:t>
            </a:r>
            <a:r>
              <a:rPr lang="en-US" sz="1000" dirty="0"/>
              <a:t> </a:t>
            </a:r>
            <a:r>
              <a:rPr lang="en-US" sz="1000" dirty="0" smtClean="0"/>
              <a:t>Ethics </a:t>
            </a:r>
            <a:r>
              <a:rPr lang="en-US" sz="1000" dirty="0"/>
              <a:t>at </a:t>
            </a:r>
            <a:r>
              <a:rPr lang="en-US" sz="1000" dirty="0" smtClean="0"/>
              <a:t>Work </a:t>
            </a:r>
            <a:r>
              <a:rPr lang="en-US" sz="1000" dirty="0"/>
              <a:t>topic. These barriers can affect even people who usually act with integrity—changing their sense of right and wrong, or their </a:t>
            </a:r>
            <a:r>
              <a:rPr lang="en-US" sz="1000" dirty="0" smtClean="0"/>
              <a:t>“ethical compass.”</a:t>
            </a:r>
          </a:p>
          <a:p>
            <a:endParaRPr lang="en-US" sz="1000" dirty="0"/>
          </a:p>
          <a:p>
            <a:r>
              <a:rPr lang="en-US" sz="1000" dirty="0"/>
              <a:t>However, there are steps you can take to keep your ethical compass </a:t>
            </a:r>
            <a:r>
              <a:rPr lang="en-US" sz="1000" dirty="0" smtClean="0"/>
              <a:t>in good working order.</a:t>
            </a:r>
          </a:p>
          <a:p>
            <a:endParaRPr lang="en-US" sz="1000" dirty="0"/>
          </a:p>
          <a:p>
            <a:r>
              <a:rPr lang="en-US" sz="1000" i="1" dirty="0"/>
              <a:t>Instructions</a:t>
            </a:r>
            <a:r>
              <a:rPr lang="en-US" sz="1000" dirty="0"/>
              <a:t>: Ask participants to reflect on anything that they have done, or have seen someone else do, to maintain their sense of right and wrong when in a difficult situation. Ask for a volunteer to share </a:t>
            </a:r>
            <a:r>
              <a:rPr lang="en-US" sz="1000" dirty="0" smtClean="0"/>
              <a:t>an </a:t>
            </a:r>
            <a:r>
              <a:rPr lang="en-US" sz="1000" dirty="0"/>
              <a:t>experience</a:t>
            </a:r>
            <a:r>
              <a:rPr lang="en-US" sz="1000" dirty="0" smtClean="0"/>
              <a:t>.</a:t>
            </a:r>
          </a:p>
          <a:p>
            <a:endParaRPr lang="en-US" sz="1000" dirty="0"/>
          </a:p>
          <a:p>
            <a:r>
              <a:rPr lang="en-US" sz="1000" dirty="0"/>
              <a:t>Then ask for one or two volunteers to share other ideas about how managers can keep their ethical compass </a:t>
            </a:r>
            <a:r>
              <a:rPr lang="en-US" sz="1000" dirty="0" smtClean="0"/>
              <a:t>in good working order. </a:t>
            </a:r>
            <a:r>
              <a:rPr lang="en-US" sz="1000" dirty="0"/>
              <a:t>Highlight the following ideas if the participants do not mention them: </a:t>
            </a:r>
            <a:endParaRPr lang="en-US" sz="1000" dirty="0" smtClean="0"/>
          </a:p>
          <a:p>
            <a:endParaRPr lang="en-US" sz="1000" dirty="0"/>
          </a:p>
          <a:p>
            <a:pPr marL="171450" lvl="0" indent="-171450">
              <a:buFont typeface="Arial" charset="0"/>
              <a:buChar char="•"/>
            </a:pPr>
            <a:r>
              <a:rPr lang="en-US" sz="1000" dirty="0"/>
              <a:t>Communicate your beliefs and share with your team (for example, think about what you are trying to achieve and discuss with your team</a:t>
            </a:r>
            <a:r>
              <a:rPr lang="en-US" sz="1000" dirty="0" smtClean="0"/>
              <a:t>).</a:t>
            </a:r>
            <a:endParaRPr lang="en-US" sz="1000" dirty="0"/>
          </a:p>
          <a:p>
            <a:pPr marL="171450" lvl="0" indent="-171450">
              <a:buFont typeface="Arial" charset="0"/>
              <a:buChar char="•"/>
            </a:pPr>
            <a:r>
              <a:rPr lang="en-US" sz="1000" dirty="0"/>
              <a:t>Be rigorous in difficult situations, especially when tempted to take shortcuts (for example, take a step back and ask yourself if you are really proceeding in a way you approve of</a:t>
            </a:r>
            <a:r>
              <a:rPr lang="en-US" sz="1000" dirty="0" smtClean="0"/>
              <a:t>).</a:t>
            </a:r>
            <a:endParaRPr lang="en-US" sz="1000" dirty="0"/>
          </a:p>
          <a:p>
            <a:pPr marL="171450" lvl="0" indent="-171450">
              <a:buFont typeface="Arial" charset="0"/>
              <a:buChar char="•"/>
            </a:pPr>
            <a:r>
              <a:rPr lang="en-US" sz="1000" dirty="0"/>
              <a:t>Look for positive and negative examples of ethical choices (for example, consider stories of when someone benefited from making an ethical decision or suffered consequences from making the wrong choice).</a:t>
            </a:r>
          </a:p>
          <a:p>
            <a:endParaRPr lang="en-US" sz="1000"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13</a:t>
            </a:fld>
            <a:endParaRPr lang="en-US"/>
          </a:p>
        </p:txBody>
      </p:sp>
    </p:spTree>
    <p:extLst>
      <p:ext uri="{BB962C8B-B14F-4D97-AF65-F5344CB8AC3E}">
        <p14:creationId xmlns:p14="http://schemas.microsoft.com/office/powerpoint/2010/main" val="5033503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r>
              <a:rPr lang="en-US" sz="1000" b="1" dirty="0" smtClean="0"/>
              <a:t>:</a:t>
            </a:r>
            <a:endParaRPr lang="en-US" sz="1000" dirty="0"/>
          </a:p>
          <a:p>
            <a:r>
              <a:rPr lang="en-US" sz="1000" dirty="0"/>
              <a:t>[Time: 1 minute</a:t>
            </a:r>
            <a:r>
              <a:rPr lang="en-US" sz="1000" dirty="0" smtClean="0"/>
              <a:t>]</a:t>
            </a:r>
          </a:p>
          <a:p>
            <a:endParaRPr lang="en-US" sz="1000" dirty="0"/>
          </a:p>
          <a:p>
            <a:r>
              <a:rPr lang="en-US" sz="1000" i="1" dirty="0" smtClean="0"/>
              <a:t>Say</a:t>
            </a:r>
            <a:r>
              <a:rPr lang="en-US" sz="1000" dirty="0"/>
              <a:t>: Not all situations are clear cut, with an obvious choice between </a:t>
            </a:r>
            <a:r>
              <a:rPr lang="en-US" sz="1000" dirty="0" smtClean="0"/>
              <a:t>“right” </a:t>
            </a:r>
            <a:r>
              <a:rPr lang="en-US" sz="1000" dirty="0"/>
              <a:t>and </a:t>
            </a:r>
            <a:r>
              <a:rPr lang="en-US" sz="1000" dirty="0" smtClean="0"/>
              <a:t>“wrong.” </a:t>
            </a:r>
            <a:r>
              <a:rPr lang="en-US" sz="1000" dirty="0"/>
              <a:t>More often, an ethical dilemma arises between options that could both be considered </a:t>
            </a:r>
            <a:r>
              <a:rPr lang="en-US" sz="1000" dirty="0" smtClean="0"/>
              <a:t>“right.” </a:t>
            </a:r>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14</a:t>
            </a:fld>
            <a:endParaRPr lang="en-US"/>
          </a:p>
        </p:txBody>
      </p:sp>
    </p:spTree>
    <p:extLst>
      <p:ext uri="{BB962C8B-B14F-4D97-AF65-F5344CB8AC3E}">
        <p14:creationId xmlns:p14="http://schemas.microsoft.com/office/powerpoint/2010/main" val="11464229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kern="1200" dirty="0">
                <a:solidFill>
                  <a:schemeClr val="tx1"/>
                </a:solidFill>
                <a:effectLst/>
              </a:rPr>
              <a:t>Facilitator notes:</a:t>
            </a:r>
            <a:endParaRPr lang="en-US" sz="1000" kern="1200" dirty="0">
              <a:solidFill>
                <a:schemeClr val="tx1"/>
              </a:solidFill>
              <a:effectLst/>
            </a:endParaRPr>
          </a:p>
          <a:p>
            <a:endParaRPr lang="en-US" sz="1000" kern="1200" dirty="0">
              <a:solidFill>
                <a:schemeClr val="tx1"/>
              </a:solidFill>
              <a:effectLst/>
            </a:endParaRPr>
          </a:p>
          <a:p>
            <a:r>
              <a:rPr lang="en-US" sz="1000" kern="1200" dirty="0">
                <a:solidFill>
                  <a:schemeClr val="tx1"/>
                </a:solidFill>
                <a:effectLst/>
              </a:rPr>
              <a:t>[Time: </a:t>
            </a:r>
            <a:r>
              <a:rPr lang="en-US" sz="1000" dirty="0"/>
              <a:t>7</a:t>
            </a:r>
            <a:r>
              <a:rPr lang="en-US" sz="1000" dirty="0" smtClean="0"/>
              <a:t> </a:t>
            </a:r>
            <a:r>
              <a:rPr lang="en-US" sz="1000" kern="1200" dirty="0">
                <a:solidFill>
                  <a:schemeClr val="tx1"/>
                </a:solidFill>
                <a:effectLst/>
              </a:rPr>
              <a:t>minutes]</a:t>
            </a:r>
          </a:p>
          <a:p>
            <a:endParaRPr lang="en-US" sz="1000" dirty="0"/>
          </a:p>
          <a:p>
            <a:endParaRPr lang="en-US" sz="900" kern="1200" dirty="0">
              <a:solidFill>
                <a:schemeClr val="tx1"/>
              </a:solidFill>
              <a:effectLst/>
              <a:latin typeface="+mn-lt"/>
              <a:ea typeface="+mn-ea"/>
              <a:cs typeface="+mn-cs"/>
            </a:endParaRPr>
          </a:p>
          <a:p>
            <a:r>
              <a:rPr lang="en-US" i="1" dirty="0"/>
              <a:t>Say:  </a:t>
            </a:r>
            <a:r>
              <a:rPr lang="en-US" dirty="0"/>
              <a:t>Many decisions that managers have to make don’t have a single </a:t>
            </a:r>
            <a:r>
              <a:rPr lang="en-US" dirty="0" smtClean="0"/>
              <a:t>“correct” </a:t>
            </a:r>
            <a:r>
              <a:rPr lang="en-US" dirty="0"/>
              <a:t>answer, but rather have a range of possible options. Take a look at this scenario. What should Victor do</a:t>
            </a:r>
            <a:r>
              <a:rPr lang="en-US" dirty="0" smtClean="0"/>
              <a:t>?</a:t>
            </a:r>
          </a:p>
          <a:p>
            <a:endParaRPr lang="en-US" dirty="0"/>
          </a:p>
          <a:p>
            <a:r>
              <a:rPr lang="en-US" i="1" dirty="0"/>
              <a:t>Instructions</a:t>
            </a:r>
            <a:r>
              <a:rPr lang="en-US" dirty="0"/>
              <a:t>: Give participants one minute to read the scenario and ask for a volunteer to raise their hand to share their comments. Call on others to discuss any differing opinions.	</a:t>
            </a:r>
            <a:endParaRPr lang="en-US" dirty="0" smtClean="0"/>
          </a:p>
          <a:p>
            <a:endParaRPr lang="en-US" dirty="0"/>
          </a:p>
          <a:p>
            <a:r>
              <a:rPr lang="en-US" dirty="0"/>
              <a:t>Then ask participants to share any of their own experiences where they have been involved in an ethical dilemma without a clear answer, either at work or outside of work. How did they resolve it? Would they do anything differently next time?</a:t>
            </a:r>
          </a:p>
          <a:p>
            <a:endParaRPr lang="en-US" sz="900" i="1"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700" kern="1200" dirty="0">
                <a:solidFill>
                  <a:schemeClr val="tx1"/>
                </a:solidFill>
                <a:effectLst/>
                <a:latin typeface="+mn-lt"/>
                <a:ea typeface="+mn-ea"/>
                <a:cs typeface="+mn-cs"/>
              </a:rPr>
              <a:t> </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462CC30-9124-1748-A6BC-3C0C609A0208}" type="slidenum">
              <a:rPr lang="en-US" smtClean="0"/>
              <a:pPr/>
              <a:t>15</a:t>
            </a:fld>
            <a:endParaRPr lang="en-US"/>
          </a:p>
        </p:txBody>
      </p:sp>
    </p:spTree>
    <p:extLst>
      <p:ext uri="{BB962C8B-B14F-4D97-AF65-F5344CB8AC3E}">
        <p14:creationId xmlns:p14="http://schemas.microsoft.com/office/powerpoint/2010/main" val="17511294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t>Facilitator notes:</a:t>
            </a:r>
            <a:endParaRPr lang="en-US" sz="1000" dirty="0"/>
          </a:p>
          <a:p>
            <a:r>
              <a:rPr lang="en-US" sz="1000" dirty="0"/>
              <a:t>[Time: 8 minutes]</a:t>
            </a:r>
          </a:p>
          <a:p>
            <a:r>
              <a:rPr lang="en-US" sz="1000" dirty="0"/>
              <a:t> </a:t>
            </a:r>
          </a:p>
          <a:p>
            <a:r>
              <a:rPr lang="en-US" i="1" dirty="0" smtClean="0"/>
              <a:t>Say</a:t>
            </a:r>
            <a:r>
              <a:rPr lang="en-US" dirty="0"/>
              <a:t>: Resolving the kind of ethical dilemma that we’ve just discussed can be particularly challenging, and so it helps to have a decision-making framework to ensure you make an informed and fair decision.</a:t>
            </a:r>
          </a:p>
          <a:p>
            <a:r>
              <a:rPr lang="en-US" dirty="0"/>
              <a:t> </a:t>
            </a:r>
          </a:p>
          <a:p>
            <a:r>
              <a:rPr lang="en-US" dirty="0"/>
              <a:t>As part of your pre-work, you completed the practice exercise from the lesson “Resolve Ethical Dilemmas” in the </a:t>
            </a:r>
            <a:r>
              <a:rPr lang="en-US" dirty="0" smtClean="0"/>
              <a:t>Harvard ManageMentor Ethics </a:t>
            </a:r>
            <a:r>
              <a:rPr lang="en-US" dirty="0"/>
              <a:t>at </a:t>
            </a:r>
            <a:r>
              <a:rPr lang="en-US" dirty="0" smtClean="0"/>
              <a:t>Work </a:t>
            </a:r>
            <a:r>
              <a:rPr lang="en-US" dirty="0"/>
              <a:t>topic. Let’s reflect on what you learned from that exercise, which asked you to apply this three-step framework to a decision you had taken part in or had observed.</a:t>
            </a:r>
          </a:p>
          <a:p>
            <a:r>
              <a:rPr lang="en-US" dirty="0"/>
              <a:t> </a:t>
            </a:r>
          </a:p>
          <a:p>
            <a:r>
              <a:rPr lang="en-US" dirty="0"/>
              <a:t>First of all, what part of the framework was particularly helpful in making your decision, and why? Chat in your comments. </a:t>
            </a:r>
          </a:p>
          <a:p>
            <a:r>
              <a:rPr lang="en-US" dirty="0"/>
              <a:t> </a:t>
            </a:r>
          </a:p>
          <a:p>
            <a:r>
              <a:rPr lang="en-US" i="1" dirty="0"/>
              <a:t>Instructions</a:t>
            </a:r>
            <a:r>
              <a:rPr lang="en-US" dirty="0"/>
              <a:t>: Review the comments and identify any common themes that appear. If the responses are varied, mention that the comments show a wide range of experiences.</a:t>
            </a:r>
          </a:p>
          <a:p>
            <a:r>
              <a:rPr lang="en-US" dirty="0"/>
              <a:t> </a:t>
            </a:r>
          </a:p>
          <a:p>
            <a:r>
              <a:rPr lang="en-US" i="1" dirty="0"/>
              <a:t>Say</a:t>
            </a:r>
            <a:r>
              <a:rPr lang="en-US" dirty="0"/>
              <a:t>:  Now let’s talk about what happened after you made your decision. Was the result positive or negative? Chat </a:t>
            </a:r>
            <a:r>
              <a:rPr lang="en-US" dirty="0" smtClean="0"/>
              <a:t>in  yes if it was positive </a:t>
            </a:r>
            <a:r>
              <a:rPr lang="en-US" dirty="0"/>
              <a:t>or </a:t>
            </a:r>
            <a:r>
              <a:rPr lang="en-US" dirty="0" smtClean="0"/>
              <a:t>no if it was negative.</a:t>
            </a:r>
            <a:endParaRPr lang="en-US" dirty="0"/>
          </a:p>
          <a:p>
            <a:r>
              <a:rPr lang="en-US" dirty="0"/>
              <a:t> </a:t>
            </a:r>
          </a:p>
          <a:p>
            <a:r>
              <a:rPr lang="en-US" i="1" dirty="0"/>
              <a:t>Instructions</a:t>
            </a:r>
            <a:r>
              <a:rPr lang="en-US" dirty="0"/>
              <a:t>: Review the responses and ask if anyone who answered </a:t>
            </a:r>
            <a:r>
              <a:rPr lang="en-US" dirty="0" smtClean="0"/>
              <a:t>“no” </a:t>
            </a:r>
            <a:r>
              <a:rPr lang="en-US" dirty="0"/>
              <a:t>would be willing to share their experience. Ask them to comment on anything they would do differently next time that might lead to a better outcome. Ask other participants to share ideas of what they might do differently next time.</a:t>
            </a:r>
          </a:p>
          <a:p>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16</a:t>
            </a:fld>
            <a:endParaRPr lang="en-US"/>
          </a:p>
        </p:txBody>
      </p:sp>
    </p:spTree>
    <p:extLst>
      <p:ext uri="{BB962C8B-B14F-4D97-AF65-F5344CB8AC3E}">
        <p14:creationId xmlns:p14="http://schemas.microsoft.com/office/powerpoint/2010/main" val="18374522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defTabSz="471145">
              <a:defRPr/>
            </a:pPr>
            <a:r>
              <a:rPr lang="en-US" sz="1000" dirty="0"/>
              <a:t>[Time: 1/2 minute]</a:t>
            </a:r>
          </a:p>
          <a:p>
            <a:endParaRPr lang="en-US" sz="1000" b="1" dirty="0"/>
          </a:p>
          <a:p>
            <a:r>
              <a:rPr lang="en-US" sz="1000" i="1" dirty="0"/>
              <a:t>Say</a:t>
            </a:r>
            <a:r>
              <a:rPr lang="en-US" sz="1000" dirty="0"/>
              <a:t>: We’re coming to the end of our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17</a:t>
            </a:fld>
            <a:endParaRPr lang="en-US"/>
          </a:p>
        </p:txBody>
      </p:sp>
    </p:spTree>
    <p:extLst>
      <p:ext uri="{BB962C8B-B14F-4D97-AF65-F5344CB8AC3E}">
        <p14:creationId xmlns:p14="http://schemas.microsoft.com/office/powerpoint/2010/main" val="14752622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kern="1200" dirty="0">
                <a:solidFill>
                  <a:schemeClr val="tx1"/>
                </a:solidFill>
                <a:effectLst/>
              </a:rPr>
              <a:t>Facilitator notes</a:t>
            </a:r>
            <a:r>
              <a:rPr lang="en-US" sz="1000" b="1" kern="1200" dirty="0" smtClean="0">
                <a:solidFill>
                  <a:schemeClr val="tx1"/>
                </a:solidFill>
                <a:effectLst/>
              </a:rPr>
              <a:t>:</a:t>
            </a:r>
            <a:endParaRPr lang="en-US" sz="1000" kern="1200" dirty="0">
              <a:solidFill>
                <a:schemeClr val="tx1"/>
              </a:solidFill>
              <a:effectLst/>
            </a:endParaRPr>
          </a:p>
          <a:p>
            <a:r>
              <a:rPr lang="en-US" sz="1000" kern="1200" dirty="0">
                <a:solidFill>
                  <a:schemeClr val="tx1"/>
                </a:solidFill>
                <a:effectLst/>
              </a:rPr>
              <a:t>[Time: 1 minute]</a:t>
            </a:r>
          </a:p>
          <a:p>
            <a:endParaRPr lang="en-US" sz="1000" i="1" kern="1200" dirty="0">
              <a:solidFill>
                <a:schemeClr val="tx1"/>
              </a:solidFill>
              <a:effectLst/>
            </a:endParaRPr>
          </a:p>
          <a:p>
            <a:r>
              <a:rPr lang="en-US" sz="1000" i="1" kern="1200" dirty="0">
                <a:solidFill>
                  <a:schemeClr val="tx1"/>
                </a:solidFill>
                <a:effectLst/>
              </a:rPr>
              <a:t>Say:</a:t>
            </a:r>
            <a:r>
              <a:rPr lang="en-US" sz="1000" kern="1200" dirty="0">
                <a:solidFill>
                  <a:schemeClr val="tx1"/>
                </a:solidFill>
                <a:effectLst/>
              </a:rPr>
              <a:t> Today’s session focused on three important elements of </a:t>
            </a:r>
            <a:r>
              <a:rPr lang="en-US" sz="1000" dirty="0"/>
              <a:t>e</a:t>
            </a:r>
            <a:r>
              <a:rPr lang="en-US" sz="1000" dirty="0" smtClean="0"/>
              <a:t>thics at work</a:t>
            </a:r>
            <a:r>
              <a:rPr lang="en-US" sz="1000" kern="1200" dirty="0" smtClean="0">
                <a:solidFill>
                  <a:schemeClr val="tx1"/>
                </a:solidFill>
                <a:effectLst/>
              </a:rPr>
              <a:t>. </a:t>
            </a:r>
            <a:r>
              <a:rPr lang="en-US" sz="1000" kern="1200" dirty="0">
                <a:solidFill>
                  <a:schemeClr val="tx1"/>
                </a:solidFill>
                <a:effectLst/>
              </a:rPr>
              <a:t>Specifically, we discussed how to</a:t>
            </a:r>
            <a:r>
              <a:rPr lang="en-US" sz="1000" kern="1200" dirty="0" smtClean="0">
                <a:solidFill>
                  <a:schemeClr val="tx1"/>
                </a:solidFill>
                <a:effectLst/>
              </a:rPr>
              <a:t>:</a:t>
            </a:r>
          </a:p>
          <a:p>
            <a:endParaRPr lang="en-US" sz="1000" kern="1200" dirty="0">
              <a:solidFill>
                <a:schemeClr val="tx1"/>
              </a:solidFill>
              <a:effectLst/>
            </a:endParaRPr>
          </a:p>
          <a:p>
            <a:pPr marL="171450" lvl="0" indent="-171450">
              <a:buFont typeface="Arial" charset="0"/>
              <a:buChar char="•"/>
            </a:pPr>
            <a:r>
              <a:rPr lang="en-US" sz="1000" dirty="0"/>
              <a:t>Foster openness and integrity in the workplace</a:t>
            </a:r>
          </a:p>
          <a:p>
            <a:pPr marL="171450" lvl="0" indent="-171450">
              <a:buFont typeface="Arial" charset="0"/>
              <a:buChar char="•"/>
            </a:pPr>
            <a:r>
              <a:rPr lang="en-US" sz="1000" dirty="0"/>
              <a:t>Address barriers to ethical behavior</a:t>
            </a:r>
          </a:p>
          <a:p>
            <a:pPr marL="171450" lvl="0" indent="-171450">
              <a:buFont typeface="Arial" charset="0"/>
              <a:buChar char="•"/>
            </a:pPr>
            <a:r>
              <a:rPr lang="en-US" sz="1000" dirty="0"/>
              <a:t>Apply a structured approach to resolving ethical dilemmas</a:t>
            </a:r>
          </a:p>
          <a:p>
            <a:endParaRPr lang="en-US" sz="1000"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r>
              <a:rPr lang="en-US" sz="1000" dirty="0"/>
              <a:t>[Time: 1 minute</a:t>
            </a:r>
            <a:r>
              <a:rPr lang="en-US" sz="1000" dirty="0" smtClean="0"/>
              <a:t>]</a:t>
            </a:r>
          </a:p>
          <a:p>
            <a:endParaRPr lang="en-US" sz="1000" dirty="0"/>
          </a:p>
          <a:p>
            <a:r>
              <a:rPr lang="en-US" sz="1000" i="1" dirty="0"/>
              <a:t>Say</a:t>
            </a:r>
            <a:r>
              <a:rPr lang="en-US" sz="1000" dirty="0"/>
              <a:t>: The next step for you in your development is to focus on applying and developing a skill that is particularly relevant to you, and has a good chance of making an impact in the workplace for you and your team</a:t>
            </a:r>
            <a:r>
              <a:rPr lang="en-US" sz="1000" dirty="0" smtClean="0"/>
              <a:t>.</a:t>
            </a:r>
          </a:p>
          <a:p>
            <a:endParaRPr lang="en-US" sz="1000" dirty="0"/>
          </a:p>
          <a:p>
            <a:r>
              <a:rPr lang="en-US" sz="1000" dirty="0"/>
              <a:t>The On-the-Job section within the Harvard </a:t>
            </a:r>
            <a:r>
              <a:rPr lang="en-US" sz="1000" dirty="0" err="1"/>
              <a:t>ManageMentor</a:t>
            </a:r>
            <a:r>
              <a:rPr lang="en-US" sz="1000" dirty="0"/>
              <a:t> Ethics at Work topic provides an opportunity for you to pick a skill to </a:t>
            </a:r>
            <a:r>
              <a:rPr lang="en-US" sz="1000"/>
              <a:t>work </a:t>
            </a:r>
            <a:r>
              <a:rPr lang="en-US" sz="1000" smtClean="0"/>
              <a:t>on </a:t>
            </a:r>
            <a:r>
              <a:rPr lang="en-US" sz="1000" dirty="0"/>
              <a:t>and come up with specific ways to apply and develop the skill in your workplace. For instance, you can pick the skill: </a:t>
            </a:r>
            <a:r>
              <a:rPr lang="en-US" sz="1000" b="1" dirty="0"/>
              <a:t>Encourage openness in my team</a:t>
            </a:r>
            <a:r>
              <a:rPr lang="en-US" sz="1000" dirty="0"/>
              <a:t>. Then you’ll identify specific action items that you can do to apply and develop this skill. For example, you could develop an action item of “I will take steps to make sure my employees feel it is safe to tell me the truth about difficult situations</a:t>
            </a:r>
            <a:r>
              <a:rPr lang="en-US" sz="1000" dirty="0" smtClean="0"/>
              <a:t>.”</a:t>
            </a:r>
          </a:p>
          <a:p>
            <a:endParaRPr lang="en-US" sz="1000" dirty="0"/>
          </a:p>
          <a:p>
            <a:r>
              <a:rPr lang="en-US" sz="1000" i="1" dirty="0"/>
              <a:t>Say</a:t>
            </a:r>
            <a:r>
              <a:rPr lang="en-US" sz="1000" dirty="0"/>
              <a:t>: In order to complete this learning experience, proceed to the On-the-Job section within the Harvard </a:t>
            </a:r>
            <a:r>
              <a:rPr lang="en-US" sz="1000" dirty="0" err="1"/>
              <a:t>ManageMentor</a:t>
            </a:r>
            <a:r>
              <a:rPr lang="en-US" sz="1000" dirty="0"/>
              <a:t> topic. Remember, the only way to develop a skill is to apply and experiment with the use of that skill in your workplace.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a:p>
        </p:txBody>
      </p:sp>
    </p:spTree>
    <p:extLst>
      <p:ext uri="{BB962C8B-B14F-4D97-AF65-F5344CB8AC3E}">
        <p14:creationId xmlns:p14="http://schemas.microsoft.com/office/powerpoint/2010/main" val="681641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endParaRPr lang="en-US" sz="1000" i="1" dirty="0"/>
          </a:p>
          <a:p>
            <a:r>
              <a:rPr lang="en-US" sz="1000" i="1" dirty="0"/>
              <a:t>Say</a:t>
            </a:r>
            <a:r>
              <a:rPr lang="en-US" sz="1000" dirty="0"/>
              <a:t>: Good morning/afternoon. This is ________ from ________ . We’ll be starting today’s session at ____. As you come online, please take a moment to answer the question on your screen via the chat panel. We’ll give your colleagues a few more moments to join our session and then we’ll get started. Thank you.</a:t>
            </a:r>
          </a:p>
          <a:p>
            <a:endParaRPr lang="en-US" sz="1000" i="1" dirty="0"/>
          </a:p>
          <a:p>
            <a:r>
              <a:rPr lang="en-US" sz="1000" i="1" dirty="0" smtClean="0"/>
              <a:t>Note</a:t>
            </a:r>
            <a:r>
              <a:rPr lang="en-US" sz="1000" i="1" dirty="0"/>
              <a:t>:</a:t>
            </a:r>
            <a:r>
              <a:rPr lang="en-US" sz="1000" dirty="0"/>
              <a:t> There is no need to debrief the question now—it will be discussed several slides later. However, use this time to make note of the most common and least common responses so you are prepared to debrief later.</a:t>
            </a:r>
          </a:p>
          <a:p>
            <a:endParaRPr lang="en-US" sz="1000" dirty="0"/>
          </a:p>
          <a:p>
            <a:endParaRPr lang="en-US" sz="1000" dirty="0"/>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a:p>
        </p:txBody>
      </p:sp>
    </p:spTree>
    <p:extLst>
      <p:ext uri="{BB962C8B-B14F-4D97-AF65-F5344CB8AC3E}">
        <p14:creationId xmlns:p14="http://schemas.microsoft.com/office/powerpoint/2010/main" val="3333420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t>Facilitator notes:</a:t>
            </a:r>
          </a:p>
          <a:p>
            <a:endParaRPr lang="en-US" sz="1000" b="1" dirty="0"/>
          </a:p>
          <a:p>
            <a:pPr defTabSz="471145">
              <a:defRPr/>
            </a:pPr>
            <a:r>
              <a:rPr lang="en-US" sz="1000" dirty="0"/>
              <a:t>[Time: 1/2 minute]</a:t>
            </a:r>
          </a:p>
          <a:p>
            <a:endParaRPr lang="en-US" sz="1000" b="1" dirty="0"/>
          </a:p>
          <a:p>
            <a:r>
              <a:rPr lang="en-US" sz="1000" i="1" dirty="0"/>
              <a:t>Instructions:</a:t>
            </a:r>
            <a:r>
              <a:rPr lang="en-US" sz="1000" dirty="0"/>
              <a:t> Thank participants for their time and active participation.</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20</a:t>
            </a:fld>
            <a:endParaRPr lang="en-US"/>
          </a:p>
        </p:txBody>
      </p:sp>
    </p:spTree>
    <p:extLst>
      <p:ext uri="{BB962C8B-B14F-4D97-AF65-F5344CB8AC3E}">
        <p14:creationId xmlns:p14="http://schemas.microsoft.com/office/powerpoint/2010/main" val="3495254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1000" dirty="0">
                <a:solidFill>
                  <a:srgbClr val="000000"/>
                </a:solidFill>
              </a:rPr>
              <a:t>[Time: 1 minute]</a:t>
            </a:r>
          </a:p>
          <a:p>
            <a:endParaRPr lang="en-US" sz="1000" b="1" dirty="0">
              <a:solidFill>
                <a:srgbClr val="000000"/>
              </a:solidFill>
            </a:endParaRPr>
          </a:p>
          <a:p>
            <a:r>
              <a:rPr lang="en-US" sz="1000" i="1" dirty="0">
                <a:solidFill>
                  <a:srgbClr val="000000"/>
                </a:solidFill>
              </a:rPr>
              <a:t>Instructions</a:t>
            </a:r>
            <a:r>
              <a:rPr lang="en-US" sz="1000" dirty="0">
                <a:solidFill>
                  <a:srgbClr val="000000"/>
                </a:solidFill>
              </a:rPr>
              <a:t>: Introduce yourself and any co-facilitator or web conferencing producer who might be helping with the session. Acknowledge the relative size of the audience, and consider having participants chat in their locations if this information is not readily apparent. The point is to give people a sense of who is participating in the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3</a:t>
            </a:fld>
            <a:endParaRPr lang="en-US"/>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1000" dirty="0">
                <a:solidFill>
                  <a:srgbClr val="000000"/>
                </a:solidFill>
              </a:rPr>
              <a:t>[Time: 1 minute]</a:t>
            </a:r>
          </a:p>
          <a:p>
            <a:endParaRPr lang="en-US" sz="1000" dirty="0">
              <a:solidFill>
                <a:srgbClr val="000000"/>
              </a:solidFill>
            </a:endParaRPr>
          </a:p>
          <a:p>
            <a:r>
              <a:rPr lang="en-US" sz="1000" i="1" dirty="0">
                <a:solidFill>
                  <a:srgbClr val="000000"/>
                </a:solidFill>
              </a:rPr>
              <a:t>Say</a:t>
            </a:r>
            <a:r>
              <a:rPr lang="en-US" sz="1000" dirty="0">
                <a:solidFill>
                  <a:srgbClr val="000000"/>
                </a:solidFill>
              </a:rPr>
              <a:t>: Today’s session has been designed to be an interactive experience. To get the most from the session, here are a few tips about how to participate.</a:t>
            </a:r>
          </a:p>
          <a:p>
            <a:endParaRPr lang="en-US" sz="1000" i="1" dirty="0">
              <a:solidFill>
                <a:srgbClr val="000000"/>
              </a:solidFill>
            </a:endParaRPr>
          </a:p>
          <a:p>
            <a:r>
              <a:rPr lang="en-US" sz="1000" i="1" dirty="0">
                <a:solidFill>
                  <a:srgbClr val="000000"/>
                </a:solidFill>
              </a:rPr>
              <a:t>Instructions</a:t>
            </a:r>
            <a:r>
              <a:rPr lang="en-US" sz="1000" dirty="0">
                <a:solidFill>
                  <a:srgbClr val="000000"/>
                </a:solidFill>
              </a:rPr>
              <a:t>: Highlight any web conferencing features to be used, such as the chat panel and raise hand feature. Note that the raise hand feature may not be necessary if the group is relatively small. With a small group, participants could volunteer by simply unmuting themselves and speaking up. If you do choose to use the raise hand feature, explain, “When I invite you to raise your hand during the session, I mean you can click on the raise hand button if you want to share your thoughts with the group.”</a:t>
            </a:r>
          </a:p>
          <a:p>
            <a:endParaRPr lang="en-US" sz="1000" i="1" dirty="0">
              <a:solidFill>
                <a:srgbClr val="000000"/>
              </a:solidFill>
            </a:endParaRPr>
          </a:p>
          <a:p>
            <a:r>
              <a:rPr lang="en-US" sz="1000" i="1" dirty="0">
                <a:solidFill>
                  <a:srgbClr val="000000"/>
                </a:solidFill>
              </a:rPr>
              <a:t>Say</a:t>
            </a:r>
            <a:r>
              <a:rPr lang="en-US" sz="1000" dirty="0">
                <a:solidFill>
                  <a:srgbClr val="000000"/>
                </a:solidFill>
              </a:rPr>
              <a:t>: It appears we are ready to start.</a:t>
            </a:r>
          </a:p>
          <a:p>
            <a:endParaRPr lang="en-US" sz="1000"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a:t>
            </a:r>
            <a:r>
              <a:rPr lang="en-US" sz="900" kern="1200" dirty="0" smtClean="0">
                <a:solidFill>
                  <a:schemeClr val="tx1"/>
                </a:solidFill>
                <a:effectLst/>
                <a:latin typeface="+mn-lt"/>
                <a:ea typeface="+mn-ea"/>
                <a:cs typeface="+mn-cs"/>
              </a:rPr>
              <a:t>6</a:t>
            </a:r>
            <a:r>
              <a:rPr lang="en-US" sz="900" kern="1200" baseline="0" dirty="0" smtClean="0">
                <a:solidFill>
                  <a:schemeClr val="tx1"/>
                </a:solidFill>
                <a:effectLst/>
                <a:latin typeface="+mn-lt"/>
                <a:ea typeface="+mn-ea"/>
                <a:cs typeface="+mn-cs"/>
              </a:rPr>
              <a:t> </a:t>
            </a:r>
            <a:r>
              <a:rPr lang="en-US" sz="900" kern="1200" dirty="0">
                <a:solidFill>
                  <a:schemeClr val="tx1"/>
                </a:solidFill>
                <a:effectLst/>
                <a:latin typeface="+mn-lt"/>
                <a:ea typeface="+mn-ea"/>
                <a:cs typeface="+mn-cs"/>
              </a:rPr>
              <a:t>minutes</a:t>
            </a:r>
            <a:r>
              <a:rPr lang="en-US" sz="900" kern="1200" dirty="0" smtClean="0">
                <a:solidFill>
                  <a:schemeClr val="tx1"/>
                </a:solidFill>
                <a:effectLst/>
                <a:latin typeface="+mn-lt"/>
                <a:ea typeface="+mn-ea"/>
                <a:cs typeface="+mn-cs"/>
              </a:rPr>
              <a:t>]</a:t>
            </a:r>
          </a:p>
          <a:p>
            <a:endParaRPr lang="en-US" sz="900" kern="1200" dirty="0">
              <a:solidFill>
                <a:schemeClr val="tx1"/>
              </a:solidFill>
              <a:effectLst/>
              <a:latin typeface="+mn-lt"/>
              <a:ea typeface="+mn-ea"/>
              <a:cs typeface="+mn-cs"/>
            </a:endParaRPr>
          </a:p>
          <a:p>
            <a:r>
              <a:rPr lang="en-US" i="1" dirty="0"/>
              <a:t>Say: </a:t>
            </a:r>
            <a:r>
              <a:rPr lang="en-US" dirty="0"/>
              <a:t>Let’s start by taking a look at the opening question</a:t>
            </a:r>
            <a:r>
              <a:rPr lang="en-US" dirty="0" smtClean="0"/>
              <a:t>.</a:t>
            </a:r>
          </a:p>
          <a:p>
            <a:endParaRPr lang="en-US" dirty="0"/>
          </a:p>
          <a:p>
            <a:r>
              <a:rPr lang="en-US" i="1" dirty="0"/>
              <a:t>Instructions: </a:t>
            </a:r>
            <a:r>
              <a:rPr lang="en-US" dirty="0"/>
              <a:t>Debrief the icebreaker question regarding examples of corporate ethical scandals. Briefly summarize participants’ comments</a:t>
            </a:r>
            <a:r>
              <a:rPr lang="en-US" dirty="0" smtClean="0"/>
              <a:t>.</a:t>
            </a:r>
          </a:p>
          <a:p>
            <a:endParaRPr lang="en-US" dirty="0"/>
          </a:p>
          <a:p>
            <a:r>
              <a:rPr lang="en-US" dirty="0"/>
              <a:t>Choose one or two responses to focus on in a brief discussion. Examples provided might include Volkswagen </a:t>
            </a:r>
            <a:r>
              <a:rPr lang="en-US" dirty="0" smtClean="0"/>
              <a:t>(falsified </a:t>
            </a:r>
            <a:r>
              <a:rPr lang="en-US" dirty="0"/>
              <a:t>emissions </a:t>
            </a:r>
            <a:r>
              <a:rPr lang="en-US" dirty="0" smtClean="0"/>
              <a:t>data), </a:t>
            </a:r>
            <a:r>
              <a:rPr lang="en-US" dirty="0"/>
              <a:t>General Motors </a:t>
            </a:r>
            <a:r>
              <a:rPr lang="en-US" dirty="0" smtClean="0"/>
              <a:t>(delayed </a:t>
            </a:r>
            <a:r>
              <a:rPr lang="en-US" dirty="0"/>
              <a:t>safety </a:t>
            </a:r>
            <a:r>
              <a:rPr lang="en-US" dirty="0" smtClean="0"/>
              <a:t>recalls), </a:t>
            </a:r>
            <a:r>
              <a:rPr lang="en-US" dirty="0"/>
              <a:t>Enron </a:t>
            </a:r>
            <a:r>
              <a:rPr lang="en-US" dirty="0" smtClean="0"/>
              <a:t>(fraudulent </a:t>
            </a:r>
            <a:r>
              <a:rPr lang="en-US" dirty="0"/>
              <a:t>financial </a:t>
            </a:r>
            <a:r>
              <a:rPr lang="en-US" dirty="0" smtClean="0"/>
              <a:t>practices), </a:t>
            </a:r>
            <a:r>
              <a:rPr lang="en-US" dirty="0"/>
              <a:t>apparel companies such as Nike </a:t>
            </a:r>
            <a:r>
              <a:rPr lang="en-US" dirty="0" smtClean="0"/>
              <a:t>(global </a:t>
            </a:r>
            <a:r>
              <a:rPr lang="en-US" dirty="0"/>
              <a:t>factory/employment </a:t>
            </a:r>
            <a:r>
              <a:rPr lang="en-US" dirty="0" smtClean="0"/>
              <a:t>conditions). </a:t>
            </a:r>
            <a:r>
              <a:rPr lang="en-US" dirty="0"/>
              <a:t>Ask for several volunteers to raise hands to share their thoughts about the decisions made by these companies and the impact the scandals had on their reputations</a:t>
            </a:r>
            <a:r>
              <a:rPr lang="en-US" dirty="0" smtClean="0"/>
              <a:t>.</a:t>
            </a:r>
          </a:p>
          <a:p>
            <a:endParaRPr lang="en-US" dirty="0"/>
          </a:p>
          <a:p>
            <a:r>
              <a:rPr lang="en-US" dirty="0" smtClean="0"/>
              <a:t>Then </a:t>
            </a:r>
            <a:r>
              <a:rPr lang="en-US" dirty="0"/>
              <a:t>set the context for the session</a:t>
            </a:r>
            <a:r>
              <a:rPr lang="en-US" dirty="0" smtClean="0"/>
              <a:t>.</a:t>
            </a:r>
          </a:p>
          <a:p>
            <a:endParaRPr lang="en-US" dirty="0"/>
          </a:p>
          <a:p>
            <a:r>
              <a:rPr lang="en-US" i="1" dirty="0"/>
              <a:t>Say:</a:t>
            </a:r>
            <a:r>
              <a:rPr lang="en-US" dirty="0"/>
              <a:t>  It can take years for an organization to build a good reputation, but only a single event to destroy it. It’s increasingly important that everyone at all levels of an organization knows how to foster ethical behavior and make ethical decisions.</a:t>
            </a:r>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a:p>
        </p:txBody>
      </p:sp>
    </p:spTree>
    <p:extLst>
      <p:ext uri="{BB962C8B-B14F-4D97-AF65-F5344CB8AC3E}">
        <p14:creationId xmlns:p14="http://schemas.microsoft.com/office/powerpoint/2010/main" val="1780168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endParaRPr lang="en-US" sz="1000" dirty="0"/>
          </a:p>
          <a:p>
            <a:r>
              <a:rPr lang="en-US" sz="900" b="1" kern="1200" dirty="0">
                <a:solidFill>
                  <a:schemeClr val="tx1"/>
                </a:solidFill>
                <a:effectLst/>
                <a:latin typeface="+mn-lt"/>
                <a:ea typeface="+mn-ea"/>
                <a:cs typeface="+mn-cs"/>
              </a:rPr>
              <a:t>Facilitator notes:</a:t>
            </a:r>
          </a:p>
          <a:p>
            <a:endParaRPr lang="en-US" sz="900" b="0" kern="1200" dirty="0">
              <a:solidFill>
                <a:schemeClr val="tx1"/>
              </a:solidFill>
              <a:effectLst/>
              <a:latin typeface="+mn-lt"/>
              <a:ea typeface="+mn-ea"/>
              <a:cs typeface="+mn-cs"/>
            </a:endParaRPr>
          </a:p>
          <a:p>
            <a:r>
              <a:rPr lang="en-US" sz="900" b="0" kern="1200" dirty="0">
                <a:solidFill>
                  <a:schemeClr val="tx1"/>
                </a:solidFill>
                <a:effectLst/>
                <a:latin typeface="+mn-lt"/>
                <a:ea typeface="+mn-ea"/>
                <a:cs typeface="+mn-cs"/>
              </a:rPr>
              <a:t>[Time:</a:t>
            </a:r>
            <a:r>
              <a:rPr lang="en-US" sz="900" b="0" kern="1200" baseline="0" dirty="0">
                <a:solidFill>
                  <a:schemeClr val="tx1"/>
                </a:solidFill>
                <a:effectLst/>
                <a:latin typeface="+mn-lt"/>
                <a:ea typeface="+mn-ea"/>
                <a:cs typeface="+mn-cs"/>
              </a:rPr>
              <a:t> 1 minute]</a:t>
            </a:r>
          </a:p>
          <a:p>
            <a:r>
              <a:rPr lang="en-US" sz="900" kern="1200" dirty="0">
                <a:solidFill>
                  <a:schemeClr val="tx1"/>
                </a:solidFill>
                <a:effectLst/>
                <a:latin typeface="+mn-lt"/>
                <a:ea typeface="+mn-ea"/>
                <a:cs typeface="+mn-cs"/>
              </a:rPr>
              <a:t/>
            </a:r>
            <a:br>
              <a:rPr lang="en-US" sz="900" kern="1200" dirty="0">
                <a:solidFill>
                  <a:schemeClr val="tx1"/>
                </a:solidFill>
                <a:effectLst/>
                <a:latin typeface="+mn-lt"/>
                <a:ea typeface="+mn-ea"/>
                <a:cs typeface="+mn-cs"/>
              </a:rPr>
            </a:br>
            <a:r>
              <a:rPr lang="en-US" i="1" dirty="0"/>
              <a:t>Say:</a:t>
            </a:r>
            <a:r>
              <a:rPr lang="en-US" dirty="0"/>
              <a:t> Today’s session is focused on three important elements of ethics at work. Specifically, we are going to discuss how to</a:t>
            </a:r>
            <a:r>
              <a:rPr lang="en-US" dirty="0" smtClean="0"/>
              <a:t>:</a:t>
            </a:r>
          </a:p>
          <a:p>
            <a:endParaRPr lang="en-US" dirty="0"/>
          </a:p>
          <a:p>
            <a:pPr marL="171450" lvl="0" indent="-171450">
              <a:buFont typeface="Arial" charset="0"/>
              <a:buChar char="•"/>
            </a:pPr>
            <a:r>
              <a:rPr lang="en-US" dirty="0"/>
              <a:t>Foster openness and integrity in the workplace</a:t>
            </a:r>
          </a:p>
          <a:p>
            <a:pPr marL="171450" lvl="0" indent="-171450">
              <a:buFont typeface="Arial" charset="0"/>
              <a:buChar char="•"/>
            </a:pPr>
            <a:r>
              <a:rPr lang="en-US" dirty="0"/>
              <a:t>Address barriers to ethical behavior</a:t>
            </a:r>
          </a:p>
          <a:p>
            <a:pPr marL="171450" lvl="0" indent="-171450">
              <a:buFont typeface="Arial" charset="0"/>
              <a:buChar char="•"/>
            </a:pPr>
            <a:r>
              <a:rPr lang="en-US" dirty="0"/>
              <a:t>Apply a structured approach to resolving ethical dilemmas</a:t>
            </a:r>
          </a:p>
          <a:p>
            <a:endParaRPr lang="en-US" sz="900" kern="1200" dirty="0">
              <a:solidFill>
                <a:schemeClr val="tx1"/>
              </a:solidFill>
              <a:effectLst/>
              <a:latin typeface="+mn-lt"/>
              <a:ea typeface="+mn-ea"/>
              <a:cs typeface="+mn-cs"/>
            </a:endParaRPr>
          </a:p>
          <a:p>
            <a:pPr marL="171450" lvl="0" indent="-171450">
              <a:buFont typeface="Arial" panose="020B0604020202020204" pitchFamily="34" charset="0"/>
              <a:buChar char="•"/>
            </a:pPr>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
            </a:r>
            <a:br>
              <a:rPr lang="en-US" sz="900" kern="1200" dirty="0">
                <a:solidFill>
                  <a:schemeClr val="tx1"/>
                </a:solidFill>
                <a:effectLst/>
                <a:latin typeface="+mn-lt"/>
                <a:ea typeface="+mn-ea"/>
                <a:cs typeface="+mn-cs"/>
              </a:rPr>
            </a:br>
            <a:r>
              <a:rPr lang="en-US" sz="9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a:t>
            </a:r>
            <a:r>
              <a:rPr lang="en-US" sz="900" kern="1200" dirty="0" smtClean="0">
                <a:solidFill>
                  <a:schemeClr val="tx1"/>
                </a:solidFill>
                <a:effectLst/>
                <a:latin typeface="+mn-lt"/>
                <a:ea typeface="+mn-ea"/>
                <a:cs typeface="+mn-cs"/>
              </a:rPr>
              <a:t>1/2 </a:t>
            </a:r>
            <a:r>
              <a:rPr lang="en-US" sz="900" kern="1200" dirty="0">
                <a:solidFill>
                  <a:schemeClr val="tx1"/>
                </a:solidFill>
                <a:effectLst/>
                <a:latin typeface="+mn-lt"/>
                <a:ea typeface="+mn-ea"/>
                <a:cs typeface="+mn-cs"/>
              </a:rPr>
              <a:t>minute]</a:t>
            </a:r>
          </a:p>
          <a:p>
            <a:endParaRPr lang="en-US" sz="900" i="1" kern="1200" dirty="0">
              <a:solidFill>
                <a:schemeClr val="tx1"/>
              </a:solidFill>
              <a:effectLst/>
              <a:latin typeface="+mn-lt"/>
              <a:ea typeface="+mn-ea"/>
              <a:cs typeface="+mn-cs"/>
            </a:endParaRPr>
          </a:p>
          <a:p>
            <a:r>
              <a:rPr lang="en-US" sz="1000" i="1" dirty="0"/>
              <a:t>Say:</a:t>
            </a:r>
            <a:r>
              <a:rPr lang="en-US" sz="1000" dirty="0"/>
              <a:t>  Let’s begin our discussion of business ethics by focusing on the importance </a:t>
            </a:r>
            <a:r>
              <a:rPr lang="en-US" sz="1000" dirty="0" smtClean="0"/>
              <a:t>of </a:t>
            </a:r>
            <a:r>
              <a:rPr lang="en-US" sz="1000" dirty="0"/>
              <a:t>fostering integrity in your team and </a:t>
            </a:r>
            <a:r>
              <a:rPr lang="en-US" sz="1000" dirty="0" smtClean="0"/>
              <a:t>organization. </a:t>
            </a:r>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kern="1200" dirty="0">
                <a:solidFill>
                  <a:schemeClr val="tx1"/>
                </a:solidFill>
                <a:effectLst/>
              </a:rPr>
              <a:t>Facilitator notes:</a:t>
            </a:r>
            <a:endParaRPr lang="en-US" sz="1000" kern="1200" dirty="0">
              <a:solidFill>
                <a:schemeClr val="tx1"/>
              </a:solidFill>
              <a:effectLst/>
            </a:endParaRPr>
          </a:p>
          <a:p>
            <a:endParaRPr lang="en-US" sz="1000" kern="1200" dirty="0">
              <a:solidFill>
                <a:schemeClr val="tx1"/>
              </a:solidFill>
              <a:effectLst/>
            </a:endParaRPr>
          </a:p>
          <a:p>
            <a:r>
              <a:rPr lang="en-US" sz="1000" kern="1200" dirty="0">
                <a:solidFill>
                  <a:schemeClr val="tx1"/>
                </a:solidFill>
                <a:effectLst/>
              </a:rPr>
              <a:t>[Time: </a:t>
            </a:r>
            <a:r>
              <a:rPr lang="en-US" sz="1000" dirty="0"/>
              <a:t>5 </a:t>
            </a:r>
            <a:r>
              <a:rPr lang="en-US" sz="1000" kern="1200" dirty="0">
                <a:solidFill>
                  <a:schemeClr val="tx1"/>
                </a:solidFill>
                <a:effectLst/>
              </a:rPr>
              <a:t>minutes]</a:t>
            </a:r>
          </a:p>
          <a:p>
            <a:endParaRPr lang="en-US" sz="1000" i="1" dirty="0" smtClean="0"/>
          </a:p>
          <a:p>
            <a:r>
              <a:rPr lang="en-US" i="1" dirty="0"/>
              <a:t>Say: </a:t>
            </a:r>
            <a:r>
              <a:rPr lang="en-US" dirty="0"/>
              <a:t>Everyone is responsible for maintaining a culture of integrity, but as a manager you have a particular role in encouraging ethical behavior in your team. Take a look at this scenario. What could Roberto do to ensure all his team members behave ethically? </a:t>
            </a:r>
            <a:endParaRPr lang="en-US" dirty="0" smtClean="0"/>
          </a:p>
          <a:p>
            <a:endParaRPr lang="en-US" dirty="0"/>
          </a:p>
          <a:p>
            <a:r>
              <a:rPr lang="en-US" i="1" dirty="0"/>
              <a:t>Instructions: </a:t>
            </a:r>
            <a:r>
              <a:rPr lang="en-US" dirty="0"/>
              <a:t>Give participants one </a:t>
            </a:r>
            <a:r>
              <a:rPr lang="en-US" dirty="0" smtClean="0"/>
              <a:t>or two minutes </a:t>
            </a:r>
            <a:r>
              <a:rPr lang="en-US" dirty="0"/>
              <a:t>to read the scenario, and then ask for one or two volunteers to raise their hands to share their thoughts.  Highlight the following ideas if participants do not mention them</a:t>
            </a:r>
            <a:r>
              <a:rPr lang="en-US" dirty="0" smtClean="0"/>
              <a:t>:</a:t>
            </a:r>
          </a:p>
          <a:p>
            <a:endParaRPr lang="en-US" dirty="0"/>
          </a:p>
          <a:p>
            <a:r>
              <a:rPr lang="en-US" dirty="0"/>
              <a:t>Roberto could: </a:t>
            </a:r>
          </a:p>
          <a:p>
            <a:pPr marL="171450" lvl="0" indent="-171450">
              <a:buFont typeface="Arial" charset="0"/>
              <a:buChar char="•"/>
            </a:pPr>
            <a:r>
              <a:rPr lang="en-US" dirty="0" smtClean="0"/>
              <a:t>Make </a:t>
            </a:r>
            <a:r>
              <a:rPr lang="en-US" dirty="0"/>
              <a:t>sure he communicates clearly about ethics (for example, clarifying with his team that it is not appropriate to accept gifts)</a:t>
            </a:r>
          </a:p>
          <a:p>
            <a:pPr marL="171450" lvl="0" indent="-171450">
              <a:buFont typeface="Arial" charset="0"/>
              <a:buChar char="•"/>
            </a:pPr>
            <a:r>
              <a:rPr lang="en-US" dirty="0"/>
              <a:t>L</a:t>
            </a:r>
            <a:r>
              <a:rPr lang="en-US" dirty="0" smtClean="0"/>
              <a:t>ead </a:t>
            </a:r>
            <a:r>
              <a:rPr lang="en-US" dirty="0"/>
              <a:t>by example (for example, always refusing to accept gifts from current or potential suppliers)</a:t>
            </a:r>
          </a:p>
          <a:p>
            <a:pPr marL="171450" lvl="0" indent="-171450">
              <a:buFont typeface="Arial" charset="0"/>
              <a:buChar char="•"/>
            </a:pPr>
            <a:r>
              <a:rPr lang="en-US" dirty="0"/>
              <a:t>E</a:t>
            </a:r>
            <a:r>
              <a:rPr lang="en-US" dirty="0" smtClean="0"/>
              <a:t>ncourage </a:t>
            </a:r>
            <a:r>
              <a:rPr lang="en-US" dirty="0"/>
              <a:t>candor (for example, by being transparent about his own accounts and communications)</a:t>
            </a:r>
          </a:p>
          <a:p>
            <a:pPr marL="171450" lvl="0" indent="-171450">
              <a:buFont typeface="Arial" charset="0"/>
              <a:buChar char="•"/>
            </a:pPr>
            <a:r>
              <a:rPr lang="en-US" dirty="0"/>
              <a:t>E</a:t>
            </a:r>
            <a:r>
              <a:rPr lang="en-US" dirty="0" smtClean="0"/>
              <a:t>xamine </a:t>
            </a:r>
            <a:r>
              <a:rPr lang="en-US" dirty="0"/>
              <a:t>the company’s reward systems (for example, identifying any incentives that might affect a buyer’s relationship with suppliers)</a:t>
            </a:r>
          </a:p>
          <a:p>
            <a:pPr marL="171450" lvl="0" indent="-171450">
              <a:buFont typeface="Arial" charset="0"/>
              <a:buChar char="•"/>
            </a:pPr>
            <a:r>
              <a:rPr lang="en-US" dirty="0"/>
              <a:t>E</a:t>
            </a:r>
            <a:r>
              <a:rPr lang="en-US" dirty="0" smtClean="0"/>
              <a:t>stablish </a:t>
            </a:r>
            <a:r>
              <a:rPr lang="en-US" dirty="0"/>
              <a:t>organizational controls (for example, enforcing a policy of including receipts or other </a:t>
            </a:r>
            <a:r>
              <a:rPr lang="en-US" dirty="0" smtClean="0"/>
              <a:t>records </a:t>
            </a:r>
            <a:r>
              <a:rPr lang="en-US" dirty="0"/>
              <a:t>with travel expense accounts)</a:t>
            </a:r>
          </a:p>
          <a:p>
            <a:endParaRPr lang="en-US" sz="900" kern="1200" dirty="0">
              <a:solidFill>
                <a:schemeClr val="tx1"/>
              </a:solidFill>
              <a:effectLst/>
              <a:latin typeface="+mn-lt"/>
              <a:ea typeface="+mn-ea"/>
              <a:cs typeface="+mn-cs"/>
            </a:endParaRPr>
          </a:p>
          <a:p>
            <a:endParaRPr lang="en-US" sz="900" i="1"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700" kern="1200" dirty="0">
                <a:solidFill>
                  <a:schemeClr val="tx1"/>
                </a:solidFill>
                <a:effectLst/>
                <a:latin typeface="+mn-lt"/>
                <a:ea typeface="+mn-ea"/>
                <a:cs typeface="+mn-cs"/>
              </a:rPr>
              <a:t> </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462CC30-9124-1748-A6BC-3C0C609A0208}" type="slidenum">
              <a:rPr lang="en-US" smtClean="0"/>
              <a:pPr/>
              <a:t>8</a:t>
            </a:fld>
            <a:endParaRPr lang="en-US"/>
          </a:p>
        </p:txBody>
      </p:sp>
    </p:spTree>
    <p:extLst>
      <p:ext uri="{BB962C8B-B14F-4D97-AF65-F5344CB8AC3E}">
        <p14:creationId xmlns:p14="http://schemas.microsoft.com/office/powerpoint/2010/main" val="113892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t>Facilitator notes:</a:t>
            </a:r>
            <a:endParaRPr lang="en-US" sz="1000" dirty="0"/>
          </a:p>
          <a:p>
            <a:r>
              <a:rPr lang="en-US" sz="1000" dirty="0"/>
              <a:t>[Time: </a:t>
            </a:r>
            <a:r>
              <a:rPr lang="en-US" sz="1000" dirty="0" smtClean="0"/>
              <a:t>7 </a:t>
            </a:r>
            <a:r>
              <a:rPr lang="en-US" sz="1000" dirty="0"/>
              <a:t>minutes]</a:t>
            </a:r>
          </a:p>
          <a:p>
            <a:r>
              <a:rPr lang="en-US" sz="1000" dirty="0"/>
              <a:t> </a:t>
            </a:r>
          </a:p>
          <a:p>
            <a:endParaRPr lang="en-US" sz="1000" i="1" dirty="0" smtClean="0"/>
          </a:p>
          <a:p>
            <a:r>
              <a:rPr lang="en-US" i="1" dirty="0" smtClean="0"/>
              <a:t>Say</a:t>
            </a:r>
            <a:r>
              <a:rPr lang="en-US" dirty="0"/>
              <a:t>: We’ve discussed some steps that Roberto could take with his team. Now let’s consider your own situation. Take a moment to reflect on these practices that help build an ethical team culture. </a:t>
            </a:r>
            <a:endParaRPr lang="en-US" dirty="0" smtClean="0"/>
          </a:p>
          <a:p>
            <a:endParaRPr lang="en-US" dirty="0"/>
          </a:p>
          <a:p>
            <a:r>
              <a:rPr lang="en-US" dirty="0"/>
              <a:t>How does our broader organizational and leadership culture support these practices? Are there any practices that you feel could be strengthened</a:t>
            </a:r>
            <a:r>
              <a:rPr lang="en-US" dirty="0" smtClean="0"/>
              <a:t>?</a:t>
            </a:r>
          </a:p>
          <a:p>
            <a:endParaRPr lang="en-US" dirty="0"/>
          </a:p>
          <a:p>
            <a:r>
              <a:rPr lang="en-US" dirty="0"/>
              <a:t>Raise your hand if you’d like to share your thoughts.</a:t>
            </a:r>
          </a:p>
          <a:p>
            <a:r>
              <a:rPr lang="en-US" dirty="0"/>
              <a:t> </a:t>
            </a:r>
          </a:p>
          <a:p>
            <a:r>
              <a:rPr lang="en-US" i="1" dirty="0"/>
              <a:t>Instructions</a:t>
            </a:r>
            <a:r>
              <a:rPr lang="en-US" dirty="0"/>
              <a:t>: Give participants one or two minutes to reflect, and then ask for one or two volunteers to raise their hands to share their thoughts.  </a:t>
            </a:r>
          </a:p>
          <a:p>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9</a:t>
            </a:fld>
            <a:endParaRPr lang="en-US"/>
          </a:p>
        </p:txBody>
      </p:sp>
    </p:spTree>
    <p:extLst>
      <p:ext uri="{BB962C8B-B14F-4D97-AF65-F5344CB8AC3E}">
        <p14:creationId xmlns:p14="http://schemas.microsoft.com/office/powerpoint/2010/main" val="6485388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a:t>
            </a:r>
            <a:r>
              <a:rPr lang="en-US" sz="800">
                <a:solidFill>
                  <a:schemeClr val="accent5">
                    <a:lumMod val="75000"/>
                  </a:schemeClr>
                </a:solidFill>
              </a:rPr>
              <a:t>Copyright </a:t>
            </a:r>
            <a:r>
              <a:rPr lang="en-US" sz="800" smtClean="0">
                <a:solidFill>
                  <a:schemeClr val="accent5">
                    <a:lumMod val="75000"/>
                  </a:schemeClr>
                </a:solidFill>
              </a:rPr>
              <a:t>2016 </a:t>
            </a:r>
            <a:r>
              <a:rPr lang="en-US" sz="800" dirty="0">
                <a:solidFill>
                  <a:schemeClr val="accent5">
                    <a:lumMod val="75000"/>
                  </a:schemeClr>
                </a:solidFill>
              </a:rPr>
              <a:t>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a:t>Presentation Title</a:t>
            </a:r>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Content Placeholder 3"/>
          <p:cNvSpPr>
            <a:spLocks noGrp="1"/>
          </p:cNvSpPr>
          <p:nvPr>
            <p:ph sz="quarter" idx="10"/>
          </p:nvPr>
        </p:nvSpPr>
        <p:spPr>
          <a:xfrm>
            <a:off x="444499" y="1831975"/>
            <a:ext cx="8233833" cy="422169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52392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a:p>
        </p:txBody>
      </p:sp>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a:t>Bullet</a:t>
            </a:r>
          </a:p>
          <a:p>
            <a:pPr lvl="1"/>
            <a:r>
              <a:rPr lang="en-US" dirty="0"/>
              <a:t>Sub bullet</a:t>
            </a:r>
          </a:p>
          <a:p>
            <a:pPr lvl="0"/>
            <a:r>
              <a:rPr lang="en-US" dirty="0"/>
              <a:t>Bullet</a:t>
            </a:r>
          </a:p>
          <a:p>
            <a:pPr lvl="0"/>
            <a:r>
              <a:rPr lang="en-US" dirty="0"/>
              <a:t>Bullet</a:t>
            </a:r>
          </a:p>
          <a:p>
            <a:pPr lvl="0"/>
            <a:endParaRPr lang="en-US" dirty="0"/>
          </a:p>
        </p:txBody>
      </p:sp>
    </p:spTree>
    <p:extLst>
      <p:ext uri="{BB962C8B-B14F-4D97-AF65-F5344CB8AC3E}">
        <p14:creationId xmlns:p14="http://schemas.microsoft.com/office/powerpoint/2010/main" val="2620628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9326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cenario">
    <p:spTree>
      <p:nvGrpSpPr>
        <p:cNvPr id="1" name=""/>
        <p:cNvGrpSpPr/>
        <p:nvPr/>
      </p:nvGrpSpPr>
      <p:grpSpPr>
        <a:xfrm>
          <a:off x="0" y="0"/>
          <a:ext cx="0" cy="0"/>
          <a:chOff x="0" y="0"/>
          <a:chExt cx="0" cy="0"/>
        </a:xfrm>
      </p:grpSpPr>
      <p:sp>
        <p:nvSpPr>
          <p:cNvPr id="4" name="Rectangle 3"/>
          <p:cNvSpPr/>
          <p:nvPr/>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a:t>Click to edit master title style</a:t>
            </a:r>
          </a:p>
        </p:txBody>
      </p:sp>
      <p:sp>
        <p:nvSpPr>
          <p:cNvPr id="5" name="TextBox 4"/>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a:t>
            </a:r>
            <a:r>
              <a:rPr lang="en-US" sz="800" dirty="0" smtClean="0">
                <a:solidFill>
                  <a:schemeClr val="accent5">
                    <a:lumMod val="75000"/>
                  </a:schemeClr>
                </a:solidFill>
              </a:rPr>
              <a:t>2016  </a:t>
            </a:r>
            <a:r>
              <a:rPr lang="en-US" sz="800" dirty="0">
                <a:solidFill>
                  <a:schemeClr val="accent5">
                    <a:lumMod val="75000"/>
                  </a:schemeClr>
                </a:solidFill>
              </a:rPr>
              <a:t>Harvard Business School Publishing. All rights reserved. Harvard Business Publishing is an affiliate of Harvard Business School.</a:t>
            </a:r>
          </a:p>
        </p:txBody>
      </p:sp>
      <p:pic>
        <p:nvPicPr>
          <p:cNvPr id="7" name="Picture 6" descr="HMM-logo_horizontal_color.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p:nvGrpSpPr>
        <p:grpSpPr>
          <a:xfrm>
            <a:off x="7632039" y="1"/>
            <a:ext cx="1110074" cy="1586829"/>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7643746" y="664718"/>
              <a:ext cx="1098177" cy="246221"/>
            </a:xfrm>
            <a:prstGeom prst="rect">
              <a:avLst/>
            </a:prstGeom>
            <a:noFill/>
          </p:spPr>
          <p:txBody>
            <a:bodyPr wrap="square" rtlCol="0">
              <a:spAutoFit/>
            </a:bodyPr>
            <a:lstStyle/>
            <a:p>
              <a:pPr algn="ctr"/>
              <a:r>
                <a:rPr lang="en-US" sz="1000" dirty="0" smtClean="0">
                  <a:solidFill>
                    <a:schemeClr val="bg1"/>
                  </a:solidFill>
                </a:rPr>
                <a:t>ETHICS AT WORK</a:t>
              </a:r>
              <a:endParaRPr lang="en-US" sz="1000" dirty="0">
                <a:solidFill>
                  <a:schemeClr val="bg1"/>
                </a:solidFill>
              </a:endParaRPr>
            </a:p>
          </p:txBody>
        </p:sp>
      </p:grpSp>
      <p:sp>
        <p:nvSpPr>
          <p:cNvPr id="20" name="Text Placeholder 19"/>
          <p:cNvSpPr>
            <a:spLocks noGrp="1"/>
          </p:cNvSpPr>
          <p:nvPr>
            <p:ph type="body" sz="quarter" idx="11"/>
          </p:nvPr>
        </p:nvSpPr>
        <p:spPr>
          <a:xfrm>
            <a:off x="5762625" y="2036319"/>
            <a:ext cx="2968625" cy="3758056"/>
          </a:xfrm>
        </p:spPr>
        <p:txBody>
          <a:bodyPr anchor="ctr"/>
          <a:lstStyle>
            <a:lvl1pPr marL="53975" indent="0">
              <a:buNone/>
              <a:defRPr sz="3200" i="1">
                <a:solidFill>
                  <a:schemeClr val="bg2"/>
                </a:solidFill>
              </a:defRPr>
            </a:lvl1pPr>
          </a:lstStyle>
          <a:p>
            <a:pPr lvl="0"/>
            <a:r>
              <a:rPr lang="en-US" dirty="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big question">
    <p:spTree>
      <p:nvGrpSpPr>
        <p:cNvPr id="1" name=""/>
        <p:cNvGrpSpPr/>
        <p:nvPr/>
      </p:nvGrpSpPr>
      <p:grpSpPr>
        <a:xfrm>
          <a:off x="0" y="0"/>
          <a:ext cx="0" cy="0"/>
          <a:chOff x="0" y="0"/>
          <a:chExt cx="0" cy="0"/>
        </a:xfrm>
      </p:grpSpPr>
      <p:sp>
        <p:nvSpPr>
          <p:cNvPr id="8" name="Rectangle 7"/>
          <p:cNvSpPr/>
          <p:nvPr/>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14" name="TextBox 13"/>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p:nvSpPr>
        <p:spPr>
          <a:xfrm>
            <a:off x="2511001" y="6545867"/>
            <a:ext cx="6175799" cy="123111"/>
          </a:xfrm>
          <a:prstGeom prst="rect">
            <a:avLst/>
          </a:prstGeom>
          <a:noFill/>
        </p:spPr>
        <p:txBody>
          <a:bodyPr wrap="square" lIns="0" tIns="0" rIns="0" bIns="0" rtlCol="0">
            <a:spAutoFit/>
          </a:bodyPr>
          <a:lstStyle/>
          <a:p>
            <a:pPr algn="r"/>
            <a:r>
              <a:rPr lang="en-US" sz="800" dirty="0">
                <a:solidFill>
                  <a:schemeClr val="bg1">
                    <a:lumMod val="65000"/>
                  </a:schemeClr>
                </a:solidFill>
              </a:rPr>
              <a:t>© Copyright </a:t>
            </a:r>
            <a:r>
              <a:rPr lang="en-US" sz="800" dirty="0" smtClean="0">
                <a:solidFill>
                  <a:schemeClr val="bg1">
                    <a:lumMod val="65000"/>
                  </a:schemeClr>
                </a:solidFill>
              </a:rPr>
              <a:t>2016 </a:t>
            </a:r>
            <a:r>
              <a:rPr lang="en-US" sz="800" dirty="0">
                <a:solidFill>
                  <a:schemeClr val="bg1">
                    <a:lumMod val="65000"/>
                  </a:schemeClr>
                </a:solidFill>
              </a:rPr>
              <a:t>Harvard Business School Publishing. All rights reserved. Harvard Business Publishing is an affiliate of Harvard Business School.</a:t>
            </a:r>
          </a:p>
        </p:txBody>
      </p:sp>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a:t>CLICK TO EDIT MASTER TEXT STYLES</a:t>
            </a:r>
          </a:p>
        </p:txBody>
      </p:sp>
      <p:grpSp>
        <p:nvGrpSpPr>
          <p:cNvPr id="21" name="Group 20"/>
          <p:cNvGrpSpPr/>
          <p:nvPr/>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23" name="TextBox 22"/>
            <p:cNvSpPr txBox="1"/>
            <p:nvPr/>
          </p:nvSpPr>
          <p:spPr>
            <a:xfrm>
              <a:off x="7643746" y="664718"/>
              <a:ext cx="1098177" cy="246221"/>
            </a:xfrm>
            <a:prstGeom prst="rect">
              <a:avLst/>
            </a:prstGeom>
            <a:noFill/>
          </p:spPr>
          <p:txBody>
            <a:bodyPr wrap="square" rtlCol="0">
              <a:spAutoFit/>
            </a:bodyPr>
            <a:lstStyle/>
            <a:p>
              <a:pPr algn="ctr"/>
              <a:r>
                <a:rPr lang="en-US" sz="1000" dirty="0" smtClean="0">
                  <a:solidFill>
                    <a:schemeClr val="bg1"/>
                  </a:solidFill>
                </a:rPr>
                <a:t>ETHICS AT WORK</a:t>
              </a:r>
              <a:endParaRPr lang="en-US" sz="1000" dirty="0">
                <a:solidFill>
                  <a:schemeClr val="bg1"/>
                </a:solidFill>
              </a:endParaRPr>
            </a:p>
          </p:txBody>
        </p:sp>
      </p:grpSp>
    </p:spTree>
    <p:extLst>
      <p:ext uri="{BB962C8B-B14F-4D97-AF65-F5344CB8AC3E}">
        <p14:creationId xmlns:p14="http://schemas.microsoft.com/office/powerpoint/2010/main" val="875335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9" name="Rectangle 8"/>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a:t>
            </a:r>
            <a:r>
              <a:rPr lang="en-US" sz="800" dirty="0" smtClean="0">
                <a:solidFill>
                  <a:schemeClr val="accent5">
                    <a:lumMod val="75000"/>
                  </a:schemeClr>
                </a:solidFill>
              </a:rPr>
              <a:t>2016 </a:t>
            </a:r>
            <a:r>
              <a:rPr lang="en-US" sz="800" dirty="0">
                <a:solidFill>
                  <a:schemeClr val="accent5">
                    <a:lumMod val="75000"/>
                  </a:schemeClr>
                </a:solidFill>
              </a:rPr>
              <a:t>Harvard Business School Publishing. All rights reserved. Harvard Business Publishing is an affiliate of Harvard Business School.</a:t>
            </a:r>
          </a:p>
        </p:txBody>
      </p:sp>
      <p:pic>
        <p:nvPicPr>
          <p:cNvPr id="16" name="Picture 15" descr="HMM-logo_horizontal_color.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a:p>
        </p:txBody>
      </p:sp>
    </p:spTree>
    <p:extLst>
      <p:ext uri="{BB962C8B-B14F-4D97-AF65-F5344CB8AC3E}">
        <p14:creationId xmlns:p14="http://schemas.microsoft.com/office/powerpoint/2010/main" val="2265311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a:t>
            </a:r>
            <a:r>
              <a:rPr lang="en-US" sz="800" dirty="0" smtClean="0">
                <a:solidFill>
                  <a:schemeClr val="accent5">
                    <a:lumMod val="75000"/>
                  </a:schemeClr>
                </a:solidFill>
              </a:rPr>
              <a:t>2016 </a:t>
            </a:r>
            <a:r>
              <a:rPr lang="en-US" sz="800" dirty="0">
                <a:solidFill>
                  <a:schemeClr val="accent5">
                    <a:lumMod val="75000"/>
                  </a:schemeClr>
                </a:solidFill>
              </a:rPr>
              <a:t>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71600" y="3471333"/>
            <a:ext cx="66051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a:t>Text</a:t>
            </a:r>
          </a:p>
        </p:txBody>
      </p:sp>
    </p:spTree>
    <p:extLst>
      <p:ext uri="{BB962C8B-B14F-4D97-AF65-F5344CB8AC3E}">
        <p14:creationId xmlns:p14="http://schemas.microsoft.com/office/powerpoint/2010/main" val="3472511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a:t>Click to edit Master title style</a:t>
            </a:r>
          </a:p>
        </p:txBody>
      </p:sp>
      <p:sp>
        <p:nvSpPr>
          <p:cNvPr id="5" name="TextBox 4"/>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a:t>
            </a:r>
            <a:r>
              <a:rPr lang="en-US" sz="800" dirty="0" smtClean="0">
                <a:solidFill>
                  <a:schemeClr val="accent5">
                    <a:lumMod val="75000"/>
                  </a:schemeClr>
                </a:solidFill>
              </a:rPr>
              <a:t>2016 </a:t>
            </a:r>
            <a:r>
              <a:rPr lang="en-US" sz="800" dirty="0">
                <a:solidFill>
                  <a:schemeClr val="accent5">
                    <a:lumMod val="75000"/>
                  </a:schemeClr>
                </a:solidFill>
              </a:rPr>
              <a:t>Harvard Business School Publishing. All rights reserved. Harvard Business Publishing is an affiliate of Harvard Business School.</a:t>
            </a:r>
          </a:p>
        </p:txBody>
      </p:sp>
      <p:pic>
        <p:nvPicPr>
          <p:cNvPr id="13" name="Picture 12" descr="HMM-logo_horizontal_color.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5" name="TextBox 14"/>
            <p:cNvSpPr txBox="1"/>
            <p:nvPr/>
          </p:nvSpPr>
          <p:spPr>
            <a:xfrm>
              <a:off x="7643746" y="664718"/>
              <a:ext cx="1098177" cy="246221"/>
            </a:xfrm>
            <a:prstGeom prst="rect">
              <a:avLst/>
            </a:prstGeom>
            <a:noFill/>
          </p:spPr>
          <p:txBody>
            <a:bodyPr wrap="square" rtlCol="0">
              <a:spAutoFit/>
            </a:bodyPr>
            <a:lstStyle/>
            <a:p>
              <a:pPr algn="ctr"/>
              <a:r>
                <a:rPr lang="en-US" sz="1000" dirty="0" smtClean="0">
                  <a:solidFill>
                    <a:schemeClr val="bg1"/>
                  </a:solidFill>
                </a:rPr>
                <a:t>ETHICS AT WORK</a:t>
              </a:r>
              <a:endParaRPr lang="en-US" sz="1000" dirty="0">
                <a:solidFill>
                  <a:schemeClr val="bg1"/>
                </a:solidFill>
              </a:endParaRP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Lst>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gif"/><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0.xml"/><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20875" r="31315"/>
          <a:stretch/>
        </p:blipFill>
        <p:spPr>
          <a:xfrm>
            <a:off x="0" y="1016000"/>
            <a:ext cx="9144000" cy="4356480"/>
          </a:xfrm>
          <a:prstGeom prst="rect">
            <a:avLst/>
          </a:prstGeom>
        </p:spPr>
      </p:pic>
      <p:sp>
        <p:nvSpPr>
          <p:cNvPr id="9" name="Rectangle 8"/>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cover_arrow.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325" y="3503600"/>
            <a:ext cx="518125" cy="292589"/>
          </a:xfrm>
          <a:prstGeom prst="rect">
            <a:avLst/>
          </a:prstGeom>
        </p:spPr>
      </p:pic>
      <p:sp>
        <p:nvSpPr>
          <p:cNvPr id="6" name="Title 5"/>
          <p:cNvSpPr>
            <a:spLocks noGrp="1"/>
          </p:cNvSpPr>
          <p:nvPr>
            <p:ph type="ctrTitle"/>
          </p:nvPr>
        </p:nvSpPr>
        <p:spPr>
          <a:xfrm>
            <a:off x="1390315" y="2986049"/>
            <a:ext cx="7299659" cy="1242679"/>
          </a:xfrm>
        </p:spPr>
        <p:txBody>
          <a:bodyPr/>
          <a:lstStyle/>
          <a:p>
            <a:r>
              <a:rPr lang="en-US" dirty="0" smtClean="0"/>
              <a:t>Ethics at Work Café</a:t>
            </a:r>
            <a:endParaRPr lang="en-US" dirty="0"/>
          </a:p>
        </p:txBody>
      </p:sp>
      <p:grpSp>
        <p:nvGrpSpPr>
          <p:cNvPr id="11" name="Group 10"/>
          <p:cNvGrpSpPr/>
          <p:nvPr/>
        </p:nvGrpSpPr>
        <p:grpSpPr>
          <a:xfrm>
            <a:off x="630081" y="-5584"/>
            <a:ext cx="2825156" cy="1823903"/>
            <a:chOff x="630081" y="-5584"/>
            <a:chExt cx="2825156" cy="1823903"/>
          </a:xfrm>
        </p:grpSpPr>
        <p:sp>
          <p:nvSpPr>
            <p:cNvPr id="12" name="Freeform 11"/>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HMM-logo_stacked_wh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pic>
        <p:nvPicPr>
          <p:cNvPr id="14" name="Picture 13" descr="TECOM_Investments_logo_prlarge.gif"/>
          <p:cNvPicPr>
            <a:picLocks noChangeAspect="1"/>
          </p:cNvPicPr>
          <p:nvPr/>
        </p:nvPicPr>
        <p:blipFill rotWithShape="1">
          <a:blip r:embed="rId6">
            <a:extLst>
              <a:ext uri="{28A0092B-C50C-407E-A947-70E740481C1C}">
                <a14:useLocalDpi xmlns:a14="http://schemas.microsoft.com/office/drawing/2010/main" val="0"/>
              </a:ext>
            </a:extLst>
          </a:blip>
          <a:srcRect t="9524" b="24339"/>
          <a:stretch/>
        </p:blipFill>
        <p:spPr>
          <a:xfrm>
            <a:off x="7385201" y="5563810"/>
            <a:ext cx="1304774" cy="722466"/>
          </a:xfrm>
          <a:prstGeom prst="rect">
            <a:avLst/>
          </a:prstGeom>
        </p:spPr>
      </p:pic>
      <p:sp>
        <p:nvSpPr>
          <p:cNvPr id="15" name="Rectangle 14"/>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Insert client logo here</a:t>
            </a:r>
          </a:p>
        </p:txBody>
      </p:sp>
    </p:spTree>
    <p:extLst>
      <p:ext uri="{BB962C8B-B14F-4D97-AF65-F5344CB8AC3E}">
        <p14:creationId xmlns:p14="http://schemas.microsoft.com/office/powerpoint/2010/main" val="9048920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32329" y="2634248"/>
            <a:ext cx="7369190" cy="2724150"/>
          </a:xfrm>
        </p:spPr>
        <p:txBody>
          <a:bodyPr/>
          <a:lstStyle/>
          <a:p>
            <a:r>
              <a:rPr lang="en-US" dirty="0" smtClean="0"/>
              <a:t>What is your biggest challenge in creating and maintaining a culture of integrity in your team?</a:t>
            </a:r>
            <a:endParaRPr lang="en-US" dirty="0"/>
          </a:p>
        </p:txBody>
      </p:sp>
      <p:sp>
        <p:nvSpPr>
          <p:cNvPr id="3" name="Text Placeholder 2"/>
          <p:cNvSpPr>
            <a:spLocks noGrp="1"/>
          </p:cNvSpPr>
          <p:nvPr>
            <p:ph type="body" sz="quarter" idx="11"/>
          </p:nvPr>
        </p:nvSpPr>
        <p:spPr/>
        <p:txBody>
          <a:bodyPr/>
          <a:lstStyle/>
          <a:p>
            <a:r>
              <a:rPr lang="en-US" dirty="0" smtClean="0"/>
              <a:t>MAINTAIN A CULTURE OF INTEGRITY</a:t>
            </a:r>
            <a:endParaRPr lang="en-US" dirty="0"/>
          </a:p>
        </p:txBody>
      </p:sp>
    </p:spTree>
    <p:extLst>
      <p:ext uri="{BB962C8B-B14F-4D97-AF65-F5344CB8AC3E}">
        <p14:creationId xmlns:p14="http://schemas.microsoft.com/office/powerpoint/2010/main" val="6770506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2082800"/>
          </a:xfrm>
          <a:prstGeom prst="rect">
            <a:avLst/>
          </a:prstGeom>
        </p:spPr>
      </p:pic>
      <p:sp>
        <p:nvSpPr>
          <p:cNvPr id="10" name="Text Placeholder 9"/>
          <p:cNvSpPr>
            <a:spLocks noGrp="1"/>
          </p:cNvSpPr>
          <p:nvPr>
            <p:ph type="body" idx="1"/>
          </p:nvPr>
        </p:nvSpPr>
        <p:spPr>
          <a:xfrm>
            <a:off x="951332" y="2720137"/>
            <a:ext cx="7832900" cy="2888719"/>
          </a:xfrm>
        </p:spPr>
        <p:txBody>
          <a:bodyPr/>
          <a:lstStyle/>
          <a:p>
            <a:r>
              <a:rPr lang="en-US" dirty="0" smtClean="0"/>
              <a:t>ADDRESS BARRIERS TO UNETHICAL BEHAVIOR</a:t>
            </a:r>
            <a:endParaRPr lang="en-US" dirty="0"/>
          </a:p>
        </p:txBody>
      </p:sp>
      <p:grpSp>
        <p:nvGrpSpPr>
          <p:cNvPr id="14" name="Group 13"/>
          <p:cNvGrpSpPr/>
          <p:nvPr/>
        </p:nvGrpSpPr>
        <p:grpSpPr>
          <a:xfrm>
            <a:off x="939625"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1564256" y="1537843"/>
              <a:ext cx="1098177" cy="246221"/>
            </a:xfrm>
            <a:prstGeom prst="rect">
              <a:avLst/>
            </a:prstGeom>
            <a:noFill/>
          </p:spPr>
          <p:txBody>
            <a:bodyPr wrap="square" rtlCol="0">
              <a:spAutoFit/>
            </a:bodyPr>
            <a:lstStyle/>
            <a:p>
              <a:pPr algn="ctr"/>
              <a:r>
                <a:rPr lang="en-US" sz="1000" dirty="0" smtClean="0">
                  <a:solidFill>
                    <a:schemeClr val="bg1"/>
                  </a:solidFill>
                </a:rPr>
                <a:t>ETHICS AT WORK</a:t>
              </a:r>
              <a:endParaRPr lang="en-US" sz="1000" dirty="0">
                <a:solidFill>
                  <a:schemeClr val="bg1"/>
                </a:solidFill>
              </a:endParaRPr>
            </a:p>
          </p:txBody>
        </p:sp>
      </p:grpSp>
    </p:spTree>
    <p:extLst>
      <p:ext uri="{BB962C8B-B14F-4D97-AF65-F5344CB8AC3E}">
        <p14:creationId xmlns:p14="http://schemas.microsoft.com/office/powerpoint/2010/main" val="4866140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2" y="1264004"/>
            <a:ext cx="5019674" cy="861291"/>
          </a:xfrm>
        </p:spPr>
        <p:txBody>
          <a:bodyPr/>
          <a:lstStyle/>
          <a:p>
            <a:r>
              <a:rPr lang="en-US" dirty="0" smtClean="0"/>
              <a:t>Follow an ethical compass</a:t>
            </a:r>
            <a:br>
              <a:rPr lang="en-US" dirty="0" smtClean="0"/>
            </a:br>
            <a:endParaRPr lang="en-US" dirty="0"/>
          </a:p>
        </p:txBody>
      </p:sp>
      <p:sp>
        <p:nvSpPr>
          <p:cNvPr id="5" name="Text Placeholder 4"/>
          <p:cNvSpPr>
            <a:spLocks noGrp="1"/>
          </p:cNvSpPr>
          <p:nvPr>
            <p:ph type="body" sz="quarter" idx="10"/>
          </p:nvPr>
        </p:nvSpPr>
        <p:spPr>
          <a:xfrm>
            <a:off x="343450" y="1877992"/>
            <a:ext cx="4937467" cy="4439681"/>
          </a:xfrm>
        </p:spPr>
        <p:txBody>
          <a:bodyPr/>
          <a:lstStyle/>
          <a:p>
            <a:r>
              <a:rPr lang="en-US" sz="1800" dirty="0"/>
              <a:t>Bethany is an account executive at Lido, a small interior design consultancy, and is responsible for growing the business.  Her compensation is commission-based.  Bethany has a reputation for being very driven and is close to completing a significant new contract.</a:t>
            </a:r>
          </a:p>
          <a:p>
            <a:r>
              <a:rPr lang="en-US" sz="1800" dirty="0"/>
              <a:t>However, the potential client has concerns about Lido’s resources and experience, so Bethany exaggerates the number of designers on staff, counting occasional part-time contractors as full-time. </a:t>
            </a:r>
            <a:endParaRPr lang="en-US" sz="1800" dirty="0" smtClean="0"/>
          </a:p>
          <a:p>
            <a:r>
              <a:rPr lang="en-US" sz="1800" dirty="0" smtClean="0"/>
              <a:t>She </a:t>
            </a:r>
            <a:r>
              <a:rPr lang="en-US" sz="1800" dirty="0"/>
              <a:t>also falsely describes two previous projects as having been much larger and more complex than they were.</a:t>
            </a:r>
          </a:p>
        </p:txBody>
      </p:sp>
      <p:sp>
        <p:nvSpPr>
          <p:cNvPr id="6" name="Text Placeholder 5"/>
          <p:cNvSpPr>
            <a:spLocks noGrp="1"/>
          </p:cNvSpPr>
          <p:nvPr>
            <p:ph type="body" sz="quarter" idx="11"/>
          </p:nvPr>
        </p:nvSpPr>
        <p:spPr>
          <a:xfrm>
            <a:off x="5643130" y="2358513"/>
            <a:ext cx="2968625" cy="2649183"/>
          </a:xfrm>
        </p:spPr>
        <p:txBody>
          <a:bodyPr/>
          <a:lstStyle/>
          <a:p>
            <a:r>
              <a:rPr lang="en-US" dirty="0" smtClean="0"/>
              <a:t>What beliefs or other factors might have caused Bethany to be dishonest?</a:t>
            </a:r>
            <a:r>
              <a:rPr lang="en-US" dirty="0"/>
              <a:t> </a:t>
            </a:r>
          </a:p>
        </p:txBody>
      </p:sp>
      <p:cxnSp>
        <p:nvCxnSpPr>
          <p:cNvPr id="11" name="Straight Connector 10"/>
          <p:cNvCxnSpPr/>
          <p:nvPr/>
        </p:nvCxnSpPr>
        <p:spPr>
          <a:xfrm>
            <a:off x="5334136" y="1877992"/>
            <a:ext cx="1" cy="4119647"/>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750276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Barriers to ethical behavior</a:t>
            </a:r>
            <a:endParaRPr lang="en-US" dirty="0"/>
          </a:p>
        </p:txBody>
      </p:sp>
      <p:sp>
        <p:nvSpPr>
          <p:cNvPr id="3" name="TextBox 2"/>
          <p:cNvSpPr txBox="1"/>
          <p:nvPr/>
        </p:nvSpPr>
        <p:spPr>
          <a:xfrm>
            <a:off x="457201" y="1648691"/>
            <a:ext cx="8478981" cy="4154984"/>
          </a:xfrm>
          <a:prstGeom prst="rect">
            <a:avLst/>
          </a:prstGeom>
          <a:noFill/>
        </p:spPr>
        <p:txBody>
          <a:bodyPr wrap="square" rtlCol="0">
            <a:spAutoFit/>
          </a:bodyPr>
          <a:lstStyle/>
          <a:p>
            <a:pPr marL="285750" lvl="0" indent="-285750">
              <a:buFont typeface="Arial" charset="0"/>
              <a:buChar char="•"/>
            </a:pPr>
            <a:r>
              <a:rPr lang="en-US" sz="2400" dirty="0"/>
              <a:t>Unquestioning obedience to superiors</a:t>
            </a:r>
          </a:p>
          <a:p>
            <a:pPr marL="285750" lvl="0" indent="-285750">
              <a:buFont typeface="Arial" charset="0"/>
              <a:buChar char="•"/>
            </a:pPr>
            <a:endParaRPr lang="en-US" sz="2400" dirty="0"/>
          </a:p>
          <a:p>
            <a:pPr marL="285750" lvl="0" indent="-285750">
              <a:buFont typeface="Arial" charset="0"/>
              <a:buChar char="•"/>
            </a:pPr>
            <a:r>
              <a:rPr lang="en-US" sz="2400" dirty="0"/>
              <a:t>Pressure to fit in</a:t>
            </a:r>
          </a:p>
          <a:p>
            <a:pPr marL="285750" lvl="0" indent="-285750">
              <a:buFont typeface="Arial" charset="0"/>
              <a:buChar char="•"/>
            </a:pPr>
            <a:endParaRPr lang="en-US" sz="2400" dirty="0"/>
          </a:p>
          <a:p>
            <a:pPr marL="285750" lvl="0" indent="-285750">
              <a:buFont typeface="Arial" charset="0"/>
              <a:buChar char="•"/>
            </a:pPr>
            <a:r>
              <a:rPr lang="en-US" sz="2400" dirty="0"/>
              <a:t>Desire to avoid loss or to cover up mistakes</a:t>
            </a:r>
          </a:p>
          <a:p>
            <a:pPr marL="285750" lvl="0" indent="-285750">
              <a:buFont typeface="Arial" charset="0"/>
              <a:buChar char="•"/>
            </a:pPr>
            <a:endParaRPr lang="en-US" sz="2400" dirty="0"/>
          </a:p>
          <a:p>
            <a:pPr marL="285750" lvl="0" indent="-285750">
              <a:buFont typeface="Arial" charset="0"/>
              <a:buChar char="•"/>
            </a:pPr>
            <a:r>
              <a:rPr lang="en-US" sz="2400" dirty="0"/>
              <a:t>Being motivated to </a:t>
            </a:r>
            <a:r>
              <a:rPr lang="en-US" sz="2400" dirty="0" smtClean="0"/>
              <a:t>“look </a:t>
            </a:r>
            <a:r>
              <a:rPr lang="en-US" sz="2400" dirty="0"/>
              <a:t>the other </a:t>
            </a:r>
            <a:r>
              <a:rPr lang="en-US" sz="2400" dirty="0" smtClean="0"/>
              <a:t>way”</a:t>
            </a:r>
            <a:endParaRPr lang="en-US" sz="2400" dirty="0"/>
          </a:p>
          <a:p>
            <a:pPr marL="285750" lvl="0" indent="-285750">
              <a:buFont typeface="Arial" charset="0"/>
              <a:buChar char="•"/>
            </a:pPr>
            <a:endParaRPr lang="en-US" sz="2400" dirty="0"/>
          </a:p>
          <a:p>
            <a:pPr marL="285750" lvl="0" indent="-285750">
              <a:buFont typeface="Arial" charset="0"/>
              <a:buChar char="•"/>
            </a:pPr>
            <a:r>
              <a:rPr lang="en-US" sz="2400" dirty="0"/>
              <a:t>Feeling you are not responsible (arm’s-length blindness)</a:t>
            </a:r>
          </a:p>
          <a:p>
            <a:pPr marL="285750" lvl="0" indent="-285750">
              <a:buFont typeface="Arial" charset="0"/>
              <a:buChar char="•"/>
            </a:pPr>
            <a:endParaRPr lang="en-US" sz="2400" dirty="0"/>
          </a:p>
          <a:p>
            <a:pPr marL="285750" lvl="0" indent="-285750">
              <a:buFont typeface="Arial" charset="0"/>
              <a:buChar char="•"/>
            </a:pPr>
            <a:r>
              <a:rPr lang="en-US" sz="2400" dirty="0"/>
              <a:t>Gradual descent into unethical behavior through small </a:t>
            </a:r>
            <a:r>
              <a:rPr lang="en-US" sz="2400" dirty="0" smtClean="0"/>
              <a:t>missteps</a:t>
            </a:r>
            <a:endParaRPr lang="en-US" sz="2400" dirty="0"/>
          </a:p>
        </p:txBody>
      </p:sp>
    </p:spTree>
    <p:extLst>
      <p:ext uri="{BB962C8B-B14F-4D97-AF65-F5344CB8AC3E}">
        <p14:creationId xmlns:p14="http://schemas.microsoft.com/office/powerpoint/2010/main" val="6540962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2082800"/>
          </a:xfrm>
          <a:prstGeom prst="rect">
            <a:avLst/>
          </a:prstGeom>
        </p:spPr>
      </p:pic>
      <p:sp>
        <p:nvSpPr>
          <p:cNvPr id="10" name="Text Placeholder 9"/>
          <p:cNvSpPr>
            <a:spLocks noGrp="1"/>
          </p:cNvSpPr>
          <p:nvPr>
            <p:ph type="body" idx="1"/>
          </p:nvPr>
        </p:nvSpPr>
        <p:spPr>
          <a:xfrm>
            <a:off x="939625" y="2709863"/>
            <a:ext cx="7832900" cy="2888719"/>
          </a:xfrm>
        </p:spPr>
        <p:txBody>
          <a:bodyPr/>
          <a:lstStyle/>
          <a:p>
            <a:r>
              <a:rPr lang="en-US" dirty="0" smtClean="0"/>
              <a:t>MAKE ETHICAL DECISIONS</a:t>
            </a:r>
            <a:endParaRPr lang="en-US" dirty="0"/>
          </a:p>
        </p:txBody>
      </p:sp>
      <p:grpSp>
        <p:nvGrpSpPr>
          <p:cNvPr id="14" name="Group 13"/>
          <p:cNvGrpSpPr/>
          <p:nvPr/>
        </p:nvGrpSpPr>
        <p:grpSpPr>
          <a:xfrm>
            <a:off x="939625"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1564256" y="1537843"/>
              <a:ext cx="1098177" cy="246221"/>
            </a:xfrm>
            <a:prstGeom prst="rect">
              <a:avLst/>
            </a:prstGeom>
            <a:noFill/>
          </p:spPr>
          <p:txBody>
            <a:bodyPr wrap="square" rtlCol="0">
              <a:spAutoFit/>
            </a:bodyPr>
            <a:lstStyle/>
            <a:p>
              <a:pPr algn="ctr"/>
              <a:r>
                <a:rPr lang="en-US" sz="1000" dirty="0" smtClean="0">
                  <a:solidFill>
                    <a:schemeClr val="bg1"/>
                  </a:solidFill>
                </a:rPr>
                <a:t>ETHICS AT WORK</a:t>
              </a:r>
              <a:endParaRPr lang="en-US" sz="1000" dirty="0">
                <a:solidFill>
                  <a:schemeClr val="bg1"/>
                </a:solidFill>
              </a:endParaRPr>
            </a:p>
          </p:txBody>
        </p:sp>
      </p:grpSp>
    </p:spTree>
    <p:extLst>
      <p:ext uri="{BB962C8B-B14F-4D97-AF65-F5344CB8AC3E}">
        <p14:creationId xmlns:p14="http://schemas.microsoft.com/office/powerpoint/2010/main" val="697045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2" y="1467229"/>
            <a:ext cx="5019674" cy="861291"/>
          </a:xfrm>
        </p:spPr>
        <p:txBody>
          <a:bodyPr/>
          <a:lstStyle/>
          <a:p>
            <a:r>
              <a:rPr lang="en-US" dirty="0" smtClean="0"/>
              <a:t>Resolve ethical dilemmas</a:t>
            </a:r>
            <a:r>
              <a:rPr lang="en-US" dirty="0"/>
              <a:t/>
            </a:r>
            <a:br>
              <a:rPr lang="en-US" dirty="0"/>
            </a:br>
            <a:endParaRPr lang="en-US" dirty="0"/>
          </a:p>
        </p:txBody>
      </p:sp>
      <p:sp>
        <p:nvSpPr>
          <p:cNvPr id="5" name="Text Placeholder 4"/>
          <p:cNvSpPr>
            <a:spLocks noGrp="1"/>
          </p:cNvSpPr>
          <p:nvPr>
            <p:ph type="body" sz="quarter" idx="10"/>
          </p:nvPr>
        </p:nvSpPr>
        <p:spPr>
          <a:xfrm>
            <a:off x="362306" y="2101765"/>
            <a:ext cx="4777729" cy="4140664"/>
          </a:xfrm>
        </p:spPr>
        <p:txBody>
          <a:bodyPr/>
          <a:lstStyle/>
          <a:p>
            <a:r>
              <a:rPr lang="en-US" sz="1800" dirty="0"/>
              <a:t>Victor </a:t>
            </a:r>
            <a:r>
              <a:rPr lang="en-US" sz="1800" dirty="0" smtClean="0"/>
              <a:t>is </a:t>
            </a:r>
            <a:r>
              <a:rPr lang="en-US" sz="1800" dirty="0"/>
              <a:t>Director for Fiscal Affairs in a city council’s Finance </a:t>
            </a:r>
            <a:r>
              <a:rPr lang="en-US" sz="1800" dirty="0" smtClean="0"/>
              <a:t>department</a:t>
            </a:r>
            <a:r>
              <a:rPr lang="en-US" sz="1800" dirty="0"/>
              <a:t>, responsible for the oversight of the city’s operating finances. </a:t>
            </a:r>
          </a:p>
          <a:p>
            <a:r>
              <a:rPr lang="en-US" sz="1800" dirty="0"/>
              <a:t>A member of Victor’s team, Jules, recently applied for a position in the Auditing d</a:t>
            </a:r>
            <a:r>
              <a:rPr lang="en-US" sz="1800" dirty="0" smtClean="0"/>
              <a:t>epartment, </a:t>
            </a:r>
            <a:r>
              <a:rPr lang="en-US" sz="1800" dirty="0"/>
              <a:t>which would be a significant promotion. </a:t>
            </a:r>
            <a:endParaRPr lang="en-US" sz="1800" dirty="0" smtClean="0"/>
          </a:p>
          <a:p>
            <a:r>
              <a:rPr lang="en-US" sz="1800" dirty="0" smtClean="0"/>
              <a:t>Jules’s </a:t>
            </a:r>
            <a:r>
              <a:rPr lang="en-US" sz="1800" dirty="0"/>
              <a:t>performance has been variable over the past year, </a:t>
            </a:r>
            <a:r>
              <a:rPr lang="en-US" sz="1800" dirty="0" smtClean="0"/>
              <a:t>and several areas have been identified for improvement.</a:t>
            </a:r>
            <a:endParaRPr lang="en-US" sz="1800" dirty="0"/>
          </a:p>
          <a:p>
            <a:r>
              <a:rPr lang="en-US" sz="1800" dirty="0"/>
              <a:t> Jules </a:t>
            </a:r>
            <a:r>
              <a:rPr lang="en-US" sz="1800" dirty="0" smtClean="0"/>
              <a:t>has </a:t>
            </a:r>
            <a:r>
              <a:rPr lang="en-US" sz="1800" dirty="0"/>
              <a:t>explained </a:t>
            </a:r>
            <a:r>
              <a:rPr lang="en-US" sz="1800" dirty="0" smtClean="0"/>
              <a:t>to Victor that he </a:t>
            </a:r>
            <a:r>
              <a:rPr lang="en-US" sz="1800" dirty="0"/>
              <a:t>really needs </a:t>
            </a:r>
            <a:r>
              <a:rPr lang="en-US" sz="1800" dirty="0" smtClean="0"/>
              <a:t>the job, since </a:t>
            </a:r>
            <a:r>
              <a:rPr lang="en-US" sz="1800" dirty="0"/>
              <a:t>he and his wife are expecting their first </a:t>
            </a:r>
            <a:r>
              <a:rPr lang="en-US" sz="1800" dirty="0" smtClean="0"/>
              <a:t>child. He has asked </a:t>
            </a:r>
            <a:r>
              <a:rPr lang="en-US" sz="1800" dirty="0"/>
              <a:t>Victor for a </a:t>
            </a:r>
            <a:r>
              <a:rPr lang="en-US" sz="1800" dirty="0" smtClean="0"/>
              <a:t>recommendation.</a:t>
            </a:r>
            <a:endParaRPr lang="en-US" sz="1800" dirty="0"/>
          </a:p>
        </p:txBody>
      </p:sp>
      <p:sp>
        <p:nvSpPr>
          <p:cNvPr id="6" name="Text Placeholder 5"/>
          <p:cNvSpPr>
            <a:spLocks noGrp="1"/>
          </p:cNvSpPr>
          <p:nvPr>
            <p:ph type="body" sz="quarter" idx="11"/>
          </p:nvPr>
        </p:nvSpPr>
        <p:spPr>
          <a:xfrm>
            <a:off x="5938273" y="2724506"/>
            <a:ext cx="2968625" cy="1459356"/>
          </a:xfrm>
        </p:spPr>
        <p:txBody>
          <a:bodyPr/>
          <a:lstStyle/>
          <a:p>
            <a:r>
              <a:rPr lang="en-US" dirty="0" smtClean="0"/>
              <a:t>What should Victor do?</a:t>
            </a:r>
            <a:r>
              <a:rPr lang="en-US" dirty="0"/>
              <a:t> </a:t>
            </a:r>
          </a:p>
        </p:txBody>
      </p:sp>
      <p:cxnSp>
        <p:nvCxnSpPr>
          <p:cNvPr id="7" name="Straight Connector 6"/>
          <p:cNvCxnSpPr/>
          <p:nvPr/>
        </p:nvCxnSpPr>
        <p:spPr>
          <a:xfrm flipH="1">
            <a:off x="5476876" y="2101765"/>
            <a:ext cx="5521" cy="3710684"/>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258207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Make ethical decisions</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8142" y="2815808"/>
            <a:ext cx="7730836" cy="1622521"/>
          </a:xfrm>
          <a:prstGeom prst="rect">
            <a:avLst/>
          </a:prstGeom>
        </p:spPr>
      </p:pic>
    </p:spTree>
    <p:extLst>
      <p:ext uri="{BB962C8B-B14F-4D97-AF65-F5344CB8AC3E}">
        <p14:creationId xmlns:p14="http://schemas.microsoft.com/office/powerpoint/2010/main" val="10735153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4" descr="171571498.jpg"/>
          <p:cNvPicPr>
            <a:picLocks noChangeAspect="1"/>
          </p:cNvPicPr>
          <p:nvPr/>
        </p:nvPicPr>
        <p:blipFill rotWithShape="1">
          <a:blip r:embed="rId3">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7" name="Text Placeholder 6"/>
          <p:cNvSpPr>
            <a:spLocks noGrp="1"/>
          </p:cNvSpPr>
          <p:nvPr>
            <p:ph type="body" idx="1"/>
          </p:nvPr>
        </p:nvSpPr>
        <p:spPr>
          <a:xfrm>
            <a:off x="939625" y="2709863"/>
            <a:ext cx="6904493" cy="2888719"/>
          </a:xfrm>
        </p:spPr>
        <p:txBody>
          <a:bodyPr/>
          <a:lstStyle/>
          <a:p>
            <a:pPr>
              <a:lnSpc>
                <a:spcPct val="100000"/>
              </a:lnSpc>
            </a:pPr>
            <a:r>
              <a:rPr lang="en-US" dirty="0"/>
              <a:t>APPLY WHAT YOU’VE LEARNED</a:t>
            </a:r>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1564256" y="1537843"/>
              <a:ext cx="1098177" cy="246221"/>
            </a:xfrm>
            <a:prstGeom prst="rect">
              <a:avLst/>
            </a:prstGeom>
            <a:noFill/>
          </p:spPr>
          <p:txBody>
            <a:bodyPr wrap="square" rtlCol="0">
              <a:spAutoFit/>
            </a:bodyPr>
            <a:lstStyle/>
            <a:p>
              <a:pPr algn="ctr"/>
              <a:r>
                <a:rPr lang="en-US" sz="1000" dirty="0">
                  <a:solidFill>
                    <a:schemeClr val="bg1"/>
                  </a:solidFill>
                </a:rPr>
                <a:t>ETHICS AT WORK</a:t>
              </a:r>
              <a:endParaRPr lang="en-US" sz="1000" dirty="0">
                <a:solidFill>
                  <a:schemeClr val="bg1"/>
                </a:solidFill>
              </a:endParaRPr>
            </a:p>
          </p:txBody>
        </p:sp>
      </p:grpSp>
    </p:spTree>
    <p:extLst>
      <p:ext uri="{BB962C8B-B14F-4D97-AF65-F5344CB8AC3E}">
        <p14:creationId xmlns:p14="http://schemas.microsoft.com/office/powerpoint/2010/main" val="11178088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8" name="Content Placeholder 2"/>
          <p:cNvSpPr txBox="1">
            <a:spLocks/>
          </p:cNvSpPr>
          <p:nvPr/>
        </p:nvSpPr>
        <p:spPr>
          <a:xfrm>
            <a:off x="444499" y="1658186"/>
            <a:ext cx="8233833" cy="2782358"/>
          </a:xfrm>
          <a:prstGeom prst="rect">
            <a:avLst/>
          </a:prstGeom>
        </p:spPr>
        <p:txBody>
          <a:bodyPr vert="horz" lIns="0" tIns="0" rIns="0" bIns="0" rtlCol="0">
            <a:noAutofit/>
          </a:bodyPr>
          <a:lstStyle>
            <a:lvl1pPr marL="0" indent="0" algn="l" defTabSz="914400" rtl="0" eaLnBrk="1" latinLnBrk="0" hangingPunct="1">
              <a:lnSpc>
                <a:spcPct val="110000"/>
              </a:lnSpc>
              <a:spcBef>
                <a:spcPts val="0"/>
              </a:spcBef>
              <a:spcAft>
                <a:spcPts val="600"/>
              </a:spcAft>
              <a:buFont typeface="Arial" panose="020B0604020202020204" pitchFamily="34" charset="0"/>
              <a:buNone/>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Font typeface="Arial"/>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a:solidFill>
                  <a:srgbClr val="000000"/>
                </a:solidFill>
              </a:rPr>
              <a:t>Help you:</a:t>
            </a:r>
          </a:p>
          <a:p>
            <a:pPr marL="457200" lvl="0" indent="-457200">
              <a:buFont typeface="Arial" charset="0"/>
              <a:buChar char="•"/>
            </a:pPr>
            <a:r>
              <a:rPr lang="en-US" sz="3200" dirty="0"/>
              <a:t>Foster openness and integrity in the workplace</a:t>
            </a:r>
          </a:p>
          <a:p>
            <a:pPr marL="457200" lvl="0" indent="-457200">
              <a:buFont typeface="Arial" charset="0"/>
              <a:buChar char="•"/>
            </a:pPr>
            <a:r>
              <a:rPr lang="en-US" sz="3200" dirty="0"/>
              <a:t>Address barriers to ethical behavior</a:t>
            </a:r>
          </a:p>
          <a:p>
            <a:pPr marL="457200" lvl="0" indent="-457200">
              <a:buFont typeface="Arial" charset="0"/>
              <a:buChar char="•"/>
            </a:pPr>
            <a:r>
              <a:rPr lang="en-US" sz="3200" dirty="0"/>
              <a:t>Apply a structured approach to resolving ethical dilemmas</a:t>
            </a:r>
          </a:p>
          <a:p>
            <a:endParaRPr lang="en-US" sz="3200" dirty="0"/>
          </a:p>
          <a:p>
            <a:pPr marL="974725" lvl="1" indent="-457200">
              <a:buFont typeface="Arial" panose="020B0604020202020204" pitchFamily="34" charset="0"/>
              <a:buChar char="•"/>
            </a:pPr>
            <a:endParaRPr lang="en-US" sz="2600" dirty="0"/>
          </a:p>
        </p:txBody>
      </p:sp>
    </p:spTree>
    <p:extLst>
      <p:ext uri="{BB962C8B-B14F-4D97-AF65-F5344CB8AC3E}">
        <p14:creationId xmlns:p14="http://schemas.microsoft.com/office/powerpoint/2010/main" val="33353019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b="9697"/>
          <a:stretch/>
        </p:blipFill>
        <p:spPr>
          <a:xfrm>
            <a:off x="484911" y="1508227"/>
            <a:ext cx="2882083" cy="4718495"/>
          </a:xfrm>
          <a:prstGeom prst="rect">
            <a:avLst/>
          </a:prstGeom>
        </p:spPr>
      </p:pic>
      <p:sp>
        <p:nvSpPr>
          <p:cNvPr id="2" name="Title 1"/>
          <p:cNvSpPr>
            <a:spLocks noGrp="1"/>
          </p:cNvSpPr>
          <p:nvPr>
            <p:ph type="title"/>
          </p:nvPr>
        </p:nvSpPr>
        <p:spPr/>
        <p:txBody>
          <a:bodyPr/>
          <a:lstStyle/>
          <a:p>
            <a:r>
              <a:rPr lang="en-US" dirty="0"/>
              <a:t>Apply what you’ve learned</a:t>
            </a:r>
          </a:p>
        </p:txBody>
      </p:sp>
      <p:sp>
        <p:nvSpPr>
          <p:cNvPr id="3" name="Content Placeholder 2"/>
          <p:cNvSpPr>
            <a:spLocks noGrp="1"/>
          </p:cNvSpPr>
          <p:nvPr>
            <p:ph type="body" sz="quarter" idx="13"/>
          </p:nvPr>
        </p:nvSpPr>
        <p:spPr>
          <a:xfrm>
            <a:off x="3907519" y="2458298"/>
            <a:ext cx="4774520" cy="2818354"/>
          </a:xfrm>
        </p:spPr>
        <p:txBody>
          <a:bodyPr>
            <a:normAutofit/>
          </a:bodyPr>
          <a:lstStyle/>
          <a:p>
            <a:pPr marL="0" indent="0">
              <a:buNone/>
            </a:pPr>
            <a:r>
              <a:rPr lang="en-US" sz="2800" dirty="0"/>
              <a:t>Your next step is to complete the On-the-Job section of the Harvard </a:t>
            </a:r>
            <a:r>
              <a:rPr lang="en-US" sz="2800" dirty="0" err="1"/>
              <a:t>ManageMentor</a:t>
            </a:r>
            <a:r>
              <a:rPr lang="en-US" sz="2800" dirty="0"/>
              <a:t> </a:t>
            </a:r>
            <a:r>
              <a:rPr lang="en-US" sz="2800" dirty="0" smtClean="0"/>
              <a:t>Ethics at Work topic</a:t>
            </a:r>
            <a:r>
              <a:rPr lang="en-US" sz="2800" dirty="0"/>
              <a:t>.</a:t>
            </a:r>
          </a:p>
          <a:p>
            <a:pPr marL="0" indent="0">
              <a:buNone/>
            </a:pPr>
            <a:endParaRPr lang="en-US" sz="2800" dirty="0"/>
          </a:p>
          <a:p>
            <a:pPr marL="0" indent="0" algn="ctr">
              <a:buNone/>
            </a:pPr>
            <a:endParaRPr lang="en-US" sz="2800" dirty="0"/>
          </a:p>
        </p:txBody>
      </p:sp>
    </p:spTree>
    <p:extLst>
      <p:ext uri="{BB962C8B-B14F-4D97-AF65-F5344CB8AC3E}">
        <p14:creationId xmlns:p14="http://schemas.microsoft.com/office/powerpoint/2010/main" val="23631092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Welcome</a:t>
            </a:r>
          </a:p>
        </p:txBody>
      </p:sp>
      <p:sp>
        <p:nvSpPr>
          <p:cNvPr id="5" name="Content Placeholder 4"/>
          <p:cNvSpPr>
            <a:spLocks noGrp="1"/>
          </p:cNvSpPr>
          <p:nvPr>
            <p:ph sz="quarter" idx="10"/>
          </p:nvPr>
        </p:nvSpPr>
        <p:spPr/>
        <p:txBody>
          <a:bodyPr/>
          <a:lstStyle/>
          <a:p>
            <a:pPr marL="53975" indent="0">
              <a:buNone/>
            </a:pPr>
            <a:r>
              <a:rPr lang="en-US" i="1" dirty="0" smtClean="0">
                <a:solidFill>
                  <a:schemeClr val="accent1"/>
                </a:solidFill>
              </a:rPr>
              <a:t>What are some examples of corporate scandals caused by unethical behavior? </a:t>
            </a:r>
            <a:endParaRPr lang="en-US" i="1" dirty="0">
              <a:solidFill>
                <a:schemeClr val="accent1"/>
              </a:solidFill>
            </a:endParaRPr>
          </a:p>
          <a:p>
            <a:pPr marL="53975" indent="0">
              <a:buNone/>
            </a:pPr>
            <a:r>
              <a:rPr lang="en-US" sz="1800" dirty="0"/>
              <a:t>(please chat in your response)</a:t>
            </a:r>
          </a:p>
          <a:p>
            <a:pPr marL="53975" indent="0">
              <a:buNone/>
            </a:pPr>
            <a:endParaRPr lang="en-US" sz="1800" dirty="0"/>
          </a:p>
          <a:p>
            <a:pPr marL="53975" indent="0">
              <a:buNone/>
            </a:pPr>
            <a:endParaRPr lang="en-US" dirty="0"/>
          </a:p>
        </p:txBody>
      </p:sp>
      <p:grpSp>
        <p:nvGrpSpPr>
          <p:cNvPr id="8" name="Group 7"/>
          <p:cNvGrpSpPr/>
          <p:nvPr/>
        </p:nvGrpSpPr>
        <p:grpSpPr>
          <a:xfrm>
            <a:off x="7563253" y="4665042"/>
            <a:ext cx="1580747" cy="844729"/>
            <a:chOff x="7563253" y="4665042"/>
            <a:chExt cx="1580747" cy="844729"/>
          </a:xfrm>
        </p:grpSpPr>
        <p:sp>
          <p:nvSpPr>
            <p:cNvPr id="9" name="Rectangle 8"/>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0" name="Picture 9"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608006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3">
            <a:extLst>
              <a:ext uri="{28A0092B-C50C-407E-A947-70E740481C1C}">
                <a14:useLocalDpi xmlns:a14="http://schemas.microsoft.com/office/drawing/2010/main" val="0"/>
              </a:ext>
            </a:extLst>
          </a:blip>
          <a:srcRect l="27735" r="34727"/>
          <a:stretch/>
        </p:blipFill>
        <p:spPr>
          <a:xfrm>
            <a:off x="1" y="1016000"/>
            <a:ext cx="9144000" cy="5548558"/>
          </a:xfrm>
          <a:prstGeom prst="rect">
            <a:avLst/>
          </a:prstGeom>
        </p:spPr>
      </p:pic>
      <p:sp>
        <p:nvSpPr>
          <p:cNvPr id="11" name="Rectangle 10"/>
          <p:cNvSpPr/>
          <p:nvPr/>
        </p:nvSpPr>
        <p:spPr>
          <a:xfrm>
            <a:off x="0" y="3622563"/>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371600" y="3525123"/>
            <a:ext cx="6605138" cy="1481667"/>
          </a:xfrm>
        </p:spPr>
        <p:txBody>
          <a:bodyPr>
            <a:normAutofit/>
          </a:bodyPr>
          <a:lstStyle/>
          <a:p>
            <a:r>
              <a:rPr lang="en-US" dirty="0"/>
              <a:t>Thank you</a:t>
            </a:r>
          </a:p>
        </p:txBody>
      </p:sp>
      <p:grpSp>
        <p:nvGrpSpPr>
          <p:cNvPr id="8" name="Group 7"/>
          <p:cNvGrpSpPr/>
          <p:nvPr/>
        </p:nvGrpSpPr>
        <p:grpSpPr>
          <a:xfrm>
            <a:off x="630081" y="-5584"/>
            <a:ext cx="2825156" cy="1823903"/>
            <a:chOff x="630081" y="-5584"/>
            <a:chExt cx="2825156" cy="1823903"/>
          </a:xfrm>
        </p:grpSpPr>
        <p:sp>
          <p:nvSpPr>
            <p:cNvPr id="9" name="Freeform 8"/>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595843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Introductions</a:t>
            </a:r>
          </a:p>
        </p:txBody>
      </p:sp>
      <p:pic>
        <p:nvPicPr>
          <p:cNvPr id="4" name="Picture 3"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val="0"/>
              </a:ext>
            </a:extLst>
          </a:blip>
          <a:srcRect l="23606" t="8869" r="43991" b="51227"/>
          <a:stretch/>
        </p:blipFill>
        <p:spPr>
          <a:xfrm>
            <a:off x="4956230" y="2161117"/>
            <a:ext cx="2734491" cy="2596461"/>
          </a:xfrm>
          <a:prstGeom prst="rect">
            <a:avLst/>
          </a:prstGeom>
        </p:spPr>
      </p:pic>
      <p:pic>
        <p:nvPicPr>
          <p:cNvPr id="5" name="Picture 4" descr="Corbis-42-58749705.jpg"/>
          <p:cNvPicPr>
            <a:picLocks noChangeAspect="1"/>
          </p:cNvPicPr>
          <p:nvPr/>
        </p:nvPicPr>
        <p:blipFill rotWithShape="1">
          <a:blip r:embed="rId4" cstate="print">
            <a:extLst>
              <a:ext uri="{28A0092B-C50C-407E-A947-70E740481C1C}">
                <a14:useLocalDpi xmlns:a14="http://schemas.microsoft.com/office/drawing/2010/main" val="0"/>
              </a:ext>
            </a:extLst>
          </a:blip>
          <a:srcRect l="13810" t="4757" r="36843" b="24824"/>
          <a:stretch/>
        </p:blipFill>
        <p:spPr>
          <a:xfrm>
            <a:off x="1459512" y="2156183"/>
            <a:ext cx="2738710" cy="2601395"/>
          </a:xfrm>
          <a:prstGeom prst="rect">
            <a:avLst/>
          </a:prstGeom>
        </p:spPr>
      </p:pic>
      <p:sp>
        <p:nvSpPr>
          <p:cNvPr id="6" name="TextBox 5"/>
          <p:cNvSpPr txBox="1"/>
          <p:nvPr/>
        </p:nvSpPr>
        <p:spPr>
          <a:xfrm>
            <a:off x="1460250" y="4899521"/>
            <a:ext cx="2734237" cy="769441"/>
          </a:xfrm>
          <a:prstGeom prst="rect">
            <a:avLst/>
          </a:prstGeom>
          <a:noFill/>
        </p:spPr>
        <p:txBody>
          <a:bodyPr wrap="square" rtlCol="0">
            <a:spAutoFit/>
          </a:bodyPr>
          <a:lstStyle/>
          <a:p>
            <a:pPr algn="ctr"/>
            <a:r>
              <a:rPr lang="en-US" sz="2400" b="1" dirty="0"/>
              <a:t>NAME</a:t>
            </a:r>
          </a:p>
          <a:p>
            <a:pPr algn="ctr"/>
            <a:r>
              <a:rPr lang="en-US" sz="2000" dirty="0"/>
              <a:t>Title</a:t>
            </a:r>
          </a:p>
        </p:txBody>
      </p:sp>
      <p:sp>
        <p:nvSpPr>
          <p:cNvPr id="7" name="TextBox 6"/>
          <p:cNvSpPr txBox="1"/>
          <p:nvPr/>
        </p:nvSpPr>
        <p:spPr>
          <a:xfrm>
            <a:off x="4956485" y="4899521"/>
            <a:ext cx="2734237" cy="769441"/>
          </a:xfrm>
          <a:prstGeom prst="rect">
            <a:avLst/>
          </a:prstGeom>
          <a:noFill/>
        </p:spPr>
        <p:txBody>
          <a:bodyPr wrap="square" rtlCol="0">
            <a:spAutoFit/>
          </a:bodyPr>
          <a:lstStyle/>
          <a:p>
            <a:pPr algn="ctr"/>
            <a:r>
              <a:rPr lang="en-US" sz="2400" b="1" dirty="0">
                <a:solidFill>
                  <a:srgbClr val="000000"/>
                </a:solidFill>
              </a:rPr>
              <a:t>NAME</a:t>
            </a:r>
          </a:p>
          <a:p>
            <a:pPr algn="ctr"/>
            <a:r>
              <a:rPr lang="en-US" sz="2000" dirty="0">
                <a:solidFill>
                  <a:srgbClr val="000000"/>
                </a:solidFill>
              </a:rPr>
              <a:t>Title</a:t>
            </a:r>
          </a:p>
        </p:txBody>
      </p:sp>
    </p:spTree>
    <p:extLst>
      <p:ext uri="{BB962C8B-B14F-4D97-AF65-F5344CB8AC3E}">
        <p14:creationId xmlns:p14="http://schemas.microsoft.com/office/powerpoint/2010/main" val="4000642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4" name="Content Placeholder 3"/>
          <p:cNvSpPr>
            <a:spLocks noGrp="1"/>
          </p:cNvSpPr>
          <p:nvPr>
            <p:ph sz="quarter" idx="10"/>
          </p:nvPr>
        </p:nvSpPr>
        <p:spPr>
          <a:xfrm>
            <a:off x="444499" y="1831975"/>
            <a:ext cx="5806591" cy="4221692"/>
          </a:xfrm>
        </p:spPr>
        <p:txBody>
          <a:bodyPr/>
          <a:lstStyle/>
          <a:p>
            <a:r>
              <a:rPr lang="en-US" sz="2400" dirty="0">
                <a:solidFill>
                  <a:prstClr val="black"/>
                </a:solidFill>
              </a:rPr>
              <a:t>Limit electronic interruptions.</a:t>
            </a:r>
          </a:p>
          <a:p>
            <a:r>
              <a:rPr lang="en-US" sz="2400" dirty="0">
                <a:solidFill>
                  <a:prstClr val="black"/>
                </a:solidFill>
              </a:rPr>
              <a:t>Take part in the discussion. </a:t>
            </a:r>
          </a:p>
          <a:p>
            <a:r>
              <a:rPr lang="en-US" sz="2400" dirty="0">
                <a:solidFill>
                  <a:prstClr val="black"/>
                </a:solidFill>
              </a:rPr>
              <a:t>Listen carefully to what is being said.</a:t>
            </a:r>
          </a:p>
          <a:p>
            <a:r>
              <a:rPr lang="en-US" sz="2400" dirty="0">
                <a:solidFill>
                  <a:prstClr val="black"/>
                </a:solidFill>
              </a:rPr>
              <a:t>The </a:t>
            </a:r>
            <a:r>
              <a:rPr lang="en-US" sz="2400" b="1" dirty="0">
                <a:solidFill>
                  <a:schemeClr val="accent1"/>
                </a:solidFill>
              </a:rPr>
              <a:t>CHAT PANEL </a:t>
            </a:r>
            <a:r>
              <a:rPr lang="en-US" sz="2400" dirty="0">
                <a:solidFill>
                  <a:prstClr val="black"/>
                </a:solidFill>
              </a:rPr>
              <a:t>is enabled for </a:t>
            </a:r>
            <a:br>
              <a:rPr lang="en-US" sz="2400" dirty="0">
                <a:solidFill>
                  <a:prstClr val="black"/>
                </a:solidFill>
              </a:rPr>
            </a:br>
            <a:r>
              <a:rPr lang="en-US" sz="2400" dirty="0">
                <a:solidFill>
                  <a:prstClr val="black"/>
                </a:solidFill>
              </a:rPr>
              <a:t>the session.</a:t>
            </a:r>
          </a:p>
          <a:p>
            <a:r>
              <a:rPr lang="en-US" sz="2400" dirty="0">
                <a:solidFill>
                  <a:prstClr val="black"/>
                </a:solidFill>
              </a:rPr>
              <a:t>Use the </a:t>
            </a:r>
            <a:r>
              <a:rPr lang="en-US" sz="2400" b="1" dirty="0">
                <a:solidFill>
                  <a:schemeClr val="accent1"/>
                </a:solidFill>
              </a:rPr>
              <a:t>RAISE HAND </a:t>
            </a:r>
            <a:r>
              <a:rPr lang="en-US" sz="2400" dirty="0">
                <a:solidFill>
                  <a:prstClr val="black"/>
                </a:solidFill>
              </a:rPr>
              <a:t>feature to volunteer </a:t>
            </a:r>
            <a:br>
              <a:rPr lang="en-US" sz="2400" dirty="0">
                <a:solidFill>
                  <a:prstClr val="black"/>
                </a:solidFill>
              </a:rPr>
            </a:br>
            <a:r>
              <a:rPr lang="en-US" sz="2400" dirty="0">
                <a:solidFill>
                  <a:prstClr val="black"/>
                </a:solidFill>
              </a:rPr>
              <a:t>to speak.</a:t>
            </a:r>
          </a:p>
          <a:p>
            <a:r>
              <a:rPr lang="en-US" sz="2400" dirty="0">
                <a:solidFill>
                  <a:prstClr val="black"/>
                </a:solidFill>
              </a:rPr>
              <a:t>Put your phone on mute when not speaking.</a:t>
            </a:r>
          </a:p>
          <a:p>
            <a:endParaRPr lang="en-US" sz="2400" dirty="0"/>
          </a:p>
        </p:txBody>
      </p:sp>
      <p:grpSp>
        <p:nvGrpSpPr>
          <p:cNvPr id="9" name="Group 8"/>
          <p:cNvGrpSpPr/>
          <p:nvPr/>
        </p:nvGrpSpPr>
        <p:grpSpPr>
          <a:xfrm>
            <a:off x="7563253" y="3156902"/>
            <a:ext cx="1580747" cy="844729"/>
            <a:chOff x="7563253" y="4665042"/>
            <a:chExt cx="1580747" cy="844729"/>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2" name="Picture 11"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3" name="Group 12"/>
          <p:cNvGrpSpPr/>
          <p:nvPr/>
        </p:nvGrpSpPr>
        <p:grpSpPr>
          <a:xfrm>
            <a:off x="7982922" y="4333788"/>
            <a:ext cx="1161078" cy="838132"/>
            <a:chOff x="7982922" y="4553595"/>
            <a:chExt cx="1161078" cy="838132"/>
          </a:xfrm>
        </p:grpSpPr>
        <p:sp>
          <p:nvSpPr>
            <p:cNvPr id="14" name="Rectangle 1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5" name="Picture 14"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8808551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importance of ethics at work</a:t>
            </a:r>
            <a:endParaRPr lang="en-US" dirty="0"/>
          </a:p>
        </p:txBody>
      </p:sp>
      <p:sp>
        <p:nvSpPr>
          <p:cNvPr id="3" name="Content Placeholder 2"/>
          <p:cNvSpPr>
            <a:spLocks noGrp="1"/>
          </p:cNvSpPr>
          <p:nvPr>
            <p:ph sz="quarter" idx="10"/>
          </p:nvPr>
        </p:nvSpPr>
        <p:spPr/>
        <p:txBody>
          <a:bodyPr/>
          <a:lstStyle/>
          <a:p>
            <a:pPr marL="53975" indent="0">
              <a:buNone/>
            </a:pPr>
            <a:r>
              <a:rPr lang="en-US" i="1" dirty="0" smtClean="0">
                <a:solidFill>
                  <a:schemeClr val="accent1"/>
                </a:solidFill>
              </a:rPr>
              <a:t>What are some examples of corporate scandals caused by unethical behavior? </a:t>
            </a:r>
            <a:endParaRPr lang="en-US" i="1" dirty="0">
              <a:solidFill>
                <a:schemeClr val="accent1"/>
              </a:solidFill>
            </a:endParaRPr>
          </a:p>
          <a:p>
            <a:pPr marL="53975" indent="0">
              <a:buNone/>
            </a:pPr>
            <a:endParaRPr lang="en-US" dirty="0"/>
          </a:p>
        </p:txBody>
      </p:sp>
      <p:grpSp>
        <p:nvGrpSpPr>
          <p:cNvPr id="5" name="Group 4"/>
          <p:cNvGrpSpPr/>
          <p:nvPr/>
        </p:nvGrpSpPr>
        <p:grpSpPr>
          <a:xfrm>
            <a:off x="8054840" y="4662556"/>
            <a:ext cx="1089160" cy="838132"/>
            <a:chOff x="8054840" y="4553595"/>
            <a:chExt cx="1089160" cy="838132"/>
          </a:xfrm>
        </p:grpSpPr>
        <p:sp>
          <p:nvSpPr>
            <p:cNvPr id="4" name="Rectangle 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6" name="Picture 5" descr="icon_raise ha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54840" y="4553595"/>
              <a:ext cx="444978" cy="835096"/>
            </a:xfrm>
            <a:prstGeom prst="rect">
              <a:avLst/>
            </a:prstGeom>
          </p:spPr>
        </p:pic>
      </p:grpSp>
    </p:spTree>
    <p:extLst>
      <p:ext uri="{BB962C8B-B14F-4D97-AF65-F5344CB8AC3E}">
        <p14:creationId xmlns:p14="http://schemas.microsoft.com/office/powerpoint/2010/main" val="1838698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Today’s objectives</a:t>
            </a:r>
            <a:endParaRPr lang="en-US" dirty="0"/>
          </a:p>
        </p:txBody>
      </p:sp>
      <p:sp>
        <p:nvSpPr>
          <p:cNvPr id="3" name="Content Placeholder 2"/>
          <p:cNvSpPr>
            <a:spLocks noGrp="1"/>
          </p:cNvSpPr>
          <p:nvPr>
            <p:ph sz="quarter" idx="10"/>
          </p:nvPr>
        </p:nvSpPr>
        <p:spPr>
          <a:xfrm>
            <a:off x="444499" y="1658186"/>
            <a:ext cx="8233833" cy="2782358"/>
          </a:xfrm>
        </p:spPr>
        <p:txBody>
          <a:bodyPr/>
          <a:lstStyle/>
          <a:p>
            <a:pPr>
              <a:buNone/>
            </a:pPr>
            <a:r>
              <a:rPr lang="en-US" sz="2800" dirty="0"/>
              <a:t>Help you:</a:t>
            </a:r>
          </a:p>
          <a:p>
            <a:pPr lvl="0"/>
            <a:r>
              <a:rPr lang="en-US" sz="2800" dirty="0"/>
              <a:t>Foster openness and integrity in the workplace</a:t>
            </a:r>
          </a:p>
          <a:p>
            <a:pPr lvl="0"/>
            <a:r>
              <a:rPr lang="en-US" sz="2800" dirty="0"/>
              <a:t>Address barriers to ethical behavior</a:t>
            </a:r>
          </a:p>
          <a:p>
            <a:pPr lvl="0"/>
            <a:r>
              <a:rPr lang="en-US" sz="2800" dirty="0"/>
              <a:t>Apply a structured approach to resolving ethical dilemmas</a:t>
            </a:r>
          </a:p>
          <a:p>
            <a:pPr lvl="0"/>
            <a:endParaRPr lang="en-US" sz="2800" dirty="0"/>
          </a:p>
        </p:txBody>
      </p:sp>
    </p:spTree>
    <p:extLst>
      <p:ext uri="{BB962C8B-B14F-4D97-AF65-F5344CB8AC3E}">
        <p14:creationId xmlns:p14="http://schemas.microsoft.com/office/powerpoint/2010/main" val="3062861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2082800"/>
          </a:xfrm>
          <a:prstGeom prst="rect">
            <a:avLst/>
          </a:prstGeom>
        </p:spPr>
      </p:pic>
      <p:sp>
        <p:nvSpPr>
          <p:cNvPr id="10" name="Text Placeholder 9"/>
          <p:cNvSpPr>
            <a:spLocks noGrp="1"/>
          </p:cNvSpPr>
          <p:nvPr>
            <p:ph type="body" idx="1"/>
          </p:nvPr>
        </p:nvSpPr>
        <p:spPr>
          <a:xfrm>
            <a:off x="951332" y="2720137"/>
            <a:ext cx="7832900" cy="2888719"/>
          </a:xfrm>
        </p:spPr>
        <p:txBody>
          <a:bodyPr/>
          <a:lstStyle/>
          <a:p>
            <a:r>
              <a:rPr lang="en-US" dirty="0" smtClean="0"/>
              <a:t>FOSTER INTEGRITY</a:t>
            </a:r>
            <a:endParaRPr lang="en-US" dirty="0"/>
          </a:p>
        </p:txBody>
      </p:sp>
      <p:grpSp>
        <p:nvGrpSpPr>
          <p:cNvPr id="14" name="Group 13"/>
          <p:cNvGrpSpPr/>
          <p:nvPr/>
        </p:nvGrpSpPr>
        <p:grpSpPr>
          <a:xfrm>
            <a:off x="939625"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1564256" y="1537843"/>
              <a:ext cx="1098177" cy="246221"/>
            </a:xfrm>
            <a:prstGeom prst="rect">
              <a:avLst/>
            </a:prstGeom>
            <a:noFill/>
          </p:spPr>
          <p:txBody>
            <a:bodyPr wrap="square" rtlCol="0">
              <a:spAutoFit/>
            </a:bodyPr>
            <a:lstStyle/>
            <a:p>
              <a:pPr algn="ctr"/>
              <a:r>
                <a:rPr lang="en-US" sz="1000" dirty="0" smtClean="0">
                  <a:solidFill>
                    <a:schemeClr val="bg1"/>
                  </a:solidFill>
                </a:rPr>
                <a:t>ETHICS AT WORK</a:t>
              </a:r>
              <a:endParaRPr lang="en-US" sz="1000" dirty="0">
                <a:solidFill>
                  <a:schemeClr val="bg1"/>
                </a:solidFill>
              </a:endParaRPr>
            </a:p>
          </p:txBody>
        </p:sp>
      </p:grpSp>
    </p:spTree>
    <p:extLst>
      <p:ext uri="{BB962C8B-B14F-4D97-AF65-F5344CB8AC3E}">
        <p14:creationId xmlns:p14="http://schemas.microsoft.com/office/powerpoint/2010/main" val="35591731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2" y="1264004"/>
            <a:ext cx="5019674" cy="861291"/>
          </a:xfrm>
        </p:spPr>
        <p:txBody>
          <a:bodyPr/>
          <a:lstStyle/>
          <a:p>
            <a:r>
              <a:rPr lang="en-US" dirty="0" smtClean="0"/>
              <a:t>Create a culture of integrity</a:t>
            </a:r>
            <a:r>
              <a:rPr lang="en-US" dirty="0"/>
              <a:t/>
            </a:r>
            <a:br>
              <a:rPr lang="en-US" dirty="0"/>
            </a:br>
            <a:endParaRPr lang="en-US" dirty="0"/>
          </a:p>
        </p:txBody>
      </p:sp>
      <p:sp>
        <p:nvSpPr>
          <p:cNvPr id="5" name="Text Placeholder 4"/>
          <p:cNvSpPr>
            <a:spLocks noGrp="1"/>
          </p:cNvSpPr>
          <p:nvPr>
            <p:ph type="body" sz="quarter" idx="10"/>
          </p:nvPr>
        </p:nvSpPr>
        <p:spPr>
          <a:xfrm>
            <a:off x="362307" y="1898540"/>
            <a:ext cx="4653172" cy="3698875"/>
          </a:xfrm>
        </p:spPr>
        <p:txBody>
          <a:bodyPr/>
          <a:lstStyle/>
          <a:p>
            <a:r>
              <a:rPr lang="en-US" sz="2000" dirty="0"/>
              <a:t>Roberto has recently joined a luxury retail company as the head of the women’s apparel division, managing a team of three buyers and a merchandising manager, all of whom have worked there for many years.</a:t>
            </a:r>
          </a:p>
          <a:p>
            <a:r>
              <a:rPr lang="en-US" sz="2000" dirty="0"/>
              <a:t>He notices that the buyers frequently accept high-value gifts and samples from suppliers, and that their travel expenses often include items without </a:t>
            </a:r>
            <a:r>
              <a:rPr lang="en-US" sz="2000" dirty="0" smtClean="0"/>
              <a:t>receipts.</a:t>
            </a:r>
          </a:p>
          <a:p>
            <a:r>
              <a:rPr lang="en-US" sz="2000" dirty="0" smtClean="0"/>
              <a:t>He’s </a:t>
            </a:r>
            <a:r>
              <a:rPr lang="en-US" sz="2000" dirty="0"/>
              <a:t>concerned that the team has become complacent about ethical standards.</a:t>
            </a:r>
          </a:p>
        </p:txBody>
      </p:sp>
      <p:sp>
        <p:nvSpPr>
          <p:cNvPr id="6" name="Text Placeholder 5"/>
          <p:cNvSpPr>
            <a:spLocks noGrp="1"/>
          </p:cNvSpPr>
          <p:nvPr>
            <p:ph type="body" sz="quarter" idx="11"/>
          </p:nvPr>
        </p:nvSpPr>
        <p:spPr>
          <a:xfrm>
            <a:off x="5476876" y="2724506"/>
            <a:ext cx="2968625" cy="1459356"/>
          </a:xfrm>
        </p:spPr>
        <p:txBody>
          <a:bodyPr/>
          <a:lstStyle/>
          <a:p>
            <a:r>
              <a:rPr lang="en-US" dirty="0" smtClean="0"/>
              <a:t>What should Roberto do to encourage a culture of integrity in his team?</a:t>
            </a:r>
            <a:r>
              <a:rPr lang="en-US" dirty="0"/>
              <a:t> </a:t>
            </a:r>
          </a:p>
        </p:txBody>
      </p:sp>
      <p:cxnSp>
        <p:nvCxnSpPr>
          <p:cNvPr id="7" name="Straight Connector 6"/>
          <p:cNvCxnSpPr/>
          <p:nvPr/>
        </p:nvCxnSpPr>
        <p:spPr>
          <a:xfrm flipH="1">
            <a:off x="5015479" y="2328520"/>
            <a:ext cx="5521" cy="3710684"/>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116850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an ethical team culture</a:t>
            </a:r>
            <a:endParaRPr lang="en-US" dirty="0"/>
          </a:p>
        </p:txBody>
      </p:sp>
      <p:graphicFrame>
        <p:nvGraphicFramePr>
          <p:cNvPr id="6" name="Content Placeholder 5"/>
          <p:cNvGraphicFramePr>
            <a:graphicFrameLocks noGrp="1"/>
          </p:cNvGraphicFramePr>
          <p:nvPr>
            <p:ph sz="quarter" idx="10"/>
            <p:extLst>
              <p:ext uri="{D42A27DB-BD31-4B8C-83A1-F6EECF244321}">
                <p14:modId xmlns:p14="http://schemas.microsoft.com/office/powerpoint/2010/main" val="2793354823"/>
              </p:ext>
            </p:extLst>
          </p:nvPr>
        </p:nvGraphicFramePr>
        <p:xfrm>
          <a:off x="457201" y="1776556"/>
          <a:ext cx="8234364" cy="4264026"/>
        </p:xfrm>
        <a:graphic>
          <a:graphicData uri="http://schemas.openxmlformats.org/drawingml/2006/table">
            <a:tbl>
              <a:tblPr firstRow="1" bandRow="1">
                <a:tableStyleId>{5C22544A-7EE6-4342-B048-85BDC9FD1C3A}</a:tableStyleId>
              </a:tblPr>
              <a:tblGrid>
                <a:gridCol w="3089810"/>
                <a:gridCol w="5144554"/>
              </a:tblGrid>
              <a:tr h="370840">
                <a:tc gridSpan="2">
                  <a:txBody>
                    <a:bodyPr/>
                    <a:lstStyle/>
                    <a:p>
                      <a:pPr algn="ctr"/>
                      <a:r>
                        <a:rPr lang="en-US" sz="1600" dirty="0" smtClean="0"/>
                        <a:t>Practices that</a:t>
                      </a:r>
                      <a:r>
                        <a:rPr lang="en-US" sz="1600" baseline="0" dirty="0" smtClean="0"/>
                        <a:t> </a:t>
                      </a:r>
                      <a:r>
                        <a:rPr lang="en-US" sz="1600" dirty="0" smtClean="0"/>
                        <a:t>help build an ethical culture</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lumOff val="25000"/>
                      </a:schemeClr>
                    </a:solidFill>
                  </a:tcPr>
                </a:tc>
                <a:tc hMerge="1">
                  <a:txBody>
                    <a:bodyPr/>
                    <a:lstStyle/>
                    <a:p>
                      <a:endParaRPr lang="en-US" dirty="0"/>
                    </a:p>
                  </a:txBody>
                  <a:tcPr/>
                </a:tc>
              </a:tr>
              <a:tr h="1011440">
                <a:tc>
                  <a:txBody>
                    <a:bodyPr/>
                    <a:lstStyle/>
                    <a:p>
                      <a:r>
                        <a:rPr lang="en-US" sz="1400" dirty="0" smtClean="0"/>
                        <a:t>Communicate clearly</a:t>
                      </a:r>
                      <a:r>
                        <a:rPr lang="en-US" sz="1400" baseline="0" dirty="0" smtClean="0"/>
                        <a:t> about ethics</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lvl="0" indent="-161925">
                        <a:buFont typeface="Arial" charset="0"/>
                        <a:buChar char="•"/>
                        <a:tabLst/>
                      </a:pPr>
                      <a:r>
                        <a:rPr lang="en-US" sz="1400" kern="1200" dirty="0" smtClean="0">
                          <a:solidFill>
                            <a:schemeClr val="dk1"/>
                          </a:solidFill>
                          <a:effectLst/>
                          <a:latin typeface="+mn-lt"/>
                          <a:ea typeface="+mn-ea"/>
                          <a:cs typeface="+mn-cs"/>
                        </a:rPr>
                        <a:t>Create a team mission</a:t>
                      </a:r>
                    </a:p>
                    <a:p>
                      <a:pPr marL="285750" lvl="0" indent="-161925">
                        <a:buFont typeface="Arial" charset="0"/>
                        <a:buChar char="•"/>
                        <a:tabLst/>
                      </a:pPr>
                      <a:r>
                        <a:rPr lang="en-US" sz="1400" kern="1200" dirty="0" smtClean="0">
                          <a:solidFill>
                            <a:schemeClr val="dk1"/>
                          </a:solidFill>
                          <a:effectLst/>
                          <a:latin typeface="+mn-lt"/>
                          <a:ea typeface="+mn-ea"/>
                          <a:cs typeface="+mn-cs"/>
                        </a:rPr>
                        <a:t>Highlight positive values</a:t>
                      </a:r>
                    </a:p>
                    <a:p>
                      <a:pPr marL="285750" lvl="0" indent="-161925">
                        <a:buFont typeface="Arial" charset="0"/>
                        <a:buChar char="•"/>
                        <a:tabLst/>
                      </a:pPr>
                      <a:r>
                        <a:rPr lang="en-US" sz="1400" kern="1200" dirty="0" smtClean="0">
                          <a:solidFill>
                            <a:schemeClr val="dk1"/>
                          </a:solidFill>
                          <a:effectLst/>
                          <a:latin typeface="+mn-lt"/>
                          <a:ea typeface="+mn-ea"/>
                          <a:cs typeface="+mn-cs"/>
                        </a:rPr>
                        <a:t>Encourage dialogue and advice seeking</a:t>
                      </a:r>
                    </a:p>
                    <a:p>
                      <a:pPr marL="285750" lvl="0" indent="-161925">
                        <a:buFont typeface="Arial" charset="0"/>
                        <a:buChar char="•"/>
                        <a:tabLst/>
                      </a:pPr>
                      <a:r>
                        <a:rPr lang="en-US" sz="1400" kern="1200" dirty="0" smtClean="0">
                          <a:solidFill>
                            <a:schemeClr val="dk1"/>
                          </a:solidFill>
                          <a:effectLst/>
                          <a:latin typeface="+mn-lt"/>
                          <a:ea typeface="+mn-ea"/>
                          <a:cs typeface="+mn-cs"/>
                        </a:rPr>
                        <a:t>Reinforce the message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817419">
                <a:tc>
                  <a:txBody>
                    <a:bodyPr/>
                    <a:lstStyle/>
                    <a:p>
                      <a:r>
                        <a:rPr lang="en-US" sz="1400" dirty="0" smtClean="0"/>
                        <a:t>Lead by example</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lvl="0" indent="-161925">
                        <a:buFont typeface="Arial" charset="0"/>
                        <a:buChar char="•"/>
                        <a:tabLst/>
                      </a:pPr>
                      <a:r>
                        <a:rPr lang="en-US" sz="1400" kern="1200" dirty="0" smtClean="0">
                          <a:solidFill>
                            <a:schemeClr val="dk1"/>
                          </a:solidFill>
                          <a:effectLst/>
                          <a:latin typeface="+mn-lt"/>
                          <a:ea typeface="+mn-ea"/>
                          <a:cs typeface="+mn-cs"/>
                        </a:rPr>
                        <a:t>Be consistent and honest</a:t>
                      </a:r>
                    </a:p>
                    <a:p>
                      <a:pPr marL="285750" lvl="0" indent="-161925">
                        <a:buFont typeface="Arial" charset="0"/>
                        <a:buChar char="•"/>
                        <a:tabLst/>
                      </a:pPr>
                      <a:r>
                        <a:rPr lang="en-US" sz="1400" kern="1200" dirty="0" smtClean="0">
                          <a:solidFill>
                            <a:schemeClr val="dk1"/>
                          </a:solidFill>
                          <a:effectLst/>
                          <a:latin typeface="+mn-lt"/>
                          <a:ea typeface="+mn-ea"/>
                          <a:cs typeface="+mn-cs"/>
                        </a:rPr>
                        <a:t>Assume responsibility for the tough calls</a:t>
                      </a:r>
                    </a:p>
                    <a:p>
                      <a:pPr marL="285750" lvl="0" indent="-161925">
                        <a:buFont typeface="Arial" charset="0"/>
                        <a:buChar char="•"/>
                        <a:tabLst/>
                      </a:pPr>
                      <a:r>
                        <a:rPr lang="en-US" sz="1400" kern="1200" dirty="0" smtClean="0">
                          <a:solidFill>
                            <a:schemeClr val="dk1"/>
                          </a:solidFill>
                          <a:effectLst/>
                          <a:latin typeface="+mn-lt"/>
                          <a:ea typeface="+mn-ea"/>
                          <a:cs typeface="+mn-cs"/>
                        </a:rPr>
                        <a:t>Demonstrate transparency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81891">
                <a:tc>
                  <a:txBody>
                    <a:bodyPr/>
                    <a:lstStyle/>
                    <a:p>
                      <a:r>
                        <a:rPr lang="en-US" sz="1400" dirty="0" smtClean="0"/>
                        <a:t>Encourage candor</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lvl="0" indent="-161925">
                        <a:buFont typeface="Arial" charset="0"/>
                        <a:buChar char="•"/>
                        <a:tabLst/>
                      </a:pPr>
                      <a:r>
                        <a:rPr lang="en-US" sz="1400" kern="1200" dirty="0" smtClean="0">
                          <a:solidFill>
                            <a:schemeClr val="dk1"/>
                          </a:solidFill>
                          <a:effectLst/>
                          <a:latin typeface="+mn-lt"/>
                          <a:ea typeface="+mn-ea"/>
                          <a:cs typeface="+mn-cs"/>
                        </a:rPr>
                        <a:t>Share information</a:t>
                      </a:r>
                    </a:p>
                    <a:p>
                      <a:pPr marL="285750" lvl="0" indent="-161925">
                        <a:buFont typeface="Arial" charset="0"/>
                        <a:buChar char="•"/>
                        <a:tabLst/>
                      </a:pPr>
                      <a:r>
                        <a:rPr lang="en-US" sz="1400" kern="1200" dirty="0" smtClean="0">
                          <a:solidFill>
                            <a:schemeClr val="dk1"/>
                          </a:solidFill>
                          <a:effectLst/>
                          <a:latin typeface="+mn-lt"/>
                          <a:ea typeface="+mn-ea"/>
                          <a:cs typeface="+mn-cs"/>
                        </a:rPr>
                        <a:t>Make it safe for people to tell you the truth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23454">
                <a:tc>
                  <a:txBody>
                    <a:bodyPr/>
                    <a:lstStyle/>
                    <a:p>
                      <a:r>
                        <a:rPr lang="en-US" sz="1400" dirty="0" smtClean="0"/>
                        <a:t>Examine</a:t>
                      </a:r>
                      <a:r>
                        <a:rPr lang="en-US" sz="1400" baseline="0" dirty="0" smtClean="0"/>
                        <a:t> reward systems</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lvl="0" indent="-161925">
                        <a:buFont typeface="Arial" charset="0"/>
                        <a:buChar char="•"/>
                        <a:tabLst/>
                      </a:pPr>
                      <a:r>
                        <a:rPr lang="en-US" sz="1400" kern="1200" dirty="0" smtClean="0">
                          <a:solidFill>
                            <a:schemeClr val="dk1"/>
                          </a:solidFill>
                          <a:effectLst/>
                          <a:latin typeface="+mn-lt"/>
                          <a:ea typeface="+mn-ea"/>
                          <a:cs typeface="+mn-cs"/>
                        </a:rPr>
                        <a:t>Ensure they are balanced (short-term and long-term)</a:t>
                      </a:r>
                    </a:p>
                    <a:p>
                      <a:pPr marL="285750" indent="-161925">
                        <a:buFont typeface="Arial" charset="0"/>
                        <a:buChar char="•"/>
                        <a:tabLst/>
                      </a:pPr>
                      <a:r>
                        <a:rPr lang="en-US" sz="1400" kern="1200" dirty="0" smtClean="0">
                          <a:solidFill>
                            <a:schemeClr val="dk1"/>
                          </a:solidFill>
                          <a:effectLst/>
                          <a:latin typeface="+mn-lt"/>
                          <a:ea typeface="+mn-ea"/>
                          <a:cs typeface="+mn-cs"/>
                        </a:rPr>
                        <a:t>Reward good work in multiple areas</a:t>
                      </a:r>
                      <a:r>
                        <a:rPr lang="en-US" sz="1400" dirty="0" smtClean="0">
                          <a:effectLst/>
                        </a:rPr>
                        <a:t> </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858982">
                <a:tc>
                  <a:txBody>
                    <a:bodyPr/>
                    <a:lstStyle/>
                    <a:p>
                      <a:r>
                        <a:rPr lang="en-US" sz="1400" dirty="0" smtClean="0"/>
                        <a:t>Establish</a:t>
                      </a:r>
                      <a:r>
                        <a:rPr lang="en-US" sz="1400" baseline="0" dirty="0" smtClean="0"/>
                        <a:t> organizational controls</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lvl="0" indent="-161925">
                        <a:buFont typeface="Arial" charset="0"/>
                        <a:buChar char="•"/>
                        <a:tabLst/>
                      </a:pPr>
                      <a:r>
                        <a:rPr lang="en-US" sz="1400" kern="1200" dirty="0" smtClean="0">
                          <a:solidFill>
                            <a:schemeClr val="dk1"/>
                          </a:solidFill>
                          <a:effectLst/>
                          <a:latin typeface="+mn-lt"/>
                          <a:ea typeface="+mn-ea"/>
                          <a:cs typeface="+mn-cs"/>
                        </a:rPr>
                        <a:t>Define clear standards for behavior</a:t>
                      </a:r>
                    </a:p>
                    <a:p>
                      <a:pPr marL="285750" lvl="0" indent="-161925">
                        <a:buFont typeface="Arial" charset="0"/>
                        <a:buChar char="•"/>
                        <a:tabLst/>
                      </a:pPr>
                      <a:r>
                        <a:rPr lang="en-US" sz="1400" kern="1200" dirty="0" smtClean="0">
                          <a:solidFill>
                            <a:schemeClr val="dk1"/>
                          </a:solidFill>
                          <a:effectLst/>
                          <a:latin typeface="+mn-lt"/>
                          <a:ea typeface="+mn-ea"/>
                          <a:cs typeface="+mn-cs"/>
                        </a:rPr>
                        <a:t>Conduct audits</a:t>
                      </a:r>
                    </a:p>
                    <a:p>
                      <a:pPr marL="285750" indent="-161925">
                        <a:buFont typeface="Arial" charset="0"/>
                        <a:buChar char="•"/>
                        <a:tabLst/>
                      </a:pPr>
                      <a:r>
                        <a:rPr lang="en-US" sz="1400" kern="1200" dirty="0" smtClean="0">
                          <a:solidFill>
                            <a:schemeClr val="dk1"/>
                          </a:solidFill>
                          <a:effectLst/>
                          <a:latin typeface="+mn-lt"/>
                          <a:ea typeface="+mn-ea"/>
                          <a:cs typeface="+mn-cs"/>
                        </a:rPr>
                        <a:t>Address obvious ethical missteps immediately</a:t>
                      </a:r>
                      <a:r>
                        <a:rPr lang="en-US" sz="1400" dirty="0" smtClean="0">
                          <a:effectLst/>
                        </a:rPr>
                        <a:t> </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926091333"/>
      </p:ext>
    </p:extLst>
  </p:cSld>
  <p:clrMapOvr>
    <a:masterClrMapping/>
  </p:clrMapOvr>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17868</TotalTime>
  <Words>2403</Words>
  <Application>Microsoft Office PowerPoint</Application>
  <PresentationFormat>On-screen Show (4:3)</PresentationFormat>
  <Paragraphs>301</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Ethics at Work Café</vt:lpstr>
      <vt:lpstr>Welcome</vt:lpstr>
      <vt:lpstr>Introductions</vt:lpstr>
      <vt:lpstr>Participation tips</vt:lpstr>
      <vt:lpstr>The importance of ethics at work</vt:lpstr>
      <vt:lpstr>Today’s objectives</vt:lpstr>
      <vt:lpstr>PowerPoint Presentation</vt:lpstr>
      <vt:lpstr>Create a culture of integrity </vt:lpstr>
      <vt:lpstr>Build an ethical team culture</vt:lpstr>
      <vt:lpstr>PowerPoint Presentation</vt:lpstr>
      <vt:lpstr>PowerPoint Presentation</vt:lpstr>
      <vt:lpstr>Follow an ethical compass </vt:lpstr>
      <vt:lpstr>Barriers to ethical behavior</vt:lpstr>
      <vt:lpstr>PowerPoint Presentation</vt:lpstr>
      <vt:lpstr>Resolve ethical dilemmas </vt:lpstr>
      <vt:lpstr>Make ethical decisions</vt:lpstr>
      <vt:lpstr>PowerPoint Presentation</vt:lpstr>
      <vt:lpstr>Today’s objectives</vt:lpstr>
      <vt:lpstr>Apply what you’ve learned</vt:lpstr>
      <vt:lpstr>Thank you</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 Frenkle</dc:creator>
  <cp:lastModifiedBy>Gabriela Villegas</cp:lastModifiedBy>
  <cp:revision>620</cp:revision>
  <cp:lastPrinted>2016-03-10T20:37:51Z</cp:lastPrinted>
  <dcterms:created xsi:type="dcterms:W3CDTF">2014-06-21T12:09:32Z</dcterms:created>
  <dcterms:modified xsi:type="dcterms:W3CDTF">2016-08-08T16:37:45Z</dcterms:modified>
</cp:coreProperties>
</file>