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5"/>
  </p:notesMasterIdLst>
  <p:sldIdLst>
    <p:sldId id="272" r:id="rId2"/>
    <p:sldId id="296" r:id="rId3"/>
    <p:sldId id="274" r:id="rId4"/>
    <p:sldId id="275" r:id="rId5"/>
    <p:sldId id="276" r:id="rId6"/>
    <p:sldId id="277" r:id="rId7"/>
    <p:sldId id="278" r:id="rId8"/>
    <p:sldId id="313" r:id="rId9"/>
    <p:sldId id="314" r:id="rId10"/>
    <p:sldId id="307" r:id="rId11"/>
    <p:sldId id="290" r:id="rId12"/>
    <p:sldId id="282" r:id="rId13"/>
    <p:sldId id="315" r:id="rId14"/>
    <p:sldId id="316" r:id="rId15"/>
    <p:sldId id="302" r:id="rId16"/>
    <p:sldId id="287" r:id="rId17"/>
    <p:sldId id="304" r:id="rId18"/>
    <p:sldId id="318" r:id="rId19"/>
    <p:sldId id="305" r:id="rId20"/>
    <p:sldId id="297" r:id="rId21"/>
    <p:sldId id="293" r:id="rId22"/>
    <p:sldId id="294" r:id="rId23"/>
    <p:sldId id="295" r:id="rId24"/>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65" autoAdjust="0"/>
    <p:restoredTop sz="67474" autoAdjust="0"/>
  </p:normalViewPr>
  <p:slideViewPr>
    <p:cSldViewPr snapToGrid="0" showGuides="1">
      <p:cViewPr varScale="1">
        <p:scale>
          <a:sx n="75" d="100"/>
          <a:sy n="75" d="100"/>
        </p:scale>
        <p:origin x="3008" y="168"/>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p:scale>
          <a:sx n="205" d="100"/>
          <a:sy n="205" d="100"/>
        </p:scale>
        <p:origin x="1192" y="-4608"/>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10/5/17</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Many teams establish norms or </a:t>
            </a:r>
            <a:r>
              <a:rPr lang="en-US" sz="900" kern="1200" dirty="0" smtClean="0">
                <a:effectLst/>
                <a:latin typeface="+mn-lt"/>
                <a:ea typeface="+mn-ea"/>
                <a:cs typeface="+mn-cs"/>
              </a:rPr>
              <a:t>guidelines intended to help members collaborate effectively. Raise your hand if you lead a team that has explicit norms. If it doesn’t, consider developing a set with your team. If your team already has norms, it’s useful to revisit them periodically to ensure </a:t>
            </a:r>
            <a:r>
              <a:rPr lang="en-US" sz="900" kern="1200" dirty="0" smtClean="0">
                <a:solidFill>
                  <a:schemeClr val="tx1"/>
                </a:solidFill>
                <a:effectLst/>
                <a:latin typeface="+mn-lt"/>
                <a:ea typeface="+mn-ea"/>
                <a:cs typeface="+mn-cs"/>
              </a:rPr>
              <a:t>that they still meet your goal of fostering collaboration.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look at the sample list of team norms. Then ask for volunteers to discuss what norms or guidelines they have tried or seen be effective in promoting collaboration in their workplace.</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4018235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pPr defTabSz="471145">
              <a:defRPr/>
            </a:pPr>
            <a:r>
              <a:rPr lang="en-US" sz="1000" b="1" dirty="0">
                <a:solidFill>
                  <a:srgbClr val="000000"/>
                </a:solidFill>
              </a:rPr>
              <a:t>Facilitator notes:</a:t>
            </a:r>
          </a:p>
          <a:p>
            <a:pPr defTabSz="471145">
              <a:defRPr/>
            </a:pPr>
            <a:endParaRPr lang="en-US" sz="100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focus on one collaboration challenge they face with their team; for example, a challenge they mentioned in their response to the icebreaker question. Then reflect on actions they can take to address that challenge. After a minute or two, ask for one or two volunteers to discuss their challenges and proposed actions.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defTabSz="471145">
              <a:defRPr/>
            </a:pPr>
            <a:r>
              <a:rPr lang="en-US" sz="1000" dirty="0"/>
              <a:t>[Time: 1/2 minute]</a:t>
            </a:r>
          </a:p>
          <a:p>
            <a:endParaRPr lang="en-US" sz="1000" b="1" dirty="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Conflict is </a:t>
            </a:r>
            <a:r>
              <a:rPr lang="en-US" dirty="0"/>
              <a:t>inevitable </a:t>
            </a:r>
            <a:r>
              <a:rPr lang="en-US" dirty="0" smtClean="0"/>
              <a:t>in </a:t>
            </a:r>
            <a:r>
              <a:rPr lang="en-US" dirty="0"/>
              <a:t>the life of a </a:t>
            </a:r>
            <a:r>
              <a:rPr lang="en-US" dirty="0" smtClean="0"/>
              <a:t>team. </a:t>
            </a:r>
            <a:r>
              <a:rPr lang="en-US" sz="900" kern="1200" dirty="0" smtClean="0">
                <a:solidFill>
                  <a:schemeClr val="tx1"/>
                </a:solidFill>
                <a:effectLst/>
                <a:latin typeface="+mn-lt"/>
                <a:ea typeface="+mn-ea"/>
                <a:cs typeface="+mn-cs"/>
              </a:rPr>
              <a:t>Managed effectively, conflict can be healthy−−it can enhance results by taking advantage of members’ diverse perspectives. But conflict can also be destructive if it interferes with the collaboration needed to accomplish team goals. Let’s turn now to ways to prevent or defuse unhealthy conflict.</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0"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take a look at this scenario.</a:t>
            </a:r>
          </a:p>
          <a:p>
            <a:endParaRPr lang="en-US" sz="900" i="1" kern="1200" dirty="0" smtClean="0">
              <a:solidFill>
                <a:schemeClr val="tx1"/>
              </a:solidFill>
              <a:effectLst/>
              <a:latin typeface="+mn-lt"/>
              <a:ea typeface="+mn-ea"/>
              <a:cs typeface="+mn-cs"/>
            </a:endParaRPr>
          </a:p>
          <a:p>
            <a:r>
              <a:rPr lang="en-US" sz="900" kern="1200" dirty="0" smtClean="0">
                <a:effectLst/>
                <a:latin typeface="+mn-lt"/>
                <a:ea typeface="+mn-ea"/>
                <a:cs typeface="+mn-cs"/>
              </a:rPr>
              <a:t>Note common suggestions. Ideally, participants would suggest that </a:t>
            </a:r>
            <a:r>
              <a:rPr lang="en-US" sz="900" kern="1200" dirty="0" err="1" smtClean="0">
                <a:effectLst/>
                <a:latin typeface="+mn-lt"/>
                <a:ea typeface="+mn-ea"/>
                <a:cs typeface="+mn-cs"/>
              </a:rPr>
              <a:t>Amita</a:t>
            </a:r>
            <a:r>
              <a:rPr lang="en-US" sz="900" kern="1200" dirty="0" smtClean="0">
                <a:effectLst/>
                <a:latin typeface="+mn-lt"/>
                <a:ea typeface="+mn-ea"/>
                <a:cs typeface="+mn-cs"/>
              </a:rPr>
              <a:t> ask herself some </a:t>
            </a:r>
            <a:r>
              <a:rPr lang="en-US" dirty="0" smtClean="0"/>
              <a:t>questions to help uncover the reasons for the tension</a:t>
            </a:r>
            <a:r>
              <a:rPr lang="en-US" sz="900" kern="1200" dirty="0" smtClean="0">
                <a:effectLst/>
                <a:latin typeface="+mn-lt"/>
                <a:ea typeface="+mn-ea"/>
                <a:cs typeface="+mn-cs"/>
              </a:rPr>
              <a:t>. If they don’t, steer the conversation to questions  </a:t>
            </a:r>
            <a:r>
              <a:rPr lang="en-US" sz="900" kern="1200" dirty="0" err="1" smtClean="0">
                <a:effectLst/>
                <a:latin typeface="+mn-lt"/>
                <a:ea typeface="+mn-ea"/>
                <a:cs typeface="+mn-cs"/>
              </a:rPr>
              <a:t>Amita</a:t>
            </a:r>
            <a:r>
              <a:rPr lang="en-US" sz="900" kern="1200" dirty="0" smtClean="0">
                <a:effectLst/>
                <a:latin typeface="+mn-lt"/>
                <a:ea typeface="+mn-ea"/>
                <a:cs typeface="+mn-cs"/>
              </a:rPr>
              <a:t> should consider. Highlight the following questions if participants do not mention them: </a:t>
            </a:r>
          </a:p>
          <a:p>
            <a:r>
              <a:rPr lang="en-US" sz="900" kern="1200" dirty="0" smtClean="0">
                <a:solidFill>
                  <a:schemeClr val="tx1"/>
                </a:solidFill>
                <a:effectLst/>
                <a:latin typeface="+mn-lt"/>
                <a:ea typeface="+mn-ea"/>
                <a:cs typeface="+mn-cs"/>
              </a:rPr>
              <a:t> </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"Why are team members arguing with each other?"</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"Is there a deeper personality conflict here?”</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"Are there organizational causes  of this conflict?"</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"Is this a recurring pattern?"</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"Why does one member always insist on getting his or her way?"</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"Is the cause of this conflict a behavior? A clash of opinions? A situation?"</a:t>
            </a:r>
          </a:p>
          <a:p>
            <a:pPr fontAlgn="base"/>
            <a:r>
              <a:rPr lang="en-US" sz="900" kern="1200" dirty="0" smtClean="0">
                <a:solidFill>
                  <a:schemeClr val="tx1"/>
                </a:solidFill>
                <a:effectLst/>
                <a:latin typeface="+mn-lt"/>
                <a:ea typeface="+mn-ea"/>
                <a:cs typeface="+mn-cs"/>
              </a:rPr>
              <a:t> </a:t>
            </a:r>
          </a:p>
          <a:p>
            <a:pPr fontAlgn="base"/>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a minute to chat in responses, then ask for one or two  volunteers to share their perspective on possible root causes for conflict within the team.</a:t>
            </a:r>
          </a:p>
          <a:p>
            <a:r>
              <a:rPr lang="en-US" sz="900" kern="1200" dirty="0" smtClean="0">
                <a:solidFill>
                  <a:schemeClr val="tx1"/>
                </a:solidFill>
                <a:effectLst/>
                <a:latin typeface="+mn-lt"/>
                <a:ea typeface="+mn-ea"/>
                <a:cs typeface="+mn-cs"/>
              </a:rPr>
              <a:t> </a:t>
            </a:r>
          </a:p>
          <a:p>
            <a:endParaRPr lang="en-US"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2295713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8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Ask participants to chat in “Yes” or “No” to indicate whether or not they agree with </a:t>
            </a:r>
            <a:r>
              <a:rPr lang="en-US" sz="900" kern="1200" dirty="0" err="1" smtClean="0">
                <a:solidFill>
                  <a:schemeClr val="tx1"/>
                </a:solidFill>
                <a:effectLst/>
                <a:latin typeface="+mn-lt"/>
                <a:ea typeface="+mn-ea"/>
                <a:cs typeface="+mn-cs"/>
              </a:rPr>
              <a:t>Amita’s</a:t>
            </a:r>
            <a:r>
              <a:rPr lang="en-US" sz="900" kern="1200" dirty="0" smtClean="0">
                <a:solidFill>
                  <a:schemeClr val="tx1"/>
                </a:solidFill>
                <a:effectLst/>
                <a:latin typeface="+mn-lt"/>
                <a:ea typeface="+mn-ea"/>
                <a:cs typeface="+mn-cs"/>
              </a:rPr>
              <a:t> decision to schedule a team meeting.  Then ask one or two participants who said “No” to discuss what they would do to address conflict in the team.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Whether or not you involve the whole team in a discussion about the disagreements, it’s important to take steps to ensure that any discussion helps members understand and resolve the conflict.</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chat in their ideas about how </a:t>
            </a:r>
            <a:r>
              <a:rPr lang="en-US" sz="900" kern="1200" dirty="0" err="1" smtClean="0">
                <a:solidFill>
                  <a:schemeClr val="tx1"/>
                </a:solidFill>
                <a:effectLst/>
                <a:latin typeface="+mn-lt"/>
                <a:ea typeface="+mn-ea"/>
                <a:cs typeface="+mn-cs"/>
              </a:rPr>
              <a:t>Amita</a:t>
            </a:r>
            <a:r>
              <a:rPr lang="en-US" sz="900" kern="1200" dirty="0" smtClean="0">
                <a:solidFill>
                  <a:schemeClr val="tx1"/>
                </a:solidFill>
                <a:effectLst/>
                <a:latin typeface="+mn-lt"/>
                <a:ea typeface="+mn-ea"/>
                <a:cs typeface="+mn-cs"/>
              </a:rPr>
              <a:t> could facilitate a productive discussion with team members. Highlight the following ideas if participants do not mention them:  </a:t>
            </a:r>
          </a:p>
          <a:p>
            <a:pPr lvl="0"/>
            <a:endParaRPr lang="en-US" sz="9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Ask team members to share their views about disagreements within the team </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Help team members focus on the facts</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Focus on behavior, not character</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Remind people to use “I” language” rather than “you” language</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Make sure all team members feel heard</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Encourage the team to recognize one another’s perspectives</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Encourage active listening</a:t>
            </a:r>
          </a:p>
          <a:p>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4011025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this section we’ve been discussing how to resolve destructive conflict. One of the best ways to prevent destructive conflict is to encourage </a:t>
            </a:r>
            <a:r>
              <a:rPr lang="en-US" sz="900" i="1" kern="1200" dirty="0" smtClean="0">
                <a:solidFill>
                  <a:schemeClr val="tx1"/>
                </a:solidFill>
                <a:effectLst/>
                <a:latin typeface="+mn-lt"/>
                <a:ea typeface="+mn-ea"/>
                <a:cs typeface="+mn-cs"/>
              </a:rPr>
              <a:t>healthy</a:t>
            </a:r>
            <a:r>
              <a:rPr lang="en-US" sz="900" kern="1200" dirty="0" smtClean="0">
                <a:solidFill>
                  <a:schemeClr val="tx1"/>
                </a:solidFill>
                <a:effectLst/>
                <a:latin typeface="+mn-lt"/>
                <a:ea typeface="+mn-ea"/>
                <a:cs typeface="+mn-cs"/>
              </a:rPr>
              <a:t> conflict. Here are some suggestions from the Harvard </a:t>
            </a:r>
            <a:r>
              <a:rPr lang="en-US" sz="900" kern="1200" dirty="0" err="1" smtClean="0">
                <a:solidFill>
                  <a:schemeClr val="tx1"/>
                </a:solidFill>
                <a:effectLst/>
                <a:latin typeface="+mn-lt"/>
                <a:ea typeface="+mn-ea"/>
                <a:cs typeface="+mn-cs"/>
              </a:rPr>
              <a:t>ManageMentor</a:t>
            </a:r>
            <a:r>
              <a:rPr lang="en-US" sz="900" kern="1200" dirty="0" smtClean="0">
                <a:solidFill>
                  <a:schemeClr val="tx1"/>
                </a:solidFill>
                <a:effectLst/>
                <a:latin typeface="+mn-lt"/>
                <a:ea typeface="+mn-ea"/>
                <a:cs typeface="+mn-cs"/>
              </a:rPr>
              <a:t> topic about how to foster constructive conflict:</a:t>
            </a:r>
          </a:p>
          <a:p>
            <a:pPr lvl="0"/>
            <a:endParaRPr lang="en-US" sz="9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Establish a shared method for resolving conflict.</a:t>
            </a:r>
            <a:r>
              <a:rPr lang="en-US" sz="900" kern="1200" dirty="0" smtClean="0">
                <a:solidFill>
                  <a:schemeClr val="tx1"/>
                </a:solidFill>
                <a:effectLst/>
                <a:latin typeface="+mn-lt"/>
                <a:ea typeface="+mn-ea"/>
                <a:cs typeface="+mn-cs"/>
              </a:rPr>
              <a:t> If team members know what to do when friction arises, they won’t shy away from disagreements—and they’ll be able to solve their own problems.</a:t>
            </a:r>
          </a:p>
          <a:p>
            <a:pPr marL="171450" lvl="0" indent="-171450" fontAlgn="base">
              <a:buFont typeface="Arial" panose="020B0604020202020204" pitchFamily="34" charset="0"/>
              <a:buChar char="•"/>
            </a:pPr>
            <a:r>
              <a:rPr lang="en-US" sz="900" b="1" kern="1200" dirty="0" smtClean="0">
                <a:solidFill>
                  <a:schemeClr val="tx1"/>
                </a:solidFill>
                <a:effectLst/>
                <a:latin typeface="+mn-lt"/>
                <a:ea typeface="+mn-ea"/>
                <a:cs typeface="+mn-cs"/>
              </a:rPr>
              <a:t>Provide criteria for contentious trade-offs.</a:t>
            </a:r>
            <a:r>
              <a:rPr lang="en-US" sz="900" kern="1200" dirty="0" smtClean="0">
                <a:solidFill>
                  <a:schemeClr val="tx1"/>
                </a:solidFill>
                <a:effectLst/>
                <a:latin typeface="+mn-lt"/>
                <a:ea typeface="+mn-ea"/>
                <a:cs typeface="+mn-cs"/>
              </a:rPr>
              <a:t>  Make</a:t>
            </a:r>
            <a:r>
              <a:rPr lang="en-US" sz="900" kern="1200" baseline="0" dirty="0" smtClean="0">
                <a:solidFill>
                  <a:schemeClr val="tx1"/>
                </a:solidFill>
                <a:effectLst/>
                <a:latin typeface="+mn-lt"/>
                <a:ea typeface="+mn-ea"/>
                <a:cs typeface="+mn-cs"/>
              </a:rPr>
              <a:t> sure team members understand the organization’s strategy and the</a:t>
            </a:r>
            <a:r>
              <a:rPr lang="en-US" sz="900" kern="1200" dirty="0" smtClean="0">
                <a:solidFill>
                  <a:schemeClr val="tx1"/>
                </a:solidFill>
                <a:effectLst/>
                <a:latin typeface="+mn-lt"/>
                <a:ea typeface="+mn-ea"/>
                <a:cs typeface="+mn-cs"/>
              </a:rPr>
              <a:t> team’s goals. That way they can consider contentious issues</a:t>
            </a:r>
            <a:r>
              <a:rPr lang="en-US" sz="900" kern="1200" baseline="0" dirty="0" smtClean="0">
                <a:solidFill>
                  <a:schemeClr val="tx1"/>
                </a:solidFill>
                <a:effectLst/>
                <a:latin typeface="+mn-lt"/>
                <a:ea typeface="+mn-ea"/>
                <a:cs typeface="+mn-cs"/>
              </a:rPr>
              <a:t> in the context of the organization’s highest priorities.</a:t>
            </a:r>
            <a:endParaRPr lang="en-US" sz="900" kern="1200" dirty="0" smtClean="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b="1" kern="1200" dirty="0" smtClean="0">
                <a:solidFill>
                  <a:schemeClr val="tx1"/>
                </a:solidFill>
                <a:effectLst/>
                <a:latin typeface="+mn-lt"/>
                <a:ea typeface="+mn-ea"/>
                <a:cs typeface="+mn-cs"/>
              </a:rPr>
              <a:t>Set conflict ground rules.</a:t>
            </a:r>
            <a:r>
              <a:rPr lang="en-US" sz="900" kern="1200" dirty="0" smtClean="0">
                <a:solidFill>
                  <a:schemeClr val="tx1"/>
                </a:solidFill>
                <a:effectLst/>
                <a:latin typeface="+mn-lt"/>
                <a:ea typeface="+mn-ea"/>
                <a:cs typeface="+mn-cs"/>
              </a:rPr>
              <a:t>  Simple ground rules—“as a team, we will do </a:t>
            </a:r>
            <a:r>
              <a:rPr lang="en-US" sz="900" i="1" kern="1200" dirty="0" smtClean="0">
                <a:solidFill>
                  <a:schemeClr val="tx1"/>
                </a:solidFill>
                <a:effectLst/>
                <a:latin typeface="+mn-lt"/>
                <a:ea typeface="+mn-ea"/>
                <a:cs typeface="+mn-cs"/>
              </a:rPr>
              <a:t>this</a:t>
            </a:r>
            <a:r>
              <a:rPr lang="en-US" sz="900" kern="1200" dirty="0" smtClean="0">
                <a:solidFill>
                  <a:schemeClr val="tx1"/>
                </a:solidFill>
                <a:effectLst/>
                <a:latin typeface="+mn-lt"/>
                <a:ea typeface="+mn-ea"/>
                <a:cs typeface="+mn-cs"/>
              </a:rPr>
              <a:t> and we won’t do </a:t>
            </a:r>
            <a:r>
              <a:rPr lang="en-US" sz="900" i="1" kern="1200" dirty="0" smtClean="0">
                <a:solidFill>
                  <a:schemeClr val="tx1"/>
                </a:solidFill>
                <a:effectLst/>
                <a:latin typeface="+mn-lt"/>
                <a:ea typeface="+mn-ea"/>
                <a:cs typeface="+mn-cs"/>
              </a:rPr>
              <a:t>that</a:t>
            </a:r>
            <a:r>
              <a:rPr lang="en-US" sz="900" kern="1200" dirty="0" smtClean="0">
                <a:solidFill>
                  <a:schemeClr val="tx1"/>
                </a:solidFill>
                <a:effectLst/>
                <a:latin typeface="+mn-lt"/>
                <a:ea typeface="+mn-ea"/>
                <a:cs typeface="+mn-cs"/>
              </a:rPr>
              <a:t>”—can help keep conflict from spiraling out of control. Examples of conflict ground rules could include:</a:t>
            </a:r>
          </a:p>
          <a:p>
            <a:pPr fontAlgn="base"/>
            <a:r>
              <a:rPr lang="en-US" sz="900" kern="1200" dirty="0" smtClean="0">
                <a:solidFill>
                  <a:schemeClr val="tx1"/>
                </a:solidFill>
                <a:effectLst/>
                <a:latin typeface="+mn-lt"/>
                <a:ea typeface="+mn-ea"/>
                <a:cs typeface="+mn-cs"/>
              </a:rPr>
              <a:t> </a:t>
            </a:r>
          </a:p>
          <a:p>
            <a:pPr marL="628650" lvl="1" indent="-171450" fontAlgn="base">
              <a:buFont typeface="Arial" panose="020B0604020202020204" pitchFamily="34" charset="0"/>
              <a:buChar char="•"/>
            </a:pPr>
            <a:r>
              <a:rPr lang="en-US" sz="900" kern="1200" dirty="0" smtClean="0">
                <a:solidFill>
                  <a:schemeClr val="tx1"/>
                </a:solidFill>
                <a:effectLst/>
                <a:latin typeface="+mn-lt"/>
                <a:ea typeface="+mn-ea"/>
                <a:cs typeface="+mn-cs"/>
              </a:rPr>
              <a:t>Wait for another person to finish speaking before jumping into the conversation.</a:t>
            </a:r>
          </a:p>
          <a:p>
            <a:pPr marL="628650" lvl="1" indent="-171450" fontAlgn="base">
              <a:buFont typeface="Arial" panose="020B0604020202020204" pitchFamily="34" charset="0"/>
              <a:buChar char="•"/>
            </a:pPr>
            <a:r>
              <a:rPr lang="en-US" sz="900" kern="1200" dirty="0" smtClean="0">
                <a:solidFill>
                  <a:schemeClr val="tx1"/>
                </a:solidFill>
                <a:effectLst/>
                <a:latin typeface="+mn-lt"/>
                <a:ea typeface="+mn-ea"/>
                <a:cs typeface="+mn-cs"/>
              </a:rPr>
              <a:t>Acknowledge the value of another person’s idea, even if you don’t agree with it.</a:t>
            </a:r>
          </a:p>
          <a:p>
            <a:pPr marL="628650" lvl="1" indent="-171450" fontAlgn="base">
              <a:buFont typeface="Arial" panose="020B0604020202020204" pitchFamily="34" charset="0"/>
              <a:buChar char="•"/>
            </a:pPr>
            <a:r>
              <a:rPr lang="en-US" sz="900" kern="1200" dirty="0" smtClean="0">
                <a:solidFill>
                  <a:schemeClr val="tx1"/>
                </a:solidFill>
                <a:effectLst/>
                <a:latin typeface="+mn-lt"/>
                <a:ea typeface="+mn-ea"/>
                <a:cs typeface="+mn-cs"/>
              </a:rPr>
              <a:t>If you disagree with someone, explain the reasons behind your position.</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1991275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pPr defTabSz="471145">
              <a:defRPr/>
            </a:pPr>
            <a:r>
              <a:rPr lang="en-US" sz="1000" dirty="0">
                <a:solidFill>
                  <a:srgbClr val="000000"/>
                </a:solidFill>
              </a:rPr>
              <a:t>[Time: 1/2 minute]</a:t>
            </a:r>
          </a:p>
          <a:p>
            <a:endParaRPr lang="en-US" sz="1000" b="1" dirty="0">
              <a:solidFill>
                <a:srgbClr val="000000"/>
              </a:solidFill>
            </a:endParaRPr>
          </a:p>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Up to this point, we have been discussing ways to encourage collaboration and manage conflict. Collaboration and constructive conflict are </a:t>
            </a:r>
            <a:r>
              <a:rPr lang="en-US" dirty="0"/>
              <a:t>possible only when </a:t>
            </a:r>
            <a:r>
              <a:rPr lang="en-US" sz="900" kern="1200" dirty="0" smtClean="0">
                <a:solidFill>
                  <a:schemeClr val="tx1"/>
                </a:solidFill>
                <a:effectLst/>
                <a:latin typeface="+mn-lt"/>
                <a:ea typeface="+mn-ea"/>
                <a:cs typeface="+mn-cs"/>
              </a:rPr>
              <a:t>team members trust one another.  In this section, we’re going to focus on ways to build trust within your team. </a:t>
            </a:r>
          </a:p>
          <a:p>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begin by talking about obstacles to trust. Try to think of a time when you were part of a team in which members did not trust one another. What do you think caused low levels of trust? And what impact did lack of trust have on your team? Raise your hand if you’d like to share your experiences.  Remember not to identify the team or share specific names.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Call on two of three volunteers to share their experiences. If your organization has virtual teams, ask to hear from a participant who worked on a low-trust virtual team.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Note: </a:t>
            </a:r>
            <a:r>
              <a:rPr lang="en-US" sz="900" kern="1200" dirty="0" smtClean="0">
                <a:solidFill>
                  <a:schemeClr val="tx1"/>
                </a:solidFill>
                <a:effectLst/>
                <a:latin typeface="+mn-lt"/>
                <a:ea typeface="+mn-ea"/>
                <a:cs typeface="+mn-cs"/>
              </a:rPr>
              <a:t> Be prepared to share your own experience of being on a low-trust team if few or no participants respond.  For example:</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“I was part of a team where some of the people worked at one location and others worked at the main office along with our boss. Those of us at the remote location didn’t feel we could trust the other group. They didn’t share all the information they had, so we made some poor decisions based on incomplete data. It also seemed like our boss favored team members who worked at the same location as she did. They got most of the team rewards and promotions. Morale in our group was low, and we lost some good people as a result.”</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3929393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b="1"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4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Thinking again about the low-trust team that you belonged to, what could the team leader have done to build more trust?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a minute to chat in their responses.  Note and mention common themes. Highlight the following ideas if participants do not mention them: </a:t>
            </a:r>
          </a:p>
          <a:p>
            <a:pPr lvl="0"/>
            <a:endParaRPr lang="en-US" sz="9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Host an off-site team meeting.</a:t>
            </a:r>
            <a:r>
              <a:rPr lang="en-US" sz="900" kern="1200" dirty="0" smtClean="0">
                <a:solidFill>
                  <a:schemeClr val="tx1"/>
                </a:solidFill>
                <a:effectLst/>
                <a:latin typeface="+mn-lt"/>
                <a:ea typeface="+mn-ea"/>
                <a:cs typeface="+mn-cs"/>
              </a:rPr>
              <a:t>  (Explain that events help team members get to know one another on a personal level and help debunk stereotypes—for example, “the technology folks are hard to work with”—and find common ground for collaborative work.)  </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Hold team lunches.</a:t>
            </a:r>
            <a:r>
              <a:rPr lang="en-US" sz="900" kern="1200" dirty="0" smtClean="0">
                <a:solidFill>
                  <a:schemeClr val="tx1"/>
                </a:solidFill>
                <a:effectLst/>
                <a:latin typeface="+mn-lt"/>
                <a:ea typeface="+mn-ea"/>
                <a:cs typeface="+mn-cs"/>
              </a:rPr>
              <a:t> (Encourage casual conversation for a half-hour. Prompt team members to reveal a little bit about themselves—their upbringing, families, hobbies, travels. Whenever possible, have your virtual members attend by phone.)</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Add a personal touch to meetings.</a:t>
            </a:r>
            <a:r>
              <a:rPr lang="en-US" sz="900" kern="1200" dirty="0" smtClean="0">
                <a:solidFill>
                  <a:schemeClr val="tx1"/>
                </a:solidFill>
                <a:effectLst/>
                <a:latin typeface="+mn-lt"/>
                <a:ea typeface="+mn-ea"/>
                <a:cs typeface="+mn-cs"/>
              </a:rPr>
              <a:t> (For example, at the beginning of a meeting, ask each member—those in the room and those joining virtually—to give a brief personal or professional update. Building relationships before the meeting begins improves communication going forward.)</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Encourage periodic face-to-face meetings.  (</a:t>
            </a:r>
            <a:r>
              <a:rPr lang="en-US" sz="900" kern="1200" dirty="0" smtClean="0">
                <a:solidFill>
                  <a:schemeClr val="tx1"/>
                </a:solidFill>
                <a:effectLst/>
                <a:latin typeface="+mn-lt"/>
                <a:ea typeface="+mn-ea"/>
                <a:cs typeface="+mn-cs"/>
              </a:rPr>
              <a:t>For example,  bring virtual team members physically together at important junctures, such as when key decisions must be made or when new members join the team. Use videoconferencing if physical meetings are not possible. This will reinforce the group bonding necessary for trust.)</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Build team cohesiveness.</a:t>
            </a:r>
            <a:r>
              <a:rPr lang="en-US" sz="900" kern="1200" dirty="0" smtClean="0">
                <a:solidFill>
                  <a:schemeClr val="tx1"/>
                </a:solidFill>
                <a:effectLst/>
                <a:latin typeface="+mn-lt"/>
                <a:ea typeface="+mn-ea"/>
                <a:cs typeface="+mn-cs"/>
              </a:rPr>
              <a:t> (For example, have team members take a personality test, such as Myers-Briggs, and share the results with the group. Being aware of each other’s personality styles helps people feel more comfortable airing conflicts and collaborating.)</a:t>
            </a:r>
          </a:p>
          <a:p>
            <a:r>
              <a:rPr lang="en-US" sz="900" kern="1200" dirty="0" smtClean="0">
                <a:solidFill>
                  <a:schemeClr val="tx1"/>
                </a:solidFill>
                <a:effectLst/>
                <a:latin typeface="+mn-lt"/>
                <a:ea typeface="+mn-ea"/>
                <a:cs typeface="+mn-cs"/>
              </a:rPr>
              <a:t> </a:t>
            </a: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 Choose one or two responses and ask for volunteers to share their perspectives about how</a:t>
            </a:r>
            <a:r>
              <a:rPr lang="en-US" sz="900" i="1"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the practice they chatted in would help increase trust in a team.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18</a:t>
            </a:fld>
            <a:endParaRPr lang="en-US"/>
          </a:p>
        </p:txBody>
      </p:sp>
    </p:spTree>
    <p:extLst>
      <p:ext uri="{BB962C8B-B14F-4D97-AF65-F5344CB8AC3E}">
        <p14:creationId xmlns:p14="http://schemas.microsoft.com/office/powerpoint/2010/main" val="3750570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b="1"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3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We’ve been talking about the importance of trust in a team and sharing practices that help build trust. Take a minute now to reflect privately on the level of trust among your team members.  Is it low, medium, high?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 What practice would you consider using to help your team build—or maintain—a culture of trust?  What approach haven’t you used before that could enhance the level of trust on your team?  This could include practices we’ve discussed or additional ideas you may have.</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19</a:t>
            </a:fld>
            <a:endParaRPr lang="en-US"/>
          </a:p>
        </p:txBody>
      </p:sp>
    </p:spTree>
    <p:extLst>
      <p:ext uri="{BB962C8B-B14F-4D97-AF65-F5344CB8AC3E}">
        <p14:creationId xmlns:p14="http://schemas.microsoft.com/office/powerpoint/2010/main" val="451345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50" b="1" dirty="0" smtClean="0"/>
              <a:t>Facilitator notes:</a:t>
            </a:r>
          </a:p>
          <a:p>
            <a:endParaRPr lang="en-US" sz="1050" dirty="0" smtClean="0"/>
          </a:p>
          <a:p>
            <a:r>
              <a:rPr lang="en-US" sz="1050" dirty="0" smtClean="0"/>
              <a:t>Time: [1 minute]</a:t>
            </a:r>
          </a:p>
          <a:p>
            <a:endParaRPr lang="en-US" sz="1050" b="1" dirty="0" smtClean="0"/>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Today’s session focused on three important elements of team management. Specifically, we discussed how to:</a:t>
            </a:r>
          </a:p>
          <a:p>
            <a:pPr marL="171450" lvl="0" indent="-171450">
              <a:buFont typeface="Arial" panose="020B0604020202020204" pitchFamily="34" charset="0"/>
              <a:buChar char="•"/>
            </a:pPr>
            <a:endParaRPr lang="en-US" sz="10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000" kern="1200" dirty="0" smtClean="0">
                <a:solidFill>
                  <a:schemeClr val="tx1"/>
                </a:solidFill>
                <a:effectLst/>
                <a:latin typeface="+mn-lt"/>
                <a:ea typeface="+mn-ea"/>
                <a:cs typeface="+mn-cs"/>
              </a:rPr>
              <a:t>Foster collaboration in your team</a:t>
            </a:r>
          </a:p>
          <a:p>
            <a:pPr marL="171450" lvl="0" indent="-171450">
              <a:buFont typeface="Arial" panose="020B0604020202020204" pitchFamily="34" charset="0"/>
              <a:buChar char="•"/>
            </a:pPr>
            <a:r>
              <a:rPr lang="en-US" sz="1000" kern="1200" dirty="0" smtClean="0">
                <a:solidFill>
                  <a:schemeClr val="tx1"/>
                </a:solidFill>
                <a:effectLst/>
                <a:latin typeface="+mn-lt"/>
                <a:ea typeface="+mn-ea"/>
                <a:cs typeface="+mn-cs"/>
              </a:rPr>
              <a:t>Resolve conflicts between team members</a:t>
            </a:r>
          </a:p>
          <a:p>
            <a:pPr marL="171450" lvl="0" indent="-171450">
              <a:buFont typeface="Arial" panose="020B0604020202020204" pitchFamily="34" charset="0"/>
              <a:buChar char="•"/>
            </a:pPr>
            <a:r>
              <a:rPr lang="en-US" sz="1000" kern="1200" dirty="0" smtClean="0">
                <a:solidFill>
                  <a:schemeClr val="tx1"/>
                </a:solidFill>
                <a:effectLst/>
                <a:latin typeface="+mn-lt"/>
                <a:ea typeface="+mn-ea"/>
                <a:cs typeface="+mn-cs"/>
              </a:rPr>
              <a:t>Build trust among team members</a:t>
            </a:r>
          </a:p>
          <a:p>
            <a:r>
              <a:rPr lang="en-US" sz="1000" kern="1200" dirty="0" smtClean="0">
                <a:solidFill>
                  <a:schemeClr val="tx1"/>
                </a:solidFill>
                <a:effectLst/>
                <a:latin typeface="+mn-lt"/>
                <a:ea typeface="+mn-ea"/>
                <a:cs typeface="+mn-cs"/>
              </a:rPr>
              <a:t/>
            </a:r>
            <a:br>
              <a:rPr lang="en-US" sz="1000" kern="1200" dirty="0" smtClean="0">
                <a:solidFill>
                  <a:schemeClr val="tx1"/>
                </a:solidFill>
                <a:effectLst/>
                <a:latin typeface="+mn-lt"/>
                <a:ea typeface="+mn-ea"/>
                <a:cs typeface="+mn-cs"/>
              </a:rPr>
            </a:br>
            <a:r>
              <a:rPr lang="en-US" sz="1000" kern="1200" dirty="0" smtClean="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50" i="1" dirty="0" smtClean="0">
              <a:solidFill>
                <a:srgbClr val="000000"/>
              </a:solidFill>
            </a:endParaRPr>
          </a:p>
          <a:p>
            <a:r>
              <a:rPr lang="en-US" sz="1050" dirty="0" smtClean="0">
                <a:solidFill>
                  <a:srgbClr val="000000"/>
                </a:solidFill>
              </a:rPr>
              <a:t>[Time 1 minute]</a:t>
            </a:r>
          </a:p>
          <a:p>
            <a:endParaRPr lang="en-US" sz="1050" i="1" dirty="0" smtClean="0">
              <a:solidFill>
                <a:srgbClr val="000000"/>
              </a:solidFill>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The On-the-Job section in the Harvard ManageMentor Team Management topic provides an opportunity for you to pick a skill to work on and come up with specific ways to apply and develop it in your workplace. For instance, you can pick the skill: </a:t>
            </a:r>
            <a:r>
              <a:rPr lang="en-US" sz="1000" b="1" kern="1200" dirty="0" smtClean="0">
                <a:solidFill>
                  <a:schemeClr val="tx1"/>
                </a:solidFill>
                <a:effectLst/>
                <a:latin typeface="+mn-lt"/>
                <a:ea typeface="+mn-ea"/>
                <a:cs typeface="+mn-cs"/>
              </a:rPr>
              <a:t>Make conflict in my team constructive.</a:t>
            </a:r>
            <a:r>
              <a:rPr lang="en-US" sz="1000" kern="1200" dirty="0" smtClean="0">
                <a:solidFill>
                  <a:schemeClr val="tx1"/>
                </a:solidFill>
                <a:effectLst/>
                <a:latin typeface="+mn-lt"/>
                <a:ea typeface="+mn-ea"/>
                <a:cs typeface="+mn-cs"/>
              </a:rPr>
              <a:t> Then you’ll identify specific action items that you can do to apply and develop this skill. For example, you could develop an action item of: “I will enroll in my organization’s facilitation skills workshop and use what I learn to promote productive discussions about contentious issues.”</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In order to complete this learning experience, proceed to the On-the-Job </a:t>
            </a:r>
            <a:r>
              <a:rPr lang="en-US" sz="1000" kern="1200" smtClean="0">
                <a:solidFill>
                  <a:schemeClr val="tx1"/>
                </a:solidFill>
                <a:effectLst/>
                <a:latin typeface="+mn-lt"/>
                <a:ea typeface="+mn-ea"/>
                <a:cs typeface="+mn-cs"/>
              </a:rPr>
              <a:t>section in </a:t>
            </a:r>
            <a:r>
              <a:rPr lang="en-US" sz="1000" kern="1200" dirty="0" smtClean="0">
                <a:solidFill>
                  <a:schemeClr val="tx1"/>
                </a:solidFill>
                <a:effectLst/>
                <a:latin typeface="+mn-lt"/>
                <a:ea typeface="+mn-ea"/>
                <a:cs typeface="+mn-cs"/>
              </a:rPr>
              <a:t>the Harvard ManageMentor topic. Remember, the only way to develop a skill is to apply and experiment with using it in your workplace.</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start by taking a look at the opening question.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Debrief the icebreaker question from the beginning regarding what participants see as challenges in managing a team. Briefly summarize participants’ responses.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hear from one or two of you about your responses.  What challenge in managing a team did you mention and what makes it particularly challenging? Raise hands if you’d like to share your thoughts.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Take a few responses, then summarize what people have said.  Set context for the session, for example, by pointing out that in today’s increasingly complex environment, high-performing teams are essential to an organization’s ability to respond to opportunities and maintain competitive advantage.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is focused on three important elements of career management. Specifically, we are going to discuss how to:</a:t>
            </a:r>
          </a:p>
          <a:p>
            <a:pPr lvl="0"/>
            <a:endParaRPr lang="en-US" sz="9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Foster collaboration in your team</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Resolve conflicts between team members</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Build trust among team members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most important job of a team leader is to foster collaboration among team members.  Collaboration can’t happen unless all team members are participating fully in the work of the team. So let’s begin by discussing how to increase participation in your team.</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b="1" dirty="0"/>
          </a:p>
          <a:p>
            <a:r>
              <a:rPr lang="en-US" dirty="0" smtClean="0"/>
              <a:t>[Time: 5 minutes]</a:t>
            </a:r>
            <a:endParaRPr lang="en-US" sz="900" kern="1200" dirty="0" smtClean="0">
              <a:solidFill>
                <a:schemeClr val="tx1"/>
              </a:solidFill>
              <a:effectLst/>
            </a:endParaRPr>
          </a:p>
          <a:p>
            <a:endParaRPr lang="en-US" sz="900" kern="1200" dirty="0" smtClean="0">
              <a:solidFill>
                <a:srgbClr val="FF0000"/>
              </a:solidFill>
              <a:effectLst/>
              <a:latin typeface="+mn-lt"/>
              <a:ea typeface="+mn-ea"/>
              <a:cs typeface="+mn-cs"/>
            </a:endParaRPr>
          </a:p>
          <a:p>
            <a:r>
              <a:rPr lang="en-US" i="1" dirty="0"/>
              <a:t>Instructions: </a:t>
            </a:r>
            <a:r>
              <a:rPr lang="en-US" dirty="0"/>
              <a:t>Give participants one minute to review the scenario, and then ask for volunteers to chat in their ideas about what to say or do. Highlight the following ideas if participants do not mention them:</a:t>
            </a:r>
          </a:p>
          <a:p>
            <a:r>
              <a:rPr lang="en-US" dirty="0"/>
              <a:t> </a:t>
            </a:r>
          </a:p>
          <a:p>
            <a:pPr marL="171450" lvl="0" indent="-171450">
              <a:buFont typeface="Arial" charset="0"/>
              <a:buChar char="•"/>
            </a:pPr>
            <a:r>
              <a:rPr lang="en-US" dirty="0"/>
              <a:t>If there are team norms about attendance and pre-meeting preparation, Joseph should reinforce their importance.</a:t>
            </a:r>
          </a:p>
          <a:p>
            <a:pPr marL="171450" lvl="0" indent="-171450">
              <a:buFont typeface="Arial" charset="0"/>
              <a:buChar char="•"/>
            </a:pPr>
            <a:r>
              <a:rPr lang="en-US" dirty="0"/>
              <a:t>If there are no team norms about attendance or pre-meeting preparation, Joseph should work with the team to develop norms.</a:t>
            </a:r>
          </a:p>
          <a:p>
            <a:pPr marL="171450" lvl="0" indent="-171450">
              <a:buFont typeface="Arial" charset="0"/>
              <a:buChar char="•"/>
            </a:pPr>
            <a:r>
              <a:rPr lang="en-US" dirty="0"/>
              <a:t>Joseph should develop ways to help ensure that members come to meetings prepared. For instance, he could establish new rules such as:</a:t>
            </a:r>
          </a:p>
          <a:p>
            <a:pPr marL="628650" lvl="1" indent="-171450" fontAlgn="base">
              <a:buFont typeface="Arial" charset="0"/>
              <a:buChar char="•"/>
            </a:pPr>
            <a:r>
              <a:rPr lang="en-US" dirty="0"/>
              <a:t>All reading materials for meetings should be distributed to team members at least three days before the meeting.</a:t>
            </a:r>
            <a:endParaRPr lang="en-US" sz="800" dirty="0"/>
          </a:p>
          <a:p>
            <a:pPr marL="628650" lvl="1" indent="-171450" fontAlgn="base">
              <a:buFont typeface="Arial" charset="0"/>
              <a:buChar char="•"/>
            </a:pPr>
            <a:r>
              <a:rPr lang="en-US" dirty="0"/>
              <a:t>The person who distributes reading materials should include a note explaining what readers are expected to do with the material—for instance, "For your information only," "To make a decision on the product prototype," or "To generate suggestions for features for the customer service platform we're considering."</a:t>
            </a:r>
            <a:endParaRPr lang="en-US" sz="800" dirty="0"/>
          </a:p>
          <a:p>
            <a:pPr marL="171450" indent="-171450">
              <a:buFont typeface="Arial" charset="0"/>
              <a:buChar char="•"/>
            </a:pPr>
            <a:r>
              <a:rPr lang="en-US" dirty="0"/>
              <a:t>Joseph should ask members why they are having trouble attending meetings. </a:t>
            </a:r>
            <a:r>
              <a:rPr lang="en-US" sz="800" kern="1200" dirty="0" smtClean="0">
                <a:solidFill>
                  <a:schemeClr val="tx1"/>
                </a:solidFill>
                <a:effectLst/>
                <a:latin typeface="+mn-lt"/>
                <a:ea typeface="+mn-ea"/>
                <a:cs typeface="+mn-cs"/>
              </a:rPr>
              <a:t> </a:t>
            </a:r>
          </a:p>
          <a:p>
            <a:pPr fontAlgn="base"/>
            <a:endParaRPr lang="en-US" dirty="0" smtClean="0"/>
          </a:p>
          <a:p>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 </a:t>
            </a:r>
            <a:endParaRPr lang="en-US" sz="900" kern="1200" dirty="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4171004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i="1" dirty="0"/>
              <a:t>Instructions: </a:t>
            </a:r>
            <a:r>
              <a:rPr lang="en-US" dirty="0"/>
              <a:t>Give participants one minute to review the scenario, and then ask for volunteers to chat in their ideas about what to say or do. Highlight the following ideas if participants do not mention them: </a:t>
            </a:r>
            <a:endParaRPr lang="en-US" dirty="0" smtClean="0"/>
          </a:p>
          <a:p>
            <a:endParaRPr lang="en-US" dirty="0"/>
          </a:p>
          <a:p>
            <a:pPr marL="171450" lvl="0" indent="-171450">
              <a:buFont typeface="Arial" charset="0"/>
              <a:buChar char="•"/>
            </a:pPr>
            <a:r>
              <a:rPr lang="en-US" dirty="0"/>
              <a:t>Joseph should ask Liana about what may be causing difficulty in recording and posting the meeting notes. If, for example, Liana’s workload is making it difficult to prepare and post meeting notes on time, Joseph could offer to assign note-taking to another team member, or rotate note-taking responsibility.</a:t>
            </a:r>
          </a:p>
          <a:p>
            <a:pPr marL="171450" lvl="0" indent="-171450">
              <a:buFont typeface="Arial" charset="0"/>
              <a:buChar char="•"/>
            </a:pPr>
            <a:r>
              <a:rPr lang="en-US" dirty="0"/>
              <a:t>Joseph should consider the possibility that there is a poor fit between the task of taking accurate meeting notes and Liana’s ability to take accurate meeting notes.</a:t>
            </a:r>
          </a:p>
          <a:p>
            <a:r>
              <a:rPr lang="en-US" sz="9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713523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20145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2015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TEAM</a:t>
              </a:r>
              <a:r>
                <a:rPr lang="en-US" sz="1000" baseline="0" dirty="0" smtClean="0">
                  <a:solidFill>
                    <a:schemeClr val="bg1"/>
                  </a:solidFill>
                </a:rPr>
                <a:t> </a:t>
              </a: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microsoft.com/office/2007/relationships/hdphoto" Target="../media/hdphoto1.wdp"/><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0.jp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m Management.jpg"/>
          <p:cNvPicPr>
            <a:picLocks noChangeAspect="1"/>
          </p:cNvPicPr>
          <p:nvPr/>
        </p:nvPicPr>
        <p:blipFill rotWithShape="1">
          <a:blip r:embed="rId3" cstate="print">
            <a:extLst>
              <a:ext uri="{28A0092B-C50C-407E-A947-70E740481C1C}">
                <a14:useLocalDpi xmlns:a14="http://schemas.microsoft.com/office/drawing/2010/main" val="0"/>
              </a:ext>
            </a:extLst>
          </a:blip>
          <a:srcRect t="5870" b="22858"/>
          <a:stretch/>
        </p:blipFill>
        <p:spPr>
          <a:xfrm>
            <a:off x="0" y="1013627"/>
            <a:ext cx="9144000" cy="4345778"/>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smtClean="0"/>
              <a:t>Team Management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532190"/>
            <a:ext cx="6953624" cy="506900"/>
          </a:xfrm>
        </p:spPr>
        <p:txBody>
          <a:bodyPr/>
          <a:lstStyle/>
          <a:p>
            <a:r>
              <a:rPr lang="en-US" dirty="0" smtClean="0"/>
              <a:t>Revisit team norms</a:t>
            </a:r>
            <a:r>
              <a:rPr lang="en-US" dirty="0"/>
              <a:t/>
            </a:r>
            <a:br>
              <a:rPr lang="en-US" dirty="0"/>
            </a:br>
            <a:endParaRPr lang="en-US" dirty="0"/>
          </a:p>
        </p:txBody>
      </p:sp>
      <p:sp>
        <p:nvSpPr>
          <p:cNvPr id="3" name="Content Placeholder 2"/>
          <p:cNvSpPr>
            <a:spLocks noGrp="1"/>
          </p:cNvSpPr>
          <p:nvPr>
            <p:ph sz="quarter" idx="10"/>
          </p:nvPr>
        </p:nvSpPr>
        <p:spPr>
          <a:xfrm>
            <a:off x="539750" y="1768474"/>
            <a:ext cx="5916544" cy="4221692"/>
          </a:xfrm>
        </p:spPr>
        <p:txBody>
          <a:bodyPr/>
          <a:lstStyle/>
          <a:p>
            <a:pPr lvl="0" fontAlgn="base">
              <a:lnSpc>
                <a:spcPct val="100000"/>
              </a:lnSpc>
              <a:spcAft>
                <a:spcPts val="1200"/>
              </a:spcAft>
            </a:pPr>
            <a:r>
              <a:rPr lang="en-US" sz="2400" dirty="0" smtClean="0"/>
              <a:t>Examples:</a:t>
            </a:r>
          </a:p>
          <a:p>
            <a:pPr lvl="1" fontAlgn="base">
              <a:lnSpc>
                <a:spcPct val="100000"/>
              </a:lnSpc>
              <a:spcAft>
                <a:spcPts val="1200"/>
              </a:spcAft>
            </a:pPr>
            <a:r>
              <a:rPr lang="en-US" sz="2200" dirty="0" smtClean="0"/>
              <a:t>Attend </a:t>
            </a:r>
            <a:r>
              <a:rPr lang="en-US" sz="2200" dirty="0"/>
              <a:t>all team meetings and work </a:t>
            </a:r>
            <a:r>
              <a:rPr lang="en-US" sz="2200" dirty="0" smtClean="0"/>
              <a:t>sessions.</a:t>
            </a:r>
            <a:endParaRPr lang="en-US" sz="2200" dirty="0"/>
          </a:p>
          <a:p>
            <a:pPr lvl="1" fontAlgn="base">
              <a:lnSpc>
                <a:spcPct val="100000"/>
              </a:lnSpc>
              <a:spcAft>
                <a:spcPts val="1200"/>
              </a:spcAft>
            </a:pPr>
            <a:r>
              <a:rPr lang="en-US" sz="2200" dirty="0"/>
              <a:t>Turn off cell phones during meetings and work </a:t>
            </a:r>
            <a:r>
              <a:rPr lang="en-US" sz="2200" dirty="0" smtClean="0"/>
              <a:t>sessions.</a:t>
            </a:r>
            <a:endParaRPr lang="en-US" sz="2200" dirty="0"/>
          </a:p>
          <a:p>
            <a:pPr lvl="1" fontAlgn="base">
              <a:lnSpc>
                <a:spcPct val="100000"/>
              </a:lnSpc>
              <a:spcAft>
                <a:spcPts val="1200"/>
              </a:spcAft>
            </a:pPr>
            <a:r>
              <a:rPr lang="en-US" sz="2200" dirty="0"/>
              <a:t>Practice active </a:t>
            </a:r>
            <a:r>
              <a:rPr lang="en-US" sz="2200" dirty="0" smtClean="0"/>
              <a:t>listening.</a:t>
            </a:r>
            <a:endParaRPr lang="en-US" sz="2200" dirty="0"/>
          </a:p>
          <a:p>
            <a:pPr lvl="1" fontAlgn="base">
              <a:lnSpc>
                <a:spcPct val="100000"/>
              </a:lnSpc>
              <a:spcAft>
                <a:spcPts val="1200"/>
              </a:spcAft>
            </a:pPr>
            <a:r>
              <a:rPr lang="en-US" sz="2200" dirty="0"/>
              <a:t>Provide constructive </a:t>
            </a:r>
            <a:r>
              <a:rPr lang="en-US" sz="2200" dirty="0" smtClean="0"/>
              <a:t>feedback.</a:t>
            </a:r>
            <a:endParaRPr lang="en-US" sz="2200" dirty="0"/>
          </a:p>
          <a:p>
            <a:pPr lvl="1" fontAlgn="base">
              <a:lnSpc>
                <a:spcPct val="100000"/>
              </a:lnSpc>
              <a:spcAft>
                <a:spcPts val="1200"/>
              </a:spcAft>
            </a:pPr>
            <a:r>
              <a:rPr lang="en-US" sz="2200" dirty="0"/>
              <a:t>Be constructive when disagreeing with </a:t>
            </a:r>
            <a:r>
              <a:rPr lang="en-US" sz="2200" dirty="0" smtClean="0"/>
              <a:t>others.</a:t>
            </a:r>
            <a:endParaRPr lang="en-US" sz="2200" dirty="0"/>
          </a:p>
          <a:p>
            <a:pPr lvl="1" fontAlgn="base">
              <a:lnSpc>
                <a:spcPct val="100000"/>
              </a:lnSpc>
              <a:spcAft>
                <a:spcPts val="1200"/>
              </a:spcAft>
            </a:pPr>
            <a:r>
              <a:rPr lang="en-US" sz="2200" dirty="0"/>
              <a:t>All sensitive issues stay within the </a:t>
            </a:r>
            <a:r>
              <a:rPr lang="en-US" sz="2200" dirty="0" smtClean="0"/>
              <a:t>team.</a:t>
            </a:r>
            <a:endParaRPr lang="en-US" sz="2200" dirty="0"/>
          </a:p>
          <a:p>
            <a:pPr lvl="1" fontAlgn="base">
              <a:lnSpc>
                <a:spcPct val="100000"/>
              </a:lnSpc>
              <a:spcAft>
                <a:spcPts val="1200"/>
              </a:spcAft>
            </a:pPr>
            <a:r>
              <a:rPr lang="en-US" sz="2200" dirty="0"/>
              <a:t>All team meetings end with action </a:t>
            </a:r>
            <a:r>
              <a:rPr lang="en-US" sz="2200" dirty="0" smtClean="0"/>
              <a:t>plans.</a:t>
            </a:r>
            <a:endParaRPr lang="en-US" sz="2200" dirty="0"/>
          </a:p>
          <a:p>
            <a:endParaRPr lang="en-US" dirty="0"/>
          </a:p>
        </p:txBody>
      </p:sp>
    </p:spTree>
    <p:extLst>
      <p:ext uri="{BB962C8B-B14F-4D97-AF65-F5344CB8AC3E}">
        <p14:creationId xmlns:p14="http://schemas.microsoft.com/office/powerpoint/2010/main" val="2194462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62793" y="2567329"/>
            <a:ext cx="6611160" cy="3192026"/>
          </a:xfrm>
        </p:spPr>
        <p:txBody>
          <a:bodyPr/>
          <a:lstStyle/>
          <a:p>
            <a:pPr>
              <a:lnSpc>
                <a:spcPct val="100000"/>
              </a:lnSpc>
            </a:pPr>
            <a:r>
              <a:rPr lang="en-US" sz="3200" dirty="0"/>
              <a:t>What actions can you take to improve collaboration within your team?</a:t>
            </a:r>
          </a:p>
          <a:p>
            <a:pPr>
              <a:lnSpc>
                <a:spcPct val="90000"/>
              </a:lnSpc>
            </a:pPr>
            <a:endParaRPr lang="en-US" sz="2800" dirty="0"/>
          </a:p>
        </p:txBody>
      </p:sp>
      <p:sp>
        <p:nvSpPr>
          <p:cNvPr id="5" name="Text Placeholder 4"/>
          <p:cNvSpPr>
            <a:spLocks noGrp="1"/>
          </p:cNvSpPr>
          <p:nvPr>
            <p:ph type="body" sz="quarter" idx="11"/>
          </p:nvPr>
        </p:nvSpPr>
        <p:spPr>
          <a:xfrm>
            <a:off x="862792" y="1764382"/>
            <a:ext cx="6611160" cy="692150"/>
          </a:xfrm>
        </p:spPr>
        <p:txBody>
          <a:bodyPr/>
          <a:lstStyle/>
          <a:p>
            <a:r>
              <a:rPr lang="en-US" b="0" dirty="0" smtClean="0"/>
              <a:t>ADDRESS A COLLABORATION CHALLENGE</a:t>
            </a:r>
            <a:endParaRPr lang="en-US" b="0" dirty="0"/>
          </a:p>
        </p:txBody>
      </p:sp>
      <p:grpSp>
        <p:nvGrpSpPr>
          <p:cNvPr id="4" name="Group 3"/>
          <p:cNvGrpSpPr/>
          <p:nvPr/>
        </p:nvGrpSpPr>
        <p:grpSpPr>
          <a:xfrm>
            <a:off x="7982922" y="4887970"/>
            <a:ext cx="1161078" cy="838132"/>
            <a:chOff x="7982922" y="4553595"/>
            <a:chExt cx="1161078" cy="838132"/>
          </a:xfrm>
        </p:grpSpPr>
        <p:sp>
          <p:nvSpPr>
            <p:cNvPr id="6" name="Rectangle 5"/>
            <p:cNvSpPr/>
            <p:nvPr/>
          </p:nvSpPr>
          <p:spPr>
            <a:xfrm>
              <a:off x="8624455" y="4560455"/>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smtClean="0">
                  <a:solidFill>
                    <a:schemeClr val="bg2"/>
                  </a:solidFill>
                </a:rPr>
                <a:t>RAISE HAND</a:t>
              </a:r>
              <a:endParaRPr lang="en-US" sz="1200" b="1" dirty="0">
                <a:solidFill>
                  <a:schemeClr val="bg2"/>
                </a:solidFill>
              </a:endParaRPr>
            </a:p>
          </p:txBody>
        </p:sp>
        <p:pic>
          <p:nvPicPr>
            <p:cNvPr id="7" name="Picture 6" descr="icon_raise hand.png"/>
            <p:cNvPicPr>
              <a:picLocks noChangeAspect="1"/>
            </p:cNvPicPr>
            <p:nvPr/>
          </p:nvPicPr>
          <p:blipFill>
            <a:blip r:embed="rId3">
              <a:duotone>
                <a:prstClr val="black"/>
                <a:srgbClr val="FFFFFF">
                  <a:tint val="45000"/>
                  <a:satMod val="400000"/>
                </a:srgbClr>
              </a:duotone>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52262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mMgmt_Les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b="1" dirty="0"/>
              <a:t>RESOLVE CONFLICT</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1132974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smtClean="0">
                <a:solidFill>
                  <a:schemeClr val="tx1"/>
                </a:solidFill>
              </a:rPr>
              <a:t>DEFINE ROOT CAUSE OF A CONFLICT</a:t>
            </a:r>
            <a:endParaRPr lang="en-US" sz="2800" dirty="0">
              <a:solidFill>
                <a:schemeClr val="tx1"/>
              </a:solidFill>
            </a:endParaRPr>
          </a:p>
        </p:txBody>
      </p:sp>
      <p:sp>
        <p:nvSpPr>
          <p:cNvPr id="8" name="Text Placeholder 7"/>
          <p:cNvSpPr>
            <a:spLocks noGrp="1"/>
          </p:cNvSpPr>
          <p:nvPr>
            <p:ph type="body" sz="quarter" idx="10"/>
          </p:nvPr>
        </p:nvSpPr>
        <p:spPr>
          <a:xfrm>
            <a:off x="444501" y="1920875"/>
            <a:ext cx="4222749" cy="3587751"/>
          </a:xfrm>
        </p:spPr>
        <p:txBody>
          <a:bodyPr/>
          <a:lstStyle/>
          <a:p>
            <a:r>
              <a:rPr lang="en-US" sz="2000" dirty="0"/>
              <a:t>Amita manages a product development team that recently doubled in size following a corporate reorganization. Since the new members joined, she’s noticed more disagreements</a:t>
            </a:r>
            <a:r>
              <a:rPr lang="en-US" sz="2000" dirty="0">
                <a:solidFill>
                  <a:srgbClr val="FF0000"/>
                </a:solidFill>
              </a:rPr>
              <a:t> </a:t>
            </a:r>
            <a:r>
              <a:rPr lang="en-US" sz="2000" dirty="0" smtClean="0"/>
              <a:t>between </a:t>
            </a:r>
            <a:r>
              <a:rPr lang="en-US" sz="2000" dirty="0"/>
              <a:t>team members. The atmosphere of conflict is affecting team morale and productivity.</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solidFill>
                  <a:srgbClr val="B00020"/>
                </a:solidFill>
              </a:rPr>
              <a:t>How can </a:t>
            </a:r>
            <a:r>
              <a:rPr lang="en-US" sz="2400" dirty="0" err="1">
                <a:solidFill>
                  <a:srgbClr val="B00020"/>
                </a:solidFill>
              </a:rPr>
              <a:t>Amita</a:t>
            </a:r>
            <a:r>
              <a:rPr lang="en-US" sz="2400" dirty="0">
                <a:solidFill>
                  <a:srgbClr val="B00020"/>
                </a:solidFill>
              </a:rPr>
              <a:t> determine the root cause of this problem? </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7112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smtClean="0">
                <a:solidFill>
                  <a:schemeClr val="tx1"/>
                </a:solidFill>
              </a:rPr>
              <a:t>FACILITATE A RESOLUTION</a:t>
            </a:r>
            <a:endParaRPr lang="en-US" sz="2800" dirty="0">
              <a:solidFill>
                <a:schemeClr val="tx1"/>
              </a:solidFill>
            </a:endParaRPr>
          </a:p>
        </p:txBody>
      </p:sp>
      <p:sp>
        <p:nvSpPr>
          <p:cNvPr id="8" name="Text Placeholder 7"/>
          <p:cNvSpPr>
            <a:spLocks noGrp="1"/>
          </p:cNvSpPr>
          <p:nvPr>
            <p:ph type="body" sz="quarter" idx="10"/>
          </p:nvPr>
        </p:nvSpPr>
        <p:spPr>
          <a:xfrm>
            <a:off x="444501" y="1920875"/>
            <a:ext cx="4222749" cy="3587751"/>
          </a:xfrm>
        </p:spPr>
        <p:txBody>
          <a:bodyPr/>
          <a:lstStyle/>
          <a:p>
            <a:r>
              <a:rPr lang="en-US" sz="2000" dirty="0"/>
              <a:t>Amita wonders if some </a:t>
            </a:r>
            <a:r>
              <a:rPr lang="en-US" sz="2000" dirty="0" smtClean="0"/>
              <a:t>legacy </a:t>
            </a:r>
            <a:r>
              <a:rPr lang="en-US" sz="2000" dirty="0"/>
              <a:t>team members feel threatened by </a:t>
            </a:r>
            <a:r>
              <a:rPr lang="en-US" sz="2000" dirty="0" smtClean="0"/>
              <a:t>the more forthright style </a:t>
            </a:r>
            <a:r>
              <a:rPr lang="en-US" sz="2000" dirty="0"/>
              <a:t>of the new members, leading to </a:t>
            </a:r>
            <a:r>
              <a:rPr lang="en-US" sz="2000" dirty="0" smtClean="0"/>
              <a:t>disagreements. </a:t>
            </a:r>
            <a:r>
              <a:rPr lang="en-US" sz="2000" dirty="0"/>
              <a:t>She schedules a meeting to discuss conflict within the </a:t>
            </a:r>
            <a:r>
              <a:rPr lang="en-US" sz="2000" dirty="0" smtClean="0"/>
              <a:t>team.</a:t>
            </a:r>
            <a:endParaRPr lang="en-US" sz="2000" dirty="0"/>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smtClean="0">
                <a:solidFill>
                  <a:srgbClr val="B00020"/>
                </a:solidFill>
              </a:rPr>
              <a:t>Do you agree with </a:t>
            </a:r>
            <a:r>
              <a:rPr lang="en-US" sz="2400" dirty="0" err="1" smtClean="0">
                <a:solidFill>
                  <a:srgbClr val="B00020"/>
                </a:solidFill>
              </a:rPr>
              <a:t>Amita’s</a:t>
            </a:r>
            <a:r>
              <a:rPr lang="en-US" sz="2400" dirty="0" smtClean="0">
                <a:solidFill>
                  <a:srgbClr val="B00020"/>
                </a:solidFill>
              </a:rPr>
              <a:t> approach?</a:t>
            </a:r>
            <a:endParaRPr lang="en-US" sz="2400" dirty="0">
              <a:solidFill>
                <a:srgbClr val="B00020"/>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7592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Encourage constructive conflict</a:t>
            </a:r>
          </a:p>
        </p:txBody>
      </p:sp>
      <p:sp>
        <p:nvSpPr>
          <p:cNvPr id="5" name="Content Placeholder 4"/>
          <p:cNvSpPr>
            <a:spLocks noGrp="1"/>
          </p:cNvSpPr>
          <p:nvPr>
            <p:ph type="body" sz="quarter" idx="13"/>
          </p:nvPr>
        </p:nvSpPr>
        <p:spPr/>
        <p:txBody>
          <a:bodyPr/>
          <a:lstStyle/>
          <a:p>
            <a:pPr lvl="0"/>
            <a:endParaRPr lang="en-US" dirty="0" smtClean="0"/>
          </a:p>
          <a:p>
            <a:pPr lvl="0">
              <a:lnSpc>
                <a:spcPct val="100000"/>
              </a:lnSpc>
              <a:spcAft>
                <a:spcPts val="1200"/>
              </a:spcAft>
            </a:pPr>
            <a:endParaRPr lang="en-US" dirty="0"/>
          </a:p>
          <a:p>
            <a:pPr lvl="0">
              <a:lnSpc>
                <a:spcPct val="100000"/>
              </a:lnSpc>
              <a:spcAft>
                <a:spcPts val="1200"/>
              </a:spcAft>
            </a:pPr>
            <a:r>
              <a:rPr lang="en-US" dirty="0" smtClean="0"/>
              <a:t>Establish </a:t>
            </a:r>
            <a:r>
              <a:rPr lang="en-US" dirty="0"/>
              <a:t>a shared method for resolving </a:t>
            </a:r>
            <a:r>
              <a:rPr lang="en-US" dirty="0" smtClean="0"/>
              <a:t>conflict.</a:t>
            </a:r>
            <a:endParaRPr lang="en-US" dirty="0"/>
          </a:p>
          <a:p>
            <a:pPr lvl="0">
              <a:lnSpc>
                <a:spcPct val="100000"/>
              </a:lnSpc>
              <a:spcAft>
                <a:spcPts val="1200"/>
              </a:spcAft>
            </a:pPr>
            <a:r>
              <a:rPr lang="en-US" dirty="0"/>
              <a:t>Provide criteria for contentious trade-</a:t>
            </a:r>
            <a:r>
              <a:rPr lang="en-US" dirty="0" smtClean="0"/>
              <a:t>offs.</a:t>
            </a:r>
            <a:endParaRPr lang="en-US" dirty="0"/>
          </a:p>
          <a:p>
            <a:pPr lvl="0">
              <a:lnSpc>
                <a:spcPct val="100000"/>
              </a:lnSpc>
              <a:spcAft>
                <a:spcPts val="1200"/>
              </a:spcAft>
            </a:pPr>
            <a:r>
              <a:rPr lang="en-US" dirty="0"/>
              <a:t>Set conflict ground </a:t>
            </a:r>
            <a:r>
              <a:rPr lang="en-US" dirty="0" smtClean="0"/>
              <a:t>rules.</a:t>
            </a:r>
            <a:endParaRPr lang="en-US" dirty="0"/>
          </a:p>
          <a:p>
            <a:endParaRPr lang="en-US" dirty="0"/>
          </a:p>
        </p:txBody>
      </p:sp>
      <p:pic>
        <p:nvPicPr>
          <p:cNvPr id="3" name="Picture 2" descr="TeamMgmt_HealthyConflic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666" y="2379584"/>
            <a:ext cx="4751917" cy="2592623"/>
          </a:xfrm>
          <a:prstGeom prst="rect">
            <a:avLst/>
          </a:prstGeom>
        </p:spPr>
      </p:pic>
    </p:spTree>
    <p:extLst>
      <p:ext uri="{BB962C8B-B14F-4D97-AF65-F5344CB8AC3E}">
        <p14:creationId xmlns:p14="http://schemas.microsoft.com/office/powerpoint/2010/main" val="3593478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mMgmt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401"/>
            <a:ext cx="9144000" cy="2082800"/>
          </a:xfrm>
          <a:prstGeom prst="rect">
            <a:avLst/>
          </a:prstGeom>
        </p:spPr>
      </p:pic>
      <p:sp>
        <p:nvSpPr>
          <p:cNvPr id="7" name="Text Placeholder 6"/>
          <p:cNvSpPr>
            <a:spLocks noGrp="1"/>
          </p:cNvSpPr>
          <p:nvPr>
            <p:ph type="body" idx="1"/>
          </p:nvPr>
        </p:nvSpPr>
        <p:spPr/>
        <p:txBody>
          <a:bodyPr/>
          <a:lstStyle/>
          <a:p>
            <a:r>
              <a:rPr lang="en-US" b="1" dirty="0" smtClean="0"/>
              <a:t>BUILD TRUST</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Obstacles to trust</a:t>
            </a:r>
          </a:p>
        </p:txBody>
      </p:sp>
      <p:sp>
        <p:nvSpPr>
          <p:cNvPr id="2" name="Content Placeholder 1"/>
          <p:cNvSpPr>
            <a:spLocks noGrp="1"/>
          </p:cNvSpPr>
          <p:nvPr>
            <p:ph sz="quarter" idx="10"/>
          </p:nvPr>
        </p:nvSpPr>
        <p:spPr/>
        <p:txBody>
          <a:bodyPr/>
          <a:lstStyle/>
          <a:p>
            <a:pPr lvl="0"/>
            <a:r>
              <a:rPr lang="en-US" dirty="0"/>
              <a:t>Recall an experience of being on a low-trust team.</a:t>
            </a:r>
          </a:p>
          <a:p>
            <a:pPr lvl="0"/>
            <a:r>
              <a:rPr lang="en-US" dirty="0"/>
              <a:t>What caused low levels of trust among members?</a:t>
            </a:r>
          </a:p>
          <a:p>
            <a:pPr lvl="0"/>
            <a:r>
              <a:rPr lang="en-US" dirty="0"/>
              <a:t>How did this affect the team?</a:t>
            </a:r>
          </a:p>
          <a:p>
            <a:endParaRPr lang="en-US" dirty="0"/>
          </a:p>
        </p:txBody>
      </p:sp>
    </p:spTree>
    <p:extLst>
      <p:ext uri="{BB962C8B-B14F-4D97-AF65-F5344CB8AC3E}">
        <p14:creationId xmlns:p14="http://schemas.microsoft.com/office/powerpoint/2010/main" val="19420130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sz="4400" dirty="0"/>
              <a:t>What practices foster trust in a team?</a:t>
            </a:r>
          </a:p>
          <a:p>
            <a:endParaRPr lang="en-US" dirty="0"/>
          </a:p>
        </p:txBody>
      </p:sp>
      <p:sp>
        <p:nvSpPr>
          <p:cNvPr id="5" name="Text Placeholder 4"/>
          <p:cNvSpPr>
            <a:spLocks noGrp="1"/>
          </p:cNvSpPr>
          <p:nvPr>
            <p:ph type="body" sz="quarter" idx="11"/>
          </p:nvPr>
        </p:nvSpPr>
        <p:spPr/>
        <p:txBody>
          <a:bodyPr/>
          <a:lstStyle/>
          <a:p>
            <a:r>
              <a:rPr lang="en-US" dirty="0" smtClean="0"/>
              <a:t>GAIN TEAM MEMBERS’ TRUST</a:t>
            </a:r>
            <a:endParaRPr lang="en-US" dirty="0"/>
          </a:p>
        </p:txBody>
      </p:sp>
    </p:spTree>
    <p:extLst>
      <p:ext uri="{BB962C8B-B14F-4D97-AF65-F5344CB8AC3E}">
        <p14:creationId xmlns:p14="http://schemas.microsoft.com/office/powerpoint/2010/main" val="3470443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Foster trust in the team you lead</a:t>
            </a:r>
          </a:p>
        </p:txBody>
      </p:sp>
      <p:sp>
        <p:nvSpPr>
          <p:cNvPr id="3" name="Content Placeholder 2"/>
          <p:cNvSpPr>
            <a:spLocks noGrp="1"/>
          </p:cNvSpPr>
          <p:nvPr>
            <p:ph sz="quarter" idx="10"/>
          </p:nvPr>
        </p:nvSpPr>
        <p:spPr>
          <a:xfrm>
            <a:off x="444499" y="1831975"/>
            <a:ext cx="3961849" cy="4221692"/>
          </a:xfrm>
        </p:spPr>
        <p:txBody>
          <a:bodyPr/>
          <a:lstStyle/>
          <a:p>
            <a:pPr marL="342900" indent="-342900">
              <a:lnSpc>
                <a:spcPct val="107000"/>
              </a:lnSpc>
              <a:spcAft>
                <a:spcPts val="800"/>
              </a:spcAft>
            </a:pPr>
            <a:r>
              <a:rPr lang="en-US" sz="2400" dirty="0">
                <a:solidFill>
                  <a:srgbClr val="333333"/>
                </a:solidFill>
                <a:latin typeface="Calibri" panose="020F0502020204030204" pitchFamily="34" charset="0"/>
                <a:ea typeface="Calibri" panose="020F0502020204030204" pitchFamily="34" charset="0"/>
                <a:cs typeface="Arial" panose="020B0604020202020204" pitchFamily="34" charset="0"/>
              </a:rPr>
              <a:t>How strong is trust among members of your team?</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r>
              <a:rPr lang="en-US" sz="2400" dirty="0" smtClean="0">
                <a:solidFill>
                  <a:srgbClr val="333333"/>
                </a:solidFill>
                <a:latin typeface="Calibri" panose="020F0502020204030204" pitchFamily="34" charset="0"/>
                <a:ea typeface="Calibri" panose="020F0502020204030204" pitchFamily="34" charset="0"/>
                <a:cs typeface="Arial" panose="020B0604020202020204" pitchFamily="34" charset="0"/>
              </a:rPr>
              <a:t>What practice could you adopt to enhance your team’s trust in one another?</a:t>
            </a: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4867769" y="1965079"/>
            <a:ext cx="3867619" cy="3631763"/>
          </a:xfrm>
          <a:prstGeom prst="rect">
            <a:avLst/>
          </a:prstGeom>
          <a:solidFill>
            <a:schemeClr val="bg1">
              <a:lumMod val="95000"/>
            </a:schemeClr>
          </a:solidFill>
        </p:spPr>
        <p:txBody>
          <a:bodyPr wrap="square" rtlCol="0">
            <a:spAutoFit/>
          </a:bodyPr>
          <a:lstStyle/>
          <a:p>
            <a:pPr>
              <a:spcBef>
                <a:spcPts val="600"/>
              </a:spcBef>
            </a:pPr>
            <a:r>
              <a:rPr lang="en-US" sz="2000" dirty="0" smtClean="0"/>
              <a:t>Sample</a:t>
            </a:r>
            <a:r>
              <a:rPr lang="en-US" sz="2000" dirty="0" smtClean="0">
                <a:solidFill>
                  <a:srgbClr val="FF0000"/>
                </a:solidFill>
              </a:rPr>
              <a:t> </a:t>
            </a:r>
            <a:r>
              <a:rPr lang="en-US" sz="2000" dirty="0" smtClean="0"/>
              <a:t>trust-building practices:</a:t>
            </a:r>
          </a:p>
          <a:p>
            <a:pPr marL="285750" lvl="0" indent="-285750">
              <a:spcBef>
                <a:spcPts val="600"/>
              </a:spcBef>
              <a:buFont typeface="Arial" panose="020B0604020202020204" pitchFamily="34" charset="0"/>
              <a:buChar char="•"/>
            </a:pPr>
            <a:r>
              <a:rPr lang="en-US" sz="2000" i="1" dirty="0" smtClean="0"/>
              <a:t>Host an off-site team meeting.</a:t>
            </a:r>
            <a:endParaRPr lang="en-US" sz="2000" dirty="0" smtClean="0"/>
          </a:p>
          <a:p>
            <a:pPr marL="285750" lvl="0" indent="-285750">
              <a:spcBef>
                <a:spcPts val="600"/>
              </a:spcBef>
              <a:buFont typeface="Arial" panose="020B0604020202020204" pitchFamily="34" charset="0"/>
              <a:buChar char="•"/>
            </a:pPr>
            <a:r>
              <a:rPr lang="en-US" sz="2000" i="1" dirty="0" smtClean="0"/>
              <a:t>Hold team lunches.</a:t>
            </a:r>
            <a:endParaRPr lang="en-US" sz="2000" dirty="0" smtClean="0"/>
          </a:p>
          <a:p>
            <a:pPr marL="285750" lvl="0" indent="-285750">
              <a:spcBef>
                <a:spcPts val="600"/>
              </a:spcBef>
              <a:buFont typeface="Arial" panose="020B0604020202020204" pitchFamily="34" charset="0"/>
              <a:buChar char="•"/>
            </a:pPr>
            <a:r>
              <a:rPr lang="en-US" sz="2000" i="1" dirty="0" smtClean="0"/>
              <a:t>Begin meetings with personal updates.</a:t>
            </a:r>
            <a:endParaRPr lang="en-US" sz="2000" dirty="0" smtClean="0"/>
          </a:p>
          <a:p>
            <a:pPr marL="285750" lvl="0" indent="-285750">
              <a:spcBef>
                <a:spcPts val="600"/>
              </a:spcBef>
              <a:buFont typeface="Arial" panose="020B0604020202020204" pitchFamily="34" charset="0"/>
              <a:buChar char="•"/>
            </a:pPr>
            <a:r>
              <a:rPr lang="en-US" sz="2000" i="1" dirty="0" smtClean="0"/>
              <a:t>Encourage periodic face-to-face meetings.</a:t>
            </a:r>
            <a:endParaRPr lang="en-US" sz="2000" dirty="0" smtClean="0"/>
          </a:p>
          <a:p>
            <a:pPr marL="285750" lvl="0" indent="-285750">
              <a:spcBef>
                <a:spcPts val="600"/>
              </a:spcBef>
              <a:buFont typeface="Arial" panose="020B0604020202020204" pitchFamily="34" charset="0"/>
              <a:buChar char="•"/>
            </a:pPr>
            <a:r>
              <a:rPr lang="en-US" sz="2000" i="1" dirty="0" smtClean="0"/>
              <a:t>Use videoconferencing.</a:t>
            </a:r>
            <a:endParaRPr lang="en-US" sz="2000" dirty="0" smtClean="0"/>
          </a:p>
          <a:p>
            <a:pPr marL="285750" indent="-285750">
              <a:spcBef>
                <a:spcPts val="600"/>
              </a:spcBef>
              <a:buFont typeface="Arial" panose="020B0604020202020204" pitchFamily="34" charset="0"/>
              <a:buChar char="•"/>
            </a:pPr>
            <a:r>
              <a:rPr lang="en-US" sz="2000" i="1" dirty="0" smtClean="0"/>
              <a:t>Have members take a personality test. </a:t>
            </a:r>
            <a:endParaRPr lang="en-US" sz="2000" dirty="0" smtClean="0"/>
          </a:p>
        </p:txBody>
      </p:sp>
    </p:spTree>
    <p:extLst>
      <p:ext uri="{BB962C8B-B14F-4D97-AF65-F5344CB8AC3E}">
        <p14:creationId xmlns:p14="http://schemas.microsoft.com/office/powerpoint/2010/main" val="3636672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What is one of the most challenging aspects of managing your team?</a:t>
            </a:r>
          </a:p>
          <a:p>
            <a:pPr marL="53975" indent="0">
              <a:spcAft>
                <a:spcPts val="1200"/>
              </a:spcAft>
              <a:buNone/>
            </a:pPr>
            <a:r>
              <a:rPr lang="en-US" sz="1800" dirty="0" smtClean="0"/>
              <a:t>(please chat in your response)</a:t>
            </a:r>
          </a:p>
          <a:p>
            <a:pPr marL="285750" lvl="1" indent="0">
              <a:buNone/>
            </a:pPr>
            <a:endParaRPr lang="en-US" dirty="0" smtClean="0"/>
          </a:p>
          <a:p>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rgbClr val="000000"/>
                </a:solidFill>
              </a:rPr>
              <a:t>Help you:</a:t>
            </a:r>
          </a:p>
          <a:p>
            <a:pPr marL="860425" lvl="1" indent="-342900">
              <a:buFont typeface="Arial" panose="020B0604020202020204" pitchFamily="34" charset="0"/>
              <a:buChar char="•"/>
            </a:pPr>
            <a:r>
              <a:rPr lang="en-US" sz="2600" dirty="0"/>
              <a:t>Foster collaboration in your team</a:t>
            </a:r>
          </a:p>
          <a:p>
            <a:pPr marL="860425" lvl="1" indent="-342900"/>
            <a:r>
              <a:rPr lang="en-US" sz="2600" dirty="0"/>
              <a:t>Resolve conflicts </a:t>
            </a:r>
            <a:r>
              <a:rPr lang="en-US" sz="2600" dirty="0" smtClean="0"/>
              <a:t>between </a:t>
            </a:r>
            <a:r>
              <a:rPr lang="en-US" sz="2600" dirty="0"/>
              <a:t>team members</a:t>
            </a:r>
          </a:p>
          <a:p>
            <a:pPr marL="860425" lvl="1" indent="-342900">
              <a:buFont typeface="Arial" panose="020B0604020202020204" pitchFamily="34" charset="0"/>
              <a:buChar char="•"/>
            </a:pPr>
            <a:r>
              <a:rPr lang="en-US" sz="2600" dirty="0" smtClean="0"/>
              <a:t>Build </a:t>
            </a:r>
            <a:r>
              <a:rPr lang="en-US" sz="2600" dirty="0"/>
              <a:t>trust among team members</a:t>
            </a:r>
          </a:p>
        </p:txBody>
      </p:sp>
    </p:spTree>
    <p:extLst>
      <p:ext uri="{BB962C8B-B14F-4D97-AF65-F5344CB8AC3E}">
        <p14:creationId xmlns:p14="http://schemas.microsoft.com/office/powerpoint/2010/main" val="3335301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a:t>
            </a:r>
            <a:r>
              <a:rPr lang="en-US" sz="2800" dirty="0" smtClean="0"/>
              <a:t>Team Management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4" name="Picture 3" descr="TeamManagement_MenuDropdow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873" y="1439333"/>
            <a:ext cx="2805553" cy="4773084"/>
          </a:xfrm>
          <a:prstGeom prst="rect">
            <a:avLst/>
          </a:prstGeom>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eam Management.jpg"/>
          <p:cNvPicPr>
            <a:picLocks noChangeAspect="1"/>
          </p:cNvPicPr>
          <p:nvPr/>
        </p:nvPicPr>
        <p:blipFill rotWithShape="1">
          <a:blip r:embed="rId3" cstate="print">
            <a:extLst>
              <a:ext uri="{28A0092B-C50C-407E-A947-70E740481C1C}">
                <a14:useLocalDpi xmlns:a14="http://schemas.microsoft.com/office/drawing/2010/main" val="0"/>
              </a:ext>
            </a:extLst>
          </a:blip>
          <a:srcRect t="-166" b="9214"/>
          <a:stretch/>
        </p:blipFill>
        <p:spPr>
          <a:xfrm>
            <a:off x="0" y="1005417"/>
            <a:ext cx="9144000" cy="5545666"/>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Team management challenges</a:t>
            </a:r>
          </a:p>
        </p:txBody>
      </p:sp>
      <p:sp>
        <p:nvSpPr>
          <p:cNvPr id="3" name="Content Placeholder 2"/>
          <p:cNvSpPr>
            <a:spLocks noGrp="1"/>
          </p:cNvSpPr>
          <p:nvPr>
            <p:ph sz="quarter" idx="10"/>
          </p:nvPr>
        </p:nvSpPr>
        <p:spPr/>
        <p:txBody>
          <a:bodyPr/>
          <a:lstStyle/>
          <a:p>
            <a:pPr marL="53975" indent="0">
              <a:buNone/>
            </a:pPr>
            <a:r>
              <a:rPr lang="en-US" i="1" dirty="0">
                <a:solidFill>
                  <a:srgbClr val="B00020"/>
                </a:solidFill>
              </a:rPr>
              <a:t>What is one of the most challenging aspects of managing your team?</a:t>
            </a:r>
          </a:p>
          <a:p>
            <a:pPr>
              <a:buNone/>
            </a:pPr>
            <a:endParaRPr lang="en-US" sz="2800" dirty="0" smtClean="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smtClean="0"/>
              <a:t>Help you:</a:t>
            </a:r>
          </a:p>
          <a:p>
            <a:pPr lvl="0"/>
            <a:r>
              <a:rPr lang="en-US" sz="2800" dirty="0"/>
              <a:t>Foster collaboration in your team</a:t>
            </a:r>
          </a:p>
          <a:p>
            <a:pPr lvl="0"/>
            <a:r>
              <a:rPr lang="en-US" sz="2800" dirty="0"/>
              <a:t>Resolve conflicts </a:t>
            </a:r>
            <a:r>
              <a:rPr lang="en-US" sz="2800" dirty="0" smtClean="0"/>
              <a:t>between </a:t>
            </a:r>
            <a:r>
              <a:rPr lang="en-US" sz="2800" dirty="0"/>
              <a:t>team members</a:t>
            </a:r>
          </a:p>
          <a:p>
            <a:pPr lvl="0"/>
            <a:r>
              <a:rPr lang="en-US" sz="2800" dirty="0"/>
              <a:t>Build trust </a:t>
            </a:r>
            <a:r>
              <a:rPr lang="en-US" sz="2800" dirty="0" smtClean="0"/>
              <a:t>among team members</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mMgmt_Les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 y="-25546"/>
            <a:ext cx="9157030" cy="2085768"/>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FOSTER COLLABORATION</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3559173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smtClean="0">
                <a:solidFill>
                  <a:schemeClr val="tx1"/>
                </a:solidFill>
              </a:rPr>
              <a:t>INCREASING TEAM PARTICIPATION (Part 1)</a:t>
            </a:r>
            <a:endParaRPr lang="en-US" sz="2800" dirty="0">
              <a:solidFill>
                <a:schemeClr val="tx1"/>
              </a:solidFill>
            </a:endParaRPr>
          </a:p>
        </p:txBody>
      </p:sp>
      <p:sp>
        <p:nvSpPr>
          <p:cNvPr id="8" name="Text Placeholder 7"/>
          <p:cNvSpPr>
            <a:spLocks noGrp="1"/>
          </p:cNvSpPr>
          <p:nvPr>
            <p:ph type="body" sz="quarter" idx="10"/>
          </p:nvPr>
        </p:nvSpPr>
        <p:spPr>
          <a:xfrm>
            <a:off x="444501" y="2069630"/>
            <a:ext cx="4222749" cy="3438996"/>
          </a:xfrm>
        </p:spPr>
        <p:txBody>
          <a:bodyPr/>
          <a:lstStyle/>
          <a:p>
            <a:r>
              <a:rPr lang="en-US" sz="2000" dirty="0"/>
              <a:t>Joseph leads a project team to improve customer service. During the last few weeks, some members have been skipping meetings or </a:t>
            </a:r>
            <a:r>
              <a:rPr lang="en-US" sz="2000" dirty="0" smtClean="0"/>
              <a:t>have not reviewed </a:t>
            </a:r>
            <a:r>
              <a:rPr lang="en-US" sz="2000" dirty="0"/>
              <a:t>required pre-meeting materials.  </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solidFill>
                  <a:srgbClr val="B00020"/>
                </a:solidFill>
              </a:rPr>
              <a:t>What should Joseph do to improve participation in team meetings?</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26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smtClean="0">
                <a:solidFill>
                  <a:schemeClr val="tx1"/>
                </a:solidFill>
              </a:rPr>
              <a:t>INCREASING TEAM PARTICIPATION (Part 2)</a:t>
            </a:r>
            <a:endParaRPr lang="en-US" sz="2800" dirty="0">
              <a:solidFill>
                <a:schemeClr val="tx1"/>
              </a:solidFill>
            </a:endParaRPr>
          </a:p>
        </p:txBody>
      </p:sp>
      <p:sp>
        <p:nvSpPr>
          <p:cNvPr id="8" name="Text Placeholder 7"/>
          <p:cNvSpPr>
            <a:spLocks noGrp="1"/>
          </p:cNvSpPr>
          <p:nvPr>
            <p:ph type="body" sz="quarter" idx="10"/>
          </p:nvPr>
        </p:nvSpPr>
        <p:spPr>
          <a:xfrm>
            <a:off x="444501" y="2042583"/>
            <a:ext cx="4222749" cy="3466043"/>
          </a:xfrm>
        </p:spPr>
        <p:txBody>
          <a:bodyPr/>
          <a:lstStyle/>
          <a:p>
            <a:r>
              <a:rPr lang="en-US" sz="2000" dirty="0"/>
              <a:t>Joseph was happy when Liana volunteered to take weekly project meeting notes and post them on the team website. However, Liana is several weeks </a:t>
            </a:r>
            <a:r>
              <a:rPr lang="en-US" sz="2000" dirty="0" smtClean="0"/>
              <a:t>behind</a:t>
            </a:r>
            <a:r>
              <a:rPr lang="en-US" sz="2000" dirty="0" smtClean="0">
                <a:solidFill>
                  <a:srgbClr val="FF0000"/>
                </a:solidFill>
              </a:rPr>
              <a:t> </a:t>
            </a:r>
            <a:r>
              <a:rPr lang="en-US" sz="2000" dirty="0" smtClean="0"/>
              <a:t>with her posts, </a:t>
            </a:r>
            <a:r>
              <a:rPr lang="en-US" sz="2000" dirty="0"/>
              <a:t>and </a:t>
            </a:r>
            <a:r>
              <a:rPr lang="en-US" sz="2000" dirty="0" smtClean="0"/>
              <a:t>the notes </a:t>
            </a:r>
            <a:r>
              <a:rPr lang="en-US" sz="2000" dirty="0"/>
              <a:t>she has posted are missing important discussion points.</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solidFill>
                  <a:srgbClr val="B00020"/>
                </a:solidFill>
              </a:rPr>
              <a:t>How should Joseph handle this situation?</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7820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3865</TotalTime>
  <Words>2668</Words>
  <Application>Microsoft Macintosh PowerPoint</Application>
  <PresentationFormat>On-screen Show (4:3)</PresentationFormat>
  <Paragraphs>334</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Lucida Grande</vt:lpstr>
      <vt:lpstr>Times New Roman</vt:lpstr>
      <vt:lpstr>Wingdings</vt:lpstr>
      <vt:lpstr>Office Theme</vt:lpstr>
      <vt:lpstr>Team Management Café </vt:lpstr>
      <vt:lpstr>Welcome</vt:lpstr>
      <vt:lpstr>Introductions</vt:lpstr>
      <vt:lpstr>Participation tips</vt:lpstr>
      <vt:lpstr>Team management challenges</vt:lpstr>
      <vt:lpstr>Today’s objectives</vt:lpstr>
      <vt:lpstr>PowerPoint Presentation</vt:lpstr>
      <vt:lpstr>INCREASING TEAM PARTICIPATION (Part 1)</vt:lpstr>
      <vt:lpstr>INCREASING TEAM PARTICIPATION (Part 2)</vt:lpstr>
      <vt:lpstr>Revisit team norms </vt:lpstr>
      <vt:lpstr>PowerPoint Presentation</vt:lpstr>
      <vt:lpstr>PowerPoint Presentation</vt:lpstr>
      <vt:lpstr>DEFINE ROOT CAUSE OF A CONFLICT</vt:lpstr>
      <vt:lpstr>FACILITATE A RESOLUTION</vt:lpstr>
      <vt:lpstr>Encourage constructive conflict</vt:lpstr>
      <vt:lpstr>PowerPoint Presentation</vt:lpstr>
      <vt:lpstr>Obstacles to trust</vt:lpstr>
      <vt:lpstr>PowerPoint Presentation</vt:lpstr>
      <vt:lpstr>Foster trust in the team you lead</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Agarwal, Shubham</cp:lastModifiedBy>
  <cp:revision>428</cp:revision>
  <cp:lastPrinted>2015-10-13T15:13:17Z</cp:lastPrinted>
  <dcterms:created xsi:type="dcterms:W3CDTF">2014-06-21T12:09:32Z</dcterms:created>
  <dcterms:modified xsi:type="dcterms:W3CDTF">2017-10-05T08:04:21Z</dcterms:modified>
</cp:coreProperties>
</file>