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2" r:id="rId2"/>
    <p:sldId id="321" r:id="rId3"/>
    <p:sldId id="274" r:id="rId4"/>
    <p:sldId id="275" r:id="rId5"/>
    <p:sldId id="322" r:id="rId6"/>
    <p:sldId id="277" r:id="rId7"/>
    <p:sldId id="311" r:id="rId8"/>
    <p:sldId id="298" r:id="rId9"/>
    <p:sldId id="326" r:id="rId10"/>
    <p:sldId id="287" r:id="rId11"/>
    <p:sldId id="316" r:id="rId12"/>
    <p:sldId id="307" r:id="rId13"/>
    <p:sldId id="279" r:id="rId14"/>
    <p:sldId id="314" r:id="rId15"/>
    <p:sldId id="324" r:id="rId16"/>
    <p:sldId id="325" r:id="rId17"/>
    <p:sldId id="297" r:id="rId18"/>
    <p:sldId id="305" r:id="rId19"/>
    <p:sldId id="294"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45" autoAdjust="0"/>
    <p:restoredTop sz="95859" autoAdjust="0"/>
  </p:normalViewPr>
  <p:slideViewPr>
    <p:cSldViewPr snapToGrid="0" showGuides="1">
      <p:cViewPr>
        <p:scale>
          <a:sx n="99" d="100"/>
          <a:sy n="99" d="100"/>
        </p:scale>
        <p:origin x="2032" y="272"/>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p:scale>
          <a:sx n="150" d="100"/>
          <a:sy n="150" d="100"/>
        </p:scale>
        <p:origin x="2520" y="-2016"/>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2/28/17</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smtClean="0">
                <a:solidFill>
                  <a:schemeClr val="tx1"/>
                </a:solidFill>
                <a:effectLst/>
              </a:rPr>
              <a:t>Facilitator notes:</a:t>
            </a:r>
            <a:endParaRPr lang="en-US" b="0" kern="1200" dirty="0" smtClean="0">
              <a:solidFill>
                <a:schemeClr val="tx1"/>
              </a:solidFill>
              <a:effectLst/>
            </a:endParaRPr>
          </a:p>
          <a:p>
            <a:r>
              <a:rPr lang="en-US" b="0" i="1" kern="1200" dirty="0" smtClean="0">
                <a:solidFill>
                  <a:schemeClr val="tx1"/>
                </a:solidFill>
                <a:effectLst/>
              </a:rPr>
              <a:t>Instructions</a:t>
            </a:r>
            <a:r>
              <a:rPr lang="en-US" b="0" kern="1200" dirty="0" smtClean="0">
                <a:solidFill>
                  <a:schemeClr val="tx1"/>
                </a:solidFill>
                <a:effectLst/>
              </a:rPr>
              <a:t>:</a:t>
            </a:r>
            <a:r>
              <a:rPr lang="en-US" b="0" kern="1200" baseline="0" dirty="0" smtClean="0">
                <a:solidFill>
                  <a:schemeClr val="tx1"/>
                </a:solidFill>
                <a:effectLst/>
              </a:rPr>
              <a:t> Proceed to the next slide once the presentation is visible to the participants.</a:t>
            </a:r>
            <a:endParaRPr lang="en-US" b="0" kern="1200" dirty="0" smtClean="0">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pPr>
              <a:defRPr/>
            </a:pPr>
            <a:r>
              <a:rPr lang="en-US" kern="1200" dirty="0" smtClean="0">
                <a:solidFill>
                  <a:srgbClr val="000000"/>
                </a:solidFill>
              </a:rPr>
              <a:t>[</a:t>
            </a:r>
            <a:r>
              <a:rPr lang="en-US" dirty="0"/>
              <a:t>Time</a:t>
            </a:r>
            <a:r>
              <a:rPr lang="en-US" kern="1200" dirty="0" smtClean="0">
                <a:solidFill>
                  <a:srgbClr val="000000"/>
                </a:solidFill>
              </a:rPr>
              <a:t>: 1/2 minute]</a:t>
            </a:r>
          </a:p>
          <a:p>
            <a:endParaRPr lang="en-US" b="1" dirty="0" smtClean="0">
              <a:solidFill>
                <a:srgbClr val="000000"/>
              </a:solidFill>
            </a:endParaRPr>
          </a:p>
          <a:p>
            <a:r>
              <a:rPr lang="en-US" i="1" kern="1200" dirty="0" smtClean="0">
                <a:solidFill>
                  <a:schemeClr val="tx1"/>
                </a:solidFill>
                <a:effectLst/>
              </a:rPr>
              <a:t>Say:</a:t>
            </a:r>
            <a:r>
              <a:rPr lang="en-US" kern="1200" dirty="0" smtClean="0">
                <a:solidFill>
                  <a:schemeClr val="tx1"/>
                </a:solidFill>
                <a:effectLst/>
              </a:rPr>
              <a:t> </a:t>
            </a:r>
            <a:r>
              <a:rPr lang="en-US" dirty="0"/>
              <a:t>Once you’ve learned who your customers are and what they need, you’ll need to learn what prompts them to buy. </a:t>
            </a:r>
            <a:r>
              <a:rPr lang="en-US" dirty="0" smtClean="0"/>
              <a:t>Buying is often </a:t>
            </a:r>
            <a:r>
              <a:rPr lang="en-US" dirty="0"/>
              <a:t>an emotional process, not a rational one. People base their buying decisions on information—but they also buy based on habit, bias, hope, </a:t>
            </a:r>
            <a:r>
              <a:rPr lang="en-US" dirty="0" smtClean="0"/>
              <a:t>or fear</a:t>
            </a:r>
            <a:r>
              <a:rPr lang="en-US" dirty="0"/>
              <a:t>. Often people aren’t consciously aware of what precipitates their </a:t>
            </a:r>
            <a:r>
              <a:rPr lang="en-US" dirty="0" smtClean="0"/>
              <a:t>choices, so it’s </a:t>
            </a:r>
            <a:r>
              <a:rPr lang="en-US" dirty="0"/>
              <a:t>important to know what’s affecting your </a:t>
            </a:r>
            <a:r>
              <a:rPr lang="en-US" dirty="0" smtClean="0"/>
              <a:t>customers so that you can </a:t>
            </a:r>
            <a:r>
              <a:rPr lang="en-US" dirty="0"/>
              <a:t>craft product messages and experiences that resonate with </a:t>
            </a:r>
            <a:r>
              <a:rPr lang="en-US" dirty="0" smtClean="0"/>
              <a:t>their </a:t>
            </a:r>
            <a:r>
              <a:rPr lang="en-US" dirty="0"/>
              <a:t>emotions. </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5"/>
            <a:ext cx="5486400" cy="4850342"/>
          </a:xfrm>
        </p:spPr>
        <p:txBody>
          <a:bodyPr/>
          <a:lstStyle/>
          <a:p>
            <a:r>
              <a:rPr lang="en-US" b="1" dirty="0"/>
              <a:t>Facilitator notes:</a:t>
            </a:r>
          </a:p>
          <a:p>
            <a:pPr>
              <a:defRPr/>
            </a:pPr>
            <a:endParaRPr lang="en-US" dirty="0"/>
          </a:p>
          <a:p>
            <a:pPr>
              <a:defRPr/>
            </a:pPr>
            <a:r>
              <a:rPr lang="en-US" dirty="0"/>
              <a:t>[Time: 6</a:t>
            </a:r>
            <a:r>
              <a:rPr lang="en-US" dirty="0" smtClean="0"/>
              <a:t> </a:t>
            </a:r>
            <a:r>
              <a:rPr lang="en-US" dirty="0"/>
              <a:t>minutes]</a:t>
            </a:r>
          </a:p>
          <a:p>
            <a:endParaRPr lang="en-US" sz="900" b="1" dirty="0" smtClean="0"/>
          </a:p>
          <a:p>
            <a:r>
              <a:rPr lang="en-US" i="1" dirty="0" smtClean="0"/>
              <a:t>Say:</a:t>
            </a:r>
            <a:r>
              <a:rPr lang="en-US" dirty="0" smtClean="0"/>
              <a:t> In the past, marketing </a:t>
            </a:r>
            <a:r>
              <a:rPr lang="en-US" dirty="0"/>
              <a:t>experts envisioned the buying process as a linear funnel</a:t>
            </a:r>
            <a:r>
              <a:rPr lang="en-US" dirty="0" smtClean="0"/>
              <a:t>. In this view, customers explored a variety of competing options, narrowed their choices by logically comparing features and benefits, and eventually chose the “best” product or service to suit their needs. </a:t>
            </a:r>
          </a:p>
          <a:p>
            <a:endParaRPr lang="en-US" dirty="0"/>
          </a:p>
          <a:p>
            <a:r>
              <a:rPr lang="en-US" dirty="0"/>
              <a:t>Today, the buying process looks more like </a:t>
            </a:r>
            <a:r>
              <a:rPr lang="en-US" dirty="0" smtClean="0"/>
              <a:t>the journey you see depicted by this graphic. </a:t>
            </a:r>
            <a:r>
              <a:rPr lang="en-US" dirty="0"/>
              <a:t>Consumers seek information at every step—they ask friends, visit websites, and go to stores to test </a:t>
            </a:r>
            <a:r>
              <a:rPr lang="en-US" dirty="0" smtClean="0"/>
              <a:t>products. </a:t>
            </a:r>
            <a:r>
              <a:rPr lang="en-US" dirty="0"/>
              <a:t>These explorations don’t stop after purchase. In fact, a successful experience with one product will often trigger </a:t>
            </a:r>
            <a:r>
              <a:rPr lang="en-US" dirty="0" smtClean="0"/>
              <a:t>research </a:t>
            </a:r>
            <a:r>
              <a:rPr lang="en-US" dirty="0"/>
              <a:t>on the rest of the company’s offerings.</a:t>
            </a:r>
          </a:p>
          <a:p>
            <a:endParaRPr lang="en-US" dirty="0" smtClean="0"/>
          </a:p>
          <a:p>
            <a:r>
              <a:rPr lang="en-US" dirty="0" smtClean="0"/>
              <a:t>Let’s consider how this plays out in the real world. First, let’s think about the factors that influence our own buying decisions. I’d like to you to think about something you </a:t>
            </a:r>
            <a:r>
              <a:rPr lang="en-US" dirty="0"/>
              <a:t>recently bought in </a:t>
            </a:r>
            <a:r>
              <a:rPr lang="en-US" dirty="0" smtClean="0"/>
              <a:t>your personal life—perhaps it was choosing a box of cereal at the grocery store or buying a new computer or car. Each of you will have different examples. Pick one that you remember well. </a:t>
            </a:r>
          </a:p>
          <a:p>
            <a:endParaRPr lang="en-US" dirty="0"/>
          </a:p>
          <a:p>
            <a:r>
              <a:rPr lang="en-US" dirty="0" smtClean="0"/>
              <a:t>Okay, with this example in mind, think about the factors you considered in making your choice. Perhaps you chose based on past experience; for example, you bought the brand of cereal you always buy. Or you may have read some online reviews or sought the advice of colleagues when choosing your computer. Then again, maybe you examined specific product features like reliability and price when you considered buying your car. Chat in the one factor that you believe had the single biggest impact on your decision. </a:t>
            </a:r>
          </a:p>
          <a:p>
            <a:endParaRPr lang="en-US" dirty="0"/>
          </a:p>
          <a:p>
            <a:r>
              <a:rPr lang="en-US" i="1" dirty="0" smtClean="0"/>
              <a:t>Instructions</a:t>
            </a:r>
            <a:r>
              <a:rPr lang="en-US" dirty="0" smtClean="0"/>
              <a:t>: Ask participants to chat in the single factor that had the greatest influence over their recent buying decision. Summarize some of the chats out loud and note the range of responses.</a:t>
            </a:r>
          </a:p>
          <a:p>
            <a:endParaRPr lang="en-US" i="1" dirty="0"/>
          </a:p>
          <a:p>
            <a:r>
              <a:rPr lang="en-US" i="1" dirty="0" smtClean="0"/>
              <a:t>Say:</a:t>
            </a:r>
            <a:r>
              <a:rPr lang="en-US" dirty="0" smtClean="0"/>
              <a:t> These are interesting insights. Let’s turn our attention toward our customers. Which of the factors that influenced our buying decisions might also influence customers’ decisions? (</a:t>
            </a:r>
            <a:r>
              <a:rPr lang="en-US" i="1" dirty="0" smtClean="0"/>
              <a:t>Answer: All of them</a:t>
            </a:r>
            <a:r>
              <a:rPr lang="en-US" dirty="0" smtClean="0"/>
              <a:t>.) What other factors might influence your customers? </a:t>
            </a:r>
          </a:p>
          <a:p>
            <a:endParaRPr lang="en-US" i="1" dirty="0"/>
          </a:p>
          <a:p>
            <a:r>
              <a:rPr lang="en-US" i="1" dirty="0"/>
              <a:t>Instructions</a:t>
            </a:r>
            <a:r>
              <a:rPr lang="en-US" dirty="0"/>
              <a:t>: Ask participants to chat in </a:t>
            </a:r>
            <a:r>
              <a:rPr lang="en-US" dirty="0" smtClean="0"/>
              <a:t>different factors. Summarize the chats as they appear; experienced facilitators may also want to annotate inputs on the slide for participants to see.</a:t>
            </a:r>
            <a:endParaRPr lang="en-US" i="1"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dirty="0"/>
          </a:p>
        </p:txBody>
      </p:sp>
    </p:spTree>
    <p:extLst>
      <p:ext uri="{BB962C8B-B14F-4D97-AF65-F5344CB8AC3E}">
        <p14:creationId xmlns:p14="http://schemas.microsoft.com/office/powerpoint/2010/main" val="3100492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0" name="Rectangle 2"/>
          <p:cNvSpPr>
            <a:spLocks noGrp="1" noChangeArrowheads="1"/>
          </p:cNvSpPr>
          <p:nvPr>
            <p:ph type="body" idx="1"/>
          </p:nvPr>
        </p:nvSpPr>
        <p:spPr bwMode="auto">
          <a:xfrm>
            <a:off x="685800" y="4343400"/>
            <a:ext cx="5486400" cy="4292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txBody>
          <a:bodyPr/>
          <a:lstStyle/>
          <a:p>
            <a:r>
              <a:rPr lang="en-US" b="1" dirty="0">
                <a:latin typeface="Calibri"/>
                <a:cs typeface="Calibri"/>
              </a:rPr>
              <a:t>Facilitator notes:</a:t>
            </a:r>
          </a:p>
          <a:p>
            <a:pPr>
              <a:defRPr/>
            </a:pPr>
            <a:endParaRPr lang="en-US" dirty="0">
              <a:latin typeface="Calibri"/>
              <a:cs typeface="Calibri"/>
            </a:endParaRPr>
          </a:p>
          <a:p>
            <a:pPr>
              <a:defRPr/>
            </a:pPr>
            <a:r>
              <a:rPr lang="en-US" dirty="0">
                <a:latin typeface="Calibri"/>
                <a:cs typeface="Calibri"/>
              </a:rPr>
              <a:t>[Time: </a:t>
            </a:r>
            <a:r>
              <a:rPr lang="en-US" dirty="0" smtClean="0">
                <a:latin typeface="Calibri"/>
                <a:cs typeface="Calibri"/>
              </a:rPr>
              <a:t>6 </a:t>
            </a:r>
            <a:r>
              <a:rPr lang="en-US" dirty="0">
                <a:latin typeface="Calibri"/>
                <a:cs typeface="Calibri"/>
              </a:rPr>
              <a:t>minutes]</a:t>
            </a:r>
          </a:p>
          <a:p>
            <a:pPr>
              <a:tabLst>
                <a:tab pos="139692" algn="l"/>
                <a:tab pos="457175" algn="l"/>
                <a:tab pos="139692" algn="l"/>
                <a:tab pos="457175" algn="l"/>
              </a:tabLst>
            </a:pPr>
            <a:endParaRPr lang="en-US" i="1" dirty="0" smtClean="0">
              <a:latin typeface="Calibri"/>
              <a:cs typeface="Calibri"/>
            </a:endParaRPr>
          </a:p>
          <a:p>
            <a:r>
              <a:rPr lang="en-US" i="1" dirty="0" smtClean="0">
                <a:latin typeface="Calibri"/>
                <a:cs typeface="Calibri"/>
              </a:rPr>
              <a:t>Say:</a:t>
            </a:r>
            <a:r>
              <a:rPr lang="en-US" dirty="0" smtClean="0">
                <a:latin typeface="Calibri"/>
                <a:cs typeface="Calibri"/>
              </a:rPr>
              <a:t> From </a:t>
            </a:r>
            <a:r>
              <a:rPr lang="en-US" dirty="0" smtClean="0"/>
              <a:t>the </a:t>
            </a:r>
            <a:r>
              <a:rPr lang="en-US" dirty="0"/>
              <a:t>“buying </a:t>
            </a:r>
            <a:r>
              <a:rPr lang="en-US" dirty="0" smtClean="0"/>
              <a:t>journey” perspective, it’s </a:t>
            </a:r>
            <a:r>
              <a:rPr lang="en-US" dirty="0"/>
              <a:t>more effective to enable consumers to make educated decisions </a:t>
            </a:r>
            <a:r>
              <a:rPr lang="en-US" dirty="0" smtClean="0"/>
              <a:t>than </a:t>
            </a:r>
            <a:r>
              <a:rPr lang="en-US" dirty="0"/>
              <a:t>to simply push a product. </a:t>
            </a:r>
            <a:r>
              <a:rPr lang="en-US" dirty="0" smtClean="0"/>
              <a:t>That means you need to invest </a:t>
            </a:r>
            <a:r>
              <a:rPr lang="en-US" dirty="0"/>
              <a:t>your marketing resources so that customers can easily </a:t>
            </a:r>
            <a:r>
              <a:rPr lang="en-US" dirty="0" smtClean="0"/>
              <a:t>determine what differentiates your product or service offering from that of your competitors.</a:t>
            </a:r>
          </a:p>
          <a:p>
            <a:r>
              <a:rPr lang="en-US" dirty="0" smtClean="0"/>
              <a:t> </a:t>
            </a:r>
            <a:endParaRPr lang="en-US" dirty="0"/>
          </a:p>
          <a:p>
            <a:r>
              <a:rPr lang="en-US" dirty="0"/>
              <a:t>Why should someone buy your product? The best reason is because it fulfills a need and is different from what anyone else is offering. </a:t>
            </a:r>
            <a:r>
              <a:rPr lang="en-US" dirty="0" smtClean="0"/>
              <a:t>Some of the basic ways that you can </a:t>
            </a:r>
            <a:r>
              <a:rPr lang="en-US" dirty="0"/>
              <a:t>differentiate your </a:t>
            </a:r>
            <a:r>
              <a:rPr lang="en-US" dirty="0" smtClean="0"/>
              <a:t>product include: </a:t>
            </a:r>
          </a:p>
          <a:p>
            <a:endParaRPr lang="en-US" dirty="0"/>
          </a:p>
          <a:p>
            <a:pPr marL="171450" indent="-171450">
              <a:buFont typeface="Arial"/>
              <a:buChar char="•"/>
            </a:pPr>
            <a:r>
              <a:rPr lang="en-US" b="1" dirty="0"/>
              <a:t>Focus on benefits.</a:t>
            </a:r>
            <a:r>
              <a:rPr lang="en-US" dirty="0"/>
              <a:t> Customers buy solutions, not features. A mobile phone, for instance, becomes popular because it’s intuitive to use. Coated aspirin sells not </a:t>
            </a:r>
            <a:r>
              <a:rPr lang="en-US" dirty="0" smtClean="0"/>
              <a:t>because it has an </a:t>
            </a:r>
            <a:r>
              <a:rPr lang="en-US" dirty="0"/>
              <a:t>outer shell, but because it’s easier to swallow.</a:t>
            </a:r>
          </a:p>
          <a:p>
            <a:pPr marL="171450" indent="-171450">
              <a:buFont typeface="Arial"/>
              <a:buChar char="•"/>
            </a:pPr>
            <a:r>
              <a:rPr lang="en-US" b="1" dirty="0"/>
              <a:t>Explore design.</a:t>
            </a:r>
            <a:r>
              <a:rPr lang="en-US" dirty="0"/>
              <a:t> Customers gravitate toward styles that appeal to them. Good design is not only eye-catching, but can improve </a:t>
            </a:r>
            <a:r>
              <a:rPr lang="en-US" dirty="0" smtClean="0"/>
              <a:t>functionality </a:t>
            </a:r>
            <a:r>
              <a:rPr lang="en-US" dirty="0"/>
              <a:t>and create emotional connections that help build product loyalty.</a:t>
            </a:r>
          </a:p>
          <a:p>
            <a:pPr marL="171450" indent="-171450">
              <a:buFont typeface="Arial"/>
              <a:buChar char="•"/>
            </a:pPr>
            <a:r>
              <a:rPr lang="en-US" b="1" dirty="0"/>
              <a:t>Offer value.</a:t>
            </a:r>
            <a:r>
              <a:rPr lang="en-US" dirty="0"/>
              <a:t> Customers are always looking for more </a:t>
            </a:r>
            <a:r>
              <a:rPr lang="en-US" dirty="0" smtClean="0"/>
              <a:t>quality, functionality, </a:t>
            </a:r>
            <a:r>
              <a:rPr lang="en-US" dirty="0"/>
              <a:t>and durability for less money.</a:t>
            </a:r>
          </a:p>
          <a:p>
            <a:pPr marL="171450" indent="-171450">
              <a:buFont typeface="Arial"/>
              <a:buChar char="•"/>
            </a:pPr>
            <a:r>
              <a:rPr lang="en-US" b="1" dirty="0"/>
              <a:t>Provide speed or convenience.</a:t>
            </a:r>
            <a:r>
              <a:rPr lang="en-US" dirty="0"/>
              <a:t> Many customers value instant access and features that save time and hassle. </a:t>
            </a:r>
            <a:endParaRPr lang="en-US" b="1" dirty="0" smtClean="0"/>
          </a:p>
          <a:p>
            <a:pPr marL="171450" indent="-171450">
              <a:buFont typeface="Arial"/>
              <a:buChar char="•"/>
            </a:pPr>
            <a:r>
              <a:rPr lang="en-US" b="1" dirty="0" smtClean="0"/>
              <a:t>Raise </a:t>
            </a:r>
            <a:r>
              <a:rPr lang="en-US" b="1" dirty="0"/>
              <a:t>the service level.</a:t>
            </a:r>
            <a:r>
              <a:rPr lang="en-US" dirty="0"/>
              <a:t> Installation, training, and service are key selling points for products that are technically complex. </a:t>
            </a:r>
          </a:p>
          <a:p>
            <a:pPr>
              <a:tabLst>
                <a:tab pos="139692" algn="l"/>
                <a:tab pos="457175" algn="l"/>
                <a:tab pos="139692" algn="l"/>
                <a:tab pos="457175" algn="l"/>
              </a:tabLst>
            </a:pPr>
            <a:endParaRPr lang="en-US" dirty="0" smtClean="0">
              <a:latin typeface="Calibri"/>
              <a:cs typeface="Calibri"/>
              <a:sym typeface="Helvetica" charset="0"/>
            </a:endParaRPr>
          </a:p>
          <a:p>
            <a:pPr>
              <a:tabLst>
                <a:tab pos="139692" algn="l"/>
                <a:tab pos="457175" algn="l"/>
                <a:tab pos="139692" algn="l"/>
                <a:tab pos="457175" algn="l"/>
              </a:tabLst>
            </a:pPr>
            <a:r>
              <a:rPr lang="en-US" dirty="0" smtClean="0">
                <a:latin typeface="Calibri"/>
                <a:cs typeface="Calibri"/>
                <a:sym typeface="Helvetica" charset="0"/>
              </a:rPr>
              <a:t>Let’s put our corporate marketing hat on right now and think about differentiation in the context of your closest </a:t>
            </a:r>
            <a:r>
              <a:rPr lang="en-US" b="1" i="1" dirty="0" smtClean="0">
                <a:latin typeface="Calibri"/>
                <a:cs typeface="Calibri"/>
                <a:sym typeface="Helvetica" charset="0"/>
              </a:rPr>
              <a:t>external</a:t>
            </a:r>
            <a:r>
              <a:rPr lang="en-US" dirty="0" smtClean="0">
                <a:latin typeface="Calibri"/>
                <a:cs typeface="Calibri"/>
                <a:sym typeface="Helvetica" charset="0"/>
              </a:rPr>
              <a:t> competitor. What’s one </a:t>
            </a:r>
            <a:r>
              <a:rPr lang="en-US" b="1" i="1" dirty="0" smtClean="0">
                <a:latin typeface="Calibri"/>
                <a:cs typeface="Calibri"/>
                <a:sym typeface="Helvetica" charset="0"/>
              </a:rPr>
              <a:t>new</a:t>
            </a:r>
            <a:r>
              <a:rPr lang="en-US" dirty="0" smtClean="0">
                <a:latin typeface="Calibri"/>
                <a:cs typeface="Calibri"/>
                <a:sym typeface="Helvetica" charset="0"/>
              </a:rPr>
              <a:t> way that you could differentiate your product or service to influence the buying decisions of your target customers? Chat in or </a:t>
            </a:r>
            <a:r>
              <a:rPr lang="en-US" dirty="0">
                <a:latin typeface="Calibri"/>
                <a:cs typeface="Calibri"/>
                <a:sym typeface="Helvetica" charset="0"/>
              </a:rPr>
              <a:t>r</a:t>
            </a:r>
            <a:r>
              <a:rPr lang="en-US" dirty="0" smtClean="0">
                <a:latin typeface="Calibri"/>
                <a:cs typeface="Calibri"/>
                <a:sym typeface="Helvetica" charset="0"/>
              </a:rPr>
              <a:t>aise your hand if you have an idea to share.</a:t>
            </a:r>
          </a:p>
          <a:p>
            <a:pPr>
              <a:tabLst>
                <a:tab pos="139692" algn="l"/>
                <a:tab pos="457175" algn="l"/>
                <a:tab pos="139692" algn="l"/>
                <a:tab pos="457175" algn="l"/>
              </a:tabLst>
            </a:pPr>
            <a:endParaRPr lang="en-US" dirty="0">
              <a:latin typeface="Calibri"/>
              <a:cs typeface="Calibri"/>
              <a:sym typeface="Helvetica" charset="0"/>
            </a:endParaRPr>
          </a:p>
          <a:p>
            <a:pPr>
              <a:tabLst>
                <a:tab pos="139692" algn="l"/>
                <a:tab pos="457175" algn="l"/>
                <a:tab pos="139692" algn="l"/>
                <a:tab pos="457175" algn="l"/>
              </a:tabLst>
            </a:pPr>
            <a:r>
              <a:rPr lang="en-US" i="1" dirty="0" smtClean="0">
                <a:latin typeface="Calibri"/>
                <a:cs typeface="Calibri"/>
                <a:sym typeface="Helvetica" charset="0"/>
              </a:rPr>
              <a:t>Instructions</a:t>
            </a:r>
            <a:r>
              <a:rPr lang="en-US" dirty="0" smtClean="0">
                <a:latin typeface="Calibri"/>
                <a:cs typeface="Calibri"/>
                <a:sym typeface="Helvetica" charset="0"/>
              </a:rPr>
              <a:t>: Read selected chats out loud and call on 1-2 participants to share their responses. Experienced facilitators may want to annotate suggestions on the slide for participants to see.</a:t>
            </a:r>
          </a:p>
          <a:p>
            <a:pPr>
              <a:tabLst>
                <a:tab pos="139692" algn="l"/>
                <a:tab pos="457175" algn="l"/>
                <a:tab pos="139692" algn="l"/>
                <a:tab pos="457175" algn="l"/>
              </a:tabLst>
            </a:pPr>
            <a:endParaRPr lang="en-US" dirty="0">
              <a:latin typeface="Calibri"/>
              <a:cs typeface="Calibri"/>
              <a:sym typeface="Helvetica" charset="0"/>
            </a:endParaRPr>
          </a:p>
          <a:p>
            <a:pPr>
              <a:tabLst>
                <a:tab pos="139692" algn="l"/>
                <a:tab pos="457175" algn="l"/>
                <a:tab pos="139692" algn="l"/>
                <a:tab pos="457175" algn="l"/>
              </a:tabLst>
            </a:pPr>
            <a:r>
              <a:rPr lang="en-US" i="1" dirty="0" smtClean="0">
                <a:latin typeface="Calibri"/>
                <a:cs typeface="Calibri"/>
                <a:sym typeface="Helvetica" charset="0"/>
              </a:rPr>
              <a:t>Say</a:t>
            </a:r>
            <a:r>
              <a:rPr lang="en-US" dirty="0" smtClean="0">
                <a:latin typeface="Calibri"/>
                <a:cs typeface="Calibri"/>
                <a:sym typeface="Helvetica" charset="0"/>
              </a:rPr>
              <a:t>: These are great suggestions. Differentiation is a critical aspect of influence, so </a:t>
            </a:r>
            <a:r>
              <a:rPr lang="en-US" dirty="0">
                <a:latin typeface="Calibri"/>
                <a:cs typeface="Calibri"/>
                <a:sym typeface="Helvetica" charset="0"/>
              </a:rPr>
              <a:t>l</a:t>
            </a:r>
            <a:r>
              <a:rPr lang="en-US" dirty="0" smtClean="0">
                <a:latin typeface="Calibri"/>
                <a:cs typeface="Calibri"/>
                <a:sym typeface="Helvetica" charset="0"/>
              </a:rPr>
              <a:t>et’s talk a little more about differentiation in the context of another real-world example.</a:t>
            </a:r>
            <a:endParaRPr lang="en-US" dirty="0">
              <a:latin typeface="Calibri"/>
              <a:cs typeface="Calibri"/>
              <a:sym typeface="Helvetica" charset="0"/>
            </a:endParaRPr>
          </a:p>
        </p:txBody>
      </p:sp>
    </p:spTree>
    <p:extLst>
      <p:ext uri="{BB962C8B-B14F-4D97-AF65-F5344CB8AC3E}">
        <p14:creationId xmlns:p14="http://schemas.microsoft.com/office/powerpoint/2010/main" val="614581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i="1" dirty="0" smtClean="0">
              <a:solidFill>
                <a:srgbClr val="000000"/>
              </a:solidFill>
            </a:endParaRPr>
          </a:p>
          <a:p>
            <a:r>
              <a:rPr lang="en-US" dirty="0"/>
              <a:t>[Time: </a:t>
            </a:r>
            <a:r>
              <a:rPr lang="en-US" dirty="0" smtClean="0"/>
              <a:t>6</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One of the most challenging aspects of differentiating your offering is that you cannot “set it and forget it.” You must constantly </a:t>
            </a:r>
            <a:r>
              <a:rPr lang="en-US" dirty="0" smtClean="0"/>
              <a:t>take the pulse of your customers, evaluate and reevaluate their needs, and enhance and adapt your product or service offering. T</a:t>
            </a:r>
            <a:r>
              <a:rPr lang="en-US" kern="1200" dirty="0" smtClean="0">
                <a:solidFill>
                  <a:schemeClr val="tx1"/>
                </a:solidFill>
                <a:effectLst/>
              </a:rPr>
              <a:t>ake a minute to review this scenario, and then raise your hand </a:t>
            </a:r>
            <a:r>
              <a:rPr lang="en-US" dirty="0" smtClean="0"/>
              <a:t>to offer your perspective on what Jesse and Lee could do to differentiate their business now that other companies have caught up to them and they’ve lost their competitive edge.</a:t>
            </a:r>
          </a:p>
          <a:p>
            <a:endParaRPr lang="en-US" i="1" kern="1200" dirty="0" smtClean="0">
              <a:solidFill>
                <a:schemeClr val="tx1"/>
              </a:solidFill>
              <a:effectLst/>
            </a:endParaRPr>
          </a:p>
          <a:p>
            <a:r>
              <a:rPr lang="en-US" i="1" kern="1200" dirty="0" smtClean="0">
                <a:solidFill>
                  <a:schemeClr val="tx1"/>
                </a:solidFill>
                <a:effectLst/>
              </a:rPr>
              <a:t>Instructions: </a:t>
            </a:r>
            <a:r>
              <a:rPr lang="en-US" kern="1200" dirty="0" smtClean="0">
                <a:solidFill>
                  <a:schemeClr val="tx1"/>
                </a:solidFill>
                <a:effectLst/>
              </a:rPr>
              <a:t>Give participants one minute to review the scenario, and then ask 2-3 participants to offer their perspectives. Highlight the following ideas if participants do not mention them:</a:t>
            </a:r>
          </a:p>
          <a:p>
            <a:pPr lvl="0"/>
            <a:endParaRPr lang="en-US" kern="1200" dirty="0" smtClean="0">
              <a:solidFill>
                <a:schemeClr val="tx1"/>
              </a:solidFill>
              <a:effectLst/>
            </a:endParaRPr>
          </a:p>
          <a:p>
            <a:pPr marL="171450" lvl="0" indent="-171450">
              <a:buFont typeface="Arial"/>
              <a:buChar char="•"/>
            </a:pPr>
            <a:r>
              <a:rPr lang="en-US" dirty="0" smtClean="0"/>
              <a:t>Get closer to the target customer through research,</a:t>
            </a:r>
            <a:r>
              <a:rPr lang="en-US" b="1" dirty="0" smtClean="0"/>
              <a:t> </a:t>
            </a:r>
            <a:r>
              <a:rPr lang="en-US" dirty="0" smtClean="0"/>
              <a:t>and create or draw attention to goods </a:t>
            </a:r>
            <a:r>
              <a:rPr lang="en-US" dirty="0"/>
              <a:t>and services that are </a:t>
            </a:r>
            <a:r>
              <a:rPr lang="en-US" dirty="0" smtClean="0"/>
              <a:t>tailored </a:t>
            </a:r>
            <a:r>
              <a:rPr lang="en-US" dirty="0"/>
              <a:t>to </a:t>
            </a:r>
            <a:r>
              <a:rPr lang="en-US" dirty="0" smtClean="0"/>
              <a:t>their customers’ current and future needs.</a:t>
            </a:r>
          </a:p>
          <a:p>
            <a:pPr marL="171450" lvl="0" indent="-171450">
              <a:buFont typeface="Arial"/>
              <a:buChar char="•"/>
            </a:pPr>
            <a:r>
              <a:rPr lang="en-US" dirty="0" smtClean="0"/>
              <a:t>Narrow the segments they focus on, targeting their most profitable segments and those that value personal attention.</a:t>
            </a:r>
          </a:p>
          <a:p>
            <a:pPr marL="171450" lvl="0" indent="-171450">
              <a:buFont typeface="Arial"/>
              <a:buChar char="•"/>
            </a:pPr>
            <a:r>
              <a:rPr lang="en-US" dirty="0" smtClean="0"/>
              <a:t>Rethink their product and service offerings, and invest in service innovation and/or access to new product lines.</a:t>
            </a:r>
          </a:p>
          <a:p>
            <a:pPr marL="171450" lvl="0" indent="-171450">
              <a:buFont typeface="Arial"/>
              <a:buChar char="•"/>
            </a:pPr>
            <a:r>
              <a:rPr lang="en-US" dirty="0" smtClean="0"/>
              <a:t>Focus on relationships as a differentiator and develop a customer-focused loyalty program.</a:t>
            </a:r>
          </a:p>
          <a:p>
            <a:pPr marL="171450" lvl="0" indent="-171450">
              <a:buFont typeface="Arial"/>
              <a:buChar char="•"/>
            </a:pPr>
            <a:r>
              <a:rPr lang="en-US" dirty="0" smtClean="0"/>
              <a:t>Target marketing and promotional investment toward maintaining current customers.</a:t>
            </a:r>
            <a:endParaRPr lang="en-US" dirty="0"/>
          </a:p>
          <a:p>
            <a:pPr lvl="0"/>
            <a:endParaRPr lang="en-US" dirty="0" smtClean="0"/>
          </a:p>
          <a:p>
            <a:r>
              <a:rPr lang="en-US" i="1" dirty="0" smtClean="0"/>
              <a:t>Say: </a:t>
            </a:r>
            <a:r>
              <a:rPr lang="en-US" dirty="0" smtClean="0"/>
              <a:t>Marketing scholars are fond of reminding us, “There are no mature markets; only mature mindsets.” Even in a highly commoditized industry, there are ways to win. The key task is to stay curious and close to your customer. Like </a:t>
            </a:r>
            <a:r>
              <a:rPr lang="en-US" dirty="0"/>
              <a:t>Jesse and </a:t>
            </a:r>
            <a:r>
              <a:rPr lang="en-US" dirty="0" smtClean="0"/>
              <a:t>Lee, we often </a:t>
            </a:r>
            <a:r>
              <a:rPr lang="en-US" dirty="0"/>
              <a:t>t</a:t>
            </a:r>
            <a:r>
              <a:rPr lang="en-US" dirty="0" smtClean="0"/>
              <a:t>hink </a:t>
            </a:r>
            <a:r>
              <a:rPr lang="en-US" dirty="0"/>
              <a:t>of marketing as beating the </a:t>
            </a:r>
            <a:r>
              <a:rPr lang="en-US" dirty="0" smtClean="0"/>
              <a:t>competition, </a:t>
            </a:r>
            <a:r>
              <a:rPr lang="en-US" dirty="0"/>
              <a:t>when really it’s more about keeping up with your </a:t>
            </a:r>
            <a:r>
              <a:rPr lang="en-US" dirty="0" smtClean="0"/>
              <a:t>customers</a:t>
            </a:r>
            <a:r>
              <a:rPr lang="en-US" dirty="0"/>
              <a:t> </a:t>
            </a:r>
            <a:r>
              <a:rPr lang="en-US" dirty="0" smtClean="0"/>
              <a:t>and making it easy for them to keep saying “yes.”</a:t>
            </a:r>
          </a:p>
          <a:p>
            <a:pPr lvl="0"/>
            <a:endParaRPr lang="en-US" dirty="0"/>
          </a:p>
          <a:p>
            <a:pPr lvl="0"/>
            <a:r>
              <a:rPr lang="en-US" i="1" dirty="0"/>
              <a:t>Instructions: </a:t>
            </a:r>
            <a:r>
              <a:rPr lang="en-US" dirty="0" smtClean="0"/>
              <a:t>If time permits, allow 1-2 participants to </a:t>
            </a:r>
            <a:r>
              <a:rPr lang="en-US" dirty="0"/>
              <a:t>s</a:t>
            </a:r>
            <a:r>
              <a:rPr lang="en-US" dirty="0" smtClean="0"/>
              <a:t>hare </a:t>
            </a:r>
            <a:r>
              <a:rPr lang="en-US" dirty="0"/>
              <a:t>personal insights or perspectives based on their experiences or </a:t>
            </a:r>
            <a:r>
              <a:rPr lang="en-US" dirty="0" smtClean="0"/>
              <a:t>perceptions.</a:t>
            </a:r>
            <a:r>
              <a:rPr lang="en-US" dirty="0"/>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smtClean="0"/>
          </a:p>
          <a:p>
            <a:r>
              <a:rPr lang="en-US" b="1" dirty="0" smtClean="0"/>
              <a:t>Facilitator notes:</a:t>
            </a:r>
          </a:p>
          <a:p>
            <a:endParaRPr lang="en-US" b="1" dirty="0" smtClean="0"/>
          </a:p>
          <a:p>
            <a:pPr>
              <a:defRPr/>
            </a:pPr>
            <a:r>
              <a:rPr lang="en-US" kern="1200" dirty="0" smtClean="0">
                <a:solidFill>
                  <a:schemeClr val="tx1"/>
                </a:solidFill>
              </a:rPr>
              <a:t>[</a:t>
            </a:r>
            <a:r>
              <a:rPr lang="en-US" dirty="0" smtClean="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a:t>
            </a:r>
            <a:r>
              <a:rPr lang="en-US" dirty="0"/>
              <a:t>To successfully market your product or service, you need a strategy—a plan for how you will attract customers and fend off the competition. A good marketing strategy supports your organization’s core values and its overall business goals. It aims to create long-term brand value, rather than just short-term sales </a:t>
            </a:r>
            <a:r>
              <a:rPr lang="en-US" dirty="0" smtClean="0"/>
              <a:t>gains, and it requires you to make important decisions about four basic components of your marketing mix—product</a:t>
            </a:r>
            <a:r>
              <a:rPr lang="en-US" dirty="0"/>
              <a:t>, price, place, and promotion.</a:t>
            </a:r>
          </a:p>
          <a:p>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77333" y="3657594"/>
            <a:ext cx="5486400" cy="5486406"/>
          </a:xfrm>
        </p:spPr>
        <p:txBody>
          <a:bodyPr/>
          <a:lstStyle/>
          <a:p>
            <a:r>
              <a:rPr lang="en-US" b="1" dirty="0" smtClean="0"/>
              <a:t>Facilitator notes:</a:t>
            </a:r>
          </a:p>
          <a:p>
            <a:endParaRPr lang="en-US" dirty="0" smtClean="0"/>
          </a:p>
          <a:p>
            <a:r>
              <a:rPr lang="en-US" dirty="0"/>
              <a:t>[Time: </a:t>
            </a:r>
            <a:r>
              <a:rPr lang="en-US" dirty="0" smtClean="0"/>
              <a:t>7</a:t>
            </a:r>
            <a:r>
              <a:rPr lang="en-US" dirty="0"/>
              <a:t> </a:t>
            </a:r>
            <a:r>
              <a:rPr lang="en-US" dirty="0" smtClean="0"/>
              <a:t>1/2 </a:t>
            </a:r>
            <a:r>
              <a:rPr lang="en-US" dirty="0"/>
              <a:t>minutes]</a:t>
            </a:r>
          </a:p>
          <a:p>
            <a:endParaRPr lang="en-US" i="1" dirty="0"/>
          </a:p>
          <a:p>
            <a:r>
              <a:rPr lang="en-US" i="1" dirty="0" smtClean="0"/>
              <a:t>Say: </a:t>
            </a:r>
            <a:r>
              <a:rPr lang="en-US" dirty="0" smtClean="0"/>
              <a:t>When </a:t>
            </a:r>
            <a:r>
              <a:rPr lang="en-US" dirty="0"/>
              <a:t>you create a marketing strategy, you decide </a:t>
            </a:r>
            <a:r>
              <a:rPr lang="en-US" dirty="0" smtClean="0"/>
              <a:t>what your product is, and where</a:t>
            </a:r>
            <a:r>
              <a:rPr lang="en-US" dirty="0"/>
              <a:t>, how, and for how much your product will be </a:t>
            </a:r>
            <a:r>
              <a:rPr lang="en-US" dirty="0" smtClean="0"/>
              <a:t>sold to your target customers, based on what you know they most want and need. </a:t>
            </a:r>
            <a:r>
              <a:rPr lang="en-US" dirty="0"/>
              <a:t>Experts call this your “marketing mix.” It defines your customer experience. </a:t>
            </a:r>
            <a:r>
              <a:rPr lang="en-US" dirty="0" smtClean="0"/>
              <a:t> </a:t>
            </a:r>
          </a:p>
          <a:p>
            <a:endParaRPr lang="en-US" dirty="0"/>
          </a:p>
          <a:p>
            <a:r>
              <a:rPr lang="en-US" dirty="0" smtClean="0"/>
              <a:t>A </a:t>
            </a:r>
            <a:r>
              <a:rPr lang="en-US" dirty="0"/>
              <a:t>marketing mix establishes:</a:t>
            </a:r>
          </a:p>
          <a:p>
            <a:endParaRPr lang="en-US" i="1" dirty="0" smtClean="0"/>
          </a:p>
          <a:p>
            <a:pPr marL="171450" indent="-171450">
              <a:buFont typeface="Arial"/>
              <a:buChar char="•"/>
            </a:pPr>
            <a:r>
              <a:rPr lang="en-US" b="1" dirty="0"/>
              <a:t>Product.</a:t>
            </a:r>
            <a:r>
              <a:rPr lang="en-US" dirty="0"/>
              <a:t> What are you going to sell? What will the product or service help your customer achieve? How is it different—in a compelling way—from what others sell? </a:t>
            </a:r>
          </a:p>
          <a:p>
            <a:pPr marL="171450" indent="-171450">
              <a:buFont typeface="Arial"/>
              <a:buChar char="•"/>
            </a:pPr>
            <a:r>
              <a:rPr lang="en-US" b="1" dirty="0"/>
              <a:t>Price.</a:t>
            </a:r>
            <a:r>
              <a:rPr lang="en-US" dirty="0"/>
              <a:t> How much will it cost? Will the list price differ from the actual price? Will you offer deals and discounts?</a:t>
            </a:r>
          </a:p>
          <a:p>
            <a:pPr marL="171450" indent="-171450">
              <a:buFont typeface="Arial"/>
              <a:buChar char="•"/>
            </a:pPr>
            <a:r>
              <a:rPr lang="en-US" b="1" dirty="0"/>
              <a:t>Place.</a:t>
            </a:r>
            <a:r>
              <a:rPr lang="en-US" dirty="0"/>
              <a:t> Where will you sell it? Will you involve a distributor or use your own outlets? What is your e-commerce strategy?</a:t>
            </a:r>
          </a:p>
          <a:p>
            <a:pPr marL="171450" indent="-171450">
              <a:buFont typeface="Arial"/>
              <a:buChar char="•"/>
            </a:pPr>
            <a:r>
              <a:rPr lang="en-US" b="1" dirty="0"/>
              <a:t>Promotion.</a:t>
            </a:r>
            <a:r>
              <a:rPr lang="en-US" dirty="0"/>
              <a:t> How will you ensure that customers know about, like, and want to buy your offerings? What combination of communication activities, such as packaging, advertising, social media, and public relations, will you use?</a:t>
            </a:r>
          </a:p>
          <a:p>
            <a:endParaRPr lang="en-US" i="1" dirty="0" smtClean="0"/>
          </a:p>
          <a:p>
            <a:r>
              <a:rPr lang="en-US" dirty="0" smtClean="0"/>
              <a:t>This model is sometimes referred to as the “4 Ps” of marketing. It reminds us of the importance of </a:t>
            </a:r>
            <a:r>
              <a:rPr lang="en-US" dirty="0"/>
              <a:t>p</a:t>
            </a:r>
            <a:r>
              <a:rPr lang="en-US" dirty="0" smtClean="0"/>
              <a:t>utting </a:t>
            </a:r>
            <a:r>
              <a:rPr lang="en-US" dirty="0"/>
              <a:t>the right product in the right place, at the right price, at the right </a:t>
            </a:r>
            <a:r>
              <a:rPr lang="en-US" dirty="0" smtClean="0"/>
              <a:t>time if we want to develop a successful marketing strategy. It sounds simple, but if you make a mistake—such as failing to find out what your customer really needs and how and where they shop—you can end up spending a lot of time and energy on all the wrong things. Defining your marketing mix can help you think through your plans for a product or service and avoid missteps.</a:t>
            </a:r>
          </a:p>
          <a:p>
            <a:endParaRPr lang="en-US" dirty="0" smtClean="0"/>
          </a:p>
          <a:p>
            <a:r>
              <a:rPr lang="en-US" dirty="0"/>
              <a:t>These decisions need to be strategically coherent—no part should undermine </a:t>
            </a:r>
            <a:r>
              <a:rPr lang="en-US" dirty="0" smtClean="0"/>
              <a:t>another, but some factors may be more important than others, depending on the needs, wants, and buying habits of target customers. </a:t>
            </a:r>
            <a:r>
              <a:rPr lang="en-US" dirty="0"/>
              <a:t>For instance, a luxury handbag company will be very selective with its “place” </a:t>
            </a:r>
            <a:r>
              <a:rPr lang="en-US" dirty="0" smtClean="0"/>
              <a:t>decisions. </a:t>
            </a:r>
            <a:r>
              <a:rPr lang="en-US" dirty="0"/>
              <a:t>It will decide which retailers are allowed to carry the product based on which have an appropriately affluent clientele</a:t>
            </a:r>
            <a:r>
              <a:rPr lang="en-US" dirty="0" smtClean="0"/>
              <a:t>.</a:t>
            </a:r>
          </a:p>
          <a:p>
            <a:endParaRPr lang="en-US" dirty="0"/>
          </a:p>
          <a:p>
            <a:r>
              <a:rPr lang="en-US" i="1" dirty="0" smtClean="0"/>
              <a:t>Ask</a:t>
            </a:r>
            <a:r>
              <a:rPr lang="en-US" dirty="0" smtClean="0"/>
              <a:t>: Let’s apply the model to your industry. Just as a luxury handbag company needs to pay particular attention to its “place” decisions, which of the “4 Ps” do you think are most critical to get right to reach your target external customers? Does price matter most, or are they more attuned to the quality features of your product or service? Does it matter where you sell your</a:t>
            </a:r>
            <a:r>
              <a:rPr lang="en-US" baseline="0" dirty="0" smtClean="0"/>
              <a:t> product or service</a:t>
            </a:r>
            <a:r>
              <a:rPr lang="en-US" dirty="0"/>
              <a:t>—for </a:t>
            </a:r>
            <a:r>
              <a:rPr lang="en-US" dirty="0" smtClean="0"/>
              <a:t>example, online or in certain </a:t>
            </a:r>
            <a:r>
              <a:rPr lang="en-US" dirty="0"/>
              <a:t>stores—or </a:t>
            </a:r>
            <a:r>
              <a:rPr lang="en-US" dirty="0" smtClean="0"/>
              <a:t>is it more important that your advertising and social media profile speaks to target customers’ needs? Chat in your perspective on which of the Ps will most impact your ability to influence your target customers effectively.</a:t>
            </a:r>
          </a:p>
          <a:p>
            <a:endParaRPr lang="en-US" i="1" dirty="0"/>
          </a:p>
          <a:p>
            <a:r>
              <a:rPr lang="en-US" i="1" dirty="0" smtClean="0"/>
              <a:t>Instructions</a:t>
            </a:r>
            <a:r>
              <a:rPr lang="en-US" i="1" dirty="0"/>
              <a:t>: </a:t>
            </a:r>
            <a:r>
              <a:rPr lang="en-US" dirty="0" smtClean="0">
                <a:ea typeface="MS PGothic" charset="0"/>
                <a:cs typeface="Calibri"/>
              </a:rPr>
              <a:t>Use </a:t>
            </a:r>
            <a:r>
              <a:rPr lang="en-US" dirty="0">
                <a:ea typeface="MS PGothic" charset="0"/>
                <a:cs typeface="Calibri"/>
              </a:rPr>
              <a:t>the chat feature to collect </a:t>
            </a:r>
            <a:r>
              <a:rPr lang="en-US" dirty="0" smtClean="0">
                <a:ea typeface="MS PGothic" charset="0"/>
                <a:cs typeface="Calibri"/>
              </a:rPr>
              <a:t>participant responses. Call on 1-2 participants to comment if time permits. </a:t>
            </a:r>
          </a:p>
          <a:p>
            <a:endParaRPr lang="en-US" i="1" dirty="0"/>
          </a:p>
          <a:p>
            <a:endParaRPr lang="en-US" i="1" kern="1200" dirty="0" smtClean="0">
              <a:solidFill>
                <a:schemeClr val="tx1"/>
              </a:solidFill>
              <a:effectLst/>
            </a:endParaRPr>
          </a:p>
          <a:p>
            <a:endParaRPr lang="en-US" kern="1200" dirty="0" smtClean="0">
              <a:solidFill>
                <a:schemeClr val="tx1"/>
              </a:solidFill>
              <a:effectLst/>
            </a:endParaRPr>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b="1" dirty="0" smtClean="0"/>
              <a:t>Facilitator notes:</a:t>
            </a:r>
          </a:p>
          <a:p>
            <a:endParaRPr lang="en-US" dirty="0" smtClean="0"/>
          </a:p>
          <a:p>
            <a:r>
              <a:rPr lang="en-US" dirty="0"/>
              <a:t>[Time: </a:t>
            </a:r>
            <a:r>
              <a:rPr lang="en-US" dirty="0" smtClean="0"/>
              <a:t>7 </a:t>
            </a:r>
            <a:r>
              <a:rPr lang="en-US" dirty="0"/>
              <a:t>minutes]</a:t>
            </a:r>
          </a:p>
          <a:p>
            <a:endParaRPr lang="en-US" i="1" dirty="0"/>
          </a:p>
          <a:p>
            <a:r>
              <a:rPr lang="en-US" i="1" dirty="0" smtClean="0"/>
              <a:t>Say:</a:t>
            </a:r>
            <a:r>
              <a:rPr lang="en-US" dirty="0"/>
              <a:t> </a:t>
            </a:r>
            <a:r>
              <a:rPr lang="en-US" dirty="0" smtClean="0"/>
              <a:t>Even if you get the mix right, you must be cognizant of the fact that your competitors are always working hard to do the same thing. And your </a:t>
            </a:r>
            <a:r>
              <a:rPr lang="en-US" dirty="0"/>
              <a:t>competition isn’t only companies that produce similar </a:t>
            </a:r>
            <a:r>
              <a:rPr lang="en-US" dirty="0" smtClean="0"/>
              <a:t>products or sell similar </a:t>
            </a:r>
            <a:r>
              <a:rPr lang="en-US" dirty="0"/>
              <a:t>services</a:t>
            </a:r>
            <a:r>
              <a:rPr lang="en-US" dirty="0" smtClean="0"/>
              <a:t>—it’s </a:t>
            </a:r>
            <a:r>
              <a:rPr lang="en-US" dirty="0"/>
              <a:t>anyone who aims to satisfy the same customer </a:t>
            </a:r>
            <a:r>
              <a:rPr lang="en-US" dirty="0" smtClean="0"/>
              <a:t>needs. Competitors </a:t>
            </a:r>
            <a:r>
              <a:rPr lang="en-US" dirty="0"/>
              <a:t>include: </a:t>
            </a:r>
          </a:p>
          <a:p>
            <a:pPr marL="171450" indent="-171450">
              <a:buFont typeface="Arial"/>
              <a:buChar char="•"/>
            </a:pPr>
            <a:r>
              <a:rPr lang="en-US" dirty="0"/>
              <a:t>Companies that produce the same kind of </a:t>
            </a:r>
            <a:r>
              <a:rPr lang="en-US" dirty="0" smtClean="0"/>
              <a:t>products or sell similar services, </a:t>
            </a:r>
            <a:r>
              <a:rPr lang="en-US" dirty="0"/>
              <a:t>whether in generic, lower</a:t>
            </a:r>
            <a:r>
              <a:rPr lang="en-US" dirty="0" smtClean="0"/>
              <a:t>-cost, </a:t>
            </a:r>
            <a:r>
              <a:rPr lang="en-US" dirty="0"/>
              <a:t>or higher-cost versions</a:t>
            </a:r>
          </a:p>
          <a:p>
            <a:pPr marL="171450" indent="-171450">
              <a:buFont typeface="Arial"/>
              <a:buChar char="•"/>
            </a:pPr>
            <a:r>
              <a:rPr lang="en-US" dirty="0"/>
              <a:t>Companies that make substitutes </a:t>
            </a:r>
            <a:r>
              <a:rPr lang="en-US" dirty="0" smtClean="0"/>
              <a:t>for your product or service</a:t>
            </a:r>
            <a:endParaRPr lang="en-US" dirty="0"/>
          </a:p>
          <a:p>
            <a:pPr marL="171450" indent="-171450">
              <a:buFont typeface="Arial"/>
              <a:buChar char="•"/>
            </a:pPr>
            <a:r>
              <a:rPr lang="en-US" dirty="0"/>
              <a:t>Companies that make </a:t>
            </a:r>
            <a:r>
              <a:rPr lang="en-US" dirty="0" smtClean="0"/>
              <a:t>goods or sell services </a:t>
            </a:r>
            <a:r>
              <a:rPr lang="en-US" dirty="0"/>
              <a:t>that compete for your consumer’s attention and budget</a:t>
            </a:r>
          </a:p>
          <a:p>
            <a:pPr marL="171450" indent="-171450">
              <a:buFont typeface="Arial"/>
              <a:buChar char="•"/>
            </a:pPr>
            <a:r>
              <a:rPr lang="en-US" dirty="0"/>
              <a:t>Startup companies that launch industry-disrupting technologies </a:t>
            </a:r>
            <a:r>
              <a:rPr lang="en-US" dirty="0" smtClean="0"/>
              <a:t>or service offerings</a:t>
            </a:r>
            <a:endParaRPr lang="en-US" dirty="0"/>
          </a:p>
          <a:p>
            <a:endParaRPr lang="en-US" b="1" dirty="0" smtClean="0"/>
          </a:p>
          <a:p>
            <a:r>
              <a:rPr lang="en-US" i="1" dirty="0" smtClean="0"/>
              <a:t>Ask</a:t>
            </a:r>
            <a:r>
              <a:rPr lang="en-US" dirty="0" smtClean="0"/>
              <a:t>: What other types of nontraditional competition do you face in your industry? Chat in any that come to mind.</a:t>
            </a:r>
          </a:p>
          <a:p>
            <a:endParaRPr lang="en-US" dirty="0"/>
          </a:p>
          <a:p>
            <a:r>
              <a:rPr lang="en-US" i="1" dirty="0" smtClean="0"/>
              <a:t>Instructions</a:t>
            </a:r>
            <a:r>
              <a:rPr lang="en-US" dirty="0" smtClean="0"/>
              <a:t>: Allow participants a minute to review the slide and chat in responses. </a:t>
            </a:r>
            <a:r>
              <a:rPr lang="en-US" dirty="0"/>
              <a:t>H</a:t>
            </a:r>
            <a:r>
              <a:rPr lang="en-US" dirty="0" smtClean="0"/>
              <a:t>ighlight key inputs as they come in.</a:t>
            </a:r>
          </a:p>
          <a:p>
            <a:endParaRPr lang="en-US" dirty="0"/>
          </a:p>
          <a:p>
            <a:r>
              <a:rPr lang="en-US" i="1" dirty="0"/>
              <a:t>Say:</a:t>
            </a:r>
            <a:r>
              <a:rPr lang="en-US" dirty="0"/>
              <a:t> </a:t>
            </a:r>
            <a:r>
              <a:rPr lang="en-US" dirty="0" smtClean="0"/>
              <a:t>Having thought of all the different types of competition you are facing, it’s useful to think about your competitive landscape in customer terms, so you have a clear picture of what you need to do to win hearts, minds, and markets</a:t>
            </a:r>
            <a:r>
              <a:rPr lang="en-US" dirty="0"/>
              <a:t>:</a:t>
            </a:r>
            <a:r>
              <a:rPr lang="en-US" dirty="0" smtClean="0"/>
              <a:t> </a:t>
            </a:r>
          </a:p>
          <a:p>
            <a:endParaRPr lang="en-US" dirty="0"/>
          </a:p>
          <a:p>
            <a:pPr marL="171450" indent="-171450">
              <a:buFont typeface="Arial"/>
              <a:buChar char="•"/>
            </a:pPr>
            <a:r>
              <a:rPr lang="en-US" dirty="0" smtClean="0"/>
              <a:t>You</a:t>
            </a:r>
            <a:r>
              <a:rPr lang="en-US" baseline="0" dirty="0" smtClean="0"/>
              <a:t> </a:t>
            </a:r>
            <a:r>
              <a:rPr lang="en-US" dirty="0" smtClean="0"/>
              <a:t>win </a:t>
            </a:r>
            <a:r>
              <a:rPr lang="en-US" i="1" dirty="0" smtClean="0"/>
              <a:t>share of market </a:t>
            </a:r>
            <a:r>
              <a:rPr lang="en-US" dirty="0" smtClean="0"/>
              <a:t>(or wallet) when you sell to a larger percentage of your customers than all of your competitors.</a:t>
            </a:r>
          </a:p>
          <a:p>
            <a:pPr marL="171450" indent="-171450">
              <a:buFont typeface="Arial"/>
              <a:buChar char="•"/>
            </a:pPr>
            <a:r>
              <a:rPr lang="en-US" dirty="0" smtClean="0"/>
              <a:t>You win </a:t>
            </a:r>
            <a:r>
              <a:rPr lang="en-US" i="1" dirty="0" smtClean="0"/>
              <a:t>share of mind </a:t>
            </a:r>
            <a:r>
              <a:rPr lang="en-US" dirty="0" smtClean="0"/>
              <a:t>when customers think of you before all others when choosing the best option in your industry.</a:t>
            </a:r>
          </a:p>
          <a:p>
            <a:pPr marL="171450" indent="-171450">
              <a:buFont typeface="Arial"/>
              <a:buChar char="•"/>
            </a:pPr>
            <a:r>
              <a:rPr lang="en-US" dirty="0" smtClean="0"/>
              <a:t>You win </a:t>
            </a:r>
            <a:r>
              <a:rPr lang="en-US" i="1" dirty="0" smtClean="0"/>
              <a:t>share of heart </a:t>
            </a:r>
            <a:r>
              <a:rPr lang="en-US" dirty="0" smtClean="0"/>
              <a:t>when more customers say they’d prefer to buy from you than any other company. </a:t>
            </a:r>
            <a:endParaRPr lang="en-US" i="1" dirty="0"/>
          </a:p>
          <a:p>
            <a:endParaRPr lang="en-US" i="1" dirty="0" smtClean="0"/>
          </a:p>
          <a:p>
            <a:r>
              <a:rPr lang="en-US" i="1" dirty="0" smtClean="0"/>
              <a:t>Ask</a:t>
            </a:r>
            <a:r>
              <a:rPr lang="en-US" dirty="0" smtClean="0"/>
              <a:t>: Thinking about these three areas—share of market, mind, and heart—what’s one thing that you could do to help make an impact with your target customers? Let’s get some hands up and share some ideas.</a:t>
            </a:r>
          </a:p>
          <a:p>
            <a:endParaRPr lang="en-US" dirty="0"/>
          </a:p>
          <a:p>
            <a:r>
              <a:rPr lang="en-US" i="1" dirty="0" smtClean="0"/>
              <a:t>Instructions</a:t>
            </a:r>
            <a:r>
              <a:rPr lang="en-US" i="1" dirty="0"/>
              <a:t>: </a:t>
            </a:r>
            <a:r>
              <a:rPr lang="en-US" dirty="0" smtClean="0">
                <a:ea typeface="MS PGothic" charset="0"/>
                <a:cs typeface="Calibri"/>
              </a:rPr>
              <a:t>Encourage participants to raise hands. Call on 2-3 participants to comment as time permits. </a:t>
            </a:r>
            <a:endParaRPr lang="en-US" dirty="0">
              <a:ea typeface="MS PGothic" charset="0"/>
              <a:cs typeface="Calibri"/>
            </a:endParaRPr>
          </a:p>
          <a:p>
            <a:endParaRPr lang="en-US" dirty="0" smtClean="0">
              <a:ea typeface="MS PGothic" charset="0"/>
              <a:cs typeface="Calibri"/>
            </a:endParaRPr>
          </a:p>
          <a:p>
            <a:endParaRPr lang="en-US" i="1" dirty="0"/>
          </a:p>
          <a:p>
            <a:endParaRPr lang="en-US" i="1" kern="1200" dirty="0" smtClean="0">
              <a:solidFill>
                <a:schemeClr val="tx1"/>
              </a:solidFill>
              <a:effectLst/>
            </a:endParaRPr>
          </a:p>
          <a:p>
            <a:endParaRPr lang="en-US" kern="1200" dirty="0" smtClean="0">
              <a:solidFill>
                <a:schemeClr val="tx1"/>
              </a:solidFill>
              <a:effectLst/>
            </a:endParaRPr>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We’re coming to the end of our session today.</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kern="1200" dirty="0" smtClean="0">
                <a:solidFill>
                  <a:schemeClr val="tx1"/>
                </a:solidFill>
                <a:effectLst/>
              </a:rPr>
              <a:t>[Time: 3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focused on three important elements of </a:t>
            </a:r>
            <a:r>
              <a:rPr lang="en-US" dirty="0" smtClean="0"/>
              <a:t>marketing</a:t>
            </a:r>
            <a:r>
              <a:rPr lang="en-US" kern="1200" dirty="0" smtClean="0">
                <a:solidFill>
                  <a:schemeClr val="tx1"/>
                </a:solidFill>
                <a:effectLst/>
              </a:rPr>
              <a:t>. Specifically, we discussed how to:</a:t>
            </a:r>
          </a:p>
          <a:p>
            <a:pPr lvl="0"/>
            <a:endParaRPr lang="en-US" kern="1200" dirty="0" smtClean="0">
              <a:solidFill>
                <a:schemeClr val="tx1"/>
              </a:solidFill>
              <a:effectLst/>
            </a:endParaRPr>
          </a:p>
          <a:p>
            <a:pPr marL="171450" lvl="0" indent="-171450">
              <a:buFont typeface="Arial"/>
              <a:buChar char="•"/>
            </a:pPr>
            <a:r>
              <a:rPr lang="en-US" dirty="0"/>
              <a:t>Develop a marketing orientation</a:t>
            </a:r>
          </a:p>
          <a:p>
            <a:pPr marL="171450" lvl="0" indent="-171450">
              <a:buFont typeface="Arial"/>
              <a:buChar char="•"/>
            </a:pPr>
            <a:r>
              <a:rPr lang="en-US" dirty="0"/>
              <a:t>Understand what influences buying</a:t>
            </a:r>
          </a:p>
          <a:p>
            <a:pPr marL="171450" lvl="0" indent="-171450">
              <a:buFont typeface="Arial"/>
              <a:buChar char="•"/>
            </a:pPr>
            <a:r>
              <a:rPr lang="en-US" dirty="0"/>
              <a:t>Create strategies to attract and serve customers</a:t>
            </a:r>
          </a:p>
          <a:p>
            <a:pPr lvl="0"/>
            <a:endParaRPr lang="en-US" dirty="0"/>
          </a:p>
          <a:p>
            <a:pPr lvl="0"/>
            <a:r>
              <a:rPr lang="en-US" dirty="0" smtClean="0"/>
              <a:t>What is one insight that you will take away from today’s session and apply to your role? Raise your hand or chat in.</a:t>
            </a:r>
          </a:p>
          <a:p>
            <a:pPr lvl="0"/>
            <a:endParaRPr lang="en-US" dirty="0"/>
          </a:p>
          <a:p>
            <a:r>
              <a:rPr lang="en-US" i="1" dirty="0" smtClean="0"/>
              <a:t>Instructions: </a:t>
            </a:r>
            <a:r>
              <a:rPr lang="en-US" dirty="0" smtClean="0"/>
              <a:t>Ask </a:t>
            </a:r>
            <a:r>
              <a:rPr lang="en-US" dirty="0"/>
              <a:t>2-3 participants to share an </a:t>
            </a:r>
            <a:r>
              <a:rPr lang="en-US" dirty="0" smtClean="0"/>
              <a:t>insight or idea.</a:t>
            </a:r>
            <a:endParaRPr lang="en-US" dirty="0"/>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i="1" dirty="0" smtClean="0">
              <a:solidFill>
                <a:srgbClr val="000000"/>
              </a:solidFill>
            </a:endParaRPr>
          </a:p>
          <a:p>
            <a:r>
              <a:rPr lang="en-US" dirty="0"/>
              <a:t>[Time: </a:t>
            </a:r>
            <a:r>
              <a:rPr lang="en-US" kern="1200" dirty="0" smtClean="0">
                <a:solidFill>
                  <a:schemeClr val="tx1"/>
                </a:solidFill>
                <a:effectLst/>
              </a:rPr>
              <a:t>1 minute]</a:t>
            </a:r>
          </a:p>
          <a:p>
            <a:r>
              <a:rPr lang="en-US" b="1" kern="1200" dirty="0" smtClean="0">
                <a:solidFill>
                  <a:schemeClr val="tx1"/>
                </a:solidFill>
                <a:effectLst/>
              </a:rPr>
              <a:t> </a:t>
            </a:r>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kern="1200" dirty="0" smtClean="0">
              <a:solidFill>
                <a:schemeClr val="tx1"/>
              </a:solidFill>
              <a:effectLst/>
            </a:endParaRPr>
          </a:p>
          <a:p>
            <a:r>
              <a:rPr lang="en-US" kern="1200" dirty="0" smtClean="0">
                <a:solidFill>
                  <a:schemeClr val="tx1"/>
                </a:solidFill>
                <a:effectLst/>
              </a:rPr>
              <a:t>The On-the-Job section in the Harvard ManageMentor </a:t>
            </a:r>
            <a:r>
              <a:rPr lang="en-US" dirty="0" smtClean="0"/>
              <a:t>Marketing Essentials </a:t>
            </a:r>
            <a:r>
              <a:rPr lang="en-US" kern="1200" dirty="0" smtClean="0">
                <a:solidFill>
                  <a:schemeClr val="tx1"/>
                </a:solidFill>
                <a:effectLst/>
              </a:rPr>
              <a:t>topic provides an opportunity for you to pick a skill to work on and come up with specific ways to apply and develop the skill in your workplace. For instance, you can pick the skill: </a:t>
            </a:r>
            <a:r>
              <a:rPr lang="en-US" b="1" dirty="0" smtClean="0"/>
              <a:t>Foster a marketing orientation within your team</a:t>
            </a:r>
            <a:r>
              <a:rPr lang="en-US" b="1" kern="1200" dirty="0" smtClean="0">
                <a:solidFill>
                  <a:schemeClr val="tx1"/>
                </a:solidFill>
                <a:effectLst/>
              </a:rPr>
              <a:t>. </a:t>
            </a:r>
            <a:r>
              <a:rPr lang="en-US" kern="1200" dirty="0" smtClean="0">
                <a:solidFill>
                  <a:schemeClr val="tx1"/>
                </a:solidFill>
                <a:effectLst/>
              </a:rPr>
              <a:t>Then you’ll identify specific action items that you can do to apply and develop this skill. For example, you could develop an action item of: “Hold a meeting with my team members to brainstorm ways to </a:t>
            </a:r>
            <a:r>
              <a:rPr lang="en-US" dirty="0" smtClean="0"/>
              <a:t>increase </a:t>
            </a:r>
            <a:r>
              <a:rPr lang="en-US" dirty="0"/>
              <a:t>the information </a:t>
            </a:r>
            <a:r>
              <a:rPr lang="en-US" dirty="0" smtClean="0"/>
              <a:t>we receive </a:t>
            </a:r>
            <a:r>
              <a:rPr lang="en-US" dirty="0"/>
              <a:t>about customers from other teams that have more contact with </a:t>
            </a:r>
            <a:r>
              <a:rPr lang="en-US" dirty="0" smtClean="0"/>
              <a:t>them</a:t>
            </a:r>
            <a:r>
              <a:rPr lang="en-US" kern="1200" dirty="0" smtClean="0">
                <a:solidFill>
                  <a:schemeClr val="tx1"/>
                </a:solidFill>
                <a:effectLst/>
              </a:rPr>
              <a:t>.”</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 complete this learning experience, proceed to the On-the-Job section in the Harvard ManageMentor topic. Remember, the only way to develop a skill is to apply and experiment with the use of that skill in your workplace.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i="1" dirty="0"/>
          </a:p>
          <a:p>
            <a:r>
              <a:rPr lang="en-US" dirty="0"/>
              <a:t>[Time: 2 </a:t>
            </a:r>
            <a:r>
              <a:rPr lang="en-US" dirty="0" smtClean="0"/>
              <a:t>minutes]</a:t>
            </a:r>
            <a:endParaRPr lang="en-US" dirty="0"/>
          </a:p>
          <a:p>
            <a:endParaRPr lang="en-US" i="1" dirty="0"/>
          </a:p>
          <a:p>
            <a:r>
              <a:rPr lang="en-US" i="1" dirty="0"/>
              <a:t>Say</a:t>
            </a:r>
            <a:r>
              <a:rPr lang="en-US" dirty="0"/>
              <a:t>: Good morning/afternoon. This is ________ from ________. We’ll be starting today’s session at ___. As you come online, please take a moment to answer the question on your screen via the chat panel, </a:t>
            </a:r>
            <a:r>
              <a:rPr lang="en-US" dirty="0" smtClean="0"/>
              <a:t>“Who or what determines if a company’s marketing is ‘good’ or ‘bad’?” </a:t>
            </a:r>
            <a:r>
              <a:rPr lang="en-US" dirty="0"/>
              <a:t>We’ll give your colleagues a few more moments to join our </a:t>
            </a:r>
            <a:r>
              <a:rPr lang="en-US" dirty="0" smtClean="0"/>
              <a:t>session, </a:t>
            </a:r>
            <a:r>
              <a:rPr lang="en-US" dirty="0"/>
              <a:t>and then we’ll get started. Thank you.</a:t>
            </a:r>
          </a:p>
          <a:p>
            <a:endParaRPr lang="en-US" i="1" dirty="0"/>
          </a:p>
          <a:p>
            <a:r>
              <a:rPr lang="en-US" i="1" dirty="0"/>
              <a:t>Instructions:</a:t>
            </a:r>
            <a:r>
              <a:rPr lang="en-US" dirty="0"/>
              <a:t> Consider answering the question in the chat panel first to show an example. </a:t>
            </a:r>
            <a:r>
              <a:rPr lang="en-US" i="1" dirty="0"/>
              <a:t>Note: </a:t>
            </a:r>
            <a:r>
              <a:rPr lang="en-US" dirty="0"/>
              <a:t>There is no need to debrief the question now—it will be discussed several slides later. Make note of the most common and least common responses so you are prepared to debrief later.</a:t>
            </a:r>
          </a:p>
          <a:p>
            <a:endParaRPr lang="en-US" b="0" kern="1200" dirty="0" smtClean="0">
              <a:effectLst/>
            </a:endParaRPr>
          </a:p>
          <a:p>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Instructions:</a:t>
            </a:r>
            <a:r>
              <a:rPr lang="en-US" kern="1200" dirty="0" smtClean="0">
                <a:solidFill>
                  <a:schemeClr val="tx1"/>
                </a:solidFill>
                <a:effectLst/>
              </a:rPr>
              <a:t> Thank participants for their </a:t>
            </a:r>
            <a:r>
              <a:rPr lang="en-US" dirty="0" smtClean="0"/>
              <a:t>time</a:t>
            </a:r>
            <a:r>
              <a:rPr lang="en-US" kern="1200" dirty="0" smtClean="0">
                <a:solidFill>
                  <a:schemeClr val="tx1"/>
                </a:solidFill>
                <a:effectLst/>
              </a:rPr>
              <a:t> and active participation.</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a:t>
            </a:r>
            <a:r>
              <a:rPr lang="en-US" b="1" baseline="0" dirty="0" smtClean="0">
                <a:solidFill>
                  <a:srgbClr val="000000"/>
                </a:solidFill>
              </a:rPr>
              <a:t> notes:</a:t>
            </a:r>
          </a:p>
          <a:p>
            <a:endParaRPr lang="en-US" b="1" dirty="0" smtClean="0">
              <a:solidFill>
                <a:srgbClr val="000000"/>
              </a:solidFill>
            </a:endParaRPr>
          </a:p>
          <a:p>
            <a:r>
              <a:rPr lang="en-US" baseline="0" dirty="0" smtClean="0">
                <a:solidFill>
                  <a:srgbClr val="000000"/>
                </a:solidFill>
              </a:rPr>
              <a:t>[</a:t>
            </a:r>
            <a:r>
              <a:rPr lang="en-US" dirty="0"/>
              <a:t>Time</a:t>
            </a:r>
            <a:r>
              <a:rPr lang="en-US" i="0" baseline="0" dirty="0" smtClean="0">
                <a:solidFill>
                  <a:srgbClr val="000000"/>
                </a:solidFill>
              </a:rPr>
              <a:t>: </a:t>
            </a:r>
            <a:r>
              <a:rPr lang="en-US" baseline="0" dirty="0" smtClean="0">
                <a:solidFill>
                  <a:srgbClr val="000000"/>
                </a:solidFill>
              </a:rPr>
              <a:t>1</a:t>
            </a:r>
            <a:r>
              <a:rPr lang="en-US" dirty="0" smtClean="0">
                <a:solidFill>
                  <a:srgbClr val="000000"/>
                </a:solidFill>
              </a:rPr>
              <a:t> minute]</a:t>
            </a:r>
          </a:p>
          <a:p>
            <a:endParaRPr lang="en-US" b="1" baseline="0" dirty="0" smtClean="0">
              <a:solidFill>
                <a:srgbClr val="000000"/>
              </a:solidFill>
            </a:endParaRPr>
          </a:p>
          <a:p>
            <a:r>
              <a:rPr lang="en-US" i="1" baseline="0" dirty="0" smtClean="0">
                <a:solidFill>
                  <a:srgbClr val="000000"/>
                </a:solidFill>
              </a:rPr>
              <a:t>Instructions</a:t>
            </a:r>
            <a:r>
              <a:rPr lang="en-US" baseline="0" dirty="0" smtClean="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smtClean="0">
                <a:solidFill>
                  <a:srgbClr val="000000"/>
                </a:solidFill>
              </a:rPr>
              <a:t>s</a:t>
            </a:r>
            <a:r>
              <a:rPr lang="en-US" baseline="0" dirty="0" smtClean="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smtClean="0">
                <a:solidFill>
                  <a:srgbClr val="000000"/>
                </a:solidFill>
              </a:rPr>
              <a:t>[</a:t>
            </a:r>
            <a:r>
              <a:rPr lang="en-US" dirty="0"/>
              <a:t>Time</a:t>
            </a:r>
            <a:r>
              <a:rPr lang="en-US" dirty="0" smtClean="0">
                <a:solidFill>
                  <a:srgbClr val="000000"/>
                </a:solidFill>
              </a:rPr>
              <a:t>: 1 minute]</a:t>
            </a:r>
          </a:p>
          <a:p>
            <a:endParaRPr lang="en-US" dirty="0" smtClean="0">
              <a:solidFill>
                <a:srgbClr val="000000"/>
              </a:solidFill>
            </a:endParaRPr>
          </a:p>
          <a:p>
            <a:r>
              <a:rPr lang="en-US" i="1" dirty="0" smtClean="0">
                <a:solidFill>
                  <a:srgbClr val="000000"/>
                </a:solidFill>
              </a:rPr>
              <a:t>Say</a:t>
            </a:r>
            <a:r>
              <a:rPr lang="en-US" dirty="0" smtClean="0">
                <a:solidFill>
                  <a:srgbClr val="000000"/>
                </a:solidFill>
              </a:rPr>
              <a:t>: Today’s session has been designed to be an interactive experience. To get the most from the session, here are a few tips about how to participate.</a:t>
            </a:r>
          </a:p>
          <a:p>
            <a:endParaRPr lang="en-US" i="1" dirty="0" smtClean="0">
              <a:solidFill>
                <a:srgbClr val="000000"/>
              </a:solidFill>
            </a:endParaRPr>
          </a:p>
          <a:p>
            <a:r>
              <a:rPr lang="en-US" i="1" dirty="0" smtClean="0">
                <a:solidFill>
                  <a:srgbClr val="000000"/>
                </a:solidFill>
              </a:rPr>
              <a:t>Instructions</a:t>
            </a:r>
            <a:r>
              <a:rPr lang="en-US" dirty="0" smtClean="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a:t>
            </a:r>
            <a:r>
              <a:rPr lang="en-US" dirty="0">
                <a:solidFill>
                  <a:srgbClr val="000000"/>
                </a:solidFill>
              </a:rPr>
              <a:t>H</a:t>
            </a:r>
            <a:r>
              <a:rPr lang="en-US" dirty="0" smtClean="0">
                <a:solidFill>
                  <a:srgbClr val="000000"/>
                </a:solidFill>
              </a:rPr>
              <a:t>and button if you want to share your thoughts with the group.”</a:t>
            </a:r>
          </a:p>
          <a:p>
            <a:endParaRPr lang="en-US" i="1" dirty="0" smtClean="0">
              <a:solidFill>
                <a:srgbClr val="000000"/>
              </a:solidFill>
            </a:endParaRPr>
          </a:p>
          <a:p>
            <a:r>
              <a:rPr lang="en-US" i="1" dirty="0" smtClean="0">
                <a:solidFill>
                  <a:srgbClr val="000000"/>
                </a:solidFill>
              </a:rPr>
              <a:t>Say</a:t>
            </a:r>
            <a:r>
              <a:rPr lang="en-US" dirty="0" smtClean="0">
                <a:solidFill>
                  <a:srgbClr val="000000"/>
                </a:solidFill>
              </a:rPr>
              <a:t>: It appears we are ready to start.</a:t>
            </a:r>
          </a:p>
          <a:p>
            <a:endParaRPr lang="en-US" dirty="0" smtClean="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r>
              <a:rPr lang="en-US" b="1" dirty="0" smtClean="0"/>
              <a:t>:</a:t>
            </a:r>
          </a:p>
          <a:p>
            <a:endParaRPr lang="en-US" b="1" dirty="0"/>
          </a:p>
          <a:p>
            <a:r>
              <a:rPr lang="en-US" dirty="0"/>
              <a:t>[Time: 4 minutes]</a:t>
            </a:r>
          </a:p>
          <a:p>
            <a:endParaRPr lang="en-US" dirty="0"/>
          </a:p>
          <a:p>
            <a:r>
              <a:rPr lang="en-US" i="1" dirty="0"/>
              <a:t>Say: </a:t>
            </a:r>
            <a:r>
              <a:rPr lang="en-US" dirty="0" smtClean="0"/>
              <a:t>There have been more than a few examples of epic marketing mistakes. Ford’s Edsel, “New Coke,” and American Airlines’ “Free Flights for Life” promotion are a few that come to mind. You can likely think of others.</a:t>
            </a:r>
          </a:p>
          <a:p>
            <a:endParaRPr lang="en-US" dirty="0"/>
          </a:p>
          <a:p>
            <a:r>
              <a:rPr lang="en-US" dirty="0" smtClean="0"/>
              <a:t>But apart from these universally acknowledged misfires, who </a:t>
            </a:r>
            <a:r>
              <a:rPr lang="en-US" dirty="0"/>
              <a:t>or what </a:t>
            </a:r>
            <a:r>
              <a:rPr lang="en-US" dirty="0" smtClean="0"/>
              <a:t>exactly determines </a:t>
            </a:r>
            <a:r>
              <a:rPr lang="en-US" dirty="0"/>
              <a:t>if </a:t>
            </a:r>
            <a:r>
              <a:rPr lang="en-US" dirty="0" smtClean="0"/>
              <a:t>the average </a:t>
            </a:r>
            <a:r>
              <a:rPr lang="en-US" dirty="0"/>
              <a:t>company’s marketing is “good” or “bad”? </a:t>
            </a:r>
          </a:p>
          <a:p>
            <a:endParaRPr lang="en-US" dirty="0"/>
          </a:p>
          <a:p>
            <a:r>
              <a:rPr lang="en-US" dirty="0"/>
              <a:t>You’ve shared some interesting perspectives on chat.</a:t>
            </a:r>
          </a:p>
          <a:p>
            <a:endParaRPr lang="en-US" i="1" dirty="0"/>
          </a:p>
          <a:p>
            <a:r>
              <a:rPr lang="en-US" i="1" dirty="0"/>
              <a:t>Instructions: </a:t>
            </a:r>
            <a:r>
              <a:rPr lang="en-US" dirty="0"/>
              <a:t>Highlight </a:t>
            </a:r>
            <a:r>
              <a:rPr lang="en-US" dirty="0" smtClean="0"/>
              <a:t>selected responses </a:t>
            </a:r>
            <a:r>
              <a:rPr lang="en-US" dirty="0"/>
              <a:t>and call on 2-3 participants to </a:t>
            </a:r>
            <a:r>
              <a:rPr lang="en-US" dirty="0" smtClean="0"/>
              <a:t>expand </a:t>
            </a:r>
            <a:r>
              <a:rPr lang="en-US" dirty="0"/>
              <a:t>on their answers.</a:t>
            </a:r>
          </a:p>
          <a:p>
            <a:endParaRPr lang="en-US" dirty="0"/>
          </a:p>
          <a:p>
            <a:r>
              <a:rPr lang="en-US" i="1" dirty="0"/>
              <a:t>Note: </a:t>
            </a:r>
            <a:r>
              <a:rPr lang="en-US" dirty="0"/>
              <a:t>Experienced facilitators may wish to use the annotation feature to summarize responses in writing on the slide or using </a:t>
            </a:r>
            <a:r>
              <a:rPr lang="en-US" dirty="0" smtClean="0"/>
              <a:t>the virtual white </a:t>
            </a:r>
            <a:r>
              <a:rPr lang="en-US" dirty="0"/>
              <a:t>board. </a:t>
            </a:r>
          </a:p>
          <a:p>
            <a:r>
              <a:rPr lang="en-US" dirty="0"/>
              <a:t> </a:t>
            </a:r>
          </a:p>
          <a:p>
            <a:pPr lvl="0"/>
            <a:r>
              <a:rPr lang="en-US" i="1" dirty="0"/>
              <a:t>Say</a:t>
            </a:r>
            <a:r>
              <a:rPr lang="en-US" i="1" dirty="0" smtClean="0"/>
              <a:t>: </a:t>
            </a:r>
            <a:r>
              <a:rPr lang="en-US" dirty="0" smtClean="0"/>
              <a:t>Actually, there is only one right answer to this question. </a:t>
            </a:r>
            <a:r>
              <a:rPr lang="en-US" i="1" dirty="0"/>
              <a:t>The </a:t>
            </a:r>
            <a:r>
              <a:rPr lang="en-US" i="1" u="sng" dirty="0" smtClean="0"/>
              <a:t>customer</a:t>
            </a:r>
            <a:r>
              <a:rPr lang="en-US" i="1" dirty="0"/>
              <a:t> </a:t>
            </a:r>
            <a:r>
              <a:rPr lang="en-US" i="1" dirty="0" smtClean="0"/>
              <a:t>ultimately </a:t>
            </a:r>
            <a:r>
              <a:rPr lang="en-US" i="1" dirty="0"/>
              <a:t>decides if a company’s marketing is “good” or “bad.” If your marketing speaks to and motivates your target, it’s a win; if it doesn’t, you have some work to do. </a:t>
            </a:r>
            <a:endParaRPr lang="en-US" i="1" dirty="0" smtClean="0"/>
          </a:p>
          <a:p>
            <a:pPr lvl="0"/>
            <a:endParaRPr lang="en-US" b="0" i="1" kern="1200" dirty="0">
              <a:effectLst/>
            </a:endParaRPr>
          </a:p>
          <a:p>
            <a:pPr lvl="0"/>
            <a:r>
              <a:rPr lang="en-US" dirty="0"/>
              <a:t>How much do you really know about your customers? Do you study their habits, pay attention to their needs, and work to communicate with them? Do you know what speaks to them and what sends them packing? Marketing effectively starts with knowing your customer</a:t>
            </a:r>
            <a:r>
              <a:rPr lang="en-US" u="sng" dirty="0"/>
              <a:t>s</a:t>
            </a:r>
            <a:r>
              <a:rPr lang="en-US" dirty="0"/>
              <a:t> and what they really </a:t>
            </a:r>
            <a:r>
              <a:rPr lang="en-US" dirty="0" smtClean="0"/>
              <a:t>want, then </a:t>
            </a:r>
            <a:r>
              <a:rPr lang="en-US" dirty="0"/>
              <a:t>giving it to them in a way that they'll appreciate, makes them feel </a:t>
            </a:r>
            <a:r>
              <a:rPr lang="en-US" dirty="0" smtClean="0"/>
              <a:t>valued</a:t>
            </a:r>
            <a:r>
              <a:rPr lang="en-US" smtClean="0"/>
              <a:t>, and </a:t>
            </a:r>
            <a:r>
              <a:rPr lang="en-US" dirty="0"/>
              <a:t>at the same time, differentiates you from your competition. Marketing helps create and sustain the customer relationships that are vital to your organization’s success. It is everyone’s job—not just the responsibility of one department or a group of experts. This café is designed to help you to cultivate key skills to help your company win in the markets you serve. </a:t>
            </a:r>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dirty="0"/>
              <a:t>[Time: </a:t>
            </a:r>
            <a:r>
              <a:rPr lang="en-US" kern="1200" dirty="0" smtClean="0">
                <a:solidFill>
                  <a:schemeClr val="tx1"/>
                </a:solidFill>
                <a:effectLst/>
              </a:rPr>
              <a:t>1 minute]</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dirty="0"/>
              <a:t>When you and your team approach </a:t>
            </a:r>
            <a:r>
              <a:rPr lang="en-US" dirty="0" smtClean="0"/>
              <a:t>your work with a marketing mindset, </a:t>
            </a:r>
            <a:r>
              <a:rPr lang="en-US" dirty="0"/>
              <a:t>you create important value for your organization. That's because no matter what department you work in, you need to understand who your customers are and what they need. Even if you work in a non-customer-facing group, you want to take every opportunity to embrace a marketing mindset</a:t>
            </a:r>
            <a:r>
              <a:rPr lang="en-US" dirty="0" smtClean="0"/>
              <a:t>. </a:t>
            </a:r>
          </a:p>
          <a:p>
            <a:endParaRPr lang="en-US" kern="1200" dirty="0">
              <a:solidFill>
                <a:schemeClr val="tx1"/>
              </a:solidFill>
              <a:effectLst/>
            </a:endParaRPr>
          </a:p>
          <a:p>
            <a:r>
              <a:rPr lang="en-US" kern="1200" dirty="0" smtClean="0">
                <a:solidFill>
                  <a:schemeClr val="tx1"/>
                </a:solidFill>
                <a:effectLst/>
              </a:rPr>
              <a:t>Our </a:t>
            </a:r>
            <a:r>
              <a:rPr lang="en-US" dirty="0"/>
              <a:t>café </a:t>
            </a:r>
            <a:r>
              <a:rPr lang="en-US" kern="1200" dirty="0" smtClean="0">
                <a:solidFill>
                  <a:schemeClr val="tx1"/>
                </a:solidFill>
                <a:effectLst/>
              </a:rPr>
              <a:t>today will help you do that, focusing on how to:</a:t>
            </a:r>
          </a:p>
          <a:p>
            <a:endParaRPr lang="en-US" kern="1200" dirty="0" smtClean="0">
              <a:solidFill>
                <a:schemeClr val="tx1"/>
              </a:solidFill>
              <a:effectLst/>
            </a:endParaRPr>
          </a:p>
          <a:p>
            <a:pPr marL="171450" lvl="0" indent="-171450">
              <a:buFont typeface="Arial"/>
              <a:buChar char="•"/>
            </a:pPr>
            <a:r>
              <a:rPr lang="en-US" b="1" kern="1200" dirty="0" smtClean="0">
                <a:solidFill>
                  <a:schemeClr val="tx1"/>
                </a:solidFill>
                <a:effectLst/>
              </a:rPr>
              <a:t>Develop a marketing orientation </a:t>
            </a:r>
            <a:r>
              <a:rPr lang="en-US" kern="1200" dirty="0" smtClean="0">
                <a:solidFill>
                  <a:schemeClr val="tx1"/>
                </a:solidFill>
                <a:effectLst/>
              </a:rPr>
              <a:t>by cultivating a customer-focused mindset</a:t>
            </a:r>
            <a:r>
              <a:rPr lang="en-US" dirty="0" smtClean="0"/>
              <a:t>—that is, </a:t>
            </a:r>
            <a:r>
              <a:rPr lang="en-US" kern="1200" dirty="0" smtClean="0">
                <a:solidFill>
                  <a:schemeClr val="tx1"/>
                </a:solidFill>
                <a:effectLst/>
              </a:rPr>
              <a:t>homing in on what your customer wants </a:t>
            </a:r>
            <a:r>
              <a:rPr lang="en-US" dirty="0" smtClean="0"/>
              <a:t>and </a:t>
            </a:r>
            <a:r>
              <a:rPr lang="en-US" kern="1200" dirty="0" smtClean="0">
                <a:solidFill>
                  <a:schemeClr val="tx1"/>
                </a:solidFill>
                <a:effectLst/>
              </a:rPr>
              <a:t>needs rather than solely on what you want to sell to them.</a:t>
            </a:r>
          </a:p>
          <a:p>
            <a:pPr marL="171450" lvl="0" indent="-171450">
              <a:buFont typeface="Arial"/>
              <a:buChar char="•"/>
            </a:pPr>
            <a:r>
              <a:rPr lang="en-US" b="1" kern="1200" dirty="0" smtClean="0">
                <a:solidFill>
                  <a:schemeClr val="tx1"/>
                </a:solidFill>
                <a:effectLst/>
              </a:rPr>
              <a:t>Understand what influences buying</a:t>
            </a:r>
            <a:r>
              <a:rPr lang="en-US" kern="1200" dirty="0" smtClean="0">
                <a:solidFill>
                  <a:schemeClr val="tx1"/>
                </a:solidFill>
                <a:effectLst/>
              </a:rPr>
              <a:t> and what factors differentiate your offering from your competitors.</a:t>
            </a:r>
          </a:p>
          <a:p>
            <a:pPr marL="171450" lvl="0" indent="-171450">
              <a:buFont typeface="Arial"/>
              <a:buChar char="•"/>
            </a:pPr>
            <a:r>
              <a:rPr lang="en-US" b="1" dirty="0" smtClean="0"/>
              <a:t>Create strategies to attract and serve customers, </a:t>
            </a:r>
            <a:r>
              <a:rPr lang="en-US" dirty="0" smtClean="0"/>
              <a:t>with particular emphasis on exploring strategies to win hearts, minds, and market share in </a:t>
            </a:r>
            <a:r>
              <a:rPr lang="en-US" i="1" dirty="0" smtClean="0"/>
              <a:t>your industry.</a:t>
            </a:r>
            <a:endParaRPr lang="en-US" i="1"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sz="1000" b="1" dirty="0" smtClean="0"/>
              <a:t>Facilitator notes:</a:t>
            </a:r>
          </a:p>
          <a:p>
            <a:endParaRPr lang="en-US" sz="1000" i="1" dirty="0" smtClean="0"/>
          </a:p>
          <a:p>
            <a:r>
              <a:rPr lang="en-US" dirty="0" smtClean="0"/>
              <a:t>[</a:t>
            </a:r>
            <a:r>
              <a:rPr lang="en-US" dirty="0"/>
              <a:t>Time</a:t>
            </a:r>
            <a:r>
              <a:rPr lang="en-US" dirty="0" smtClean="0"/>
              <a:t>: 1/2 minute]</a:t>
            </a:r>
          </a:p>
          <a:p>
            <a:endParaRPr lang="en-US" sz="1000" i="1" dirty="0" smtClean="0"/>
          </a:p>
          <a:p>
            <a:r>
              <a:rPr lang="en-US" i="1" dirty="0" smtClean="0"/>
              <a:t>Say: </a:t>
            </a:r>
            <a:r>
              <a:rPr lang="en-US" dirty="0"/>
              <a:t>You can help your company become more competitive by cultivating a marketing orientation. A company has a marketing orientation when everyone works to</a:t>
            </a:r>
            <a:r>
              <a:rPr lang="en-US" dirty="0" smtClean="0"/>
              <a:t>:</a:t>
            </a:r>
          </a:p>
          <a:p>
            <a:endParaRPr lang="en-US" dirty="0"/>
          </a:p>
          <a:p>
            <a:pPr marL="171450" indent="-171450">
              <a:buFont typeface="Arial"/>
              <a:buChar char="•"/>
            </a:pPr>
            <a:r>
              <a:rPr lang="en-US" b="1" dirty="0"/>
              <a:t>Understand the customer.</a:t>
            </a:r>
            <a:r>
              <a:rPr lang="en-US" dirty="0"/>
              <a:t> How do </a:t>
            </a:r>
            <a:r>
              <a:rPr lang="en-US" dirty="0" smtClean="0"/>
              <a:t>your </a:t>
            </a:r>
            <a:r>
              <a:rPr lang="en-US" dirty="0"/>
              <a:t>customers behave? What do they need? What’s affecting their lives? </a:t>
            </a:r>
          </a:p>
          <a:p>
            <a:pPr marL="171450" indent="-171450">
              <a:buFont typeface="Arial"/>
              <a:buChar char="•"/>
            </a:pPr>
            <a:r>
              <a:rPr lang="en-US" b="1" dirty="0"/>
              <a:t>Satisfy the customer’s wants and needs.</a:t>
            </a:r>
            <a:r>
              <a:rPr lang="en-US" dirty="0"/>
              <a:t> Develop market-differentiated products and services. Provide these products not just for customers’ stated needs, but for their unexpressed needs as well.  </a:t>
            </a:r>
          </a:p>
          <a:p>
            <a:pPr marL="171450" indent="-171450">
              <a:buFont typeface="Arial"/>
              <a:buChar char="•"/>
            </a:pPr>
            <a:r>
              <a:rPr lang="en-US" b="1" dirty="0"/>
              <a:t>Create awareness and interest in your organization’s products, services, or ideas.</a:t>
            </a:r>
            <a:r>
              <a:rPr lang="en-US" dirty="0"/>
              <a:t> </a:t>
            </a:r>
            <a:r>
              <a:rPr lang="en-US" dirty="0" smtClean="0"/>
              <a:t>Produce </a:t>
            </a:r>
            <a:r>
              <a:rPr lang="en-US" dirty="0"/>
              <a:t>content </a:t>
            </a:r>
            <a:r>
              <a:rPr lang="en-US" dirty="0" smtClean="0"/>
              <a:t>that makes emotional </a:t>
            </a:r>
            <a:r>
              <a:rPr lang="en-US" dirty="0"/>
              <a:t>connections with customers. </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51931" y="3649127"/>
            <a:ext cx="5554133" cy="5494867"/>
          </a:xfrm>
        </p:spPr>
        <p:txBody>
          <a:bodyPr/>
          <a:lstStyle/>
          <a:p>
            <a:r>
              <a:rPr lang="en-US" sz="850" b="1" dirty="0" smtClean="0"/>
              <a:t>Facilitator notes:</a:t>
            </a:r>
          </a:p>
          <a:p>
            <a:endParaRPr lang="en-US" sz="850" b="1" dirty="0" smtClean="0"/>
          </a:p>
          <a:p>
            <a:r>
              <a:rPr lang="en-US" sz="850" dirty="0"/>
              <a:t>[Time: </a:t>
            </a:r>
            <a:r>
              <a:rPr lang="en-US" sz="850" dirty="0" smtClean="0"/>
              <a:t>8</a:t>
            </a:r>
            <a:r>
              <a:rPr lang="en-US" sz="850" kern="1200" dirty="0" smtClean="0">
                <a:solidFill>
                  <a:schemeClr val="tx1"/>
                </a:solidFill>
                <a:effectLst/>
              </a:rPr>
              <a:t> minutes]</a:t>
            </a:r>
          </a:p>
          <a:p>
            <a:endParaRPr lang="en-US" sz="850" i="1" kern="1200" dirty="0" smtClean="0">
              <a:solidFill>
                <a:schemeClr val="tx1"/>
              </a:solidFill>
              <a:effectLst/>
            </a:endParaRPr>
          </a:p>
          <a:p>
            <a:r>
              <a:rPr lang="en-US" sz="850" i="1" kern="1200" dirty="0" smtClean="0">
                <a:solidFill>
                  <a:schemeClr val="tx1"/>
                </a:solidFill>
                <a:effectLst/>
              </a:rPr>
              <a:t>Say:</a:t>
            </a:r>
            <a:r>
              <a:rPr lang="en-US" sz="850" i="0" kern="1200" dirty="0" smtClean="0">
                <a:solidFill>
                  <a:schemeClr val="tx1"/>
                </a:solidFill>
                <a:effectLst/>
              </a:rPr>
              <a:t> </a:t>
            </a:r>
            <a:r>
              <a:rPr lang="en-US" sz="850" dirty="0"/>
              <a:t>A marketing orientation doesn’t require technical expertise. Instead, it’s a continual focus on the question: </a:t>
            </a:r>
            <a:r>
              <a:rPr lang="en-US" sz="850" i="1" dirty="0"/>
              <a:t>Why should someone buy </a:t>
            </a:r>
            <a:r>
              <a:rPr lang="en-US" sz="850" i="1" dirty="0" smtClean="0"/>
              <a:t>your </a:t>
            </a:r>
            <a:r>
              <a:rPr lang="en-US" sz="850" i="1" dirty="0"/>
              <a:t>product, adopt </a:t>
            </a:r>
            <a:r>
              <a:rPr lang="en-US" sz="850" i="1" dirty="0" smtClean="0"/>
              <a:t>your </a:t>
            </a:r>
            <a:r>
              <a:rPr lang="en-US" sz="850" i="1" dirty="0"/>
              <a:t>idea, or try </a:t>
            </a:r>
            <a:r>
              <a:rPr lang="en-US" sz="850" i="1" dirty="0" smtClean="0"/>
              <a:t>your </a:t>
            </a:r>
            <a:r>
              <a:rPr lang="en-US" sz="850" i="1" dirty="0"/>
              <a:t>service instead of someone else’s?</a:t>
            </a:r>
            <a:r>
              <a:rPr lang="en-US" sz="850" dirty="0"/>
              <a:t> </a:t>
            </a:r>
            <a:r>
              <a:rPr lang="en-US" sz="850" dirty="0" smtClean="0"/>
              <a:t>Even </a:t>
            </a:r>
            <a:r>
              <a:rPr lang="en-US" sz="850" dirty="0"/>
              <a:t>if you run an internal service team, such as information technology or human resources, you can use marketing techniques</a:t>
            </a:r>
            <a:r>
              <a:rPr lang="en-US" sz="850" dirty="0" smtClean="0"/>
              <a:t>—in this case, your </a:t>
            </a:r>
            <a:r>
              <a:rPr lang="en-US" sz="850" dirty="0"/>
              <a:t>customers are others in your organization.</a:t>
            </a:r>
          </a:p>
          <a:p>
            <a:endParaRPr lang="en-US" sz="850" dirty="0"/>
          </a:p>
          <a:p>
            <a:r>
              <a:rPr lang="en-US" sz="850" dirty="0" smtClean="0"/>
              <a:t>In preparation for our session today, you were asked to complete </a:t>
            </a:r>
            <a:r>
              <a:rPr lang="en-US" sz="850" dirty="0"/>
              <a:t>the “Worksheet for Developing a Marketing </a:t>
            </a:r>
            <a:r>
              <a:rPr lang="en-US" sz="850" dirty="0" smtClean="0"/>
              <a:t>Orientation.” We’ll debrief some of the key facets of that worksheet now.</a:t>
            </a:r>
            <a:endParaRPr lang="en-US" sz="850" dirty="0"/>
          </a:p>
          <a:p>
            <a:endParaRPr lang="en-US" sz="850" dirty="0"/>
          </a:p>
          <a:p>
            <a:r>
              <a:rPr lang="en-US" sz="850" dirty="0" smtClean="0"/>
              <a:t>Let’s start with a quick check-in about the exercise: Did anyone uncover new insights about their customers and their relationships with them as a result of taking a systematic look at their customers’ wants and needs? Raise your hand if you did. </a:t>
            </a:r>
            <a:endParaRPr lang="en-US" sz="850" dirty="0"/>
          </a:p>
          <a:p>
            <a:endParaRPr lang="en-US" sz="850" dirty="0" smtClean="0"/>
          </a:p>
          <a:p>
            <a:r>
              <a:rPr lang="en-US" sz="850" i="1" dirty="0"/>
              <a:t>Instructions</a:t>
            </a:r>
            <a:r>
              <a:rPr lang="en-US" sz="850" dirty="0"/>
              <a:t>: Encourage participants to use the </a:t>
            </a:r>
            <a:r>
              <a:rPr lang="en-US" sz="850" dirty="0" smtClean="0"/>
              <a:t>Raise Hand function to share, and make a note of individuals to call on throughout the discussion to debrief the worksheet. Then:</a:t>
            </a:r>
          </a:p>
          <a:p>
            <a:pPr marL="171450" indent="-171450">
              <a:buFont typeface="Arial"/>
              <a:buChar char="•"/>
            </a:pPr>
            <a:r>
              <a:rPr lang="en-US" sz="850" i="1" dirty="0" smtClean="0"/>
              <a:t>Say (</a:t>
            </a:r>
            <a:r>
              <a:rPr lang="en-US" sz="850" b="1" i="1" dirty="0" smtClean="0"/>
              <a:t>if you see </a:t>
            </a:r>
            <a:r>
              <a:rPr lang="en-US" sz="850" b="1" i="1" u="sng" dirty="0" smtClean="0"/>
              <a:t>any</a:t>
            </a:r>
            <a:r>
              <a:rPr lang="en-US" sz="850" b="1" i="1" dirty="0" smtClean="0"/>
              <a:t> hands raised</a:t>
            </a:r>
            <a:r>
              <a:rPr lang="en-US" sz="850" i="1" dirty="0" smtClean="0"/>
              <a:t>)</a:t>
            </a:r>
            <a:r>
              <a:rPr lang="en-US" sz="850" dirty="0" smtClean="0"/>
              <a:t>: That’s great. We will definitely want to hear your insights in a few moments.</a:t>
            </a:r>
            <a:endParaRPr lang="en-US" sz="850" dirty="0"/>
          </a:p>
          <a:p>
            <a:pPr marL="171450" indent="-171450">
              <a:buFont typeface="Arial"/>
              <a:buChar char="•"/>
            </a:pPr>
            <a:r>
              <a:rPr lang="en-US" sz="850" i="1" dirty="0" smtClean="0"/>
              <a:t>Say (</a:t>
            </a:r>
            <a:r>
              <a:rPr lang="en-US" sz="850" b="1" i="1" dirty="0" smtClean="0"/>
              <a:t>if you </a:t>
            </a:r>
            <a:r>
              <a:rPr lang="en-US" sz="850" b="1" i="1" u="sng" dirty="0" smtClean="0"/>
              <a:t>don’t</a:t>
            </a:r>
            <a:r>
              <a:rPr lang="en-US" sz="850" b="1" i="1" dirty="0" smtClean="0"/>
              <a:t> see any hands raised</a:t>
            </a:r>
            <a:r>
              <a:rPr lang="en-US" sz="850" i="1" dirty="0" smtClean="0"/>
              <a:t>)</a:t>
            </a:r>
            <a:r>
              <a:rPr lang="en-US" sz="850" dirty="0" smtClean="0"/>
              <a:t>: Perhaps we’re already very close to our customers. </a:t>
            </a:r>
            <a:r>
              <a:rPr lang="en-US" sz="850" dirty="0"/>
              <a:t>W</a:t>
            </a:r>
            <a:r>
              <a:rPr lang="en-US" sz="850" dirty="0" smtClean="0"/>
              <a:t>e may uncover some new insights as we work together today. </a:t>
            </a:r>
          </a:p>
          <a:p>
            <a:endParaRPr lang="en-US" sz="850" dirty="0"/>
          </a:p>
          <a:p>
            <a:r>
              <a:rPr lang="en-US" sz="850" i="1" dirty="0"/>
              <a:t>Say:</a:t>
            </a:r>
            <a:r>
              <a:rPr lang="en-US" sz="850" dirty="0"/>
              <a:t> </a:t>
            </a:r>
            <a:r>
              <a:rPr lang="en-US" sz="850" dirty="0" smtClean="0"/>
              <a:t>Let’s see if we can add to our insights now by sharing what we’ve documented. Who are a few of the target customers you examined—both internal and external? Please chat in a target customer you identified on your worksheet, and we’ll pick a few to assess together.</a:t>
            </a:r>
          </a:p>
          <a:p>
            <a:endParaRPr lang="en-US" sz="850" i="1" dirty="0"/>
          </a:p>
          <a:p>
            <a:r>
              <a:rPr lang="en-US" sz="850" i="1" dirty="0" smtClean="0"/>
              <a:t>Instructions: </a:t>
            </a:r>
            <a:r>
              <a:rPr lang="en-US" sz="850" dirty="0" smtClean="0"/>
              <a:t>Ask each participant to chat in one target customer. Pick 3-4 (ideally a combination of internal and external targets) to assess, focusing on the customer types referenced most often by the group. Annotate them on the slide under “Target Customers.”</a:t>
            </a:r>
            <a:endParaRPr lang="en-US" sz="850" dirty="0"/>
          </a:p>
          <a:p>
            <a:endParaRPr lang="en-US" sz="850" i="1" dirty="0"/>
          </a:p>
          <a:p>
            <a:r>
              <a:rPr lang="en-US" sz="850" i="1" dirty="0"/>
              <a:t>Say:</a:t>
            </a:r>
            <a:r>
              <a:rPr lang="en-US" sz="850" dirty="0"/>
              <a:t> </a:t>
            </a:r>
            <a:r>
              <a:rPr lang="en-US" sz="850" dirty="0" smtClean="0"/>
              <a:t>Let’s look at a few of these target customers together in greater depth, examining what each wants and needs </a:t>
            </a:r>
            <a:r>
              <a:rPr lang="en-US" sz="850" b="1" i="1" dirty="0" smtClean="0"/>
              <a:t>the</a:t>
            </a:r>
            <a:r>
              <a:rPr lang="en-US" sz="850" dirty="0" smtClean="0"/>
              <a:t> </a:t>
            </a:r>
            <a:r>
              <a:rPr lang="en-US" sz="850" b="1" i="1" dirty="0" smtClean="0"/>
              <a:t>most</a:t>
            </a:r>
            <a:r>
              <a:rPr lang="en-US" sz="850" dirty="0" smtClean="0"/>
              <a:t>. </a:t>
            </a:r>
            <a:endParaRPr lang="en-US" sz="850" i="1" kern="1200" dirty="0" smtClean="0">
              <a:solidFill>
                <a:schemeClr val="tx1"/>
              </a:solidFill>
              <a:effectLst/>
            </a:endParaRPr>
          </a:p>
          <a:p>
            <a:endParaRPr lang="en-US" sz="850" kern="1200" dirty="0" smtClean="0">
              <a:solidFill>
                <a:schemeClr val="tx1"/>
              </a:solidFill>
              <a:effectLst/>
            </a:endParaRPr>
          </a:p>
          <a:p>
            <a:r>
              <a:rPr lang="en-US" sz="850" i="1" dirty="0"/>
              <a:t>Instructions: </a:t>
            </a:r>
            <a:r>
              <a:rPr lang="en-US" sz="850" dirty="0" smtClean="0"/>
              <a:t>For each target customer, ask the group to chat in or raise a hand to share that customer’s biggest want or need. Annotate the responses on the slide under “Wants and Needs.”</a:t>
            </a:r>
          </a:p>
          <a:p>
            <a:endParaRPr lang="en-US" sz="850" dirty="0"/>
          </a:p>
          <a:p>
            <a:pPr marL="0" lvl="1"/>
            <a:r>
              <a:rPr lang="en-US" sz="850" i="1" dirty="0" smtClean="0"/>
              <a:t>Say: </a:t>
            </a:r>
            <a:r>
              <a:rPr lang="en-US" sz="850" dirty="0" smtClean="0"/>
              <a:t>Thanks for these responses. What do your assessments tell you about your target clients? </a:t>
            </a:r>
            <a:r>
              <a:rPr lang="en-US" sz="850" dirty="0"/>
              <a:t>What additional insights </a:t>
            </a:r>
            <a:r>
              <a:rPr lang="en-US" sz="850" dirty="0" smtClean="0"/>
              <a:t>can </a:t>
            </a:r>
            <a:r>
              <a:rPr lang="en-US" sz="850" dirty="0"/>
              <a:t>you gain by assessing your customers’ wants and </a:t>
            </a:r>
            <a:r>
              <a:rPr lang="en-US" sz="850" dirty="0" smtClean="0"/>
              <a:t>needs, </a:t>
            </a:r>
            <a:r>
              <a:rPr lang="en-US" sz="850" dirty="0"/>
              <a:t>rather than focusing solely on what you want to sell to them</a:t>
            </a:r>
            <a:r>
              <a:rPr lang="en-US" sz="850" dirty="0" smtClean="0"/>
              <a:t>? Raise your hand to share your perspective.</a:t>
            </a:r>
          </a:p>
          <a:p>
            <a:endParaRPr lang="en-US" sz="850" dirty="0"/>
          </a:p>
          <a:p>
            <a:r>
              <a:rPr lang="en-US" sz="850" i="1" dirty="0" smtClean="0"/>
              <a:t>Instructions: </a:t>
            </a:r>
            <a:r>
              <a:rPr lang="en-US" sz="850" dirty="0" smtClean="0"/>
              <a:t>Call on 1-2 people to share their observations. You may prompt the group with an observation of your own and/or call on those who raised their hands in response to your initial question regarding insights from the homework.</a:t>
            </a:r>
            <a:endParaRPr lang="en-US" sz="850" dirty="0"/>
          </a:p>
          <a:p>
            <a:endParaRPr lang="en-US" sz="850"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b="1" dirty="0" smtClean="0"/>
              <a:t>Facilitator notes:</a:t>
            </a:r>
          </a:p>
          <a:p>
            <a:endParaRPr lang="en-US" b="1" dirty="0" smtClean="0"/>
          </a:p>
          <a:p>
            <a:r>
              <a:rPr lang="en-US" dirty="0"/>
              <a:t>[Time: </a:t>
            </a:r>
            <a:r>
              <a:rPr lang="en-US" dirty="0" smtClean="0"/>
              <a:t>3</a:t>
            </a:r>
            <a:r>
              <a:rPr lang="en-US" dirty="0"/>
              <a:t> </a:t>
            </a:r>
            <a:r>
              <a:rPr lang="en-US" dirty="0" smtClean="0"/>
              <a:t>1/2</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a:t>
            </a:r>
            <a:r>
              <a:rPr lang="en-US" i="0" kern="1200" dirty="0" smtClean="0">
                <a:solidFill>
                  <a:schemeClr val="tx1"/>
                </a:solidFill>
                <a:effectLst/>
              </a:rPr>
              <a:t> </a:t>
            </a:r>
            <a:r>
              <a:rPr lang="en-US" dirty="0" smtClean="0"/>
              <a:t>Let’s look at some of the additional aspects of the worksheet you completed. Having made a systematic assessment of your customers and their wants and needs, how well do you believe that you know your customers on average—recognizing that you probably know more about some than others? Let’s check in again about our collective attitudes, this time using a 1-5 scale, where 1 is “Not very well” and 5 is “As well as you know yourself.” Please chat in a number from 1 to 5.</a:t>
            </a:r>
          </a:p>
          <a:p>
            <a:endParaRPr lang="en-US" dirty="0"/>
          </a:p>
          <a:p>
            <a:r>
              <a:rPr lang="en-US" i="1" dirty="0" smtClean="0"/>
              <a:t>Instructions</a:t>
            </a:r>
            <a:r>
              <a:rPr lang="en-US" dirty="0" smtClean="0"/>
              <a:t>: Monitor the chat and estimate an average rating of the responses.</a:t>
            </a:r>
          </a:p>
          <a:p>
            <a:endParaRPr lang="en-US" dirty="0"/>
          </a:p>
          <a:p>
            <a:pPr lvl="0"/>
            <a:r>
              <a:rPr lang="en-US" i="1" dirty="0" smtClean="0"/>
              <a:t>Say</a:t>
            </a:r>
            <a:r>
              <a:rPr lang="en-US" dirty="0" smtClean="0"/>
              <a:t>: Even if you believe that you know all of your customers extremely well, the challenge is that customers are always changing. What they want today may not be what they need tomorrow. You need to work hard to maintain a strong relationship with them. The worksheet asked you to consider specific </a:t>
            </a:r>
            <a:r>
              <a:rPr lang="en-US" dirty="0"/>
              <a:t>steps </a:t>
            </a:r>
            <a:r>
              <a:rPr lang="en-US" dirty="0" smtClean="0"/>
              <a:t>your </a:t>
            </a:r>
            <a:r>
              <a:rPr lang="en-US" dirty="0"/>
              <a:t>team </a:t>
            </a:r>
            <a:r>
              <a:rPr lang="en-US" dirty="0" smtClean="0"/>
              <a:t>can take </a:t>
            </a:r>
            <a:r>
              <a:rPr lang="en-US" dirty="0"/>
              <a:t>to get to know customers </a:t>
            </a:r>
            <a:r>
              <a:rPr lang="en-US" dirty="0" smtClean="0"/>
              <a:t>better.</a:t>
            </a:r>
            <a:r>
              <a:rPr lang="en-US" i="1" dirty="0" smtClean="0"/>
              <a:t> </a:t>
            </a:r>
            <a:r>
              <a:rPr lang="en-US" dirty="0" smtClean="0"/>
              <a:t>Examples include conducting </a:t>
            </a:r>
            <a:r>
              <a:rPr lang="en-US" dirty="0"/>
              <a:t>customer surveys and </a:t>
            </a:r>
            <a:r>
              <a:rPr lang="en-US" dirty="0" smtClean="0"/>
              <a:t>interviews or tracking </a:t>
            </a:r>
            <a:r>
              <a:rPr lang="en-US" dirty="0"/>
              <a:t>key customers’ experiences with the organization</a:t>
            </a:r>
            <a:r>
              <a:rPr lang="en-US" dirty="0" smtClean="0"/>
              <a:t>. </a:t>
            </a:r>
            <a:endParaRPr lang="en-US" dirty="0"/>
          </a:p>
          <a:p>
            <a:endParaRPr lang="en-US" dirty="0"/>
          </a:p>
          <a:p>
            <a:r>
              <a:rPr lang="en-US" i="1" dirty="0" smtClean="0"/>
              <a:t>Ask: </a:t>
            </a:r>
            <a:r>
              <a:rPr lang="en-US" dirty="0" smtClean="0"/>
              <a:t>What specific steps did you document to help your team get to know your customers better? Raise your hand if you would like to share some of the strategies you’ve listed.</a:t>
            </a:r>
          </a:p>
          <a:p>
            <a:endParaRPr lang="en-US" dirty="0"/>
          </a:p>
          <a:p>
            <a:r>
              <a:rPr lang="en-US" i="1" dirty="0" smtClean="0"/>
              <a:t>Instructions</a:t>
            </a:r>
            <a:r>
              <a:rPr lang="en-US" dirty="0" smtClean="0"/>
              <a:t>: Encourage participants to use the Raise Hand function to share inputs. Give 2-3 people the  opportunity to elaborate on their responses, as time permits. </a:t>
            </a:r>
            <a:endParaRPr lang="en-US" dirty="0"/>
          </a:p>
          <a:p>
            <a:endParaRPr lang="en-US" i="1" dirty="0"/>
          </a:p>
          <a:p>
            <a:r>
              <a:rPr lang="en-US" i="1" dirty="0"/>
              <a:t>Say:</a:t>
            </a:r>
            <a:r>
              <a:rPr lang="en-US" dirty="0"/>
              <a:t> </a:t>
            </a:r>
            <a:r>
              <a:rPr lang="en-US" dirty="0" smtClean="0"/>
              <a:t>These are great suggestions. Remember, most </a:t>
            </a:r>
            <a:r>
              <a:rPr lang="en-US" dirty="0"/>
              <a:t>customers have multiple needs. Your goal is to discover which one or two needs ultimately drive </a:t>
            </a:r>
            <a:r>
              <a:rPr lang="en-US" dirty="0" smtClean="0"/>
              <a:t>purchases. </a:t>
            </a:r>
            <a:r>
              <a:rPr lang="en-US" dirty="0"/>
              <a:t>Sometimes those critical needs are unexpressed, but when you find—and satisfy—</a:t>
            </a:r>
            <a:r>
              <a:rPr lang="en-US" dirty="0" smtClean="0"/>
              <a:t>them, </a:t>
            </a:r>
            <a:r>
              <a:rPr lang="en-US" dirty="0"/>
              <a:t>you’ve created a powerful bond with your customer</a:t>
            </a:r>
            <a:r>
              <a:rPr lang="en-US" dirty="0" smtClean="0"/>
              <a:t>. Next, let’s enrich our understanding of the factors that influence customer decision making.</a:t>
            </a:r>
            <a:endParaRPr lang="en-US" kern="1200" dirty="0" smtClean="0">
              <a:solidFill>
                <a:schemeClr val="tx1"/>
              </a:solidFill>
              <a:effectLst/>
            </a:endParaRPr>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MARKETING ESSENTIALS</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2017</a:t>
            </a:r>
            <a:r>
              <a:rPr lang="en-US" sz="800" baseline="0" dirty="0" smtClean="0">
                <a:solidFill>
                  <a:schemeClr val="bg1">
                    <a:lumMod val="65000"/>
                  </a:schemeClr>
                </a:solidFill>
              </a:rPr>
              <a:t> </a:t>
            </a:r>
            <a:r>
              <a:rPr lang="en-US" sz="800" dirty="0" smtClean="0">
                <a:solidFill>
                  <a:schemeClr val="bg1">
                    <a:lumMod val="65000"/>
                  </a:schemeClr>
                </a:solidFill>
              </a:rPr>
              <a:t>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MARKETING ESSENTIALS</a:t>
              </a:r>
              <a:endParaRPr lang="en-US" sz="1000"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a:xfrm>
            <a:off x="895253" y="6246751"/>
            <a:ext cx="6654800" cy="365125"/>
          </a:xfrm>
          <a:prstGeom prst="rect">
            <a:avLst/>
          </a:prstGeom>
        </p:spPr>
        <p:txBody>
          <a:bodyPr/>
          <a:lstStyle/>
          <a:p>
            <a:endParaRPr lang="en-US" dirty="0"/>
          </a:p>
        </p:txBody>
      </p:sp>
    </p:spTree>
    <p:extLst>
      <p:ext uri="{BB962C8B-B14F-4D97-AF65-F5344CB8AC3E}">
        <p14:creationId xmlns:p14="http://schemas.microsoft.com/office/powerpoint/2010/main" val="3546956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MARKETING ESSENTIALS</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 id="2147483672" r:id="rId9"/>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6.jp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8.png"/><Relationship Id="rId5"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9.jp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21211"/>
          <a:stretch/>
        </p:blipFill>
        <p:spPr>
          <a:xfrm>
            <a:off x="0" y="1005597"/>
            <a:ext cx="9144000" cy="4363845"/>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smtClean="0"/>
              <a:t>Marketing Essentials Café </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67"/>
            <a:ext cx="9144000" cy="2082800"/>
          </a:xfrm>
          <a:prstGeom prst="rect">
            <a:avLst/>
          </a:prstGeom>
        </p:spPr>
      </p:pic>
      <p:sp>
        <p:nvSpPr>
          <p:cNvPr id="7" name="Text Placeholder 6"/>
          <p:cNvSpPr>
            <a:spLocks noGrp="1"/>
          </p:cNvSpPr>
          <p:nvPr>
            <p:ph type="body" idx="1"/>
          </p:nvPr>
        </p:nvSpPr>
        <p:spPr>
          <a:xfrm>
            <a:off x="939625" y="2709862"/>
            <a:ext cx="7836408" cy="2889504"/>
          </a:xfrm>
        </p:spPr>
        <p:txBody>
          <a:bodyPr/>
          <a:lstStyle/>
          <a:p>
            <a:r>
              <a:rPr lang="en-US" dirty="0" smtClean="0"/>
              <a:t>UNDERSTAND WHAT INFLUENCES BUYING</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MARKETING ESSENTIALS</a:t>
              </a: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buying journey</a:t>
            </a:r>
            <a:endParaRPr lang="en-US" dirty="0"/>
          </a:p>
        </p:txBody>
      </p:sp>
      <p:sp>
        <p:nvSpPr>
          <p:cNvPr id="11" name="Text Box 5"/>
          <p:cNvSpPr txBox="1">
            <a:spLocks noChangeArrowheads="1"/>
          </p:cNvSpPr>
          <p:nvPr/>
        </p:nvSpPr>
        <p:spPr bwMode="auto">
          <a:xfrm>
            <a:off x="338328" y="1391587"/>
            <a:ext cx="7423440" cy="1613262"/>
          </a:xfrm>
          <a:prstGeom prst="rect">
            <a:avLst/>
          </a:prstGeom>
          <a:solidFill>
            <a:srgbClr val="FFFFFF"/>
          </a:solidFill>
          <a:ln>
            <a:solidFill>
              <a:srgbClr val="FFFFFF"/>
            </a:solidFill>
          </a:ln>
          <a:effectLst/>
        </p:spPr>
        <p:txBody>
          <a:bodyPr wrap="square">
            <a:spAutoFit/>
          </a:bodyPr>
          <a:lstStyle/>
          <a:p>
            <a:pPr marL="0" lvl="1">
              <a:spcAft>
                <a:spcPts val="60"/>
              </a:spcAft>
            </a:pPr>
            <a:r>
              <a:rPr lang="en-GB" sz="2800" i="1" dirty="0" smtClean="0">
                <a:solidFill>
                  <a:schemeClr val="accent1"/>
                </a:solidFill>
              </a:rPr>
              <a:t>What factors influence your own buying decisions?</a:t>
            </a:r>
          </a:p>
          <a:p>
            <a:pPr marL="0" lvl="1">
              <a:lnSpc>
                <a:spcPct val="150000"/>
              </a:lnSpc>
              <a:spcAft>
                <a:spcPts val="1200"/>
              </a:spcAft>
            </a:pPr>
            <a:r>
              <a:rPr lang="en-GB" sz="2800" i="1" dirty="0" smtClean="0">
                <a:solidFill>
                  <a:schemeClr val="accent1"/>
                </a:solidFill>
              </a:rPr>
              <a:t>What factors influence your customers’ decisions? </a:t>
            </a:r>
            <a:endParaRPr lang="en-US" sz="2800" i="1" dirty="0">
              <a:solidFill>
                <a:schemeClr val="accent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328" y="3162413"/>
            <a:ext cx="8527312" cy="2774576"/>
          </a:xfrm>
          <a:prstGeom prst="rect">
            <a:avLst/>
          </a:prstGeom>
        </p:spPr>
      </p:pic>
    </p:spTree>
    <p:extLst>
      <p:ext uri="{BB962C8B-B14F-4D97-AF65-F5344CB8AC3E}">
        <p14:creationId xmlns:p14="http://schemas.microsoft.com/office/powerpoint/2010/main" val="1410059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Grp="1" noChangeArrowheads="1"/>
          </p:cNvSpPr>
          <p:nvPr>
            <p:ph type="title"/>
          </p:nvPr>
        </p:nvSpPr>
        <p:spPr>
          <a:ln/>
        </p:spPr>
        <p:txBody>
          <a:bodyPr/>
          <a:lstStyle/>
          <a:p>
            <a:r>
              <a:rPr lang="en-US" dirty="0" smtClean="0"/>
              <a:t>Differentiate a product or service</a:t>
            </a:r>
            <a:endParaRPr lang="en-US" dirty="0"/>
          </a:p>
        </p:txBody>
      </p:sp>
      <p:sp>
        <p:nvSpPr>
          <p:cNvPr id="18" name="Content Placeholder 2"/>
          <p:cNvSpPr>
            <a:spLocks noGrp="1"/>
          </p:cNvSpPr>
          <p:nvPr>
            <p:ph sz="quarter" idx="4294967295"/>
          </p:nvPr>
        </p:nvSpPr>
        <p:spPr>
          <a:xfrm>
            <a:off x="457199" y="1627632"/>
            <a:ext cx="7178040" cy="3712463"/>
          </a:xfrm>
          <a:prstGeom prst="rect">
            <a:avLst/>
          </a:prstGeom>
        </p:spPr>
        <p:txBody>
          <a:bodyPr/>
          <a:lstStyle/>
          <a:p>
            <a:pPr marL="0" lvl="1" indent="0">
              <a:lnSpc>
                <a:spcPct val="100000"/>
              </a:lnSpc>
              <a:buClr>
                <a:srgbClr val="800000"/>
              </a:buClr>
              <a:buSzTx/>
              <a:buNone/>
            </a:pPr>
            <a:r>
              <a:rPr lang="en-US" i="1" dirty="0">
                <a:solidFill>
                  <a:srgbClr val="B00020"/>
                </a:solidFill>
                <a:ea typeface="MS PGothic" charset="0"/>
                <a:cs typeface="Calibri"/>
              </a:rPr>
              <a:t>Think about your closest competitor. </a:t>
            </a:r>
            <a:endParaRPr lang="en-US" i="1" dirty="0" smtClean="0">
              <a:solidFill>
                <a:srgbClr val="B00020"/>
              </a:solidFill>
              <a:ea typeface="MS PGothic" charset="0"/>
              <a:cs typeface="Calibri"/>
            </a:endParaRPr>
          </a:p>
          <a:p>
            <a:pPr marL="0" lvl="1" indent="0">
              <a:lnSpc>
                <a:spcPct val="100000"/>
              </a:lnSpc>
              <a:buClr>
                <a:srgbClr val="800000"/>
              </a:buClr>
              <a:buSzTx/>
              <a:buNone/>
            </a:pPr>
            <a:r>
              <a:rPr lang="en-US" i="1" dirty="0" smtClean="0">
                <a:solidFill>
                  <a:srgbClr val="B00020"/>
                </a:solidFill>
                <a:ea typeface="MS PGothic" charset="0"/>
                <a:cs typeface="Calibri"/>
              </a:rPr>
              <a:t>What’s </a:t>
            </a:r>
            <a:r>
              <a:rPr lang="en-US" i="1" dirty="0">
                <a:solidFill>
                  <a:srgbClr val="B00020"/>
                </a:solidFill>
                <a:ea typeface="MS PGothic" charset="0"/>
                <a:cs typeface="Calibri"/>
              </a:rPr>
              <a:t>one new way that you could differentiate your offering</a:t>
            </a:r>
            <a:r>
              <a:rPr lang="en-GB" i="1" dirty="0">
                <a:solidFill>
                  <a:srgbClr val="B00020"/>
                </a:solidFill>
                <a:cs typeface="Calibri"/>
              </a:rPr>
              <a:t>?</a:t>
            </a:r>
            <a:r>
              <a:rPr lang="en-GB" sz="2400" i="1" dirty="0">
                <a:solidFill>
                  <a:srgbClr val="B00020"/>
                </a:solidFill>
                <a:cs typeface="Calibri"/>
              </a:rPr>
              <a:t> </a:t>
            </a:r>
            <a:endParaRPr lang="en-US" sz="2400" i="1" dirty="0">
              <a:solidFill>
                <a:srgbClr val="B00020"/>
              </a:solidFill>
              <a:cs typeface="Calibri"/>
            </a:endParaRPr>
          </a:p>
          <a:p>
            <a:pPr marL="438912" indent="-283464">
              <a:lnSpc>
                <a:spcPct val="100000"/>
              </a:lnSpc>
              <a:spcBef>
                <a:spcPts val="1200"/>
              </a:spcBef>
              <a:buClr>
                <a:schemeClr val="tx1"/>
              </a:buClr>
            </a:pPr>
            <a:r>
              <a:rPr lang="en-US" sz="2400" dirty="0" smtClean="0">
                <a:latin typeface="Calibri" charset="0"/>
                <a:ea typeface="MS PGothic" charset="0"/>
              </a:rPr>
              <a:t>Add </a:t>
            </a:r>
            <a:r>
              <a:rPr lang="en-US" sz="2400" dirty="0">
                <a:latin typeface="Calibri" charset="0"/>
                <a:ea typeface="MS PGothic" charset="0"/>
              </a:rPr>
              <a:t>new features and </a:t>
            </a:r>
            <a:r>
              <a:rPr lang="en-US" sz="2400" dirty="0" smtClean="0">
                <a:latin typeface="Calibri" charset="0"/>
                <a:ea typeface="MS PGothic" charset="0"/>
              </a:rPr>
              <a:t>benefits.</a:t>
            </a:r>
          </a:p>
          <a:p>
            <a:pPr marL="438912" indent="-283464">
              <a:lnSpc>
                <a:spcPct val="100000"/>
              </a:lnSpc>
              <a:buClr>
                <a:schemeClr val="tx1"/>
              </a:buClr>
            </a:pPr>
            <a:r>
              <a:rPr lang="en-US" sz="2400" dirty="0" smtClean="0">
                <a:latin typeface="Calibri" charset="0"/>
                <a:ea typeface="MS PGothic" charset="0"/>
              </a:rPr>
              <a:t>Improve </a:t>
            </a:r>
            <a:r>
              <a:rPr lang="en-US" sz="2400" dirty="0">
                <a:latin typeface="Calibri" charset="0"/>
                <a:ea typeface="MS PGothic" charset="0"/>
              </a:rPr>
              <a:t>product design</a:t>
            </a:r>
            <a:r>
              <a:rPr lang="en-US" sz="2400" dirty="0" smtClean="0">
                <a:latin typeface="Calibri" charset="0"/>
                <a:ea typeface="MS PGothic" charset="0"/>
              </a:rPr>
              <a:t>.</a:t>
            </a:r>
          </a:p>
          <a:p>
            <a:pPr marL="438912" indent="-283464">
              <a:lnSpc>
                <a:spcPct val="100000"/>
              </a:lnSpc>
              <a:buClr>
                <a:schemeClr val="tx1"/>
              </a:buClr>
            </a:pPr>
            <a:r>
              <a:rPr lang="en-US" sz="2400" dirty="0" smtClean="0">
                <a:latin typeface="Calibri" charset="0"/>
                <a:ea typeface="MS PGothic" charset="0"/>
              </a:rPr>
              <a:t>Offer </a:t>
            </a:r>
            <a:r>
              <a:rPr lang="en-US" sz="2400" dirty="0">
                <a:latin typeface="Calibri" charset="0"/>
                <a:ea typeface="MS PGothic" charset="0"/>
              </a:rPr>
              <a:t>more value for money</a:t>
            </a:r>
            <a:r>
              <a:rPr lang="en-US" sz="2400" dirty="0" smtClean="0">
                <a:latin typeface="Calibri" charset="0"/>
                <a:ea typeface="MS PGothic" charset="0"/>
              </a:rPr>
              <a:t>.</a:t>
            </a:r>
          </a:p>
          <a:p>
            <a:pPr marL="438912" indent="-283464">
              <a:lnSpc>
                <a:spcPct val="100000"/>
              </a:lnSpc>
              <a:buClr>
                <a:schemeClr val="tx1"/>
              </a:buClr>
            </a:pPr>
            <a:r>
              <a:rPr lang="en-US" sz="2400" dirty="0" smtClean="0">
                <a:latin typeface="Calibri" charset="0"/>
                <a:ea typeface="MS PGothic" charset="0"/>
              </a:rPr>
              <a:t>Provide </a:t>
            </a:r>
            <a:r>
              <a:rPr lang="en-US" sz="2400" dirty="0">
                <a:latin typeface="Calibri" charset="0"/>
                <a:ea typeface="MS PGothic" charset="0"/>
              </a:rPr>
              <a:t>additional speed or convenience</a:t>
            </a:r>
            <a:r>
              <a:rPr lang="en-US" sz="2400" dirty="0" smtClean="0">
                <a:latin typeface="Calibri" charset="0"/>
                <a:ea typeface="MS PGothic" charset="0"/>
              </a:rPr>
              <a:t>.</a:t>
            </a:r>
          </a:p>
          <a:p>
            <a:pPr marL="438912" indent="-283464">
              <a:lnSpc>
                <a:spcPct val="100000"/>
              </a:lnSpc>
              <a:buClr>
                <a:schemeClr val="tx1"/>
              </a:buClr>
            </a:pPr>
            <a:r>
              <a:rPr lang="en-US" sz="2400" dirty="0" smtClean="0">
                <a:latin typeface="Calibri" charset="0"/>
                <a:ea typeface="MS PGothic" charset="0"/>
              </a:rPr>
              <a:t>Improve service</a:t>
            </a:r>
            <a:r>
              <a:rPr lang="en-US" sz="2400" dirty="0">
                <a:latin typeface="Calibri" charset="0"/>
                <a:ea typeface="MS PGothic" charset="0"/>
              </a:rPr>
              <a:t>.</a:t>
            </a:r>
            <a:endParaRPr lang="en-US" sz="2400" dirty="0">
              <a:cs typeface="ＭＳ Ｐゴシック" pitchFamily="-28" charset="-128"/>
            </a:endParaRPr>
          </a:p>
        </p:txBody>
      </p:sp>
      <p:grpSp>
        <p:nvGrpSpPr>
          <p:cNvPr id="4" name="Group 3"/>
          <p:cNvGrpSpPr/>
          <p:nvPr/>
        </p:nvGrpSpPr>
        <p:grpSpPr>
          <a:xfrm>
            <a:off x="7563253" y="3913618"/>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7" name="Group 6"/>
          <p:cNvGrpSpPr/>
          <p:nvPr/>
        </p:nvGrpSpPr>
        <p:grpSpPr>
          <a:xfrm>
            <a:off x="7982922" y="5090504"/>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55025175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7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143575"/>
            <a:ext cx="6146798" cy="861291"/>
          </a:xfrm>
        </p:spPr>
        <p:txBody>
          <a:bodyPr>
            <a:noAutofit/>
          </a:bodyPr>
          <a:lstStyle/>
          <a:p>
            <a:pPr>
              <a:lnSpc>
                <a:spcPct val="90000"/>
              </a:lnSpc>
            </a:pPr>
            <a:r>
              <a:rPr lang="en-US" sz="2400" dirty="0" smtClean="0">
                <a:solidFill>
                  <a:schemeClr val="tx1"/>
                </a:solidFill>
              </a:rPr>
              <a:t>When customers can’t discern your “difference”</a:t>
            </a:r>
            <a:endParaRPr lang="en-US" sz="2400" dirty="0">
              <a:solidFill>
                <a:schemeClr val="tx1"/>
              </a:solidFill>
            </a:endParaRPr>
          </a:p>
        </p:txBody>
      </p:sp>
      <p:sp>
        <p:nvSpPr>
          <p:cNvPr id="8" name="Text Placeholder 7"/>
          <p:cNvSpPr>
            <a:spLocks noGrp="1"/>
          </p:cNvSpPr>
          <p:nvPr>
            <p:ph type="body" sz="quarter" idx="10"/>
          </p:nvPr>
        </p:nvSpPr>
        <p:spPr>
          <a:xfrm>
            <a:off x="444500" y="844419"/>
            <a:ext cx="5736169" cy="5708781"/>
          </a:xfrm>
        </p:spPr>
        <p:txBody>
          <a:bodyPr/>
          <a:lstStyle/>
          <a:p>
            <a:pPr>
              <a:spcAft>
                <a:spcPts val="1200"/>
              </a:spcAft>
            </a:pPr>
            <a:r>
              <a:rPr lang="en-US" sz="1600" dirty="0"/>
              <a:t>After working for many years together in purchasing at a major metropolitan hospital, Jesse and Lee started a medical supply business </a:t>
            </a:r>
            <a:r>
              <a:rPr lang="en-US" sz="1600" dirty="0" smtClean="0"/>
              <a:t>to </a:t>
            </a:r>
            <a:r>
              <a:rPr lang="en-US" sz="1600" dirty="0"/>
              <a:t>provide a one-stop-shop for smaller health centers and clinics. They differentiated their business initially on factors of price and convenience and strong relationships with buyers. But after five years of rapid growth, they seem to have hit a wall. </a:t>
            </a:r>
            <a:endParaRPr lang="en-US" sz="1600" dirty="0" smtClean="0"/>
          </a:p>
          <a:p>
            <a:pPr>
              <a:spcAft>
                <a:spcPts val="1200"/>
              </a:spcAft>
            </a:pPr>
            <a:r>
              <a:rPr lang="en-US" sz="1600" dirty="0" smtClean="0"/>
              <a:t>A recent promotional campaign aimed at attracting new customers has yielded little impact. Advertising in industry publications and rebranding their business materials hasn’t helped either. Interviews with some of their better customers revealed a major issue: Big online retailers have started selling many similar supplies at lower price points, and smaller specialty vendors have provided superior access to higher-quality product lines.</a:t>
            </a:r>
          </a:p>
          <a:p>
            <a:pPr>
              <a:spcAft>
                <a:spcPts val="1200"/>
              </a:spcAft>
            </a:pPr>
            <a:r>
              <a:rPr lang="en-US" sz="1600" dirty="0" smtClean="0"/>
              <a:t>“It’s a better experience working with you,” one client told them. “But my boss only cares about the bottom line.” Feeling price and competitive pressure in a commodity business, Jesse and Lee know meaningful change is required to the way they differentiate and market their business. But when everyone is marketing a very similar product line, it’s a challenge to stand out.</a:t>
            </a:r>
          </a:p>
        </p:txBody>
      </p:sp>
      <p:sp>
        <p:nvSpPr>
          <p:cNvPr id="3" name="Text Placeholder 2"/>
          <p:cNvSpPr>
            <a:spLocks noGrp="1"/>
          </p:cNvSpPr>
          <p:nvPr>
            <p:ph type="body" sz="quarter" idx="11"/>
          </p:nvPr>
        </p:nvSpPr>
        <p:spPr>
          <a:xfrm>
            <a:off x="6451600" y="1815194"/>
            <a:ext cx="2476498" cy="3301999"/>
          </a:xfrm>
        </p:spPr>
        <p:txBody>
          <a:bodyPr anchor="t"/>
          <a:lstStyle/>
          <a:p>
            <a:pPr marL="53975" indent="0">
              <a:buNone/>
            </a:pPr>
            <a:r>
              <a:rPr lang="en-US" sz="2800" dirty="0" smtClean="0">
                <a:solidFill>
                  <a:schemeClr val="accent1"/>
                </a:solidFill>
              </a:rPr>
              <a:t>How could Jesse and Lee differentiate their business?</a:t>
            </a:r>
            <a:endParaRPr lang="en-US" sz="28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6316134" y="1382221"/>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07605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smtClean="0"/>
              <a:t>CREATE STRATEGIES TO ATTRACT </a:t>
            </a:r>
            <a:r>
              <a:rPr lang="en-US" smtClean="0"/>
              <a:t>AND SERVE CUSTOMERS</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MARKETING ESSENTIALS</a:t>
              </a:r>
            </a:p>
          </p:txBody>
        </p:sp>
      </p:grpSp>
    </p:spTree>
    <p:extLst>
      <p:ext uri="{BB962C8B-B14F-4D97-AF65-F5344CB8AC3E}">
        <p14:creationId xmlns:p14="http://schemas.microsoft.com/office/powerpoint/2010/main" val="5103824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Define the marketing mix</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1721" y="1399888"/>
            <a:ext cx="5699051" cy="4653318"/>
          </a:xfrm>
          <a:prstGeom prst="rect">
            <a:avLst/>
          </a:prstGeom>
        </p:spPr>
      </p:pic>
      <p:grpSp>
        <p:nvGrpSpPr>
          <p:cNvPr id="5" name="Group 4"/>
          <p:cNvGrpSpPr/>
          <p:nvPr/>
        </p:nvGrpSpPr>
        <p:grpSpPr>
          <a:xfrm>
            <a:off x="7563253" y="4923711"/>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7" name="Picture 6"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9952647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Win markets, minds, and hearts</a:t>
            </a:r>
            <a:endParaRPr lang="en-US" dirty="0"/>
          </a:p>
        </p:txBody>
      </p:sp>
      <p:sp>
        <p:nvSpPr>
          <p:cNvPr id="4" name="Text Box 5"/>
          <p:cNvSpPr txBox="1">
            <a:spLocks noChangeArrowheads="1"/>
          </p:cNvSpPr>
          <p:nvPr/>
        </p:nvSpPr>
        <p:spPr bwMode="auto">
          <a:xfrm>
            <a:off x="338328" y="1444752"/>
            <a:ext cx="7056406" cy="1384995"/>
          </a:xfrm>
          <a:prstGeom prst="rect">
            <a:avLst/>
          </a:prstGeom>
          <a:solidFill>
            <a:srgbClr val="FFFFFF"/>
          </a:solidFill>
          <a:ln>
            <a:solidFill>
              <a:srgbClr val="FFFFFF"/>
            </a:solidFill>
          </a:ln>
          <a:effectLst/>
        </p:spPr>
        <p:txBody>
          <a:bodyPr wrap="square">
            <a:spAutoFit/>
          </a:bodyPr>
          <a:lstStyle/>
          <a:p>
            <a:pPr marL="0" lvl="1">
              <a:spcBef>
                <a:spcPct val="50000"/>
              </a:spcBef>
            </a:pPr>
            <a:r>
              <a:rPr lang="en-US" sz="2800" i="1" dirty="0" smtClean="0">
                <a:solidFill>
                  <a:srgbClr val="B00020"/>
                </a:solidFill>
              </a:rPr>
              <a:t>What’s one thing you could do to help impact share of market, mind, or heart with your target customers? </a:t>
            </a:r>
            <a:endParaRPr lang="en-US" sz="2800" i="1" dirty="0">
              <a:solidFill>
                <a:srgbClr val="B0002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3009015"/>
            <a:ext cx="6166884" cy="2864698"/>
          </a:xfrm>
          <a:prstGeom prst="rect">
            <a:avLst/>
          </a:prstGeom>
        </p:spPr>
      </p:pic>
      <p:grpSp>
        <p:nvGrpSpPr>
          <p:cNvPr id="6" name="Group 5"/>
          <p:cNvGrpSpPr/>
          <p:nvPr/>
        </p:nvGrpSpPr>
        <p:grpSpPr>
          <a:xfrm>
            <a:off x="7563253" y="3913618"/>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8" name="Picture 7"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9" name="Group 8"/>
          <p:cNvGrpSpPr/>
          <p:nvPr/>
        </p:nvGrpSpPr>
        <p:grpSpPr>
          <a:xfrm>
            <a:off x="7982922" y="5090504"/>
            <a:ext cx="1161078" cy="838132"/>
            <a:chOff x="7982922" y="4553595"/>
            <a:chExt cx="1161078" cy="838132"/>
          </a:xfrm>
        </p:grpSpPr>
        <p:sp>
          <p:nvSpPr>
            <p:cNvPr id="10" name="Rectangle 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1" name="Picture 10" descr="icon_raise ha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9952647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MARKETING ESSENTIALS</a:t>
              </a: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8056" y="1477925"/>
            <a:ext cx="8229600" cy="4224528"/>
          </a:xfrm>
        </p:spPr>
        <p:txBody>
          <a:bodyPr/>
          <a:lstStyle/>
          <a:p>
            <a:pPr>
              <a:buNone/>
            </a:pPr>
            <a:r>
              <a:rPr lang="en-US" sz="2800" dirty="0"/>
              <a:t>Help you:</a:t>
            </a:r>
          </a:p>
          <a:p>
            <a:pPr lvl="0"/>
            <a:r>
              <a:rPr lang="en-US" sz="2800" dirty="0"/>
              <a:t>Develop a marketing orientation</a:t>
            </a:r>
          </a:p>
          <a:p>
            <a:pPr lvl="0"/>
            <a:r>
              <a:rPr lang="en-US" sz="2800" dirty="0"/>
              <a:t>Understand what influences buying</a:t>
            </a:r>
          </a:p>
          <a:p>
            <a:pPr lvl="0"/>
            <a:r>
              <a:rPr lang="en-US" sz="2800" dirty="0"/>
              <a:t>Create strategies to attract and </a:t>
            </a:r>
            <a:r>
              <a:rPr lang="en-US" sz="2800" dirty="0" smtClean="0"/>
              <a:t>serve customers</a:t>
            </a:r>
          </a:p>
          <a:p>
            <a:pPr marL="0" lvl="1" indent="0">
              <a:lnSpc>
                <a:spcPct val="100000"/>
              </a:lnSpc>
              <a:spcAft>
                <a:spcPts val="0"/>
              </a:spcAft>
              <a:buNone/>
            </a:pPr>
            <a:endParaRPr lang="en-US" sz="2600" i="1" dirty="0" smtClean="0">
              <a:solidFill>
                <a:srgbClr val="B00020"/>
              </a:solidFill>
            </a:endParaRPr>
          </a:p>
          <a:p>
            <a:pPr marL="0" lvl="1" indent="0">
              <a:lnSpc>
                <a:spcPct val="100000"/>
              </a:lnSpc>
              <a:spcAft>
                <a:spcPts val="0"/>
              </a:spcAft>
              <a:buNone/>
            </a:pPr>
            <a:r>
              <a:rPr lang="en-US" sz="2600" i="1" dirty="0" smtClean="0">
                <a:solidFill>
                  <a:srgbClr val="B00020"/>
                </a:solidFill>
              </a:rPr>
              <a:t>What </a:t>
            </a:r>
            <a:r>
              <a:rPr lang="en-US" sz="2600" i="1" dirty="0">
                <a:solidFill>
                  <a:srgbClr val="B00020"/>
                </a:solidFill>
              </a:rPr>
              <a:t>will you take away from today’s session </a:t>
            </a:r>
          </a:p>
          <a:p>
            <a:pPr marL="0" lvl="1" indent="0">
              <a:lnSpc>
                <a:spcPct val="100000"/>
              </a:lnSpc>
              <a:spcAft>
                <a:spcPts val="0"/>
              </a:spcAft>
              <a:buNone/>
            </a:pPr>
            <a:r>
              <a:rPr lang="en-US" sz="2600" i="1" dirty="0">
                <a:solidFill>
                  <a:srgbClr val="B00020"/>
                </a:solidFill>
              </a:rPr>
              <a:t>and apply to your role?</a:t>
            </a:r>
          </a:p>
          <a:p>
            <a:pPr lvl="0"/>
            <a:endParaRPr lang="en-US" sz="2800" dirty="0"/>
          </a:p>
        </p:txBody>
      </p:sp>
      <p:grpSp>
        <p:nvGrpSpPr>
          <p:cNvPr id="4" name="Group 3"/>
          <p:cNvGrpSpPr/>
          <p:nvPr/>
        </p:nvGrpSpPr>
        <p:grpSpPr>
          <a:xfrm>
            <a:off x="7563253" y="4168799"/>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7" name="Group 6"/>
          <p:cNvGrpSpPr/>
          <p:nvPr/>
        </p:nvGrpSpPr>
        <p:grpSpPr>
          <a:xfrm>
            <a:off x="7982922" y="5345685"/>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297400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a:t>
            </a:r>
            <a:r>
              <a:rPr lang="en-US" sz="2800" dirty="0" smtClean="0"/>
              <a:t>Marketing Essentials </a:t>
            </a:r>
            <a:r>
              <a:rPr lang="en-US" sz="2800" dirty="0"/>
              <a:t>topic</a:t>
            </a:r>
            <a:r>
              <a:rPr lang="en-US" sz="2800" dirty="0" smtClean="0"/>
              <a:t>.</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343" y="1291460"/>
            <a:ext cx="3030114" cy="5058539"/>
          </a:xfrm>
          <a:prstGeom prst="rect">
            <a:avLst/>
          </a:prstGeom>
          <a:noFill/>
          <a:ln>
            <a:solidFill>
              <a:schemeClr val="bg1">
                <a:lumMod val="85000"/>
              </a:schemeClr>
            </a:solidFill>
          </a:ln>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13" name="Text Placeholder 9"/>
          <p:cNvSpPr txBox="1">
            <a:spLocks/>
          </p:cNvSpPr>
          <p:nvPr/>
        </p:nvSpPr>
        <p:spPr>
          <a:xfrm>
            <a:off x="457200" y="1600200"/>
            <a:ext cx="7671816" cy="1920240"/>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i="1" dirty="0">
                <a:solidFill>
                  <a:schemeClr val="accent1"/>
                </a:solidFill>
              </a:rPr>
              <a:t>Marketing failures are legendary in the annals of business. Who or what determines if a company’s marketing is “good” or “bad</a:t>
            </a:r>
            <a:r>
              <a:rPr lang="en-US" i="1" dirty="0" smtClean="0">
                <a:solidFill>
                  <a:schemeClr val="accent1"/>
                </a:solidFill>
              </a:rPr>
              <a:t>”?</a:t>
            </a:r>
          </a:p>
          <a:p>
            <a:pPr marL="0" indent="0">
              <a:buNone/>
            </a:pPr>
            <a:r>
              <a:rPr lang="en-US" sz="1800" dirty="0" smtClean="0"/>
              <a:t>(</a:t>
            </a:r>
            <a:r>
              <a:rPr lang="en-US" sz="1800" dirty="0"/>
              <a:t>Please chat in the letter corresponding to your response</a:t>
            </a:r>
            <a:r>
              <a:rPr lang="en-US" sz="1800" dirty="0" smtClean="0"/>
              <a:t>)</a:t>
            </a:r>
            <a:endParaRPr lang="en-US" sz="1800" i="1" dirty="0">
              <a:solidFill>
                <a:schemeClr val="accent1"/>
              </a:solidFill>
            </a:endParaRPr>
          </a:p>
        </p:txBody>
      </p:sp>
    </p:spTree>
    <p:extLst>
      <p:ext uri="{BB962C8B-B14F-4D97-AF65-F5344CB8AC3E}">
        <p14:creationId xmlns:p14="http://schemas.microsoft.com/office/powerpoint/2010/main" val="4592613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6230"/>
            <a:ext cx="9144000" cy="5538651"/>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4000642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the context</a:t>
            </a:r>
            <a:endParaRPr lang="en-US" dirty="0"/>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11" name="Text Placeholder 9"/>
          <p:cNvSpPr txBox="1">
            <a:spLocks/>
          </p:cNvSpPr>
          <p:nvPr/>
        </p:nvSpPr>
        <p:spPr>
          <a:xfrm>
            <a:off x="457200" y="1557668"/>
            <a:ext cx="7671816" cy="1920240"/>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i="1" dirty="0" smtClean="0">
                <a:solidFill>
                  <a:schemeClr val="accent1"/>
                </a:solidFill>
              </a:rPr>
              <a:t>Who </a:t>
            </a:r>
            <a:r>
              <a:rPr lang="en-US" i="1" dirty="0">
                <a:solidFill>
                  <a:schemeClr val="accent1"/>
                </a:solidFill>
              </a:rPr>
              <a:t>or what determines if a company’s marketing is “good” or “bad</a:t>
            </a:r>
            <a:r>
              <a:rPr lang="en-US" i="1" dirty="0" smtClean="0">
                <a:solidFill>
                  <a:schemeClr val="accent1"/>
                </a:solidFill>
              </a:rPr>
              <a:t>”?</a:t>
            </a:r>
          </a:p>
        </p:txBody>
      </p:sp>
    </p:spTree>
    <p:extLst>
      <p:ext uri="{BB962C8B-B14F-4D97-AF65-F5344CB8AC3E}">
        <p14:creationId xmlns:p14="http://schemas.microsoft.com/office/powerpoint/2010/main" val="2302123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smtClean="0"/>
              <a:t>Help you:</a:t>
            </a:r>
          </a:p>
          <a:p>
            <a:pPr lvl="0"/>
            <a:r>
              <a:rPr lang="en-US" sz="2800" dirty="0" smtClean="0"/>
              <a:t>Develop a marketing orientation</a:t>
            </a:r>
            <a:endParaRPr lang="en-US" sz="2800" dirty="0"/>
          </a:p>
          <a:p>
            <a:pPr lvl="0"/>
            <a:r>
              <a:rPr lang="en-US" sz="2800" dirty="0" smtClean="0"/>
              <a:t>Understand what influences buying</a:t>
            </a:r>
            <a:endParaRPr lang="en-US" sz="2800" dirty="0"/>
          </a:p>
          <a:p>
            <a:pPr lvl="0"/>
            <a:r>
              <a:rPr lang="en-US" sz="2800" dirty="0" smtClean="0"/>
              <a:t>Create strategies to attract and serve customers</a:t>
            </a:r>
            <a:endParaRPr lang="en-US" sz="2800" dirty="0"/>
          </a:p>
        </p:txBody>
      </p:sp>
    </p:spTree>
    <p:extLst>
      <p:ext uri="{BB962C8B-B14F-4D97-AF65-F5344CB8AC3E}">
        <p14:creationId xmlns:p14="http://schemas.microsoft.com/office/powerpoint/2010/main" val="306286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34"/>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smtClean="0"/>
              <a:t>DEVELOP A MARKETING ORIENTATION</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MARKETING</a:t>
              </a:r>
            </a:p>
            <a:p>
              <a:pPr algn="ctr"/>
              <a:r>
                <a:rPr lang="en-US" sz="1000" dirty="0" smtClean="0">
                  <a:solidFill>
                    <a:schemeClr val="bg1"/>
                  </a:solidFill>
                </a:rPr>
                <a:t>ESSENTIALS</a:t>
              </a:r>
              <a:endParaRPr lang="en-US" sz="1000" dirty="0">
                <a:solidFill>
                  <a:schemeClr val="bg1"/>
                </a:solidFill>
              </a:endParaRPr>
            </a:p>
          </p:txBody>
        </p:sp>
      </p:grpSp>
    </p:spTree>
    <p:extLst>
      <p:ext uri="{BB962C8B-B14F-4D97-AF65-F5344CB8AC3E}">
        <p14:creationId xmlns:p14="http://schemas.microsoft.com/office/powerpoint/2010/main" val="1229488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Worksheet for developing a marketing orientation</a:t>
            </a:r>
            <a:endParaRPr lang="en-US" dirty="0"/>
          </a:p>
        </p:txBody>
      </p:sp>
      <p:sp>
        <p:nvSpPr>
          <p:cNvPr id="16" name="Text Box 5"/>
          <p:cNvSpPr txBox="1">
            <a:spLocks noChangeArrowheads="1"/>
          </p:cNvSpPr>
          <p:nvPr/>
        </p:nvSpPr>
        <p:spPr bwMode="auto">
          <a:xfrm>
            <a:off x="457201" y="1439119"/>
            <a:ext cx="6953624" cy="1431161"/>
          </a:xfrm>
          <a:prstGeom prst="rect">
            <a:avLst/>
          </a:prstGeom>
          <a:solidFill>
            <a:srgbClr val="FFFFFF"/>
          </a:solidFill>
          <a:ln>
            <a:solidFill>
              <a:srgbClr val="FFFFFF"/>
            </a:solidFill>
          </a:ln>
          <a:effectLst/>
        </p:spPr>
        <p:txBody>
          <a:bodyPr wrap="square">
            <a:spAutoFit/>
          </a:bodyPr>
          <a:lstStyle/>
          <a:p>
            <a:pPr marL="0" lvl="1">
              <a:spcBef>
                <a:spcPct val="50000"/>
              </a:spcBef>
            </a:pPr>
            <a:r>
              <a:rPr lang="en-US" sz="2000" i="1" dirty="0">
                <a:solidFill>
                  <a:schemeClr val="accent1"/>
                </a:solidFill>
              </a:rPr>
              <a:t>What </a:t>
            </a:r>
            <a:r>
              <a:rPr lang="en-US" sz="2000" i="1" dirty="0" smtClean="0">
                <a:solidFill>
                  <a:schemeClr val="accent1"/>
                </a:solidFill>
              </a:rPr>
              <a:t>additional insights do you gain by assessing your customers’ wants and needs rather than focusing solely on what you want to sell to them?</a:t>
            </a:r>
            <a:endParaRPr lang="en-US" sz="2000" i="1" dirty="0">
              <a:solidFill>
                <a:schemeClr val="accent1"/>
              </a:solidFill>
            </a:endParaRPr>
          </a:p>
          <a:p>
            <a:pPr marL="0" lvl="1" algn="ctr">
              <a:spcBef>
                <a:spcPct val="50000"/>
              </a:spcBef>
            </a:pPr>
            <a:endParaRPr lang="en-US" b="1" i="1" dirty="0">
              <a:solidFill>
                <a:schemeClr val="accent1"/>
              </a:solidFill>
            </a:endParaRPr>
          </a:p>
        </p:txBody>
      </p:sp>
      <p:graphicFrame>
        <p:nvGraphicFramePr>
          <p:cNvPr id="15" name="Content Placeholder 4"/>
          <p:cNvGraphicFramePr>
            <a:graphicFrameLocks/>
          </p:cNvGraphicFramePr>
          <p:nvPr>
            <p:extLst>
              <p:ext uri="{D42A27DB-BD31-4B8C-83A1-F6EECF244321}">
                <p14:modId xmlns:p14="http://schemas.microsoft.com/office/powerpoint/2010/main" val="2467612528"/>
              </p:ext>
            </p:extLst>
          </p:nvPr>
        </p:nvGraphicFramePr>
        <p:xfrm>
          <a:off x="457201" y="2626299"/>
          <a:ext cx="7399514" cy="3606800"/>
        </p:xfrm>
        <a:graphic>
          <a:graphicData uri="http://schemas.openxmlformats.org/drawingml/2006/table">
            <a:tbl>
              <a:tblPr firstRow="1" bandRow="1">
                <a:tableStyleId>{5C22544A-7EE6-4342-B048-85BDC9FD1C3A}</a:tableStyleId>
              </a:tblPr>
              <a:tblGrid>
                <a:gridCol w="3532069"/>
                <a:gridCol w="3867445"/>
              </a:tblGrid>
              <a:tr h="615436">
                <a:tc>
                  <a:txBody>
                    <a:bodyPr/>
                    <a:lstStyle/>
                    <a:p>
                      <a:pPr marL="0" marR="0" lvl="0" indent="0" algn="ctr" defTabSz="914400" rtl="0" eaLnBrk="0" fontAlgn="base" latinLnBrk="0" hangingPunct="0">
                        <a:lnSpc>
                          <a:spcPct val="112000"/>
                        </a:lnSpc>
                        <a:spcBef>
                          <a:spcPct val="25000"/>
                        </a:spcBef>
                        <a:spcAft>
                          <a:spcPct val="0"/>
                        </a:spcAft>
                        <a:buClrTx/>
                        <a:buSzTx/>
                        <a:buFontTx/>
                        <a:buNone/>
                        <a:tabLst/>
                      </a:pPr>
                      <a:r>
                        <a:rPr kumimoji="0" lang="en-US" sz="2000" u="none" strike="noStrike" cap="none" normalizeH="0" baseline="0" dirty="0" smtClean="0">
                          <a:ln>
                            <a:noFill/>
                          </a:ln>
                          <a:solidFill>
                            <a:schemeClr val="bg1"/>
                          </a:solidFill>
                          <a:effectLst/>
                          <a:latin typeface="+mj-lt"/>
                        </a:rPr>
                        <a:t>Target Customers</a:t>
                      </a:r>
                      <a:endParaRPr kumimoji="0" lang="en-US" sz="2000" b="1" i="0" u="none" strike="noStrike" cap="none" normalizeH="0" baseline="0" dirty="0" smtClean="0">
                        <a:ln>
                          <a:noFill/>
                        </a:ln>
                        <a:solidFill>
                          <a:schemeClr val="bg1"/>
                        </a:solidFill>
                        <a:effectLst/>
                        <a:latin typeface="+mj-lt"/>
                        <a:ea typeface="ＭＳ Ｐゴシック"/>
                        <a:cs typeface="ＭＳ Ｐゴシック"/>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65000"/>
                        <a:lumOff val="35000"/>
                      </a:schemeClr>
                    </a:solidFill>
                  </a:tcPr>
                </a:tc>
                <a:tc>
                  <a:txBody>
                    <a:bodyPr/>
                    <a:lstStyle/>
                    <a:p>
                      <a:pPr marL="0" marR="0" lvl="0" indent="0" algn="ctr" defTabSz="914400" rtl="0" eaLnBrk="0" fontAlgn="base" latinLnBrk="0" hangingPunct="0">
                        <a:lnSpc>
                          <a:spcPct val="112000"/>
                        </a:lnSpc>
                        <a:spcBef>
                          <a:spcPct val="25000"/>
                        </a:spcBef>
                        <a:spcAft>
                          <a:spcPct val="0"/>
                        </a:spcAft>
                        <a:buClrTx/>
                        <a:buSzTx/>
                        <a:buFontTx/>
                        <a:buNone/>
                        <a:tabLst/>
                      </a:pPr>
                      <a:r>
                        <a:rPr kumimoji="0" lang="en-US" sz="2000" u="none" strike="noStrike" cap="none" normalizeH="0" baseline="0" dirty="0" smtClean="0">
                          <a:ln>
                            <a:noFill/>
                          </a:ln>
                          <a:solidFill>
                            <a:schemeClr val="bg1"/>
                          </a:solidFill>
                          <a:effectLst/>
                          <a:latin typeface="+mj-lt"/>
                        </a:rPr>
                        <a:t>Wants and  Needs</a:t>
                      </a:r>
                      <a:endParaRPr kumimoji="0" lang="en-US" sz="2000" b="1" i="0" u="none" strike="noStrike" cap="none" normalizeH="0" baseline="0" dirty="0" smtClean="0">
                        <a:ln>
                          <a:noFill/>
                        </a:ln>
                        <a:solidFill>
                          <a:schemeClr val="bg1"/>
                        </a:solidFill>
                        <a:effectLst/>
                        <a:latin typeface="+mj-lt"/>
                        <a:ea typeface="ＭＳ Ｐゴシック"/>
                        <a:cs typeface="ＭＳ Ｐゴシック"/>
                      </a:endParaRPr>
                    </a:p>
                  </a:txBody>
                  <a:tcPr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65000"/>
                        <a:lumOff val="35000"/>
                      </a:schemeClr>
                    </a:solidFill>
                  </a:tcPr>
                </a:tc>
              </a:tr>
              <a:tr h="2991364">
                <a:tc>
                  <a:txBody>
                    <a:bodyPr/>
                    <a:lstStyle/>
                    <a:p>
                      <a:pPr marL="457200" marR="0" lvl="1" indent="0" algn="l" defTabSz="914400" rtl="0" eaLnBrk="0" fontAlgn="base" latinLnBrk="0" hangingPunct="0">
                        <a:lnSpc>
                          <a:spcPct val="112000"/>
                        </a:lnSpc>
                        <a:spcBef>
                          <a:spcPct val="25000"/>
                        </a:spcBef>
                        <a:spcAft>
                          <a:spcPct val="0"/>
                        </a:spcAft>
                        <a:buClrTx/>
                        <a:buSzTx/>
                        <a:buFontTx/>
                        <a:buNone/>
                        <a:tabLst/>
                      </a:pPr>
                      <a:endParaRPr kumimoji="0" lang="en-US" sz="160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457200" marR="0" lvl="1" indent="0" algn="l" defTabSz="914400" rtl="0" eaLnBrk="0" fontAlgn="base" latinLnBrk="0" hangingPunct="0">
                        <a:lnSpc>
                          <a:spcPct val="112000"/>
                        </a:lnSpc>
                        <a:spcBef>
                          <a:spcPct val="25000"/>
                        </a:spcBef>
                        <a:spcAft>
                          <a:spcPct val="0"/>
                        </a:spcAft>
                        <a:buClrTx/>
                        <a:buSzTx/>
                        <a:buFontTx/>
                        <a:buNone/>
                        <a:tabLst/>
                      </a:pPr>
                      <a:r>
                        <a:rPr kumimoji="0" lang="en-US" sz="1600" u="none" strike="noStrike" cap="none" normalizeH="0" baseline="0" dirty="0" smtClean="0">
                          <a:ln>
                            <a:noFill/>
                          </a:ln>
                          <a:solidFill>
                            <a:schemeClr val="tx1"/>
                          </a:solidFill>
                          <a:effectLst/>
                          <a:latin typeface="Calibri"/>
                          <a:cs typeface="Calibri"/>
                        </a:rPr>
                        <a:t> </a:t>
                      </a:r>
                    </a:p>
                  </a:txBody>
                  <a:tcP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421397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Get to know your customers</a:t>
            </a:r>
            <a:endParaRPr lang="en-US" dirty="0"/>
          </a:p>
        </p:txBody>
      </p:sp>
      <p:sp>
        <p:nvSpPr>
          <p:cNvPr id="16" name="Text Box 5"/>
          <p:cNvSpPr txBox="1">
            <a:spLocks noChangeArrowheads="1"/>
          </p:cNvSpPr>
          <p:nvPr/>
        </p:nvSpPr>
        <p:spPr bwMode="auto">
          <a:xfrm>
            <a:off x="5232398" y="2596100"/>
            <a:ext cx="3826934" cy="784830"/>
          </a:xfrm>
          <a:prstGeom prst="rect">
            <a:avLst/>
          </a:prstGeom>
          <a:solidFill>
            <a:srgbClr val="FFFFFF"/>
          </a:solidFill>
          <a:ln>
            <a:solidFill>
              <a:srgbClr val="FFFFFF"/>
            </a:solidFill>
          </a:ln>
          <a:effectLst/>
        </p:spPr>
        <p:txBody>
          <a:bodyPr wrap="square">
            <a:spAutoFit/>
          </a:bodyPr>
          <a:lstStyle/>
          <a:p>
            <a:pPr marL="0" lvl="1" algn="r">
              <a:spcBef>
                <a:spcPct val="50000"/>
              </a:spcBef>
            </a:pPr>
            <a:endParaRPr lang="en-US" b="1" i="1" dirty="0">
              <a:solidFill>
                <a:schemeClr val="accent1"/>
              </a:solidFill>
            </a:endParaRPr>
          </a:p>
          <a:p>
            <a:pPr marL="0" lvl="1" algn="r">
              <a:spcBef>
                <a:spcPct val="50000"/>
              </a:spcBef>
            </a:pPr>
            <a:endParaRPr lang="en-US" b="1" i="1" dirty="0">
              <a:solidFill>
                <a:schemeClr val="accent1"/>
              </a:solidFill>
            </a:endParaRPr>
          </a:p>
        </p:txBody>
      </p:sp>
      <p:sp>
        <p:nvSpPr>
          <p:cNvPr id="4" name="Rectangle 3"/>
          <p:cNvSpPr/>
          <p:nvPr/>
        </p:nvSpPr>
        <p:spPr>
          <a:xfrm>
            <a:off x="457201" y="1626477"/>
            <a:ext cx="7177937" cy="2169825"/>
          </a:xfrm>
          <a:prstGeom prst="rect">
            <a:avLst/>
          </a:prstGeom>
        </p:spPr>
        <p:txBody>
          <a:bodyPr wrap="square">
            <a:spAutoFit/>
          </a:bodyPr>
          <a:lstStyle/>
          <a:p>
            <a:pPr marL="0" lvl="1"/>
            <a:r>
              <a:rPr lang="en-US" sz="3000" i="1" dirty="0">
                <a:solidFill>
                  <a:schemeClr val="accent1"/>
                </a:solidFill>
              </a:rPr>
              <a:t>On a scale of 1 to 5, how well do you know your customers</a:t>
            </a:r>
            <a:r>
              <a:rPr lang="en-US" sz="3000" i="1" dirty="0" smtClean="0">
                <a:solidFill>
                  <a:schemeClr val="accent1"/>
                </a:solidFill>
              </a:rPr>
              <a:t>?</a:t>
            </a:r>
            <a:endParaRPr lang="en-US" sz="3000" i="1" dirty="0">
              <a:solidFill>
                <a:schemeClr val="accent1"/>
              </a:solidFill>
            </a:endParaRPr>
          </a:p>
          <a:p>
            <a:pPr marL="0" lvl="1">
              <a:spcBef>
                <a:spcPct val="50000"/>
              </a:spcBef>
            </a:pPr>
            <a:r>
              <a:rPr lang="en-US" sz="3000" i="1" dirty="0">
                <a:solidFill>
                  <a:schemeClr val="accent1"/>
                </a:solidFill>
              </a:rPr>
              <a:t>What specific steps can your team take to get to know customers better?</a:t>
            </a:r>
          </a:p>
        </p:txBody>
      </p:sp>
      <p:grpSp>
        <p:nvGrpSpPr>
          <p:cNvPr id="6" name="Group 5"/>
          <p:cNvGrpSpPr/>
          <p:nvPr/>
        </p:nvGrpSpPr>
        <p:grpSpPr>
          <a:xfrm>
            <a:off x="7982922" y="4939844"/>
            <a:ext cx="1161078" cy="838132"/>
            <a:chOff x="7982922" y="4553595"/>
            <a:chExt cx="1161078" cy="838132"/>
          </a:xfrm>
        </p:grpSpPr>
        <p:sp>
          <p:nvSpPr>
            <p:cNvPr id="7" name="Rectangle 6"/>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8" name="Picture 7"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326746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11624</TotalTime>
  <Words>4696</Words>
  <Application>Microsoft Macintosh PowerPoint</Application>
  <PresentationFormat>On-screen Show (4:3)</PresentationFormat>
  <Paragraphs>349</Paragraphs>
  <Slides>20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Helvetica</vt:lpstr>
      <vt:lpstr>Lucida Grande</vt:lpstr>
      <vt:lpstr>MS PGothic</vt:lpstr>
      <vt:lpstr>ＭＳ Ｐゴシック</vt:lpstr>
      <vt:lpstr>Wingdings</vt:lpstr>
      <vt:lpstr>Office Theme</vt:lpstr>
      <vt:lpstr>Marketing Essentials Café </vt:lpstr>
      <vt:lpstr>Welcome</vt:lpstr>
      <vt:lpstr>Introductions</vt:lpstr>
      <vt:lpstr>Participation tips</vt:lpstr>
      <vt:lpstr>Setting the context</vt:lpstr>
      <vt:lpstr>Today’s objectives</vt:lpstr>
      <vt:lpstr>PowerPoint Presentation</vt:lpstr>
      <vt:lpstr>Worksheet for developing a marketing orientation</vt:lpstr>
      <vt:lpstr>Get to know your customers</vt:lpstr>
      <vt:lpstr>PowerPoint Presentation</vt:lpstr>
      <vt:lpstr>The buying journey</vt:lpstr>
      <vt:lpstr>Differentiate a product or service</vt:lpstr>
      <vt:lpstr>When customers can’t discern your “difference”</vt:lpstr>
      <vt:lpstr>PowerPoint Presentation</vt:lpstr>
      <vt:lpstr>Define the marketing mix</vt:lpstr>
      <vt:lpstr>Win markets, minds, and hearts</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Audley, Emily</cp:lastModifiedBy>
  <cp:revision>868</cp:revision>
  <cp:lastPrinted>2016-09-09T19:23:26Z</cp:lastPrinted>
  <dcterms:created xsi:type="dcterms:W3CDTF">2014-06-21T12:09:32Z</dcterms:created>
  <dcterms:modified xsi:type="dcterms:W3CDTF">2017-02-28T15:55:35Z</dcterms:modified>
  <cp:category/>
</cp:coreProperties>
</file>