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2" r:id="rId2"/>
    <p:sldId id="296" r:id="rId3"/>
    <p:sldId id="274" r:id="rId4"/>
    <p:sldId id="275" r:id="rId5"/>
    <p:sldId id="276" r:id="rId6"/>
    <p:sldId id="277" r:id="rId7"/>
    <p:sldId id="278" r:id="rId8"/>
    <p:sldId id="299" r:id="rId9"/>
    <p:sldId id="298" r:id="rId10"/>
    <p:sldId id="281" r:id="rId11"/>
    <p:sldId id="280" r:id="rId12"/>
    <p:sldId id="282" r:id="rId13"/>
    <p:sldId id="300" r:id="rId14"/>
    <p:sldId id="283" r:id="rId15"/>
    <p:sldId id="287" r:id="rId16"/>
    <p:sldId id="302" r:id="rId17"/>
    <p:sldId id="284" r:id="rId18"/>
    <p:sldId id="297" r:id="rId19"/>
    <p:sldId id="301" r:id="rId20"/>
    <p:sldId id="294" r:id="rId21"/>
    <p:sldId id="295"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under, Joanna" initials="MJ" lastIdx="31" clrIdx="0">
    <p:extLst>
      <p:ext uri="{19B8F6BF-5375-455C-9EA6-DF929625EA0E}">
        <p15:presenceInfo xmlns:p15="http://schemas.microsoft.com/office/powerpoint/2012/main" userId="S::joanna.maunder@harvardbusiness.org::fb37c737-58cf-4ae3-872c-9fc2c2ac2e23" providerId="AD"/>
      </p:ext>
    </p:extLst>
  </p:cmAuthor>
  <p:cmAuthor id="2" name="Leslie Marquez" initials="LM" lastIdx="3" clrIdx="1">
    <p:extLst>
      <p:ext uri="{19B8F6BF-5375-455C-9EA6-DF929625EA0E}">
        <p15:presenceInfo xmlns:p15="http://schemas.microsoft.com/office/powerpoint/2012/main" userId="48f5741a2c1b288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387" autoAdjust="0"/>
    <p:restoredTop sz="95775" autoAdjust="0"/>
  </p:normalViewPr>
  <p:slideViewPr>
    <p:cSldViewPr snapToGrid="0" showGuides="1">
      <p:cViewPr varScale="1">
        <p:scale>
          <a:sx n="110" d="100"/>
          <a:sy n="110" d="100"/>
        </p:scale>
        <p:origin x="1008" y="1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50" d="100"/>
          <a:sy n="150" d="100"/>
        </p:scale>
        <p:origin x="-1152" y="-8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4/6/20</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b="0" kern="1200" dirty="0">
              <a:solidFill>
                <a:schemeClr val="tx1"/>
              </a:solidFill>
              <a:effectLst/>
              <a:latin typeface="+mn-lt"/>
              <a:ea typeface="+mn-ea"/>
              <a:cs typeface="+mn-cs"/>
            </a:endParaRPr>
          </a:p>
          <a:p>
            <a:r>
              <a:rPr lang="en-US" sz="1000" b="0" i="1" kern="1200" dirty="0">
                <a:solidFill>
                  <a:schemeClr val="tx1"/>
                </a:solidFill>
                <a:effectLst/>
                <a:latin typeface="+mn-lt"/>
                <a:ea typeface="+mn-ea"/>
                <a:cs typeface="+mn-cs"/>
              </a:rPr>
              <a:t>Instructions</a:t>
            </a:r>
            <a:r>
              <a:rPr lang="en-US" sz="1000" b="0" kern="1200" dirty="0">
                <a:solidFill>
                  <a:schemeClr val="tx1"/>
                </a:solidFill>
                <a:effectLst/>
                <a:latin typeface="+mn-lt"/>
                <a:ea typeface="+mn-ea"/>
                <a:cs typeface="+mn-cs"/>
              </a:rPr>
              <a:t>:</a:t>
            </a:r>
            <a:r>
              <a:rPr lang="en-US" sz="1000" b="0" kern="1200" baseline="0" dirty="0">
                <a:solidFill>
                  <a:schemeClr val="tx1"/>
                </a:solidFill>
                <a:effectLst/>
                <a:latin typeface="+mn-lt"/>
                <a:ea typeface="+mn-ea"/>
                <a:cs typeface="+mn-cs"/>
              </a:rPr>
              <a:t> Proceed to the next slide once the presentation is visible to the participants.</a:t>
            </a:r>
            <a:endParaRPr lang="en-US" sz="1000" b="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baseline="0" dirty="0"/>
          </a:p>
          <a:p>
            <a:r>
              <a:rPr lang="en-US" sz="900" kern="1200" dirty="0">
                <a:solidFill>
                  <a:schemeClr val="tx1"/>
                </a:solidFill>
                <a:effectLst/>
                <a:latin typeface="+mn-lt"/>
                <a:ea typeface="+mn-ea"/>
                <a:cs typeface="+mn-cs"/>
              </a:rPr>
              <a:t>[Time: 6 minutes]</a:t>
            </a:r>
          </a:p>
          <a:p>
            <a:endParaRPr lang="en-US" sz="900" kern="1200" dirty="0">
              <a:solidFill>
                <a:schemeClr val="tx1"/>
              </a:solidFill>
              <a:effectLst/>
              <a:latin typeface="+mn-lt"/>
              <a:ea typeface="+mn-ea"/>
              <a:cs typeface="+mn-cs"/>
            </a:endParaRPr>
          </a:p>
          <a:p>
            <a:r>
              <a:rPr lang="en-US" sz="1000" b="0" i="1" baseline="0" dirty="0"/>
              <a:t>Say: </a:t>
            </a:r>
            <a:r>
              <a:rPr lang="en-US" sz="1000" b="0" i="0" baseline="0" dirty="0"/>
              <a:t>Let’s now think more broadly about how we can best use </a:t>
            </a:r>
            <a:r>
              <a:rPr lang="en-US" sz="1000" b="0" i="1" baseline="0" dirty="0"/>
              <a:t>all</a:t>
            </a:r>
            <a:r>
              <a:rPr lang="en-US" sz="1000" b="0" i="0" baseline="0" dirty="0"/>
              <a:t> our different energy levels. Again, the worksheet you completed as pre-work will have shown how your energy varies through the day.</a:t>
            </a:r>
          </a:p>
          <a:p>
            <a:endParaRPr lang="en-US" sz="1000" b="1" baseline="0" dirty="0"/>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Ask the question on the slide and ask participants to raise their hands if they have an example. Call on one or two volunteers to share their examples. </a:t>
            </a:r>
          </a:p>
          <a:p>
            <a:endParaRPr lang="en-US" sz="10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Comment on the responses, and consider </a:t>
            </a:r>
            <a:r>
              <a:rPr lang="en-US" sz="1000" baseline="0" dirty="0"/>
              <a:t>highlighting the following ideas if not mentioned by participants: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000" baseline="0" dirty="0"/>
          </a:p>
          <a:p>
            <a:pPr marL="171450" lvl="0" indent="-171450">
              <a:buFont typeface="Arial" panose="020B0604020202020204" pitchFamily="34" charset="0"/>
              <a:buChar char="•"/>
            </a:pPr>
            <a:r>
              <a:rPr lang="en-US" sz="1000" baseline="0" dirty="0"/>
              <a:t>Using peak time for top priority work, such as:</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Reviewing complex data or documents  </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Strategic planning or thinking</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Coding, or technically demanding processes</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Meeting with important clients</a:t>
            </a:r>
          </a:p>
          <a:p>
            <a:pPr marL="171450" lvl="0" indent="-171450">
              <a:buFont typeface="Arial" panose="020B0604020202020204" pitchFamily="34" charset="0"/>
              <a:buChar char="•"/>
            </a:pPr>
            <a:endParaRPr lang="en-US" sz="900" b="0" i="1" kern="1200" baseline="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Using low energy time for:</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Routine, administrative work</a:t>
            </a:r>
          </a:p>
          <a:p>
            <a:pPr marL="628650" lvl="1" indent="-171450">
              <a:buFont typeface="Arial" panose="020B0604020202020204" pitchFamily="34" charset="0"/>
              <a:buChar char="•"/>
            </a:pPr>
            <a:r>
              <a:rPr lang="en-US" sz="900" kern="1200" dirty="0">
                <a:solidFill>
                  <a:schemeClr val="tx1"/>
                </a:solidFill>
                <a:effectLst/>
                <a:latin typeface="+mn-lt"/>
                <a:ea typeface="+mn-ea"/>
                <a:cs typeface="+mn-cs"/>
              </a:rPr>
              <a:t>Taking a break to refresh </a:t>
            </a:r>
          </a:p>
          <a:p>
            <a:r>
              <a:rPr lang="en-US" sz="900" kern="1200" dirty="0">
                <a:solidFill>
                  <a:schemeClr val="tx1"/>
                </a:solidFill>
                <a:effectLs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b="0" i="1" baseline="0" dirty="0"/>
              <a:t>Say</a:t>
            </a:r>
            <a:r>
              <a:rPr lang="en-US" sz="1000" baseline="0" dirty="0"/>
              <a:t>: Does anyone have other tips to share about how to work </a:t>
            </a:r>
            <a:r>
              <a:rPr lang="en-US" sz="1000" b="0" i="1" baseline="0" dirty="0"/>
              <a:t>with</a:t>
            </a:r>
            <a:r>
              <a:rPr lang="en-US" sz="1000" baseline="0" dirty="0"/>
              <a:t> your body clock? For example, getting over a slump or how to use a rebound “second-wind” time of day? Raise your hand if so.</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00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strike="noStrike" kern="1200" dirty="0">
                <a:solidFill>
                  <a:schemeClr val="tx1"/>
                </a:solidFill>
                <a:effectLst/>
                <a:latin typeface="+mn-lt"/>
                <a:ea typeface="+mn-ea"/>
                <a:cs typeface="+mn-cs"/>
              </a:rPr>
              <a:t>Say:</a:t>
            </a:r>
            <a:r>
              <a:rPr lang="en-US" sz="1000" strike="noStrike" kern="1200" dirty="0">
                <a:solidFill>
                  <a:schemeClr val="tx1"/>
                </a:solidFill>
                <a:effectLst/>
                <a:latin typeface="+mn-lt"/>
                <a:ea typeface="+mn-ea"/>
                <a:cs typeface="+mn-cs"/>
              </a:rPr>
              <a:t> </a:t>
            </a:r>
            <a:r>
              <a:rPr lang="en-US" sz="1000" i="0" strike="noStrike" kern="1200" dirty="0">
                <a:solidFill>
                  <a:schemeClr val="tx1"/>
                </a:solidFill>
                <a:effectLst/>
                <a:latin typeface="+mn-lt"/>
                <a:ea typeface="+mn-ea"/>
                <a:cs typeface="+mn-cs"/>
              </a:rPr>
              <a:t>As you think about your daily rhythms, make a point of regularly reflecting on how you’ve invested your energy over the course of the day. The insights you get can help you both in your work environment and at home.</a:t>
            </a:r>
            <a:endParaRPr lang="en-US" sz="1000" strike="noStrike"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397797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sz="1000" b="1" dirty="0"/>
              <a:t>Facilitator notes:</a:t>
            </a:r>
          </a:p>
          <a:p>
            <a:endParaRPr lang="en-US" sz="1000" b="1" dirty="0"/>
          </a:p>
          <a:p>
            <a:r>
              <a:rPr lang="en-US" sz="900" kern="1200" dirty="0">
                <a:solidFill>
                  <a:schemeClr val="tx1"/>
                </a:solidFill>
                <a:effectLst/>
                <a:latin typeface="+mn-lt"/>
                <a:ea typeface="+mn-ea"/>
                <a:cs typeface="+mn-cs"/>
              </a:rPr>
              <a:t>[Time: 5 minutes]</a:t>
            </a:r>
          </a:p>
          <a:p>
            <a:endParaRPr lang="en-US" sz="9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Knowing how each team member works best and when they’re most productive can </a:t>
            </a:r>
            <a:r>
              <a:rPr lang="en-US" sz="900" strike="noStrike" kern="1200" baseline="0" dirty="0">
                <a:solidFill>
                  <a:schemeClr val="tx1"/>
                </a:solidFill>
                <a:effectLst/>
                <a:latin typeface="+mn-lt"/>
                <a:ea typeface="+mn-ea"/>
                <a:cs typeface="+mn-cs"/>
              </a:rPr>
              <a:t>help us all work well together. </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Think about your own team and whether there’s a range of preferences within it. What could you do </a:t>
            </a:r>
            <a:r>
              <a:rPr lang="en-US" sz="900" strike="noStrike" kern="1200" baseline="0" dirty="0">
                <a:solidFill>
                  <a:schemeClr val="tx1"/>
                </a:solidFill>
                <a:effectLst/>
                <a:latin typeface="+mn-lt"/>
                <a:ea typeface="+mn-ea"/>
                <a:cs typeface="+mn-cs"/>
              </a:rPr>
              <a:t>as a team to accommodate these different preferences? For example, could you work flexible hours? Distribute work differently?</a:t>
            </a:r>
          </a:p>
          <a:p>
            <a:endParaRPr lang="en-US" sz="900" strike="noStrike" kern="1200" baseline="0" dirty="0">
              <a:solidFill>
                <a:schemeClr val="tx1"/>
              </a:solidFill>
              <a:effectLst/>
              <a:latin typeface="+mn-lt"/>
              <a:ea typeface="+mn-ea"/>
              <a:cs typeface="+mn-cs"/>
            </a:endParaRPr>
          </a:p>
          <a:p>
            <a:r>
              <a:rPr lang="en-US" sz="900" strike="noStrike" kern="1200" baseline="0" dirty="0">
                <a:solidFill>
                  <a:schemeClr val="tx1"/>
                </a:solidFill>
                <a:effectLst/>
                <a:latin typeface="+mn-lt"/>
                <a:ea typeface="+mn-ea"/>
                <a:cs typeface="+mn-cs"/>
              </a:rPr>
              <a:t>Chat in your thoughts.</a:t>
            </a:r>
            <a:endParaRPr lang="en-US" sz="900" strike="sngStrike" kern="1200" baseline="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b="0" i="1" kern="1200" baseline="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Highlight any particularly interesting responses. Consider mentioning the following if not suggested by participants: </a:t>
            </a:r>
          </a:p>
          <a:p>
            <a:endParaRPr lang="en-US" sz="900" strike="sngStrike"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900" strike="noStrike" kern="1200" baseline="0" dirty="0">
                <a:solidFill>
                  <a:schemeClr val="tx1"/>
                </a:solidFill>
                <a:effectLst/>
                <a:latin typeface="+mn-lt"/>
                <a:ea typeface="+mn-ea"/>
                <a:cs typeface="+mn-cs"/>
              </a:rPr>
              <a:t>Be open about how and when you work best – and encourage others to do so too </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Allow early birds to use the quiet time first thing in the morning by arriving early and working before the office gets busy</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Help ‘intermediates’’ to focus during their peak hours of 9-11am</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For night owls, don’t load up on morning meetings and support options such as collaborating with a team in a different time zone</a:t>
            </a:r>
          </a:p>
          <a:p>
            <a:endParaRPr lang="en-US" sz="900" kern="1200" dirty="0">
              <a:solidFill>
                <a:srgbClr val="00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a:solidFill>
                  <a:schemeClr val="tx1"/>
                </a:solidFill>
              </a:rPr>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kern="1200" dirty="0">
              <a:solidFill>
                <a:schemeClr val="tx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Do you get distracted? ---a lot? It’s natural, even healthy, to lose focus. Our minds wander to relax, process information, and dream. </a:t>
            </a:r>
            <a:r>
              <a:rPr lang="en-US" sz="900" b="0" i="0" kern="1200" dirty="0">
                <a:solidFill>
                  <a:schemeClr val="tx1"/>
                </a:solidFill>
                <a:effectLst/>
                <a:latin typeface="+mn-lt"/>
                <a:ea typeface="+mn-ea"/>
                <a:cs typeface="+mn-cs"/>
              </a:rPr>
              <a:t>So much more data and information is coming at us than ever before and we face a constant battle to focus. In this next section, we’ll work to understand what distracts us </a:t>
            </a:r>
            <a:r>
              <a:rPr lang="en-US" sz="900" kern="1200" dirty="0">
                <a:solidFill>
                  <a:schemeClr val="tx1"/>
                </a:solidFill>
                <a:effectLst/>
                <a:latin typeface="+mn-lt"/>
                <a:ea typeface="+mn-ea"/>
                <a:cs typeface="+mn-cs"/>
              </a:rPr>
              <a:t>and see if we can identify ways to improve our focus.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baseline="0" dirty="0"/>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As part of your pre-work, you were asked to complete the “Track Your Distractions” worksheet from the Time Management topic. </a:t>
            </a:r>
            <a:r>
              <a:rPr lang="en-US" sz="900" strike="noStrike" kern="1200" baseline="0" dirty="0">
                <a:solidFill>
                  <a:schemeClr val="tx1"/>
                </a:solidFill>
                <a:effectLst/>
                <a:latin typeface="+mn-lt"/>
                <a:ea typeface="+mn-ea"/>
                <a:cs typeface="+mn-cs"/>
              </a:rPr>
              <a:t>Take a moment now to c</a:t>
            </a:r>
            <a:r>
              <a:rPr lang="en-US" sz="900" kern="1200" dirty="0">
                <a:solidFill>
                  <a:schemeClr val="tx1"/>
                </a:solidFill>
                <a:effectLst/>
                <a:latin typeface="+mn-lt"/>
                <a:ea typeface="+mn-ea"/>
                <a:cs typeface="+mn-cs"/>
              </a:rPr>
              <a:t>hat in the category that distracted you the most. </a:t>
            </a:r>
          </a:p>
          <a:p>
            <a:endParaRPr lang="en-US" sz="900" kern="1200" dirty="0">
              <a:solidFill>
                <a:schemeClr val="tx1"/>
              </a:solidFill>
              <a:effectLst/>
              <a:latin typeface="+mn-lt"/>
              <a:ea typeface="+mn-ea"/>
              <a:cs typeface="+mn-cs"/>
            </a:endParaRPr>
          </a:p>
          <a:p>
            <a:r>
              <a:rPr lang="en-US" sz="900" b="0" i="1" kern="1200" baseline="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 responses come in, comment on the results. For example, whether one category has more than the others, or there’s an equal distribution across the four categories.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Ask</a:t>
            </a:r>
            <a:r>
              <a:rPr lang="en-US" sz="900" kern="1200" dirty="0">
                <a:solidFill>
                  <a:schemeClr val="tx1"/>
                </a:solidFill>
                <a:effectLst/>
                <a:latin typeface="+mn-lt"/>
                <a:ea typeface="+mn-ea"/>
                <a:cs typeface="+mn-cs"/>
              </a:rPr>
              <a:t>: What were some of your observations about things that distract you? Did anything surprise you?</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two or three volunteers to share their observations and insights. </a:t>
            </a:r>
            <a:r>
              <a:rPr lang="en-US" sz="900" strike="noStrike" kern="1200" baseline="0" dirty="0">
                <a:solidFill>
                  <a:schemeClr val="tx1"/>
                </a:solidFill>
                <a:effectLst/>
                <a:latin typeface="+mn-lt"/>
                <a:ea typeface="+mn-ea"/>
                <a:cs typeface="+mn-cs"/>
              </a:rPr>
              <a:t>Comment on co-worker interruptions. </a:t>
            </a:r>
          </a:p>
          <a:p>
            <a:endParaRPr lang="en-US" sz="900" strike="noStrike" kern="1200" baseline="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You may not realize how often co-worker interruptions occur throughout the day. The average worker is interrupted 50-60 times daily and it can take almost half an hour to regain your focus.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884630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baseline="0" dirty="0"/>
          </a:p>
          <a:p>
            <a:r>
              <a:rPr lang="en-US" sz="900" kern="1200" dirty="0">
                <a:solidFill>
                  <a:schemeClr val="tx1"/>
                </a:solidFill>
                <a:effectLst/>
                <a:latin typeface="+mn-lt"/>
                <a:ea typeface="+mn-ea"/>
                <a:cs typeface="+mn-cs"/>
              </a:rPr>
              <a:t>[Time: 10 minutes]</a:t>
            </a:r>
          </a:p>
          <a:p>
            <a:endParaRPr lang="en-US" sz="900" i="1" kern="1200" dirty="0">
              <a:solidFill>
                <a:schemeClr val="tx1"/>
              </a:solidFill>
              <a:effectLst/>
              <a:latin typeface="+mn-lt"/>
              <a:ea typeface="+mn-ea"/>
              <a:cs typeface="+mn-cs"/>
            </a:endParaRPr>
          </a:p>
          <a:p>
            <a:pPr>
              <a:lnSpc>
                <a:spcPct val="150000"/>
              </a:lnSpc>
            </a:pPr>
            <a:r>
              <a:rPr lang="en-US" sz="900" strike="noStrike" kern="1200" baseline="0" dirty="0">
                <a:solidFill>
                  <a:schemeClr val="tx1"/>
                </a:solidFill>
                <a:effectLst/>
                <a:latin typeface="+mn-lt"/>
                <a:ea typeface="+mn-ea"/>
                <a:cs typeface="+mn-cs"/>
              </a:rPr>
              <a:t>Say: So what can we do to reduce these daily distractions and interruptions? Chat in your suggestions and any tips for tactics you’ve found to be helpful yourself.</a:t>
            </a:r>
          </a:p>
          <a:p>
            <a:pPr>
              <a:lnSpc>
                <a:spcPct val="150000"/>
              </a:lnSpc>
            </a:pPr>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Collect ideas from participants for reducing distractions and coworker interruptions. Pick a few suggestions to discuss.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Highlight the following if participants do not mention them: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Try a digital de-clutter, hide your cell phone in a drawer or bag. Only check it at certain times.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Close extra browser tabs or use a time focus app on your browser.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Turn off notifications from incoming emails or other alerts.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a schedule for checking emails and other messages. </a:t>
            </a:r>
          </a:p>
          <a:p>
            <a:pPr marL="457200" lvl="1" indent="0">
              <a:buFont typeface="Arial" panose="020B0604020202020204" pitchFamily="34" charset="0"/>
              <a:buNone/>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expectations for your availability and let people know in advance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Make yourself scarce by reserving a conference room when you need to focus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Briefly respond to interruptions without rewarding the behavior. Try </a:t>
            </a:r>
            <a:r>
              <a:rPr lang="en-US" sz="900" b="0" i="0" kern="1200" dirty="0">
                <a:solidFill>
                  <a:schemeClr val="tx1"/>
                </a:solidFill>
                <a:effectLst/>
                <a:latin typeface="+mn-lt"/>
                <a:ea typeface="+mn-ea"/>
                <a:cs typeface="+mn-cs"/>
              </a:rPr>
              <a:t>“Thank you—please put it on the team task board” or “Happy to chat after I’m off deadline. I’ll message you.”</a:t>
            </a:r>
            <a:endParaRPr lang="en-US" sz="900" kern="1200" dirty="0">
              <a:solidFill>
                <a:schemeClr val="tx1"/>
              </a:solidFill>
              <a:effectLst/>
              <a:latin typeface="+mn-lt"/>
              <a:ea typeface="+mn-ea"/>
              <a:cs typeface="+mn-cs"/>
            </a:endParaRPr>
          </a:p>
          <a:p>
            <a:pPr marL="457200" lvl="1" indent="0">
              <a:buFont typeface="Arial" panose="020B0604020202020204" pitchFamily="34" charset="0"/>
              <a:buNone/>
            </a:pPr>
            <a:endParaRPr lang="en-US" sz="900" kern="1200" dirty="0">
              <a:solidFill>
                <a:schemeClr val="tx1"/>
              </a:solidFill>
              <a:effectLst/>
              <a:latin typeface="+mn-lt"/>
              <a:ea typeface="+mn-ea"/>
              <a:cs typeface="+mn-cs"/>
            </a:endParaRPr>
          </a:p>
          <a:p>
            <a:pPr marL="0" lvl="0" indent="0">
              <a:buFont typeface="Arial" panose="020B0604020202020204" pitchFamily="34" charset="0"/>
              <a:buNone/>
            </a:pPr>
            <a:endParaRPr lang="en-US" sz="900" kern="1200" dirty="0">
              <a:solidFill>
                <a:schemeClr val="tx1"/>
              </a:solidFill>
              <a:effectLst/>
              <a:latin typeface="+mn-lt"/>
              <a:ea typeface="+mn-ea"/>
              <a:cs typeface="+mn-cs"/>
            </a:endParaRPr>
          </a:p>
          <a:p>
            <a:pPr marL="457200" lvl="1" indent="0">
              <a:buFont typeface="Arial" panose="020B0604020202020204" pitchFamily="34" charset="0"/>
              <a:buNone/>
            </a:pPr>
            <a:endParaRPr lang="en-US" sz="900" kern="1200" dirty="0">
              <a:solidFill>
                <a:schemeClr val="tx1"/>
              </a:solidFill>
              <a:effectLst/>
              <a:latin typeface="+mn-lt"/>
              <a:ea typeface="+mn-ea"/>
              <a:cs typeface="+mn-cs"/>
            </a:endParaRPr>
          </a:p>
          <a:p>
            <a:pPr marL="457200" lvl="1" indent="0">
              <a:buFont typeface="Arial" panose="020B0604020202020204" pitchFamily="34" charset="0"/>
              <a:buNone/>
            </a:pPr>
            <a:endParaRPr lang="en-US" sz="900" strike="sng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884630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a:solidFill>
                  <a:srgbClr val="000000"/>
                </a:solidFill>
                <a:latin typeface="+mn-lt"/>
                <a:ea typeface="+mn-ea"/>
                <a:cs typeface="+mn-cs"/>
              </a:rPr>
              <a:t>[Time: 1/2 minute]</a:t>
            </a:r>
          </a:p>
          <a:p>
            <a:endParaRPr lang="en-US" sz="1000" b="1" dirty="0">
              <a:solidFill>
                <a:srgbClr val="000000"/>
              </a:solidFill>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Many people struggle to feel or to really be productive on any given workday. In fact, only 1 in 4 people say they often leave the office having done what they intended to do that day. Let’s explore what makes us truly productive and how to plan for productivity throughout the day.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baseline="0" dirty="0"/>
          </a:p>
          <a:p>
            <a:r>
              <a:rPr lang="en-US" sz="900" kern="1200" dirty="0">
                <a:solidFill>
                  <a:schemeClr val="tx1"/>
                </a:solidFill>
                <a:effectLst/>
                <a:latin typeface="+mn-lt"/>
                <a:ea typeface="+mn-ea"/>
                <a:cs typeface="+mn-cs"/>
              </a:rPr>
              <a:t>[Time: 7 minutes]</a:t>
            </a:r>
          </a:p>
          <a:p>
            <a:endParaRPr lang="en-US" sz="900" i="1"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kern="1200" dirty="0">
                <a:solidFill>
                  <a:schemeClr val="tx1"/>
                </a:solidFill>
                <a:effectLst/>
                <a:latin typeface="+mn-lt"/>
                <a:ea typeface="+mn-ea"/>
                <a:cs typeface="+mn-cs"/>
              </a:rPr>
              <a:t>Say: </a:t>
            </a:r>
            <a:r>
              <a:rPr lang="en-US" sz="900" strike="noStrike" kern="1200" dirty="0">
                <a:solidFill>
                  <a:schemeClr val="tx1"/>
                </a:solidFill>
                <a:effectLst/>
                <a:latin typeface="+mn-lt"/>
                <a:ea typeface="+mn-ea"/>
                <a:cs typeface="+mn-cs"/>
              </a:rPr>
              <a:t>How often have you thought to yourself at the end of the day “I was busy all day, but what did I really accomplish?” If you’re like most of us, many times.</a:t>
            </a:r>
            <a:r>
              <a:rPr lang="en-US" sz="900" kern="1200" dirty="0">
                <a:solidFill>
                  <a:schemeClr val="tx1"/>
                </a:solidFill>
                <a:effectLst/>
                <a:latin typeface="+mn-lt"/>
                <a:ea typeface="+mn-ea"/>
                <a:cs typeface="+mn-cs"/>
              </a:rPr>
              <a:t> That’s because our instincts about what makes us productive are usually wrong. I’d like to get your feedback on this question…what makes you feel most productive at the end of the day?</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participants to chat in their thoughts. Comment on any themes that you identify and call for one or two participants to expand on their points.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Highlight the following if participants do not mention them: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Having a strong sense of purpose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Being clear about the tasks I need to complete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Carving out time to focus on my top priorities for that day</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Being able to say no to avoid being overloaded</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Managing routine tasks efficiently</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Avoiding distractions and managing not to multitask too much</a:t>
            </a:r>
          </a:p>
          <a:p>
            <a:pPr marL="628650" lvl="1" indent="-171450">
              <a:buFontTx/>
              <a:buChar char="-"/>
            </a:pPr>
            <a:endParaRPr lang="en-US" sz="900" kern="1200" dirty="0">
              <a:solidFill>
                <a:schemeClr val="tx1"/>
              </a:solidFill>
              <a:effectLst/>
              <a:latin typeface="+mn-lt"/>
              <a:ea typeface="+mn-ea"/>
              <a:cs typeface="+mn-cs"/>
            </a:endParaRPr>
          </a:p>
          <a:p>
            <a:pPr marL="0" lvl="0" indent="0">
              <a:buFont typeface="Arial" panose="020B0604020202020204" pitchFamily="34" charset="0"/>
              <a:buNone/>
            </a:pPr>
            <a:r>
              <a:rPr lang="en-US" sz="900" i="1" u="none"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If participants have included the following, remind them that these are popular myths about productivity – they don’t actually help us be productive: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Working long hours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Working under time pressure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Multitasking to get enough done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2260359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900" kern="1200" dirty="0">
                <a:solidFill>
                  <a:schemeClr val="tx1"/>
                </a:solidFill>
                <a:effectLst/>
                <a:latin typeface="+mn-lt"/>
                <a:ea typeface="+mn-ea"/>
                <a:cs typeface="+mn-cs"/>
              </a:rPr>
              <a:t>[Time: 8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a:t>
            </a:r>
            <a:r>
              <a:rPr lang="en-US" sz="900" strike="noStrike" kern="1200" baseline="0" dirty="0">
                <a:solidFill>
                  <a:schemeClr val="tx1"/>
                </a:solidFill>
                <a:effectLst/>
                <a:latin typeface="+mn-lt"/>
                <a:ea typeface="+mn-ea"/>
                <a:cs typeface="+mn-cs"/>
              </a:rPr>
              <a:t>We’ve covered many strategies for effective time management in this session today. Let’s finish by sharing any other tips and strategies you’ve found helpful that others in the group might benefit from. </a:t>
            </a:r>
          </a:p>
          <a:p>
            <a:endParaRPr lang="en-US" sz="900" strike="sngStrike" kern="1200" baseline="0" dirty="0">
              <a:solidFill>
                <a:schemeClr val="tx1"/>
              </a:solidFill>
              <a:effectLst/>
              <a:latin typeface="+mn-lt"/>
              <a:ea typeface="+mn-ea"/>
              <a:cs typeface="+mn-cs"/>
            </a:endParaRPr>
          </a:p>
          <a:p>
            <a:r>
              <a:rPr lang="en-US" sz="900" strike="noStrike" kern="1200" baseline="0" dirty="0">
                <a:solidFill>
                  <a:schemeClr val="tx1"/>
                </a:solidFill>
                <a:effectLst/>
                <a:latin typeface="+mn-lt"/>
                <a:ea typeface="+mn-ea"/>
                <a:cs typeface="+mn-cs"/>
              </a:rPr>
              <a:t>Here are some that were mentioned in the Harvard </a:t>
            </a:r>
            <a:r>
              <a:rPr lang="en-US" sz="900" strike="noStrike" kern="1200" baseline="0" dirty="0" err="1">
                <a:solidFill>
                  <a:schemeClr val="tx1"/>
                </a:solidFill>
                <a:effectLst/>
                <a:latin typeface="+mn-lt"/>
                <a:ea typeface="+mn-ea"/>
                <a:cs typeface="+mn-cs"/>
              </a:rPr>
              <a:t>ManageMentor</a:t>
            </a:r>
            <a:r>
              <a:rPr lang="en-US" sz="900" strike="noStrike" kern="1200" baseline="0" dirty="0">
                <a:solidFill>
                  <a:schemeClr val="tx1"/>
                </a:solidFill>
                <a:effectLst/>
                <a:latin typeface="+mn-lt"/>
                <a:ea typeface="+mn-ea"/>
                <a:cs typeface="+mn-cs"/>
              </a:rPr>
              <a:t> topic. </a:t>
            </a:r>
          </a:p>
          <a:p>
            <a:endParaRPr lang="en-US" sz="900" strike="noStrike" kern="1200" baseline="0" dirty="0">
              <a:solidFill>
                <a:schemeClr val="tx1"/>
              </a:solidFill>
              <a:effectLst/>
              <a:latin typeface="+mn-lt"/>
              <a:ea typeface="+mn-ea"/>
              <a:cs typeface="+mn-cs"/>
            </a:endParaRPr>
          </a:p>
          <a:p>
            <a:r>
              <a:rPr lang="en-US" sz="900" i="1" strike="noStrike" kern="1200" baseline="0" dirty="0">
                <a:solidFill>
                  <a:schemeClr val="tx1"/>
                </a:solidFill>
                <a:effectLst/>
                <a:latin typeface="+mn-lt"/>
                <a:ea typeface="+mn-ea"/>
                <a:cs typeface="+mn-cs"/>
              </a:rPr>
              <a:t>Ask</a:t>
            </a:r>
            <a:r>
              <a:rPr lang="en-US" sz="900" strike="noStrike" kern="1200" baseline="0" dirty="0">
                <a:solidFill>
                  <a:schemeClr val="tx1"/>
                </a:solidFill>
                <a:effectLst/>
                <a:latin typeface="+mn-lt"/>
                <a:ea typeface="+mn-ea"/>
                <a:cs typeface="+mn-cs"/>
              </a:rPr>
              <a:t>: Do any of you have a story of how you’ve used any of these, or perhaps another strategy that’s not listed here? How did it help you be more productive? Raise a hand to share your thoughts.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Allow participants a few minutes to consider and then call on volunteers to raise their hands. Gather practical examples of how a strategy helped the participant be more productive or efficient. Encourage others to comment or ask questions.</a:t>
            </a:r>
            <a:endParaRPr lang="en-US" sz="900" strike="sngStrike" kern="1200" baseline="0" dirty="0">
              <a:solidFill>
                <a:schemeClr val="tx1"/>
              </a:solidFill>
              <a:effectLst/>
              <a:latin typeface="+mn-lt"/>
              <a:ea typeface="+mn-ea"/>
              <a:cs typeface="+mn-cs"/>
            </a:endParaRPr>
          </a:p>
          <a:p>
            <a:pPr lvl="1"/>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We’ve discussed several strategies that can help us boost our productivity. As we finish our discussions, take a moment to think about which new one you might try over the coming weeks.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effective time management. Specifically, we discussed how to:</a:t>
            </a:r>
          </a:p>
          <a:p>
            <a:pPr lvl="0"/>
            <a:endParaRPr lang="en-US" sz="900" kern="1200" dirty="0">
              <a:solidFill>
                <a:schemeClr val="tx1"/>
              </a:solidFill>
              <a:effectLst/>
              <a:latin typeface="+mn-lt"/>
              <a:ea typeface="+mn-ea"/>
              <a:cs typeface="+mn-cs"/>
            </a:endParaRPr>
          </a:p>
          <a:p>
            <a:pPr marL="171450" lvl="0" indent="-171450">
              <a:buFont typeface="Arial"/>
              <a:buChar char="•"/>
            </a:pPr>
            <a:r>
              <a:rPr lang="en-US" sz="900" kern="1200" dirty="0">
                <a:solidFill>
                  <a:schemeClr val="tx1"/>
                </a:solidFill>
                <a:effectLst/>
                <a:latin typeface="+mn-lt"/>
                <a:ea typeface="+mn-ea"/>
                <a:cs typeface="+mn-cs"/>
              </a:rPr>
              <a:t>Use your energy flows </a:t>
            </a:r>
          </a:p>
          <a:p>
            <a:pPr marL="171450" lvl="0" indent="-171450">
              <a:buFont typeface="Arial"/>
              <a:buChar char="•"/>
            </a:pPr>
            <a:r>
              <a:rPr lang="en-US" sz="900" kern="1200" dirty="0">
                <a:solidFill>
                  <a:schemeClr val="tx1"/>
                </a:solidFill>
                <a:effectLst/>
                <a:latin typeface="+mn-lt"/>
                <a:ea typeface="+mn-ea"/>
                <a:cs typeface="+mn-cs"/>
              </a:rPr>
              <a:t>Improve your focus</a:t>
            </a:r>
          </a:p>
          <a:p>
            <a:pPr marL="171450" lvl="0" indent="-171450">
              <a:buFont typeface="Arial"/>
              <a:buChar char="•"/>
            </a:pPr>
            <a:r>
              <a:rPr lang="en-US" sz="900" kern="1200" dirty="0">
                <a:solidFill>
                  <a:schemeClr val="tx1"/>
                </a:solidFill>
                <a:effectLst/>
                <a:latin typeface="+mn-lt"/>
                <a:ea typeface="+mn-ea"/>
                <a:cs typeface="+mn-cs"/>
              </a:rPr>
              <a:t>Boost your productivity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effectLst/>
                <a:latin typeface="+mn-lt"/>
                <a:ea typeface="+mn-ea"/>
                <a:cs typeface="+mn-cs"/>
              </a:rPr>
              <a:t>Facilitator notes:</a:t>
            </a:r>
          </a:p>
          <a:p>
            <a:endParaRPr lang="en-US" sz="1000" i="1" dirty="0"/>
          </a:p>
          <a:p>
            <a:r>
              <a:rPr lang="en-US" sz="900" kern="1200" dirty="0">
                <a:solidFill>
                  <a:schemeClr val="tx1"/>
                </a:solidFill>
                <a:effectLst/>
                <a:latin typeface="+mn-lt"/>
                <a:ea typeface="+mn-ea"/>
                <a:cs typeface="+mn-cs"/>
              </a:rPr>
              <a:t>[Time: 2 min]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Consider answering the question in the chat panel first to show an example. </a:t>
            </a:r>
            <a:r>
              <a:rPr lang="en-US" sz="900" i="1" kern="1200" dirty="0">
                <a:solidFill>
                  <a:schemeClr val="tx1"/>
                </a:solidFill>
                <a:effectLst/>
                <a:latin typeface="+mn-lt"/>
                <a:ea typeface="+mn-ea"/>
                <a:cs typeface="+mn-cs"/>
              </a:rPr>
              <a:t>Note: </a:t>
            </a:r>
            <a:r>
              <a:rPr lang="en-US" dirty="0"/>
              <a:t>T</a:t>
            </a:r>
            <a:r>
              <a:rPr lang="en-US" sz="900" kern="1200" dirty="0">
                <a:solidFill>
                  <a:schemeClr val="tx1"/>
                </a:solidFill>
                <a:effectLst/>
                <a:latin typeface="+mn-lt"/>
                <a:ea typeface="+mn-ea"/>
                <a:cs typeface="+mn-cs"/>
              </a:rPr>
              <a:t>here is no need to debrief the question now—it will be discussed several slides later. However, use this time to make note of the most common and least common responses so you are prepared to debrief later.</a:t>
            </a:r>
          </a:p>
          <a:p>
            <a:endParaRPr lang="en-US" sz="1000" b="0" kern="1200" dirty="0">
              <a:effectLst/>
              <a:latin typeface="+mn-lt"/>
              <a:ea typeface="+mn-ea"/>
              <a:cs typeface="+mn-cs"/>
            </a:endParaRPr>
          </a:p>
          <a:p>
            <a:endParaRPr lang="en-US" sz="1000" b="0" kern="1200" dirty="0">
              <a:effectLst/>
              <a:latin typeface="+mn-lt"/>
              <a:ea typeface="+mn-ea"/>
              <a:cs typeface="+mn-cs"/>
            </a:endParaRPr>
          </a:p>
          <a:p>
            <a:endParaRPr lang="en-US" sz="1000" b="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i="1" dirty="0">
              <a:solidFill>
                <a:srgbClr val="000000"/>
              </a:solidFill>
            </a:endParaRPr>
          </a:p>
          <a:p>
            <a:r>
              <a:rPr lang="en-US" sz="900" kern="1200" dirty="0">
                <a:solidFill>
                  <a:schemeClr val="tx1"/>
                </a:solidFill>
                <a:effectLst/>
                <a:latin typeface="+mn-lt"/>
                <a:ea typeface="+mn-ea"/>
                <a:cs typeface="+mn-cs"/>
              </a:rPr>
              <a:t>[Time: 1 minute]</a:t>
            </a:r>
          </a:p>
          <a:p>
            <a:r>
              <a:rPr lang="en-US" sz="900" b="1"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 On-the-Job section in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Time Management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latin typeface="+mn-lt"/>
                <a:ea typeface="+mn-ea"/>
                <a:cs typeface="+mn-cs"/>
              </a:rPr>
              <a:t>Recognize what distracts you and refocus quickly.</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keep a daily journal of things I find distracting and work to eliminate those distractions.”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a:solidFill>
                  <a:schemeClr val="tx1"/>
                </a:solidFill>
              </a:rPr>
              <a:t>[Time: 1/2 minute]</a:t>
            </a:r>
          </a:p>
          <a:p>
            <a:endParaRPr lang="en-US" b="1" dirty="0"/>
          </a:p>
          <a:p>
            <a:r>
              <a:rPr lang="en-US" i="1" kern="1200" dirty="0">
                <a:solidFill>
                  <a:schemeClr val="tx1"/>
                </a:solidFill>
                <a:effectLst/>
              </a:rPr>
              <a:t>Instructions:</a:t>
            </a:r>
            <a:r>
              <a:rPr lang="en-US" kern="1200" dirty="0">
                <a:solidFill>
                  <a:schemeClr val="tx1"/>
                </a:solidFill>
                <a:effectLst/>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a:t>
            </a:r>
            <a:r>
              <a:rPr lang="en-US" sz="1000" b="1" baseline="0" dirty="0">
                <a:solidFill>
                  <a:srgbClr val="000000"/>
                </a:solidFill>
              </a:rPr>
              <a:t> notes:</a:t>
            </a:r>
          </a:p>
          <a:p>
            <a:endParaRPr lang="en-US" sz="1000" b="1" dirty="0">
              <a:solidFill>
                <a:srgbClr val="000000"/>
              </a:solidFill>
            </a:endParaRPr>
          </a:p>
          <a:p>
            <a:r>
              <a:rPr lang="en-US" sz="1000" baseline="0" dirty="0">
                <a:solidFill>
                  <a:srgbClr val="000000"/>
                </a:solidFill>
              </a:rPr>
              <a:t>[</a:t>
            </a:r>
            <a:r>
              <a:rPr lang="en-US" sz="1000" i="0" baseline="0" dirty="0">
                <a:solidFill>
                  <a:srgbClr val="000000"/>
                </a:solidFill>
              </a:rPr>
              <a:t>Time: </a:t>
            </a:r>
            <a:r>
              <a:rPr lang="en-US" sz="1000" baseline="0" dirty="0">
                <a:solidFill>
                  <a:srgbClr val="000000"/>
                </a:solidFill>
              </a:rPr>
              <a:t>1</a:t>
            </a:r>
            <a:r>
              <a:rPr lang="en-US" sz="1000" dirty="0">
                <a:solidFill>
                  <a:srgbClr val="000000"/>
                </a:solidFill>
              </a:rPr>
              <a:t> minute]</a:t>
            </a:r>
          </a:p>
          <a:p>
            <a:endParaRPr lang="en-US" sz="1000" b="1" baseline="0" dirty="0">
              <a:solidFill>
                <a:srgbClr val="000000"/>
              </a:solidFill>
            </a:endParaRPr>
          </a:p>
          <a:p>
            <a:r>
              <a:rPr lang="en-US" sz="1000" i="1" baseline="0" dirty="0">
                <a:solidFill>
                  <a:srgbClr val="000000"/>
                </a:solidFill>
              </a:rPr>
              <a:t>Instructions</a:t>
            </a:r>
            <a:r>
              <a:rPr lang="en-US" sz="1000" baseline="0" dirty="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sz="1000" u="none" baseline="0" dirty="0">
                <a:solidFill>
                  <a:srgbClr val="000000"/>
                </a:solidFill>
              </a:rPr>
              <a:t>s</a:t>
            </a:r>
            <a:r>
              <a:rPr lang="en-US" sz="1000" baseline="0" dirty="0">
                <a:solidFill>
                  <a:srgbClr val="000000"/>
                </a:solidFill>
              </a:rPr>
              <a:t> if this information is not readily apparent. The point is to give people a sense of who is participating in the session today.</a:t>
            </a: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900" kern="1200" dirty="0">
                <a:solidFill>
                  <a:schemeClr val="tx1"/>
                </a:solidFill>
                <a:effectLst/>
                <a:latin typeface="+mn-lt"/>
                <a:ea typeface="+mn-ea"/>
                <a:cs typeface="+mn-cs"/>
              </a:rPr>
              <a:t>[Time: 2 minutes]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Debrief the icebreaker question regarding how people respond to email. There is a good chance that many people will answer either “A” or “B.” If they do, consider asking, “What implications does viewing emails right away have on your productivity?”</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Just as Ivan Pavlov used a bell to make dogs salivate in anticipation of food, incoming email, texts, and tweets have trained many people to stop what they are doing and either view or respond to them. This behavior interrupts our thought and work processes, making us less efficient.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In today’s fast-paced environment, it’s difficult to do everything we need to do to accomplish our professional and personal goals. While we can’t add more time to our day, we can improve our time management skills – like deciding when we view and respond to emails. When we deliberately manage our time, we can more effectively balance the demands on our time.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elements of effective time management. Specifically, we are going to discuss how to:</a:t>
            </a:r>
          </a:p>
          <a:p>
            <a:endParaRPr lang="en-US" sz="900" kern="1200" dirty="0">
              <a:solidFill>
                <a:schemeClr val="tx1"/>
              </a:solidFill>
              <a:effectLst/>
              <a:latin typeface="+mn-lt"/>
              <a:ea typeface="+mn-ea"/>
              <a:cs typeface="+mn-cs"/>
            </a:endParaRPr>
          </a:p>
          <a:p>
            <a:pPr marL="457200" lvl="0" indent="-457200">
              <a:buFont typeface="Arial" panose="020B0604020202020204" pitchFamily="34" charset="0"/>
              <a:buChar char="•"/>
            </a:pPr>
            <a:r>
              <a:rPr lang="en-US" sz="2600" dirty="0"/>
              <a:t>Use your energy flows </a:t>
            </a:r>
          </a:p>
          <a:p>
            <a:pPr marL="457200" lvl="0" indent="-457200">
              <a:buFont typeface="Arial" panose="020B0604020202020204" pitchFamily="34" charset="0"/>
              <a:buChar char="•"/>
            </a:pPr>
            <a:r>
              <a:rPr lang="en-US" sz="2600" dirty="0"/>
              <a:t>Improve your focus</a:t>
            </a:r>
          </a:p>
          <a:p>
            <a:pPr marL="457200" lvl="0" indent="-457200">
              <a:buFont typeface="Arial" panose="020B0604020202020204" pitchFamily="34" charset="0"/>
              <a:buChar char="•"/>
            </a:pPr>
            <a:r>
              <a:rPr lang="en-US" sz="2600" dirty="0"/>
              <a:t>Boost your productivity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dirty="0"/>
              <a:t>[Time: 1/2 minute]</a:t>
            </a:r>
          </a:p>
          <a:p>
            <a:endParaRPr lang="en-US" sz="1000" i="1" dirty="0"/>
          </a:p>
          <a:p>
            <a:r>
              <a:rPr lang="en-US" sz="900" b="0" i="1" kern="1200" baseline="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What creates a satisfying, productive day? </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Often, it’s when our energy and workload are well matched. We’re tackling complex projects when we have a lot of mental horsepower and checking off routine tasks when we’re at a lower ebb. </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In other words, we’re working with our body clock. Let’s talk now about how we can make best use of these different energy flows throughout the day to help us be at our most productive and satisfied at work.</a:t>
            </a:r>
            <a:endParaRPr lang="en-US" sz="9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effectLst/>
                <a:latin typeface="+mn-lt"/>
                <a:ea typeface="+mn-ea"/>
                <a:cs typeface="+mn-cs"/>
              </a:rPr>
              <a:t>Facilitator notes:</a:t>
            </a:r>
          </a:p>
          <a:p>
            <a:endParaRPr lang="en-US" sz="1000" i="1" dirty="0"/>
          </a:p>
          <a:p>
            <a:r>
              <a:rPr lang="en-US" sz="900" kern="1200" dirty="0">
                <a:solidFill>
                  <a:schemeClr val="tx1"/>
                </a:solidFill>
                <a:effectLst/>
                <a:latin typeface="+mn-lt"/>
                <a:ea typeface="+mn-ea"/>
                <a:cs typeface="+mn-cs"/>
              </a:rPr>
              <a:t>[Time: 4 minutes]</a:t>
            </a:r>
          </a:p>
          <a:p>
            <a:endParaRPr lang="en-US" sz="9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Let’s begin by reflecting on our own body clocks and understanding when we’re at our peak. When do you feel you are most alert and productive? Part of your pre-work for this session was to complete the “Identify Your Peak Time” worksheet. </a:t>
            </a:r>
            <a:r>
              <a:rPr lang="en-US" sz="1000" b="0" kern="1200" dirty="0">
                <a:solidFill>
                  <a:schemeClr val="tx1"/>
                </a:solidFill>
                <a:effectLst/>
                <a:latin typeface="+mn-lt"/>
                <a:ea typeface="+mn-ea"/>
                <a:cs typeface="+mn-cs"/>
              </a:rPr>
              <a:t>You can refer to your worksheet to see where you stand. </a:t>
            </a:r>
            <a:r>
              <a:rPr lang="en-US" sz="1000" kern="1200" dirty="0">
                <a:solidFill>
                  <a:schemeClr val="tx1"/>
                </a:solidFill>
                <a:effectLst/>
                <a:latin typeface="+mn-lt"/>
                <a:ea typeface="+mn-ea"/>
                <a:cs typeface="+mn-cs"/>
              </a:rPr>
              <a:t>Take a moment to chat in your response so we can compare. </a:t>
            </a:r>
          </a:p>
          <a:p>
            <a:endParaRPr lang="en-US" sz="1000" b="0" kern="1200" dirty="0">
              <a:effectLst/>
              <a:latin typeface="+mn-lt"/>
              <a:ea typeface="+mn-ea"/>
              <a:cs typeface="+mn-cs"/>
            </a:endParaRPr>
          </a:p>
          <a:p>
            <a:r>
              <a:rPr lang="en-US" sz="1000" b="0" i="1" kern="1200" baseline="0" dirty="0">
                <a:effectLst/>
                <a:latin typeface="+mn-lt"/>
                <a:ea typeface="+mn-ea"/>
                <a:cs typeface="+mn-cs"/>
              </a:rPr>
              <a:t>Instructions</a:t>
            </a:r>
            <a:r>
              <a:rPr lang="en-US" sz="1000" b="0" kern="1200" dirty="0">
                <a:effectLst/>
                <a:latin typeface="+mn-lt"/>
                <a:ea typeface="+mn-ea"/>
                <a:cs typeface="+mn-cs"/>
              </a:rPr>
              <a:t>: Give participants a minute or so to respond. Review the results and assess roughly how the group is divided across the three categories. Mention that the general population is approximately 15% early bird, a quarter night owls, and the majority are in between peaking around 9-11am. So groups are likely to have a mix of types. </a:t>
            </a:r>
          </a:p>
          <a:p>
            <a:endParaRPr lang="en-US" sz="1000" b="0" kern="1200" dirty="0">
              <a:effectLst/>
              <a:latin typeface="+mn-lt"/>
              <a:ea typeface="+mn-ea"/>
              <a:cs typeface="+mn-cs"/>
            </a:endParaRPr>
          </a:p>
          <a:p>
            <a:r>
              <a:rPr lang="en-US" sz="1000" b="0" i="1" kern="1200" dirty="0">
                <a:effectLst/>
                <a:latin typeface="+mn-lt"/>
                <a:ea typeface="+mn-ea"/>
                <a:cs typeface="+mn-cs"/>
              </a:rPr>
              <a:t>Ask</a:t>
            </a:r>
            <a:r>
              <a:rPr lang="en-US" sz="1000" b="0" kern="1200" dirty="0">
                <a:effectLst/>
                <a:latin typeface="+mn-lt"/>
                <a:ea typeface="+mn-ea"/>
                <a:cs typeface="+mn-cs"/>
              </a:rPr>
              <a:t>: Did anything surprise you when you tracked your energy levels? How did being attuned to your body clock make you think about how you structure your day? Raise your hand to share your thoughts.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sz="1000" b="1" dirty="0"/>
              <a:t>Facilitator notes:</a:t>
            </a:r>
          </a:p>
          <a:p>
            <a:endParaRPr lang="en-US" sz="1000" b="1" dirty="0"/>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 know that focus and energy can have a tremendous influence on the quality of our work. </a:t>
            </a:r>
            <a:r>
              <a:rPr lang="en-US" sz="900" strike="noStrike" kern="1200" baseline="0" dirty="0">
                <a:solidFill>
                  <a:schemeClr val="tx1"/>
                </a:solidFill>
                <a:effectLst/>
                <a:latin typeface="+mn-lt"/>
                <a:ea typeface="+mn-ea"/>
                <a:cs typeface="+mn-cs"/>
              </a:rPr>
              <a:t>Knowing when your peak time is is one thing but being able to protect that time is a different matter.</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Can anyone share some challenges you’ve faced in protecting your peak time? How do you overcome those challenges? Chat in your thoughts.</a:t>
            </a:r>
          </a:p>
          <a:p>
            <a:endParaRPr lang="en-US" sz="900" b="1" i="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b="0" i="0" kern="1200" baseline="0" dirty="0">
                <a:solidFill>
                  <a:schemeClr val="tx1"/>
                </a:solidFill>
                <a:effectLst/>
                <a:latin typeface="+mn-lt"/>
                <a:ea typeface="+mn-ea"/>
                <a:cs typeface="+mn-cs"/>
              </a:rPr>
              <a:t>Comment on the responses and </a:t>
            </a:r>
            <a:r>
              <a:rPr lang="en-US" sz="900" i="0" kern="1200" dirty="0">
                <a:solidFill>
                  <a:schemeClr val="tx1"/>
                </a:solidFill>
                <a:effectLst/>
                <a:latin typeface="+mn-lt"/>
                <a:ea typeface="+mn-ea"/>
                <a:cs typeface="+mn-cs"/>
              </a:rPr>
              <a:t>call on one or two volunteers to elaborate on their experiences.</a:t>
            </a:r>
          </a:p>
          <a:p>
            <a:endParaRPr lang="en-US" sz="900" i="0" kern="1200" dirty="0">
              <a:solidFill>
                <a:schemeClr val="tx1"/>
              </a:solidFill>
              <a:effectLst/>
              <a:latin typeface="+mn-lt"/>
              <a:ea typeface="+mn-ea"/>
              <a:cs typeface="+mn-cs"/>
            </a:endParaRPr>
          </a:p>
          <a:p>
            <a:r>
              <a:rPr lang="en-US" sz="900" i="0" kern="1200" dirty="0">
                <a:solidFill>
                  <a:schemeClr val="tx1"/>
                </a:solidFill>
                <a:effectLst/>
                <a:latin typeface="+mn-lt"/>
                <a:ea typeface="+mn-ea"/>
                <a:cs typeface="+mn-cs"/>
              </a:rPr>
              <a:t>Mention the following ideas if not suggested by participants:</a:t>
            </a:r>
          </a:p>
          <a:p>
            <a:r>
              <a:rPr lang="en-US" sz="900" i="0" kern="1200" dirty="0">
                <a:solidFill>
                  <a:schemeClr val="tx1"/>
                </a:solidFill>
                <a:effectLst/>
                <a:latin typeface="+mn-lt"/>
                <a:ea typeface="+mn-ea"/>
                <a:cs typeface="+mn-cs"/>
              </a:rPr>
              <a:t>Challenges: </a:t>
            </a:r>
          </a:p>
          <a:p>
            <a:pPr marL="171450" indent="-171450">
              <a:buFontTx/>
              <a:buChar char="-"/>
            </a:pPr>
            <a:r>
              <a:rPr lang="en-US" sz="900" i="0" kern="1200" dirty="0">
                <a:solidFill>
                  <a:schemeClr val="tx1"/>
                </a:solidFill>
                <a:effectLst/>
                <a:latin typeface="+mn-lt"/>
                <a:ea typeface="+mn-ea"/>
                <a:cs typeface="+mn-cs"/>
              </a:rPr>
              <a:t>Frequent interruptions</a:t>
            </a:r>
          </a:p>
          <a:p>
            <a:pPr marL="171450" indent="-171450">
              <a:buFontTx/>
              <a:buChar char="-"/>
            </a:pPr>
            <a:r>
              <a:rPr lang="en-US" sz="900" i="0" kern="1200" dirty="0">
                <a:solidFill>
                  <a:schemeClr val="tx1"/>
                </a:solidFill>
                <a:effectLst/>
                <a:latin typeface="+mn-lt"/>
                <a:ea typeface="+mn-ea"/>
                <a:cs typeface="+mn-cs"/>
              </a:rPr>
              <a:t>Fixed office hours</a:t>
            </a:r>
          </a:p>
          <a:p>
            <a:pPr marL="171450" indent="-171450">
              <a:buFontTx/>
              <a:buChar char="-"/>
            </a:pPr>
            <a:endParaRPr lang="en-US" sz="900" i="0" kern="1200" dirty="0">
              <a:solidFill>
                <a:schemeClr val="tx1"/>
              </a:solidFill>
              <a:effectLst/>
              <a:latin typeface="+mn-lt"/>
              <a:ea typeface="+mn-ea"/>
              <a:cs typeface="+mn-cs"/>
            </a:endParaRPr>
          </a:p>
          <a:p>
            <a:pPr marL="0" indent="0">
              <a:buFontTx/>
              <a:buNone/>
            </a:pPr>
            <a:r>
              <a:rPr lang="en-US" sz="900" i="0" kern="1200" dirty="0">
                <a:solidFill>
                  <a:schemeClr val="tx1"/>
                </a:solidFill>
                <a:effectLst/>
                <a:latin typeface="+mn-lt"/>
                <a:ea typeface="+mn-ea"/>
                <a:cs typeface="+mn-cs"/>
              </a:rPr>
              <a:t>Solutions:</a:t>
            </a:r>
          </a:p>
          <a:p>
            <a:pPr marL="171450" indent="-171450">
              <a:buFontTx/>
              <a:buChar char="-"/>
            </a:pPr>
            <a:r>
              <a:rPr lang="en-US" sz="900" i="0" kern="1200" dirty="0">
                <a:solidFill>
                  <a:schemeClr val="tx1"/>
                </a:solidFill>
                <a:effectLst/>
                <a:latin typeface="+mn-lt"/>
                <a:ea typeface="+mn-ea"/>
                <a:cs typeface="+mn-cs"/>
              </a:rPr>
              <a:t>Let coworkers know when and how you work best</a:t>
            </a:r>
          </a:p>
          <a:p>
            <a:pPr marL="171450" indent="-171450">
              <a:buFontTx/>
              <a:buChar char="-"/>
            </a:pPr>
            <a:r>
              <a:rPr lang="en-US" sz="900" i="0" kern="1200" dirty="0">
                <a:solidFill>
                  <a:schemeClr val="tx1"/>
                </a:solidFill>
                <a:effectLst/>
                <a:latin typeface="+mn-lt"/>
                <a:ea typeface="+mn-ea"/>
                <a:cs typeface="+mn-cs"/>
              </a:rPr>
              <a:t>Respect your coworkers’ preferences</a:t>
            </a:r>
          </a:p>
          <a:p>
            <a:pPr marL="171450" indent="-171450">
              <a:buFontTx/>
              <a:buChar char="-"/>
            </a:pPr>
            <a:r>
              <a:rPr lang="en-US" sz="900" i="0" kern="1200" dirty="0">
                <a:solidFill>
                  <a:schemeClr val="tx1"/>
                </a:solidFill>
                <a:effectLst/>
                <a:latin typeface="+mn-lt"/>
                <a:ea typeface="+mn-ea"/>
                <a:cs typeface="+mn-cs"/>
              </a:rPr>
              <a:t>Manage distractions </a:t>
            </a:r>
          </a:p>
          <a:p>
            <a:pPr marL="171450" indent="-171450">
              <a:buFontTx/>
              <a:buChar char="-"/>
            </a:pPr>
            <a:r>
              <a:rPr lang="en-US" sz="900" i="0" kern="1200" dirty="0">
                <a:solidFill>
                  <a:schemeClr val="tx1"/>
                </a:solidFill>
                <a:effectLst/>
                <a:latin typeface="+mn-lt"/>
                <a:ea typeface="+mn-ea"/>
                <a:cs typeface="+mn-cs"/>
              </a:rPr>
              <a:t>Set an environment that’s conducive to focused, higher-energy work</a:t>
            </a:r>
          </a:p>
          <a:p>
            <a:pPr marL="171450" indent="-171450">
              <a:buFontTx/>
              <a:buChar char="-"/>
            </a:pPr>
            <a:r>
              <a:rPr lang="en-US" sz="900" i="0" strike="noStrike" kern="1200" baseline="0" dirty="0">
                <a:solidFill>
                  <a:schemeClr val="tx1"/>
                </a:solidFill>
                <a:effectLst/>
                <a:latin typeface="+mn-lt"/>
                <a:ea typeface="+mn-ea"/>
                <a:cs typeface="+mn-cs"/>
              </a:rPr>
              <a:t>Ease in by setting small goals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900" i="1" kern="1200" dirty="0">
              <a:solidFill>
                <a:schemeClr val="tx1"/>
              </a:solidFill>
              <a:effectLst/>
              <a:latin typeface="+mn-lt"/>
              <a:ea typeface="+mn-ea"/>
              <a:cs typeface="+mn-cs"/>
            </a:endParaRPr>
          </a:p>
          <a:p>
            <a:endParaRPr lang="en-US" sz="900" b="0" i="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TIME</a:t>
              </a:r>
              <a:br>
                <a:rPr lang="en-US" sz="1000" dirty="0">
                  <a:solidFill>
                    <a:schemeClr val="bg1"/>
                  </a:solidFill>
                </a:rPr>
              </a:b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2020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TIME</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TIME</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5.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22.xml"/><Relationship Id="rId5" Type="http://schemas.openxmlformats.org/officeDocument/2006/relationships/image" Target="../media/image7.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3.jpg"/><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imeManagement_TopicImage.jpg"/>
          <p:cNvPicPr>
            <a:picLocks noChangeAspect="1"/>
          </p:cNvPicPr>
          <p:nvPr/>
        </p:nvPicPr>
        <p:blipFill rotWithShape="1">
          <a:blip r:embed="rId4">
            <a:extLst>
              <a:ext uri="{28A0092B-C50C-407E-A947-70E740481C1C}">
                <a14:useLocalDpi xmlns:a14="http://schemas.microsoft.com/office/drawing/2010/main" val="0"/>
              </a:ext>
            </a:extLst>
          </a:blip>
          <a:srcRect l="23092"/>
          <a:stretch/>
        </p:blipFill>
        <p:spPr>
          <a:xfrm>
            <a:off x="0" y="1016362"/>
            <a:ext cx="9144000" cy="4339711"/>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a:t>Time Management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
        <p:nvSpPr>
          <p:cNvPr id="27" name="TextBox 26">
            <a:extLst>
              <a:ext uri="{FF2B5EF4-FFF2-40B4-BE49-F238E27FC236}">
                <a16:creationId xmlns:a16="http://schemas.microsoft.com/office/drawing/2014/main" id="{B34FC29D-515F-FF4D-9921-92ECAA996FB1}"/>
              </a:ext>
            </a:extLst>
          </p:cNvPr>
          <p:cNvSpPr txBox="1"/>
          <p:nvPr/>
        </p:nvSpPr>
        <p:spPr>
          <a:xfrm>
            <a:off x="4034118" y="6602506"/>
            <a:ext cx="184731" cy="369332"/>
          </a:xfrm>
          <a:prstGeom prst="rect">
            <a:avLst/>
          </a:prstGeom>
          <a:noFill/>
        </p:spPr>
        <p:txBody>
          <a:bodyPr wrap="none" rtlCol="0">
            <a:spAutoFit/>
          </a:bodyPr>
          <a:lstStyle/>
          <a:p>
            <a:endParaRPr lang="en-US"/>
          </a:p>
        </p:txBody>
      </p:sp>
    </p:spTree>
    <p:custDataLst>
      <p:tags r:id="rId1"/>
    </p:custDataLst>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39D7CA-5AF7-465B-B04F-E81A4296C0C4}"/>
              </a:ext>
            </a:extLst>
          </p:cNvPr>
          <p:cNvSpPr/>
          <p:nvPr/>
        </p:nvSpPr>
        <p:spPr>
          <a:xfrm>
            <a:off x="7825154" y="5046785"/>
            <a:ext cx="1318845" cy="104396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idx="1"/>
          </p:nvPr>
        </p:nvSpPr>
        <p:spPr>
          <a:xfrm>
            <a:off x="872872" y="2592875"/>
            <a:ext cx="5923086" cy="2724150"/>
          </a:xfrm>
        </p:spPr>
        <p:txBody>
          <a:bodyPr/>
          <a:lstStyle/>
          <a:p>
            <a:pPr>
              <a:lnSpc>
                <a:spcPct val="100000"/>
              </a:lnSpc>
            </a:pPr>
            <a:r>
              <a:rPr lang="en-US" sz="4400" dirty="0">
                <a:solidFill>
                  <a:schemeClr val="bg1"/>
                </a:solidFill>
              </a:rPr>
              <a:t>Do you adapt your daily work routine to fit with your energy levels? If so how?</a:t>
            </a:r>
          </a:p>
        </p:txBody>
      </p:sp>
      <p:grpSp>
        <p:nvGrpSpPr>
          <p:cNvPr id="4" name="Group 3">
            <a:extLst>
              <a:ext uri="{FF2B5EF4-FFF2-40B4-BE49-F238E27FC236}">
                <a16:creationId xmlns:a16="http://schemas.microsoft.com/office/drawing/2014/main" id="{1EF45489-5D0A-4384-89AA-3C7E8423DD7B}"/>
              </a:ext>
            </a:extLst>
          </p:cNvPr>
          <p:cNvGrpSpPr/>
          <p:nvPr/>
        </p:nvGrpSpPr>
        <p:grpSpPr>
          <a:xfrm>
            <a:off x="7982922" y="5148405"/>
            <a:ext cx="1161078" cy="838132"/>
            <a:chOff x="7982922" y="4553595"/>
            <a:chExt cx="1161078" cy="838132"/>
          </a:xfrm>
        </p:grpSpPr>
        <p:sp>
          <p:nvSpPr>
            <p:cNvPr id="5" name="Rectangle 4">
              <a:extLst>
                <a:ext uri="{FF2B5EF4-FFF2-40B4-BE49-F238E27FC236}">
                  <a16:creationId xmlns:a16="http://schemas.microsoft.com/office/drawing/2014/main" id="{D4F0BF79-1A28-4122-AE88-F616E84A2EB6}"/>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7" name="Picture 6" descr="icon_raise hand.png">
              <a:extLst>
                <a:ext uri="{FF2B5EF4-FFF2-40B4-BE49-F238E27FC236}">
                  <a16:creationId xmlns:a16="http://schemas.microsoft.com/office/drawing/2014/main" id="{3A4DE360-2E1B-4756-B035-33C2A2BA27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3914059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594" y="195942"/>
            <a:ext cx="6953624" cy="861291"/>
          </a:xfrm>
        </p:spPr>
        <p:txBody>
          <a:bodyPr>
            <a:normAutofit/>
          </a:bodyPr>
          <a:lstStyle/>
          <a:p>
            <a:r>
              <a:rPr lang="en-US" dirty="0"/>
              <a:t>Accommodating differences</a:t>
            </a:r>
          </a:p>
        </p:txBody>
      </p:sp>
      <p:sp>
        <p:nvSpPr>
          <p:cNvPr id="4" name="Content Placeholder 4">
            <a:extLst>
              <a:ext uri="{FF2B5EF4-FFF2-40B4-BE49-F238E27FC236}">
                <a16:creationId xmlns:a16="http://schemas.microsoft.com/office/drawing/2014/main" id="{5416B3B3-0F5E-401C-993A-F5AF55AF0D3F}"/>
              </a:ext>
            </a:extLst>
          </p:cNvPr>
          <p:cNvSpPr txBox="1">
            <a:spLocks/>
          </p:cNvSpPr>
          <p:nvPr/>
        </p:nvSpPr>
        <p:spPr>
          <a:xfrm>
            <a:off x="456594" y="1807785"/>
            <a:ext cx="8233833"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spcAft>
                <a:spcPts val="1200"/>
              </a:spcAft>
              <a:buFont typeface="Arial" panose="020B0604020202020204" pitchFamily="34" charset="0"/>
              <a:buNone/>
            </a:pPr>
            <a:r>
              <a:rPr lang="en-US" dirty="0"/>
              <a:t>How can we manage workloads within a team to accommodate different preferences?</a:t>
            </a:r>
            <a:br>
              <a:rPr lang="en-US" dirty="0"/>
            </a:br>
            <a:endParaRPr lang="en-US" sz="2000" dirty="0"/>
          </a:p>
          <a:p>
            <a:pPr marL="742950" lvl="1" indent="-457200"/>
            <a:r>
              <a:rPr lang="en-US" dirty="0"/>
              <a:t>Early birds</a:t>
            </a:r>
          </a:p>
          <a:p>
            <a:pPr marL="742950" lvl="1" indent="-457200"/>
            <a:r>
              <a:rPr lang="en-US" dirty="0"/>
              <a:t>Intermediates</a:t>
            </a:r>
          </a:p>
          <a:p>
            <a:pPr marL="742950" lvl="1" indent="-457200"/>
            <a:r>
              <a:rPr lang="en-US" dirty="0"/>
              <a:t>Night owls</a:t>
            </a:r>
          </a:p>
          <a:p>
            <a:pPr marL="742950" lvl="1" indent="-457200"/>
            <a:endParaRPr lang="en-US" dirty="0"/>
          </a:p>
          <a:p>
            <a:pPr marL="285750" lvl="1" indent="0">
              <a:buNone/>
            </a:pPr>
            <a:endParaRPr lang="en-US" sz="2200" dirty="0"/>
          </a:p>
          <a:p>
            <a:pPr marL="285750" lvl="1" indent="0">
              <a:buNone/>
            </a:pPr>
            <a:endParaRPr lang="en-US" dirty="0"/>
          </a:p>
          <a:p>
            <a:endParaRPr lang="en-US" dirty="0"/>
          </a:p>
        </p:txBody>
      </p:sp>
      <p:grpSp>
        <p:nvGrpSpPr>
          <p:cNvPr id="5" name="Group 4">
            <a:extLst>
              <a:ext uri="{FF2B5EF4-FFF2-40B4-BE49-F238E27FC236}">
                <a16:creationId xmlns:a16="http://schemas.microsoft.com/office/drawing/2014/main" id="{40883DB4-3FE3-4554-BE8F-97511411E474}"/>
              </a:ext>
            </a:extLst>
          </p:cNvPr>
          <p:cNvGrpSpPr/>
          <p:nvPr/>
        </p:nvGrpSpPr>
        <p:grpSpPr>
          <a:xfrm>
            <a:off x="7563253" y="4960128"/>
            <a:ext cx="1580747" cy="844729"/>
            <a:chOff x="7563253" y="4665042"/>
            <a:chExt cx="1580747" cy="844729"/>
          </a:xfrm>
        </p:grpSpPr>
        <p:sp>
          <p:nvSpPr>
            <p:cNvPr id="6" name="Rectangle 5">
              <a:extLst>
                <a:ext uri="{FF2B5EF4-FFF2-40B4-BE49-F238E27FC236}">
                  <a16:creationId xmlns:a16="http://schemas.microsoft.com/office/drawing/2014/main" id="{6F676E02-018A-4730-9B49-AA608E1DAEEB}"/>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a:extLst>
                <a:ext uri="{FF2B5EF4-FFF2-40B4-BE49-F238E27FC236}">
                  <a16:creationId xmlns:a16="http://schemas.microsoft.com/office/drawing/2014/main" id="{D061DDE2-0BB5-4E27-8CEB-8989739750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22361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meManagement_LesssonImage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095"/>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a:t>IMPROVE YOUR FOCUS</a:t>
            </a:r>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TIME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132974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distracts you?</a:t>
            </a:r>
          </a:p>
        </p:txBody>
      </p:sp>
      <p:sp>
        <p:nvSpPr>
          <p:cNvPr id="4" name="TextBox 3">
            <a:extLst>
              <a:ext uri="{FF2B5EF4-FFF2-40B4-BE49-F238E27FC236}">
                <a16:creationId xmlns:a16="http://schemas.microsoft.com/office/drawing/2014/main" id="{2CE93817-9EB7-DB4F-AC08-A8A16A3E8F8E}"/>
              </a:ext>
            </a:extLst>
          </p:cNvPr>
          <p:cNvSpPr txBox="1"/>
          <p:nvPr/>
        </p:nvSpPr>
        <p:spPr>
          <a:xfrm>
            <a:off x="457201" y="2001900"/>
            <a:ext cx="5612267" cy="3416320"/>
          </a:xfrm>
          <a:prstGeom prst="rect">
            <a:avLst/>
          </a:prstGeom>
          <a:noFill/>
        </p:spPr>
        <p:txBody>
          <a:bodyPr wrap="square" rtlCol="0">
            <a:spAutoFit/>
          </a:bodyPr>
          <a:lstStyle/>
          <a:p>
            <a:r>
              <a:rPr lang="en-US" sz="3000" dirty="0"/>
              <a:t>What distracts you at work?</a:t>
            </a:r>
            <a:br>
              <a:rPr lang="en-US" sz="3000" dirty="0"/>
            </a:br>
            <a:endParaRPr lang="en-US" sz="3000" dirty="0"/>
          </a:p>
          <a:p>
            <a:pPr marL="514350" indent="-514350">
              <a:buFont typeface="+mj-lt"/>
              <a:buAutoNum type="alphaUcPeriod"/>
            </a:pPr>
            <a:r>
              <a:rPr lang="en-US" sz="2500" dirty="0"/>
              <a:t>Digital distractions</a:t>
            </a:r>
          </a:p>
          <a:p>
            <a:pPr marL="514350" indent="-514350">
              <a:buFont typeface="+mj-lt"/>
              <a:buAutoNum type="alphaUcPeriod"/>
            </a:pPr>
            <a:r>
              <a:rPr lang="en-US" sz="2500" dirty="0"/>
              <a:t>Coworker interruptions</a:t>
            </a:r>
          </a:p>
          <a:p>
            <a:pPr marL="514350" indent="-514350">
              <a:buFont typeface="+mj-lt"/>
              <a:buAutoNum type="alphaUcPeriod"/>
            </a:pPr>
            <a:r>
              <a:rPr lang="en-US" sz="2500" dirty="0"/>
              <a:t>Office noise</a:t>
            </a:r>
          </a:p>
          <a:p>
            <a:pPr marL="514350" indent="-514350">
              <a:buFont typeface="+mj-lt"/>
              <a:buAutoNum type="alphaUcPeriod"/>
            </a:pPr>
            <a:r>
              <a:rPr lang="en-US" sz="2500" dirty="0"/>
              <a:t>Frustration/worry</a:t>
            </a:r>
          </a:p>
          <a:p>
            <a:pPr marL="514350" indent="-514350">
              <a:buFont typeface="+mj-lt"/>
              <a:buAutoNum type="alphaUcPeriod"/>
            </a:pPr>
            <a:endParaRPr lang="en-US" sz="2800" dirty="0"/>
          </a:p>
          <a:p>
            <a:endParaRPr lang="en-US" sz="2800" dirty="0"/>
          </a:p>
        </p:txBody>
      </p:sp>
      <p:grpSp>
        <p:nvGrpSpPr>
          <p:cNvPr id="6" name="Group 5">
            <a:extLst>
              <a:ext uri="{FF2B5EF4-FFF2-40B4-BE49-F238E27FC236}">
                <a16:creationId xmlns:a16="http://schemas.microsoft.com/office/drawing/2014/main" id="{5EF88E0C-3A14-473F-A4B5-E90BFC8D2707}"/>
              </a:ext>
            </a:extLst>
          </p:cNvPr>
          <p:cNvGrpSpPr/>
          <p:nvPr/>
        </p:nvGrpSpPr>
        <p:grpSpPr>
          <a:xfrm>
            <a:off x="7563253" y="4846467"/>
            <a:ext cx="1580747" cy="844729"/>
            <a:chOff x="7563253" y="4665042"/>
            <a:chExt cx="1580747" cy="844729"/>
          </a:xfrm>
        </p:grpSpPr>
        <p:sp>
          <p:nvSpPr>
            <p:cNvPr id="7" name="Rectangle 6">
              <a:extLst>
                <a:ext uri="{FF2B5EF4-FFF2-40B4-BE49-F238E27FC236}">
                  <a16:creationId xmlns:a16="http://schemas.microsoft.com/office/drawing/2014/main" id="{DDA1A17C-5113-45B9-A2AB-47A07C96C50B}"/>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8" name="Picture 7" descr="icon_chat.png">
              <a:extLst>
                <a:ext uri="{FF2B5EF4-FFF2-40B4-BE49-F238E27FC236}">
                  <a16:creationId xmlns:a16="http://schemas.microsoft.com/office/drawing/2014/main" id="{68FC181D-6668-419D-B449-32B047548A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3" name="Picture 2">
            <a:extLst>
              <a:ext uri="{FF2B5EF4-FFF2-40B4-BE49-F238E27FC236}">
                <a16:creationId xmlns:a16="http://schemas.microsoft.com/office/drawing/2014/main" id="{A97C29F7-0FE2-CA47-BD49-49A33BF74836}"/>
              </a:ext>
            </a:extLst>
          </p:cNvPr>
          <p:cNvPicPr>
            <a:picLocks noChangeAspect="1"/>
          </p:cNvPicPr>
          <p:nvPr/>
        </p:nvPicPr>
        <p:blipFill>
          <a:blip r:embed="rId5"/>
          <a:stretch>
            <a:fillRect/>
          </a:stretch>
        </p:blipFill>
        <p:spPr>
          <a:xfrm>
            <a:off x="4435526" y="3113304"/>
            <a:ext cx="4680717" cy="1310952"/>
          </a:xfrm>
          <a:prstGeom prst="rect">
            <a:avLst/>
          </a:prstGeom>
        </p:spPr>
      </p:pic>
    </p:spTree>
    <p:custDataLst>
      <p:tags r:id="rId1"/>
    </p:custDataLst>
    <p:extLst>
      <p:ext uri="{BB962C8B-B14F-4D97-AF65-F5344CB8AC3E}">
        <p14:creationId xmlns:p14="http://schemas.microsoft.com/office/powerpoint/2010/main" val="1290808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Tips to reduce distractions</a:t>
            </a:r>
          </a:p>
        </p:txBody>
      </p:sp>
      <p:sp>
        <p:nvSpPr>
          <p:cNvPr id="8" name="Content Placeholder 4">
            <a:extLst>
              <a:ext uri="{FF2B5EF4-FFF2-40B4-BE49-F238E27FC236}">
                <a16:creationId xmlns:a16="http://schemas.microsoft.com/office/drawing/2014/main" id="{ECDCDDD7-8A37-4266-9F01-2EC76FA5C686}"/>
              </a:ext>
            </a:extLst>
          </p:cNvPr>
          <p:cNvSpPr txBox="1">
            <a:spLocks/>
          </p:cNvSpPr>
          <p:nvPr/>
        </p:nvSpPr>
        <p:spPr>
          <a:xfrm>
            <a:off x="353292" y="1563885"/>
            <a:ext cx="7106052" cy="3679663"/>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2388" indent="0">
              <a:buNone/>
            </a:pPr>
            <a:r>
              <a:rPr lang="en-US" sz="3200" dirty="0"/>
              <a:t>What can we do to reduce:</a:t>
            </a:r>
            <a:br>
              <a:rPr lang="en-US" sz="3200" dirty="0"/>
            </a:br>
            <a:endParaRPr lang="en-US" sz="1600" dirty="0"/>
          </a:p>
          <a:p>
            <a:pPr marL="514350" indent="-514350"/>
            <a:r>
              <a:rPr lang="en-US" sz="3200" dirty="0"/>
              <a:t>Digital distractions?</a:t>
            </a:r>
          </a:p>
          <a:p>
            <a:pPr marL="514350" indent="-514350"/>
            <a:r>
              <a:rPr lang="en-US" sz="3200" dirty="0"/>
              <a:t>Coworker interruptions?</a:t>
            </a:r>
          </a:p>
          <a:p>
            <a:pPr marL="514350" indent="-514350"/>
            <a:r>
              <a:rPr lang="en-US" sz="3200" dirty="0"/>
              <a:t>Office noise?</a:t>
            </a:r>
          </a:p>
          <a:p>
            <a:pPr marL="514350" indent="-514350"/>
            <a:r>
              <a:rPr lang="en-US" sz="3200" dirty="0"/>
              <a:t>Frustration/worry?</a:t>
            </a:r>
          </a:p>
          <a:p>
            <a:pPr marL="514350" indent="-514350"/>
            <a:endParaRPr lang="en-US" sz="3200" dirty="0"/>
          </a:p>
          <a:p>
            <a:pPr marL="0" indent="0">
              <a:buNone/>
            </a:pPr>
            <a:endParaRPr lang="en-US" sz="2000" dirty="0"/>
          </a:p>
          <a:p>
            <a:pPr marL="0" indent="0">
              <a:buNone/>
            </a:pPr>
            <a:endParaRPr lang="en-US" sz="3200" dirty="0"/>
          </a:p>
          <a:p>
            <a:pPr marL="52388" indent="0">
              <a:buNone/>
            </a:pPr>
            <a:endParaRPr lang="en-US" dirty="0"/>
          </a:p>
          <a:p>
            <a:pPr marL="52388" indent="0">
              <a:buNone/>
            </a:pPr>
            <a:endParaRPr lang="en-US" dirty="0"/>
          </a:p>
          <a:p>
            <a:pPr marL="52388" indent="0">
              <a:buNone/>
            </a:pPr>
            <a:endParaRPr lang="en-US" dirty="0"/>
          </a:p>
          <a:p>
            <a:pPr marL="52388" indent="0">
              <a:buNone/>
            </a:pPr>
            <a:endParaRPr lang="en-US" dirty="0"/>
          </a:p>
        </p:txBody>
      </p:sp>
      <p:grpSp>
        <p:nvGrpSpPr>
          <p:cNvPr id="4" name="Group 3">
            <a:extLst>
              <a:ext uri="{FF2B5EF4-FFF2-40B4-BE49-F238E27FC236}">
                <a16:creationId xmlns:a16="http://schemas.microsoft.com/office/drawing/2014/main" id="{F16FFA1F-AE35-4C25-B9DC-88E9F9F9DD61}"/>
              </a:ext>
            </a:extLst>
          </p:cNvPr>
          <p:cNvGrpSpPr/>
          <p:nvPr/>
        </p:nvGrpSpPr>
        <p:grpSpPr>
          <a:xfrm>
            <a:off x="7563253" y="4846467"/>
            <a:ext cx="1580747" cy="844729"/>
            <a:chOff x="7563253" y="4665042"/>
            <a:chExt cx="1580747" cy="844729"/>
          </a:xfrm>
        </p:grpSpPr>
        <p:sp>
          <p:nvSpPr>
            <p:cNvPr id="5" name="Rectangle 4">
              <a:extLst>
                <a:ext uri="{FF2B5EF4-FFF2-40B4-BE49-F238E27FC236}">
                  <a16:creationId xmlns:a16="http://schemas.microsoft.com/office/drawing/2014/main" id="{21ADD814-ED09-4505-A249-E1BFFF6E8DC6}"/>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a:extLst>
                <a:ext uri="{FF2B5EF4-FFF2-40B4-BE49-F238E27FC236}">
                  <a16:creationId xmlns:a16="http://schemas.microsoft.com/office/drawing/2014/main" id="{21C8F918-67CA-45C0-A574-C5ED4D6082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2174756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imeManagement_LesssonImage3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dirty="0"/>
              <a:t>BOOST YOUR PRODUCTIVITY</a:t>
            </a:r>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TIME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935770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Productive intentions</a:t>
            </a:r>
          </a:p>
        </p:txBody>
      </p:sp>
      <p:sp>
        <p:nvSpPr>
          <p:cNvPr id="8" name="Content Placeholder 4">
            <a:extLst>
              <a:ext uri="{FF2B5EF4-FFF2-40B4-BE49-F238E27FC236}">
                <a16:creationId xmlns:a16="http://schemas.microsoft.com/office/drawing/2014/main" id="{ECDCDDD7-8A37-4266-9F01-2EC76FA5C686}"/>
              </a:ext>
            </a:extLst>
          </p:cNvPr>
          <p:cNvSpPr txBox="1">
            <a:spLocks/>
          </p:cNvSpPr>
          <p:nvPr/>
        </p:nvSpPr>
        <p:spPr>
          <a:xfrm>
            <a:off x="390622" y="2011533"/>
            <a:ext cx="8233833" cy="3679663"/>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50000"/>
              </a:lnSpc>
              <a:buNone/>
            </a:pPr>
            <a:r>
              <a:rPr lang="en-US" sz="3200" dirty="0"/>
              <a:t>What makes you feel most productive at the end of the day?</a:t>
            </a:r>
          </a:p>
          <a:p>
            <a:pPr marL="53975" indent="0">
              <a:lnSpc>
                <a:spcPct val="150000"/>
              </a:lnSpc>
              <a:buNone/>
            </a:pPr>
            <a:endParaRPr lang="en-US" sz="2200" dirty="0"/>
          </a:p>
          <a:p>
            <a:pPr marL="53975" indent="0">
              <a:lnSpc>
                <a:spcPct val="150000"/>
              </a:lnSpc>
              <a:buNone/>
            </a:pPr>
            <a:endParaRPr lang="en-US" sz="2200" dirty="0"/>
          </a:p>
          <a:p>
            <a:pPr marL="53975" indent="0">
              <a:lnSpc>
                <a:spcPct val="150000"/>
              </a:lnSpc>
              <a:buNone/>
            </a:pPr>
            <a:endParaRPr lang="en-US" dirty="0"/>
          </a:p>
          <a:p>
            <a:pPr marL="53975" indent="0">
              <a:buNone/>
            </a:pPr>
            <a:endParaRPr lang="en-US" dirty="0"/>
          </a:p>
        </p:txBody>
      </p:sp>
      <p:grpSp>
        <p:nvGrpSpPr>
          <p:cNvPr id="5" name="Group 4">
            <a:extLst>
              <a:ext uri="{FF2B5EF4-FFF2-40B4-BE49-F238E27FC236}">
                <a16:creationId xmlns:a16="http://schemas.microsoft.com/office/drawing/2014/main" id="{F7D6DBFE-A68D-4733-968F-AAFAED717AB2}"/>
              </a:ext>
            </a:extLst>
          </p:cNvPr>
          <p:cNvGrpSpPr/>
          <p:nvPr/>
        </p:nvGrpSpPr>
        <p:grpSpPr>
          <a:xfrm>
            <a:off x="7563253" y="4846467"/>
            <a:ext cx="1580747" cy="844729"/>
            <a:chOff x="7563253" y="4665042"/>
            <a:chExt cx="1580747" cy="844729"/>
          </a:xfrm>
        </p:grpSpPr>
        <p:sp>
          <p:nvSpPr>
            <p:cNvPr id="6" name="Rectangle 5">
              <a:extLst>
                <a:ext uri="{FF2B5EF4-FFF2-40B4-BE49-F238E27FC236}">
                  <a16:creationId xmlns:a16="http://schemas.microsoft.com/office/drawing/2014/main" id="{C6DE900A-6EA9-46F8-9BA0-7F763E5B1F87}"/>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a:extLst>
                <a:ext uri="{FF2B5EF4-FFF2-40B4-BE49-F238E27FC236}">
                  <a16:creationId xmlns:a16="http://schemas.microsoft.com/office/drawing/2014/main" id="{ECDF8539-7983-4B56-80E8-3EC32DCB2D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1450856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Productivity strategies</a:t>
            </a:r>
            <a:endParaRPr lang="en-US" dirty="0">
              <a:solidFill>
                <a:srgbClr val="FF0000"/>
              </a:solidFill>
            </a:endParaRPr>
          </a:p>
        </p:txBody>
      </p:sp>
      <p:sp>
        <p:nvSpPr>
          <p:cNvPr id="4" name="Content Placeholder 4">
            <a:extLst>
              <a:ext uri="{FF2B5EF4-FFF2-40B4-BE49-F238E27FC236}">
                <a16:creationId xmlns:a16="http://schemas.microsoft.com/office/drawing/2014/main" id="{CFF1588E-02FF-42EE-9EFA-D12A3A0DF79B}"/>
              </a:ext>
            </a:extLst>
          </p:cNvPr>
          <p:cNvSpPr txBox="1">
            <a:spLocks/>
          </p:cNvSpPr>
          <p:nvPr/>
        </p:nvSpPr>
        <p:spPr>
          <a:xfrm>
            <a:off x="457201" y="1580124"/>
            <a:ext cx="8233833"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2388" indent="0">
              <a:buNone/>
            </a:pPr>
            <a:r>
              <a:rPr lang="en-US" sz="2800" dirty="0"/>
              <a:t>Ace important work</a:t>
            </a:r>
          </a:p>
          <a:p>
            <a:pPr marL="509588" indent="-457200">
              <a:spcAft>
                <a:spcPts val="0"/>
              </a:spcAft>
            </a:pPr>
            <a:r>
              <a:rPr lang="en-US" sz="2600" dirty="0"/>
              <a:t>Pre-load your calendar</a:t>
            </a:r>
          </a:p>
          <a:p>
            <a:pPr marL="509588" indent="-457200">
              <a:spcAft>
                <a:spcPts val="0"/>
              </a:spcAft>
            </a:pPr>
            <a:r>
              <a:rPr lang="en-US" sz="2600" dirty="0"/>
              <a:t>Create accountability</a:t>
            </a:r>
          </a:p>
          <a:p>
            <a:pPr marL="509588" indent="-457200">
              <a:spcAft>
                <a:spcPts val="0"/>
              </a:spcAft>
            </a:pPr>
            <a:r>
              <a:rPr lang="en-US" sz="2600" dirty="0"/>
              <a:t>Use if/then planning</a:t>
            </a:r>
            <a:br>
              <a:rPr lang="en-US" sz="2600" dirty="0"/>
            </a:br>
            <a:endParaRPr lang="en-US" sz="2600" dirty="0"/>
          </a:p>
          <a:p>
            <a:pPr marL="52388" indent="0">
              <a:buNone/>
            </a:pPr>
            <a:r>
              <a:rPr lang="en-US" sz="2800" dirty="0"/>
              <a:t>Complete routine work effectively</a:t>
            </a:r>
          </a:p>
          <a:p>
            <a:pPr marL="509588" indent="-457200">
              <a:spcAft>
                <a:spcPts val="0"/>
              </a:spcAft>
            </a:pPr>
            <a:r>
              <a:rPr lang="en-US" sz="2600" dirty="0"/>
              <a:t>Timebox</a:t>
            </a:r>
          </a:p>
          <a:p>
            <a:pPr marL="509588" indent="-457200">
              <a:spcAft>
                <a:spcPts val="0"/>
              </a:spcAft>
            </a:pPr>
            <a:r>
              <a:rPr lang="en-US" sz="2600" dirty="0"/>
              <a:t>Batch process</a:t>
            </a:r>
          </a:p>
          <a:p>
            <a:pPr marL="509588" indent="-457200">
              <a:spcAft>
                <a:spcPts val="0"/>
              </a:spcAft>
            </a:pPr>
            <a:r>
              <a:rPr lang="en-US" sz="2600" dirty="0"/>
              <a:t>Gamify</a:t>
            </a:r>
          </a:p>
          <a:p>
            <a:pPr marL="53975" indent="0">
              <a:buNone/>
            </a:pPr>
            <a:endParaRPr lang="en-US" dirty="0"/>
          </a:p>
        </p:txBody>
      </p:sp>
      <p:grpSp>
        <p:nvGrpSpPr>
          <p:cNvPr id="5" name="Group 4">
            <a:extLst>
              <a:ext uri="{FF2B5EF4-FFF2-40B4-BE49-F238E27FC236}">
                <a16:creationId xmlns:a16="http://schemas.microsoft.com/office/drawing/2014/main" id="{01235AF5-D445-445B-895E-0CB3E8A0FF8A}"/>
              </a:ext>
            </a:extLst>
          </p:cNvPr>
          <p:cNvGrpSpPr/>
          <p:nvPr/>
        </p:nvGrpSpPr>
        <p:grpSpPr>
          <a:xfrm>
            <a:off x="7982922" y="5148405"/>
            <a:ext cx="1161078" cy="838132"/>
            <a:chOff x="7982922" y="4553595"/>
            <a:chExt cx="1161078" cy="838132"/>
          </a:xfrm>
        </p:grpSpPr>
        <p:sp>
          <p:nvSpPr>
            <p:cNvPr id="6" name="Rectangle 5">
              <a:extLst>
                <a:ext uri="{FF2B5EF4-FFF2-40B4-BE49-F238E27FC236}">
                  <a16:creationId xmlns:a16="http://schemas.microsoft.com/office/drawing/2014/main" id="{8D464709-2FAC-4C8A-B7A2-76E48AACEEE5}"/>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7" name="Picture 6" descr="icon_raise hand.png">
              <a:extLst>
                <a:ext uri="{FF2B5EF4-FFF2-40B4-BE49-F238E27FC236}">
                  <a16:creationId xmlns:a16="http://schemas.microsoft.com/office/drawing/2014/main" id="{C37AB663-0FA0-48E5-B2A7-D82DE3D0EA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3177680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4">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APPLYING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TIME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117808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2105701"/>
            <a:ext cx="8233833" cy="2782358"/>
          </a:xfrm>
        </p:spPr>
        <p:txBody>
          <a:bodyPr/>
          <a:lstStyle/>
          <a:p>
            <a:pPr>
              <a:buNone/>
            </a:pPr>
            <a:r>
              <a:rPr lang="en-US" sz="2800" dirty="0"/>
              <a:t>Help you:</a:t>
            </a:r>
          </a:p>
          <a:p>
            <a:pPr lvl="1"/>
            <a:r>
              <a:rPr lang="en-US" sz="2600" dirty="0"/>
              <a:t>Use your energy flows </a:t>
            </a:r>
          </a:p>
          <a:p>
            <a:pPr lvl="1"/>
            <a:r>
              <a:rPr lang="en-US" sz="2600" dirty="0"/>
              <a:t>Improve your focus</a:t>
            </a:r>
          </a:p>
          <a:p>
            <a:pPr lvl="1"/>
            <a:r>
              <a:rPr lang="en-US" sz="2600" dirty="0"/>
              <a:t>Boost your productivity</a:t>
            </a:r>
          </a:p>
        </p:txBody>
      </p:sp>
    </p:spTree>
    <p:custDataLst>
      <p:tags r:id="rId1"/>
    </p:custDataLst>
    <p:extLst>
      <p:ext uri="{BB962C8B-B14F-4D97-AF65-F5344CB8AC3E}">
        <p14:creationId xmlns:p14="http://schemas.microsoft.com/office/powerpoint/2010/main" val="1083280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a:xfrm>
            <a:off x="456594" y="1602170"/>
            <a:ext cx="8233833" cy="4221692"/>
          </a:xfrm>
        </p:spPr>
        <p:txBody>
          <a:bodyPr/>
          <a:lstStyle/>
          <a:p>
            <a:pPr marL="53975" indent="0">
              <a:spcAft>
                <a:spcPts val="1200"/>
              </a:spcAft>
              <a:buNone/>
            </a:pPr>
            <a:r>
              <a:rPr lang="en-US" dirty="0"/>
              <a:t>What do you typically do when you receive an email at work?</a:t>
            </a:r>
          </a:p>
          <a:p>
            <a:pPr marL="800100" lvl="1" indent="-514350">
              <a:buFont typeface="+mj-lt"/>
              <a:buAutoNum type="alphaUcPeriod"/>
            </a:pPr>
            <a:r>
              <a:rPr lang="en-US" sz="2400" dirty="0"/>
              <a:t>View the email and address it immediately.</a:t>
            </a:r>
          </a:p>
          <a:p>
            <a:pPr marL="800100" lvl="1" indent="-514350">
              <a:buFont typeface="+mj-lt"/>
              <a:buAutoNum type="alphaUcPeriod"/>
            </a:pPr>
            <a:r>
              <a:rPr lang="en-US" sz="2400" dirty="0"/>
              <a:t>View the email immediately but address it later. </a:t>
            </a:r>
          </a:p>
          <a:p>
            <a:pPr marL="800100" lvl="1" indent="-514350">
              <a:buFont typeface="+mj-lt"/>
              <a:buAutoNum type="alphaUcPeriod"/>
            </a:pPr>
            <a:r>
              <a:rPr lang="en-US" sz="2400" dirty="0"/>
              <a:t>Don’t view it until you complete your current task. </a:t>
            </a:r>
          </a:p>
          <a:p>
            <a:pPr marL="800100" lvl="1" indent="-514350">
              <a:buFont typeface="+mj-lt"/>
              <a:buAutoNum type="alphaUcPeriod"/>
            </a:pPr>
            <a:r>
              <a:rPr lang="en-US" sz="2400" dirty="0"/>
              <a:t>Wait to view the email at a time during the day that you’ve dedicated to addressing emails.</a:t>
            </a:r>
            <a:br>
              <a:rPr lang="en-US" sz="2400" dirty="0"/>
            </a:br>
            <a:endParaRPr lang="en-US" sz="2400" dirty="0"/>
          </a:p>
          <a:p>
            <a:pPr marL="52388" indent="0">
              <a:spcBef>
                <a:spcPts val="600"/>
              </a:spcBef>
              <a:buNone/>
            </a:pPr>
            <a:r>
              <a:rPr lang="en-US" sz="2000" dirty="0"/>
              <a:t>(Please chat in the letter corresponding to your response )</a:t>
            </a:r>
          </a:p>
          <a:p>
            <a:pPr marL="285750" lvl="1" indent="0">
              <a:buNone/>
            </a:pPr>
            <a:endParaRPr lang="en-US" dirty="0"/>
          </a:p>
          <a:p>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3" name="Content Placeholder 2"/>
          <p:cNvSpPr>
            <a:spLocks noGrp="1"/>
          </p:cNvSpPr>
          <p:nvPr>
            <p:ph type="body" sz="quarter" idx="13"/>
          </p:nvPr>
        </p:nvSpPr>
        <p:spPr>
          <a:xfrm>
            <a:off x="4318337" y="2458298"/>
            <a:ext cx="4653385"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Time Management topic.</a:t>
            </a:r>
          </a:p>
          <a:p>
            <a:pPr marL="0" indent="0">
              <a:buNone/>
            </a:pPr>
            <a:endParaRPr lang="en-US" sz="2800" dirty="0"/>
          </a:p>
          <a:p>
            <a:pPr marL="0" indent="0">
              <a:buNone/>
            </a:pPr>
            <a:endParaRPr lang="en-US" sz="2800" dirty="0"/>
          </a:p>
          <a:p>
            <a:pPr marL="0" indent="0" algn="ctr">
              <a:buNone/>
            </a:pPr>
            <a:endParaRPr lang="en-US" sz="2800" dirty="0"/>
          </a:p>
        </p:txBody>
      </p:sp>
      <p:pic>
        <p:nvPicPr>
          <p:cNvPr id="5" name="Picture 4">
            <a:extLst>
              <a:ext uri="{FF2B5EF4-FFF2-40B4-BE49-F238E27FC236}">
                <a16:creationId xmlns:a16="http://schemas.microsoft.com/office/drawing/2014/main" id="{3AF78C18-4C00-6D42-A1D7-9AFBFE3737B2}"/>
              </a:ext>
            </a:extLst>
          </p:cNvPr>
          <p:cNvPicPr>
            <a:picLocks noChangeAspect="1"/>
          </p:cNvPicPr>
          <p:nvPr/>
        </p:nvPicPr>
        <p:blipFill>
          <a:blip r:embed="rId4"/>
          <a:stretch>
            <a:fillRect/>
          </a:stretch>
        </p:blipFill>
        <p:spPr>
          <a:xfrm>
            <a:off x="225286" y="2462761"/>
            <a:ext cx="3967154" cy="1932478"/>
          </a:xfrm>
          <a:prstGeom prst="rect">
            <a:avLst/>
          </a:prstGeom>
        </p:spPr>
      </p:pic>
    </p:spTree>
    <p:custDataLst>
      <p:tags r:id="rId1"/>
    </p:custDataLst>
    <p:extLst>
      <p:ext uri="{BB962C8B-B14F-4D97-AF65-F5344CB8AC3E}">
        <p14:creationId xmlns:p14="http://schemas.microsoft.com/office/powerpoint/2010/main" val="2363109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imeManagement_TopicImage.jpg"/>
          <p:cNvPicPr>
            <a:picLocks noChangeAspect="1"/>
          </p:cNvPicPr>
          <p:nvPr/>
        </p:nvPicPr>
        <p:blipFill rotWithShape="1">
          <a:blip r:embed="rId4">
            <a:extLst>
              <a:ext uri="{28A0092B-C50C-407E-A947-70E740481C1C}">
                <a14:useLocalDpi xmlns:a14="http://schemas.microsoft.com/office/drawing/2010/main" val="0"/>
              </a:ext>
            </a:extLst>
          </a:blip>
          <a:srcRect l="39538"/>
          <a:stretch/>
        </p:blipFill>
        <p:spPr>
          <a:xfrm>
            <a:off x="0" y="1016361"/>
            <a:ext cx="9144000" cy="5520072"/>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custDataLst>
      <p:tags r:id="rId1"/>
    </p:custDataLst>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4"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5"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custDataLst>
      <p:tags r:id="rId1"/>
    </p:custDataLst>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Setting the context</a:t>
            </a:r>
          </a:p>
        </p:txBody>
      </p:sp>
      <p:grpSp>
        <p:nvGrpSpPr>
          <p:cNvPr id="5" name="Group 4"/>
          <p:cNvGrpSpPr/>
          <p:nvPr/>
        </p:nvGrpSpPr>
        <p:grpSpPr>
          <a:xfrm>
            <a:off x="8054840" y="524311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
        <p:nvSpPr>
          <p:cNvPr id="9" name="Content Placeholder 4"/>
          <p:cNvSpPr>
            <a:spLocks noGrp="1"/>
          </p:cNvSpPr>
          <p:nvPr>
            <p:ph sz="quarter" idx="10"/>
          </p:nvPr>
        </p:nvSpPr>
        <p:spPr>
          <a:xfrm>
            <a:off x="456594" y="1602170"/>
            <a:ext cx="8233833" cy="4221692"/>
          </a:xfrm>
        </p:spPr>
        <p:txBody>
          <a:bodyPr/>
          <a:lstStyle/>
          <a:p>
            <a:pPr marL="53975" indent="0">
              <a:spcAft>
                <a:spcPts val="1200"/>
              </a:spcAft>
              <a:buNone/>
            </a:pPr>
            <a:r>
              <a:rPr lang="en-US" dirty="0"/>
              <a:t>What do you typically do when you receive an email at work?</a:t>
            </a:r>
          </a:p>
          <a:p>
            <a:pPr marL="800100" lvl="1" indent="-514350">
              <a:buFont typeface="+mj-lt"/>
              <a:buAutoNum type="alphaUcPeriod"/>
            </a:pPr>
            <a:r>
              <a:rPr lang="en-US" sz="2400" dirty="0"/>
              <a:t>View the email and address it immediately.</a:t>
            </a:r>
          </a:p>
          <a:p>
            <a:pPr marL="800100" lvl="1" indent="-514350">
              <a:buFont typeface="+mj-lt"/>
              <a:buAutoNum type="alphaUcPeriod"/>
            </a:pPr>
            <a:r>
              <a:rPr lang="en-US" sz="2400" dirty="0"/>
              <a:t>View the email immediately but address it later. </a:t>
            </a:r>
          </a:p>
          <a:p>
            <a:pPr marL="800100" lvl="1" indent="-514350">
              <a:buFont typeface="+mj-lt"/>
              <a:buAutoNum type="alphaUcPeriod"/>
            </a:pPr>
            <a:r>
              <a:rPr lang="en-US" sz="2400" dirty="0"/>
              <a:t>Don't view it until you complete your current task. </a:t>
            </a:r>
          </a:p>
          <a:p>
            <a:pPr marL="800100" lvl="1" indent="-514350">
              <a:buFont typeface="+mj-lt"/>
              <a:buAutoNum type="alphaUcPeriod"/>
            </a:pPr>
            <a:r>
              <a:rPr lang="en-US" sz="2400" dirty="0"/>
              <a:t>Wait to view the email at a time during the day that you’ve dedicated to addressing emails.</a:t>
            </a:r>
            <a:endParaRPr lang="en-US" dirty="0"/>
          </a:p>
          <a:p>
            <a:endParaRPr lang="en-US" dirty="0"/>
          </a:p>
        </p:txBody>
      </p:sp>
    </p:spTree>
    <p:custDataLst>
      <p:tags r:id="rId1"/>
    </p:custDataLst>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a:t>Help you:</a:t>
            </a:r>
          </a:p>
          <a:p>
            <a:pPr lvl="1"/>
            <a:r>
              <a:rPr lang="en-US" sz="2600" dirty="0"/>
              <a:t>Use your energy flows</a:t>
            </a:r>
          </a:p>
          <a:p>
            <a:pPr lvl="1"/>
            <a:r>
              <a:rPr lang="en-US" sz="2600" dirty="0"/>
              <a:t>Improve your focus</a:t>
            </a:r>
          </a:p>
          <a:p>
            <a:pPr lvl="1"/>
            <a:r>
              <a:rPr lang="en-US" sz="2600" dirty="0"/>
              <a:t>Boost your productivity</a:t>
            </a:r>
          </a:p>
        </p:txBody>
      </p:sp>
    </p:spTree>
    <p:custDataLst>
      <p:tags r:id="rId1"/>
    </p:custDataLst>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meManagement_LesssonImag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USING YOUR ENERGY FLOWS</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TIME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is your prime time?</a:t>
            </a:r>
          </a:p>
        </p:txBody>
      </p:sp>
      <p:sp>
        <p:nvSpPr>
          <p:cNvPr id="5" name="Content Placeholder 4"/>
          <p:cNvSpPr>
            <a:spLocks noGrp="1"/>
          </p:cNvSpPr>
          <p:nvPr>
            <p:ph sz="quarter" idx="10"/>
          </p:nvPr>
        </p:nvSpPr>
        <p:spPr>
          <a:xfrm>
            <a:off x="457202" y="1662011"/>
            <a:ext cx="8686798" cy="4221692"/>
          </a:xfrm>
        </p:spPr>
        <p:txBody>
          <a:bodyPr/>
          <a:lstStyle/>
          <a:p>
            <a:pPr marL="53975" indent="0">
              <a:spcAft>
                <a:spcPts val="1200"/>
              </a:spcAft>
              <a:buNone/>
            </a:pPr>
            <a:r>
              <a:rPr lang="en-US" dirty="0"/>
              <a:t>When do you feel you are most alert and productive?</a:t>
            </a:r>
            <a:br>
              <a:rPr lang="en-US" dirty="0"/>
            </a:br>
            <a:br>
              <a:rPr lang="en-US" sz="1100" dirty="0"/>
            </a:br>
            <a:endParaRPr lang="en-US" sz="2000" dirty="0"/>
          </a:p>
          <a:p>
            <a:pPr marL="628650" lvl="1" indent="-342900"/>
            <a:r>
              <a:rPr lang="en-US" dirty="0"/>
              <a:t>First thing</a:t>
            </a:r>
            <a:br>
              <a:rPr lang="en-US" dirty="0"/>
            </a:br>
            <a:r>
              <a:rPr lang="en-US" dirty="0"/>
              <a:t>early morning</a:t>
            </a:r>
          </a:p>
          <a:p>
            <a:pPr marL="628650" lvl="1" indent="-342900"/>
            <a:r>
              <a:rPr lang="en-US" dirty="0"/>
              <a:t>Late night</a:t>
            </a:r>
          </a:p>
          <a:p>
            <a:pPr marL="628650" lvl="1" indent="-342900"/>
            <a:r>
              <a:rPr lang="en-US" dirty="0"/>
              <a:t>In between</a:t>
            </a:r>
            <a:br>
              <a:rPr lang="en-US" sz="2400" dirty="0"/>
            </a:br>
            <a:br>
              <a:rPr lang="en-US" sz="2400" dirty="0"/>
            </a:br>
            <a:endParaRPr lang="en-US" sz="3600" dirty="0"/>
          </a:p>
          <a:p>
            <a:pPr marL="285750" lvl="1" indent="0">
              <a:buNone/>
            </a:pPr>
            <a:endParaRPr lang="en-US" dirty="0"/>
          </a:p>
          <a:p>
            <a:endParaRPr lang="en-US" dirty="0"/>
          </a:p>
        </p:txBody>
      </p:sp>
      <p:grpSp>
        <p:nvGrpSpPr>
          <p:cNvPr id="8" name="Group 7"/>
          <p:cNvGrpSpPr/>
          <p:nvPr/>
        </p:nvGrpSpPr>
        <p:grpSpPr>
          <a:xfrm>
            <a:off x="7563253" y="4045728"/>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1" name="Group 10">
            <a:extLst>
              <a:ext uri="{FF2B5EF4-FFF2-40B4-BE49-F238E27FC236}">
                <a16:creationId xmlns:a16="http://schemas.microsoft.com/office/drawing/2014/main" id="{2423EC92-BFE0-4225-8FDE-DAD7A9A0045D}"/>
              </a:ext>
            </a:extLst>
          </p:cNvPr>
          <p:cNvGrpSpPr/>
          <p:nvPr/>
        </p:nvGrpSpPr>
        <p:grpSpPr>
          <a:xfrm>
            <a:off x="7982922" y="5148405"/>
            <a:ext cx="1161078" cy="838132"/>
            <a:chOff x="7982922" y="4553595"/>
            <a:chExt cx="1161078" cy="838132"/>
          </a:xfrm>
        </p:grpSpPr>
        <p:sp>
          <p:nvSpPr>
            <p:cNvPr id="12" name="Rectangle 11">
              <a:extLst>
                <a:ext uri="{FF2B5EF4-FFF2-40B4-BE49-F238E27FC236}">
                  <a16:creationId xmlns:a16="http://schemas.microsoft.com/office/drawing/2014/main" id="{001F139B-672A-43B1-8168-14AA901E13CB}"/>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3" name="Picture 12" descr="icon_raise hand.png">
              <a:extLst>
                <a:ext uri="{FF2B5EF4-FFF2-40B4-BE49-F238E27FC236}">
                  <a16:creationId xmlns:a16="http://schemas.microsoft.com/office/drawing/2014/main" id="{C42041CB-1ABC-4FA1-8589-69094B2C8E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pic>
        <p:nvPicPr>
          <p:cNvPr id="17" name="Picture 16">
            <a:extLst>
              <a:ext uri="{FF2B5EF4-FFF2-40B4-BE49-F238E27FC236}">
                <a16:creationId xmlns:a16="http://schemas.microsoft.com/office/drawing/2014/main" id="{4464D845-A45D-364B-A339-51C756A68D1E}"/>
              </a:ext>
            </a:extLst>
          </p:cNvPr>
          <p:cNvPicPr/>
          <p:nvPr/>
        </p:nvPicPr>
        <p:blipFill>
          <a:blip r:embed="rId6"/>
          <a:stretch>
            <a:fillRect/>
          </a:stretch>
        </p:blipFill>
        <p:spPr>
          <a:xfrm>
            <a:off x="3657600" y="2982486"/>
            <a:ext cx="3363222" cy="1727200"/>
          </a:xfrm>
          <a:prstGeom prst="rect">
            <a:avLst/>
          </a:prstGeom>
        </p:spPr>
      </p:pic>
    </p:spTree>
    <p:custDataLst>
      <p:tags r:id="rId1"/>
    </p:custDataLst>
    <p:extLst>
      <p:ext uri="{BB962C8B-B14F-4D97-AF65-F5344CB8AC3E}">
        <p14:creationId xmlns:p14="http://schemas.microsoft.com/office/powerpoint/2010/main" val="196388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Protecting your peak</a:t>
            </a:r>
          </a:p>
        </p:txBody>
      </p:sp>
      <p:sp>
        <p:nvSpPr>
          <p:cNvPr id="9" name="Content Placeholder 4">
            <a:extLst>
              <a:ext uri="{FF2B5EF4-FFF2-40B4-BE49-F238E27FC236}">
                <a16:creationId xmlns:a16="http://schemas.microsoft.com/office/drawing/2014/main" id="{B8EBCFFC-BB71-4072-94EB-CEBAFDF5B9ED}"/>
              </a:ext>
            </a:extLst>
          </p:cNvPr>
          <p:cNvSpPr txBox="1">
            <a:spLocks/>
          </p:cNvSpPr>
          <p:nvPr/>
        </p:nvSpPr>
        <p:spPr>
          <a:xfrm>
            <a:off x="457201" y="1662011"/>
            <a:ext cx="8233833"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2388" indent="0">
              <a:buNone/>
            </a:pPr>
            <a:r>
              <a:rPr lang="en-US" dirty="0"/>
              <a:t>What challenges do you face in protecting your peak time?</a:t>
            </a:r>
          </a:p>
          <a:p>
            <a:pPr marL="52388" indent="0">
              <a:buNone/>
            </a:pPr>
            <a:endParaRPr lang="en-US" dirty="0"/>
          </a:p>
          <a:p>
            <a:pPr marL="52388" indent="0">
              <a:buNone/>
            </a:pPr>
            <a:r>
              <a:rPr lang="en-US" dirty="0"/>
              <a:t>How do you overcome them?</a:t>
            </a:r>
          </a:p>
          <a:p>
            <a:endParaRPr lang="en-US" dirty="0"/>
          </a:p>
          <a:p>
            <a:endParaRPr lang="en-US" dirty="0"/>
          </a:p>
          <a:p>
            <a:pPr marL="53975" indent="0">
              <a:buNone/>
            </a:pPr>
            <a:endParaRPr lang="en-US" dirty="0"/>
          </a:p>
        </p:txBody>
      </p:sp>
      <p:grpSp>
        <p:nvGrpSpPr>
          <p:cNvPr id="4" name="Group 3">
            <a:extLst>
              <a:ext uri="{FF2B5EF4-FFF2-40B4-BE49-F238E27FC236}">
                <a16:creationId xmlns:a16="http://schemas.microsoft.com/office/drawing/2014/main" id="{A80CF212-330A-4F1D-939B-EA3EA542C914}"/>
              </a:ext>
            </a:extLst>
          </p:cNvPr>
          <p:cNvGrpSpPr/>
          <p:nvPr/>
        </p:nvGrpSpPr>
        <p:grpSpPr>
          <a:xfrm>
            <a:off x="7563253" y="5038974"/>
            <a:ext cx="1580747" cy="844729"/>
            <a:chOff x="7563253" y="4665042"/>
            <a:chExt cx="1580747" cy="844729"/>
          </a:xfrm>
        </p:grpSpPr>
        <p:sp>
          <p:nvSpPr>
            <p:cNvPr id="5" name="Rectangle 4">
              <a:extLst>
                <a:ext uri="{FF2B5EF4-FFF2-40B4-BE49-F238E27FC236}">
                  <a16:creationId xmlns:a16="http://schemas.microsoft.com/office/drawing/2014/main" id="{9D72E375-AA78-4F73-B696-F11A4295B2B5}"/>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a:extLst>
                <a:ext uri="{FF2B5EF4-FFF2-40B4-BE49-F238E27FC236}">
                  <a16:creationId xmlns:a16="http://schemas.microsoft.com/office/drawing/2014/main" id="{6D831A47-7374-495E-8F8A-890062D6EA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14213971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4332</TotalTime>
  <Words>3086</Words>
  <Application>Microsoft Macintosh PowerPoint</Application>
  <PresentationFormat>On-screen Show (4:3)</PresentationFormat>
  <Paragraphs>359</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Lucida Grande</vt:lpstr>
      <vt:lpstr>Wingdings</vt:lpstr>
      <vt:lpstr>Office Theme</vt:lpstr>
      <vt:lpstr>Time Management Café </vt:lpstr>
      <vt:lpstr>Welcome</vt:lpstr>
      <vt:lpstr>Introductions</vt:lpstr>
      <vt:lpstr>Participation tips</vt:lpstr>
      <vt:lpstr>Setting the context</vt:lpstr>
      <vt:lpstr>Today’s objectives</vt:lpstr>
      <vt:lpstr>PowerPoint Presentation</vt:lpstr>
      <vt:lpstr>When is your prime time?</vt:lpstr>
      <vt:lpstr>Protecting your peak</vt:lpstr>
      <vt:lpstr>PowerPoint Presentation</vt:lpstr>
      <vt:lpstr>Accommodating differences</vt:lpstr>
      <vt:lpstr>PowerPoint Presentation</vt:lpstr>
      <vt:lpstr>What distracts you?</vt:lpstr>
      <vt:lpstr>Tips to reduce distractions</vt:lpstr>
      <vt:lpstr>PowerPoint Presentation</vt:lpstr>
      <vt:lpstr>Productive intentions</vt:lpstr>
      <vt:lpstr>Productivity strategies</vt:lpstr>
      <vt:lpstr>PowerPoint Presentation</vt:lpstr>
      <vt:lpstr>Today’s objectives</vt:lpstr>
      <vt:lpstr>Applying what you’ve learned</vt:lpstr>
      <vt:lpstr>Thank you</vt:lpstr>
    </vt:vector>
  </TitlesOfParts>
  <Manager/>
  <Company>Harvard Business Publishing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Bhimanprommachak, Vanessa</cp:lastModifiedBy>
  <cp:revision>478</cp:revision>
  <cp:lastPrinted>2014-07-10T17:46:00Z</cp:lastPrinted>
  <dcterms:created xsi:type="dcterms:W3CDTF">2014-06-21T12:09:32Z</dcterms:created>
  <dcterms:modified xsi:type="dcterms:W3CDTF">2020-04-06T20:37:26Z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BB6CC114-B22D-4631-976A-6E5EC759058F</vt:lpwstr>
  </property>
  <property fmtid="{D5CDD505-2E9C-101B-9397-08002B2CF9AE}" pid="3" name="ArticulatePath">
    <vt:lpwstr>Time_Management_Cafe_HMM2020</vt:lpwstr>
  </property>
</Properties>
</file>